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charts/chart5.xml" ContentType="application/vnd.openxmlformats-officedocument.drawingml.chart+xml"/>
  <Override PartName="/ppt/theme/themeOverride4.xml" ContentType="application/vnd.openxmlformats-officedocument.themeOverride+xml"/>
  <Override PartName="/ppt/drawings/drawing2.xml" ContentType="application/vnd.openxmlformats-officedocument.drawingml.chartshapes+xml"/>
  <Override PartName="/ppt/charts/chart6.xml" ContentType="application/vnd.openxmlformats-officedocument.drawingml.chart+xml"/>
  <Override PartName="/ppt/theme/themeOverride5.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7" r:id="rId5"/>
    <p:sldMasterId id="2147483697" r:id="rId6"/>
    <p:sldMasterId id="2147483687" r:id="rId7"/>
  </p:sldMasterIdLst>
  <p:notesMasterIdLst>
    <p:notesMasterId r:id="rId96"/>
  </p:notesMasterIdLst>
  <p:sldIdLst>
    <p:sldId id="313" r:id="rId8"/>
    <p:sldId id="274" r:id="rId9"/>
    <p:sldId id="367" r:id="rId10"/>
    <p:sldId id="363" r:id="rId11"/>
    <p:sldId id="364" r:id="rId12"/>
    <p:sldId id="365" r:id="rId13"/>
    <p:sldId id="366" r:id="rId14"/>
    <p:sldId id="368" r:id="rId15"/>
    <p:sldId id="340" r:id="rId16"/>
    <p:sldId id="341" r:id="rId17"/>
    <p:sldId id="342" r:id="rId18"/>
    <p:sldId id="343" r:id="rId19"/>
    <p:sldId id="275" r:id="rId20"/>
    <p:sldId id="276" r:id="rId21"/>
    <p:sldId id="277" r:id="rId22"/>
    <p:sldId id="280" r:id="rId23"/>
    <p:sldId id="279" r:id="rId24"/>
    <p:sldId id="281" r:id="rId25"/>
    <p:sldId id="282" r:id="rId26"/>
    <p:sldId id="284" r:id="rId27"/>
    <p:sldId id="285" r:id="rId28"/>
    <p:sldId id="286" r:id="rId29"/>
    <p:sldId id="287" r:id="rId30"/>
    <p:sldId id="288" r:id="rId31"/>
    <p:sldId id="289" r:id="rId32"/>
    <p:sldId id="290" r:id="rId33"/>
    <p:sldId id="291" r:id="rId34"/>
    <p:sldId id="292" r:id="rId35"/>
    <p:sldId id="293" r:id="rId36"/>
    <p:sldId id="369" r:id="rId37"/>
    <p:sldId id="294"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45" r:id="rId55"/>
    <p:sldId id="347" r:id="rId56"/>
    <p:sldId id="348" r:id="rId57"/>
    <p:sldId id="349" r:id="rId58"/>
    <p:sldId id="350" r:id="rId59"/>
    <p:sldId id="351" r:id="rId60"/>
    <p:sldId id="352" r:id="rId61"/>
    <p:sldId id="353" r:id="rId62"/>
    <p:sldId id="354" r:id="rId63"/>
    <p:sldId id="355" r:id="rId64"/>
    <p:sldId id="356" r:id="rId65"/>
    <p:sldId id="357" r:id="rId66"/>
    <p:sldId id="358" r:id="rId67"/>
    <p:sldId id="359" r:id="rId68"/>
    <p:sldId id="360" r:id="rId69"/>
    <p:sldId id="361" r:id="rId70"/>
    <p:sldId id="312" r:id="rId71"/>
    <p:sldId id="316" r:id="rId72"/>
    <p:sldId id="318" r:id="rId73"/>
    <p:sldId id="319" r:id="rId74"/>
    <p:sldId id="320" r:id="rId75"/>
    <p:sldId id="321" r:id="rId76"/>
    <p:sldId id="324" r:id="rId77"/>
    <p:sldId id="323" r:id="rId78"/>
    <p:sldId id="314" r:id="rId79"/>
    <p:sldId id="315" r:id="rId80"/>
    <p:sldId id="325" r:id="rId81"/>
    <p:sldId id="327" r:id="rId82"/>
    <p:sldId id="328" r:id="rId83"/>
    <p:sldId id="329" r:id="rId84"/>
    <p:sldId id="330" r:id="rId85"/>
    <p:sldId id="331" r:id="rId86"/>
    <p:sldId id="332" r:id="rId87"/>
    <p:sldId id="333" r:id="rId88"/>
    <p:sldId id="334" r:id="rId89"/>
    <p:sldId id="335" r:id="rId90"/>
    <p:sldId id="336" r:id="rId91"/>
    <p:sldId id="337" r:id="rId92"/>
    <p:sldId id="338" r:id="rId93"/>
    <p:sldId id="370" r:id="rId94"/>
    <p:sldId id="273" r:id="rId9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43">
          <p15:clr>
            <a:srgbClr val="A4A3A4"/>
          </p15:clr>
        </p15:guide>
        <p15:guide id="2" orient="horz" pos="197">
          <p15:clr>
            <a:srgbClr val="A4A3A4"/>
          </p15:clr>
        </p15:guide>
        <p15:guide id="3" orient="horz" pos="4020">
          <p15:clr>
            <a:srgbClr val="A4A3A4"/>
          </p15:clr>
        </p15:guide>
        <p15:guide id="4" orient="horz" pos="663">
          <p15:clr>
            <a:srgbClr val="A4A3A4"/>
          </p15:clr>
        </p15:guide>
        <p15:guide id="5" orient="horz" pos="296">
          <p15:clr>
            <a:srgbClr val="A4A3A4"/>
          </p15:clr>
        </p15:guide>
        <p15:guide id="6" pos="261">
          <p15:clr>
            <a:srgbClr val="A4A3A4"/>
          </p15:clr>
        </p15:guide>
        <p15:guide id="7" pos="5478">
          <p15:clr>
            <a:srgbClr val="A4A3A4"/>
          </p15:clr>
        </p15:guide>
        <p15:guide id="8" pos="4105">
          <p15:clr>
            <a:srgbClr val="A4A3A4"/>
          </p15:clr>
        </p15:guide>
        <p15:guide id="9" pos="41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4B4B4D"/>
    <a:srgbClr val="83053C"/>
    <a:srgbClr val="CE1F5E"/>
    <a:srgbClr val="F0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0" autoAdjust="0"/>
    <p:restoredTop sz="90716" autoAdjust="0"/>
  </p:normalViewPr>
  <p:slideViewPr>
    <p:cSldViewPr showGuides="1">
      <p:cViewPr varScale="1">
        <p:scale>
          <a:sx n="118" d="100"/>
          <a:sy n="118" d="100"/>
        </p:scale>
        <p:origin x="1182" y="108"/>
      </p:cViewPr>
      <p:guideLst>
        <p:guide orient="horz" pos="943"/>
        <p:guide orient="horz" pos="197"/>
        <p:guide orient="horz" pos="4020"/>
        <p:guide orient="horz" pos="663"/>
        <p:guide orient="horz" pos="296"/>
        <p:guide pos="261"/>
        <p:guide pos="5478"/>
        <p:guide pos="4105"/>
        <p:guide pos="4195"/>
      </p:guideLst>
    </p:cSldViewPr>
  </p:slideViewPr>
  <p:notesTextViewPr>
    <p:cViewPr>
      <p:scale>
        <a:sx n="100" d="100"/>
        <a:sy n="100" d="100"/>
      </p:scale>
      <p:origin x="0" y="0"/>
    </p:cViewPr>
  </p:notesTextViewPr>
  <p:sorterViewPr>
    <p:cViewPr>
      <p:scale>
        <a:sx n="80" d="100"/>
        <a:sy n="80" d="100"/>
      </p:scale>
      <p:origin x="0" y="-236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slide" Target="slides/slide82.xml"/><Relationship Id="rId97"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5" Type="http://schemas.openxmlformats.org/officeDocument/2006/relationships/slideMaster" Target="slideMasters/slideMaster1.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4.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manualLayout>
          <c:layoutTarget val="inner"/>
          <c:xMode val="edge"/>
          <c:yMode val="edge"/>
          <c:x val="1.9472182596291011E-2"/>
          <c:y val="5.7203886817550835E-2"/>
          <c:w val="0.60909044057622064"/>
          <c:h val="0.94279606185433606"/>
        </c:manualLayout>
      </c:layout>
      <c:pie3DChart>
        <c:varyColors val="1"/>
        <c:ser>
          <c:idx val="0"/>
          <c:order val="0"/>
          <c:tx>
            <c:strRef>
              <c:f>Tabelle1!$B$1</c:f>
              <c:strCache>
                <c:ptCount val="1"/>
                <c:pt idx="0">
                  <c:v>Datenreihe 1</c:v>
                </c:pt>
              </c:strCache>
            </c:strRef>
          </c:tx>
          <c:spPr>
            <a:solidFill>
              <a:srgbClr val="8CD200"/>
            </a:solidFill>
          </c:spPr>
          <c:explosion val="10"/>
          <c:dPt>
            <c:idx val="0"/>
            <c:bubble3D val="0"/>
            <c:explosion val="4"/>
            <c:spPr>
              <a:solidFill>
                <a:srgbClr val="1F497D">
                  <a:lumMod val="75000"/>
                </a:srgbClr>
              </a:solidFill>
            </c:spPr>
            <c:extLst>
              <c:ext xmlns:c16="http://schemas.microsoft.com/office/drawing/2014/chart" uri="{C3380CC4-5D6E-409C-BE32-E72D297353CC}">
                <c16:uniqueId val="{00000001-91FE-4E77-A3D4-FD0213755838}"/>
              </c:ext>
            </c:extLst>
          </c:dPt>
          <c:dPt>
            <c:idx val="1"/>
            <c:bubble3D val="0"/>
            <c:spPr>
              <a:solidFill>
                <a:srgbClr val="5283BE"/>
              </a:solidFill>
            </c:spPr>
            <c:extLst>
              <c:ext xmlns:c16="http://schemas.microsoft.com/office/drawing/2014/chart" uri="{C3380CC4-5D6E-409C-BE32-E72D297353CC}">
                <c16:uniqueId val="{00000003-91FE-4E77-A3D4-FD0213755838}"/>
              </c:ext>
            </c:extLst>
          </c:dPt>
          <c:dPt>
            <c:idx val="2"/>
            <c:bubble3D val="0"/>
            <c:spPr>
              <a:solidFill>
                <a:srgbClr val="4F81BD">
                  <a:lumMod val="60000"/>
                  <a:lumOff val="40000"/>
                </a:srgbClr>
              </a:solidFill>
            </c:spPr>
            <c:extLst>
              <c:ext xmlns:c16="http://schemas.microsoft.com/office/drawing/2014/chart" uri="{C3380CC4-5D6E-409C-BE32-E72D297353CC}">
                <c16:uniqueId val="{00000005-91FE-4E77-A3D4-FD0213755838}"/>
              </c:ext>
            </c:extLst>
          </c:dPt>
          <c:dPt>
            <c:idx val="3"/>
            <c:bubble3D val="0"/>
            <c:spPr>
              <a:solidFill>
                <a:srgbClr val="CF7977"/>
              </a:solidFill>
            </c:spPr>
            <c:extLst>
              <c:ext xmlns:c16="http://schemas.microsoft.com/office/drawing/2014/chart" uri="{C3380CC4-5D6E-409C-BE32-E72D297353CC}">
                <c16:uniqueId val="{00000007-91FE-4E77-A3D4-FD0213755838}"/>
              </c:ext>
            </c:extLst>
          </c:dPt>
          <c:dPt>
            <c:idx val="4"/>
            <c:bubble3D val="0"/>
            <c:spPr>
              <a:solidFill>
                <a:srgbClr val="C0504D">
                  <a:lumMod val="75000"/>
                </a:srgbClr>
              </a:solidFill>
            </c:spPr>
            <c:extLst>
              <c:ext xmlns:c16="http://schemas.microsoft.com/office/drawing/2014/chart" uri="{C3380CC4-5D6E-409C-BE32-E72D297353CC}">
                <c16:uniqueId val="{00000009-91FE-4E77-A3D4-FD0213755838}"/>
              </c:ext>
            </c:extLst>
          </c:dPt>
          <c:dLbls>
            <c:dLbl>
              <c:idx val="0"/>
              <c:layout>
                <c:manualLayout>
                  <c:x val="-0.17631891004172684"/>
                  <c:y val="3.09445656642317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1FE-4E77-A3D4-FD0213755838}"/>
                </c:ext>
              </c:extLst>
            </c:dLbl>
            <c:dLbl>
              <c:idx val="2"/>
              <c:layout>
                <c:manualLayout>
                  <c:x val="7.0869614833117503E-2"/>
                  <c:y val="-0.1066198652879233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1FE-4E77-A3D4-FD0213755838}"/>
                </c:ext>
              </c:extLst>
            </c:dLbl>
            <c:spPr>
              <a:noFill/>
              <a:ln>
                <a:noFill/>
              </a:ln>
              <a:effectLst/>
            </c:spPr>
            <c:txPr>
              <a:bodyPr/>
              <a:lstStyle/>
              <a:p>
                <a:pPr>
                  <a:defRPr sz="1800" b="1">
                    <a:solidFill>
                      <a:schemeClr val="bg1"/>
                    </a:solidFill>
                    <a:latin typeface="Calibri" panose="020F0502020204030204" pitchFamily="34" charset="0"/>
                    <a:cs typeface="Arial" panose="020B0604020202020204" pitchFamily="34" charset="0"/>
                  </a:defRPr>
                </a:pPr>
                <a:endParaRPr lang="de-DE"/>
              </a:p>
            </c:txPr>
            <c:showLegendKey val="0"/>
            <c:showVal val="1"/>
            <c:showCatName val="0"/>
            <c:showSerName val="0"/>
            <c:showPercent val="0"/>
            <c:showBubbleSize val="0"/>
            <c:showLeaderLines val="1"/>
            <c:extLst>
              <c:ext xmlns:c15="http://schemas.microsoft.com/office/drawing/2012/chart" uri="{CE6537A1-D6FC-4f65-9D91-7224C49458BB}"/>
            </c:extLst>
          </c:dLbls>
          <c:cat>
            <c:strRef>
              <c:f>Tabelle1!$A$2:$A$5</c:f>
              <c:strCache>
                <c:ptCount val="4"/>
                <c:pt idx="0">
                  <c:v>Häufig</c:v>
                </c:pt>
                <c:pt idx="1">
                  <c:v>Manchmal</c:v>
                </c:pt>
                <c:pt idx="2">
                  <c:v>Selten</c:v>
                </c:pt>
                <c:pt idx="3">
                  <c:v>Nie, so gut wie nie</c:v>
                </c:pt>
              </c:strCache>
            </c:strRef>
          </c:cat>
          <c:val>
            <c:numRef>
              <c:f>Tabelle1!$B$2:$B$5</c:f>
              <c:numCache>
                <c:formatCode>0.0</c:formatCode>
                <c:ptCount val="4"/>
                <c:pt idx="0">
                  <c:v>43.7</c:v>
                </c:pt>
                <c:pt idx="1">
                  <c:v>17.399999999999999</c:v>
                </c:pt>
                <c:pt idx="2">
                  <c:v>23.6</c:v>
                </c:pt>
                <c:pt idx="3">
                  <c:v>15.4</c:v>
                </c:pt>
              </c:numCache>
            </c:numRef>
          </c:val>
          <c:extLst>
            <c:ext xmlns:c16="http://schemas.microsoft.com/office/drawing/2014/chart" uri="{C3380CC4-5D6E-409C-BE32-E72D297353CC}">
              <c16:uniqueId val="{0000000A-91FE-4E77-A3D4-FD0213755838}"/>
            </c:ext>
          </c:extLst>
        </c:ser>
        <c:dLbls>
          <c:showLegendKey val="0"/>
          <c:showVal val="0"/>
          <c:showCatName val="0"/>
          <c:showSerName val="0"/>
          <c:showPercent val="0"/>
          <c:showBubbleSize val="0"/>
          <c:showLeaderLines val="1"/>
        </c:dLbls>
      </c:pie3DChart>
    </c:plotArea>
    <c:legend>
      <c:legendPos val="r"/>
      <c:layout>
        <c:manualLayout>
          <c:xMode val="edge"/>
          <c:yMode val="edge"/>
          <c:x val="0.61137192444517219"/>
          <c:y val="0.26836098410507475"/>
          <c:w val="0.38862807555482787"/>
          <c:h val="0.43668722132624987"/>
        </c:manualLayout>
      </c:layout>
      <c:overlay val="0"/>
      <c:txPr>
        <a:bodyPr/>
        <a:lstStyle/>
        <a:p>
          <a:pPr>
            <a:defRPr sz="1600" b="0">
              <a:solidFill>
                <a:sysClr val="windowText" lastClr="000000"/>
              </a:solidFill>
              <a:latin typeface="Calibri" panose="020F0502020204030204" pitchFamily="34" charset="0"/>
              <a:cs typeface="Arial" panose="020B0604020202020204" pitchFamily="34" charset="0"/>
            </a:defRPr>
          </a:pPr>
          <a:endParaRPr lang="de-DE"/>
        </a:p>
      </c:txPr>
    </c:legend>
    <c:plotVisOnly val="1"/>
    <c:dispBlanksAs val="zero"/>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9736593245272805E-2"/>
          <c:y val="5.1538410194384252E-2"/>
          <c:w val="0.56721246537126058"/>
          <c:h val="0.84576942950621958"/>
        </c:manualLayout>
      </c:layout>
      <c:ofPieChart>
        <c:ofPieType val="bar"/>
        <c:varyColors val="1"/>
        <c:ser>
          <c:idx val="0"/>
          <c:order val="0"/>
          <c:tx>
            <c:strRef>
              <c:f>Tabelle1!$B$1</c:f>
              <c:strCache>
                <c:ptCount val="1"/>
                <c:pt idx="0">
                  <c:v>Datenreihe 1</c:v>
                </c:pt>
              </c:strCache>
            </c:strRef>
          </c:tx>
          <c:dPt>
            <c:idx val="0"/>
            <c:bubble3D val="0"/>
            <c:spPr>
              <a:solidFill>
                <a:srgbClr val="17375E"/>
              </a:solidFill>
            </c:spPr>
            <c:extLst>
              <c:ext xmlns:c16="http://schemas.microsoft.com/office/drawing/2014/chart" uri="{C3380CC4-5D6E-409C-BE32-E72D297353CC}">
                <c16:uniqueId val="{00000001-82A9-419F-B8D0-95900B3249D3}"/>
              </c:ext>
            </c:extLst>
          </c:dPt>
          <c:dPt>
            <c:idx val="1"/>
            <c:bubble3D val="0"/>
            <c:spPr>
              <a:solidFill>
                <a:srgbClr val="C0504D">
                  <a:lumMod val="40000"/>
                  <a:lumOff val="60000"/>
                </a:srgbClr>
              </a:solidFill>
            </c:spPr>
            <c:extLst>
              <c:ext xmlns:c16="http://schemas.microsoft.com/office/drawing/2014/chart" uri="{C3380CC4-5D6E-409C-BE32-E72D297353CC}">
                <c16:uniqueId val="{00000003-82A9-419F-B8D0-95900B3249D3}"/>
              </c:ext>
            </c:extLst>
          </c:dPt>
          <c:dPt>
            <c:idx val="2"/>
            <c:bubble3D val="0"/>
            <c:spPr>
              <a:solidFill>
                <a:srgbClr val="C0504D">
                  <a:lumMod val="60000"/>
                  <a:lumOff val="40000"/>
                </a:srgbClr>
              </a:solidFill>
            </c:spPr>
            <c:extLst>
              <c:ext xmlns:c16="http://schemas.microsoft.com/office/drawing/2014/chart" uri="{C3380CC4-5D6E-409C-BE32-E72D297353CC}">
                <c16:uniqueId val="{00000005-82A9-419F-B8D0-95900B3249D3}"/>
              </c:ext>
            </c:extLst>
          </c:dPt>
          <c:dPt>
            <c:idx val="3"/>
            <c:bubble3D val="0"/>
            <c:spPr>
              <a:solidFill>
                <a:srgbClr val="C0504D"/>
              </a:solidFill>
            </c:spPr>
            <c:extLst>
              <c:ext xmlns:c16="http://schemas.microsoft.com/office/drawing/2014/chart" uri="{C3380CC4-5D6E-409C-BE32-E72D297353CC}">
                <c16:uniqueId val="{00000007-82A9-419F-B8D0-95900B3249D3}"/>
              </c:ext>
            </c:extLst>
          </c:dPt>
          <c:dPt>
            <c:idx val="4"/>
            <c:bubble3D val="0"/>
            <c:spPr>
              <a:solidFill>
                <a:srgbClr val="C0504D">
                  <a:lumMod val="75000"/>
                </a:srgbClr>
              </a:solidFill>
            </c:spPr>
            <c:extLst>
              <c:ext xmlns:c16="http://schemas.microsoft.com/office/drawing/2014/chart" uri="{C3380CC4-5D6E-409C-BE32-E72D297353CC}">
                <c16:uniqueId val="{00000009-82A9-419F-B8D0-95900B3249D3}"/>
              </c:ext>
            </c:extLst>
          </c:dPt>
          <c:dPt>
            <c:idx val="5"/>
            <c:bubble3D val="0"/>
            <c:spPr>
              <a:solidFill>
                <a:srgbClr val="C0504D">
                  <a:lumMod val="50000"/>
                </a:srgbClr>
              </a:solidFill>
            </c:spPr>
            <c:extLst>
              <c:ext xmlns:c16="http://schemas.microsoft.com/office/drawing/2014/chart" uri="{C3380CC4-5D6E-409C-BE32-E72D297353CC}">
                <c16:uniqueId val="{0000000B-82A9-419F-B8D0-95900B3249D3}"/>
              </c:ext>
            </c:extLst>
          </c:dPt>
          <c:dPt>
            <c:idx val="6"/>
            <c:bubble3D val="0"/>
            <c:explosion val="4"/>
            <c:spPr>
              <a:solidFill>
                <a:srgbClr val="D33B3B"/>
              </a:solidFill>
            </c:spPr>
            <c:extLst>
              <c:ext xmlns:c16="http://schemas.microsoft.com/office/drawing/2014/chart" uri="{C3380CC4-5D6E-409C-BE32-E72D297353CC}">
                <c16:uniqueId val="{0000000D-82A9-419F-B8D0-95900B3249D3}"/>
              </c:ext>
            </c:extLst>
          </c:dPt>
          <c:dLbls>
            <c:dLbl>
              <c:idx val="0"/>
              <c:layout>
                <c:manualLayout>
                  <c:x val="0.11648862487494999"/>
                  <c:y val="-4.7220838046881921E-3"/>
                </c:manualLayout>
              </c:layout>
              <c:spPr/>
              <c:txPr>
                <a:bodyPr/>
                <a:lstStyle/>
                <a:p>
                  <a:pPr>
                    <a:defRPr sz="2000" b="1">
                      <a:solidFill>
                        <a:schemeClr val="bg1"/>
                      </a:solidFill>
                      <a:latin typeface="Calibri" panose="020F0502020204030204" pitchFamily="34" charset="0"/>
                    </a:defRPr>
                  </a:pPr>
                  <a:endParaRPr lang="de-DE"/>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2A9-419F-B8D0-95900B3249D3}"/>
                </c:ext>
              </c:extLst>
            </c:dLbl>
            <c:dLbl>
              <c:idx val="1"/>
              <c:layout>
                <c:manualLayout>
                  <c:x val="-9.2918013760516296E-2"/>
                  <c:y val="5.829941523850313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2A9-419F-B8D0-95900B3249D3}"/>
                </c:ext>
              </c:extLst>
            </c:dLbl>
            <c:dLbl>
              <c:idx val="2"/>
              <c:layout>
                <c:manualLayout>
                  <c:x val="-8.9416890713271122E-2"/>
                  <c:y val="7.307395602158363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2A9-419F-B8D0-95900B3249D3}"/>
                </c:ext>
              </c:extLst>
            </c:dLbl>
            <c:dLbl>
              <c:idx val="3"/>
              <c:layout>
                <c:manualLayout>
                  <c:x val="-8.591576766602594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2A9-419F-B8D0-95900B3249D3}"/>
                </c:ext>
              </c:extLst>
            </c:dLbl>
            <c:dLbl>
              <c:idx val="4"/>
              <c:layout>
                <c:manualLayout>
                  <c:x val="-8.5915767666025947E-2"/>
                  <c:y val="-2.95536720712978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2A9-419F-B8D0-95900B3249D3}"/>
                </c:ext>
              </c:extLst>
            </c:dLbl>
            <c:dLbl>
              <c:idx val="5"/>
              <c:layout>
                <c:manualLayout>
                  <c:x val="-8.3162010333826572E-2"/>
                  <c:y val="1.1889408304545128E-3"/>
                </c:manualLayout>
              </c:layout>
              <c:spPr/>
              <c:txPr>
                <a:bodyPr/>
                <a:lstStyle/>
                <a:p>
                  <a:pPr>
                    <a:defRPr sz="1400" b="1">
                      <a:solidFill>
                        <a:schemeClr val="bg1"/>
                      </a:solidFill>
                      <a:latin typeface="Calibri" panose="020F0502020204030204" pitchFamily="34" charset="0"/>
                    </a:defRPr>
                  </a:pPr>
                  <a:endParaRPr lang="de-DE"/>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2A9-419F-B8D0-95900B3249D3}"/>
                </c:ext>
              </c:extLst>
            </c:dLbl>
            <c:spPr>
              <a:noFill/>
              <a:ln>
                <a:noFill/>
              </a:ln>
              <a:effectLst/>
            </c:spPr>
            <c:txPr>
              <a:bodyPr/>
              <a:lstStyle/>
              <a:p>
                <a:pPr>
                  <a:defRPr sz="1600" b="1">
                    <a:solidFill>
                      <a:schemeClr val="bg1"/>
                    </a:solidFill>
                    <a:latin typeface="Calibri" panose="020F0502020204030204" pitchFamily="34" charset="0"/>
                  </a:defRPr>
                </a:pPr>
                <a:endParaRPr lang="de-DE"/>
              </a:p>
            </c:txPr>
            <c:showLegendKey val="0"/>
            <c:showVal val="0"/>
            <c:showCatName val="0"/>
            <c:showSerName val="0"/>
            <c:showPercent val="0"/>
            <c:showBubbleSize val="0"/>
            <c:extLst>
              <c:ext xmlns:c15="http://schemas.microsoft.com/office/drawing/2012/chart" uri="{CE6537A1-D6FC-4f65-9D91-7224C49458BB}"/>
            </c:extLst>
          </c:dLbls>
          <c:cat>
            <c:strRef>
              <c:f>Tabelle1!$A$2:$A$7</c:f>
              <c:strCache>
                <c:ptCount val="6"/>
                <c:pt idx="0">
                  <c:v>keine Medikamente</c:v>
                </c:pt>
                <c:pt idx="1">
                  <c:v>1 Medikament</c:v>
                </c:pt>
                <c:pt idx="2">
                  <c:v>2 Medikamente</c:v>
                </c:pt>
                <c:pt idx="3">
                  <c:v>3 Medikamente</c:v>
                </c:pt>
                <c:pt idx="4">
                  <c:v>4 bis 5 Medikamente</c:v>
                </c:pt>
                <c:pt idx="5">
                  <c:v>6 Medikamente und mehr</c:v>
                </c:pt>
              </c:strCache>
            </c:strRef>
          </c:cat>
          <c:val>
            <c:numRef>
              <c:f>Tabelle1!$B$2:$B$7</c:f>
              <c:numCache>
                <c:formatCode>0.0</c:formatCode>
                <c:ptCount val="6"/>
                <c:pt idx="0">
                  <c:v>47.1</c:v>
                </c:pt>
                <c:pt idx="1">
                  <c:v>17.7</c:v>
                </c:pt>
                <c:pt idx="2">
                  <c:v>16.100000000000001</c:v>
                </c:pt>
                <c:pt idx="3">
                  <c:v>8.3000000000000007</c:v>
                </c:pt>
                <c:pt idx="4">
                  <c:v>7.5</c:v>
                </c:pt>
                <c:pt idx="5">
                  <c:v>4.3</c:v>
                </c:pt>
              </c:numCache>
            </c:numRef>
          </c:val>
          <c:extLst>
            <c:ext xmlns:c16="http://schemas.microsoft.com/office/drawing/2014/chart" uri="{C3380CC4-5D6E-409C-BE32-E72D297353CC}">
              <c16:uniqueId val="{0000000E-82A9-419F-B8D0-95900B3249D3}"/>
            </c:ext>
          </c:extLst>
        </c:ser>
        <c:dLbls>
          <c:showLegendKey val="0"/>
          <c:showVal val="0"/>
          <c:showCatName val="0"/>
          <c:showSerName val="0"/>
          <c:showPercent val="0"/>
          <c:showBubbleSize val="0"/>
          <c:showLeaderLines val="1"/>
        </c:dLbls>
        <c:gapWidth val="100"/>
        <c:splitType val="pos"/>
        <c:splitPos val="5"/>
        <c:secondPieSize val="75"/>
        <c:serLines>
          <c:spPr>
            <a:ln w="19050">
              <a:solidFill>
                <a:srgbClr val="1F497D"/>
              </a:solidFill>
            </a:ln>
          </c:spPr>
        </c:serLines>
      </c:ofPieChart>
    </c:plotArea>
    <c:legend>
      <c:legendPos val="r"/>
      <c:layout>
        <c:manualLayout>
          <c:xMode val="edge"/>
          <c:yMode val="edge"/>
          <c:x val="0.6281539655697127"/>
          <c:y val="0.18729605246396513"/>
          <c:w val="0.35355699162194132"/>
          <c:h val="0.50709428140117829"/>
        </c:manualLayout>
      </c:layout>
      <c:overlay val="0"/>
      <c:txPr>
        <a:bodyPr/>
        <a:lstStyle/>
        <a:p>
          <a:pPr>
            <a:defRPr sz="1400">
              <a:latin typeface="Calibri" panose="020F0502020204030204" pitchFamily="34" charset="0"/>
            </a:defRPr>
          </a:pPr>
          <a:endParaRPr lang="de-DE"/>
        </a:p>
      </c:txPr>
    </c:legend>
    <c:plotVisOnly val="1"/>
    <c:dispBlanksAs val="gap"/>
    <c:showDLblsOverMax val="0"/>
  </c:chart>
  <c:txPr>
    <a:bodyPr/>
    <a:lstStyle/>
    <a:p>
      <a:pPr algn="just">
        <a:defRPr sz="1800"/>
      </a:pPr>
      <a:endParaRPr lang="de-DE"/>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3780396093273123E-2"/>
          <c:y val="4.2957321498139932E-2"/>
          <c:w val="0.9089543102490466"/>
          <c:h val="0.65539487915494044"/>
        </c:manualLayout>
      </c:layout>
      <c:lineChart>
        <c:grouping val="standard"/>
        <c:varyColors val="0"/>
        <c:ser>
          <c:idx val="0"/>
          <c:order val="0"/>
          <c:tx>
            <c:strRef>
              <c:f>Tabelle1!$B$1</c:f>
              <c:strCache>
                <c:ptCount val="1"/>
              </c:strCache>
            </c:strRef>
          </c:tx>
          <c:dPt>
            <c:idx val="0"/>
            <c:bubble3D val="0"/>
            <c:extLst>
              <c:ext xmlns:c16="http://schemas.microsoft.com/office/drawing/2014/chart" uri="{C3380CC4-5D6E-409C-BE32-E72D297353CC}">
                <c16:uniqueId val="{00000000-BBC7-42B3-AE3B-37AAC45ABF75}"/>
              </c:ext>
            </c:extLst>
          </c:dPt>
          <c:dLbls>
            <c:dLbl>
              <c:idx val="0"/>
              <c:layout>
                <c:manualLayout>
                  <c:x val="-3.1391443013964127E-2"/>
                  <c:y val="5.70670330939363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BC7-42B3-AE3B-37AAC45ABF75}"/>
                </c:ext>
              </c:extLst>
            </c:dLbl>
            <c:dLbl>
              <c:idx val="1"/>
              <c:layout>
                <c:manualLayout>
                  <c:x val="-3.6100159466058712E-2"/>
                  <c:y val="5.42136814392395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BC7-42B3-AE3B-37AAC45ABF75}"/>
                </c:ext>
              </c:extLst>
            </c:dLbl>
            <c:dLbl>
              <c:idx val="2"/>
              <c:layout>
                <c:manualLayout>
                  <c:x val="-3.6100159466058802E-2"/>
                  <c:y val="5.70670330939363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BC7-42B3-AE3B-37AAC45ABF75}"/>
                </c:ext>
              </c:extLst>
            </c:dLbl>
            <c:dLbl>
              <c:idx val="3"/>
              <c:layout>
                <c:manualLayout>
                  <c:x val="-3.9239303767455096E-2"/>
                  <c:y val="4.85069781298459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BC7-42B3-AE3B-37AAC45ABF75}"/>
                </c:ext>
              </c:extLst>
            </c:dLbl>
            <c:dLbl>
              <c:idx val="4"/>
              <c:layout>
                <c:manualLayout>
                  <c:x val="-3.1391443013964127E-2"/>
                  <c:y val="5.99203847486331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BC7-42B3-AE3B-37AAC45ABF75}"/>
                </c:ext>
              </c:extLst>
            </c:dLbl>
            <c:dLbl>
              <c:idx val="5"/>
              <c:layout>
                <c:manualLayout>
                  <c:x val="-2.9821870863265917E-2"/>
                  <c:y val="5.99203847486331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BC7-42B3-AE3B-37AAC45ABF75}"/>
                </c:ext>
              </c:extLst>
            </c:dLbl>
            <c:dLbl>
              <c:idx val="6"/>
              <c:layout>
                <c:manualLayout>
                  <c:x val="-3.9239303767455158E-2"/>
                  <c:y val="5.42136814392395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BC7-42B3-AE3B-37AAC45ABF75}"/>
                </c:ext>
              </c:extLst>
            </c:dLbl>
            <c:spPr>
              <a:noFill/>
              <a:ln>
                <a:noFill/>
              </a:ln>
              <a:effectLst/>
            </c:spPr>
            <c:txPr>
              <a:bodyPr/>
              <a:lstStyle/>
              <a:p>
                <a:pPr>
                  <a:defRPr sz="1100">
                    <a:latin typeface="Calibri" panose="020F0502020204030204" pitchFamily="34" charset="0"/>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Tabelle1!$A$2:$A$9</c:f>
              <c:strCache>
                <c:ptCount val="8"/>
                <c:pt idx="0">
                  <c:v>Die Pharmaindustrie</c:v>
                </c:pt>
                <c:pt idx="1">
                  <c:v>Die Wissenschaft</c:v>
                </c:pt>
                <c:pt idx="2">
                  <c:v>Der Staat</c:v>
                </c:pt>
                <c:pt idx="3">
                  <c:v>Die Wasser- und Klärwerke</c:v>
                </c:pt>
                <c:pt idx="4">
                  <c:v>Jeder einzelne Verbraucher, also auch ich</c:v>
                </c:pt>
                <c:pt idx="5">
                  <c:v>Umweltverbände</c:v>
                </c:pt>
                <c:pt idx="6">
                  <c:v>Die Ärzte</c:v>
                </c:pt>
                <c:pt idx="7">
                  <c:v>Die Apotheker</c:v>
                </c:pt>
              </c:strCache>
            </c:strRef>
          </c:cat>
          <c:val>
            <c:numRef>
              <c:f>Tabelle1!$B$2:$B$9</c:f>
              <c:numCache>
                <c:formatCode>0.0</c:formatCode>
                <c:ptCount val="8"/>
                <c:pt idx="0">
                  <c:v>4.5999999999999996</c:v>
                </c:pt>
                <c:pt idx="1">
                  <c:v>4.0999999999999996</c:v>
                </c:pt>
                <c:pt idx="2">
                  <c:v>4</c:v>
                </c:pt>
                <c:pt idx="3">
                  <c:v>3.9</c:v>
                </c:pt>
                <c:pt idx="4">
                  <c:v>3.7</c:v>
                </c:pt>
                <c:pt idx="5">
                  <c:v>3.5</c:v>
                </c:pt>
                <c:pt idx="6">
                  <c:v>3.5</c:v>
                </c:pt>
                <c:pt idx="7">
                  <c:v>3.4</c:v>
                </c:pt>
              </c:numCache>
            </c:numRef>
          </c:val>
          <c:smooth val="0"/>
          <c:extLst>
            <c:ext xmlns:c16="http://schemas.microsoft.com/office/drawing/2014/chart" uri="{C3380CC4-5D6E-409C-BE32-E72D297353CC}">
              <c16:uniqueId val="{00000007-BBC7-42B3-AE3B-37AAC45ABF75}"/>
            </c:ext>
          </c:extLst>
        </c:ser>
        <c:ser>
          <c:idx val="1"/>
          <c:order val="1"/>
          <c:tx>
            <c:strRef>
              <c:f>Tabelle1!$C$1</c:f>
              <c:strCache>
                <c:ptCount val="1"/>
              </c:strCache>
            </c:strRef>
          </c:tx>
          <c:cat>
            <c:strRef>
              <c:f>Tabelle1!$A$2:$A$9</c:f>
              <c:strCache>
                <c:ptCount val="8"/>
                <c:pt idx="0">
                  <c:v>Die Pharmaindustrie</c:v>
                </c:pt>
                <c:pt idx="1">
                  <c:v>Die Wissenschaft</c:v>
                </c:pt>
                <c:pt idx="2">
                  <c:v>Der Staat</c:v>
                </c:pt>
                <c:pt idx="3">
                  <c:v>Die Wasser- und Klärwerke</c:v>
                </c:pt>
                <c:pt idx="4">
                  <c:v>Jeder einzelne Verbraucher, also auch ich</c:v>
                </c:pt>
                <c:pt idx="5">
                  <c:v>Umweltverbände</c:v>
                </c:pt>
                <c:pt idx="6">
                  <c:v>Die Ärzte</c:v>
                </c:pt>
                <c:pt idx="7">
                  <c:v>Die Apotheker</c:v>
                </c:pt>
              </c:strCache>
            </c:strRef>
          </c:cat>
          <c:val>
            <c:numRef>
              <c:f>Tabelle1!$C$2:$C$9</c:f>
              <c:numCache>
                <c:formatCode>General</c:formatCode>
                <c:ptCount val="8"/>
              </c:numCache>
            </c:numRef>
          </c:val>
          <c:smooth val="0"/>
          <c:extLst>
            <c:ext xmlns:c16="http://schemas.microsoft.com/office/drawing/2014/chart" uri="{C3380CC4-5D6E-409C-BE32-E72D297353CC}">
              <c16:uniqueId val="{00000008-BBC7-42B3-AE3B-37AAC45ABF75}"/>
            </c:ext>
          </c:extLst>
        </c:ser>
        <c:ser>
          <c:idx val="2"/>
          <c:order val="2"/>
          <c:tx>
            <c:strRef>
              <c:f>Tabelle1!$D$1</c:f>
              <c:strCache>
                <c:ptCount val="1"/>
              </c:strCache>
            </c:strRef>
          </c:tx>
          <c:cat>
            <c:strRef>
              <c:f>Tabelle1!$A$2:$A$9</c:f>
              <c:strCache>
                <c:ptCount val="8"/>
                <c:pt idx="0">
                  <c:v>Die Pharmaindustrie</c:v>
                </c:pt>
                <c:pt idx="1">
                  <c:v>Die Wissenschaft</c:v>
                </c:pt>
                <c:pt idx="2">
                  <c:v>Der Staat</c:v>
                </c:pt>
                <c:pt idx="3">
                  <c:v>Die Wasser- und Klärwerke</c:v>
                </c:pt>
                <c:pt idx="4">
                  <c:v>Jeder einzelne Verbraucher, also auch ich</c:v>
                </c:pt>
                <c:pt idx="5">
                  <c:v>Umweltverbände</c:v>
                </c:pt>
                <c:pt idx="6">
                  <c:v>Die Ärzte</c:v>
                </c:pt>
                <c:pt idx="7">
                  <c:v>Die Apotheker</c:v>
                </c:pt>
              </c:strCache>
            </c:strRef>
          </c:cat>
          <c:val>
            <c:numRef>
              <c:f>Tabelle1!$D$2:$D$9</c:f>
              <c:numCache>
                <c:formatCode>General</c:formatCode>
                <c:ptCount val="8"/>
              </c:numCache>
            </c:numRef>
          </c:val>
          <c:smooth val="0"/>
          <c:extLst>
            <c:ext xmlns:c16="http://schemas.microsoft.com/office/drawing/2014/chart" uri="{C3380CC4-5D6E-409C-BE32-E72D297353CC}">
              <c16:uniqueId val="{00000009-BBC7-42B3-AE3B-37AAC45ABF75}"/>
            </c:ext>
          </c:extLst>
        </c:ser>
        <c:dLbls>
          <c:showLegendKey val="0"/>
          <c:showVal val="0"/>
          <c:showCatName val="0"/>
          <c:showSerName val="0"/>
          <c:showPercent val="0"/>
          <c:showBubbleSize val="0"/>
        </c:dLbls>
        <c:marker val="1"/>
        <c:smooth val="0"/>
        <c:axId val="226221864"/>
        <c:axId val="226403304"/>
      </c:lineChart>
      <c:catAx>
        <c:axId val="226221864"/>
        <c:scaling>
          <c:orientation val="minMax"/>
        </c:scaling>
        <c:delete val="0"/>
        <c:axPos val="b"/>
        <c:numFmt formatCode="General" sourceLinked="1"/>
        <c:majorTickMark val="out"/>
        <c:minorTickMark val="none"/>
        <c:tickLblPos val="nextTo"/>
        <c:txPr>
          <a:bodyPr/>
          <a:lstStyle/>
          <a:p>
            <a:pPr>
              <a:defRPr sz="1100">
                <a:latin typeface="Calibri" panose="020F0502020204030204" pitchFamily="34" charset="0"/>
              </a:defRPr>
            </a:pPr>
            <a:endParaRPr lang="de-DE"/>
          </a:p>
        </c:txPr>
        <c:crossAx val="226403304"/>
        <c:crossesAt val="3"/>
        <c:auto val="1"/>
        <c:lblAlgn val="ctr"/>
        <c:lblOffset val="100"/>
        <c:noMultiLvlLbl val="0"/>
      </c:catAx>
      <c:valAx>
        <c:axId val="226403304"/>
        <c:scaling>
          <c:orientation val="minMax"/>
          <c:max val="4.8"/>
          <c:min val="3"/>
        </c:scaling>
        <c:delete val="0"/>
        <c:axPos val="l"/>
        <c:numFmt formatCode="0.0" sourceLinked="1"/>
        <c:majorTickMark val="out"/>
        <c:minorTickMark val="none"/>
        <c:tickLblPos val="nextTo"/>
        <c:txPr>
          <a:bodyPr/>
          <a:lstStyle/>
          <a:p>
            <a:pPr>
              <a:defRPr sz="1100">
                <a:latin typeface="Calibri" panose="020F0502020204030204" pitchFamily="34" charset="0"/>
              </a:defRPr>
            </a:pPr>
            <a:endParaRPr lang="de-DE"/>
          </a:p>
        </c:txPr>
        <c:crossAx val="22622186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10"/>
      <c:depthPercent val="100"/>
      <c:rAngAx val="1"/>
    </c:view3D>
    <c:floor>
      <c:thickness val="0"/>
      <c:spPr>
        <a:solidFill>
          <a:sysClr val="window" lastClr="FFFFFF">
            <a:lumMod val="95000"/>
          </a:sysClr>
        </a:solidFill>
        <a:ln>
          <a:noFill/>
        </a:ln>
        <a:scene3d>
          <a:camera prst="orthographicFront"/>
          <a:lightRig rig="threePt" dir="t"/>
        </a:scene3d>
        <a:sp3d/>
      </c:spPr>
    </c:floor>
    <c:sideWall>
      <c:thickness val="0"/>
      <c:spPr>
        <a:noFill/>
      </c:spPr>
    </c:sideWall>
    <c:backWall>
      <c:thickness val="0"/>
      <c:spPr>
        <a:noFill/>
      </c:spPr>
    </c:backWall>
    <c:plotArea>
      <c:layout>
        <c:manualLayout>
          <c:layoutTarget val="inner"/>
          <c:xMode val="edge"/>
          <c:yMode val="edge"/>
          <c:x val="0.48394702662167227"/>
          <c:y val="3.688860203949916E-2"/>
          <c:w val="0.51605297337832767"/>
          <c:h val="0.90990515038079256"/>
        </c:manualLayout>
      </c:layout>
      <c:bar3DChart>
        <c:barDir val="bar"/>
        <c:grouping val="stacked"/>
        <c:varyColors val="0"/>
        <c:ser>
          <c:idx val="0"/>
          <c:order val="0"/>
          <c:tx>
            <c:strRef>
              <c:f>Tabelle1!$B$1</c:f>
              <c:strCache>
                <c:ptCount val="1"/>
                <c:pt idx="0">
                  <c:v>immer</c:v>
                </c:pt>
              </c:strCache>
            </c:strRef>
          </c:tx>
          <c:spPr>
            <a:solidFill>
              <a:srgbClr val="4F81BD">
                <a:lumMod val="50000"/>
              </a:srgbClr>
            </a:solidFill>
          </c:spPr>
          <c:invertIfNegative val="0"/>
          <c:dPt>
            <c:idx val="1"/>
            <c:invertIfNegative val="0"/>
            <c:bubble3D val="0"/>
            <c:extLst>
              <c:ext xmlns:c16="http://schemas.microsoft.com/office/drawing/2014/chart" uri="{C3380CC4-5D6E-409C-BE32-E72D297353CC}">
                <c16:uniqueId val="{00000000-6A61-4884-9255-738E615AEC4F}"/>
              </c:ext>
            </c:extLst>
          </c:dPt>
          <c:dLbls>
            <c:dLbl>
              <c:idx val="6"/>
              <c:layout>
                <c:manualLayout>
                  <c:x val="-8.5207602706419208E-3"/>
                  <c:y val="2.065315606041048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A61-4884-9255-738E615AEC4F}"/>
                </c:ext>
              </c:extLst>
            </c:dLbl>
            <c:dLbl>
              <c:idx val="7"/>
              <c:layout>
                <c:manualLayout>
                  <c:x val="-1.5337126957597133E-2"/>
                  <c:y val="9.6173752380583809E-17"/>
                </c:manualLayout>
              </c:layout>
              <c:spPr/>
              <c:txPr>
                <a:bodyPr/>
                <a:lstStyle/>
                <a:p>
                  <a:pPr>
                    <a:defRPr sz="1200" b="1" i="0" u="none" strike="noStrike" baseline="0">
                      <a:solidFill>
                        <a:schemeClr val="bg1">
                          <a:lumMod val="50000"/>
                        </a:schemeClr>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A61-4884-9255-738E615AEC4F}"/>
                </c:ext>
              </c:extLst>
            </c:dLbl>
            <c:spPr>
              <a:noFill/>
              <a:ln>
                <a:noFill/>
              </a:ln>
              <a:effectLst/>
            </c:spPr>
            <c:txPr>
              <a:bodyPr/>
              <a:lstStyle/>
              <a:p>
                <a:pPr>
                  <a:defRPr sz="1200" b="1" i="0" u="none" strike="noStrike"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Tabelle1!$A$2:$A$10</c:f>
              <c:strCache>
                <c:ptCount val="9"/>
                <c:pt idx="0">
                  <c:v>gebe leere Plastik-/Aluverpackungen, aus denen  die Tabletten herausgedrückt sind, zum Verpackungsmüll (gelber Sack/ grüner Punkt) oder Restmüll</c:v>
                </c:pt>
                <c:pt idx="1">
                  <c:v>entsorge Kartonverpackungen und Papier, z.B. den Beipackzettel, getrennt im Papiermüll bzw. Verpackungsmüll</c:v>
                </c:pt>
                <c:pt idx="2">
                  <c:v>bringe leere Glasverpackungen, bspw. von Tropfen oder Säften, zum Glascontainer</c:v>
                </c:pt>
                <c:pt idx="3">
                  <c:v>gebe alte Medikamente in einer Apotheke ab</c:v>
                </c:pt>
                <c:pt idx="4">
                  <c:v>entsorge alte Medikamente im Restmüll </c:v>
                </c:pt>
                <c:pt idx="5">
                  <c:v>entsorge übrig gebliebene Flüssigkeitsreste von Medikamenten in der Spüle oder Toilette</c:v>
                </c:pt>
                <c:pt idx="6">
                  <c:v>bringe übrig gebliebene oder abgelaufene Arzneimittel zum Sondermüll</c:v>
                </c:pt>
                <c:pt idx="7">
                  <c:v>gebe die restlichen Arzneimittel samt Verpackung in den Verpackungsmüll (gelber Sack/ grüner Punkt)</c:v>
                </c:pt>
                <c:pt idx="8">
                  <c:v>entsorge übrig gebliebene Tabletten in der Toilette oder in der Spüle</c:v>
                </c:pt>
              </c:strCache>
            </c:strRef>
          </c:cat>
          <c:val>
            <c:numRef>
              <c:f>Tabelle1!$B$2:$B$10</c:f>
              <c:numCache>
                <c:formatCode>0.0</c:formatCode>
                <c:ptCount val="9"/>
                <c:pt idx="0">
                  <c:v>56.9</c:v>
                </c:pt>
                <c:pt idx="1">
                  <c:v>56.2</c:v>
                </c:pt>
                <c:pt idx="2">
                  <c:v>43.7</c:v>
                </c:pt>
                <c:pt idx="3">
                  <c:v>29.9</c:v>
                </c:pt>
                <c:pt idx="4">
                  <c:v>15.2</c:v>
                </c:pt>
                <c:pt idx="5">
                  <c:v>7.7</c:v>
                </c:pt>
                <c:pt idx="6">
                  <c:v>4.0999999999999996</c:v>
                </c:pt>
                <c:pt idx="7">
                  <c:v>3.4</c:v>
                </c:pt>
                <c:pt idx="8">
                  <c:v>1.3</c:v>
                </c:pt>
              </c:numCache>
            </c:numRef>
          </c:val>
          <c:extLst>
            <c:ext xmlns:c16="http://schemas.microsoft.com/office/drawing/2014/chart" uri="{C3380CC4-5D6E-409C-BE32-E72D297353CC}">
              <c16:uniqueId val="{00000003-6A61-4884-9255-738E615AEC4F}"/>
            </c:ext>
          </c:extLst>
        </c:ser>
        <c:ser>
          <c:idx val="1"/>
          <c:order val="1"/>
          <c:tx>
            <c:strRef>
              <c:f>Tabelle1!$C$1</c:f>
              <c:strCache>
                <c:ptCount val="1"/>
                <c:pt idx="0">
                  <c:v>häufig</c:v>
                </c:pt>
              </c:strCache>
            </c:strRef>
          </c:tx>
          <c:spPr>
            <a:solidFill>
              <a:srgbClr val="4172AD"/>
            </a:solidFill>
          </c:spPr>
          <c:invertIfNegative val="0"/>
          <c:dPt>
            <c:idx val="1"/>
            <c:invertIfNegative val="0"/>
            <c:bubble3D val="0"/>
            <c:extLst>
              <c:ext xmlns:c16="http://schemas.microsoft.com/office/drawing/2014/chart" uri="{C3380CC4-5D6E-409C-BE32-E72D297353CC}">
                <c16:uniqueId val="{00000004-6A61-4884-9255-738E615AEC4F}"/>
              </c:ext>
            </c:extLst>
          </c:dPt>
          <c:dLbls>
            <c:dLbl>
              <c:idx val="8"/>
              <c:layout>
                <c:manualLayout>
                  <c:x val="-1.0224751305064776E-2"/>
                  <c:y val="5.245901639344358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A61-4884-9255-738E615AEC4F}"/>
                </c:ext>
              </c:extLst>
            </c:dLbl>
            <c:spPr>
              <a:noFill/>
              <a:ln>
                <a:noFill/>
              </a:ln>
              <a:effectLst/>
            </c:spPr>
            <c:txPr>
              <a:bodyPr/>
              <a:lstStyle/>
              <a:p>
                <a:pPr>
                  <a:defRPr sz="1200" b="1" i="0" u="none" strike="noStrike"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Tabelle1!$A$2:$A$10</c:f>
              <c:strCache>
                <c:ptCount val="9"/>
                <c:pt idx="0">
                  <c:v>gebe leere Plastik-/Aluverpackungen, aus denen  die Tabletten herausgedrückt sind, zum Verpackungsmüll (gelber Sack/ grüner Punkt) oder Restmüll</c:v>
                </c:pt>
                <c:pt idx="1">
                  <c:v>entsorge Kartonverpackungen und Papier, z.B. den Beipackzettel, getrennt im Papiermüll bzw. Verpackungsmüll</c:v>
                </c:pt>
                <c:pt idx="2">
                  <c:v>bringe leere Glasverpackungen, bspw. von Tropfen oder Säften, zum Glascontainer</c:v>
                </c:pt>
                <c:pt idx="3">
                  <c:v>gebe alte Medikamente in einer Apotheke ab</c:v>
                </c:pt>
                <c:pt idx="4">
                  <c:v>entsorge alte Medikamente im Restmüll </c:v>
                </c:pt>
                <c:pt idx="5">
                  <c:v>entsorge übrig gebliebene Flüssigkeitsreste von Medikamenten in der Spüle oder Toilette</c:v>
                </c:pt>
                <c:pt idx="6">
                  <c:v>bringe übrig gebliebene oder abgelaufene Arzneimittel zum Sondermüll</c:v>
                </c:pt>
                <c:pt idx="7">
                  <c:v>gebe die restlichen Arzneimittel samt Verpackung in den Verpackungsmüll (gelber Sack/ grüner Punkt)</c:v>
                </c:pt>
                <c:pt idx="8">
                  <c:v>entsorge übrig gebliebene Tabletten in der Toilette oder in der Spüle</c:v>
                </c:pt>
              </c:strCache>
            </c:strRef>
          </c:cat>
          <c:val>
            <c:numRef>
              <c:f>Tabelle1!$C$2:$C$10</c:f>
              <c:numCache>
                <c:formatCode>0.0</c:formatCode>
                <c:ptCount val="9"/>
                <c:pt idx="0">
                  <c:v>17</c:v>
                </c:pt>
                <c:pt idx="1">
                  <c:v>16.8</c:v>
                </c:pt>
                <c:pt idx="2">
                  <c:v>14.8</c:v>
                </c:pt>
                <c:pt idx="3">
                  <c:v>15</c:v>
                </c:pt>
                <c:pt idx="4">
                  <c:v>13.1</c:v>
                </c:pt>
                <c:pt idx="5">
                  <c:v>9.4</c:v>
                </c:pt>
                <c:pt idx="6">
                  <c:v>3.3</c:v>
                </c:pt>
                <c:pt idx="7">
                  <c:v>3.7</c:v>
                </c:pt>
                <c:pt idx="8">
                  <c:v>3.1</c:v>
                </c:pt>
              </c:numCache>
            </c:numRef>
          </c:val>
          <c:extLst>
            <c:ext xmlns:c16="http://schemas.microsoft.com/office/drawing/2014/chart" uri="{C3380CC4-5D6E-409C-BE32-E72D297353CC}">
              <c16:uniqueId val="{00000006-6A61-4884-9255-738E615AEC4F}"/>
            </c:ext>
          </c:extLst>
        </c:ser>
        <c:ser>
          <c:idx val="2"/>
          <c:order val="2"/>
          <c:tx>
            <c:strRef>
              <c:f>Tabelle1!$D$1</c:f>
              <c:strCache>
                <c:ptCount val="1"/>
                <c:pt idx="0">
                  <c:v>manchmal</c:v>
                </c:pt>
              </c:strCache>
            </c:strRef>
          </c:tx>
          <c:spPr>
            <a:solidFill>
              <a:srgbClr val="4F81BD">
                <a:lumMod val="60000"/>
                <a:lumOff val="40000"/>
              </a:srgbClr>
            </a:solidFill>
          </c:spPr>
          <c:invertIfNegative val="0"/>
          <c:dLbls>
            <c:spPr>
              <a:noFill/>
              <a:ln>
                <a:noFill/>
              </a:ln>
              <a:effectLst/>
            </c:spPr>
            <c:txPr>
              <a:bodyPr/>
              <a:lstStyle/>
              <a:p>
                <a:pPr algn="ctr">
                  <a:defRPr lang="de-DE" sz="1200" b="1" i="0" u="none" strike="noStrike" kern="1200"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Tabelle1!$A$2:$A$10</c:f>
              <c:strCache>
                <c:ptCount val="9"/>
                <c:pt idx="0">
                  <c:v>gebe leere Plastik-/Aluverpackungen, aus denen  die Tabletten herausgedrückt sind, zum Verpackungsmüll (gelber Sack/ grüner Punkt) oder Restmüll</c:v>
                </c:pt>
                <c:pt idx="1">
                  <c:v>entsorge Kartonverpackungen und Papier, z.B. den Beipackzettel, getrennt im Papiermüll bzw. Verpackungsmüll</c:v>
                </c:pt>
                <c:pt idx="2">
                  <c:v>bringe leere Glasverpackungen, bspw. von Tropfen oder Säften, zum Glascontainer</c:v>
                </c:pt>
                <c:pt idx="3">
                  <c:v>gebe alte Medikamente in einer Apotheke ab</c:v>
                </c:pt>
                <c:pt idx="4">
                  <c:v>entsorge alte Medikamente im Restmüll </c:v>
                </c:pt>
                <c:pt idx="5">
                  <c:v>entsorge übrig gebliebene Flüssigkeitsreste von Medikamenten in der Spüle oder Toilette</c:v>
                </c:pt>
                <c:pt idx="6">
                  <c:v>bringe übrig gebliebene oder abgelaufene Arzneimittel zum Sondermüll</c:v>
                </c:pt>
                <c:pt idx="7">
                  <c:v>gebe die restlichen Arzneimittel samt Verpackung in den Verpackungsmüll (gelber Sack/ grüner Punkt)</c:v>
                </c:pt>
                <c:pt idx="8">
                  <c:v>entsorge übrig gebliebene Tabletten in der Toilette oder in der Spüle</c:v>
                </c:pt>
              </c:strCache>
            </c:strRef>
          </c:cat>
          <c:val>
            <c:numRef>
              <c:f>Tabelle1!$D$2:$D$10</c:f>
              <c:numCache>
                <c:formatCode>0.0</c:formatCode>
                <c:ptCount val="9"/>
                <c:pt idx="0">
                  <c:v>10.1</c:v>
                </c:pt>
                <c:pt idx="1">
                  <c:v>9.9</c:v>
                </c:pt>
                <c:pt idx="2">
                  <c:v>11.3</c:v>
                </c:pt>
                <c:pt idx="3">
                  <c:v>12.9</c:v>
                </c:pt>
                <c:pt idx="4">
                  <c:v>14.9</c:v>
                </c:pt>
                <c:pt idx="5">
                  <c:v>16</c:v>
                </c:pt>
                <c:pt idx="6">
                  <c:v>7.1</c:v>
                </c:pt>
                <c:pt idx="7">
                  <c:v>7.9</c:v>
                </c:pt>
                <c:pt idx="8">
                  <c:v>5.3</c:v>
                </c:pt>
              </c:numCache>
            </c:numRef>
          </c:val>
          <c:extLst>
            <c:ext xmlns:c16="http://schemas.microsoft.com/office/drawing/2014/chart" uri="{C3380CC4-5D6E-409C-BE32-E72D297353CC}">
              <c16:uniqueId val="{00000007-6A61-4884-9255-738E615AEC4F}"/>
            </c:ext>
          </c:extLst>
        </c:ser>
        <c:ser>
          <c:idx val="3"/>
          <c:order val="3"/>
          <c:tx>
            <c:strRef>
              <c:f>Tabelle1!$E$1</c:f>
              <c:strCache>
                <c:ptCount val="1"/>
                <c:pt idx="0">
                  <c:v>selten</c:v>
                </c:pt>
              </c:strCache>
            </c:strRef>
          </c:tx>
          <c:spPr>
            <a:solidFill>
              <a:srgbClr val="4F81BD">
                <a:lumMod val="20000"/>
                <a:lumOff val="80000"/>
              </a:srgbClr>
            </a:solidFill>
          </c:spPr>
          <c:invertIfNegative val="0"/>
          <c:dLbls>
            <c:spPr>
              <a:noFill/>
              <a:ln>
                <a:noFill/>
              </a:ln>
              <a:effectLst/>
            </c:spPr>
            <c:txPr>
              <a:bodyPr/>
              <a:lstStyle/>
              <a:p>
                <a:pPr algn="ctr">
                  <a:defRPr lang="de-DE" sz="1200" b="1" i="0" u="none" strike="noStrike" kern="1200" baseline="0">
                    <a:solidFill>
                      <a:schemeClr val="tx1"/>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Tabelle1!$A$2:$A$10</c:f>
              <c:strCache>
                <c:ptCount val="9"/>
                <c:pt idx="0">
                  <c:v>gebe leere Plastik-/Aluverpackungen, aus denen  die Tabletten herausgedrückt sind, zum Verpackungsmüll (gelber Sack/ grüner Punkt) oder Restmüll</c:v>
                </c:pt>
                <c:pt idx="1">
                  <c:v>entsorge Kartonverpackungen und Papier, z.B. den Beipackzettel, getrennt im Papiermüll bzw. Verpackungsmüll</c:v>
                </c:pt>
                <c:pt idx="2">
                  <c:v>bringe leere Glasverpackungen, bspw. von Tropfen oder Säften, zum Glascontainer</c:v>
                </c:pt>
                <c:pt idx="3">
                  <c:v>gebe alte Medikamente in einer Apotheke ab</c:v>
                </c:pt>
                <c:pt idx="4">
                  <c:v>entsorge alte Medikamente im Restmüll </c:v>
                </c:pt>
                <c:pt idx="5">
                  <c:v>entsorge übrig gebliebene Flüssigkeitsreste von Medikamenten in der Spüle oder Toilette</c:v>
                </c:pt>
                <c:pt idx="6">
                  <c:v>bringe übrig gebliebene oder abgelaufene Arzneimittel zum Sondermüll</c:v>
                </c:pt>
                <c:pt idx="7">
                  <c:v>gebe die restlichen Arzneimittel samt Verpackung in den Verpackungsmüll (gelber Sack/ grüner Punkt)</c:v>
                </c:pt>
                <c:pt idx="8">
                  <c:v>entsorge übrig gebliebene Tabletten in der Toilette oder in der Spüle</c:v>
                </c:pt>
              </c:strCache>
            </c:strRef>
          </c:cat>
          <c:val>
            <c:numRef>
              <c:f>Tabelle1!$E$2:$E$10</c:f>
              <c:numCache>
                <c:formatCode>0.0</c:formatCode>
                <c:ptCount val="9"/>
                <c:pt idx="0">
                  <c:v>5.5</c:v>
                </c:pt>
                <c:pt idx="1">
                  <c:v>6.7</c:v>
                </c:pt>
                <c:pt idx="2">
                  <c:v>11.8</c:v>
                </c:pt>
                <c:pt idx="3">
                  <c:v>9</c:v>
                </c:pt>
                <c:pt idx="4">
                  <c:v>14.9</c:v>
                </c:pt>
                <c:pt idx="5">
                  <c:v>13.4</c:v>
                </c:pt>
                <c:pt idx="6">
                  <c:v>11.5</c:v>
                </c:pt>
                <c:pt idx="7">
                  <c:v>9.9</c:v>
                </c:pt>
                <c:pt idx="8">
                  <c:v>10.3</c:v>
                </c:pt>
              </c:numCache>
            </c:numRef>
          </c:val>
          <c:extLst>
            <c:ext xmlns:c16="http://schemas.microsoft.com/office/drawing/2014/chart" uri="{C3380CC4-5D6E-409C-BE32-E72D297353CC}">
              <c16:uniqueId val="{00000008-6A61-4884-9255-738E615AEC4F}"/>
            </c:ext>
          </c:extLst>
        </c:ser>
        <c:ser>
          <c:idx val="4"/>
          <c:order val="4"/>
          <c:tx>
            <c:strRef>
              <c:f>Tabelle1!$F$1</c:f>
              <c:strCache>
                <c:ptCount val="1"/>
                <c:pt idx="0">
                  <c:v>nie</c:v>
                </c:pt>
              </c:strCache>
            </c:strRef>
          </c:tx>
          <c:spPr>
            <a:solidFill>
              <a:srgbClr val="CA4444"/>
            </a:solidFill>
          </c:spPr>
          <c:invertIfNegative val="0"/>
          <c:dLbls>
            <c:spPr>
              <a:noFill/>
              <a:ln>
                <a:noFill/>
              </a:ln>
              <a:effectLst/>
            </c:spPr>
            <c:txPr>
              <a:bodyPr/>
              <a:lstStyle/>
              <a:p>
                <a:pPr algn="ctr">
                  <a:defRPr lang="de-DE" sz="1200" b="1" i="0" u="none" strike="noStrike" kern="1200"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Tabelle1!$A$2:$A$10</c:f>
              <c:strCache>
                <c:ptCount val="9"/>
                <c:pt idx="0">
                  <c:v>gebe leere Plastik-/Aluverpackungen, aus denen  die Tabletten herausgedrückt sind, zum Verpackungsmüll (gelber Sack/ grüner Punkt) oder Restmüll</c:v>
                </c:pt>
                <c:pt idx="1">
                  <c:v>entsorge Kartonverpackungen und Papier, z.B. den Beipackzettel, getrennt im Papiermüll bzw. Verpackungsmüll</c:v>
                </c:pt>
                <c:pt idx="2">
                  <c:v>bringe leere Glasverpackungen, bspw. von Tropfen oder Säften, zum Glascontainer</c:v>
                </c:pt>
                <c:pt idx="3">
                  <c:v>gebe alte Medikamente in einer Apotheke ab</c:v>
                </c:pt>
                <c:pt idx="4">
                  <c:v>entsorge alte Medikamente im Restmüll </c:v>
                </c:pt>
                <c:pt idx="5">
                  <c:v>entsorge übrig gebliebene Flüssigkeitsreste von Medikamenten in der Spüle oder Toilette</c:v>
                </c:pt>
                <c:pt idx="6">
                  <c:v>bringe übrig gebliebene oder abgelaufene Arzneimittel zum Sondermüll</c:v>
                </c:pt>
                <c:pt idx="7">
                  <c:v>gebe die restlichen Arzneimittel samt Verpackung in den Verpackungsmüll (gelber Sack/ grüner Punkt)</c:v>
                </c:pt>
                <c:pt idx="8">
                  <c:v>entsorge übrig gebliebene Tabletten in der Toilette oder in der Spüle</c:v>
                </c:pt>
              </c:strCache>
            </c:strRef>
          </c:cat>
          <c:val>
            <c:numRef>
              <c:f>Tabelle1!$F$2:$F$10</c:f>
              <c:numCache>
                <c:formatCode>0.0</c:formatCode>
                <c:ptCount val="9"/>
                <c:pt idx="0">
                  <c:v>10.5</c:v>
                </c:pt>
                <c:pt idx="1">
                  <c:v>10.4</c:v>
                </c:pt>
                <c:pt idx="2">
                  <c:v>18.399999999999999</c:v>
                </c:pt>
                <c:pt idx="3">
                  <c:v>33.1</c:v>
                </c:pt>
                <c:pt idx="4">
                  <c:v>41.9</c:v>
                </c:pt>
                <c:pt idx="5">
                  <c:v>53.4</c:v>
                </c:pt>
                <c:pt idx="6">
                  <c:v>74</c:v>
                </c:pt>
                <c:pt idx="7">
                  <c:v>75.099999999999994</c:v>
                </c:pt>
                <c:pt idx="8">
                  <c:v>80</c:v>
                </c:pt>
              </c:numCache>
            </c:numRef>
          </c:val>
          <c:extLst>
            <c:ext xmlns:c16="http://schemas.microsoft.com/office/drawing/2014/chart" uri="{C3380CC4-5D6E-409C-BE32-E72D297353CC}">
              <c16:uniqueId val="{00000009-6A61-4884-9255-738E615AEC4F}"/>
            </c:ext>
          </c:extLst>
        </c:ser>
        <c:dLbls>
          <c:showLegendKey val="0"/>
          <c:showVal val="1"/>
          <c:showCatName val="0"/>
          <c:showSerName val="0"/>
          <c:showPercent val="0"/>
          <c:showBubbleSize val="0"/>
        </c:dLbls>
        <c:gapWidth val="136"/>
        <c:gapDepth val="335"/>
        <c:shape val="box"/>
        <c:axId val="227284184"/>
        <c:axId val="227336904"/>
        <c:axId val="0"/>
      </c:bar3DChart>
      <c:catAx>
        <c:axId val="227284184"/>
        <c:scaling>
          <c:orientation val="maxMin"/>
        </c:scaling>
        <c:delete val="0"/>
        <c:axPos val="l"/>
        <c:numFmt formatCode="General" sourceLinked="1"/>
        <c:majorTickMark val="none"/>
        <c:minorTickMark val="none"/>
        <c:tickLblPos val="nextTo"/>
        <c:txPr>
          <a:bodyPr rot="0" vert="horz"/>
          <a:lstStyle/>
          <a:p>
            <a:pPr>
              <a:defRPr sz="1000" b="0" i="0" u="none" strike="noStrike" baseline="0">
                <a:solidFill>
                  <a:srgbClr val="000000"/>
                </a:solidFill>
                <a:latin typeface="Arial Narrow"/>
                <a:ea typeface="Arial Narrow"/>
                <a:cs typeface="Arial Narrow"/>
              </a:defRPr>
            </a:pPr>
            <a:endParaRPr lang="de-DE"/>
          </a:p>
        </c:txPr>
        <c:crossAx val="227336904"/>
        <c:crosses val="autoZero"/>
        <c:auto val="1"/>
        <c:lblAlgn val="ctr"/>
        <c:lblOffset val="100"/>
        <c:noMultiLvlLbl val="0"/>
      </c:catAx>
      <c:valAx>
        <c:axId val="227336904"/>
        <c:scaling>
          <c:orientation val="minMax"/>
        </c:scaling>
        <c:delete val="1"/>
        <c:axPos val="b"/>
        <c:numFmt formatCode="0.0" sourceLinked="1"/>
        <c:majorTickMark val="out"/>
        <c:minorTickMark val="none"/>
        <c:tickLblPos val="nextTo"/>
        <c:crossAx val="227284184"/>
        <c:crosses val="max"/>
        <c:crossBetween val="between"/>
      </c:valAx>
      <c:spPr>
        <a:noFill/>
        <a:ln w="25400">
          <a:noFill/>
        </a:ln>
      </c:spPr>
    </c:plotArea>
    <c:legend>
      <c:legendPos val="r"/>
      <c:legendEntry>
        <c:idx val="0"/>
        <c:txPr>
          <a:bodyPr/>
          <a:lstStyle/>
          <a:p>
            <a:pPr>
              <a:defRPr sz="1200" b="1" i="0" u="none" strike="noStrike" baseline="0">
                <a:solidFill>
                  <a:srgbClr val="000000"/>
                </a:solidFill>
                <a:latin typeface="Calibri" panose="020F0502020204030204" pitchFamily="34" charset="0"/>
                <a:ea typeface="Arial Narrow"/>
                <a:cs typeface="Arial Narrow"/>
              </a:defRPr>
            </a:pPr>
            <a:endParaRPr lang="de-DE"/>
          </a:p>
        </c:txPr>
      </c:legendEntry>
      <c:legendEntry>
        <c:idx val="1"/>
        <c:txPr>
          <a:bodyPr/>
          <a:lstStyle/>
          <a:p>
            <a:pPr>
              <a:defRPr sz="1200" b="1" i="0" u="none" strike="noStrike" baseline="0">
                <a:solidFill>
                  <a:srgbClr val="000000"/>
                </a:solidFill>
                <a:latin typeface="Calibri" panose="020F0502020204030204" pitchFamily="34" charset="0"/>
                <a:ea typeface="Arial Narrow"/>
                <a:cs typeface="Arial Narrow"/>
              </a:defRPr>
            </a:pPr>
            <a:endParaRPr lang="de-DE"/>
          </a:p>
        </c:txPr>
      </c:legendEntry>
      <c:legendEntry>
        <c:idx val="2"/>
        <c:txPr>
          <a:bodyPr/>
          <a:lstStyle/>
          <a:p>
            <a:pPr>
              <a:defRPr lang="de-DE" sz="1200" b="1" i="0" u="none" strike="noStrike" kern="1200" baseline="0">
                <a:solidFill>
                  <a:srgbClr val="000000"/>
                </a:solidFill>
                <a:latin typeface="Calibri" panose="020F0502020204030204" pitchFamily="34" charset="0"/>
                <a:ea typeface="Arial Narrow"/>
                <a:cs typeface="Arial Narrow"/>
              </a:defRPr>
            </a:pPr>
            <a:endParaRPr lang="de-DE"/>
          </a:p>
        </c:txPr>
      </c:legendEntry>
      <c:layout>
        <c:manualLayout>
          <c:xMode val="edge"/>
          <c:yMode val="edge"/>
          <c:x val="0.51717878984030063"/>
          <c:y val="6.3803795017426104E-3"/>
          <c:w val="0.45728954890410689"/>
          <c:h val="6.2548289660513762E-2"/>
        </c:manualLayout>
      </c:layout>
      <c:overlay val="0"/>
      <c:txPr>
        <a:bodyPr/>
        <a:lstStyle/>
        <a:p>
          <a:pPr>
            <a:defRPr sz="1200" b="1" i="0" u="none" strike="noStrike" baseline="0">
              <a:solidFill>
                <a:srgbClr val="000000"/>
              </a:solidFill>
              <a:latin typeface="Calibri" panose="020F0502020204030204" pitchFamily="34" charset="0"/>
              <a:ea typeface="Arial Narrow"/>
              <a:cs typeface="Arial Narrow"/>
            </a:defRPr>
          </a:pPr>
          <a:endParaRPr lang="de-DE"/>
        </a:p>
      </c:txPr>
    </c:legend>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de-DE"/>
    </a:p>
  </c:txPr>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10"/>
      <c:depthPercent val="100"/>
      <c:rAngAx val="1"/>
    </c:view3D>
    <c:floor>
      <c:thickness val="0"/>
      <c:spPr>
        <a:solidFill>
          <a:sysClr val="window" lastClr="FFFFFF">
            <a:lumMod val="95000"/>
          </a:sysClr>
        </a:solidFill>
        <a:ln>
          <a:noFill/>
        </a:ln>
        <a:scene3d>
          <a:camera prst="orthographicFront"/>
          <a:lightRig rig="threePt" dir="t"/>
        </a:scene3d>
        <a:sp3d/>
      </c:spPr>
    </c:floor>
    <c:sideWall>
      <c:thickness val="0"/>
      <c:spPr>
        <a:noFill/>
      </c:spPr>
    </c:sideWall>
    <c:backWall>
      <c:thickness val="0"/>
      <c:spPr>
        <a:noFill/>
      </c:spPr>
    </c:backWall>
    <c:plotArea>
      <c:layout>
        <c:manualLayout>
          <c:layoutTarget val="inner"/>
          <c:xMode val="edge"/>
          <c:yMode val="edge"/>
          <c:x val="0.38498781376228702"/>
          <c:y val="0.15602322040294869"/>
          <c:w val="0.61501221589493971"/>
          <c:h val="0.83646248804926848"/>
        </c:manualLayout>
      </c:layout>
      <c:bar3DChart>
        <c:barDir val="bar"/>
        <c:grouping val="stacked"/>
        <c:varyColors val="0"/>
        <c:ser>
          <c:idx val="0"/>
          <c:order val="0"/>
          <c:tx>
            <c:strRef>
              <c:f>Tabelle1!$B$1</c:f>
              <c:strCache>
                <c:ptCount val="1"/>
                <c:pt idx="0">
                  <c:v>ja, sicher</c:v>
                </c:pt>
              </c:strCache>
            </c:strRef>
          </c:tx>
          <c:spPr>
            <a:solidFill>
              <a:srgbClr val="4F81BD">
                <a:lumMod val="50000"/>
              </a:srgbClr>
            </a:solidFill>
          </c:spPr>
          <c:invertIfNegative val="0"/>
          <c:dPt>
            <c:idx val="1"/>
            <c:invertIfNegative val="0"/>
            <c:bubble3D val="0"/>
            <c:extLst>
              <c:ext xmlns:c16="http://schemas.microsoft.com/office/drawing/2014/chart" uri="{C3380CC4-5D6E-409C-BE32-E72D297353CC}">
                <c16:uniqueId val="{00000000-F2C9-4D5F-B65B-EBFF195708F2}"/>
              </c:ext>
            </c:extLst>
          </c:dPt>
          <c:dLbls>
            <c:spPr>
              <a:noFill/>
              <a:ln>
                <a:noFill/>
              </a:ln>
              <a:effectLst/>
            </c:spPr>
            <c:txPr>
              <a:bodyPr/>
              <a:lstStyle/>
              <a:p>
                <a:pPr>
                  <a:defRPr sz="1200" b="1" i="0" u="none" strike="noStrike"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Tabelle1!$A$2:$A$6</c:f>
              <c:strCache>
                <c:ptCount val="5"/>
                <c:pt idx="0">
                  <c:v>Bei leichteren Beschwerden wie Kopfschmerzen zunächst bewährte Hausmitteln einsetzen, statt sofort zu Medikamenten zu greifen</c:v>
                </c:pt>
                <c:pt idx="1">
                  <c:v>Eine umweltfreundliche Alternative zu einem Medikament wählen, die genauso gut wirkt</c:v>
                </c:pt>
                <c:pt idx="2">
                  <c:v>Den Arzt auf eine umweltfreundliche Alternative zu einem Medikament ansprechen</c:v>
                </c:pt>
                <c:pt idx="3">
                  <c:v>Den Apotheker auf eine umweltfreundliche Alternative zu einem Medikament ansprechen</c:v>
                </c:pt>
                <c:pt idx="4">
                  <c:v>Bei Krankheiten möglichst wenig Medikamente einnehmen/ insgesamt weniger Medikamente einnehmen</c:v>
                </c:pt>
              </c:strCache>
            </c:strRef>
          </c:cat>
          <c:val>
            <c:numRef>
              <c:f>Tabelle1!$B$2:$B$6</c:f>
              <c:numCache>
                <c:formatCode>0.0</c:formatCode>
                <c:ptCount val="5"/>
                <c:pt idx="0">
                  <c:v>51.5</c:v>
                </c:pt>
                <c:pt idx="1">
                  <c:v>45.1</c:v>
                </c:pt>
                <c:pt idx="2">
                  <c:v>30.9</c:v>
                </c:pt>
                <c:pt idx="3">
                  <c:v>29.6</c:v>
                </c:pt>
                <c:pt idx="4">
                  <c:v>22.3</c:v>
                </c:pt>
              </c:numCache>
            </c:numRef>
          </c:val>
          <c:extLst>
            <c:ext xmlns:c16="http://schemas.microsoft.com/office/drawing/2014/chart" uri="{C3380CC4-5D6E-409C-BE32-E72D297353CC}">
              <c16:uniqueId val="{00000001-F2C9-4D5F-B65B-EBFF195708F2}"/>
            </c:ext>
          </c:extLst>
        </c:ser>
        <c:ser>
          <c:idx val="1"/>
          <c:order val="1"/>
          <c:tx>
            <c:strRef>
              <c:f>Tabelle1!$C$1</c:f>
              <c:strCache>
                <c:ptCount val="1"/>
                <c:pt idx="0">
                  <c:v>ja, vielleicht</c:v>
                </c:pt>
              </c:strCache>
            </c:strRef>
          </c:tx>
          <c:spPr>
            <a:solidFill>
              <a:srgbClr val="4F81BD"/>
            </a:solidFill>
          </c:spPr>
          <c:invertIfNegative val="0"/>
          <c:dPt>
            <c:idx val="1"/>
            <c:invertIfNegative val="0"/>
            <c:bubble3D val="0"/>
            <c:extLst>
              <c:ext xmlns:c16="http://schemas.microsoft.com/office/drawing/2014/chart" uri="{C3380CC4-5D6E-409C-BE32-E72D297353CC}">
                <c16:uniqueId val="{00000002-F2C9-4D5F-B65B-EBFF195708F2}"/>
              </c:ext>
            </c:extLst>
          </c:dPt>
          <c:dLbls>
            <c:spPr>
              <a:noFill/>
              <a:ln>
                <a:noFill/>
              </a:ln>
              <a:effectLst/>
            </c:spPr>
            <c:txPr>
              <a:bodyPr/>
              <a:lstStyle/>
              <a:p>
                <a:pPr>
                  <a:defRPr sz="1200" b="1" i="0" u="none" strike="noStrike"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Tabelle1!$A$2:$A$6</c:f>
              <c:strCache>
                <c:ptCount val="5"/>
                <c:pt idx="0">
                  <c:v>Bei leichteren Beschwerden wie Kopfschmerzen zunächst bewährte Hausmitteln einsetzen, statt sofort zu Medikamenten zu greifen</c:v>
                </c:pt>
                <c:pt idx="1">
                  <c:v>Eine umweltfreundliche Alternative zu einem Medikament wählen, die genauso gut wirkt</c:v>
                </c:pt>
                <c:pt idx="2">
                  <c:v>Den Arzt auf eine umweltfreundliche Alternative zu einem Medikament ansprechen</c:v>
                </c:pt>
                <c:pt idx="3">
                  <c:v>Den Apotheker auf eine umweltfreundliche Alternative zu einem Medikament ansprechen</c:v>
                </c:pt>
                <c:pt idx="4">
                  <c:v>Bei Krankheiten möglichst wenig Medikamente einnehmen/ insgesamt weniger Medikamente einnehmen</c:v>
                </c:pt>
              </c:strCache>
            </c:strRef>
          </c:cat>
          <c:val>
            <c:numRef>
              <c:f>Tabelle1!$C$2:$C$6</c:f>
              <c:numCache>
                <c:formatCode>0.0</c:formatCode>
                <c:ptCount val="5"/>
                <c:pt idx="0">
                  <c:v>33.799999999999997</c:v>
                </c:pt>
                <c:pt idx="1">
                  <c:v>44.1</c:v>
                </c:pt>
                <c:pt idx="2">
                  <c:v>44.9</c:v>
                </c:pt>
                <c:pt idx="3">
                  <c:v>44.9</c:v>
                </c:pt>
                <c:pt idx="4">
                  <c:v>40.1</c:v>
                </c:pt>
              </c:numCache>
            </c:numRef>
          </c:val>
          <c:extLst>
            <c:ext xmlns:c16="http://schemas.microsoft.com/office/drawing/2014/chart" uri="{C3380CC4-5D6E-409C-BE32-E72D297353CC}">
              <c16:uniqueId val="{00000003-F2C9-4D5F-B65B-EBFF195708F2}"/>
            </c:ext>
          </c:extLst>
        </c:ser>
        <c:ser>
          <c:idx val="2"/>
          <c:order val="2"/>
          <c:tx>
            <c:strRef>
              <c:f>Tabelle1!$D$1</c:f>
              <c:strCache>
                <c:ptCount val="1"/>
                <c:pt idx="0">
                  <c:v>eher nicht</c:v>
                </c:pt>
              </c:strCache>
            </c:strRef>
          </c:tx>
          <c:spPr>
            <a:solidFill>
              <a:srgbClr val="C0504D">
                <a:lumMod val="60000"/>
                <a:lumOff val="40000"/>
              </a:srgbClr>
            </a:solidFill>
          </c:spPr>
          <c:invertIfNegative val="0"/>
          <c:dLbls>
            <c:spPr>
              <a:noFill/>
              <a:ln>
                <a:noFill/>
              </a:ln>
              <a:effectLst/>
            </c:spPr>
            <c:txPr>
              <a:bodyPr/>
              <a:lstStyle/>
              <a:p>
                <a:pPr>
                  <a:defRPr sz="1200" b="1" i="0" u="none" strike="noStrike"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Tabelle1!$A$2:$A$6</c:f>
              <c:strCache>
                <c:ptCount val="5"/>
                <c:pt idx="0">
                  <c:v>Bei leichteren Beschwerden wie Kopfschmerzen zunächst bewährte Hausmitteln einsetzen, statt sofort zu Medikamenten zu greifen</c:v>
                </c:pt>
                <c:pt idx="1">
                  <c:v>Eine umweltfreundliche Alternative zu einem Medikament wählen, die genauso gut wirkt</c:v>
                </c:pt>
                <c:pt idx="2">
                  <c:v>Den Arzt auf eine umweltfreundliche Alternative zu einem Medikament ansprechen</c:v>
                </c:pt>
                <c:pt idx="3">
                  <c:v>Den Apotheker auf eine umweltfreundliche Alternative zu einem Medikament ansprechen</c:v>
                </c:pt>
                <c:pt idx="4">
                  <c:v>Bei Krankheiten möglichst wenig Medikamente einnehmen/ insgesamt weniger Medikamente einnehmen</c:v>
                </c:pt>
              </c:strCache>
            </c:strRef>
          </c:cat>
          <c:val>
            <c:numRef>
              <c:f>Tabelle1!$D$2:$D$6</c:f>
              <c:numCache>
                <c:formatCode>0.0</c:formatCode>
                <c:ptCount val="5"/>
                <c:pt idx="0">
                  <c:v>12.2</c:v>
                </c:pt>
                <c:pt idx="1">
                  <c:v>7.9</c:v>
                </c:pt>
                <c:pt idx="2">
                  <c:v>17.899999999999999</c:v>
                </c:pt>
                <c:pt idx="3">
                  <c:v>19.7</c:v>
                </c:pt>
                <c:pt idx="4">
                  <c:v>26</c:v>
                </c:pt>
              </c:numCache>
            </c:numRef>
          </c:val>
          <c:extLst>
            <c:ext xmlns:c16="http://schemas.microsoft.com/office/drawing/2014/chart" uri="{C3380CC4-5D6E-409C-BE32-E72D297353CC}">
              <c16:uniqueId val="{00000004-F2C9-4D5F-B65B-EBFF195708F2}"/>
            </c:ext>
          </c:extLst>
        </c:ser>
        <c:ser>
          <c:idx val="3"/>
          <c:order val="3"/>
          <c:tx>
            <c:strRef>
              <c:f>Tabelle1!$E$1</c:f>
              <c:strCache>
                <c:ptCount val="1"/>
                <c:pt idx="0">
                  <c:v>auf keinen Fall</c:v>
                </c:pt>
              </c:strCache>
            </c:strRef>
          </c:tx>
          <c:spPr>
            <a:solidFill>
              <a:srgbClr val="C0504D"/>
            </a:solidFill>
          </c:spPr>
          <c:invertIfNegative val="0"/>
          <c:dLbls>
            <c:dLbl>
              <c:idx val="0"/>
              <c:layout>
                <c:manualLayout>
                  <c:x val="7.2700836059615753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2C9-4D5F-B65B-EBFF195708F2}"/>
                </c:ext>
              </c:extLst>
            </c:dLbl>
            <c:dLbl>
              <c:idx val="1"/>
              <c:layout>
                <c:manualLayout>
                  <c:x val="4.3620501635768813E-3"/>
                  <c:y val="5.28712950181652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2C9-4D5F-B65B-EBFF195708F2}"/>
                </c:ext>
              </c:extLst>
            </c:dLbl>
            <c:spPr>
              <a:noFill/>
              <a:ln>
                <a:noFill/>
              </a:ln>
              <a:effectLst/>
            </c:spPr>
            <c:txPr>
              <a:bodyPr/>
              <a:lstStyle/>
              <a:p>
                <a:pPr algn="ctr">
                  <a:defRPr lang="de-DE" sz="1200" b="1" i="0" u="none" strike="noStrike" kern="1200" baseline="0">
                    <a:solidFill>
                      <a:srgbClr val="FFFFFF"/>
                    </a:solidFill>
                    <a:latin typeface="Calibri" panose="020F0502020204030204" pitchFamily="34" charset="0"/>
                    <a:ea typeface="Arial Narrow"/>
                    <a:cs typeface="Arial Narrow"/>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Tabelle1!$A$2:$A$6</c:f>
              <c:strCache>
                <c:ptCount val="5"/>
                <c:pt idx="0">
                  <c:v>Bei leichteren Beschwerden wie Kopfschmerzen zunächst bewährte Hausmitteln einsetzen, statt sofort zu Medikamenten zu greifen</c:v>
                </c:pt>
                <c:pt idx="1">
                  <c:v>Eine umweltfreundliche Alternative zu einem Medikament wählen, die genauso gut wirkt</c:v>
                </c:pt>
                <c:pt idx="2">
                  <c:v>Den Arzt auf eine umweltfreundliche Alternative zu einem Medikament ansprechen</c:v>
                </c:pt>
                <c:pt idx="3">
                  <c:v>Den Apotheker auf eine umweltfreundliche Alternative zu einem Medikament ansprechen</c:v>
                </c:pt>
                <c:pt idx="4">
                  <c:v>Bei Krankheiten möglichst wenig Medikamente einnehmen/ insgesamt weniger Medikamente einnehmen</c:v>
                </c:pt>
              </c:strCache>
            </c:strRef>
          </c:cat>
          <c:val>
            <c:numRef>
              <c:f>Tabelle1!$E$2:$E$6</c:f>
              <c:numCache>
                <c:formatCode>0.0</c:formatCode>
                <c:ptCount val="5"/>
                <c:pt idx="0">
                  <c:v>2.6</c:v>
                </c:pt>
                <c:pt idx="1">
                  <c:v>3</c:v>
                </c:pt>
                <c:pt idx="2">
                  <c:v>6.4</c:v>
                </c:pt>
                <c:pt idx="3">
                  <c:v>5.8</c:v>
                </c:pt>
                <c:pt idx="4">
                  <c:v>11.5</c:v>
                </c:pt>
              </c:numCache>
            </c:numRef>
          </c:val>
          <c:extLst>
            <c:ext xmlns:c16="http://schemas.microsoft.com/office/drawing/2014/chart" uri="{C3380CC4-5D6E-409C-BE32-E72D297353CC}">
              <c16:uniqueId val="{00000007-F2C9-4D5F-B65B-EBFF195708F2}"/>
            </c:ext>
          </c:extLst>
        </c:ser>
        <c:dLbls>
          <c:showLegendKey val="0"/>
          <c:showVal val="1"/>
          <c:showCatName val="0"/>
          <c:showSerName val="0"/>
          <c:showPercent val="0"/>
          <c:showBubbleSize val="0"/>
        </c:dLbls>
        <c:gapWidth val="136"/>
        <c:gapDepth val="335"/>
        <c:shape val="box"/>
        <c:axId val="227224784"/>
        <c:axId val="227107424"/>
        <c:axId val="0"/>
      </c:bar3DChart>
      <c:catAx>
        <c:axId val="227224784"/>
        <c:scaling>
          <c:orientation val="maxMin"/>
        </c:scaling>
        <c:delete val="0"/>
        <c:axPos val="l"/>
        <c:numFmt formatCode="General" sourceLinked="1"/>
        <c:majorTickMark val="none"/>
        <c:minorTickMark val="none"/>
        <c:tickLblPos val="nextTo"/>
        <c:txPr>
          <a:bodyPr rot="0" vert="horz"/>
          <a:lstStyle/>
          <a:p>
            <a:pPr>
              <a:defRPr sz="1200" b="1" i="0" u="none" strike="noStrike" baseline="0">
                <a:solidFill>
                  <a:srgbClr val="000000"/>
                </a:solidFill>
                <a:latin typeface="Calibri" panose="020F0502020204030204" pitchFamily="34" charset="0"/>
                <a:ea typeface="Arial Narrow"/>
                <a:cs typeface="Arial Narrow"/>
              </a:defRPr>
            </a:pPr>
            <a:endParaRPr lang="de-DE"/>
          </a:p>
        </c:txPr>
        <c:crossAx val="227107424"/>
        <c:crosses val="autoZero"/>
        <c:auto val="1"/>
        <c:lblAlgn val="ctr"/>
        <c:lblOffset val="100"/>
        <c:noMultiLvlLbl val="0"/>
      </c:catAx>
      <c:valAx>
        <c:axId val="227107424"/>
        <c:scaling>
          <c:orientation val="minMax"/>
        </c:scaling>
        <c:delete val="1"/>
        <c:axPos val="b"/>
        <c:numFmt formatCode="0.0" sourceLinked="1"/>
        <c:majorTickMark val="out"/>
        <c:minorTickMark val="none"/>
        <c:tickLblPos val="nextTo"/>
        <c:crossAx val="227224784"/>
        <c:crosses val="max"/>
        <c:crossBetween val="between"/>
      </c:valAx>
      <c:spPr>
        <a:noFill/>
        <a:ln w="25400">
          <a:noFill/>
        </a:ln>
      </c:spPr>
    </c:plotArea>
    <c:legend>
      <c:legendPos val="r"/>
      <c:layout>
        <c:manualLayout>
          <c:xMode val="edge"/>
          <c:yMode val="edge"/>
          <c:x val="0.37809312003938433"/>
          <c:y val="0.11142021811080392"/>
          <c:w val="0.51596367247987129"/>
          <c:h val="6.8481299212598434E-2"/>
        </c:manualLayout>
      </c:layout>
      <c:overlay val="0"/>
      <c:txPr>
        <a:bodyPr/>
        <a:lstStyle/>
        <a:p>
          <a:pPr>
            <a:defRPr sz="1200" b="1" i="0" u="none" strike="noStrike" baseline="0">
              <a:solidFill>
                <a:srgbClr val="000000"/>
              </a:solidFill>
              <a:latin typeface="Calibri" panose="020F0502020204030204" pitchFamily="34" charset="0"/>
              <a:ea typeface="Arial Narrow"/>
              <a:cs typeface="Arial Narrow"/>
            </a:defRPr>
          </a:pPr>
          <a:endParaRPr lang="de-DE"/>
        </a:p>
      </c:txPr>
    </c:legend>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de-DE"/>
    </a:p>
  </c:txPr>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40"/>
      <c:rotY val="0"/>
      <c:rAngAx val="0"/>
    </c:view3D>
    <c:floor>
      <c:thickness val="0"/>
    </c:floor>
    <c:sideWall>
      <c:thickness val="0"/>
    </c:sideWall>
    <c:backWall>
      <c:thickness val="0"/>
    </c:backWall>
    <c:plotArea>
      <c:layout>
        <c:manualLayout>
          <c:layoutTarget val="inner"/>
          <c:xMode val="edge"/>
          <c:yMode val="edge"/>
          <c:x val="1.8647862150278423E-2"/>
          <c:y val="0.12282898622047243"/>
          <c:w val="0.47682069709407565"/>
          <c:h val="0.75290895669291336"/>
        </c:manualLayout>
      </c:layout>
      <c:pie3DChart>
        <c:varyColors val="1"/>
        <c:ser>
          <c:idx val="0"/>
          <c:order val="0"/>
          <c:tx>
            <c:strRef>
              <c:f>Tabelle1!$B$1</c:f>
              <c:strCache>
                <c:ptCount val="1"/>
                <c:pt idx="0">
                  <c:v>Datenreihe 1</c:v>
                </c:pt>
              </c:strCache>
            </c:strRef>
          </c:tx>
          <c:spPr>
            <a:solidFill>
              <a:srgbClr val="8CD200"/>
            </a:solidFill>
          </c:spPr>
          <c:explosion val="3"/>
          <c:dPt>
            <c:idx val="0"/>
            <c:bubble3D val="0"/>
            <c:spPr>
              <a:solidFill>
                <a:srgbClr val="9BBB59"/>
              </a:solidFill>
            </c:spPr>
            <c:extLst>
              <c:ext xmlns:c16="http://schemas.microsoft.com/office/drawing/2014/chart" uri="{C3380CC4-5D6E-409C-BE32-E72D297353CC}">
                <c16:uniqueId val="{00000001-31A1-4E4E-8233-4E8B0405C2B0}"/>
              </c:ext>
            </c:extLst>
          </c:dPt>
          <c:dPt>
            <c:idx val="1"/>
            <c:bubble3D val="0"/>
            <c:spPr>
              <a:solidFill>
                <a:srgbClr val="4F81BD"/>
              </a:solidFill>
            </c:spPr>
            <c:extLst>
              <c:ext xmlns:c16="http://schemas.microsoft.com/office/drawing/2014/chart" uri="{C3380CC4-5D6E-409C-BE32-E72D297353CC}">
                <c16:uniqueId val="{00000003-31A1-4E4E-8233-4E8B0405C2B0}"/>
              </c:ext>
            </c:extLst>
          </c:dPt>
          <c:dPt>
            <c:idx val="2"/>
            <c:bubble3D val="0"/>
            <c:spPr>
              <a:solidFill>
                <a:srgbClr val="F79646"/>
              </a:solidFill>
            </c:spPr>
            <c:extLst>
              <c:ext xmlns:c16="http://schemas.microsoft.com/office/drawing/2014/chart" uri="{C3380CC4-5D6E-409C-BE32-E72D297353CC}">
                <c16:uniqueId val="{00000005-31A1-4E4E-8233-4E8B0405C2B0}"/>
              </c:ext>
            </c:extLst>
          </c:dPt>
          <c:dPt>
            <c:idx val="3"/>
            <c:bubble3D val="0"/>
            <c:spPr>
              <a:solidFill>
                <a:srgbClr val="B54441"/>
              </a:solidFill>
            </c:spPr>
            <c:extLst>
              <c:ext xmlns:c16="http://schemas.microsoft.com/office/drawing/2014/chart" uri="{C3380CC4-5D6E-409C-BE32-E72D297353CC}">
                <c16:uniqueId val="{00000007-31A1-4E4E-8233-4E8B0405C2B0}"/>
              </c:ext>
            </c:extLst>
          </c:dPt>
          <c:dPt>
            <c:idx val="4"/>
            <c:bubble3D val="0"/>
            <c:spPr>
              <a:solidFill>
                <a:srgbClr val="C0504D">
                  <a:lumMod val="75000"/>
                </a:srgbClr>
              </a:solidFill>
            </c:spPr>
            <c:extLst>
              <c:ext xmlns:c16="http://schemas.microsoft.com/office/drawing/2014/chart" uri="{C3380CC4-5D6E-409C-BE32-E72D297353CC}">
                <c16:uniqueId val="{00000009-31A1-4E4E-8233-4E8B0405C2B0}"/>
              </c:ext>
            </c:extLst>
          </c:dPt>
          <c:dLbls>
            <c:dLbl>
              <c:idx val="0"/>
              <c:layout>
                <c:manualLayout>
                  <c:x val="-9.7394525543451127E-2"/>
                  <c:y val="0.11802116141732283"/>
                </c:manualLayout>
              </c:layout>
              <c:tx>
                <c:rich>
                  <a:bodyPr/>
                  <a:lstStyle/>
                  <a:p>
                    <a:r>
                      <a:rPr lang="en-US" dirty="0">
                        <a:latin typeface="Calibri" panose="020F0502020204030204" pitchFamily="34" charset="0"/>
                      </a:rPr>
                      <a:t>21%</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1A1-4E4E-8233-4E8B0405C2B0}"/>
                </c:ext>
              </c:extLst>
            </c:dLbl>
            <c:dLbl>
              <c:idx val="1"/>
              <c:layout>
                <c:manualLayout>
                  <c:x val="-0.11841122863933853"/>
                  <c:y val="-0.15605880905511804"/>
                </c:manualLayout>
              </c:layout>
              <c:tx>
                <c:rich>
                  <a:bodyPr/>
                  <a:lstStyle/>
                  <a:p>
                    <a:r>
                      <a:rPr lang="en-US" dirty="0">
                        <a:latin typeface="Calibri" panose="020F0502020204030204" pitchFamily="34" charset="0"/>
                      </a:rPr>
                      <a:t>27%</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1A1-4E4E-8233-4E8B0405C2B0}"/>
                </c:ext>
              </c:extLst>
            </c:dLbl>
            <c:dLbl>
              <c:idx val="2"/>
              <c:layout>
                <c:manualLayout>
                  <c:x val="0.12449828247580801"/>
                  <c:y val="-0.17083243110236215"/>
                </c:manualLayout>
              </c:layout>
              <c:tx>
                <c:rich>
                  <a:bodyPr/>
                  <a:lstStyle/>
                  <a:p>
                    <a:r>
                      <a:rPr lang="en-US" dirty="0">
                        <a:latin typeface="Calibri" panose="020F0502020204030204" pitchFamily="34" charset="0"/>
                      </a:rPr>
                      <a:t>33%</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1A1-4E4E-8233-4E8B0405C2B0}"/>
                </c:ext>
              </c:extLst>
            </c:dLbl>
            <c:dLbl>
              <c:idx val="3"/>
              <c:layout>
                <c:manualLayout>
                  <c:x val="9.2167214172824391E-2"/>
                  <c:y val="0.1214886811023622"/>
                </c:manualLayout>
              </c:layout>
              <c:tx>
                <c:rich>
                  <a:bodyPr/>
                  <a:lstStyle/>
                  <a:p>
                    <a:r>
                      <a:rPr lang="en-US" dirty="0">
                        <a:latin typeface="Calibri" panose="020F0502020204030204" pitchFamily="34" charset="0"/>
                      </a:rPr>
                      <a:t>19%</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1A1-4E4E-8233-4E8B0405C2B0}"/>
                </c:ext>
              </c:extLst>
            </c:dLbl>
            <c:spPr>
              <a:noFill/>
              <a:ln>
                <a:noFill/>
              </a:ln>
              <a:effectLst/>
            </c:spPr>
            <c:txPr>
              <a:bodyPr/>
              <a:lstStyle/>
              <a:p>
                <a:pPr>
                  <a:defRPr sz="2400" b="1">
                    <a:solidFill>
                      <a:schemeClr val="bg1"/>
                    </a:solidFill>
                    <a:latin typeface="Calibri" panose="020F0502020204030204" pitchFamily="34" charset="0"/>
                    <a:cs typeface="Arial" pitchFamily="34" charset="0"/>
                  </a:defRPr>
                </a:pPr>
                <a:endParaRPr lang="de-DE"/>
              </a:p>
            </c:txPr>
            <c:showLegendKey val="0"/>
            <c:showVal val="1"/>
            <c:showCatName val="0"/>
            <c:showSerName val="0"/>
            <c:showPercent val="0"/>
            <c:showBubbleSize val="0"/>
            <c:showLeaderLines val="1"/>
            <c:extLst>
              <c:ext xmlns:c15="http://schemas.microsoft.com/office/drawing/2012/chart" uri="{CE6537A1-D6FC-4f65-9D91-7224C49458BB}"/>
            </c:extLst>
          </c:dLbls>
          <c:cat>
            <c:strRef>
              <c:f>Tabelle1!$A$2:$A$5</c:f>
              <c:strCache>
                <c:ptCount val="4"/>
                <c:pt idx="0">
                  <c:v>Die Problemsensiblen</c:v>
                </c:pt>
                <c:pt idx="1">
                  <c:v>Die Aufklärungsinteressierten</c:v>
                </c:pt>
                <c:pt idx="2">
                  <c:v>Die Skeptischen</c:v>
                </c:pt>
                <c:pt idx="3">
                  <c:v>Die Desinteressierten</c:v>
                </c:pt>
              </c:strCache>
            </c:strRef>
          </c:cat>
          <c:val>
            <c:numRef>
              <c:f>Tabelle1!$B$2:$B$5</c:f>
              <c:numCache>
                <c:formatCode>0</c:formatCode>
                <c:ptCount val="4"/>
                <c:pt idx="0">
                  <c:v>21.2</c:v>
                </c:pt>
                <c:pt idx="1">
                  <c:v>27.4</c:v>
                </c:pt>
                <c:pt idx="2">
                  <c:v>32.799999999999997</c:v>
                </c:pt>
                <c:pt idx="3">
                  <c:v>18.5</c:v>
                </c:pt>
              </c:numCache>
            </c:numRef>
          </c:val>
          <c:extLst>
            <c:ext xmlns:c16="http://schemas.microsoft.com/office/drawing/2014/chart" uri="{C3380CC4-5D6E-409C-BE32-E72D297353CC}">
              <c16:uniqueId val="{0000000A-31A1-4E4E-8233-4E8B0405C2B0}"/>
            </c:ext>
          </c:extLst>
        </c:ser>
        <c:dLbls>
          <c:showLegendKey val="0"/>
          <c:showVal val="0"/>
          <c:showCatName val="0"/>
          <c:showSerName val="0"/>
          <c:showPercent val="0"/>
          <c:showBubbleSize val="0"/>
          <c:showLeaderLines val="1"/>
        </c:dLbls>
      </c:pie3DChart>
    </c:plotArea>
    <c:legend>
      <c:legendPos val="r"/>
      <c:layout>
        <c:manualLayout>
          <c:xMode val="edge"/>
          <c:yMode val="edge"/>
          <c:x val="0.50176476978716256"/>
          <c:y val="0.2801828248031496"/>
          <c:w val="0.48298048580837266"/>
          <c:h val="0.44596875000000002"/>
        </c:manualLayout>
      </c:layout>
      <c:overlay val="0"/>
      <c:txPr>
        <a:bodyPr/>
        <a:lstStyle/>
        <a:p>
          <a:pPr>
            <a:defRPr sz="1800" b="0">
              <a:solidFill>
                <a:sysClr val="windowText" lastClr="000000"/>
              </a:solidFill>
              <a:latin typeface="Calibri" panose="020F0502020204030204" pitchFamily="34" charset="0"/>
              <a:cs typeface="Arial" panose="020B0604020202020204" pitchFamily="34" charset="0"/>
            </a:defRPr>
          </a:pPr>
          <a:endParaRPr lang="de-DE"/>
        </a:p>
      </c:txPr>
    </c:legend>
    <c:plotVisOnly val="1"/>
    <c:dispBlanksAs val="zero"/>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84900000000001"/>
          <c:y val="3.2507599999999998E-2"/>
          <c:w val="0.78255799999999998"/>
          <c:h val="0.62389700000000003"/>
        </c:manualLayout>
      </c:layout>
      <c:barChart>
        <c:barDir val="col"/>
        <c:grouping val="clustered"/>
        <c:varyColors val="0"/>
        <c:ser>
          <c:idx val="0"/>
          <c:order val="0"/>
          <c:tx>
            <c:strRef>
              <c:f>Sheet1!$B$1</c:f>
              <c:strCache>
                <c:ptCount val="1"/>
                <c:pt idx="0">
                  <c:v>KH</c:v>
                </c:pt>
              </c:strCache>
            </c:strRef>
          </c:tx>
          <c:spPr>
            <a:solidFill>
              <a:srgbClr val="DD0806"/>
            </a:solidFill>
            <a:ln w="12700" cap="flat">
              <a:solidFill>
                <a:srgbClr val="000000"/>
              </a:solidFill>
              <a:prstDash val="solid"/>
              <a:round/>
            </a:ln>
            <a:effectLst/>
          </c:spPr>
          <c:invertIfNegative val="0"/>
          <c:cat>
            <c:strRef>
              <c:f>Sheet1!$A$2:$A$16</c:f>
              <c:strCache>
                <c:ptCount val="15"/>
                <c:pt idx="0">
                  <c:v>Antiarrythmika</c:v>
                </c:pt>
                <c:pt idx="1">
                  <c:v>Antidementiva</c:v>
                </c:pt>
                <c:pt idx="2">
                  <c:v>Antidiabetika</c:v>
                </c:pt>
                <c:pt idx="3">
                  <c:v>Antihypertonika</c:v>
                </c:pt>
                <c:pt idx="4">
                  <c:v>Antihypotonika</c:v>
                </c:pt>
                <c:pt idx="5">
                  <c:v>Calciumantagonisten</c:v>
                </c:pt>
                <c:pt idx="6">
                  <c:v>Diuretika</c:v>
                </c:pt>
                <c:pt idx="7">
                  <c:v>Durchblutungsfördernde Mittel</c:v>
                </c:pt>
                <c:pt idx="8">
                  <c:v>Kardiaka</c:v>
                </c:pt>
                <c:pt idx="9">
                  <c:v>Kontrazeptiva</c:v>
                </c:pt>
                <c:pt idx="10">
                  <c:v>Koronarmittel </c:v>
                </c:pt>
                <c:pt idx="11">
                  <c:v>Lipidsenker</c:v>
                </c:pt>
                <c:pt idx="12">
                  <c:v>Psychopharmaka</c:v>
                </c:pt>
                <c:pt idx="13">
                  <c:v>Schilddrüsentherapeutika</c:v>
                </c:pt>
                <c:pt idx="14">
                  <c:v>Venenmittel</c:v>
                </c:pt>
              </c:strCache>
            </c:strRef>
          </c:cat>
          <c:val>
            <c:numRef>
              <c:f>Sheet1!$B$2:$B$16</c:f>
              <c:numCache>
                <c:formatCode>General</c:formatCode>
                <c:ptCount val="15"/>
                <c:pt idx="0">
                  <c:v>12.248245000000001</c:v>
                </c:pt>
                <c:pt idx="1">
                  <c:v>2.6600760000000001</c:v>
                </c:pt>
                <c:pt idx="2">
                  <c:v>19.677873000000002</c:v>
                </c:pt>
                <c:pt idx="3">
                  <c:v>12.825338</c:v>
                </c:pt>
                <c:pt idx="4">
                  <c:v>0.10581400000000001</c:v>
                </c:pt>
                <c:pt idx="5">
                  <c:v>5.6279539999999999</c:v>
                </c:pt>
                <c:pt idx="6">
                  <c:v>14.09127</c:v>
                </c:pt>
                <c:pt idx="7">
                  <c:v>7.6908799999999999</c:v>
                </c:pt>
                <c:pt idx="8">
                  <c:v>6.9280000000000001E-3</c:v>
                </c:pt>
                <c:pt idx="9">
                  <c:v>3.0000000000000001E-5</c:v>
                </c:pt>
                <c:pt idx="10">
                  <c:v>3.4365939999999999</c:v>
                </c:pt>
                <c:pt idx="11">
                  <c:v>2.8843540000000001</c:v>
                </c:pt>
                <c:pt idx="12">
                  <c:v>42.773921999999999</c:v>
                </c:pt>
                <c:pt idx="13">
                  <c:v>0.61185800000000001</c:v>
                </c:pt>
                <c:pt idx="14">
                  <c:v>7.8259999999999996E-3</c:v>
                </c:pt>
              </c:numCache>
            </c:numRef>
          </c:val>
          <c:extLst>
            <c:ext xmlns:c16="http://schemas.microsoft.com/office/drawing/2014/chart" uri="{C3380CC4-5D6E-409C-BE32-E72D297353CC}">
              <c16:uniqueId val="{00000000-D6B6-47C1-8C61-C058A630ECE6}"/>
            </c:ext>
          </c:extLst>
        </c:ser>
        <c:ser>
          <c:idx val="1"/>
          <c:order val="1"/>
          <c:tx>
            <c:strRef>
              <c:f>Sheet1!$C$1</c:f>
              <c:strCache>
                <c:ptCount val="1"/>
                <c:pt idx="0">
                  <c:v>PH</c:v>
                </c:pt>
              </c:strCache>
            </c:strRef>
          </c:tx>
          <c:spPr>
            <a:solidFill>
              <a:srgbClr val="FCF305"/>
            </a:solidFill>
            <a:ln w="12700" cap="flat">
              <a:solidFill>
                <a:srgbClr val="000000"/>
              </a:solidFill>
              <a:prstDash val="solid"/>
              <a:round/>
            </a:ln>
            <a:effectLst/>
          </c:spPr>
          <c:invertIfNegative val="0"/>
          <c:cat>
            <c:strRef>
              <c:f>Sheet1!$A$2:$A$16</c:f>
              <c:strCache>
                <c:ptCount val="15"/>
                <c:pt idx="0">
                  <c:v>Antiarrythmika</c:v>
                </c:pt>
                <c:pt idx="1">
                  <c:v>Antidementiva</c:v>
                </c:pt>
                <c:pt idx="2">
                  <c:v>Antidiabetika</c:v>
                </c:pt>
                <c:pt idx="3">
                  <c:v>Antihypertonika</c:v>
                </c:pt>
                <c:pt idx="4">
                  <c:v>Antihypotonika</c:v>
                </c:pt>
                <c:pt idx="5">
                  <c:v>Calciumantagonisten</c:v>
                </c:pt>
                <c:pt idx="6">
                  <c:v>Diuretika</c:v>
                </c:pt>
                <c:pt idx="7">
                  <c:v>Durchblutungsfördernde Mittel</c:v>
                </c:pt>
                <c:pt idx="8">
                  <c:v>Kardiaka</c:v>
                </c:pt>
                <c:pt idx="9">
                  <c:v>Kontrazeptiva</c:v>
                </c:pt>
                <c:pt idx="10">
                  <c:v>Koronarmittel </c:v>
                </c:pt>
                <c:pt idx="11">
                  <c:v>Lipidsenker</c:v>
                </c:pt>
                <c:pt idx="12">
                  <c:v>Psychopharmaka</c:v>
                </c:pt>
                <c:pt idx="13">
                  <c:v>Schilddrüsentherapeutika</c:v>
                </c:pt>
                <c:pt idx="14">
                  <c:v>Venenmittel</c:v>
                </c:pt>
              </c:strCache>
            </c:strRef>
          </c:cat>
          <c:val>
            <c:numRef>
              <c:f>Sheet1!$C$2:$C$16</c:f>
              <c:numCache>
                <c:formatCode>General</c:formatCode>
                <c:ptCount val="15"/>
                <c:pt idx="0">
                  <c:v>176.44567900000001</c:v>
                </c:pt>
                <c:pt idx="1">
                  <c:v>128.93049999999999</c:v>
                </c:pt>
                <c:pt idx="2">
                  <c:v>3263.6622390000002</c:v>
                </c:pt>
                <c:pt idx="3">
                  <c:v>719.12849700000004</c:v>
                </c:pt>
                <c:pt idx="4">
                  <c:v>4.0804549999999997</c:v>
                </c:pt>
                <c:pt idx="5">
                  <c:v>241.97291300000001</c:v>
                </c:pt>
                <c:pt idx="6">
                  <c:v>533.60675500000002</c:v>
                </c:pt>
                <c:pt idx="7">
                  <c:v>140.51094000000001</c:v>
                </c:pt>
                <c:pt idx="8">
                  <c:v>0.43222899999999997</c:v>
                </c:pt>
                <c:pt idx="9">
                  <c:v>0.18212999999999999</c:v>
                </c:pt>
                <c:pt idx="10">
                  <c:v>110.38294500000001</c:v>
                </c:pt>
                <c:pt idx="11">
                  <c:v>155.47035399999999</c:v>
                </c:pt>
                <c:pt idx="12">
                  <c:v>856.31266200000005</c:v>
                </c:pt>
                <c:pt idx="13">
                  <c:v>4.7338680000000002</c:v>
                </c:pt>
                <c:pt idx="14">
                  <c:v>27.097508000000001</c:v>
                </c:pt>
              </c:numCache>
            </c:numRef>
          </c:val>
          <c:extLst>
            <c:ext xmlns:c16="http://schemas.microsoft.com/office/drawing/2014/chart" uri="{C3380CC4-5D6E-409C-BE32-E72D297353CC}">
              <c16:uniqueId val="{00000001-D6B6-47C1-8C61-C058A630ECE6}"/>
            </c:ext>
          </c:extLst>
        </c:ser>
        <c:dLbls>
          <c:showLegendKey val="0"/>
          <c:showVal val="0"/>
          <c:showCatName val="0"/>
          <c:showSerName val="0"/>
          <c:showPercent val="0"/>
          <c:showBubbleSize val="0"/>
        </c:dLbls>
        <c:gapWidth val="150"/>
        <c:axId val="227896088"/>
        <c:axId val="227896480"/>
      </c:barChart>
      <c:catAx>
        <c:axId val="227896088"/>
        <c:scaling>
          <c:orientation val="minMax"/>
        </c:scaling>
        <c:delete val="0"/>
        <c:axPos val="b"/>
        <c:numFmt formatCode="General" sourceLinked="0"/>
        <c:majorTickMark val="out"/>
        <c:minorTickMark val="none"/>
        <c:tickLblPos val="low"/>
        <c:spPr>
          <a:ln w="12700" cap="flat">
            <a:solidFill>
              <a:srgbClr val="808080"/>
            </a:solidFill>
            <a:prstDash val="solid"/>
            <a:round/>
          </a:ln>
        </c:spPr>
        <c:txPr>
          <a:bodyPr rot="-2700000"/>
          <a:lstStyle/>
          <a:p>
            <a:pPr>
              <a:defRPr sz="1100" b="0" i="0" u="none" strike="noStrike">
                <a:solidFill>
                  <a:srgbClr val="000000"/>
                </a:solidFill>
                <a:latin typeface="Calibri" panose="020F0502020204030204" pitchFamily="34" charset="0"/>
              </a:defRPr>
            </a:pPr>
            <a:endParaRPr lang="de-DE"/>
          </a:p>
        </c:txPr>
        <c:crossAx val="227896480"/>
        <c:crosses val="autoZero"/>
        <c:auto val="1"/>
        <c:lblAlgn val="ctr"/>
        <c:lblOffset val="100"/>
        <c:noMultiLvlLbl val="1"/>
      </c:catAx>
      <c:valAx>
        <c:axId val="227896480"/>
        <c:scaling>
          <c:orientation val="minMax"/>
          <c:max val="500"/>
        </c:scaling>
        <c:delete val="0"/>
        <c:axPos val="l"/>
        <c:majorGridlines>
          <c:spPr>
            <a:ln w="12700" cap="flat">
              <a:solidFill>
                <a:srgbClr val="000000"/>
              </a:solidFill>
              <a:prstDash val="solid"/>
              <a:round/>
            </a:ln>
          </c:spPr>
        </c:majorGridlines>
        <c:title>
          <c:tx>
            <c:rich>
              <a:bodyPr rot="-5400000"/>
              <a:lstStyle/>
              <a:p>
                <a:pPr>
                  <a:defRPr sz="1800" b="1" i="0" u="none" strike="noStrike">
                    <a:solidFill>
                      <a:srgbClr val="000000"/>
                    </a:solidFill>
                    <a:latin typeface="Calibri" panose="020F0502020204030204" pitchFamily="34" charset="0"/>
                  </a:defRPr>
                </a:pPr>
                <a:r>
                  <a:rPr lang="de-DE" sz="1800" b="1" i="0" u="none" strike="noStrike">
                    <a:solidFill>
                      <a:srgbClr val="000000"/>
                    </a:solidFill>
                    <a:latin typeface="Calibri" panose="020F0502020204030204" pitchFamily="34" charset="0"/>
                  </a:rPr>
                  <a:t>Verbrauch in kg/a</a:t>
                </a:r>
              </a:p>
            </c:rich>
          </c:tx>
          <c:overlay val="1"/>
        </c:title>
        <c:numFmt formatCode="#,##0" sourceLinked="0"/>
        <c:majorTickMark val="out"/>
        <c:minorTickMark val="none"/>
        <c:tickLblPos val="nextTo"/>
        <c:spPr>
          <a:ln w="12700" cap="flat">
            <a:solidFill>
              <a:srgbClr val="808080"/>
            </a:solidFill>
            <a:prstDash val="solid"/>
            <a:round/>
          </a:ln>
        </c:spPr>
        <c:txPr>
          <a:bodyPr rot="0"/>
          <a:lstStyle/>
          <a:p>
            <a:pPr>
              <a:defRPr sz="1100" b="0" i="0" u="none" strike="noStrike">
                <a:solidFill>
                  <a:srgbClr val="000000"/>
                </a:solidFill>
                <a:latin typeface="Calibri" panose="020F0502020204030204" pitchFamily="34" charset="0"/>
              </a:defRPr>
            </a:pPr>
            <a:endParaRPr lang="de-DE"/>
          </a:p>
        </c:txPr>
        <c:crossAx val="227896088"/>
        <c:crosses val="autoZero"/>
        <c:crossBetween val="between"/>
        <c:majorUnit val="125"/>
        <c:minorUnit val="62.5"/>
      </c:valAx>
      <c:spPr>
        <a:noFill/>
        <a:ln w="12700" cap="flat">
          <a:solidFill>
            <a:srgbClr val="808080"/>
          </a:solidFill>
          <a:prstDash val="solid"/>
          <a:round/>
        </a:ln>
        <a:effectLst/>
      </c:spPr>
    </c:plotArea>
    <c:legend>
      <c:legendPos val="r"/>
      <c:layout>
        <c:manualLayout>
          <c:xMode val="edge"/>
          <c:yMode val="edge"/>
          <c:x val="0.90272431223874794"/>
          <c:y val="0.28396195107250127"/>
          <c:w val="8.4929599999999994E-2"/>
          <c:h val="8.7564900000000001E-2"/>
        </c:manualLayout>
      </c:layout>
      <c:overlay val="1"/>
      <c:spPr>
        <a:noFill/>
        <a:ln w="12700" cap="flat">
          <a:solidFill>
            <a:srgbClr val="000000"/>
          </a:solidFill>
          <a:prstDash val="solid"/>
          <a:round/>
        </a:ln>
        <a:effectLst/>
      </c:spPr>
      <c:txPr>
        <a:bodyPr rot="0"/>
        <a:lstStyle/>
        <a:p>
          <a:pPr>
            <a:defRPr sz="1100" b="0" i="0" u="none" strike="noStrike">
              <a:solidFill>
                <a:srgbClr val="000000"/>
              </a:solidFill>
              <a:latin typeface="Calibri" panose="020F0502020204030204" pitchFamily="34" charset="0"/>
            </a:defRPr>
          </a:pPr>
          <a:endParaRPr lang="de-DE"/>
        </a:p>
      </c:txPr>
    </c:legend>
    <c:plotVisOnly val="1"/>
    <c:dispBlanksAs val="gap"/>
    <c:showDLblsOverMax val="1"/>
  </c:chart>
  <c:spPr>
    <a:noFill/>
    <a:ln>
      <a:noFill/>
    </a:ln>
    <a:effectLst/>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dgm:pt>
  </dgm:ptLst>
  <dgm:cxnLst>
    <dgm:cxn modelId="{1C45ED16-782F-4A86-899C-F0585CFB46E3}" srcId="{CF6CF9F4-9F53-499B-82AE-C4E06F6C5428}" destId="{81946648-4F78-4B7B-AE0E-D9A9B0B1A594}" srcOrd="0" destOrd="0" parTransId="{A3E8EE7B-2734-487C-A99F-D01C7CA6E6C7}" sibTransId="{839AA8AB-8584-428D-AA6F-F3B80FEE0FE1}"/>
    <dgm:cxn modelId="{4F338129-9199-4ED4-9718-1B743073378B}" srcId="{CF6CF9F4-9F53-499B-82AE-C4E06F6C5428}" destId="{0FDF0483-B4AF-4BB3-AB58-64601A631516}" srcOrd="1" destOrd="0" parTransId="{4239B2A5-5979-46B7-B49C-81E003765EBB}" sibTransId="{A922226B-5BA6-42AA-ABDC-42FB7AF379BB}"/>
    <dgm:cxn modelId="{FC0BDB4C-F066-4FB9-9728-641F87D4341C}" srcId="{CF6CF9F4-9F53-499B-82AE-C4E06F6C5428}" destId="{D158F9AF-D374-4A3E-BFC1-97D20B564A41}" srcOrd="4" destOrd="0" parTransId="{23CAC256-2E2A-4FA6-92BE-A3C46F5CF2F9}" sibTransId="{1B06F450-7D8A-4F40-808A-6DD4956D1034}"/>
    <dgm:cxn modelId="{AA08006D-62C3-4409-8F0F-CDAA7C9E0988}" type="presOf" srcId="{BDADC561-B7C6-4509-BE07-D57FA367774A}" destId="{55D99433-C622-48CF-A270-EBC24D015BE8}" srcOrd="0" destOrd="0" presId="urn:microsoft.com/office/officeart/2005/8/layout/chevron1"/>
    <dgm:cxn modelId="{34DAED6E-A11E-4C67-8B34-C054DE2EE957}" srcId="{CF6CF9F4-9F53-499B-82AE-C4E06F6C5428}" destId="{BDADC561-B7C6-4509-BE07-D57FA367774A}" srcOrd="5" destOrd="0" parTransId="{E6DCF170-515F-4E43-9BC1-1107508BE2A0}" sibTransId="{EFB39C68-21C2-440F-A51E-0C9E3A782AC3}"/>
    <dgm:cxn modelId="{580C5B8B-8185-4F87-9F9F-448A8E9AE2B2}" type="presOf" srcId="{D158F9AF-D374-4A3E-BFC1-97D20B564A41}" destId="{17BC2D31-08FF-4488-996C-7CAFEDEAF5C6}" srcOrd="0" destOrd="0" presId="urn:microsoft.com/office/officeart/2005/8/layout/chevron1"/>
    <dgm:cxn modelId="{3027D18B-999A-49B8-8053-5B0BA6D03E36}" type="presOf" srcId="{CF6CF9F4-9F53-499B-82AE-C4E06F6C5428}" destId="{FC065A3A-73D4-4762-941F-548D89D0DF35}" srcOrd="0" destOrd="0" presId="urn:microsoft.com/office/officeart/2005/8/layout/chevron1"/>
    <dgm:cxn modelId="{BB3A339C-1073-4D61-A1C6-2EECFF975454}" type="presOf" srcId="{BABDB7B7-157F-4FAC-9C4F-50D99F11A27C}" destId="{E205D63D-61AA-4E78-A58C-68E6BBC62E77}" srcOrd="0" destOrd="0" presId="urn:microsoft.com/office/officeart/2005/8/layout/chevron1"/>
    <dgm:cxn modelId="{6A24FCBC-C6C0-4AB9-A41F-FBBB80D068E1}" type="presOf" srcId="{81946648-4F78-4B7B-AE0E-D9A9B0B1A594}" destId="{A6CBF71C-8F10-445C-B189-9F88A7D7242A}" srcOrd="0" destOrd="0" presId="urn:microsoft.com/office/officeart/2005/8/layout/chevron1"/>
    <dgm:cxn modelId="{8DB086D1-A8BC-4984-852F-3879AF1E6966}" type="presOf" srcId="{0FDF0483-B4AF-4BB3-AB58-64601A631516}" destId="{A03ACB61-D9FA-4761-9391-DD1E99552C24}"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45CAFDEF-BE4B-48E2-B8AE-EAEF534922EA}" type="presOf" srcId="{5EE4CC99-A7F9-4C0A-808E-E81DE5879FB8}" destId="{801D70C1-EC78-4707-BABE-24E1C5239BA9}" srcOrd="0" destOrd="0" presId="urn:microsoft.com/office/officeart/2005/8/layout/chevron1"/>
    <dgm:cxn modelId="{B25E12F7-BB85-4D31-84F7-26E0FBB724A2}" srcId="{CF6CF9F4-9F53-499B-82AE-C4E06F6C5428}" destId="{BABDB7B7-157F-4FAC-9C4F-50D99F11A27C}" srcOrd="3" destOrd="0" parTransId="{57C1B851-28BA-401A-8E10-B78ED915F0E7}" sibTransId="{0EC0A7AD-E987-409F-AA86-0B2E749BEE5A}"/>
    <dgm:cxn modelId="{D8EE8126-68B8-42F8-B2B7-6D6BBD95E067}" type="presParOf" srcId="{FC065A3A-73D4-4762-941F-548D89D0DF35}" destId="{A6CBF71C-8F10-445C-B189-9F88A7D7242A}" srcOrd="0" destOrd="0" presId="urn:microsoft.com/office/officeart/2005/8/layout/chevron1"/>
    <dgm:cxn modelId="{5598BBFE-05B9-495D-B72E-2133B0716993}" type="presParOf" srcId="{FC065A3A-73D4-4762-941F-548D89D0DF35}" destId="{FFE97A97-8519-40FB-8B0A-55D45E143FB7}" srcOrd="1" destOrd="0" presId="urn:microsoft.com/office/officeart/2005/8/layout/chevron1"/>
    <dgm:cxn modelId="{C56A5CFF-A7EC-429B-BC0C-00964A6979C2}" type="presParOf" srcId="{FC065A3A-73D4-4762-941F-548D89D0DF35}" destId="{A03ACB61-D9FA-4761-9391-DD1E99552C24}" srcOrd="2" destOrd="0" presId="urn:microsoft.com/office/officeart/2005/8/layout/chevron1"/>
    <dgm:cxn modelId="{9A5BEFA8-AC1E-4281-A6B3-EFC244D454B5}" type="presParOf" srcId="{FC065A3A-73D4-4762-941F-548D89D0DF35}" destId="{C803D915-A8F6-4502-984F-E1C425C7D26A}" srcOrd="3" destOrd="0" presId="urn:microsoft.com/office/officeart/2005/8/layout/chevron1"/>
    <dgm:cxn modelId="{8864D596-6DBE-45AC-8DD3-2FFD67E3805B}" type="presParOf" srcId="{FC065A3A-73D4-4762-941F-548D89D0DF35}" destId="{801D70C1-EC78-4707-BABE-24E1C5239BA9}" srcOrd="4" destOrd="0" presId="urn:microsoft.com/office/officeart/2005/8/layout/chevron1"/>
    <dgm:cxn modelId="{34B65BCD-CCA8-4C5C-BDC1-36A5D9B02C9A}" type="presParOf" srcId="{FC065A3A-73D4-4762-941F-548D89D0DF35}" destId="{ED7A6466-179D-4200-8C39-BFEA92DC3FBF}" srcOrd="5" destOrd="0" presId="urn:microsoft.com/office/officeart/2005/8/layout/chevron1"/>
    <dgm:cxn modelId="{8FEFA80E-99D6-4A88-8B2D-DAC34FC84630}" type="presParOf" srcId="{FC065A3A-73D4-4762-941F-548D89D0DF35}" destId="{E205D63D-61AA-4E78-A58C-68E6BBC62E77}" srcOrd="6" destOrd="0" presId="urn:microsoft.com/office/officeart/2005/8/layout/chevron1"/>
    <dgm:cxn modelId="{C6E4956A-1EEB-4405-A6C9-B951A9AC40BA}" type="presParOf" srcId="{FC065A3A-73D4-4762-941F-548D89D0DF35}" destId="{78958A49-7937-4C22-BD15-606296EF679C}" srcOrd="7" destOrd="0" presId="urn:microsoft.com/office/officeart/2005/8/layout/chevron1"/>
    <dgm:cxn modelId="{895498DB-1D00-4075-A245-A3BE1FC06C68}" type="presParOf" srcId="{FC065A3A-73D4-4762-941F-548D89D0DF35}" destId="{17BC2D31-08FF-4488-996C-7CAFEDEAF5C6}" srcOrd="8" destOrd="0" presId="urn:microsoft.com/office/officeart/2005/8/layout/chevron1"/>
    <dgm:cxn modelId="{51D2A06F-ED03-44C6-8A1B-93020B942E68}" type="presParOf" srcId="{FC065A3A-73D4-4762-941F-548D89D0DF35}" destId="{3325D32F-2866-480C-9635-4EDE8B693F3E}" srcOrd="9" destOrd="0" presId="urn:microsoft.com/office/officeart/2005/8/layout/chevron1"/>
    <dgm:cxn modelId="{1A060D2E-855C-485E-A794-75CC52CD996B}"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1C45ED16-782F-4A86-899C-F0585CFB46E3}" srcId="{CF6CF9F4-9F53-499B-82AE-C4E06F6C5428}" destId="{81946648-4F78-4B7B-AE0E-D9A9B0B1A594}" srcOrd="0" destOrd="0" parTransId="{A3E8EE7B-2734-487C-A99F-D01C7CA6E6C7}" sibTransId="{839AA8AB-8584-428D-AA6F-F3B80FEE0FE1}"/>
    <dgm:cxn modelId="{DC2A9C20-3892-4D6C-A680-0A63AA9758DF}" type="presOf" srcId="{BDADC561-B7C6-4509-BE07-D57FA367774A}" destId="{55D99433-C622-48CF-A270-EBC24D015BE8}" srcOrd="0" destOrd="0" presId="urn:microsoft.com/office/officeart/2005/8/layout/chevron1"/>
    <dgm:cxn modelId="{4F338129-9199-4ED4-9718-1B743073378B}" srcId="{CF6CF9F4-9F53-499B-82AE-C4E06F6C5428}" destId="{0FDF0483-B4AF-4BB3-AB58-64601A631516}" srcOrd="1" destOrd="0" parTransId="{4239B2A5-5979-46B7-B49C-81E003765EBB}" sibTransId="{A922226B-5BA6-42AA-ABDC-42FB7AF379BB}"/>
    <dgm:cxn modelId="{1856E637-3AFC-4B39-9F21-F7F214B33AE1}" type="presOf" srcId="{81946648-4F78-4B7B-AE0E-D9A9B0B1A594}" destId="{A6CBF71C-8F10-445C-B189-9F88A7D7242A}"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34DAED6E-A11E-4C67-8B34-C054DE2EE957}" srcId="{CF6CF9F4-9F53-499B-82AE-C4E06F6C5428}" destId="{BDADC561-B7C6-4509-BE07-D57FA367774A}" srcOrd="5" destOrd="0" parTransId="{E6DCF170-515F-4E43-9BC1-1107508BE2A0}" sibTransId="{EFB39C68-21C2-440F-A51E-0C9E3A782AC3}"/>
    <dgm:cxn modelId="{B8E5A697-797C-4556-8221-6D5377B3562B}" type="presOf" srcId="{D158F9AF-D374-4A3E-BFC1-97D20B564A41}" destId="{17BC2D31-08FF-4488-996C-7CAFEDEAF5C6}" srcOrd="0" destOrd="0" presId="urn:microsoft.com/office/officeart/2005/8/layout/chevron1"/>
    <dgm:cxn modelId="{F5C243C9-E9A1-40A6-A7ED-C7233918FD95}" type="presOf" srcId="{CF6CF9F4-9F53-499B-82AE-C4E06F6C5428}" destId="{FC065A3A-73D4-4762-941F-548D89D0DF35}" srcOrd="0" destOrd="0" presId="urn:microsoft.com/office/officeart/2005/8/layout/chevron1"/>
    <dgm:cxn modelId="{436D7ECA-B9C7-4E23-9962-E3698BBE6386}" type="presOf" srcId="{0FDF0483-B4AF-4BB3-AB58-64601A631516}" destId="{A03ACB61-D9FA-4761-9391-DD1E99552C24}" srcOrd="0" destOrd="0" presId="urn:microsoft.com/office/officeart/2005/8/layout/chevron1"/>
    <dgm:cxn modelId="{4E89ECD5-1B54-4EDA-B004-19C8F3BC893F}" type="presOf" srcId="{5EE4CC99-A7F9-4C0A-808E-E81DE5879FB8}" destId="{801D70C1-EC78-4707-BABE-24E1C5239BA9}" srcOrd="0" destOrd="0" presId="urn:microsoft.com/office/officeart/2005/8/layout/chevron1"/>
    <dgm:cxn modelId="{8962CDDC-7990-447C-9F86-CEAD0E5AA894}" type="presOf" srcId="{BABDB7B7-157F-4FAC-9C4F-50D99F11A27C}" destId="{E205D63D-61AA-4E78-A58C-68E6BBC62E77}"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B25E12F7-BB85-4D31-84F7-26E0FBB724A2}" srcId="{CF6CF9F4-9F53-499B-82AE-C4E06F6C5428}" destId="{BABDB7B7-157F-4FAC-9C4F-50D99F11A27C}" srcOrd="3" destOrd="0" parTransId="{57C1B851-28BA-401A-8E10-B78ED915F0E7}" sibTransId="{0EC0A7AD-E987-409F-AA86-0B2E749BEE5A}"/>
    <dgm:cxn modelId="{699BC30B-EA9A-46D2-AD86-D843B517F737}" type="presParOf" srcId="{FC065A3A-73D4-4762-941F-548D89D0DF35}" destId="{A6CBF71C-8F10-445C-B189-9F88A7D7242A}" srcOrd="0" destOrd="0" presId="urn:microsoft.com/office/officeart/2005/8/layout/chevron1"/>
    <dgm:cxn modelId="{AEC09B99-C7F3-40D3-8AC6-5259E448DF72}" type="presParOf" srcId="{FC065A3A-73D4-4762-941F-548D89D0DF35}" destId="{FFE97A97-8519-40FB-8B0A-55D45E143FB7}" srcOrd="1" destOrd="0" presId="urn:microsoft.com/office/officeart/2005/8/layout/chevron1"/>
    <dgm:cxn modelId="{541A4C40-07EF-4230-98C9-A67214781C53}" type="presParOf" srcId="{FC065A3A-73D4-4762-941F-548D89D0DF35}" destId="{A03ACB61-D9FA-4761-9391-DD1E99552C24}" srcOrd="2" destOrd="0" presId="urn:microsoft.com/office/officeart/2005/8/layout/chevron1"/>
    <dgm:cxn modelId="{0C5FB69D-9D40-4420-BB26-845E5755FB77}" type="presParOf" srcId="{FC065A3A-73D4-4762-941F-548D89D0DF35}" destId="{C803D915-A8F6-4502-984F-E1C425C7D26A}" srcOrd="3" destOrd="0" presId="urn:microsoft.com/office/officeart/2005/8/layout/chevron1"/>
    <dgm:cxn modelId="{A67F35A3-26A0-441A-A18D-2E5680D4F6C8}" type="presParOf" srcId="{FC065A3A-73D4-4762-941F-548D89D0DF35}" destId="{801D70C1-EC78-4707-BABE-24E1C5239BA9}" srcOrd="4" destOrd="0" presId="urn:microsoft.com/office/officeart/2005/8/layout/chevron1"/>
    <dgm:cxn modelId="{1D3F85AA-FD55-495C-B90B-48F86950BE99}" type="presParOf" srcId="{FC065A3A-73D4-4762-941F-548D89D0DF35}" destId="{ED7A6466-179D-4200-8C39-BFEA92DC3FBF}" srcOrd="5" destOrd="0" presId="urn:microsoft.com/office/officeart/2005/8/layout/chevron1"/>
    <dgm:cxn modelId="{85B5A3F8-1B1B-41D1-B7BE-44780BAF6B8B}" type="presParOf" srcId="{FC065A3A-73D4-4762-941F-548D89D0DF35}" destId="{E205D63D-61AA-4E78-A58C-68E6BBC62E77}" srcOrd="6" destOrd="0" presId="urn:microsoft.com/office/officeart/2005/8/layout/chevron1"/>
    <dgm:cxn modelId="{DDA9CA46-1A1E-4C99-81AD-EDC3B6FF5942}" type="presParOf" srcId="{FC065A3A-73D4-4762-941F-548D89D0DF35}" destId="{78958A49-7937-4C22-BD15-606296EF679C}" srcOrd="7" destOrd="0" presId="urn:microsoft.com/office/officeart/2005/8/layout/chevron1"/>
    <dgm:cxn modelId="{BFEFC2BD-CABE-4644-B727-1ED9437360B5}" type="presParOf" srcId="{FC065A3A-73D4-4762-941F-548D89D0DF35}" destId="{17BC2D31-08FF-4488-996C-7CAFEDEAF5C6}" srcOrd="8" destOrd="0" presId="urn:microsoft.com/office/officeart/2005/8/layout/chevron1"/>
    <dgm:cxn modelId="{D0F87C42-C804-4504-B00A-D158A694EA59}" type="presParOf" srcId="{FC065A3A-73D4-4762-941F-548D89D0DF35}" destId="{3325D32F-2866-480C-9635-4EDE8B693F3E}" srcOrd="9" destOrd="0" presId="urn:microsoft.com/office/officeart/2005/8/layout/chevron1"/>
    <dgm:cxn modelId="{A5BC5423-2E33-4BDB-9A1B-A57D00829960}"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6DAFF810-24E4-4BBC-A7A1-E083F5F3EEA2}" type="presOf" srcId="{0FDF0483-B4AF-4BB3-AB58-64601A631516}" destId="{A03ACB61-D9FA-4761-9391-DD1E99552C24}"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F173F21F-76ED-4A10-A008-94A58E458CC8}" type="presOf" srcId="{BDADC561-B7C6-4509-BE07-D57FA367774A}" destId="{55D99433-C622-48CF-A270-EBC24D015BE8}" srcOrd="0" destOrd="0" presId="urn:microsoft.com/office/officeart/2005/8/layout/chevron1"/>
    <dgm:cxn modelId="{4F338129-9199-4ED4-9718-1B743073378B}" srcId="{CF6CF9F4-9F53-499B-82AE-C4E06F6C5428}" destId="{0FDF0483-B4AF-4BB3-AB58-64601A631516}" srcOrd="1" destOrd="0" parTransId="{4239B2A5-5979-46B7-B49C-81E003765EBB}" sibTransId="{A922226B-5BA6-42AA-ABDC-42FB7AF379BB}"/>
    <dgm:cxn modelId="{340D9043-FCAC-48A0-9246-D1E4528B4287}" type="presOf" srcId="{5EE4CC99-A7F9-4C0A-808E-E81DE5879FB8}" destId="{801D70C1-EC78-4707-BABE-24E1C5239BA9}"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34DAED6E-A11E-4C67-8B34-C054DE2EE957}" srcId="{CF6CF9F4-9F53-499B-82AE-C4E06F6C5428}" destId="{BDADC561-B7C6-4509-BE07-D57FA367774A}" srcOrd="5" destOrd="0" parTransId="{E6DCF170-515F-4E43-9BC1-1107508BE2A0}" sibTransId="{EFB39C68-21C2-440F-A51E-0C9E3A782AC3}"/>
    <dgm:cxn modelId="{3FDE2354-D0A8-4EA9-ADCC-EB52438BFDA0}" type="presOf" srcId="{D158F9AF-D374-4A3E-BFC1-97D20B564A41}" destId="{17BC2D31-08FF-4488-996C-7CAFEDEAF5C6}" srcOrd="0" destOrd="0" presId="urn:microsoft.com/office/officeart/2005/8/layout/chevron1"/>
    <dgm:cxn modelId="{ECD1FB80-3526-4706-A722-9EC2B26363AF}" type="presOf" srcId="{81946648-4F78-4B7B-AE0E-D9A9B0B1A594}" destId="{A6CBF71C-8F10-445C-B189-9F88A7D7242A}" srcOrd="0" destOrd="0" presId="urn:microsoft.com/office/officeart/2005/8/layout/chevron1"/>
    <dgm:cxn modelId="{BBCC0F94-8AAD-47B9-8EF9-96C50F5AFBA4}" type="presOf" srcId="{CF6CF9F4-9F53-499B-82AE-C4E06F6C5428}" destId="{FC065A3A-73D4-4762-941F-548D89D0DF35}" srcOrd="0" destOrd="0" presId="urn:microsoft.com/office/officeart/2005/8/layout/chevron1"/>
    <dgm:cxn modelId="{17D296C4-E136-462D-9F10-83276DE2BA4C}" type="presOf" srcId="{BABDB7B7-157F-4FAC-9C4F-50D99F11A27C}" destId="{E205D63D-61AA-4E78-A58C-68E6BBC62E77}"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B25E12F7-BB85-4D31-84F7-26E0FBB724A2}" srcId="{CF6CF9F4-9F53-499B-82AE-C4E06F6C5428}" destId="{BABDB7B7-157F-4FAC-9C4F-50D99F11A27C}" srcOrd="3" destOrd="0" parTransId="{57C1B851-28BA-401A-8E10-B78ED915F0E7}" sibTransId="{0EC0A7AD-E987-409F-AA86-0B2E749BEE5A}"/>
    <dgm:cxn modelId="{0575381A-2F7F-4F39-A01A-A8DDF8693AB3}" type="presParOf" srcId="{FC065A3A-73D4-4762-941F-548D89D0DF35}" destId="{A6CBF71C-8F10-445C-B189-9F88A7D7242A}" srcOrd="0" destOrd="0" presId="urn:microsoft.com/office/officeart/2005/8/layout/chevron1"/>
    <dgm:cxn modelId="{EE9D4E45-2175-44A8-868B-1A88AC21DC51}" type="presParOf" srcId="{FC065A3A-73D4-4762-941F-548D89D0DF35}" destId="{FFE97A97-8519-40FB-8B0A-55D45E143FB7}" srcOrd="1" destOrd="0" presId="urn:microsoft.com/office/officeart/2005/8/layout/chevron1"/>
    <dgm:cxn modelId="{F1BB539F-4954-405C-A1EF-BAAD0DE3E9CA}" type="presParOf" srcId="{FC065A3A-73D4-4762-941F-548D89D0DF35}" destId="{A03ACB61-D9FA-4761-9391-DD1E99552C24}" srcOrd="2" destOrd="0" presId="urn:microsoft.com/office/officeart/2005/8/layout/chevron1"/>
    <dgm:cxn modelId="{278AFE33-F055-4D05-AD4D-8D7F66E0F352}" type="presParOf" srcId="{FC065A3A-73D4-4762-941F-548D89D0DF35}" destId="{C803D915-A8F6-4502-984F-E1C425C7D26A}" srcOrd="3" destOrd="0" presId="urn:microsoft.com/office/officeart/2005/8/layout/chevron1"/>
    <dgm:cxn modelId="{59306C68-F5AD-4C3C-8A8E-3B80FE61834D}" type="presParOf" srcId="{FC065A3A-73D4-4762-941F-548D89D0DF35}" destId="{801D70C1-EC78-4707-BABE-24E1C5239BA9}" srcOrd="4" destOrd="0" presId="urn:microsoft.com/office/officeart/2005/8/layout/chevron1"/>
    <dgm:cxn modelId="{7367503E-1B85-4F6C-A5B9-1FA2C8B0D9AC}" type="presParOf" srcId="{FC065A3A-73D4-4762-941F-548D89D0DF35}" destId="{ED7A6466-179D-4200-8C39-BFEA92DC3FBF}" srcOrd="5" destOrd="0" presId="urn:microsoft.com/office/officeart/2005/8/layout/chevron1"/>
    <dgm:cxn modelId="{E00377E6-0206-4C81-A2C6-9EFCE7260E7A}" type="presParOf" srcId="{FC065A3A-73D4-4762-941F-548D89D0DF35}" destId="{E205D63D-61AA-4E78-A58C-68E6BBC62E77}" srcOrd="6" destOrd="0" presId="urn:microsoft.com/office/officeart/2005/8/layout/chevron1"/>
    <dgm:cxn modelId="{713969DF-A718-48C2-9D2A-873A4C88E713}" type="presParOf" srcId="{FC065A3A-73D4-4762-941F-548D89D0DF35}" destId="{78958A49-7937-4C22-BD15-606296EF679C}" srcOrd="7" destOrd="0" presId="urn:microsoft.com/office/officeart/2005/8/layout/chevron1"/>
    <dgm:cxn modelId="{034AE0DD-74BD-427C-AFD9-7B6EDDC138CB}" type="presParOf" srcId="{FC065A3A-73D4-4762-941F-548D89D0DF35}" destId="{17BC2D31-08FF-4488-996C-7CAFEDEAF5C6}" srcOrd="8" destOrd="0" presId="urn:microsoft.com/office/officeart/2005/8/layout/chevron1"/>
    <dgm:cxn modelId="{BD914C35-F2BB-44E2-A971-3EF7DB8A2DEB}" type="presParOf" srcId="{FC065A3A-73D4-4762-941F-548D89D0DF35}" destId="{3325D32F-2866-480C-9635-4EDE8B693F3E}" srcOrd="9" destOrd="0" presId="urn:microsoft.com/office/officeart/2005/8/layout/chevron1"/>
    <dgm:cxn modelId="{466C1C39-4522-4CDB-9AF9-8C71625358C0}"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CFE07F02-465B-4F45-A8B6-FB4565484C5C}" type="presOf" srcId="{BDADC561-B7C6-4509-BE07-D57FA367774A}" destId="{55D99433-C622-48CF-A270-EBC24D015BE8}" srcOrd="0" destOrd="0" presId="urn:microsoft.com/office/officeart/2005/8/layout/chevron1"/>
    <dgm:cxn modelId="{82555509-525D-4CF4-9F78-5684D03B3750}" type="presOf" srcId="{81946648-4F78-4B7B-AE0E-D9A9B0B1A594}" destId="{A6CBF71C-8F10-445C-B189-9F88A7D7242A}"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4F338129-9199-4ED4-9718-1B743073378B}" srcId="{CF6CF9F4-9F53-499B-82AE-C4E06F6C5428}" destId="{0FDF0483-B4AF-4BB3-AB58-64601A631516}" srcOrd="1" destOrd="0" parTransId="{4239B2A5-5979-46B7-B49C-81E003765EBB}" sibTransId="{A922226B-5BA6-42AA-ABDC-42FB7AF379BB}"/>
    <dgm:cxn modelId="{A19DD33E-6985-4A0D-AF54-C15220083189}" type="presOf" srcId="{CF6CF9F4-9F53-499B-82AE-C4E06F6C5428}" destId="{FC065A3A-73D4-4762-941F-548D89D0DF35}" srcOrd="0" destOrd="0" presId="urn:microsoft.com/office/officeart/2005/8/layout/chevron1"/>
    <dgm:cxn modelId="{93EA4963-D6E1-4E73-9500-91B7B08D1442}" type="presOf" srcId="{5EE4CC99-A7F9-4C0A-808E-E81DE5879FB8}" destId="{801D70C1-EC78-4707-BABE-24E1C5239BA9}"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34DAED6E-A11E-4C67-8B34-C054DE2EE957}" srcId="{CF6CF9F4-9F53-499B-82AE-C4E06F6C5428}" destId="{BDADC561-B7C6-4509-BE07-D57FA367774A}" srcOrd="5" destOrd="0" parTransId="{E6DCF170-515F-4E43-9BC1-1107508BE2A0}" sibTransId="{EFB39C68-21C2-440F-A51E-0C9E3A782AC3}"/>
    <dgm:cxn modelId="{DC5A28AF-AA42-4397-A376-24F51DF6D58B}" type="presOf" srcId="{D158F9AF-D374-4A3E-BFC1-97D20B564A41}" destId="{17BC2D31-08FF-4488-996C-7CAFEDEAF5C6}" srcOrd="0" destOrd="0" presId="urn:microsoft.com/office/officeart/2005/8/layout/chevron1"/>
    <dgm:cxn modelId="{96676BC2-5F2E-4F0E-AD2C-E3562189414B}" type="presOf" srcId="{0FDF0483-B4AF-4BB3-AB58-64601A631516}" destId="{A03ACB61-D9FA-4761-9391-DD1E99552C24}"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B25E12F7-BB85-4D31-84F7-26E0FBB724A2}" srcId="{CF6CF9F4-9F53-499B-82AE-C4E06F6C5428}" destId="{BABDB7B7-157F-4FAC-9C4F-50D99F11A27C}" srcOrd="3" destOrd="0" parTransId="{57C1B851-28BA-401A-8E10-B78ED915F0E7}" sibTransId="{0EC0A7AD-E987-409F-AA86-0B2E749BEE5A}"/>
    <dgm:cxn modelId="{1B43CDFC-108B-4F97-8D72-6024F3714BDE}" type="presOf" srcId="{BABDB7B7-157F-4FAC-9C4F-50D99F11A27C}" destId="{E205D63D-61AA-4E78-A58C-68E6BBC62E77}" srcOrd="0" destOrd="0" presId="urn:microsoft.com/office/officeart/2005/8/layout/chevron1"/>
    <dgm:cxn modelId="{8BB90FC5-C950-447F-A06F-3CD0845F8F3E}" type="presParOf" srcId="{FC065A3A-73D4-4762-941F-548D89D0DF35}" destId="{A6CBF71C-8F10-445C-B189-9F88A7D7242A}" srcOrd="0" destOrd="0" presId="urn:microsoft.com/office/officeart/2005/8/layout/chevron1"/>
    <dgm:cxn modelId="{76BCAC20-08CA-4A34-A1E3-DD4A61F6BEC5}" type="presParOf" srcId="{FC065A3A-73D4-4762-941F-548D89D0DF35}" destId="{FFE97A97-8519-40FB-8B0A-55D45E143FB7}" srcOrd="1" destOrd="0" presId="urn:microsoft.com/office/officeart/2005/8/layout/chevron1"/>
    <dgm:cxn modelId="{D7240B51-940F-4A44-856E-76588007B39E}" type="presParOf" srcId="{FC065A3A-73D4-4762-941F-548D89D0DF35}" destId="{A03ACB61-D9FA-4761-9391-DD1E99552C24}" srcOrd="2" destOrd="0" presId="urn:microsoft.com/office/officeart/2005/8/layout/chevron1"/>
    <dgm:cxn modelId="{03635EB9-2464-4A2C-AF53-D867D4BE1389}" type="presParOf" srcId="{FC065A3A-73D4-4762-941F-548D89D0DF35}" destId="{C803D915-A8F6-4502-984F-E1C425C7D26A}" srcOrd="3" destOrd="0" presId="urn:microsoft.com/office/officeart/2005/8/layout/chevron1"/>
    <dgm:cxn modelId="{A6781BCD-723B-4591-A6AF-152F3785C07A}" type="presParOf" srcId="{FC065A3A-73D4-4762-941F-548D89D0DF35}" destId="{801D70C1-EC78-4707-BABE-24E1C5239BA9}" srcOrd="4" destOrd="0" presId="urn:microsoft.com/office/officeart/2005/8/layout/chevron1"/>
    <dgm:cxn modelId="{6D009CB0-E49E-4BD2-BA90-9800F31F331F}" type="presParOf" srcId="{FC065A3A-73D4-4762-941F-548D89D0DF35}" destId="{ED7A6466-179D-4200-8C39-BFEA92DC3FBF}" srcOrd="5" destOrd="0" presId="urn:microsoft.com/office/officeart/2005/8/layout/chevron1"/>
    <dgm:cxn modelId="{5ED23963-6872-470B-B3F7-8849EA35CA98}" type="presParOf" srcId="{FC065A3A-73D4-4762-941F-548D89D0DF35}" destId="{E205D63D-61AA-4E78-A58C-68E6BBC62E77}" srcOrd="6" destOrd="0" presId="urn:microsoft.com/office/officeart/2005/8/layout/chevron1"/>
    <dgm:cxn modelId="{CE124C99-53CA-46B2-87DE-B2DDBAFBE4F5}" type="presParOf" srcId="{FC065A3A-73D4-4762-941F-548D89D0DF35}" destId="{78958A49-7937-4C22-BD15-606296EF679C}" srcOrd="7" destOrd="0" presId="urn:microsoft.com/office/officeart/2005/8/layout/chevron1"/>
    <dgm:cxn modelId="{806C6D5B-92E9-4419-839D-5849E6673A2D}" type="presParOf" srcId="{FC065A3A-73D4-4762-941F-548D89D0DF35}" destId="{17BC2D31-08FF-4488-996C-7CAFEDEAF5C6}" srcOrd="8" destOrd="0" presId="urn:microsoft.com/office/officeart/2005/8/layout/chevron1"/>
    <dgm:cxn modelId="{A100F254-2010-448C-8C82-B4BEC3B1A9DD}" type="presParOf" srcId="{FC065A3A-73D4-4762-941F-548D89D0DF35}" destId="{3325D32F-2866-480C-9635-4EDE8B693F3E}" srcOrd="9" destOrd="0" presId="urn:microsoft.com/office/officeart/2005/8/layout/chevron1"/>
    <dgm:cxn modelId="{5CE5D9B9-AD66-477A-BEF3-D1CACCEF5508}"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525F530E-A89D-4FC9-97E9-124466835C55}" type="presOf" srcId="{0FDF0483-B4AF-4BB3-AB58-64601A631516}" destId="{A03ACB61-D9FA-4761-9391-DD1E99552C24}"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4F338129-9199-4ED4-9718-1B743073378B}" srcId="{CF6CF9F4-9F53-499B-82AE-C4E06F6C5428}" destId="{0FDF0483-B4AF-4BB3-AB58-64601A631516}" srcOrd="1" destOrd="0" parTransId="{4239B2A5-5979-46B7-B49C-81E003765EBB}" sibTransId="{A922226B-5BA6-42AA-ABDC-42FB7AF379BB}"/>
    <dgm:cxn modelId="{BAB80342-F9D2-47E5-9500-D001E51ECABF}" type="presOf" srcId="{D158F9AF-D374-4A3E-BFC1-97D20B564A41}" destId="{17BC2D31-08FF-4488-996C-7CAFEDEAF5C6}"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34DAED6E-A11E-4C67-8B34-C054DE2EE957}" srcId="{CF6CF9F4-9F53-499B-82AE-C4E06F6C5428}" destId="{BDADC561-B7C6-4509-BE07-D57FA367774A}" srcOrd="5" destOrd="0" parTransId="{E6DCF170-515F-4E43-9BC1-1107508BE2A0}" sibTransId="{EFB39C68-21C2-440F-A51E-0C9E3A782AC3}"/>
    <dgm:cxn modelId="{95539B7C-A1D3-4E27-BDE5-E48784BAEFA0}" type="presOf" srcId="{BABDB7B7-157F-4FAC-9C4F-50D99F11A27C}" destId="{E205D63D-61AA-4E78-A58C-68E6BBC62E77}" srcOrd="0" destOrd="0" presId="urn:microsoft.com/office/officeart/2005/8/layout/chevron1"/>
    <dgm:cxn modelId="{B711338B-9B91-4C9A-B18F-4F6AFFD0B4B1}" type="presOf" srcId="{BDADC561-B7C6-4509-BE07-D57FA367774A}" destId="{55D99433-C622-48CF-A270-EBC24D015BE8}" srcOrd="0" destOrd="0" presId="urn:microsoft.com/office/officeart/2005/8/layout/chevron1"/>
    <dgm:cxn modelId="{226834A5-8963-49B2-9025-904340DA54AC}" type="presOf" srcId="{CF6CF9F4-9F53-499B-82AE-C4E06F6C5428}" destId="{FC065A3A-73D4-4762-941F-548D89D0DF35}" srcOrd="0" destOrd="0" presId="urn:microsoft.com/office/officeart/2005/8/layout/chevron1"/>
    <dgm:cxn modelId="{390AD4AF-313B-43A7-9A0C-97F51C1DB8AE}" type="presOf" srcId="{5EE4CC99-A7F9-4C0A-808E-E81DE5879FB8}" destId="{801D70C1-EC78-4707-BABE-24E1C5239BA9}" srcOrd="0" destOrd="0" presId="urn:microsoft.com/office/officeart/2005/8/layout/chevron1"/>
    <dgm:cxn modelId="{ECF9B6E6-BA8B-4BE7-81B9-15075E5174BD}" type="presOf" srcId="{81946648-4F78-4B7B-AE0E-D9A9B0B1A594}" destId="{A6CBF71C-8F10-445C-B189-9F88A7D7242A}"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B25E12F7-BB85-4D31-84F7-26E0FBB724A2}" srcId="{CF6CF9F4-9F53-499B-82AE-C4E06F6C5428}" destId="{BABDB7B7-157F-4FAC-9C4F-50D99F11A27C}" srcOrd="3" destOrd="0" parTransId="{57C1B851-28BA-401A-8E10-B78ED915F0E7}" sibTransId="{0EC0A7AD-E987-409F-AA86-0B2E749BEE5A}"/>
    <dgm:cxn modelId="{65A375BF-A513-45C1-98D2-B1FC3EEA1C23}" type="presParOf" srcId="{FC065A3A-73D4-4762-941F-548D89D0DF35}" destId="{A6CBF71C-8F10-445C-B189-9F88A7D7242A}" srcOrd="0" destOrd="0" presId="urn:microsoft.com/office/officeart/2005/8/layout/chevron1"/>
    <dgm:cxn modelId="{919356B5-1C91-464C-9637-7E47762E4B4C}" type="presParOf" srcId="{FC065A3A-73D4-4762-941F-548D89D0DF35}" destId="{FFE97A97-8519-40FB-8B0A-55D45E143FB7}" srcOrd="1" destOrd="0" presId="urn:microsoft.com/office/officeart/2005/8/layout/chevron1"/>
    <dgm:cxn modelId="{A981A365-7902-4953-968F-C357959EB968}" type="presParOf" srcId="{FC065A3A-73D4-4762-941F-548D89D0DF35}" destId="{A03ACB61-D9FA-4761-9391-DD1E99552C24}" srcOrd="2" destOrd="0" presId="urn:microsoft.com/office/officeart/2005/8/layout/chevron1"/>
    <dgm:cxn modelId="{6E5D43E8-13DF-41DA-82A4-DE1CA42A2A0E}" type="presParOf" srcId="{FC065A3A-73D4-4762-941F-548D89D0DF35}" destId="{C803D915-A8F6-4502-984F-E1C425C7D26A}" srcOrd="3" destOrd="0" presId="urn:microsoft.com/office/officeart/2005/8/layout/chevron1"/>
    <dgm:cxn modelId="{25819EB9-7DBE-45B0-B062-2BB5595912DE}" type="presParOf" srcId="{FC065A3A-73D4-4762-941F-548D89D0DF35}" destId="{801D70C1-EC78-4707-BABE-24E1C5239BA9}" srcOrd="4" destOrd="0" presId="urn:microsoft.com/office/officeart/2005/8/layout/chevron1"/>
    <dgm:cxn modelId="{2DDB8377-4B7B-41E0-B6FF-9DEAFE90E039}" type="presParOf" srcId="{FC065A3A-73D4-4762-941F-548D89D0DF35}" destId="{ED7A6466-179D-4200-8C39-BFEA92DC3FBF}" srcOrd="5" destOrd="0" presId="urn:microsoft.com/office/officeart/2005/8/layout/chevron1"/>
    <dgm:cxn modelId="{6EE65EB9-E1A0-450D-8D0D-856F600DAE5A}" type="presParOf" srcId="{FC065A3A-73D4-4762-941F-548D89D0DF35}" destId="{E205D63D-61AA-4E78-A58C-68E6BBC62E77}" srcOrd="6" destOrd="0" presId="urn:microsoft.com/office/officeart/2005/8/layout/chevron1"/>
    <dgm:cxn modelId="{C904FDB9-887F-4A4A-90D5-EC6EBFA82920}" type="presParOf" srcId="{FC065A3A-73D4-4762-941F-548D89D0DF35}" destId="{78958A49-7937-4C22-BD15-606296EF679C}" srcOrd="7" destOrd="0" presId="urn:microsoft.com/office/officeart/2005/8/layout/chevron1"/>
    <dgm:cxn modelId="{D190F61F-F05C-4F26-BF5E-85915B8CC96E}" type="presParOf" srcId="{FC065A3A-73D4-4762-941F-548D89D0DF35}" destId="{17BC2D31-08FF-4488-996C-7CAFEDEAF5C6}" srcOrd="8" destOrd="0" presId="urn:microsoft.com/office/officeart/2005/8/layout/chevron1"/>
    <dgm:cxn modelId="{7F5218EE-FC1A-4DC9-B71F-225928F1F887}" type="presParOf" srcId="{FC065A3A-73D4-4762-941F-548D89D0DF35}" destId="{3325D32F-2866-480C-9635-4EDE8B693F3E}" srcOrd="9" destOrd="0" presId="urn:microsoft.com/office/officeart/2005/8/layout/chevron1"/>
    <dgm:cxn modelId="{27CB3054-61F8-498B-8533-4ABEB3E83BD5}"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dgm:pt>
  </dgm:ptLst>
  <dgm:cxnLst>
    <dgm:cxn modelId="{76187A01-F64E-42DE-8278-2C71F19A298C}" type="presOf" srcId="{5EE4CC99-A7F9-4C0A-808E-E81DE5879FB8}" destId="{801D70C1-EC78-4707-BABE-24E1C5239BA9}"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0DD13B21-A7A5-415A-9AB5-8652DD0883BF}" type="presOf" srcId="{D158F9AF-D374-4A3E-BFC1-97D20B564A41}" destId="{17BC2D31-08FF-4488-996C-7CAFEDEAF5C6}" srcOrd="0" destOrd="0" presId="urn:microsoft.com/office/officeart/2005/8/layout/chevron1"/>
    <dgm:cxn modelId="{4F338129-9199-4ED4-9718-1B743073378B}" srcId="{CF6CF9F4-9F53-499B-82AE-C4E06F6C5428}" destId="{0FDF0483-B4AF-4BB3-AB58-64601A631516}" srcOrd="1" destOrd="0" parTransId="{4239B2A5-5979-46B7-B49C-81E003765EBB}" sibTransId="{A922226B-5BA6-42AA-ABDC-42FB7AF379BB}"/>
    <dgm:cxn modelId="{D54D0D42-343C-4F5E-BA94-8F0D401E7432}" type="presOf" srcId="{BDADC561-B7C6-4509-BE07-D57FA367774A}" destId="{55D99433-C622-48CF-A270-EBC24D015BE8}" srcOrd="0" destOrd="0" presId="urn:microsoft.com/office/officeart/2005/8/layout/chevron1"/>
    <dgm:cxn modelId="{8C105E44-43EE-49FD-AE9A-AB0BF589EBE8}" type="presOf" srcId="{CF6CF9F4-9F53-499B-82AE-C4E06F6C5428}" destId="{FC065A3A-73D4-4762-941F-548D89D0DF35}"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0F598F4D-4EEA-4CC4-9E35-AF60C7603386}" type="presOf" srcId="{0FDF0483-B4AF-4BB3-AB58-64601A631516}" destId="{A03ACB61-D9FA-4761-9391-DD1E99552C24}" srcOrd="0" destOrd="0" presId="urn:microsoft.com/office/officeart/2005/8/layout/chevron1"/>
    <dgm:cxn modelId="{34DAED6E-A11E-4C67-8B34-C054DE2EE957}" srcId="{CF6CF9F4-9F53-499B-82AE-C4E06F6C5428}" destId="{BDADC561-B7C6-4509-BE07-D57FA367774A}" srcOrd="5" destOrd="0" parTransId="{E6DCF170-515F-4E43-9BC1-1107508BE2A0}" sibTransId="{EFB39C68-21C2-440F-A51E-0C9E3A782AC3}"/>
    <dgm:cxn modelId="{BDA2435A-B169-47A1-8A36-8495B5809922}" type="presOf" srcId="{BABDB7B7-157F-4FAC-9C4F-50D99F11A27C}" destId="{E205D63D-61AA-4E78-A58C-68E6BBC62E77}"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2D7D45EE-EE22-4099-A310-BB7BFB3C5B45}" type="presOf" srcId="{81946648-4F78-4B7B-AE0E-D9A9B0B1A594}" destId="{A6CBF71C-8F10-445C-B189-9F88A7D7242A}" srcOrd="0" destOrd="0" presId="urn:microsoft.com/office/officeart/2005/8/layout/chevron1"/>
    <dgm:cxn modelId="{B25E12F7-BB85-4D31-84F7-26E0FBB724A2}" srcId="{CF6CF9F4-9F53-499B-82AE-C4E06F6C5428}" destId="{BABDB7B7-157F-4FAC-9C4F-50D99F11A27C}" srcOrd="3" destOrd="0" parTransId="{57C1B851-28BA-401A-8E10-B78ED915F0E7}" sibTransId="{0EC0A7AD-E987-409F-AA86-0B2E749BEE5A}"/>
    <dgm:cxn modelId="{CDBE5A0A-FC73-464B-8FB2-304D31D2431E}" type="presParOf" srcId="{FC065A3A-73D4-4762-941F-548D89D0DF35}" destId="{A6CBF71C-8F10-445C-B189-9F88A7D7242A}" srcOrd="0" destOrd="0" presId="urn:microsoft.com/office/officeart/2005/8/layout/chevron1"/>
    <dgm:cxn modelId="{8DEFE41C-9B74-4F62-982D-2F41A5CFAF93}" type="presParOf" srcId="{FC065A3A-73D4-4762-941F-548D89D0DF35}" destId="{FFE97A97-8519-40FB-8B0A-55D45E143FB7}" srcOrd="1" destOrd="0" presId="urn:microsoft.com/office/officeart/2005/8/layout/chevron1"/>
    <dgm:cxn modelId="{97F534AC-234B-4986-8AA6-DFB8C647B751}" type="presParOf" srcId="{FC065A3A-73D4-4762-941F-548D89D0DF35}" destId="{A03ACB61-D9FA-4761-9391-DD1E99552C24}" srcOrd="2" destOrd="0" presId="urn:microsoft.com/office/officeart/2005/8/layout/chevron1"/>
    <dgm:cxn modelId="{26193AAD-0C97-4937-BC11-8FDB44868C63}" type="presParOf" srcId="{FC065A3A-73D4-4762-941F-548D89D0DF35}" destId="{C803D915-A8F6-4502-984F-E1C425C7D26A}" srcOrd="3" destOrd="0" presId="urn:microsoft.com/office/officeart/2005/8/layout/chevron1"/>
    <dgm:cxn modelId="{BD0E1447-DFBA-4443-98AF-A4E90D659A71}" type="presParOf" srcId="{FC065A3A-73D4-4762-941F-548D89D0DF35}" destId="{801D70C1-EC78-4707-BABE-24E1C5239BA9}" srcOrd="4" destOrd="0" presId="urn:microsoft.com/office/officeart/2005/8/layout/chevron1"/>
    <dgm:cxn modelId="{C6EC7619-B217-4091-A1F4-BD4A37A71807}" type="presParOf" srcId="{FC065A3A-73D4-4762-941F-548D89D0DF35}" destId="{ED7A6466-179D-4200-8C39-BFEA92DC3FBF}" srcOrd="5" destOrd="0" presId="urn:microsoft.com/office/officeart/2005/8/layout/chevron1"/>
    <dgm:cxn modelId="{0C13B550-935E-4F63-ADA7-30F4E284057F}" type="presParOf" srcId="{FC065A3A-73D4-4762-941F-548D89D0DF35}" destId="{E205D63D-61AA-4E78-A58C-68E6BBC62E77}" srcOrd="6" destOrd="0" presId="urn:microsoft.com/office/officeart/2005/8/layout/chevron1"/>
    <dgm:cxn modelId="{A0241844-E2A2-4F5D-831F-1A56989D6B56}" type="presParOf" srcId="{FC065A3A-73D4-4762-941F-548D89D0DF35}" destId="{78958A49-7937-4C22-BD15-606296EF679C}" srcOrd="7" destOrd="0" presId="urn:microsoft.com/office/officeart/2005/8/layout/chevron1"/>
    <dgm:cxn modelId="{FA3FA802-D2A0-4C8D-85E7-C24BFA7F1617}" type="presParOf" srcId="{FC065A3A-73D4-4762-941F-548D89D0DF35}" destId="{17BC2D31-08FF-4488-996C-7CAFEDEAF5C6}" srcOrd="8" destOrd="0" presId="urn:microsoft.com/office/officeart/2005/8/layout/chevron1"/>
    <dgm:cxn modelId="{7A84E19A-A08E-4478-9BD4-A5E0B35E55E3}" type="presParOf" srcId="{FC065A3A-73D4-4762-941F-548D89D0DF35}" destId="{3325D32F-2866-480C-9635-4EDE8B693F3E}" srcOrd="9" destOrd="0" presId="urn:microsoft.com/office/officeart/2005/8/layout/chevron1"/>
    <dgm:cxn modelId="{64DF028F-C231-4D3C-9E03-80C8B4545127}"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ADFFD609-51D1-4BD1-AB31-C47558004625}" type="presOf" srcId="{BDADC561-B7C6-4509-BE07-D57FA367774A}" destId="{55D99433-C622-48CF-A270-EBC24D015BE8}"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4F338129-9199-4ED4-9718-1B743073378B}" srcId="{CF6CF9F4-9F53-499B-82AE-C4E06F6C5428}" destId="{0FDF0483-B4AF-4BB3-AB58-64601A631516}" srcOrd="1" destOrd="0" parTransId="{4239B2A5-5979-46B7-B49C-81E003765EBB}" sibTransId="{A922226B-5BA6-42AA-ABDC-42FB7AF379BB}"/>
    <dgm:cxn modelId="{AC0F595C-9C20-46B5-95C9-7BAEFC704FC2}" type="presOf" srcId="{0FDF0483-B4AF-4BB3-AB58-64601A631516}" destId="{A03ACB61-D9FA-4761-9391-DD1E99552C24}" srcOrd="0" destOrd="0" presId="urn:microsoft.com/office/officeart/2005/8/layout/chevron1"/>
    <dgm:cxn modelId="{BCC3D35F-1636-432E-9059-F9ABD6AD8465}" type="presOf" srcId="{D158F9AF-D374-4A3E-BFC1-97D20B564A41}" destId="{17BC2D31-08FF-4488-996C-7CAFEDEAF5C6}" srcOrd="0" destOrd="0" presId="urn:microsoft.com/office/officeart/2005/8/layout/chevron1"/>
    <dgm:cxn modelId="{F1661B65-68CB-4FCE-8847-ADC670CE9399}" type="presOf" srcId="{5EE4CC99-A7F9-4C0A-808E-E81DE5879FB8}" destId="{801D70C1-EC78-4707-BABE-24E1C5239BA9}" srcOrd="0" destOrd="0" presId="urn:microsoft.com/office/officeart/2005/8/layout/chevron1"/>
    <dgm:cxn modelId="{6CDD3968-EF03-46FE-9064-86EC2C7EE44F}" type="presOf" srcId="{81946648-4F78-4B7B-AE0E-D9A9B0B1A594}" destId="{A6CBF71C-8F10-445C-B189-9F88A7D7242A}"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DE62434E-E64E-44F4-942E-B9D8139F0BE4}" type="presOf" srcId="{CF6CF9F4-9F53-499B-82AE-C4E06F6C5428}" destId="{FC065A3A-73D4-4762-941F-548D89D0DF35}" srcOrd="0" destOrd="0" presId="urn:microsoft.com/office/officeart/2005/8/layout/chevron1"/>
    <dgm:cxn modelId="{34DAED6E-A11E-4C67-8B34-C054DE2EE957}" srcId="{CF6CF9F4-9F53-499B-82AE-C4E06F6C5428}" destId="{BDADC561-B7C6-4509-BE07-D57FA367774A}" srcOrd="5" destOrd="0" parTransId="{E6DCF170-515F-4E43-9BC1-1107508BE2A0}" sibTransId="{EFB39C68-21C2-440F-A51E-0C9E3A782AC3}"/>
    <dgm:cxn modelId="{99F5F0EA-313A-4837-93DA-83A6C0BF6CE1}" srcId="{CF6CF9F4-9F53-499B-82AE-C4E06F6C5428}" destId="{5EE4CC99-A7F9-4C0A-808E-E81DE5879FB8}" srcOrd="2" destOrd="0" parTransId="{9AF23FA3-3E1A-43CB-B4F8-5C5CD6EC26C2}" sibTransId="{7A1F6709-57B1-4FB6-833E-572F4E24D970}"/>
    <dgm:cxn modelId="{6B96B9F2-A511-408B-A70B-29295F7E440E}" type="presOf" srcId="{BABDB7B7-157F-4FAC-9C4F-50D99F11A27C}" destId="{E205D63D-61AA-4E78-A58C-68E6BBC62E77}" srcOrd="0" destOrd="0" presId="urn:microsoft.com/office/officeart/2005/8/layout/chevron1"/>
    <dgm:cxn modelId="{B25E12F7-BB85-4D31-84F7-26E0FBB724A2}" srcId="{CF6CF9F4-9F53-499B-82AE-C4E06F6C5428}" destId="{BABDB7B7-157F-4FAC-9C4F-50D99F11A27C}" srcOrd="3" destOrd="0" parTransId="{57C1B851-28BA-401A-8E10-B78ED915F0E7}" sibTransId="{0EC0A7AD-E987-409F-AA86-0B2E749BEE5A}"/>
    <dgm:cxn modelId="{860FC77F-B565-43D6-ACA7-BDE50B22F7A5}" type="presParOf" srcId="{FC065A3A-73D4-4762-941F-548D89D0DF35}" destId="{A6CBF71C-8F10-445C-B189-9F88A7D7242A}" srcOrd="0" destOrd="0" presId="urn:microsoft.com/office/officeart/2005/8/layout/chevron1"/>
    <dgm:cxn modelId="{FD9BC82B-D7E9-41C1-8CC7-ED28FF5728C3}" type="presParOf" srcId="{FC065A3A-73D4-4762-941F-548D89D0DF35}" destId="{FFE97A97-8519-40FB-8B0A-55D45E143FB7}" srcOrd="1" destOrd="0" presId="urn:microsoft.com/office/officeart/2005/8/layout/chevron1"/>
    <dgm:cxn modelId="{DE5C2D11-7E46-4EEB-BD6B-C279B1F3AD33}" type="presParOf" srcId="{FC065A3A-73D4-4762-941F-548D89D0DF35}" destId="{A03ACB61-D9FA-4761-9391-DD1E99552C24}" srcOrd="2" destOrd="0" presId="urn:microsoft.com/office/officeart/2005/8/layout/chevron1"/>
    <dgm:cxn modelId="{64E4B78E-12DE-4EFB-B07E-298D407A105A}" type="presParOf" srcId="{FC065A3A-73D4-4762-941F-548D89D0DF35}" destId="{C803D915-A8F6-4502-984F-E1C425C7D26A}" srcOrd="3" destOrd="0" presId="urn:microsoft.com/office/officeart/2005/8/layout/chevron1"/>
    <dgm:cxn modelId="{B882E73E-6498-4695-99B6-B27E492797A8}" type="presParOf" srcId="{FC065A3A-73D4-4762-941F-548D89D0DF35}" destId="{801D70C1-EC78-4707-BABE-24E1C5239BA9}" srcOrd="4" destOrd="0" presId="urn:microsoft.com/office/officeart/2005/8/layout/chevron1"/>
    <dgm:cxn modelId="{87C03D60-4A3A-4C51-8F15-97357D20C34D}" type="presParOf" srcId="{FC065A3A-73D4-4762-941F-548D89D0DF35}" destId="{ED7A6466-179D-4200-8C39-BFEA92DC3FBF}" srcOrd="5" destOrd="0" presId="urn:microsoft.com/office/officeart/2005/8/layout/chevron1"/>
    <dgm:cxn modelId="{CAAF6A74-FDBC-47CE-AB75-ACDCCAB42C90}" type="presParOf" srcId="{FC065A3A-73D4-4762-941F-548D89D0DF35}" destId="{E205D63D-61AA-4E78-A58C-68E6BBC62E77}" srcOrd="6" destOrd="0" presId="urn:microsoft.com/office/officeart/2005/8/layout/chevron1"/>
    <dgm:cxn modelId="{C7FFBAF0-2146-401D-8F81-A17B346CDB0F}" type="presParOf" srcId="{FC065A3A-73D4-4762-941F-548D89D0DF35}" destId="{78958A49-7937-4C22-BD15-606296EF679C}" srcOrd="7" destOrd="0" presId="urn:microsoft.com/office/officeart/2005/8/layout/chevron1"/>
    <dgm:cxn modelId="{E0E8FCAA-1BC9-4A91-8FDF-76F6CB38C255}" type="presParOf" srcId="{FC065A3A-73D4-4762-941F-548D89D0DF35}" destId="{17BC2D31-08FF-4488-996C-7CAFEDEAF5C6}" srcOrd="8" destOrd="0" presId="urn:microsoft.com/office/officeart/2005/8/layout/chevron1"/>
    <dgm:cxn modelId="{8544F735-F184-4958-B3A3-6078FA2E7D0C}" type="presParOf" srcId="{FC065A3A-73D4-4762-941F-548D89D0DF35}" destId="{3325D32F-2866-480C-9635-4EDE8B693F3E}" srcOrd="9" destOrd="0" presId="urn:microsoft.com/office/officeart/2005/8/layout/chevron1"/>
    <dgm:cxn modelId="{217EC40E-DB08-4619-AA7D-594F126647C7}"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AF482209-9A96-42AD-9836-27FD9F5450E1}" type="presOf" srcId="{0FDF0483-B4AF-4BB3-AB58-64601A631516}" destId="{A03ACB61-D9FA-4761-9391-DD1E99552C24}"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4F338129-9199-4ED4-9718-1B743073378B}" srcId="{CF6CF9F4-9F53-499B-82AE-C4E06F6C5428}" destId="{0FDF0483-B4AF-4BB3-AB58-64601A631516}" srcOrd="1" destOrd="0" parTransId="{4239B2A5-5979-46B7-B49C-81E003765EBB}" sibTransId="{A922226B-5BA6-42AA-ABDC-42FB7AF379BB}"/>
    <dgm:cxn modelId="{E6FDF937-8DE0-48B4-91B5-F65ED5BCF7A4}" type="presOf" srcId="{5EE4CC99-A7F9-4C0A-808E-E81DE5879FB8}" destId="{801D70C1-EC78-4707-BABE-24E1C5239BA9}" srcOrd="0" destOrd="0" presId="urn:microsoft.com/office/officeart/2005/8/layout/chevron1"/>
    <dgm:cxn modelId="{35B4C84B-0462-400C-AD99-D172D471FB44}" type="presOf" srcId="{D158F9AF-D374-4A3E-BFC1-97D20B564A41}" destId="{17BC2D31-08FF-4488-996C-7CAFEDEAF5C6}"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34DAED6E-A11E-4C67-8B34-C054DE2EE957}" srcId="{CF6CF9F4-9F53-499B-82AE-C4E06F6C5428}" destId="{BDADC561-B7C6-4509-BE07-D57FA367774A}" srcOrd="5" destOrd="0" parTransId="{E6DCF170-515F-4E43-9BC1-1107508BE2A0}" sibTransId="{EFB39C68-21C2-440F-A51E-0C9E3A782AC3}"/>
    <dgm:cxn modelId="{10FCB888-47C4-4F44-92C9-A82B66796B7F}" type="presOf" srcId="{BDADC561-B7C6-4509-BE07-D57FA367774A}" destId="{55D99433-C622-48CF-A270-EBC24D015BE8}" srcOrd="0" destOrd="0" presId="urn:microsoft.com/office/officeart/2005/8/layout/chevron1"/>
    <dgm:cxn modelId="{002E8B8A-CE89-46D0-8CF2-0098CA24E817}" type="presOf" srcId="{81946648-4F78-4B7B-AE0E-D9A9B0B1A594}" destId="{A6CBF71C-8F10-445C-B189-9F88A7D7242A}" srcOrd="0" destOrd="0" presId="urn:microsoft.com/office/officeart/2005/8/layout/chevron1"/>
    <dgm:cxn modelId="{2F6F7CC9-2828-46CE-9995-FA4250BBB1B9}" type="presOf" srcId="{CF6CF9F4-9F53-499B-82AE-C4E06F6C5428}" destId="{FC065A3A-73D4-4762-941F-548D89D0DF35}"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B25E12F7-BB85-4D31-84F7-26E0FBB724A2}" srcId="{CF6CF9F4-9F53-499B-82AE-C4E06F6C5428}" destId="{BABDB7B7-157F-4FAC-9C4F-50D99F11A27C}" srcOrd="3" destOrd="0" parTransId="{57C1B851-28BA-401A-8E10-B78ED915F0E7}" sibTransId="{0EC0A7AD-E987-409F-AA86-0B2E749BEE5A}"/>
    <dgm:cxn modelId="{1C662EFE-DC92-401F-B141-D15393EB5031}" type="presOf" srcId="{BABDB7B7-157F-4FAC-9C4F-50D99F11A27C}" destId="{E205D63D-61AA-4E78-A58C-68E6BBC62E77}" srcOrd="0" destOrd="0" presId="urn:microsoft.com/office/officeart/2005/8/layout/chevron1"/>
    <dgm:cxn modelId="{77985E1E-3412-448D-89C2-4474901245FB}" type="presParOf" srcId="{FC065A3A-73D4-4762-941F-548D89D0DF35}" destId="{A6CBF71C-8F10-445C-B189-9F88A7D7242A}" srcOrd="0" destOrd="0" presId="urn:microsoft.com/office/officeart/2005/8/layout/chevron1"/>
    <dgm:cxn modelId="{4CB0911E-E2D7-4AB8-AC02-C81E6977A0EF}" type="presParOf" srcId="{FC065A3A-73D4-4762-941F-548D89D0DF35}" destId="{FFE97A97-8519-40FB-8B0A-55D45E143FB7}" srcOrd="1" destOrd="0" presId="urn:microsoft.com/office/officeart/2005/8/layout/chevron1"/>
    <dgm:cxn modelId="{BA33AB9E-A4C2-46B3-B12E-51AB55E7B740}" type="presParOf" srcId="{FC065A3A-73D4-4762-941F-548D89D0DF35}" destId="{A03ACB61-D9FA-4761-9391-DD1E99552C24}" srcOrd="2" destOrd="0" presId="urn:microsoft.com/office/officeart/2005/8/layout/chevron1"/>
    <dgm:cxn modelId="{06EE7EB1-C52E-438A-B9D2-6205F6B781EF}" type="presParOf" srcId="{FC065A3A-73D4-4762-941F-548D89D0DF35}" destId="{C803D915-A8F6-4502-984F-E1C425C7D26A}" srcOrd="3" destOrd="0" presId="urn:microsoft.com/office/officeart/2005/8/layout/chevron1"/>
    <dgm:cxn modelId="{8C628807-C74B-43D4-94EB-59B639375474}" type="presParOf" srcId="{FC065A3A-73D4-4762-941F-548D89D0DF35}" destId="{801D70C1-EC78-4707-BABE-24E1C5239BA9}" srcOrd="4" destOrd="0" presId="urn:microsoft.com/office/officeart/2005/8/layout/chevron1"/>
    <dgm:cxn modelId="{41241686-4DB0-4839-8BAD-FEC64AC6AD20}" type="presParOf" srcId="{FC065A3A-73D4-4762-941F-548D89D0DF35}" destId="{ED7A6466-179D-4200-8C39-BFEA92DC3FBF}" srcOrd="5" destOrd="0" presId="urn:microsoft.com/office/officeart/2005/8/layout/chevron1"/>
    <dgm:cxn modelId="{0F988C60-D008-448A-9111-C3ABB6053AB1}" type="presParOf" srcId="{FC065A3A-73D4-4762-941F-548D89D0DF35}" destId="{E205D63D-61AA-4E78-A58C-68E6BBC62E77}" srcOrd="6" destOrd="0" presId="urn:microsoft.com/office/officeart/2005/8/layout/chevron1"/>
    <dgm:cxn modelId="{DC7C89E8-1C98-4AB9-8010-00E0AFAC9F73}" type="presParOf" srcId="{FC065A3A-73D4-4762-941F-548D89D0DF35}" destId="{78958A49-7937-4C22-BD15-606296EF679C}" srcOrd="7" destOrd="0" presId="urn:microsoft.com/office/officeart/2005/8/layout/chevron1"/>
    <dgm:cxn modelId="{AFBCD536-3ADA-4C56-80A3-EA3DC2D153BE}" type="presParOf" srcId="{FC065A3A-73D4-4762-941F-548D89D0DF35}" destId="{17BC2D31-08FF-4488-996C-7CAFEDEAF5C6}" srcOrd="8" destOrd="0" presId="urn:microsoft.com/office/officeart/2005/8/layout/chevron1"/>
    <dgm:cxn modelId="{499CD9B1-33F3-4E26-B569-816A23E44646}" type="presParOf" srcId="{FC065A3A-73D4-4762-941F-548D89D0DF35}" destId="{3325D32F-2866-480C-9635-4EDE8B693F3E}" srcOrd="9" destOrd="0" presId="urn:microsoft.com/office/officeart/2005/8/layout/chevron1"/>
    <dgm:cxn modelId="{9D59F373-89DF-4E5C-9758-9219EDE733A7}"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F6CF9F4-9F53-499B-82AE-C4E06F6C5428}" type="doc">
      <dgm:prSet loTypeId="urn:microsoft.com/office/officeart/2005/8/layout/chevron1" loCatId="process" qsTypeId="urn:microsoft.com/office/officeart/2005/8/quickstyle/simple1" qsCatId="simple" csTypeId="urn:microsoft.com/office/officeart/2005/8/colors/colorful5" csCatId="colorful" phldr="1"/>
      <dgm:spPr/>
    </dgm:pt>
    <dgm:pt modelId="{81946648-4F78-4B7B-AE0E-D9A9B0B1A594}">
      <dgm:prSet phldrT="[Text]"/>
      <dgm:spPr>
        <a:xfrm>
          <a:off x="3995" y="2230800"/>
          <a:ext cx="1486467" cy="594586"/>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Arzneimittel-entwicklung &amp; -herstellung</a:t>
          </a:r>
        </a:p>
      </dgm:t>
    </dgm:pt>
    <dgm:pt modelId="{A3E8EE7B-2734-487C-A99F-D01C7CA6E6C7}" type="parTrans" cxnId="{1C45ED16-782F-4A86-899C-F0585CFB46E3}">
      <dgm:prSet/>
      <dgm:spPr/>
      <dgm:t>
        <a:bodyPr/>
        <a:lstStyle/>
        <a:p>
          <a:endParaRPr lang="de-DE">
            <a:latin typeface="Calibri" panose="020F0502020204030204" pitchFamily="34" charset="0"/>
          </a:endParaRPr>
        </a:p>
      </dgm:t>
    </dgm:pt>
    <dgm:pt modelId="{839AA8AB-8584-428D-AA6F-F3B80FEE0FE1}" type="sibTrans" cxnId="{1C45ED16-782F-4A86-899C-F0585CFB46E3}">
      <dgm:prSet/>
      <dgm:spPr/>
      <dgm:t>
        <a:bodyPr/>
        <a:lstStyle/>
        <a:p>
          <a:endParaRPr lang="de-DE">
            <a:latin typeface="Calibri" panose="020F0502020204030204" pitchFamily="34" charset="0"/>
          </a:endParaRPr>
        </a:p>
      </dgm:t>
    </dgm:pt>
    <dgm:pt modelId="{0FDF0483-B4AF-4BB3-AB58-64601A631516}">
      <dgm:prSet phldrT="[Text]"/>
      <dgm:spPr>
        <a:xfrm>
          <a:off x="1341816" y="2230800"/>
          <a:ext cx="1486467" cy="594586"/>
        </a:xfr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Zulassung &amp; Überwachung</a:t>
          </a:r>
        </a:p>
      </dgm:t>
    </dgm:pt>
    <dgm:pt modelId="{4239B2A5-5979-46B7-B49C-81E003765EBB}" type="parTrans" cxnId="{4F338129-9199-4ED4-9718-1B743073378B}">
      <dgm:prSet/>
      <dgm:spPr/>
      <dgm:t>
        <a:bodyPr/>
        <a:lstStyle/>
        <a:p>
          <a:endParaRPr lang="de-DE">
            <a:latin typeface="Calibri" panose="020F0502020204030204" pitchFamily="34" charset="0"/>
          </a:endParaRPr>
        </a:p>
      </dgm:t>
    </dgm:pt>
    <dgm:pt modelId="{A922226B-5BA6-42AA-ABDC-42FB7AF379BB}" type="sibTrans" cxnId="{4F338129-9199-4ED4-9718-1B743073378B}">
      <dgm:prSet/>
      <dgm:spPr/>
      <dgm:t>
        <a:bodyPr/>
        <a:lstStyle/>
        <a:p>
          <a:endParaRPr lang="de-DE">
            <a:latin typeface="Calibri" panose="020F0502020204030204" pitchFamily="34" charset="0"/>
          </a:endParaRPr>
        </a:p>
      </dgm:t>
    </dgm:pt>
    <dgm:pt modelId="{5EE4CC99-A7F9-4C0A-808E-E81DE5879FB8}">
      <dgm:prSet phldrT="[Text]"/>
      <dgm:spPr>
        <a:xfrm>
          <a:off x="2679637" y="2230800"/>
          <a:ext cx="1486467" cy="594586"/>
        </a:xfr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Gesundheits-wesen</a:t>
          </a:r>
        </a:p>
      </dgm:t>
    </dgm:pt>
    <dgm:pt modelId="{9AF23FA3-3E1A-43CB-B4F8-5C5CD6EC26C2}" type="parTrans" cxnId="{99F5F0EA-313A-4837-93DA-83A6C0BF6CE1}">
      <dgm:prSet/>
      <dgm:spPr/>
      <dgm:t>
        <a:bodyPr/>
        <a:lstStyle/>
        <a:p>
          <a:endParaRPr lang="de-DE">
            <a:latin typeface="Calibri" panose="020F0502020204030204" pitchFamily="34" charset="0"/>
          </a:endParaRPr>
        </a:p>
      </dgm:t>
    </dgm:pt>
    <dgm:pt modelId="{7A1F6709-57B1-4FB6-833E-572F4E24D970}" type="sibTrans" cxnId="{99F5F0EA-313A-4837-93DA-83A6C0BF6CE1}">
      <dgm:prSet/>
      <dgm:spPr/>
      <dgm:t>
        <a:bodyPr/>
        <a:lstStyle/>
        <a:p>
          <a:endParaRPr lang="de-DE">
            <a:latin typeface="Calibri" panose="020F0502020204030204" pitchFamily="34" charset="0"/>
          </a:endParaRPr>
        </a:p>
      </dgm:t>
    </dgm:pt>
    <dgm:pt modelId="{BABDB7B7-157F-4FAC-9C4F-50D99F11A27C}">
      <dgm:prSet phldrT="[Text]"/>
      <dgm:spPr>
        <a:xfrm>
          <a:off x="4017458" y="2230800"/>
          <a:ext cx="1486467" cy="594586"/>
        </a:xfr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Konsum</a:t>
          </a:r>
        </a:p>
      </dgm:t>
    </dgm:pt>
    <dgm:pt modelId="{57C1B851-28BA-401A-8E10-B78ED915F0E7}" type="parTrans" cxnId="{B25E12F7-BB85-4D31-84F7-26E0FBB724A2}">
      <dgm:prSet/>
      <dgm:spPr/>
      <dgm:t>
        <a:bodyPr/>
        <a:lstStyle/>
        <a:p>
          <a:endParaRPr lang="de-DE">
            <a:latin typeface="Calibri" panose="020F0502020204030204" pitchFamily="34" charset="0"/>
          </a:endParaRPr>
        </a:p>
      </dgm:t>
    </dgm:pt>
    <dgm:pt modelId="{0EC0A7AD-E987-409F-AA86-0B2E749BEE5A}" type="sibTrans" cxnId="{B25E12F7-BB85-4D31-84F7-26E0FBB724A2}">
      <dgm:prSet/>
      <dgm:spPr/>
      <dgm:t>
        <a:bodyPr/>
        <a:lstStyle/>
        <a:p>
          <a:endParaRPr lang="de-DE">
            <a:latin typeface="Calibri" panose="020F0502020204030204" pitchFamily="34" charset="0"/>
          </a:endParaRPr>
        </a:p>
      </dgm:t>
    </dgm:pt>
    <dgm:pt modelId="{D158F9AF-D374-4A3E-BFC1-97D20B564A41}">
      <dgm:prSet phldrT="[Text]"/>
      <dgm:spPr>
        <a:xfrm>
          <a:off x="5355278" y="2230800"/>
          <a:ext cx="1486467" cy="594586"/>
        </a:xfr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Entsorgung</a:t>
          </a:r>
        </a:p>
      </dgm:t>
    </dgm:pt>
    <dgm:pt modelId="{23CAC256-2E2A-4FA6-92BE-A3C46F5CF2F9}" type="parTrans" cxnId="{FC0BDB4C-F066-4FB9-9728-641F87D4341C}">
      <dgm:prSet/>
      <dgm:spPr/>
      <dgm:t>
        <a:bodyPr/>
        <a:lstStyle/>
        <a:p>
          <a:endParaRPr lang="de-DE">
            <a:latin typeface="Calibri" panose="020F0502020204030204" pitchFamily="34" charset="0"/>
          </a:endParaRPr>
        </a:p>
      </dgm:t>
    </dgm:pt>
    <dgm:pt modelId="{1B06F450-7D8A-4F40-808A-6DD4956D1034}" type="sibTrans" cxnId="{FC0BDB4C-F066-4FB9-9728-641F87D4341C}">
      <dgm:prSet/>
      <dgm:spPr/>
      <dgm:t>
        <a:bodyPr/>
        <a:lstStyle/>
        <a:p>
          <a:endParaRPr lang="de-DE">
            <a:latin typeface="Calibri" panose="020F0502020204030204" pitchFamily="34" charset="0"/>
          </a:endParaRPr>
        </a:p>
      </dgm:t>
    </dgm:pt>
    <dgm:pt modelId="{BDADC561-B7C6-4509-BE07-D57FA367774A}">
      <dgm:prSet phldrT="[Text]"/>
      <dgm:spPr>
        <a:xfrm>
          <a:off x="6693099" y="2230800"/>
          <a:ext cx="1486467" cy="594586"/>
        </a:xfr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gm:spPr>
      <dgm:t>
        <a:bodyPr/>
        <a:lstStyle/>
        <a:p>
          <a:r>
            <a:rPr lang="de-DE" dirty="0">
              <a:solidFill>
                <a:sysClr val="windowText" lastClr="000000"/>
              </a:solidFill>
              <a:latin typeface="Calibri" panose="020F0502020204030204" pitchFamily="34" charset="0"/>
              <a:ea typeface="+mn-ea"/>
              <a:cs typeface="+mn-cs"/>
            </a:rPr>
            <a:t>Eintrag in die Umwelt</a:t>
          </a:r>
        </a:p>
      </dgm:t>
    </dgm:pt>
    <dgm:pt modelId="{E6DCF170-515F-4E43-9BC1-1107508BE2A0}" type="parTrans" cxnId="{34DAED6E-A11E-4C67-8B34-C054DE2EE957}">
      <dgm:prSet/>
      <dgm:spPr/>
      <dgm:t>
        <a:bodyPr/>
        <a:lstStyle/>
        <a:p>
          <a:endParaRPr lang="de-DE">
            <a:latin typeface="Calibri" panose="020F0502020204030204" pitchFamily="34" charset="0"/>
          </a:endParaRPr>
        </a:p>
      </dgm:t>
    </dgm:pt>
    <dgm:pt modelId="{EFB39C68-21C2-440F-A51E-0C9E3A782AC3}" type="sibTrans" cxnId="{34DAED6E-A11E-4C67-8B34-C054DE2EE957}">
      <dgm:prSet/>
      <dgm:spPr/>
      <dgm:t>
        <a:bodyPr/>
        <a:lstStyle/>
        <a:p>
          <a:endParaRPr lang="de-DE">
            <a:latin typeface="Calibri" panose="020F0502020204030204" pitchFamily="34" charset="0"/>
          </a:endParaRPr>
        </a:p>
      </dgm:t>
    </dgm:pt>
    <dgm:pt modelId="{FC065A3A-73D4-4762-941F-548D89D0DF35}" type="pres">
      <dgm:prSet presAssocID="{CF6CF9F4-9F53-499B-82AE-C4E06F6C5428}" presName="Name0" presStyleCnt="0">
        <dgm:presLayoutVars>
          <dgm:dir/>
          <dgm:animLvl val="lvl"/>
          <dgm:resizeHandles val="exact"/>
        </dgm:presLayoutVars>
      </dgm:prSet>
      <dgm:spPr/>
    </dgm:pt>
    <dgm:pt modelId="{A6CBF71C-8F10-445C-B189-9F88A7D7242A}" type="pres">
      <dgm:prSet presAssocID="{81946648-4F78-4B7B-AE0E-D9A9B0B1A594}" presName="parTxOnly" presStyleLbl="node1" presStyleIdx="0" presStyleCnt="6">
        <dgm:presLayoutVars>
          <dgm:chMax val="0"/>
          <dgm:chPref val="0"/>
          <dgm:bulletEnabled val="1"/>
        </dgm:presLayoutVars>
      </dgm:prSet>
      <dgm:spPr>
        <a:prstGeom prst="chevron">
          <a:avLst/>
        </a:prstGeom>
      </dgm:spPr>
    </dgm:pt>
    <dgm:pt modelId="{FFE97A97-8519-40FB-8B0A-55D45E143FB7}" type="pres">
      <dgm:prSet presAssocID="{839AA8AB-8584-428D-AA6F-F3B80FEE0FE1}" presName="parTxOnlySpace" presStyleCnt="0"/>
      <dgm:spPr/>
    </dgm:pt>
    <dgm:pt modelId="{A03ACB61-D9FA-4761-9391-DD1E99552C24}" type="pres">
      <dgm:prSet presAssocID="{0FDF0483-B4AF-4BB3-AB58-64601A631516}" presName="parTxOnly" presStyleLbl="node1" presStyleIdx="1" presStyleCnt="6">
        <dgm:presLayoutVars>
          <dgm:chMax val="0"/>
          <dgm:chPref val="0"/>
          <dgm:bulletEnabled val="1"/>
        </dgm:presLayoutVars>
      </dgm:prSet>
      <dgm:spPr>
        <a:prstGeom prst="chevron">
          <a:avLst/>
        </a:prstGeom>
      </dgm:spPr>
    </dgm:pt>
    <dgm:pt modelId="{C803D915-A8F6-4502-984F-E1C425C7D26A}" type="pres">
      <dgm:prSet presAssocID="{A922226B-5BA6-42AA-ABDC-42FB7AF379BB}" presName="parTxOnlySpace" presStyleCnt="0"/>
      <dgm:spPr/>
    </dgm:pt>
    <dgm:pt modelId="{801D70C1-EC78-4707-BABE-24E1C5239BA9}" type="pres">
      <dgm:prSet presAssocID="{5EE4CC99-A7F9-4C0A-808E-E81DE5879FB8}" presName="parTxOnly" presStyleLbl="node1" presStyleIdx="2" presStyleCnt="6">
        <dgm:presLayoutVars>
          <dgm:chMax val="0"/>
          <dgm:chPref val="0"/>
          <dgm:bulletEnabled val="1"/>
        </dgm:presLayoutVars>
      </dgm:prSet>
      <dgm:spPr>
        <a:prstGeom prst="chevron">
          <a:avLst/>
        </a:prstGeom>
      </dgm:spPr>
    </dgm:pt>
    <dgm:pt modelId="{ED7A6466-179D-4200-8C39-BFEA92DC3FBF}" type="pres">
      <dgm:prSet presAssocID="{7A1F6709-57B1-4FB6-833E-572F4E24D970}" presName="parTxOnlySpace" presStyleCnt="0"/>
      <dgm:spPr/>
    </dgm:pt>
    <dgm:pt modelId="{E205D63D-61AA-4E78-A58C-68E6BBC62E77}" type="pres">
      <dgm:prSet presAssocID="{BABDB7B7-157F-4FAC-9C4F-50D99F11A27C}" presName="parTxOnly" presStyleLbl="node1" presStyleIdx="3" presStyleCnt="6">
        <dgm:presLayoutVars>
          <dgm:chMax val="0"/>
          <dgm:chPref val="0"/>
          <dgm:bulletEnabled val="1"/>
        </dgm:presLayoutVars>
      </dgm:prSet>
      <dgm:spPr>
        <a:prstGeom prst="chevron">
          <a:avLst/>
        </a:prstGeom>
      </dgm:spPr>
    </dgm:pt>
    <dgm:pt modelId="{78958A49-7937-4C22-BD15-606296EF679C}" type="pres">
      <dgm:prSet presAssocID="{0EC0A7AD-E987-409F-AA86-0B2E749BEE5A}" presName="parTxOnlySpace" presStyleCnt="0"/>
      <dgm:spPr/>
    </dgm:pt>
    <dgm:pt modelId="{17BC2D31-08FF-4488-996C-7CAFEDEAF5C6}" type="pres">
      <dgm:prSet presAssocID="{D158F9AF-D374-4A3E-BFC1-97D20B564A41}" presName="parTxOnly" presStyleLbl="node1" presStyleIdx="4" presStyleCnt="6">
        <dgm:presLayoutVars>
          <dgm:chMax val="0"/>
          <dgm:chPref val="0"/>
          <dgm:bulletEnabled val="1"/>
        </dgm:presLayoutVars>
      </dgm:prSet>
      <dgm:spPr>
        <a:prstGeom prst="chevron">
          <a:avLst/>
        </a:prstGeom>
      </dgm:spPr>
    </dgm:pt>
    <dgm:pt modelId="{3325D32F-2866-480C-9635-4EDE8B693F3E}" type="pres">
      <dgm:prSet presAssocID="{1B06F450-7D8A-4F40-808A-6DD4956D1034}" presName="parTxOnlySpace" presStyleCnt="0"/>
      <dgm:spPr/>
    </dgm:pt>
    <dgm:pt modelId="{55D99433-C622-48CF-A270-EBC24D015BE8}" type="pres">
      <dgm:prSet presAssocID="{BDADC561-B7C6-4509-BE07-D57FA367774A}" presName="parTxOnly" presStyleLbl="node1" presStyleIdx="5" presStyleCnt="6">
        <dgm:presLayoutVars>
          <dgm:chMax val="0"/>
          <dgm:chPref val="0"/>
          <dgm:bulletEnabled val="1"/>
        </dgm:presLayoutVars>
      </dgm:prSet>
      <dgm:spPr>
        <a:prstGeom prst="chevron">
          <a:avLst/>
        </a:prstGeom>
      </dgm:spPr>
    </dgm:pt>
  </dgm:ptLst>
  <dgm:cxnLst>
    <dgm:cxn modelId="{AF482209-9A96-42AD-9836-27FD9F5450E1}" type="presOf" srcId="{0FDF0483-B4AF-4BB3-AB58-64601A631516}" destId="{A03ACB61-D9FA-4761-9391-DD1E99552C24}" srcOrd="0" destOrd="0" presId="urn:microsoft.com/office/officeart/2005/8/layout/chevron1"/>
    <dgm:cxn modelId="{1C45ED16-782F-4A86-899C-F0585CFB46E3}" srcId="{CF6CF9F4-9F53-499B-82AE-C4E06F6C5428}" destId="{81946648-4F78-4B7B-AE0E-D9A9B0B1A594}" srcOrd="0" destOrd="0" parTransId="{A3E8EE7B-2734-487C-A99F-D01C7CA6E6C7}" sibTransId="{839AA8AB-8584-428D-AA6F-F3B80FEE0FE1}"/>
    <dgm:cxn modelId="{4F338129-9199-4ED4-9718-1B743073378B}" srcId="{CF6CF9F4-9F53-499B-82AE-C4E06F6C5428}" destId="{0FDF0483-B4AF-4BB3-AB58-64601A631516}" srcOrd="1" destOrd="0" parTransId="{4239B2A5-5979-46B7-B49C-81E003765EBB}" sibTransId="{A922226B-5BA6-42AA-ABDC-42FB7AF379BB}"/>
    <dgm:cxn modelId="{E6FDF937-8DE0-48B4-91B5-F65ED5BCF7A4}" type="presOf" srcId="{5EE4CC99-A7F9-4C0A-808E-E81DE5879FB8}" destId="{801D70C1-EC78-4707-BABE-24E1C5239BA9}" srcOrd="0" destOrd="0" presId="urn:microsoft.com/office/officeart/2005/8/layout/chevron1"/>
    <dgm:cxn modelId="{35B4C84B-0462-400C-AD99-D172D471FB44}" type="presOf" srcId="{D158F9AF-D374-4A3E-BFC1-97D20B564A41}" destId="{17BC2D31-08FF-4488-996C-7CAFEDEAF5C6}" srcOrd="0" destOrd="0" presId="urn:microsoft.com/office/officeart/2005/8/layout/chevron1"/>
    <dgm:cxn modelId="{FC0BDB4C-F066-4FB9-9728-641F87D4341C}" srcId="{CF6CF9F4-9F53-499B-82AE-C4E06F6C5428}" destId="{D158F9AF-D374-4A3E-BFC1-97D20B564A41}" srcOrd="4" destOrd="0" parTransId="{23CAC256-2E2A-4FA6-92BE-A3C46F5CF2F9}" sibTransId="{1B06F450-7D8A-4F40-808A-6DD4956D1034}"/>
    <dgm:cxn modelId="{34DAED6E-A11E-4C67-8B34-C054DE2EE957}" srcId="{CF6CF9F4-9F53-499B-82AE-C4E06F6C5428}" destId="{BDADC561-B7C6-4509-BE07-D57FA367774A}" srcOrd="5" destOrd="0" parTransId="{E6DCF170-515F-4E43-9BC1-1107508BE2A0}" sibTransId="{EFB39C68-21C2-440F-A51E-0C9E3A782AC3}"/>
    <dgm:cxn modelId="{10FCB888-47C4-4F44-92C9-A82B66796B7F}" type="presOf" srcId="{BDADC561-B7C6-4509-BE07-D57FA367774A}" destId="{55D99433-C622-48CF-A270-EBC24D015BE8}" srcOrd="0" destOrd="0" presId="urn:microsoft.com/office/officeart/2005/8/layout/chevron1"/>
    <dgm:cxn modelId="{002E8B8A-CE89-46D0-8CF2-0098CA24E817}" type="presOf" srcId="{81946648-4F78-4B7B-AE0E-D9A9B0B1A594}" destId="{A6CBF71C-8F10-445C-B189-9F88A7D7242A}" srcOrd="0" destOrd="0" presId="urn:microsoft.com/office/officeart/2005/8/layout/chevron1"/>
    <dgm:cxn modelId="{2F6F7CC9-2828-46CE-9995-FA4250BBB1B9}" type="presOf" srcId="{CF6CF9F4-9F53-499B-82AE-C4E06F6C5428}" destId="{FC065A3A-73D4-4762-941F-548D89D0DF35}" srcOrd="0" destOrd="0" presId="urn:microsoft.com/office/officeart/2005/8/layout/chevron1"/>
    <dgm:cxn modelId="{99F5F0EA-313A-4837-93DA-83A6C0BF6CE1}" srcId="{CF6CF9F4-9F53-499B-82AE-C4E06F6C5428}" destId="{5EE4CC99-A7F9-4C0A-808E-E81DE5879FB8}" srcOrd="2" destOrd="0" parTransId="{9AF23FA3-3E1A-43CB-B4F8-5C5CD6EC26C2}" sibTransId="{7A1F6709-57B1-4FB6-833E-572F4E24D970}"/>
    <dgm:cxn modelId="{B25E12F7-BB85-4D31-84F7-26E0FBB724A2}" srcId="{CF6CF9F4-9F53-499B-82AE-C4E06F6C5428}" destId="{BABDB7B7-157F-4FAC-9C4F-50D99F11A27C}" srcOrd="3" destOrd="0" parTransId="{57C1B851-28BA-401A-8E10-B78ED915F0E7}" sibTransId="{0EC0A7AD-E987-409F-AA86-0B2E749BEE5A}"/>
    <dgm:cxn modelId="{1C662EFE-DC92-401F-B141-D15393EB5031}" type="presOf" srcId="{BABDB7B7-157F-4FAC-9C4F-50D99F11A27C}" destId="{E205D63D-61AA-4E78-A58C-68E6BBC62E77}" srcOrd="0" destOrd="0" presId="urn:microsoft.com/office/officeart/2005/8/layout/chevron1"/>
    <dgm:cxn modelId="{77985E1E-3412-448D-89C2-4474901245FB}" type="presParOf" srcId="{FC065A3A-73D4-4762-941F-548D89D0DF35}" destId="{A6CBF71C-8F10-445C-B189-9F88A7D7242A}" srcOrd="0" destOrd="0" presId="urn:microsoft.com/office/officeart/2005/8/layout/chevron1"/>
    <dgm:cxn modelId="{4CB0911E-E2D7-4AB8-AC02-C81E6977A0EF}" type="presParOf" srcId="{FC065A3A-73D4-4762-941F-548D89D0DF35}" destId="{FFE97A97-8519-40FB-8B0A-55D45E143FB7}" srcOrd="1" destOrd="0" presId="urn:microsoft.com/office/officeart/2005/8/layout/chevron1"/>
    <dgm:cxn modelId="{BA33AB9E-A4C2-46B3-B12E-51AB55E7B740}" type="presParOf" srcId="{FC065A3A-73D4-4762-941F-548D89D0DF35}" destId="{A03ACB61-D9FA-4761-9391-DD1E99552C24}" srcOrd="2" destOrd="0" presId="urn:microsoft.com/office/officeart/2005/8/layout/chevron1"/>
    <dgm:cxn modelId="{06EE7EB1-C52E-438A-B9D2-6205F6B781EF}" type="presParOf" srcId="{FC065A3A-73D4-4762-941F-548D89D0DF35}" destId="{C803D915-A8F6-4502-984F-E1C425C7D26A}" srcOrd="3" destOrd="0" presId="urn:microsoft.com/office/officeart/2005/8/layout/chevron1"/>
    <dgm:cxn modelId="{8C628807-C74B-43D4-94EB-59B639375474}" type="presParOf" srcId="{FC065A3A-73D4-4762-941F-548D89D0DF35}" destId="{801D70C1-EC78-4707-BABE-24E1C5239BA9}" srcOrd="4" destOrd="0" presId="urn:microsoft.com/office/officeart/2005/8/layout/chevron1"/>
    <dgm:cxn modelId="{41241686-4DB0-4839-8BAD-FEC64AC6AD20}" type="presParOf" srcId="{FC065A3A-73D4-4762-941F-548D89D0DF35}" destId="{ED7A6466-179D-4200-8C39-BFEA92DC3FBF}" srcOrd="5" destOrd="0" presId="urn:microsoft.com/office/officeart/2005/8/layout/chevron1"/>
    <dgm:cxn modelId="{0F988C60-D008-448A-9111-C3ABB6053AB1}" type="presParOf" srcId="{FC065A3A-73D4-4762-941F-548D89D0DF35}" destId="{E205D63D-61AA-4E78-A58C-68E6BBC62E77}" srcOrd="6" destOrd="0" presId="urn:microsoft.com/office/officeart/2005/8/layout/chevron1"/>
    <dgm:cxn modelId="{DC7C89E8-1C98-4AB9-8010-00E0AFAC9F73}" type="presParOf" srcId="{FC065A3A-73D4-4762-941F-548D89D0DF35}" destId="{78958A49-7937-4C22-BD15-606296EF679C}" srcOrd="7" destOrd="0" presId="urn:microsoft.com/office/officeart/2005/8/layout/chevron1"/>
    <dgm:cxn modelId="{AFBCD536-3ADA-4C56-80A3-EA3DC2D153BE}" type="presParOf" srcId="{FC065A3A-73D4-4762-941F-548D89D0DF35}" destId="{17BC2D31-08FF-4488-996C-7CAFEDEAF5C6}" srcOrd="8" destOrd="0" presId="urn:microsoft.com/office/officeart/2005/8/layout/chevron1"/>
    <dgm:cxn modelId="{499CD9B1-33F3-4E26-B569-816A23E44646}" type="presParOf" srcId="{FC065A3A-73D4-4762-941F-548D89D0DF35}" destId="{3325D32F-2866-480C-9635-4EDE8B693F3E}" srcOrd="9" destOrd="0" presId="urn:microsoft.com/office/officeart/2005/8/layout/chevron1"/>
    <dgm:cxn modelId="{9D59F373-89DF-4E5C-9758-9219EDE733A7}" type="presParOf" srcId="{FC065A3A-73D4-4762-941F-548D89D0DF35}" destId="{55D99433-C622-48CF-A270-EBC24D015BE8}"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BF71C-8F10-445C-B189-9F88A7D7242A}">
      <dsp:nvSpPr>
        <dsp:cNvPr id="0" name=""/>
        <dsp:cNvSpPr/>
      </dsp:nvSpPr>
      <dsp:spPr>
        <a:xfrm>
          <a:off x="3995" y="2230800"/>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Arzneimittel-entwicklung &amp; -herstellung</a:t>
          </a:r>
        </a:p>
      </dsp:txBody>
      <dsp:txXfrm>
        <a:off x="301288" y="2230800"/>
        <a:ext cx="891881" cy="594586"/>
      </dsp:txXfrm>
    </dsp:sp>
    <dsp:sp modelId="{A03ACB61-D9FA-4761-9391-DD1E99552C24}">
      <dsp:nvSpPr>
        <dsp:cNvPr id="0" name=""/>
        <dsp:cNvSpPr/>
      </dsp:nvSpPr>
      <dsp:spPr>
        <a:xfrm>
          <a:off x="1341816" y="2230800"/>
          <a:ext cx="1486467" cy="594586"/>
        </a:xfrm>
        <a:prstGeom prst="chevron">
          <a:avLst/>
        </a:prstGeom>
        <a:solidFill>
          <a:srgbClr val="4BACC6">
            <a:hueOff val="-1986775"/>
            <a:satOff val="7962"/>
            <a:lumOff val="172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Zulassung &amp; Überwachung</a:t>
          </a:r>
        </a:p>
      </dsp:txBody>
      <dsp:txXfrm>
        <a:off x="1639109" y="2230800"/>
        <a:ext cx="891881" cy="594586"/>
      </dsp:txXfrm>
    </dsp:sp>
    <dsp:sp modelId="{801D70C1-EC78-4707-BABE-24E1C5239BA9}">
      <dsp:nvSpPr>
        <dsp:cNvPr id="0" name=""/>
        <dsp:cNvSpPr/>
      </dsp:nvSpPr>
      <dsp:spPr>
        <a:xfrm>
          <a:off x="2679637" y="2230800"/>
          <a:ext cx="1486467" cy="594586"/>
        </a:xfrm>
        <a:prstGeom prst="chevron">
          <a:avLst/>
        </a:prstGeom>
        <a:solidFill>
          <a:srgbClr val="4BACC6">
            <a:hueOff val="-3973551"/>
            <a:satOff val="15924"/>
            <a:lumOff val="3451"/>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Gesundheits-wesen</a:t>
          </a:r>
        </a:p>
      </dsp:txBody>
      <dsp:txXfrm>
        <a:off x="2976930" y="2230800"/>
        <a:ext cx="891881" cy="594586"/>
      </dsp:txXfrm>
    </dsp:sp>
    <dsp:sp modelId="{E205D63D-61AA-4E78-A58C-68E6BBC62E77}">
      <dsp:nvSpPr>
        <dsp:cNvPr id="0" name=""/>
        <dsp:cNvSpPr/>
      </dsp:nvSpPr>
      <dsp:spPr>
        <a:xfrm>
          <a:off x="4017458" y="2230800"/>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Konsum</a:t>
          </a:r>
        </a:p>
      </dsp:txBody>
      <dsp:txXfrm>
        <a:off x="4314751" y="2230800"/>
        <a:ext cx="891881" cy="594586"/>
      </dsp:txXfrm>
    </dsp:sp>
    <dsp:sp modelId="{17BC2D31-08FF-4488-996C-7CAFEDEAF5C6}">
      <dsp:nvSpPr>
        <dsp:cNvPr id="0" name=""/>
        <dsp:cNvSpPr/>
      </dsp:nvSpPr>
      <dsp:spPr>
        <a:xfrm>
          <a:off x="5355278" y="2230800"/>
          <a:ext cx="1486467" cy="594586"/>
        </a:xfrm>
        <a:prstGeom prst="chevron">
          <a:avLst/>
        </a:prstGeom>
        <a:solidFill>
          <a:srgbClr val="4BACC6">
            <a:hueOff val="-7947101"/>
            <a:satOff val="31849"/>
            <a:lumOff val="690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Entsorgung</a:t>
          </a:r>
        </a:p>
      </dsp:txBody>
      <dsp:txXfrm>
        <a:off x="5652571" y="2230800"/>
        <a:ext cx="891881" cy="594586"/>
      </dsp:txXfrm>
    </dsp:sp>
    <dsp:sp modelId="{55D99433-C622-48CF-A270-EBC24D015BE8}">
      <dsp:nvSpPr>
        <dsp:cNvPr id="0" name=""/>
        <dsp:cNvSpPr/>
      </dsp:nvSpPr>
      <dsp:spPr>
        <a:xfrm>
          <a:off x="6693099" y="2230800"/>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de-DE" sz="1100" kern="1200" dirty="0">
              <a:solidFill>
                <a:sysClr val="windowText" lastClr="000000"/>
              </a:solidFill>
              <a:latin typeface="Calibri" panose="020F0502020204030204" pitchFamily="34" charset="0"/>
              <a:ea typeface="+mn-ea"/>
              <a:cs typeface="+mn-cs"/>
            </a:rPr>
            <a:t>Eintrag in die Umwelt</a:t>
          </a:r>
        </a:p>
      </dsp:txBody>
      <dsp:txXfrm>
        <a:off x="6990392" y="2230800"/>
        <a:ext cx="891881" cy="59458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0.69568</cdr:x>
      <cdr:y>0.91129</cdr:y>
    </cdr:from>
    <cdr:to>
      <cdr:x>0.85914</cdr:x>
      <cdr:y>0.94892</cdr:y>
    </cdr:to>
    <cdr:sp macro="" textlink="">
      <cdr:nvSpPr>
        <cdr:cNvPr id="2"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0.69568</cdr:x>
      <cdr:y>0.91129</cdr:y>
    </cdr:from>
    <cdr:to>
      <cdr:x>0.85914</cdr:x>
      <cdr:y>0.94892</cdr:y>
    </cdr:to>
    <cdr:sp macro="" textlink="">
      <cdr:nvSpPr>
        <cdr:cNvPr id="3"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0.69568</cdr:x>
      <cdr:y>0.91129</cdr:y>
    </cdr:from>
    <cdr:to>
      <cdr:x>0.85914</cdr:x>
      <cdr:y>0.94892</cdr:y>
    </cdr:to>
    <cdr:sp macro="" textlink="">
      <cdr:nvSpPr>
        <cdr:cNvPr id="4"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0.69568</cdr:x>
      <cdr:y>0.91129</cdr:y>
    </cdr:from>
    <cdr:to>
      <cdr:x>0.85914</cdr:x>
      <cdr:y>0.94892</cdr:y>
    </cdr:to>
    <cdr:sp macro="" textlink="">
      <cdr:nvSpPr>
        <cdr:cNvPr id="5"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userShapes>
</file>

<file path=ppt/drawings/drawing2.xml><?xml version="1.0" encoding="utf-8"?>
<c:userShapes xmlns:c="http://schemas.openxmlformats.org/drawingml/2006/chart">
  <cdr:relSizeAnchor xmlns:cdr="http://schemas.openxmlformats.org/drawingml/2006/chartDrawing">
    <cdr:from>
      <cdr:x>0.69568</cdr:x>
      <cdr:y>0.91129</cdr:y>
    </cdr:from>
    <cdr:to>
      <cdr:x>0.85914</cdr:x>
      <cdr:y>0.94892</cdr:y>
    </cdr:to>
    <cdr:sp macro="" textlink="">
      <cdr:nvSpPr>
        <cdr:cNvPr id="2"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0.69568</cdr:x>
      <cdr:y>0.91129</cdr:y>
    </cdr:from>
    <cdr:to>
      <cdr:x>0.85914</cdr:x>
      <cdr:y>0.94892</cdr:y>
    </cdr:to>
    <cdr:sp macro="" textlink="">
      <cdr:nvSpPr>
        <cdr:cNvPr id="3"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0.69568</cdr:x>
      <cdr:y>0.91129</cdr:y>
    </cdr:from>
    <cdr:to>
      <cdr:x>0.85914</cdr:x>
      <cdr:y>0.94892</cdr:y>
    </cdr:to>
    <cdr:sp macro="" textlink="">
      <cdr:nvSpPr>
        <cdr:cNvPr id="4"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0.69568</cdr:x>
      <cdr:y>0.91129</cdr:y>
    </cdr:from>
    <cdr:to>
      <cdr:x>0.85914</cdr:x>
      <cdr:y>0.94892</cdr:y>
    </cdr:to>
    <cdr:sp macro="" textlink="">
      <cdr:nvSpPr>
        <cdr:cNvPr id="5" name="Textfeld 1"/>
        <cdr:cNvSpPr txBox="1"/>
      </cdr:nvSpPr>
      <cdr:spPr>
        <a:xfrm xmlns:a="http://schemas.openxmlformats.org/drawingml/2006/main">
          <a:off x="4986339" y="3228974"/>
          <a:ext cx="1171575" cy="1333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hu-HU"/>
        </a:p>
      </cdr:txBody>
    </cdr:sp>
  </cdr:relSizeAnchor>
  <cdr:relSizeAnchor xmlns:cdr="http://schemas.openxmlformats.org/drawingml/2006/chartDrawing">
    <cdr:from>
      <cdr:x>0.00664</cdr:x>
      <cdr:y>0.39943</cdr:y>
    </cdr:from>
    <cdr:to>
      <cdr:x>0.39411</cdr:x>
      <cdr:y>0.53024</cdr:y>
    </cdr:to>
    <cdr:sp macro="" textlink="">
      <cdr:nvSpPr>
        <cdr:cNvPr id="6" name="Abgerundetes Rechteck 5"/>
        <cdr:cNvSpPr/>
      </cdr:nvSpPr>
      <cdr:spPr bwMode="auto">
        <a:xfrm xmlns:a="http://schemas.openxmlformats.org/drawingml/2006/main">
          <a:off x="57969" y="1758980"/>
          <a:ext cx="3384376" cy="576051"/>
        </a:xfrm>
        <a:prstGeom xmlns:a="http://schemas.openxmlformats.org/drawingml/2006/main" prst="roundRect">
          <a:avLst/>
        </a:prstGeom>
        <a:noFill xmlns:a="http://schemas.openxmlformats.org/drawingml/2006/main"/>
        <a:ln xmlns:a="http://schemas.openxmlformats.org/drawingml/2006/main" w="19050" cap="flat" cmpd="sng" algn="ctr">
          <a:solidFill>
            <a:srgbClr val="990000"/>
          </a:solidFill>
          <a:prstDash val="solid"/>
          <a:round/>
          <a:headEnd type="none" w="med" len="med"/>
          <a:tailEnd type="none" w="med" len="med"/>
        </a:ln>
        <a:effectLst xmlns:a="http://schemas.openxmlformats.org/drawingml/2006/main"/>
      </cdr:spPr>
      <cdr:txBody>
        <a:bodyPr xmlns:a="http://schemas.openxmlformats.org/drawingml/2006/main" vert="horz" wrap="square" lIns="193662" tIns="46802" rIns="193662" bIns="46802" numCol="1" rtlCol="0" anchor="t" anchorCtr="0" compatLnSpc="1">
          <a:prstTxWarp prst="textNoShape">
            <a:avLst/>
          </a:prstTxWarp>
        </a:bodyPr>
        <a:lstStyle xmlns:a="http://schemas.openxmlformats.org/drawingml/2006/main">
          <a:defPPr>
            <a:defRPr lang="de-DE"/>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xmlns:a="http://schemas.openxmlformats.org/drawingml/2006/main">
          <a:pPr marL="0" marR="0" indent="0" algn="l" defTabSz="914400" rtl="0" eaLnBrk="0" fontAlgn="base" latinLnBrk="0" hangingPunct="0">
            <a:lnSpc>
              <a:spcPct val="100000"/>
            </a:lnSpc>
            <a:spcBef>
              <a:spcPct val="20000"/>
            </a:spcBef>
            <a:spcAft>
              <a:spcPct val="0"/>
            </a:spcAft>
            <a:buClrTx/>
            <a:buSzTx/>
            <a:buFontTx/>
            <a:buChar char="•"/>
            <a:tabLst/>
          </a:pPr>
          <a:endParaRPr kumimoji="0" lang="de-DE" sz="2400" b="0" i="0" u="none" strike="noStrike" cap="none" normalizeH="0" baseline="0">
            <a:ln>
              <a:noFill/>
            </a:ln>
            <a:solidFill>
              <a:schemeClr val="tx1"/>
            </a:solidFill>
            <a:effectLst/>
            <a:latin typeface="Arial" charset="0"/>
          </a:endParaRPr>
        </a:p>
      </cdr:txBody>
    </cdr:sp>
  </cdr:relSizeAnchor>
  <cdr:relSizeAnchor xmlns:cdr="http://schemas.openxmlformats.org/drawingml/2006/chartDrawing">
    <cdr:from>
      <cdr:x>0.00664</cdr:x>
      <cdr:y>0.69375</cdr:y>
    </cdr:from>
    <cdr:to>
      <cdr:x>0.39411</cdr:x>
      <cdr:y>0.82457</cdr:y>
    </cdr:to>
    <cdr:sp macro="" textlink="">
      <cdr:nvSpPr>
        <cdr:cNvPr id="7" name="Abgerundetes Rechteck 6"/>
        <cdr:cNvSpPr/>
      </cdr:nvSpPr>
      <cdr:spPr bwMode="auto">
        <a:xfrm xmlns:a="http://schemas.openxmlformats.org/drawingml/2006/main">
          <a:off x="57968" y="3055084"/>
          <a:ext cx="3384377" cy="576096"/>
        </a:xfrm>
        <a:prstGeom xmlns:a="http://schemas.openxmlformats.org/drawingml/2006/main" prst="roundRect">
          <a:avLst/>
        </a:prstGeom>
        <a:noFill xmlns:a="http://schemas.openxmlformats.org/drawingml/2006/main"/>
        <a:ln xmlns:a="http://schemas.openxmlformats.org/drawingml/2006/main" w="19050" cap="flat" cmpd="sng" algn="ctr">
          <a:solidFill>
            <a:srgbClr val="990000"/>
          </a:solidFill>
          <a:prstDash val="solid"/>
          <a:round/>
          <a:headEnd type="none" w="med" len="med"/>
          <a:tailEnd type="none" w="med" len="med"/>
        </a:ln>
        <a:effectLst xmlns:a="http://schemas.openxmlformats.org/drawingml/2006/main"/>
      </cdr:spPr>
      <cdr:txBody>
        <a:bodyPr xmlns:a="http://schemas.openxmlformats.org/drawingml/2006/main" vert="horz" wrap="square" lIns="193662" tIns="46802" rIns="193662" bIns="46802" numCol="1" rtlCol="0" anchor="t" anchorCtr="0" compatLnSpc="1">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0" fontAlgn="base" latinLnBrk="0" hangingPunct="0">
            <a:lnSpc>
              <a:spcPct val="100000"/>
            </a:lnSpc>
            <a:spcBef>
              <a:spcPct val="20000"/>
            </a:spcBef>
            <a:spcAft>
              <a:spcPct val="0"/>
            </a:spcAft>
            <a:buClrTx/>
            <a:buSzTx/>
            <a:buFontTx/>
            <a:buChar char="•"/>
            <a:tabLst/>
          </a:pPr>
          <a:endParaRPr kumimoji="0" lang="de-DE" sz="2400" b="0" i="0" u="none" strike="noStrike" cap="none" normalizeH="0" baseline="0">
            <a:ln>
              <a:noFill/>
            </a:ln>
            <a:solidFill>
              <a:schemeClr val="tx1"/>
            </a:solidFill>
            <a:effectLst/>
            <a:latin typeface="Arial" charset="0"/>
          </a:endParaRPr>
        </a:p>
      </cdr:txBody>
    </cdr:sp>
  </cdr:relSizeAnchor>
  <cdr:relSizeAnchor xmlns:cdr="http://schemas.openxmlformats.org/drawingml/2006/chartDrawing">
    <cdr:from>
      <cdr:x>0.00664</cdr:x>
      <cdr:y>0.23109</cdr:y>
    </cdr:from>
    <cdr:to>
      <cdr:x>0.39411</cdr:x>
      <cdr:y>0.38307</cdr:y>
    </cdr:to>
    <cdr:sp macro="" textlink="">
      <cdr:nvSpPr>
        <cdr:cNvPr id="8" name="Abgerundetes Rechteck 7"/>
        <cdr:cNvSpPr/>
      </cdr:nvSpPr>
      <cdr:spPr bwMode="auto">
        <a:xfrm xmlns:a="http://schemas.openxmlformats.org/drawingml/2006/main">
          <a:off x="57968" y="1017657"/>
          <a:ext cx="3384377" cy="669278"/>
        </a:xfrm>
        <a:prstGeom xmlns:a="http://schemas.openxmlformats.org/drawingml/2006/main" prst="roundRect">
          <a:avLst/>
        </a:prstGeom>
        <a:noFill xmlns:a="http://schemas.openxmlformats.org/drawingml/2006/main"/>
        <a:ln xmlns:a="http://schemas.openxmlformats.org/drawingml/2006/main" w="19050" cap="flat" cmpd="sng" algn="ctr">
          <a:solidFill>
            <a:srgbClr val="990000"/>
          </a:solidFill>
          <a:prstDash val="solid"/>
          <a:round/>
          <a:headEnd type="none" w="med" len="med"/>
          <a:tailEnd type="none" w="med" len="med"/>
        </a:ln>
        <a:effectLst xmlns:a="http://schemas.openxmlformats.org/drawingml/2006/main"/>
      </cdr:spPr>
      <cdr:txBody>
        <a:bodyPr xmlns:a="http://schemas.openxmlformats.org/drawingml/2006/main" vert="horz" wrap="square" lIns="193662" tIns="46802" rIns="193662" bIns="46802" numCol="1" rtlCol="0" anchor="t" anchorCtr="0" compatLnSpc="1">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0" fontAlgn="base" latinLnBrk="0" hangingPunct="0">
            <a:lnSpc>
              <a:spcPct val="100000"/>
            </a:lnSpc>
            <a:spcBef>
              <a:spcPct val="20000"/>
            </a:spcBef>
            <a:spcAft>
              <a:spcPct val="0"/>
            </a:spcAft>
            <a:buClrTx/>
            <a:buSzTx/>
            <a:buFontTx/>
            <a:buChar char="•"/>
            <a:tabLst/>
          </a:pPr>
          <a:endParaRPr kumimoji="0" lang="de-DE" sz="2400" b="0" i="0" u="none" strike="noStrike" cap="none" normalizeH="0" baseline="0">
            <a:ln>
              <a:noFill/>
            </a:ln>
            <a:solidFill>
              <a:schemeClr val="tx1"/>
            </a:solidFill>
            <a:effectLst/>
            <a:latin typeface="Arial"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D62C4-CDB2-4712-8CCA-F90B6B7FF2C3}" type="datetimeFigureOut">
              <a:rPr lang="de-DE" smtClean="0"/>
              <a:pPr/>
              <a:t>31.07.2020</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1847CE-969E-4988-BC95-A364F6CD5850}" type="slidenum">
              <a:rPr lang="de-DE" smtClean="0"/>
              <a:pPr/>
              <a:t>‹Nr.›</a:t>
            </a:fld>
            <a:endParaRPr lang="de-DE"/>
          </a:p>
        </p:txBody>
      </p:sp>
    </p:spTree>
    <p:extLst>
      <p:ext uri="{BB962C8B-B14F-4D97-AF65-F5344CB8AC3E}">
        <p14:creationId xmlns:p14="http://schemas.microsoft.com/office/powerpoint/2010/main" val="3739339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91847CE-969E-4988-BC95-A364F6CD5850}" type="slidenum">
              <a:rPr lang="de-DE" smtClean="0"/>
              <a:pPr/>
              <a:t>4</a:t>
            </a:fld>
            <a:endParaRPr lang="de-DE"/>
          </a:p>
        </p:txBody>
      </p:sp>
    </p:spTree>
    <p:extLst>
      <p:ext uri="{BB962C8B-B14F-4D97-AF65-F5344CB8AC3E}">
        <p14:creationId xmlns:p14="http://schemas.microsoft.com/office/powerpoint/2010/main" val="749817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Hinweis zu</a:t>
            </a:r>
            <a:r>
              <a:rPr lang="de-DE" baseline="0"/>
              <a:t> dem zu</a:t>
            </a:r>
            <a:r>
              <a:rPr lang="de-DE"/>
              <a:t> vermittelten Inhalt </a:t>
            </a:r>
            <a:r>
              <a:rPr lang="de-DE" baseline="0"/>
              <a:t>ggf. ergänzen; Überschrift ggf. auf Deutsch übersetzen</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34</a:t>
            </a:fld>
            <a:endParaRPr lang="de-DE"/>
          </a:p>
        </p:txBody>
      </p:sp>
    </p:spTree>
    <p:extLst>
      <p:ext uri="{BB962C8B-B14F-4D97-AF65-F5344CB8AC3E}">
        <p14:creationId xmlns:p14="http://schemas.microsoft.com/office/powerpoint/2010/main" val="304612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Hintergrund</a:t>
            </a:r>
            <a:r>
              <a:rPr lang="de-DE" baseline="0"/>
              <a:t> zu: </a:t>
            </a:r>
            <a:r>
              <a:rPr lang="de-DE"/>
              <a:t>Warum</a:t>
            </a:r>
            <a:r>
              <a:rPr lang="de-DE" baseline="0"/>
              <a:t> diese Bandbreite an Entfernungsraten ergänzen</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37</a:t>
            </a:fld>
            <a:endParaRPr lang="de-DE"/>
          </a:p>
        </p:txBody>
      </p:sp>
    </p:spTree>
    <p:extLst>
      <p:ext uri="{BB962C8B-B14F-4D97-AF65-F5344CB8AC3E}">
        <p14:creationId xmlns:p14="http://schemas.microsoft.com/office/powerpoint/2010/main" val="4029991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https://www.flickr.com/photos/14468852@N06/11310330593</a:t>
            </a:r>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49</a:t>
            </a:fld>
            <a:endParaRPr lang="de-DE"/>
          </a:p>
        </p:txBody>
      </p:sp>
    </p:spTree>
    <p:extLst>
      <p:ext uri="{BB962C8B-B14F-4D97-AF65-F5344CB8AC3E}">
        <p14:creationId xmlns:p14="http://schemas.microsoft.com/office/powerpoint/2010/main" val="3319172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http://de.freeimages.com/photo/the-pill-1477281 (Matthew </a:t>
            </a:r>
            <a:r>
              <a:rPr lang="de-DE" dirty="0" err="1"/>
              <a:t>Bowden</a:t>
            </a:r>
            <a:r>
              <a:rPr lang="de-DE" dirty="0"/>
              <a:t>)</a:t>
            </a:r>
          </a:p>
          <a:p>
            <a:r>
              <a:rPr lang="de-DE" dirty="0"/>
              <a:t>Von H. </a:t>
            </a:r>
            <a:r>
              <a:rPr lang="de-DE" dirty="0" err="1"/>
              <a:t>Krisp</a:t>
            </a:r>
            <a:r>
              <a:rPr lang="de-DE" dirty="0"/>
              <a:t> - Eigenes Werk, CC BY 3.0, https://commons.wikimedia.org/w/index.php?curid=17625920</a:t>
            </a:r>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50</a:t>
            </a:fld>
            <a:endParaRPr lang="de-DE"/>
          </a:p>
        </p:txBody>
      </p:sp>
    </p:spTree>
    <p:extLst>
      <p:ext uri="{BB962C8B-B14F-4D97-AF65-F5344CB8AC3E}">
        <p14:creationId xmlns:p14="http://schemas.microsoft.com/office/powerpoint/2010/main" val="3364661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51</a:t>
            </a:fld>
            <a:endParaRPr lang="de-DE"/>
          </a:p>
        </p:txBody>
      </p:sp>
    </p:spTree>
    <p:extLst>
      <p:ext uri="{BB962C8B-B14F-4D97-AF65-F5344CB8AC3E}">
        <p14:creationId xmlns:p14="http://schemas.microsoft.com/office/powerpoint/2010/main" val="4021012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52</a:t>
            </a:fld>
            <a:endParaRPr lang="de-DE"/>
          </a:p>
        </p:txBody>
      </p:sp>
    </p:spTree>
    <p:extLst>
      <p:ext uri="{BB962C8B-B14F-4D97-AF65-F5344CB8AC3E}">
        <p14:creationId xmlns:p14="http://schemas.microsoft.com/office/powerpoint/2010/main" val="17100222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53</a:t>
            </a:fld>
            <a:endParaRPr lang="de-DE"/>
          </a:p>
        </p:txBody>
      </p:sp>
    </p:spTree>
    <p:extLst>
      <p:ext uri="{BB962C8B-B14F-4D97-AF65-F5344CB8AC3E}">
        <p14:creationId xmlns:p14="http://schemas.microsoft.com/office/powerpoint/2010/main" val="1914274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54</a:t>
            </a:fld>
            <a:endParaRPr lang="de-DE"/>
          </a:p>
        </p:txBody>
      </p:sp>
    </p:spTree>
    <p:extLst>
      <p:ext uri="{BB962C8B-B14F-4D97-AF65-F5344CB8AC3E}">
        <p14:creationId xmlns:p14="http://schemas.microsoft.com/office/powerpoint/2010/main" val="2671361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solidFill>
                  <a:srgbClr val="FF0000"/>
                </a:solidFill>
              </a:rPr>
              <a:t>Inhalt ergänzen</a:t>
            </a:r>
          </a:p>
          <a:p>
            <a:endParaRPr lang="de-DE"/>
          </a:p>
          <a:p>
            <a:r>
              <a:rPr lang="de-DE"/>
              <a:t>http</a:t>
            </a:r>
            <a:r>
              <a:rPr lang="de-DE" dirty="0"/>
              <a:t>://de.freeimages.com/photo/the-pill-1477281 (Matthew </a:t>
            </a:r>
            <a:r>
              <a:rPr lang="de-DE" dirty="0" err="1"/>
              <a:t>Bowden</a:t>
            </a:r>
            <a:r>
              <a:rPr lang="de-DE" dirty="0"/>
              <a:t>)</a:t>
            </a:r>
          </a:p>
          <a:p>
            <a:r>
              <a:rPr lang="de-DE" dirty="0"/>
              <a:t>Von H. </a:t>
            </a:r>
            <a:r>
              <a:rPr lang="de-DE" dirty="0" err="1"/>
              <a:t>Krisp</a:t>
            </a:r>
            <a:r>
              <a:rPr lang="de-DE" dirty="0"/>
              <a:t> - Eigenes Werk, CC BY 3.0, https</a:t>
            </a:r>
            <a:r>
              <a:rPr lang="de-DE"/>
              <a:t>://commons.wikimedia.org/w/index.php?curid=17625920</a:t>
            </a:r>
          </a:p>
          <a:p>
            <a:endParaRPr lang="de-DE" dirty="0"/>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55</a:t>
            </a:fld>
            <a:endParaRPr lang="de-DE"/>
          </a:p>
        </p:txBody>
      </p:sp>
    </p:spTree>
    <p:extLst>
      <p:ext uri="{BB962C8B-B14F-4D97-AF65-F5344CB8AC3E}">
        <p14:creationId xmlns:p14="http://schemas.microsoft.com/office/powerpoint/2010/main" val="4118115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3B4D602-0748-4C4E-8CE1-981B8BC3977D}" type="slidenum">
              <a:rPr lang="de-DE" smtClean="0"/>
              <a:pPr>
                <a:defRPr/>
              </a:pPr>
              <a:t>56</a:t>
            </a:fld>
            <a:endParaRPr lang="de-DE"/>
          </a:p>
        </p:txBody>
      </p:sp>
    </p:spTree>
    <p:extLst>
      <p:ext uri="{BB962C8B-B14F-4D97-AF65-F5344CB8AC3E}">
        <p14:creationId xmlns:p14="http://schemas.microsoft.com/office/powerpoint/2010/main" val="2250215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91847CE-969E-4988-BC95-A364F6CD5850}" type="slidenum">
              <a:rPr lang="de-DE" smtClean="0"/>
              <a:pPr/>
              <a:t>5</a:t>
            </a:fld>
            <a:endParaRPr lang="de-DE"/>
          </a:p>
        </p:txBody>
      </p:sp>
    </p:spTree>
    <p:extLst>
      <p:ext uri="{BB962C8B-B14F-4D97-AF65-F5344CB8AC3E}">
        <p14:creationId xmlns:p14="http://schemas.microsoft.com/office/powerpoint/2010/main" val="320077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Ist der Link zur</a:t>
            </a:r>
            <a:r>
              <a:rPr lang="de-DE" baseline="0" dirty="0"/>
              <a:t> UBA Publikation eine Quellenangabe oder ein Verweis auf den gezielt auf dieser Folie eingegangen werden soll/kann?</a:t>
            </a:r>
            <a:endParaRPr lang="de-DE" dirty="0"/>
          </a:p>
        </p:txBody>
      </p:sp>
      <p:sp>
        <p:nvSpPr>
          <p:cNvPr id="4" name="Foliennummernplatzhalter 3"/>
          <p:cNvSpPr>
            <a:spLocks noGrp="1"/>
          </p:cNvSpPr>
          <p:nvPr>
            <p:ph type="sldNum" sz="quarter" idx="10"/>
          </p:nvPr>
        </p:nvSpPr>
        <p:spPr/>
        <p:txBody>
          <a:bodyPr/>
          <a:lstStyle/>
          <a:p>
            <a:fld id="{091847CE-969E-4988-BC95-A364F6CD5850}" type="slidenum">
              <a:rPr lang="de-DE" smtClean="0"/>
              <a:pPr/>
              <a:t>62</a:t>
            </a:fld>
            <a:endParaRPr lang="de-DE"/>
          </a:p>
        </p:txBody>
      </p:sp>
    </p:spTree>
    <p:extLst>
      <p:ext uri="{BB962C8B-B14F-4D97-AF65-F5344CB8AC3E}">
        <p14:creationId xmlns:p14="http://schemas.microsoft.com/office/powerpoint/2010/main" val="34170223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Notizen hinzufügen, was in</a:t>
            </a:r>
            <a:r>
              <a:rPr lang="de-DE" baseline="0"/>
              <a:t> den folgenden Folien im Wesentlichen erläutert werden soll</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65</a:t>
            </a:fld>
            <a:endParaRPr lang="de-DE"/>
          </a:p>
        </p:txBody>
      </p:sp>
    </p:spTree>
    <p:extLst>
      <p:ext uri="{BB962C8B-B14F-4D97-AF65-F5344CB8AC3E}">
        <p14:creationId xmlns:p14="http://schemas.microsoft.com/office/powerpoint/2010/main" val="4047979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a:t>Notizen hinzufügen</a:t>
            </a:r>
          </a:p>
          <a:p>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66</a:t>
            </a:fld>
            <a:endParaRPr lang="de-DE"/>
          </a:p>
        </p:txBody>
      </p:sp>
    </p:spTree>
    <p:extLst>
      <p:ext uri="{BB962C8B-B14F-4D97-AF65-F5344CB8AC3E}">
        <p14:creationId xmlns:p14="http://schemas.microsoft.com/office/powerpoint/2010/main" val="3012748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a:t>Notizen hinzufügen</a:t>
            </a:r>
          </a:p>
          <a:p>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67</a:t>
            </a:fld>
            <a:endParaRPr lang="de-DE"/>
          </a:p>
        </p:txBody>
      </p:sp>
    </p:spTree>
    <p:extLst>
      <p:ext uri="{BB962C8B-B14F-4D97-AF65-F5344CB8AC3E}">
        <p14:creationId xmlns:p14="http://schemas.microsoft.com/office/powerpoint/2010/main" val="26706001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a:t>Notizen hinzufügen</a:t>
            </a:r>
          </a:p>
          <a:p>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68</a:t>
            </a:fld>
            <a:endParaRPr lang="de-DE"/>
          </a:p>
        </p:txBody>
      </p:sp>
    </p:spTree>
    <p:extLst>
      <p:ext uri="{BB962C8B-B14F-4D97-AF65-F5344CB8AC3E}">
        <p14:creationId xmlns:p14="http://schemas.microsoft.com/office/powerpoint/2010/main" val="3822443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Warum nochmal diese</a:t>
            </a:r>
            <a:r>
              <a:rPr lang="de-DE" baseline="0"/>
              <a:t> Folie? Welchen inhaltlichen Zweck erfüllt sie?</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70</a:t>
            </a:fld>
            <a:endParaRPr lang="de-DE"/>
          </a:p>
        </p:txBody>
      </p:sp>
    </p:spTree>
    <p:extLst>
      <p:ext uri="{BB962C8B-B14F-4D97-AF65-F5344CB8AC3E}">
        <p14:creationId xmlns:p14="http://schemas.microsoft.com/office/powerpoint/2010/main" val="26773562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Bleibt die Folie?</a:t>
            </a:r>
          </a:p>
        </p:txBody>
      </p:sp>
      <p:sp>
        <p:nvSpPr>
          <p:cNvPr id="4" name="Foliennummernplatzhalter 3"/>
          <p:cNvSpPr>
            <a:spLocks noGrp="1"/>
          </p:cNvSpPr>
          <p:nvPr>
            <p:ph type="sldNum" sz="quarter" idx="10"/>
          </p:nvPr>
        </p:nvSpPr>
        <p:spPr/>
        <p:txBody>
          <a:bodyPr/>
          <a:lstStyle/>
          <a:p>
            <a:fld id="{091847CE-969E-4988-BC95-A364F6CD5850}" type="slidenum">
              <a:rPr lang="de-DE" smtClean="0"/>
              <a:pPr/>
              <a:t>72</a:t>
            </a:fld>
            <a:endParaRPr lang="de-DE"/>
          </a:p>
        </p:txBody>
      </p:sp>
    </p:spTree>
    <p:extLst>
      <p:ext uri="{BB962C8B-B14F-4D97-AF65-F5344CB8AC3E}">
        <p14:creationId xmlns:p14="http://schemas.microsoft.com/office/powerpoint/2010/main" val="2997391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Hinweis: für Externe</a:t>
            </a:r>
            <a:r>
              <a:rPr lang="de-DE" baseline="0"/>
              <a:t> ist die Folie nicht intuitiv verständlich, um die Inhalte vermitteln zu können. Ggf. weitere Infos ergänzen</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80</a:t>
            </a:fld>
            <a:endParaRPr lang="de-DE"/>
          </a:p>
        </p:txBody>
      </p:sp>
    </p:spTree>
    <p:extLst>
      <p:ext uri="{BB962C8B-B14F-4D97-AF65-F5344CB8AC3E}">
        <p14:creationId xmlns:p14="http://schemas.microsoft.com/office/powerpoint/2010/main" val="40269773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Demographischer Wandel </a:t>
            </a:r>
            <a:r>
              <a:rPr lang="de-DE">
                <a:sym typeface="Wingdings" pitchFamily="2" charset="2"/>
              </a:rPr>
              <a:t> erhöhter AM-Verbrauch prognostiziert</a:t>
            </a:r>
          </a:p>
          <a:p>
            <a:r>
              <a:rPr lang="de-DE">
                <a:sym typeface="Wingdings" pitchFamily="2" charset="2"/>
              </a:rPr>
              <a:t> Vorsorgeprinzip  durch Handlungen entgegenwirken!!!</a:t>
            </a:r>
            <a:endParaRPr lang="de-DE"/>
          </a:p>
          <a:p>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81</a:t>
            </a:fld>
            <a:endParaRPr lang="de-DE"/>
          </a:p>
        </p:txBody>
      </p:sp>
    </p:spTree>
    <p:extLst>
      <p:ext uri="{BB962C8B-B14F-4D97-AF65-F5344CB8AC3E}">
        <p14:creationId xmlns:p14="http://schemas.microsoft.com/office/powerpoint/2010/main" val="27709004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Soll diese Folie als</a:t>
            </a:r>
            <a:r>
              <a:rPr lang="de-DE" baseline="0"/>
              <a:t> Vorlage für den Ablaufplan drin bleiben?</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85</a:t>
            </a:fld>
            <a:endParaRPr lang="de-DE"/>
          </a:p>
        </p:txBody>
      </p:sp>
    </p:spTree>
    <p:extLst>
      <p:ext uri="{BB962C8B-B14F-4D97-AF65-F5344CB8AC3E}">
        <p14:creationId xmlns:p14="http://schemas.microsoft.com/office/powerpoint/2010/main" val="1967094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91847CE-969E-4988-BC95-A364F6CD5850}" type="slidenum">
              <a:rPr lang="de-DE" smtClean="0"/>
              <a:pPr/>
              <a:t>6</a:t>
            </a:fld>
            <a:endParaRPr lang="de-DE" dirty="0"/>
          </a:p>
        </p:txBody>
      </p:sp>
    </p:spTree>
    <p:extLst>
      <p:ext uri="{BB962C8B-B14F-4D97-AF65-F5344CB8AC3E}">
        <p14:creationId xmlns:p14="http://schemas.microsoft.com/office/powerpoint/2010/main" val="613366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91847CE-969E-4988-BC95-A364F6CD5850}" type="slidenum">
              <a:rPr lang="de-DE" smtClean="0"/>
              <a:pPr/>
              <a:t>7</a:t>
            </a:fld>
            <a:endParaRPr lang="de-DE"/>
          </a:p>
        </p:txBody>
      </p:sp>
    </p:spTree>
    <p:extLst>
      <p:ext uri="{BB962C8B-B14F-4D97-AF65-F5344CB8AC3E}">
        <p14:creationId xmlns:p14="http://schemas.microsoft.com/office/powerpoint/2010/main" val="299127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91847CE-969E-4988-BC95-A364F6CD5850}" type="slidenum">
              <a:rPr lang="de-DE" smtClean="0"/>
              <a:pPr/>
              <a:t>8</a:t>
            </a:fld>
            <a:endParaRPr lang="de-DE"/>
          </a:p>
        </p:txBody>
      </p:sp>
    </p:spTree>
    <p:extLst>
      <p:ext uri="{BB962C8B-B14F-4D97-AF65-F5344CB8AC3E}">
        <p14:creationId xmlns:p14="http://schemas.microsoft.com/office/powerpoint/2010/main" val="2870985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Hinweis: Ablaufplan</a:t>
            </a:r>
            <a:r>
              <a:rPr lang="de-DE" baseline="0"/>
              <a:t> drin behalten? Falls ja, so einpflegen, dass er modifizierbar ist!</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13</a:t>
            </a:fld>
            <a:endParaRPr lang="de-DE"/>
          </a:p>
        </p:txBody>
      </p:sp>
    </p:spTree>
    <p:extLst>
      <p:ext uri="{BB962C8B-B14F-4D97-AF65-F5344CB8AC3E}">
        <p14:creationId xmlns:p14="http://schemas.microsoft.com/office/powerpoint/2010/main" val="795684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a:t>Hinweis: Ablaufplan</a:t>
            </a:r>
            <a:r>
              <a:rPr lang="de-DE" baseline="0"/>
              <a:t> drin behalten? Falls ja, so einpflegen, dass er modifizierbar ist!</a:t>
            </a:r>
            <a:endParaRPr lang="de-DE"/>
          </a:p>
          <a:p>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14</a:t>
            </a:fld>
            <a:endParaRPr lang="de-DE"/>
          </a:p>
        </p:txBody>
      </p:sp>
    </p:spTree>
    <p:extLst>
      <p:ext uri="{BB962C8B-B14F-4D97-AF65-F5344CB8AC3E}">
        <p14:creationId xmlns:p14="http://schemas.microsoft.com/office/powerpoint/2010/main" val="3310500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Hinweis</a:t>
            </a:r>
            <a:r>
              <a:rPr lang="de-DE" baseline="0"/>
              <a:t> zu warum die vier Wirkstoffe umrandet sind – worauf soll mit ihnen hingewiesen werden</a:t>
            </a:r>
            <a:endParaRPr lang="de-DE"/>
          </a:p>
        </p:txBody>
      </p:sp>
      <p:sp>
        <p:nvSpPr>
          <p:cNvPr id="4" name="Foliennummernplatzhalter 3"/>
          <p:cNvSpPr>
            <a:spLocks noGrp="1"/>
          </p:cNvSpPr>
          <p:nvPr>
            <p:ph type="sldNum" sz="quarter" idx="10"/>
          </p:nvPr>
        </p:nvSpPr>
        <p:spPr/>
        <p:txBody>
          <a:bodyPr/>
          <a:lstStyle/>
          <a:p>
            <a:fld id="{091847CE-969E-4988-BC95-A364F6CD5850}" type="slidenum">
              <a:rPr lang="de-DE" smtClean="0"/>
              <a:pPr/>
              <a:t>31</a:t>
            </a:fld>
            <a:endParaRPr lang="de-DE"/>
          </a:p>
        </p:txBody>
      </p:sp>
    </p:spTree>
    <p:extLst>
      <p:ext uri="{BB962C8B-B14F-4D97-AF65-F5344CB8AC3E}">
        <p14:creationId xmlns:p14="http://schemas.microsoft.com/office/powerpoint/2010/main" val="1103802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Überschrift auf Deutsch übersetzen?</a:t>
            </a:r>
          </a:p>
        </p:txBody>
      </p:sp>
      <p:sp>
        <p:nvSpPr>
          <p:cNvPr id="4" name="Foliennummernplatzhalter 3"/>
          <p:cNvSpPr>
            <a:spLocks noGrp="1"/>
          </p:cNvSpPr>
          <p:nvPr>
            <p:ph type="sldNum" sz="quarter" idx="10"/>
          </p:nvPr>
        </p:nvSpPr>
        <p:spPr/>
        <p:txBody>
          <a:bodyPr/>
          <a:lstStyle/>
          <a:p>
            <a:fld id="{091847CE-969E-4988-BC95-A364F6CD5850}" type="slidenum">
              <a:rPr lang="de-DE" smtClean="0"/>
              <a:pPr/>
              <a:t>33</a:t>
            </a:fld>
            <a:endParaRPr lang="de-DE"/>
          </a:p>
        </p:txBody>
      </p:sp>
    </p:spTree>
    <p:extLst>
      <p:ext uri="{BB962C8B-B14F-4D97-AF65-F5344CB8AC3E}">
        <p14:creationId xmlns:p14="http://schemas.microsoft.com/office/powerpoint/2010/main" val="3390546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79512" y="180000"/>
            <a:ext cx="8784000" cy="649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Untertitel 2"/>
          <p:cNvSpPr>
            <a:spLocks noGrp="1"/>
          </p:cNvSpPr>
          <p:nvPr>
            <p:ph type="subTitle" idx="1" hasCustomPrompt="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7" name="Rechteck 6"/>
          <p:cNvSpPr/>
          <p:nvPr userDrawn="1"/>
        </p:nvSpPr>
        <p:spPr>
          <a:xfrm>
            <a:off x="8962106" y="534391"/>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2" name="Textfeld 11"/>
          <p:cNvSpPr txBox="1"/>
          <p:nvPr userDrawn="1"/>
        </p:nvSpPr>
        <p:spPr>
          <a:xfrm>
            <a:off x="387815" y="1076546"/>
            <a:ext cx="2643907"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accent1"/>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413999" y="3798000"/>
            <a:ext cx="828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0" name="Gruppieren 9"/>
          <p:cNvGrpSpPr>
            <a:grpSpLocks noChangeAspect="1"/>
          </p:cNvGrpSpPr>
          <p:nvPr userDrawn="1"/>
        </p:nvGrpSpPr>
        <p:grpSpPr>
          <a:xfrm>
            <a:off x="6803001" y="532800"/>
            <a:ext cx="2159105" cy="1080000"/>
            <a:chOff x="14785976" y="27157354"/>
            <a:chExt cx="5086351" cy="2544762"/>
          </a:xfrm>
        </p:grpSpPr>
        <p:sp>
          <p:nvSpPr>
            <p:cNvPr id="14"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220735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ext und Bild">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dirty="0"/>
              <a:t>Mastertitelformat bearbeiten</a:t>
            </a:r>
          </a:p>
        </p:txBody>
      </p:sp>
      <p:sp>
        <p:nvSpPr>
          <p:cNvPr id="3" name="Inhaltsplatzhalter 2"/>
          <p:cNvSpPr>
            <a:spLocks noGrp="1"/>
          </p:cNvSpPr>
          <p:nvPr>
            <p:ph idx="1"/>
          </p:nvPr>
        </p:nvSpPr>
        <p:spPr>
          <a:xfrm>
            <a:off x="414000" y="1494000"/>
            <a:ext cx="2991600" cy="4868700"/>
          </a:xfrm>
          <a:prstGeom prst="rect">
            <a:avLst/>
          </a:prstGeom>
        </p:spPr>
        <p:txBody>
          <a:bodyPr bIns="0"/>
          <a:lstStyle>
            <a:lvl1pPr marL="0" indent="0">
              <a:lnSpc>
                <a:spcPct val="120000"/>
              </a:lnSpc>
              <a:spcBef>
                <a:spcPts val="0"/>
              </a:spcBef>
              <a:buNone/>
              <a:defRPr sz="1500" b="1" cap="all"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000" b="0" cap="none" baseline="0"/>
            </a:lvl1pPr>
          </a:lstStyle>
          <a:p>
            <a:pPr lvl="0"/>
            <a:endParaRPr lang="de-DE" dirty="0"/>
          </a:p>
        </p:txBody>
      </p:sp>
      <p:sp>
        <p:nvSpPr>
          <p:cNvPr id="11" name="Bildplatzhalter 10"/>
          <p:cNvSpPr>
            <a:spLocks noGrp="1"/>
          </p:cNvSpPr>
          <p:nvPr>
            <p:ph type="pic" sz="quarter" idx="14"/>
          </p:nvPr>
        </p:nvSpPr>
        <p:spPr>
          <a:xfrm>
            <a:off x="3541222" y="1497012"/>
            <a:ext cx="5155103" cy="3902400"/>
          </a:xfrm>
        </p:spPr>
        <p:txBody>
          <a:bodyPr/>
          <a:lstStyle>
            <a:lvl1pPr>
              <a:defRPr b="0" i="0"/>
            </a:lvl1pPr>
          </a:lstStyle>
          <a:p>
            <a:pPr lvl="0"/>
            <a:r>
              <a:rPr lang="de-DE" noProof="0" dirty="0"/>
              <a:t>Bild auf Platzhalter ziehen oder durch Klicken auf Symbol hinzufügen</a:t>
            </a:r>
          </a:p>
        </p:txBody>
      </p:sp>
      <p:sp>
        <p:nvSpPr>
          <p:cNvPr id="10" name="Foliennummernplatzhalter 5"/>
          <p:cNvSpPr>
            <a:spLocks noGrp="1"/>
          </p:cNvSpPr>
          <p:nvPr userDrawn="1">
            <p:ph type="sldNum" sz="quarter" idx="18"/>
          </p:nvPr>
        </p:nvSpPr>
        <p:spPr/>
        <p:txBody>
          <a:bodyPr/>
          <a:lstStyle>
            <a:lvl1pPr>
              <a:defRPr/>
            </a:lvl1pPr>
          </a:lstStyle>
          <a:p>
            <a:pPr>
              <a:defRPr/>
            </a:pPr>
            <a:fld id="{6156B4DF-49EF-2A48-B7B4-F3F0D0DB9D0C}" type="slidenum">
              <a:rPr lang="de-DE"/>
              <a:pPr>
                <a:defRPr/>
              </a:pPr>
              <a:t>‹Nr.›</a:t>
            </a:fld>
            <a:endParaRPr lang="de-DE" dirty="0"/>
          </a:p>
        </p:txBody>
      </p:sp>
      <p:sp>
        <p:nvSpPr>
          <p:cNvPr id="14" name="Fußzeilenplatzhalter 3"/>
          <p:cNvSpPr>
            <a:spLocks noGrp="1"/>
          </p:cNvSpPr>
          <p:nvPr>
            <p:ph type="ftr" sz="quarter" idx="20"/>
          </p:nvPr>
        </p:nvSpPr>
        <p:spPr>
          <a:xfrm>
            <a:off x="1404000" y="6597650"/>
            <a:ext cx="6048970" cy="260350"/>
          </a:xfrm>
          <a:prstGeom prst="rect">
            <a:avLst/>
          </a:prstGeom>
        </p:spPr>
        <p:txBody>
          <a:bodyPr/>
          <a:lstStyle>
            <a:lvl1pPr>
              <a:defRPr sz="1200">
                <a:solidFill>
                  <a:schemeClr val="bg1"/>
                </a:solidFill>
                <a:latin typeface="Calibri" panose="020F0502020204030204" pitchFamily="34" charset="0"/>
                <a:cs typeface="Arial" panose="020B0604020202020204" pitchFamily="34" charset="0"/>
              </a:defRPr>
            </a:lvl1pPr>
          </a:lstStyle>
          <a:p>
            <a:r>
              <a:rPr lang="de-DE"/>
              <a:t>Arzneimittelrückstände im Wasser: Was Pharmazeuten wissen müssen und tun können</a:t>
            </a:r>
            <a:endParaRPr lang="de-DE" dirty="0"/>
          </a:p>
        </p:txBody>
      </p:sp>
      <p:sp>
        <p:nvSpPr>
          <p:cNvPr id="9" name="Datumsplatzhalter 3"/>
          <p:cNvSpPr>
            <a:spLocks noGrp="1"/>
          </p:cNvSpPr>
          <p:nvPr>
            <p:ph type="dt" sz="half" idx="10"/>
          </p:nvPr>
        </p:nvSpPr>
        <p:spPr>
          <a:xfrm>
            <a:off x="415925" y="6597353"/>
            <a:ext cx="987723" cy="260648"/>
          </a:xfrm>
        </p:spPr>
        <p:txBody>
          <a:bodyPr/>
          <a:lstStyle/>
          <a:p>
            <a:fld id="{42D5DA49-2111-4E24-B01C-DC742F287461}" type="datetime1">
              <a:rPr lang="de-DE" smtClean="0"/>
              <a:t>31.07.2020</a:t>
            </a:fld>
            <a:endParaRPr lang="de-DE"/>
          </a:p>
        </p:txBody>
      </p:sp>
    </p:spTree>
    <p:extLst>
      <p:ext uri="{BB962C8B-B14F-4D97-AF65-F5344CB8AC3E}">
        <p14:creationId xmlns:p14="http://schemas.microsoft.com/office/powerpoint/2010/main" val="341865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Gliederung">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p>
            <a:r>
              <a:rPr lang="de-DE" dirty="0"/>
              <a:t>Mastertitelformat bearbeiten</a:t>
            </a:r>
          </a:p>
        </p:txBody>
      </p:sp>
      <p:sp>
        <p:nvSpPr>
          <p:cNvPr id="3" name="Inhaltsplatzhalter 2"/>
          <p:cNvSpPr>
            <a:spLocks noGrp="1"/>
          </p:cNvSpPr>
          <p:nvPr>
            <p:ph idx="1"/>
          </p:nvPr>
        </p:nvSpPr>
        <p:spPr>
          <a:xfrm>
            <a:off x="414000" y="1494000"/>
            <a:ext cx="8229600" cy="4525963"/>
          </a:xfrm>
          <a:prstGeom prst="rect">
            <a:avLst/>
          </a:prstGeom>
        </p:spPr>
        <p:txBody>
          <a:bodyPr bIns="0"/>
          <a:lstStyle>
            <a:lvl1pPr marL="216000" indent="-216000">
              <a:lnSpc>
                <a:spcPct val="120000"/>
              </a:lnSpc>
              <a:spcBef>
                <a:spcPts val="0"/>
              </a:spcBef>
              <a:buFont typeface="+mj-lt"/>
              <a:buNone/>
              <a:defRPr sz="1500" b="1" cap="all"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576000" indent="-360000">
              <a:lnSpc>
                <a:spcPct val="120000"/>
              </a:lnSpc>
              <a:spcBef>
                <a:spcPts val="0"/>
              </a:spcBef>
              <a:buFont typeface="Meta Offc" pitchFamily="34" charset="0"/>
              <a:buNone/>
              <a:defRPr sz="1500">
                <a:latin typeface="Arial"/>
                <a:cs typeface="Arial"/>
              </a:defRPr>
            </a:lvl3pPr>
            <a:lvl4pPr marL="576000" indent="-360000">
              <a:lnSpc>
                <a:spcPct val="120000"/>
              </a:lnSpc>
              <a:spcBef>
                <a:spcPts val="0"/>
              </a:spcBef>
              <a:buFont typeface="Symbol" pitchFamily="18" charset="2"/>
              <a:buNone/>
              <a:defRPr lang="de-DE" sz="1500" kern="1200" dirty="0" smtClean="0">
                <a:solidFill>
                  <a:schemeClr val="tx1"/>
                </a:solidFill>
                <a:latin typeface="Arial"/>
                <a:ea typeface="+mn-ea"/>
                <a:cs typeface="Arial"/>
              </a:defRPr>
            </a:lvl4pPr>
            <a:lvl5pPr marL="576000" indent="-360000">
              <a:lnSpc>
                <a:spcPct val="120000"/>
              </a:lnSpc>
              <a:spcBef>
                <a:spcPts val="0"/>
              </a:spcBef>
              <a:buFont typeface="+mj-lt"/>
              <a:buNone/>
              <a:defRPr sz="1500"/>
            </a:lvl5pPr>
          </a:lstStyle>
          <a:p>
            <a:pPr lvl="0"/>
            <a:r>
              <a:rPr lang="de-DE" dirty="0"/>
              <a:t>Mastertextformat bearbeiten</a:t>
            </a:r>
          </a:p>
          <a:p>
            <a:pPr lvl="1"/>
            <a:r>
              <a:rPr lang="de-DE" dirty="0"/>
              <a:t>Zweite Ebene</a:t>
            </a:r>
          </a:p>
          <a:p>
            <a:pPr lvl="2"/>
            <a:r>
              <a:rPr lang="de-DE" dirty="0"/>
              <a:t>Dritte Ebene</a:t>
            </a:r>
          </a:p>
          <a:p>
            <a:pPr lvl="3"/>
            <a:r>
              <a:rPr lang="de-DE" dirty="0"/>
              <a:t>Vierte Ebene</a:t>
            </a:r>
          </a:p>
        </p:txBody>
      </p:sp>
      <p:sp>
        <p:nvSpPr>
          <p:cNvPr id="8" name="Textplatzhalter 7"/>
          <p:cNvSpPr>
            <a:spLocks noGrp="1"/>
          </p:cNvSpPr>
          <p:nvPr>
            <p:ph type="body" sz="quarter" idx="13"/>
          </p:nvPr>
        </p:nvSpPr>
        <p:spPr>
          <a:xfrm>
            <a:off x="414000" y="302176"/>
            <a:ext cx="8207375" cy="287337"/>
          </a:xfrm>
          <a:prstGeom prst="rect">
            <a:avLst/>
          </a:prstGeom>
        </p:spPr>
        <p:txBody>
          <a:bodyPr bIns="0"/>
          <a:lstStyle>
            <a:lvl1pPr marL="0" indent="0">
              <a:buNone/>
              <a:defRPr sz="1000" b="0" cap="none" baseline="0"/>
            </a:lvl1pPr>
          </a:lstStyle>
          <a:p>
            <a:pPr lvl="0"/>
            <a:endParaRPr lang="de-DE" dirty="0"/>
          </a:p>
        </p:txBody>
      </p:sp>
      <p:sp>
        <p:nvSpPr>
          <p:cNvPr id="7" name="Foliennummernplatzhalter 5"/>
          <p:cNvSpPr>
            <a:spLocks noGrp="1"/>
          </p:cNvSpPr>
          <p:nvPr userDrawn="1">
            <p:ph type="sldNum" sz="quarter" idx="16"/>
          </p:nvPr>
        </p:nvSpPr>
        <p:spPr/>
        <p:txBody>
          <a:bodyPr/>
          <a:lstStyle>
            <a:lvl1pPr>
              <a:defRPr/>
            </a:lvl1pPr>
          </a:lstStyle>
          <a:p>
            <a:pPr>
              <a:defRPr/>
            </a:pPr>
            <a:fld id="{2282EDB3-0FD9-7845-94AF-22F44B561FA0}" type="slidenum">
              <a:rPr lang="de-DE"/>
              <a:pPr>
                <a:defRPr/>
              </a:pPr>
              <a:t>‹Nr.›</a:t>
            </a:fld>
            <a:endParaRPr lang="de-DE" dirty="0"/>
          </a:p>
        </p:txBody>
      </p:sp>
      <p:sp>
        <p:nvSpPr>
          <p:cNvPr id="10" name="Fußzeilenplatzhalter 3"/>
          <p:cNvSpPr>
            <a:spLocks noGrp="1"/>
          </p:cNvSpPr>
          <p:nvPr>
            <p:ph type="ftr" sz="quarter" idx="17"/>
          </p:nvPr>
        </p:nvSpPr>
        <p:spPr>
          <a:xfrm>
            <a:off x="1404000" y="6597650"/>
            <a:ext cx="6048970" cy="260350"/>
          </a:xfrm>
          <a:prstGeom prst="rect">
            <a:avLst/>
          </a:prstGeom>
        </p:spPr>
        <p:txBody>
          <a:bodyPr/>
          <a:lstStyle>
            <a:lvl1pPr>
              <a:defRPr sz="1200">
                <a:solidFill>
                  <a:schemeClr val="bg1"/>
                </a:solidFill>
                <a:latin typeface="Calibri" panose="020F0502020204030204" pitchFamily="34" charset="0"/>
                <a:cs typeface="Arial" panose="020B0604020202020204" pitchFamily="34" charset="0"/>
              </a:defRPr>
            </a:lvl1pPr>
          </a:lstStyle>
          <a:p>
            <a:r>
              <a:rPr lang="de-DE"/>
              <a:t>Arzneimittelrückstände im Wasser: Was Pharmazeuten wissen müssen und tun können</a:t>
            </a:r>
            <a:endParaRPr lang="de-DE" dirty="0"/>
          </a:p>
        </p:txBody>
      </p:sp>
      <p:sp>
        <p:nvSpPr>
          <p:cNvPr id="9" name="Datumsplatzhalter 3"/>
          <p:cNvSpPr>
            <a:spLocks noGrp="1"/>
          </p:cNvSpPr>
          <p:nvPr>
            <p:ph type="dt" sz="half" idx="10"/>
          </p:nvPr>
        </p:nvSpPr>
        <p:spPr>
          <a:xfrm>
            <a:off x="415925" y="6597353"/>
            <a:ext cx="987723" cy="260648"/>
          </a:xfrm>
        </p:spPr>
        <p:txBody>
          <a:bodyPr/>
          <a:lstStyle/>
          <a:p>
            <a:fld id="{5E5BA17E-47C9-41B6-9614-87AC3C037EFC}" type="datetime1">
              <a:rPr lang="de-DE" smtClean="0"/>
              <a:t>31.07.2020</a:t>
            </a:fld>
            <a:endParaRPr lang="de-DE"/>
          </a:p>
        </p:txBody>
      </p:sp>
    </p:spTree>
    <p:extLst>
      <p:ext uri="{BB962C8B-B14F-4D97-AF65-F5344CB8AC3E}">
        <p14:creationId xmlns:p14="http://schemas.microsoft.com/office/powerpoint/2010/main" val="587986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ext und Bild">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dirty="0"/>
              <a:t>Mastertitelformat bearbeiten</a:t>
            </a:r>
          </a:p>
        </p:txBody>
      </p:sp>
      <p:sp>
        <p:nvSpPr>
          <p:cNvPr id="3" name="Inhaltsplatzhalter 2"/>
          <p:cNvSpPr>
            <a:spLocks noGrp="1"/>
          </p:cNvSpPr>
          <p:nvPr>
            <p:ph idx="1"/>
          </p:nvPr>
        </p:nvSpPr>
        <p:spPr>
          <a:xfrm>
            <a:off x="414000" y="1494000"/>
            <a:ext cx="2991600" cy="4868700"/>
          </a:xfrm>
          <a:prstGeom prst="rect">
            <a:avLst/>
          </a:prstGeom>
        </p:spPr>
        <p:txBody>
          <a:bodyPr bIns="0"/>
          <a:lstStyle>
            <a:lvl1pPr marL="0" indent="0">
              <a:lnSpc>
                <a:spcPct val="120000"/>
              </a:lnSpc>
              <a:spcBef>
                <a:spcPts val="0"/>
              </a:spcBef>
              <a:buNone/>
              <a:defRPr sz="1500" b="1" cap="all"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000" b="0" cap="none" baseline="0"/>
            </a:lvl1pPr>
          </a:lstStyle>
          <a:p>
            <a:pPr lvl="0"/>
            <a:endParaRPr lang="de-DE" dirty="0"/>
          </a:p>
        </p:txBody>
      </p:sp>
      <p:sp>
        <p:nvSpPr>
          <p:cNvPr id="11" name="Bildplatzhalter 10"/>
          <p:cNvSpPr>
            <a:spLocks noGrp="1"/>
          </p:cNvSpPr>
          <p:nvPr>
            <p:ph type="pic" sz="quarter" idx="14"/>
          </p:nvPr>
        </p:nvSpPr>
        <p:spPr>
          <a:xfrm>
            <a:off x="3541222" y="1497012"/>
            <a:ext cx="5155103" cy="3902400"/>
          </a:xfrm>
        </p:spPr>
        <p:txBody>
          <a:bodyPr/>
          <a:lstStyle>
            <a:lvl1pPr>
              <a:defRPr b="0" i="0"/>
            </a:lvl1pPr>
          </a:lstStyle>
          <a:p>
            <a:pPr lvl="0"/>
            <a:r>
              <a:rPr lang="de-DE" noProof="0" dirty="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Datumsplatzhalter 3"/>
          <p:cNvSpPr>
            <a:spLocks noGrp="1"/>
          </p:cNvSpPr>
          <p:nvPr userDrawn="1">
            <p:ph type="dt" sz="half" idx="16"/>
          </p:nvPr>
        </p:nvSpPr>
        <p:spPr>
          <a:xfrm>
            <a:off x="415925" y="6597650"/>
            <a:ext cx="987425" cy="260350"/>
          </a:xfrm>
          <a:prstGeom prst="rect">
            <a:avLst/>
          </a:prstGeom>
        </p:spPr>
        <p:txBody>
          <a:bodyPr/>
          <a:lstStyle>
            <a:lvl1pPr>
              <a:defRPr/>
            </a:lvl1pPr>
          </a:lstStyle>
          <a:p>
            <a:pPr>
              <a:defRPr/>
            </a:pPr>
            <a:fld id="{5A87399B-4407-45C3-BC42-27E3BF7F0B64}" type="datetime1">
              <a:rPr lang="de-DE" smtClean="0"/>
              <a:t>31.07.2020</a:t>
            </a:fld>
            <a:endParaRPr lang="de-DE" dirty="0"/>
          </a:p>
        </p:txBody>
      </p:sp>
      <p:sp>
        <p:nvSpPr>
          <p:cNvPr id="9" name="Fußzeilenplatzhalter 4"/>
          <p:cNvSpPr>
            <a:spLocks noGrp="1"/>
          </p:cNvSpPr>
          <p:nvPr userDrawn="1">
            <p:ph type="ftr" sz="quarter" idx="17"/>
          </p:nvPr>
        </p:nvSpPr>
        <p:spPr>
          <a:xfrm>
            <a:off x="1403350" y="6597650"/>
            <a:ext cx="5832946" cy="260350"/>
          </a:xfrm>
          <a:prstGeom prst="rect">
            <a:avLst/>
          </a:prstGeom>
        </p:spPr>
        <p:txBody>
          <a:bodyPr/>
          <a:lstStyle>
            <a:lvl1pPr>
              <a:defRPr sz="1200"/>
            </a:lvl1pPr>
          </a:lstStyle>
          <a:p>
            <a:pPr lvl="0"/>
            <a:r>
              <a:rPr lang="de-DE"/>
              <a:t>Arzneimittelrückstände im Wasser: Was Pharmazeuten wissen müssen und tun können</a:t>
            </a:r>
            <a:endParaRPr lang="de-DE" dirty="0"/>
          </a:p>
        </p:txBody>
      </p:sp>
      <p:sp>
        <p:nvSpPr>
          <p:cNvPr id="10" name="Foliennummernplatzhalter 5"/>
          <p:cNvSpPr>
            <a:spLocks noGrp="1"/>
          </p:cNvSpPr>
          <p:nvPr userDrawn="1">
            <p:ph type="sldNum" sz="quarter" idx="18"/>
          </p:nvPr>
        </p:nvSpPr>
        <p:spPr/>
        <p:txBody>
          <a:bodyPr/>
          <a:lstStyle>
            <a:lvl1pPr>
              <a:defRPr/>
            </a:lvl1pPr>
          </a:lstStyle>
          <a:p>
            <a:pPr>
              <a:defRPr/>
            </a:pPr>
            <a:fld id="{6156B4DF-49EF-2A48-B7B4-F3F0D0DB9D0C}" type="slidenum">
              <a:rPr lang="de-DE"/>
              <a:pPr>
                <a:defRPr/>
              </a:pPr>
              <a:t>‹Nr.›</a:t>
            </a:fld>
            <a:endParaRPr lang="de-DE" dirty="0"/>
          </a:p>
        </p:txBody>
      </p:sp>
    </p:spTree>
    <p:extLst>
      <p:ext uri="{BB962C8B-B14F-4D97-AF65-F5344CB8AC3E}">
        <p14:creationId xmlns:p14="http://schemas.microsoft.com/office/powerpoint/2010/main" val="26561809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ext und Bild">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dirty="0"/>
              <a:t>Mastertitelformat bearbeiten</a:t>
            </a:r>
          </a:p>
        </p:txBody>
      </p:sp>
      <p:sp>
        <p:nvSpPr>
          <p:cNvPr id="3" name="Inhaltsplatzhalter 2"/>
          <p:cNvSpPr>
            <a:spLocks noGrp="1"/>
          </p:cNvSpPr>
          <p:nvPr>
            <p:ph idx="1"/>
          </p:nvPr>
        </p:nvSpPr>
        <p:spPr>
          <a:xfrm>
            <a:off x="414000" y="1494000"/>
            <a:ext cx="2991600" cy="4868700"/>
          </a:xfrm>
          <a:prstGeom prst="rect">
            <a:avLst/>
          </a:prstGeom>
        </p:spPr>
        <p:txBody>
          <a:bodyPr bIns="0"/>
          <a:lstStyle>
            <a:lvl1pPr marL="0" indent="0">
              <a:lnSpc>
                <a:spcPct val="120000"/>
              </a:lnSpc>
              <a:spcBef>
                <a:spcPts val="0"/>
              </a:spcBef>
              <a:buNone/>
              <a:defRPr sz="1500" b="1" cap="all"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000" b="0" cap="none" baseline="0"/>
            </a:lvl1pPr>
          </a:lstStyle>
          <a:p>
            <a:pPr lvl="0"/>
            <a:endParaRPr lang="de-DE" dirty="0"/>
          </a:p>
        </p:txBody>
      </p:sp>
      <p:sp>
        <p:nvSpPr>
          <p:cNvPr id="11" name="Bildplatzhalter 10"/>
          <p:cNvSpPr>
            <a:spLocks noGrp="1"/>
          </p:cNvSpPr>
          <p:nvPr>
            <p:ph type="pic" sz="quarter" idx="14"/>
          </p:nvPr>
        </p:nvSpPr>
        <p:spPr>
          <a:xfrm>
            <a:off x="3541222" y="1497012"/>
            <a:ext cx="5155103" cy="3902400"/>
          </a:xfrm>
        </p:spPr>
        <p:txBody>
          <a:bodyPr/>
          <a:lstStyle>
            <a:lvl1pPr>
              <a:defRPr b="0" i="0"/>
            </a:lvl1pPr>
          </a:lstStyle>
          <a:p>
            <a:pPr lvl="0"/>
            <a:r>
              <a:rPr lang="de-DE" noProof="0" dirty="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Datumsplatzhalter 3"/>
          <p:cNvSpPr>
            <a:spLocks noGrp="1"/>
          </p:cNvSpPr>
          <p:nvPr userDrawn="1">
            <p:ph type="dt" sz="half" idx="16"/>
          </p:nvPr>
        </p:nvSpPr>
        <p:spPr>
          <a:xfrm>
            <a:off x="415925" y="6597650"/>
            <a:ext cx="987425" cy="260350"/>
          </a:xfrm>
          <a:prstGeom prst="rect">
            <a:avLst/>
          </a:prstGeom>
        </p:spPr>
        <p:txBody>
          <a:bodyPr/>
          <a:lstStyle>
            <a:lvl1pPr>
              <a:defRPr/>
            </a:lvl1pPr>
          </a:lstStyle>
          <a:p>
            <a:pPr>
              <a:defRPr/>
            </a:pPr>
            <a:fld id="{DC296F34-4FB3-4249-B930-C68DE27F1BBB}" type="datetime1">
              <a:rPr lang="de-DE" smtClean="0"/>
              <a:t>31.07.2020</a:t>
            </a:fld>
            <a:endParaRPr lang="de-DE" dirty="0"/>
          </a:p>
        </p:txBody>
      </p:sp>
      <p:sp>
        <p:nvSpPr>
          <p:cNvPr id="9" name="Fußzeilenplatzhalter 4"/>
          <p:cNvSpPr>
            <a:spLocks noGrp="1"/>
          </p:cNvSpPr>
          <p:nvPr userDrawn="1">
            <p:ph type="ftr" sz="quarter" idx="17"/>
          </p:nvPr>
        </p:nvSpPr>
        <p:spPr>
          <a:xfrm>
            <a:off x="1403350" y="6597650"/>
            <a:ext cx="5904954" cy="260350"/>
          </a:xfrm>
          <a:prstGeom prst="rect">
            <a:avLst/>
          </a:prstGeom>
        </p:spPr>
        <p:txBody>
          <a:bodyPr/>
          <a:lstStyle>
            <a:lvl1pPr>
              <a:defRPr sz="1200"/>
            </a:lvl1pPr>
          </a:lstStyle>
          <a:p>
            <a:pPr lvl="0"/>
            <a:r>
              <a:rPr lang="de-DE"/>
              <a:t>Arzneimittelrückstände im Wasser: Was Pharmazeuten wissen müssen und tun können</a:t>
            </a:r>
            <a:endParaRPr lang="de-DE" dirty="0"/>
          </a:p>
        </p:txBody>
      </p:sp>
      <p:sp>
        <p:nvSpPr>
          <p:cNvPr id="10" name="Foliennummernplatzhalter 5"/>
          <p:cNvSpPr>
            <a:spLocks noGrp="1"/>
          </p:cNvSpPr>
          <p:nvPr userDrawn="1">
            <p:ph type="sldNum" sz="quarter" idx="18"/>
          </p:nvPr>
        </p:nvSpPr>
        <p:spPr/>
        <p:txBody>
          <a:bodyPr/>
          <a:lstStyle>
            <a:lvl1pPr>
              <a:defRPr/>
            </a:lvl1pPr>
          </a:lstStyle>
          <a:p>
            <a:pPr>
              <a:defRPr/>
            </a:pPr>
            <a:fld id="{6156B4DF-49EF-2A48-B7B4-F3F0D0DB9D0C}" type="slidenum">
              <a:rPr lang="de-DE"/>
              <a:pPr>
                <a:defRPr/>
              </a:pPr>
              <a:t>‹Nr.›</a:t>
            </a:fld>
            <a:endParaRPr lang="de-DE" dirty="0"/>
          </a:p>
        </p:txBody>
      </p:sp>
    </p:spTree>
    <p:extLst>
      <p:ext uri="{BB962C8B-B14F-4D97-AF65-F5344CB8AC3E}">
        <p14:creationId xmlns:p14="http://schemas.microsoft.com/office/powerpoint/2010/main" val="9300486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14000" y="476672"/>
            <a:ext cx="8229600" cy="605368"/>
          </a:xfrm>
        </p:spPr>
        <p:txBody>
          <a:bodyPr/>
          <a:lstStyle>
            <a:lvl1pPr>
              <a:lnSpc>
                <a:spcPts val="2200"/>
              </a:lnSpc>
              <a:defRPr b="1" i="0">
                <a:latin typeface="Arial"/>
                <a:cs typeface="Arial"/>
              </a:defRPr>
            </a:lvl1pPr>
          </a:lstStyle>
          <a:p>
            <a:r>
              <a:rPr lang="de-DE"/>
              <a:t>Mastertitelformat bearbeiten</a:t>
            </a:r>
            <a:endParaRPr lang="de-DE" dirty="0"/>
          </a:p>
        </p:txBody>
      </p:sp>
      <p:sp>
        <p:nvSpPr>
          <p:cNvPr id="3" name="Inhaltsplatzhalter 2"/>
          <p:cNvSpPr>
            <a:spLocks noGrp="1"/>
          </p:cNvSpPr>
          <p:nvPr>
            <p:ph idx="1"/>
          </p:nvPr>
        </p:nvSpPr>
        <p:spPr>
          <a:xfrm>
            <a:off x="414000" y="1494000"/>
            <a:ext cx="6102688" cy="4868700"/>
          </a:xfrm>
          <a:prstGeom prst="rect">
            <a:avLst/>
          </a:prstGeom>
        </p:spPr>
        <p:txBody>
          <a:bodyPr bIns="0"/>
          <a:lstStyle>
            <a:lvl1pPr marL="0" indent="0">
              <a:lnSpc>
                <a:spcPct val="120000"/>
              </a:lnSpc>
              <a:spcBef>
                <a:spcPts val="0"/>
              </a:spcBef>
              <a:buNone/>
              <a:defRPr sz="1500" b="1" i="0" cap="all" baseline="0">
                <a:latin typeface="Arial"/>
                <a:cs typeface="Arial"/>
              </a:defRPr>
            </a:lvl1pPr>
            <a:lvl2pPr marL="0" indent="0">
              <a:lnSpc>
                <a:spcPct val="120000"/>
              </a:lnSpc>
              <a:spcBef>
                <a:spcPts val="0"/>
              </a:spcBef>
              <a:buSzPct val="100000"/>
              <a:buFont typeface="Meta Offc" pitchFamily="34" charset="0"/>
              <a:buNone/>
              <a:defRPr sz="1500" b="0" i="0">
                <a:latin typeface="Arial"/>
                <a:cs typeface="Arial"/>
              </a:defRPr>
            </a:lvl2pPr>
            <a:lvl3pPr marL="162000" indent="-162000">
              <a:lnSpc>
                <a:spcPct val="120000"/>
              </a:lnSpc>
              <a:spcBef>
                <a:spcPts val="0"/>
              </a:spcBef>
              <a:buFont typeface="Meta Offc" pitchFamily="34" charset="0"/>
              <a:buChar char="•"/>
              <a:defRPr sz="1500" b="0" i="0">
                <a:latin typeface="Arial"/>
                <a:cs typeface="Arial"/>
              </a:defRPr>
            </a:lvl3pPr>
            <a:lvl4pPr marL="324000" indent="-162000">
              <a:lnSpc>
                <a:spcPct val="120000"/>
              </a:lnSpc>
              <a:spcBef>
                <a:spcPts val="0"/>
              </a:spcBef>
              <a:buFont typeface="Symbol" pitchFamily="18" charset="2"/>
              <a:buChar char="-"/>
              <a:defRPr lang="de-DE" sz="1500" b="0" i="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b="0" i="0">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platzhalter 7"/>
          <p:cNvSpPr>
            <a:spLocks noGrp="1"/>
          </p:cNvSpPr>
          <p:nvPr>
            <p:ph type="body" sz="quarter" idx="13"/>
          </p:nvPr>
        </p:nvSpPr>
        <p:spPr>
          <a:xfrm>
            <a:off x="414001" y="302177"/>
            <a:ext cx="8207375" cy="231224"/>
          </a:xfrm>
          <a:prstGeom prst="rect">
            <a:avLst/>
          </a:prstGeom>
        </p:spPr>
        <p:txBody>
          <a:bodyPr bIns="0"/>
          <a:lstStyle>
            <a:lvl1pPr marL="0" indent="0">
              <a:buNone/>
              <a:defRPr sz="1200" b="0" i="0" cap="none" baseline="0">
                <a:latin typeface="Arial"/>
                <a:cs typeface="Arial"/>
              </a:defRPr>
            </a:lvl1pPr>
          </a:lstStyle>
          <a:p>
            <a:pPr lvl="0"/>
            <a:r>
              <a:rPr lang="de-DE"/>
              <a:t>Mastertextformat bearbeiten</a:t>
            </a:r>
          </a:p>
        </p:txBody>
      </p:sp>
      <p:sp>
        <p:nvSpPr>
          <p:cNvPr id="10" name="Textplatzhalter 9"/>
          <p:cNvSpPr>
            <a:spLocks noGrp="1"/>
          </p:cNvSpPr>
          <p:nvPr>
            <p:ph type="body" sz="quarter" idx="14"/>
          </p:nvPr>
        </p:nvSpPr>
        <p:spPr>
          <a:xfrm>
            <a:off x="6659563" y="1497014"/>
            <a:ext cx="2036762" cy="4865687"/>
          </a:xfrm>
        </p:spPr>
        <p:txBody>
          <a:bodyPr/>
          <a:lstStyle>
            <a:lvl1pPr indent="0">
              <a:lnSpc>
                <a:spcPts val="1500"/>
              </a:lnSpc>
              <a:spcBef>
                <a:spcPts val="0"/>
              </a:spcBef>
              <a:buFont typeface="Arial" pitchFamily="34" charset="0"/>
              <a:buNone/>
              <a:defRPr sz="1200" b="0" i="0" cap="none" baseline="0">
                <a:solidFill>
                  <a:schemeClr val="tx2"/>
                </a:solidFill>
                <a:latin typeface="Arial"/>
                <a:cs typeface="Arial"/>
              </a:defRPr>
            </a:lvl1pPr>
            <a:lvl2pPr marL="0" indent="0">
              <a:lnSpc>
                <a:spcPts val="1500"/>
              </a:lnSpc>
              <a:spcBef>
                <a:spcPts val="0"/>
              </a:spcBef>
              <a:buNone/>
              <a:defRPr sz="1200" b="0" i="0" cap="none" baseline="0">
                <a:solidFill>
                  <a:schemeClr val="tx2"/>
                </a:solidFill>
                <a:latin typeface="Arial"/>
                <a:cs typeface="Arial"/>
              </a:defRPr>
            </a:lvl2pPr>
            <a:lvl3pPr marL="0" indent="0">
              <a:lnSpc>
                <a:spcPts val="1500"/>
              </a:lnSpc>
              <a:spcBef>
                <a:spcPts val="0"/>
              </a:spcBef>
              <a:buNone/>
              <a:defRPr sz="1200" b="0" i="0" cap="none" baseline="0">
                <a:solidFill>
                  <a:schemeClr val="tx2"/>
                </a:solidFill>
                <a:latin typeface="Arial"/>
                <a:cs typeface="Arial"/>
              </a:defRPr>
            </a:lvl3pPr>
            <a:lvl4pPr marL="0" indent="0">
              <a:lnSpc>
                <a:spcPts val="1500"/>
              </a:lnSpc>
              <a:spcBef>
                <a:spcPts val="0"/>
              </a:spcBef>
              <a:buNone/>
              <a:defRPr sz="1200" b="0" i="0" cap="none" baseline="0">
                <a:solidFill>
                  <a:schemeClr val="tx2"/>
                </a:solidFill>
                <a:latin typeface="Arial"/>
                <a:cs typeface="Arial"/>
              </a:defRPr>
            </a:lvl4pPr>
            <a:lvl5pPr marL="0" indent="0">
              <a:lnSpc>
                <a:spcPts val="1500"/>
              </a:lnSpc>
              <a:spcBef>
                <a:spcPts val="0"/>
              </a:spcBef>
              <a:buNone/>
              <a:defRPr sz="1200" b="0" i="0" cap="none" baseline="0">
                <a:solidFill>
                  <a:schemeClr val="tx2"/>
                </a:solidFill>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3"/>
          <p:cNvSpPr>
            <a:spLocks noGrp="1"/>
          </p:cNvSpPr>
          <p:nvPr>
            <p:ph type="dt" sz="half" idx="15"/>
          </p:nvPr>
        </p:nvSpPr>
        <p:spPr/>
        <p:txBody>
          <a:bodyPr/>
          <a:lstStyle>
            <a:lvl1pPr>
              <a:defRPr b="0" i="0">
                <a:latin typeface="Arial"/>
                <a:cs typeface="Arial"/>
              </a:defRPr>
            </a:lvl1pPr>
          </a:lstStyle>
          <a:p>
            <a:pPr>
              <a:defRPr/>
            </a:pPr>
            <a:fld id="{A4131492-9D89-44AC-BE32-7D0C6BADCD6A}" type="datetime1">
              <a:rPr lang="de-DE" smtClean="0"/>
              <a:t>31.07.2020</a:t>
            </a:fld>
            <a:endParaRPr lang="de-DE" dirty="0"/>
          </a:p>
        </p:txBody>
      </p:sp>
      <p:sp>
        <p:nvSpPr>
          <p:cNvPr id="7" name="Fußzeilenplatzhalter 4"/>
          <p:cNvSpPr>
            <a:spLocks noGrp="1"/>
          </p:cNvSpPr>
          <p:nvPr>
            <p:ph type="ftr" sz="quarter" idx="16"/>
          </p:nvPr>
        </p:nvSpPr>
        <p:spPr/>
        <p:txBody>
          <a:bodyPr/>
          <a:lstStyle>
            <a:lvl1pPr>
              <a:defRPr b="0" i="0">
                <a:latin typeface="Arial"/>
                <a:cs typeface="Arial"/>
              </a:defRPr>
            </a:lvl1pPr>
          </a:lstStyle>
          <a:p>
            <a:pPr>
              <a:defRPr/>
            </a:pPr>
            <a:r>
              <a:rPr lang="de-DE"/>
              <a:t>Arzneimittelrückstände im Wasser: Was Pharmazeuten wissen müssen und tun können</a:t>
            </a:r>
          </a:p>
        </p:txBody>
      </p:sp>
      <p:sp>
        <p:nvSpPr>
          <p:cNvPr id="9" name="Foliennummernplatzhalter 5"/>
          <p:cNvSpPr>
            <a:spLocks noGrp="1"/>
          </p:cNvSpPr>
          <p:nvPr>
            <p:ph type="sldNum" sz="quarter" idx="17"/>
          </p:nvPr>
        </p:nvSpPr>
        <p:spPr/>
        <p:txBody>
          <a:bodyPr/>
          <a:lstStyle>
            <a:lvl1pPr>
              <a:defRPr b="0" i="0">
                <a:latin typeface="Arial"/>
                <a:cs typeface="Arial"/>
              </a:defRPr>
            </a:lvl1pPr>
          </a:lstStyle>
          <a:p>
            <a:pPr>
              <a:defRPr/>
            </a:pPr>
            <a:fld id="{763F6280-787F-E940-9763-31E32075E103}" type="slidenum">
              <a:rPr lang="de-DE" smtClean="0"/>
              <a:pPr>
                <a:defRPr/>
              </a:pPr>
              <a:t>‹Nr.›</a:t>
            </a:fld>
            <a:endParaRPr lang="de-DE"/>
          </a:p>
        </p:txBody>
      </p:sp>
    </p:spTree>
    <p:extLst>
      <p:ext uri="{BB962C8B-B14F-4D97-AF65-F5344CB8AC3E}">
        <p14:creationId xmlns:p14="http://schemas.microsoft.com/office/powerpoint/2010/main" val="986296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79512" y="180000"/>
            <a:ext cx="87840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Untertitel 2"/>
          <p:cNvSpPr>
            <a:spLocks noGrp="1"/>
          </p:cNvSpPr>
          <p:nvPr>
            <p:ph type="subTitle" idx="1" hasCustomPrompt="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7" name="Rechteck 6"/>
          <p:cNvSpPr/>
          <p:nvPr userDrawn="1"/>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2" name="Textfeld 11"/>
          <p:cNvSpPr txBox="1"/>
          <p:nvPr userDrawn="1"/>
        </p:nvSpPr>
        <p:spPr>
          <a:xfrm>
            <a:off x="387815" y="1076546"/>
            <a:ext cx="2643907"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accent4"/>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413999" y="3798000"/>
            <a:ext cx="828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0" name="Gruppieren 9"/>
          <p:cNvGrpSpPr>
            <a:grpSpLocks noChangeAspect="1"/>
          </p:cNvGrpSpPr>
          <p:nvPr userDrawn="1"/>
        </p:nvGrpSpPr>
        <p:grpSpPr>
          <a:xfrm>
            <a:off x="6803001" y="532800"/>
            <a:ext cx="2159105" cy="1080000"/>
            <a:chOff x="14785976" y="27157354"/>
            <a:chExt cx="5086351" cy="2544762"/>
          </a:xfrm>
        </p:grpSpPr>
        <p:sp>
          <p:nvSpPr>
            <p:cNvPr id="14"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3743273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79512" y="180000"/>
            <a:ext cx="87840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Untertitel 2"/>
          <p:cNvSpPr>
            <a:spLocks noGrp="1"/>
          </p:cNvSpPr>
          <p:nvPr>
            <p:ph type="subTitle" idx="1" hasCustomPrompt="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7" name="Rechteck 6"/>
          <p:cNvSpPr/>
          <p:nvPr userDrawn="1"/>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2" name="Textfeld 11"/>
          <p:cNvSpPr txBox="1"/>
          <p:nvPr userDrawn="1"/>
        </p:nvSpPr>
        <p:spPr>
          <a:xfrm>
            <a:off x="387815" y="1076546"/>
            <a:ext cx="3248081"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accent4"/>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413999" y="3798000"/>
            <a:ext cx="828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3" name="Gruppieren 12"/>
          <p:cNvGrpSpPr>
            <a:grpSpLocks noChangeAspect="1"/>
          </p:cNvGrpSpPr>
          <p:nvPr userDrawn="1"/>
        </p:nvGrpSpPr>
        <p:grpSpPr>
          <a:xfrm>
            <a:off x="6803001" y="532800"/>
            <a:ext cx="2159105" cy="1080000"/>
            <a:chOff x="14785976" y="27157354"/>
            <a:chExt cx="5086351" cy="2544762"/>
          </a:xfrm>
        </p:grpSpPr>
        <p:sp>
          <p:nvSpPr>
            <p:cNvPr id="18"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9"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4261218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414000" y="1494000"/>
            <a:ext cx="82296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0D756E2D-2003-48F3-8F5E-4E0B6C8C04FD}"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extLst>
      <p:ext uri="{BB962C8B-B14F-4D97-AF65-F5344CB8AC3E}">
        <p14:creationId xmlns:p14="http://schemas.microsoft.com/office/powerpoint/2010/main" val="29269689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71600"/>
            <a:ext cx="82296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A43BB7F9-D412-424E-AB7E-D78D0CA8F304}"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6659563" y="1497013"/>
            <a:ext cx="2036762"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4"/>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414000" y="1494000"/>
            <a:ext cx="6102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92039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A449CAB1-E1C6-40FE-BC8B-D8B3412DE1CF}"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6659562" y="1497013"/>
            <a:ext cx="2009237"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4"/>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414338" y="1497013"/>
            <a:ext cx="6102350" cy="4865687"/>
          </a:xfrm>
          <a:prstGeom prst="rect">
            <a:avLst/>
          </a:prstGeom>
        </p:spPr>
        <p:txBody>
          <a:bodyPr/>
          <a:lstStyle/>
          <a:p>
            <a:endParaRPr lang="de-DE" dirty="0"/>
          </a:p>
        </p:txBody>
      </p:sp>
    </p:spTree>
    <p:extLst>
      <p:ext uri="{BB962C8B-B14F-4D97-AF65-F5344CB8AC3E}">
        <p14:creationId xmlns:p14="http://schemas.microsoft.com/office/powerpoint/2010/main" val="243708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79512" y="180000"/>
            <a:ext cx="8784000" cy="649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Untertitel 2"/>
          <p:cNvSpPr>
            <a:spLocks noGrp="1"/>
          </p:cNvSpPr>
          <p:nvPr>
            <p:ph type="subTitle" idx="1" hasCustomPrompt="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7" name="Rechteck 6"/>
          <p:cNvSpPr/>
          <p:nvPr userDrawn="1"/>
        </p:nvSpPr>
        <p:spPr>
          <a:xfrm>
            <a:off x="8962106" y="534391"/>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2" name="Textfeld 11"/>
          <p:cNvSpPr txBox="1"/>
          <p:nvPr userDrawn="1"/>
        </p:nvSpPr>
        <p:spPr>
          <a:xfrm>
            <a:off x="387815" y="1076546"/>
            <a:ext cx="3248081"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accent1"/>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413999" y="3798000"/>
            <a:ext cx="828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0" name="Gruppieren 9"/>
          <p:cNvGrpSpPr>
            <a:grpSpLocks noChangeAspect="1"/>
          </p:cNvGrpSpPr>
          <p:nvPr userDrawn="1"/>
        </p:nvGrpSpPr>
        <p:grpSpPr>
          <a:xfrm>
            <a:off x="6803001" y="532800"/>
            <a:ext cx="2159105" cy="1080000"/>
            <a:chOff x="14785976" y="27157354"/>
            <a:chExt cx="5086351" cy="2544762"/>
          </a:xfrm>
        </p:grpSpPr>
        <p:sp>
          <p:nvSpPr>
            <p:cNvPr id="14"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36035567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F77238C1-9B21-4F95-ADAA-E58205744FE9}"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3541222" y="1497012"/>
            <a:ext cx="5155103"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414338" y="1494000"/>
            <a:ext cx="29916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06285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71600"/>
            <a:ext cx="82296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D4AFC78-3E39-43E9-BBCC-39B89B58233F}"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14338" y="1497012"/>
            <a:ext cx="2988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3528572" y="1497012"/>
            <a:ext cx="2988000" cy="2232000"/>
          </a:xfrm>
          <a:prstGeom prst="rect">
            <a:avLst/>
          </a:prstGeom>
        </p:spPr>
        <p:txBody>
          <a:bodyPr/>
          <a:lstStyle/>
          <a:p>
            <a:endParaRPr lang="de-DE"/>
          </a:p>
        </p:txBody>
      </p:sp>
      <p:sp>
        <p:nvSpPr>
          <p:cNvPr id="12" name="Bildplatzhalter 10"/>
          <p:cNvSpPr>
            <a:spLocks noGrp="1"/>
          </p:cNvSpPr>
          <p:nvPr>
            <p:ph type="pic" sz="quarter" idx="17"/>
          </p:nvPr>
        </p:nvSpPr>
        <p:spPr>
          <a:xfrm>
            <a:off x="414338" y="3852000"/>
            <a:ext cx="2988000" cy="2232000"/>
          </a:xfrm>
          <a:prstGeom prst="rect">
            <a:avLst/>
          </a:prstGeom>
        </p:spPr>
        <p:txBody>
          <a:bodyPr/>
          <a:lstStyle/>
          <a:p>
            <a:endParaRPr lang="de-DE"/>
          </a:p>
        </p:txBody>
      </p:sp>
      <p:sp>
        <p:nvSpPr>
          <p:cNvPr id="14" name="Bildplatzhalter 10"/>
          <p:cNvSpPr>
            <a:spLocks noGrp="1"/>
          </p:cNvSpPr>
          <p:nvPr>
            <p:ph type="pic" sz="quarter" idx="18"/>
          </p:nvPr>
        </p:nvSpPr>
        <p:spPr>
          <a:xfrm>
            <a:off x="3528572" y="3852000"/>
            <a:ext cx="2988000" cy="2232000"/>
          </a:xfrm>
          <a:prstGeom prst="rect">
            <a:avLst/>
          </a:prstGeom>
        </p:spPr>
        <p:txBody>
          <a:bodyPr/>
          <a:lstStyle/>
          <a:p>
            <a:endParaRPr lang="de-DE"/>
          </a:p>
        </p:txBody>
      </p:sp>
      <p:sp>
        <p:nvSpPr>
          <p:cNvPr id="16" name="Bildplatzhalter 15"/>
          <p:cNvSpPr>
            <a:spLocks noGrp="1"/>
          </p:cNvSpPr>
          <p:nvPr>
            <p:ph type="pic" sz="quarter" idx="19"/>
          </p:nvPr>
        </p:nvSpPr>
        <p:spPr>
          <a:xfrm>
            <a:off x="6660000" y="1497013"/>
            <a:ext cx="2052000" cy="2736000"/>
          </a:xfrm>
          <a:prstGeom prst="rect">
            <a:avLst/>
          </a:prstGeom>
        </p:spPr>
        <p:txBody>
          <a:bodyPr/>
          <a:lstStyle/>
          <a:p>
            <a:endParaRPr lang="de-DE"/>
          </a:p>
        </p:txBody>
      </p:sp>
    </p:spTree>
    <p:extLst>
      <p:ext uri="{BB962C8B-B14F-4D97-AF65-F5344CB8AC3E}">
        <p14:creationId xmlns:p14="http://schemas.microsoft.com/office/powerpoint/2010/main" val="27390337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A3888265-492C-4BC2-8AD0-4363C7929864}"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14338" y="1497012"/>
            <a:ext cx="6102350"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6659563" y="1497013"/>
            <a:ext cx="2017710" cy="2736000"/>
          </a:xfrm>
          <a:prstGeom prst="rect">
            <a:avLst/>
          </a:prstGeom>
        </p:spPr>
        <p:txBody>
          <a:bodyPr/>
          <a:lstStyle/>
          <a:p>
            <a:endParaRPr lang="de-DE"/>
          </a:p>
        </p:txBody>
      </p:sp>
    </p:spTree>
    <p:extLst>
      <p:ext uri="{BB962C8B-B14F-4D97-AF65-F5344CB8AC3E}">
        <p14:creationId xmlns:p14="http://schemas.microsoft.com/office/powerpoint/2010/main" val="19646292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512" y="180000"/>
            <a:ext cx="8784000" cy="6494400"/>
          </a:xfrm>
          <a:prstGeom prst="rect">
            <a:avLst/>
          </a:prstGeom>
        </p:spPr>
      </p:pic>
      <p:sp>
        <p:nvSpPr>
          <p:cNvPr id="6" name="Rechteck 5"/>
          <p:cNvSpPr/>
          <p:nvPr userDrawn="1"/>
        </p:nvSpPr>
        <p:spPr>
          <a:xfrm>
            <a:off x="0" y="1702800"/>
            <a:ext cx="179512" cy="45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79512" y="1702800"/>
            <a:ext cx="612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14338" y="1922400"/>
            <a:ext cx="5597822"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414338" y="3218399"/>
            <a:ext cx="5597525"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3"/>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Rechteck 8"/>
          <p:cNvSpPr/>
          <p:nvPr userDrawn="1"/>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3" name="Gruppieren 12"/>
          <p:cNvGrpSpPr>
            <a:grpSpLocks noChangeAspect="1"/>
          </p:cNvGrpSpPr>
          <p:nvPr userDrawn="1"/>
        </p:nvGrpSpPr>
        <p:grpSpPr>
          <a:xfrm>
            <a:off x="6803001" y="532800"/>
            <a:ext cx="2159105" cy="1080000"/>
            <a:chOff x="14785976" y="27157354"/>
            <a:chExt cx="5086351" cy="2544762"/>
          </a:xfrm>
        </p:grpSpPr>
        <p:sp>
          <p:nvSpPr>
            <p:cNvPr id="14"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783727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79512" y="180000"/>
            <a:ext cx="8784000" cy="6498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Untertitel 2"/>
          <p:cNvSpPr>
            <a:spLocks noGrp="1"/>
          </p:cNvSpPr>
          <p:nvPr>
            <p:ph type="subTitle" idx="1" hasCustomPrompt="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7" name="Rechteck 6"/>
          <p:cNvSpPr/>
          <p:nvPr userDrawn="1"/>
        </p:nvSpPr>
        <p:spPr>
          <a:xfrm>
            <a:off x="8962106" y="534391"/>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2" name="Textfeld 11"/>
          <p:cNvSpPr txBox="1"/>
          <p:nvPr userDrawn="1"/>
        </p:nvSpPr>
        <p:spPr>
          <a:xfrm>
            <a:off x="387815" y="1076546"/>
            <a:ext cx="2643907"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rgbClr val="CE1F5E"/>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413999" y="3798000"/>
            <a:ext cx="828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0" name="Gruppieren 9"/>
          <p:cNvGrpSpPr>
            <a:grpSpLocks noChangeAspect="1"/>
          </p:cNvGrpSpPr>
          <p:nvPr userDrawn="1"/>
        </p:nvGrpSpPr>
        <p:grpSpPr>
          <a:xfrm>
            <a:off x="6803001" y="532800"/>
            <a:ext cx="2159105" cy="1080000"/>
            <a:chOff x="14785976" y="27157354"/>
            <a:chExt cx="5086351" cy="2544762"/>
          </a:xfrm>
        </p:grpSpPr>
        <p:sp>
          <p:nvSpPr>
            <p:cNvPr id="14"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40391084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79512" y="180000"/>
            <a:ext cx="8784000" cy="6498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Untertitel 2"/>
          <p:cNvSpPr>
            <a:spLocks noGrp="1"/>
          </p:cNvSpPr>
          <p:nvPr>
            <p:ph type="subTitle" idx="1" hasCustomPrompt="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387815" y="1076546"/>
            <a:ext cx="3248081"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rgbClr val="CE1F5E"/>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413999" y="3798000"/>
            <a:ext cx="828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sp>
        <p:nvSpPr>
          <p:cNvPr id="13" name="Rechteck 12"/>
          <p:cNvSpPr/>
          <p:nvPr userDrawn="1"/>
        </p:nvSpPr>
        <p:spPr>
          <a:xfrm>
            <a:off x="8962106" y="534391"/>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6803001" y="532800"/>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26650019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414000" y="1494000"/>
            <a:ext cx="82296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1416656F-C61C-4A1A-99EC-BC865E70C322}"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extLst>
      <p:ext uri="{BB962C8B-B14F-4D97-AF65-F5344CB8AC3E}">
        <p14:creationId xmlns:p14="http://schemas.microsoft.com/office/powerpoint/2010/main" val="732296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71600"/>
            <a:ext cx="82296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0E96B7DF-AA8E-4E2D-B5EE-61A1131A0743}"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6659563" y="1497013"/>
            <a:ext cx="2036762"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rgbClr val="CE1F5E"/>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414000" y="1494000"/>
            <a:ext cx="6102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982151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AAE309BE-9CD7-4AAD-810B-268262205989}"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6659562" y="1497013"/>
            <a:ext cx="2009237"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rgbClr val="CE1F5E"/>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414338" y="1497013"/>
            <a:ext cx="6102350" cy="4865687"/>
          </a:xfrm>
          <a:prstGeom prst="rect">
            <a:avLst/>
          </a:prstGeom>
        </p:spPr>
        <p:txBody>
          <a:bodyPr/>
          <a:lstStyle/>
          <a:p>
            <a:endParaRPr lang="de-DE" dirty="0"/>
          </a:p>
        </p:txBody>
      </p:sp>
    </p:spTree>
    <p:extLst>
      <p:ext uri="{BB962C8B-B14F-4D97-AF65-F5344CB8AC3E}">
        <p14:creationId xmlns:p14="http://schemas.microsoft.com/office/powerpoint/2010/main" val="24950344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BA9108DB-A2DA-4685-B17D-837376052485}"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3541222" y="1497012"/>
            <a:ext cx="5155103"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414338" y="1494000"/>
            <a:ext cx="29916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813056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414000" y="1494000"/>
            <a:ext cx="82296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6EC62BFC-918B-4734-8908-B2DA8476275C}" type="datetime1">
              <a:rPr lang="de-DE" smtClean="0"/>
              <a:t>31.07.2020</a:t>
            </a:fld>
            <a:endParaRPr lang="de-DE"/>
          </a:p>
        </p:txBody>
      </p:sp>
      <p:sp>
        <p:nvSpPr>
          <p:cNvPr id="5" name="Fußzeilenplatzhalter 4"/>
          <p:cNvSpPr>
            <a:spLocks noGrp="1"/>
          </p:cNvSpPr>
          <p:nvPr>
            <p:ph type="ftr" sz="quarter" idx="11"/>
          </p:nvPr>
        </p:nvSpPr>
        <p:spPr>
          <a:xfrm>
            <a:off x="1403648" y="6597353"/>
            <a:ext cx="5976664"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0400"/>
          </a:xfrm>
          <a:prstGeom prst="rect">
            <a:avLst/>
          </a:prstGeom>
        </p:spPr>
        <p:txBody>
          <a:bodyPr lIns="0" tIns="0" rIns="0" bIns="0">
            <a:normAutofit/>
          </a:bodyPr>
          <a:lstStyle>
            <a:lvl1pPr marL="0" indent="0">
              <a:buNone/>
              <a:defRPr sz="1000" b="0" cap="none" baseline="0"/>
            </a:lvl1pPr>
          </a:lstStyle>
          <a:p>
            <a:pPr lvl="0"/>
            <a:r>
              <a:rPr lang="de-DE" dirty="0"/>
              <a:t>Hier steht ein schöner Präsentationstitel</a:t>
            </a:r>
          </a:p>
        </p:txBody>
      </p:sp>
    </p:spTree>
    <p:extLst>
      <p:ext uri="{BB962C8B-B14F-4D97-AF65-F5344CB8AC3E}">
        <p14:creationId xmlns:p14="http://schemas.microsoft.com/office/powerpoint/2010/main" val="19470507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71600"/>
            <a:ext cx="82296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02ADB7A6-D416-4A21-ACD9-6878CF25A75C}"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14338" y="1497012"/>
            <a:ext cx="2988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3528572" y="1497012"/>
            <a:ext cx="2988000" cy="2232000"/>
          </a:xfrm>
          <a:prstGeom prst="rect">
            <a:avLst/>
          </a:prstGeom>
        </p:spPr>
        <p:txBody>
          <a:bodyPr/>
          <a:lstStyle/>
          <a:p>
            <a:endParaRPr lang="de-DE"/>
          </a:p>
        </p:txBody>
      </p:sp>
      <p:sp>
        <p:nvSpPr>
          <p:cNvPr id="12" name="Bildplatzhalter 10"/>
          <p:cNvSpPr>
            <a:spLocks noGrp="1"/>
          </p:cNvSpPr>
          <p:nvPr>
            <p:ph type="pic" sz="quarter" idx="17"/>
          </p:nvPr>
        </p:nvSpPr>
        <p:spPr>
          <a:xfrm>
            <a:off x="414338" y="3852000"/>
            <a:ext cx="2988000" cy="2232000"/>
          </a:xfrm>
          <a:prstGeom prst="rect">
            <a:avLst/>
          </a:prstGeom>
        </p:spPr>
        <p:txBody>
          <a:bodyPr/>
          <a:lstStyle/>
          <a:p>
            <a:endParaRPr lang="de-DE"/>
          </a:p>
        </p:txBody>
      </p:sp>
      <p:sp>
        <p:nvSpPr>
          <p:cNvPr id="14" name="Bildplatzhalter 10"/>
          <p:cNvSpPr>
            <a:spLocks noGrp="1"/>
          </p:cNvSpPr>
          <p:nvPr>
            <p:ph type="pic" sz="quarter" idx="18"/>
          </p:nvPr>
        </p:nvSpPr>
        <p:spPr>
          <a:xfrm>
            <a:off x="3528572" y="3852000"/>
            <a:ext cx="2988000" cy="2232000"/>
          </a:xfrm>
          <a:prstGeom prst="rect">
            <a:avLst/>
          </a:prstGeom>
        </p:spPr>
        <p:txBody>
          <a:bodyPr/>
          <a:lstStyle/>
          <a:p>
            <a:endParaRPr lang="de-DE"/>
          </a:p>
        </p:txBody>
      </p:sp>
      <p:sp>
        <p:nvSpPr>
          <p:cNvPr id="16" name="Bildplatzhalter 15"/>
          <p:cNvSpPr>
            <a:spLocks noGrp="1"/>
          </p:cNvSpPr>
          <p:nvPr>
            <p:ph type="pic" sz="quarter" idx="19"/>
          </p:nvPr>
        </p:nvSpPr>
        <p:spPr>
          <a:xfrm>
            <a:off x="6660000" y="1497013"/>
            <a:ext cx="2052000" cy="2736000"/>
          </a:xfrm>
          <a:prstGeom prst="rect">
            <a:avLst/>
          </a:prstGeom>
        </p:spPr>
        <p:txBody>
          <a:bodyPr/>
          <a:lstStyle/>
          <a:p>
            <a:endParaRPr lang="de-DE"/>
          </a:p>
        </p:txBody>
      </p:sp>
    </p:spTree>
    <p:extLst>
      <p:ext uri="{BB962C8B-B14F-4D97-AF65-F5344CB8AC3E}">
        <p14:creationId xmlns:p14="http://schemas.microsoft.com/office/powerpoint/2010/main" val="14860985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C7B2F3C4-8FC0-48B9-AB9B-9F1F519CF8B0}"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14338" y="1497012"/>
            <a:ext cx="6102350"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6659563" y="1497013"/>
            <a:ext cx="2017710" cy="2736000"/>
          </a:xfrm>
          <a:prstGeom prst="rect">
            <a:avLst/>
          </a:prstGeom>
        </p:spPr>
        <p:txBody>
          <a:bodyPr/>
          <a:lstStyle/>
          <a:p>
            <a:endParaRPr lang="de-DE"/>
          </a:p>
        </p:txBody>
      </p:sp>
    </p:spTree>
    <p:extLst>
      <p:ext uri="{BB962C8B-B14F-4D97-AF65-F5344CB8AC3E}">
        <p14:creationId xmlns:p14="http://schemas.microsoft.com/office/powerpoint/2010/main" val="17405848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512" y="180000"/>
            <a:ext cx="8784000" cy="6494400"/>
          </a:xfrm>
          <a:prstGeom prst="rect">
            <a:avLst/>
          </a:prstGeom>
        </p:spPr>
      </p:pic>
      <p:sp>
        <p:nvSpPr>
          <p:cNvPr id="6" name="Rechteck 5"/>
          <p:cNvSpPr/>
          <p:nvPr userDrawn="1"/>
        </p:nvSpPr>
        <p:spPr>
          <a:xfrm>
            <a:off x="0" y="1702800"/>
            <a:ext cx="179512" cy="4500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79512" y="1702800"/>
            <a:ext cx="612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14338" y="1922400"/>
            <a:ext cx="5597822"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414338" y="3218399"/>
            <a:ext cx="5597525"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rgbClr val="83053C"/>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Rechteck 8"/>
          <p:cNvSpPr/>
          <p:nvPr userDrawn="1"/>
        </p:nvSpPr>
        <p:spPr>
          <a:xfrm>
            <a:off x="8962106" y="534391"/>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3" name="Gruppieren 12"/>
          <p:cNvGrpSpPr>
            <a:grpSpLocks noChangeAspect="1"/>
          </p:cNvGrpSpPr>
          <p:nvPr userDrawn="1"/>
        </p:nvGrpSpPr>
        <p:grpSpPr>
          <a:xfrm>
            <a:off x="6803001" y="532800"/>
            <a:ext cx="2159105" cy="1080000"/>
            <a:chOff x="14785976" y="27157354"/>
            <a:chExt cx="5086351" cy="2544762"/>
          </a:xfrm>
        </p:grpSpPr>
        <p:sp>
          <p:nvSpPr>
            <p:cNvPr id="14"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2902272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71600"/>
            <a:ext cx="82296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02EB403F-435C-4C12-90DC-9A303986D4E6}" type="datetime1">
              <a:rPr lang="de-DE" smtClean="0"/>
              <a:t>31.07.2020</a:t>
            </a:fld>
            <a:endParaRPr lang="de-DE"/>
          </a:p>
        </p:txBody>
      </p:sp>
      <p:sp>
        <p:nvSpPr>
          <p:cNvPr id="5" name="Fußzeilenplatzhalter 4"/>
          <p:cNvSpPr>
            <a:spLocks noGrp="1"/>
          </p:cNvSpPr>
          <p:nvPr>
            <p:ph type="ftr" sz="quarter" idx="11"/>
          </p:nvPr>
        </p:nvSpPr>
        <p:spPr>
          <a:xfrm>
            <a:off x="1403648" y="6597353"/>
            <a:ext cx="5688632"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0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6659563" y="1497013"/>
            <a:ext cx="2036762"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1"/>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414000" y="1494000"/>
            <a:ext cx="6102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340157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4A3B9F1B-81B8-49C1-8B77-BA557D94C3AA}" type="datetime1">
              <a:rPr lang="de-DE" smtClean="0"/>
              <a:t>31.07.2020</a:t>
            </a:fld>
            <a:endParaRPr lang="de-DE"/>
          </a:p>
        </p:txBody>
      </p:sp>
      <p:sp>
        <p:nvSpPr>
          <p:cNvPr id="5" name="Fußzeilenplatzhalter 4"/>
          <p:cNvSpPr>
            <a:spLocks noGrp="1"/>
          </p:cNvSpPr>
          <p:nvPr>
            <p:ph type="ftr" sz="quarter" idx="11"/>
          </p:nvPr>
        </p:nvSpPr>
        <p:spPr>
          <a:xfrm>
            <a:off x="1403648" y="6597353"/>
            <a:ext cx="5760640"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0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6659562" y="1497013"/>
            <a:ext cx="2009237"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1"/>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414338" y="1497013"/>
            <a:ext cx="6102350" cy="4865687"/>
          </a:xfrm>
          <a:prstGeom prst="rect">
            <a:avLst/>
          </a:prstGeom>
        </p:spPr>
        <p:txBody>
          <a:bodyPr/>
          <a:lstStyle/>
          <a:p>
            <a:endParaRPr lang="de-DE" dirty="0"/>
          </a:p>
        </p:txBody>
      </p:sp>
    </p:spTree>
    <p:extLst>
      <p:ext uri="{BB962C8B-B14F-4D97-AF65-F5344CB8AC3E}">
        <p14:creationId xmlns:p14="http://schemas.microsoft.com/office/powerpoint/2010/main" val="3733045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ECEF30CA-BFCE-446D-BB0F-4AD9E7AE758D}" type="datetime1">
              <a:rPr lang="de-DE" smtClean="0"/>
              <a:t>31.07.2020</a:t>
            </a:fld>
            <a:endParaRPr lang="de-DE"/>
          </a:p>
        </p:txBody>
      </p:sp>
      <p:sp>
        <p:nvSpPr>
          <p:cNvPr id="5" name="Fußzeilenplatzhalter 4"/>
          <p:cNvSpPr>
            <a:spLocks noGrp="1"/>
          </p:cNvSpPr>
          <p:nvPr>
            <p:ph type="ftr" sz="quarter" idx="11"/>
          </p:nvPr>
        </p:nvSpPr>
        <p:spPr>
          <a:xfrm>
            <a:off x="1403648" y="6597353"/>
            <a:ext cx="5832648"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0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3541222" y="1497012"/>
            <a:ext cx="5155103"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414338" y="1494000"/>
            <a:ext cx="29916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46267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71600"/>
            <a:ext cx="82296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16CEDA4E-C911-45EC-973D-4387AAC103EB}" type="datetime1">
              <a:rPr lang="de-DE" smtClean="0"/>
              <a:t>31.07.2020</a:t>
            </a:fld>
            <a:endParaRPr lang="de-DE"/>
          </a:p>
        </p:txBody>
      </p:sp>
      <p:sp>
        <p:nvSpPr>
          <p:cNvPr id="5" name="Fußzeilenplatzhalter 4"/>
          <p:cNvSpPr>
            <a:spLocks noGrp="1"/>
          </p:cNvSpPr>
          <p:nvPr>
            <p:ph type="ftr" sz="quarter" idx="11"/>
          </p:nvPr>
        </p:nvSpPr>
        <p:spPr>
          <a:xfrm>
            <a:off x="1403648" y="6597353"/>
            <a:ext cx="5832648"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0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14338" y="1497012"/>
            <a:ext cx="2988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3528572" y="1497012"/>
            <a:ext cx="2988000" cy="2232000"/>
          </a:xfrm>
          <a:prstGeom prst="rect">
            <a:avLst/>
          </a:prstGeom>
        </p:spPr>
        <p:txBody>
          <a:bodyPr/>
          <a:lstStyle/>
          <a:p>
            <a:endParaRPr lang="de-DE"/>
          </a:p>
        </p:txBody>
      </p:sp>
      <p:sp>
        <p:nvSpPr>
          <p:cNvPr id="12" name="Bildplatzhalter 10"/>
          <p:cNvSpPr>
            <a:spLocks noGrp="1"/>
          </p:cNvSpPr>
          <p:nvPr>
            <p:ph type="pic" sz="quarter" idx="17"/>
          </p:nvPr>
        </p:nvSpPr>
        <p:spPr>
          <a:xfrm>
            <a:off x="414338" y="3852000"/>
            <a:ext cx="2988000" cy="2232000"/>
          </a:xfrm>
          <a:prstGeom prst="rect">
            <a:avLst/>
          </a:prstGeom>
        </p:spPr>
        <p:txBody>
          <a:bodyPr/>
          <a:lstStyle/>
          <a:p>
            <a:endParaRPr lang="de-DE"/>
          </a:p>
        </p:txBody>
      </p:sp>
      <p:sp>
        <p:nvSpPr>
          <p:cNvPr id="14" name="Bildplatzhalter 10"/>
          <p:cNvSpPr>
            <a:spLocks noGrp="1"/>
          </p:cNvSpPr>
          <p:nvPr>
            <p:ph type="pic" sz="quarter" idx="18"/>
          </p:nvPr>
        </p:nvSpPr>
        <p:spPr>
          <a:xfrm>
            <a:off x="3528572" y="3852000"/>
            <a:ext cx="2988000" cy="2232000"/>
          </a:xfrm>
          <a:prstGeom prst="rect">
            <a:avLst/>
          </a:prstGeom>
        </p:spPr>
        <p:txBody>
          <a:bodyPr/>
          <a:lstStyle/>
          <a:p>
            <a:endParaRPr lang="de-DE"/>
          </a:p>
        </p:txBody>
      </p:sp>
      <p:sp>
        <p:nvSpPr>
          <p:cNvPr id="16" name="Bildplatzhalter 15"/>
          <p:cNvSpPr>
            <a:spLocks noGrp="1"/>
          </p:cNvSpPr>
          <p:nvPr>
            <p:ph type="pic" sz="quarter" idx="19"/>
          </p:nvPr>
        </p:nvSpPr>
        <p:spPr>
          <a:xfrm>
            <a:off x="6660000" y="1497013"/>
            <a:ext cx="2052000" cy="2736000"/>
          </a:xfrm>
          <a:prstGeom prst="rect">
            <a:avLst/>
          </a:prstGeom>
        </p:spPr>
        <p:txBody>
          <a:bodyPr/>
          <a:lstStyle/>
          <a:p>
            <a:endParaRPr lang="de-DE"/>
          </a:p>
        </p:txBody>
      </p:sp>
    </p:spTree>
    <p:extLst>
      <p:ext uri="{BB962C8B-B14F-4D97-AF65-F5344CB8AC3E}">
        <p14:creationId xmlns:p14="http://schemas.microsoft.com/office/powerpoint/2010/main" val="2097935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4000" y="469900"/>
            <a:ext cx="82296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451F4426-58C5-47D5-BDA7-C71786A47299}" type="datetime1">
              <a:rPr lang="de-DE" smtClean="0"/>
              <a:t>31.07.2020</a:t>
            </a:fld>
            <a:endParaRPr lang="de-DE"/>
          </a:p>
        </p:txBody>
      </p:sp>
      <p:sp>
        <p:nvSpPr>
          <p:cNvPr id="5" name="Fußzeilenplatzhalter 4"/>
          <p:cNvSpPr>
            <a:spLocks noGrp="1"/>
          </p:cNvSpPr>
          <p:nvPr>
            <p:ph type="ftr" sz="quarter" idx="11"/>
          </p:nvPr>
        </p:nvSpPr>
        <p:spPr>
          <a:xfrm>
            <a:off x="1403648" y="6597353"/>
            <a:ext cx="5688632"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414000" y="288000"/>
            <a:ext cx="8207375" cy="231224"/>
          </a:xfrm>
          <a:prstGeom prst="rect">
            <a:avLst/>
          </a:prstGeom>
        </p:spPr>
        <p:txBody>
          <a:bodyPr lIns="0" tIns="0" rIns="0" bIns="0">
            <a:normAutofit/>
          </a:bodyPr>
          <a:lstStyle>
            <a:lvl1pPr marL="0" indent="0">
              <a:buNone/>
              <a:defRPr sz="10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14338" y="1497012"/>
            <a:ext cx="6102350"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3492500" y="6237288"/>
            <a:ext cx="5203825"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6659563" y="1497013"/>
            <a:ext cx="2017710" cy="2736000"/>
          </a:xfrm>
          <a:prstGeom prst="rect">
            <a:avLst/>
          </a:prstGeom>
        </p:spPr>
        <p:txBody>
          <a:bodyPr/>
          <a:lstStyle/>
          <a:p>
            <a:endParaRPr lang="de-DE"/>
          </a:p>
        </p:txBody>
      </p:sp>
    </p:spTree>
    <p:extLst>
      <p:ext uri="{BB962C8B-B14F-4D97-AF65-F5344CB8AC3E}">
        <p14:creationId xmlns:p14="http://schemas.microsoft.com/office/powerpoint/2010/main" val="400064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512" y="180000"/>
            <a:ext cx="8784000" cy="6494400"/>
          </a:xfrm>
          <a:prstGeom prst="rect">
            <a:avLst/>
          </a:prstGeom>
        </p:spPr>
      </p:pic>
      <p:sp>
        <p:nvSpPr>
          <p:cNvPr id="6" name="Rechteck 5"/>
          <p:cNvSpPr/>
          <p:nvPr userDrawn="1"/>
        </p:nvSpPr>
        <p:spPr>
          <a:xfrm>
            <a:off x="0" y="1702800"/>
            <a:ext cx="179512" cy="45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79512" y="1702800"/>
            <a:ext cx="612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14338" y="1922400"/>
            <a:ext cx="5597822"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414338" y="3218399"/>
            <a:ext cx="5597525"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2"/>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8" name="Rechteck 17"/>
          <p:cNvSpPr/>
          <p:nvPr userDrawn="1"/>
        </p:nvSpPr>
        <p:spPr>
          <a:xfrm>
            <a:off x="8962106" y="534391"/>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9" name="Gruppieren 18"/>
          <p:cNvGrpSpPr>
            <a:grpSpLocks noChangeAspect="1"/>
          </p:cNvGrpSpPr>
          <p:nvPr userDrawn="1"/>
        </p:nvGrpSpPr>
        <p:grpSpPr>
          <a:xfrm>
            <a:off x="6803001" y="532800"/>
            <a:ext cx="2159105" cy="1080000"/>
            <a:chOff x="14785976" y="27157354"/>
            <a:chExt cx="5086351" cy="2544762"/>
          </a:xfrm>
        </p:grpSpPr>
        <p:sp>
          <p:nvSpPr>
            <p:cNvPr id="20"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3"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spTree>
    <p:extLst>
      <p:ext uri="{BB962C8B-B14F-4D97-AF65-F5344CB8AC3E}">
        <p14:creationId xmlns:p14="http://schemas.microsoft.com/office/powerpoint/2010/main" val="3646472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1587" y="-3175"/>
            <a:ext cx="9140825"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27" name="AutoShape 3"/>
          <p:cNvSpPr>
            <a:spLocks noChangeAspect="1" noChangeArrowheads="1" noTextEdit="1"/>
          </p:cNvSpPr>
          <p:nvPr userDrawn="1"/>
        </p:nvSpPr>
        <p:spPr bwMode="auto">
          <a:xfrm>
            <a:off x="1588" y="0"/>
            <a:ext cx="9140825"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0" name="Rectangle 6"/>
          <p:cNvSpPr>
            <a:spLocks noChangeArrowheads="1"/>
          </p:cNvSpPr>
          <p:nvPr userDrawn="1"/>
        </p:nvSpPr>
        <p:spPr bwMode="auto">
          <a:xfrm>
            <a:off x="134938" y="127000"/>
            <a:ext cx="8874125"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1" name="Freeform 7"/>
          <p:cNvSpPr>
            <a:spLocks/>
          </p:cNvSpPr>
          <p:nvPr userDrawn="1"/>
        </p:nvSpPr>
        <p:spPr bwMode="auto">
          <a:xfrm>
            <a:off x="1588" y="6594475"/>
            <a:ext cx="9140825"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a:latin typeface="Calibri" panose="020F0502020204030204" pitchFamily="34" charset="0"/>
            </a:endParaRPr>
          </a:p>
        </p:txBody>
      </p:sp>
      <p:sp>
        <p:nvSpPr>
          <p:cNvPr id="2" name="Titelplatzhalter 1"/>
          <p:cNvSpPr>
            <a:spLocks noGrp="1"/>
          </p:cNvSpPr>
          <p:nvPr userDrawn="1">
            <p:ph type="title"/>
          </p:nvPr>
        </p:nvSpPr>
        <p:spPr>
          <a:xfrm>
            <a:off x="413999" y="473825"/>
            <a:ext cx="828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415925" y="6597353"/>
            <a:ext cx="987723"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806E4B87-2238-4C01-933E-C13E40CF96E1}" type="datetime1">
              <a:rPr lang="de-DE" smtClean="0"/>
              <a:t>31.07.2020</a:t>
            </a:fld>
            <a:endParaRPr lang="de-DE" dirty="0"/>
          </a:p>
        </p:txBody>
      </p:sp>
      <p:sp>
        <p:nvSpPr>
          <p:cNvPr id="5" name="Fußzeilenplatzhalter 4"/>
          <p:cNvSpPr>
            <a:spLocks noGrp="1"/>
          </p:cNvSpPr>
          <p:nvPr userDrawn="1">
            <p:ph type="ftr" sz="quarter" idx="3"/>
          </p:nvPr>
        </p:nvSpPr>
        <p:spPr>
          <a:xfrm>
            <a:off x="1403648" y="6597353"/>
            <a:ext cx="5904656"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Arzneimittelrückstände im Wasser: Was Pharmazeuten wissen müssen und tun können</a:t>
            </a:r>
            <a:endParaRPr lang="de-DE" dirty="0"/>
          </a:p>
        </p:txBody>
      </p:sp>
      <p:sp>
        <p:nvSpPr>
          <p:cNvPr id="6" name="Foliennummernplatzhalter 5"/>
          <p:cNvSpPr>
            <a:spLocks noGrp="1"/>
          </p:cNvSpPr>
          <p:nvPr userDrawn="1">
            <p:ph type="sldNum" sz="quarter" idx="4"/>
          </p:nvPr>
        </p:nvSpPr>
        <p:spPr>
          <a:xfrm>
            <a:off x="8117018" y="6597353"/>
            <a:ext cx="557263"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38"/>
            <a:ext cx="133200" cy="734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Textplatzhalter 2"/>
          <p:cNvSpPr>
            <a:spLocks noGrp="1"/>
          </p:cNvSpPr>
          <p:nvPr>
            <p:ph type="body" idx="1"/>
          </p:nvPr>
        </p:nvSpPr>
        <p:spPr>
          <a:xfrm>
            <a:off x="414000" y="1497600"/>
            <a:ext cx="828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74856104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708" r:id="rId10"/>
    <p:sldLayoutId id="2147483709" r:id="rId11"/>
    <p:sldLayoutId id="2147483710" r:id="rId12"/>
    <p:sldLayoutId id="2147483711" r:id="rId13"/>
    <p:sldLayoutId id="2147483712" r:id="rId14"/>
  </p:sldLayoutIdLst>
  <p:hf hdr="0"/>
  <p:txStyles>
    <p:titleStyle>
      <a:lvl1pPr algn="l" defTabSz="914400" rtl="0" eaLnBrk="1" latinLnBrk="0" hangingPunct="1">
        <a:spcBef>
          <a:spcPct val="0"/>
        </a:spcBef>
        <a:buNone/>
        <a:defRPr sz="2300" b="1" kern="1200">
          <a:solidFill>
            <a:schemeClr val="accent1"/>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1587" y="-3175"/>
            <a:ext cx="9140825"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27" name="AutoShape 3"/>
          <p:cNvSpPr>
            <a:spLocks noChangeAspect="1" noChangeArrowheads="1" noTextEdit="1"/>
          </p:cNvSpPr>
          <p:nvPr userDrawn="1"/>
        </p:nvSpPr>
        <p:spPr bwMode="auto">
          <a:xfrm>
            <a:off x="1588" y="0"/>
            <a:ext cx="9140825"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0" name="Rectangle 6"/>
          <p:cNvSpPr>
            <a:spLocks noChangeArrowheads="1"/>
          </p:cNvSpPr>
          <p:nvPr userDrawn="1"/>
        </p:nvSpPr>
        <p:spPr bwMode="auto">
          <a:xfrm>
            <a:off x="134938" y="127000"/>
            <a:ext cx="8874125"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1" name="Freeform 7"/>
          <p:cNvSpPr>
            <a:spLocks/>
          </p:cNvSpPr>
          <p:nvPr userDrawn="1"/>
        </p:nvSpPr>
        <p:spPr bwMode="auto">
          <a:xfrm>
            <a:off x="1588" y="6594475"/>
            <a:ext cx="9140825"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a:latin typeface="Calibri" panose="020F0502020204030204" pitchFamily="34" charset="0"/>
            </a:endParaRPr>
          </a:p>
        </p:txBody>
      </p:sp>
      <p:sp>
        <p:nvSpPr>
          <p:cNvPr id="2" name="Titelplatzhalter 1"/>
          <p:cNvSpPr>
            <a:spLocks noGrp="1"/>
          </p:cNvSpPr>
          <p:nvPr userDrawn="1">
            <p:ph type="title"/>
          </p:nvPr>
        </p:nvSpPr>
        <p:spPr>
          <a:xfrm>
            <a:off x="413999" y="473825"/>
            <a:ext cx="828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415925" y="6597353"/>
            <a:ext cx="987723"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ECD4A879-9ACB-4665-9450-4D6FC9675EBD}" type="datetime1">
              <a:rPr lang="de-DE" smtClean="0"/>
              <a:t>31.07.2020</a:t>
            </a:fld>
            <a:endParaRPr lang="de-DE" dirty="0"/>
          </a:p>
        </p:txBody>
      </p:sp>
      <p:sp>
        <p:nvSpPr>
          <p:cNvPr id="5" name="Fußzeilenplatzhalter 4"/>
          <p:cNvSpPr>
            <a:spLocks noGrp="1"/>
          </p:cNvSpPr>
          <p:nvPr userDrawn="1">
            <p:ph type="ftr" sz="quarter" idx="3"/>
          </p:nvPr>
        </p:nvSpPr>
        <p:spPr>
          <a:xfrm>
            <a:off x="1403648" y="6597353"/>
            <a:ext cx="5688632"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Arzneimittelrückstände im Wasser: Was Pharmazeuten wissen müssen und tun können</a:t>
            </a:r>
            <a:endParaRPr lang="de-DE" dirty="0"/>
          </a:p>
        </p:txBody>
      </p:sp>
      <p:sp>
        <p:nvSpPr>
          <p:cNvPr id="6" name="Foliennummernplatzhalter 5"/>
          <p:cNvSpPr>
            <a:spLocks noGrp="1"/>
          </p:cNvSpPr>
          <p:nvPr userDrawn="1">
            <p:ph type="sldNum" sz="quarter" idx="4"/>
          </p:nvPr>
        </p:nvSpPr>
        <p:spPr>
          <a:xfrm>
            <a:off x="8117018" y="6597353"/>
            <a:ext cx="557263"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38"/>
            <a:ext cx="133200" cy="734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Textplatzhalter 2"/>
          <p:cNvSpPr>
            <a:spLocks noGrp="1"/>
          </p:cNvSpPr>
          <p:nvPr>
            <p:ph type="body" idx="1"/>
          </p:nvPr>
        </p:nvSpPr>
        <p:spPr>
          <a:xfrm>
            <a:off x="414000" y="1497600"/>
            <a:ext cx="828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95236633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hdr="0"/>
  <p:txStyles>
    <p:titleStyle>
      <a:lvl1pPr algn="l" defTabSz="914400" rtl="0" eaLnBrk="1" latinLnBrk="0" hangingPunct="1">
        <a:spcBef>
          <a:spcPct val="0"/>
        </a:spcBef>
        <a:buNone/>
        <a:defRPr sz="2300" b="1" kern="1200">
          <a:solidFill>
            <a:schemeClr val="accent4"/>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4"/>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1587" y="-3175"/>
            <a:ext cx="9140825"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27" name="AutoShape 3"/>
          <p:cNvSpPr>
            <a:spLocks noChangeAspect="1" noChangeArrowheads="1" noTextEdit="1"/>
          </p:cNvSpPr>
          <p:nvPr userDrawn="1"/>
        </p:nvSpPr>
        <p:spPr bwMode="auto">
          <a:xfrm>
            <a:off x="1588" y="0"/>
            <a:ext cx="9140825"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0" name="Rectangle 6"/>
          <p:cNvSpPr>
            <a:spLocks noChangeArrowheads="1"/>
          </p:cNvSpPr>
          <p:nvPr userDrawn="1"/>
        </p:nvSpPr>
        <p:spPr bwMode="auto">
          <a:xfrm>
            <a:off x="134938" y="127000"/>
            <a:ext cx="8874125"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1" name="Freeform 7"/>
          <p:cNvSpPr>
            <a:spLocks/>
          </p:cNvSpPr>
          <p:nvPr userDrawn="1"/>
        </p:nvSpPr>
        <p:spPr bwMode="auto">
          <a:xfrm>
            <a:off x="1588" y="6594475"/>
            <a:ext cx="9140825"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a:latin typeface="Calibri" panose="020F0502020204030204" pitchFamily="34" charset="0"/>
            </a:endParaRPr>
          </a:p>
        </p:txBody>
      </p:sp>
      <p:sp>
        <p:nvSpPr>
          <p:cNvPr id="2" name="Titelplatzhalter 1"/>
          <p:cNvSpPr>
            <a:spLocks noGrp="1"/>
          </p:cNvSpPr>
          <p:nvPr userDrawn="1">
            <p:ph type="title"/>
          </p:nvPr>
        </p:nvSpPr>
        <p:spPr>
          <a:xfrm>
            <a:off x="413999" y="473825"/>
            <a:ext cx="828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415925" y="6597353"/>
            <a:ext cx="987723"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880F3B01-8493-40DB-B511-0C189F21FA2F}" type="datetime1">
              <a:rPr lang="de-DE" smtClean="0"/>
              <a:t>31.07.2020</a:t>
            </a:fld>
            <a:endParaRPr lang="de-DE" dirty="0"/>
          </a:p>
        </p:txBody>
      </p:sp>
      <p:sp>
        <p:nvSpPr>
          <p:cNvPr id="5" name="Fußzeilenplatzhalter 4"/>
          <p:cNvSpPr>
            <a:spLocks noGrp="1"/>
          </p:cNvSpPr>
          <p:nvPr userDrawn="1">
            <p:ph type="ftr" sz="quarter" idx="3"/>
          </p:nvPr>
        </p:nvSpPr>
        <p:spPr>
          <a:xfrm>
            <a:off x="1403648" y="6597353"/>
            <a:ext cx="5112568"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Arzneimittelrückstände im Wasser: Was Pharmazeuten wissen müssen und tun können</a:t>
            </a:r>
            <a:endParaRPr lang="de-DE" dirty="0"/>
          </a:p>
        </p:txBody>
      </p:sp>
      <p:sp>
        <p:nvSpPr>
          <p:cNvPr id="6" name="Foliennummernplatzhalter 5"/>
          <p:cNvSpPr>
            <a:spLocks noGrp="1"/>
          </p:cNvSpPr>
          <p:nvPr userDrawn="1">
            <p:ph type="sldNum" sz="quarter" idx="4"/>
          </p:nvPr>
        </p:nvSpPr>
        <p:spPr>
          <a:xfrm>
            <a:off x="8117018" y="6597353"/>
            <a:ext cx="557263"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38"/>
            <a:ext cx="133200" cy="734637"/>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 name="Textplatzhalter 2"/>
          <p:cNvSpPr>
            <a:spLocks noGrp="1"/>
          </p:cNvSpPr>
          <p:nvPr>
            <p:ph type="body" idx="1"/>
          </p:nvPr>
        </p:nvSpPr>
        <p:spPr>
          <a:xfrm>
            <a:off x="414000" y="1497600"/>
            <a:ext cx="828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0695204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algn="l" defTabSz="914400" rtl="0" eaLnBrk="1" latinLnBrk="0" hangingPunct="1">
        <a:spcBef>
          <a:spcPct val="0"/>
        </a:spcBef>
        <a:buNone/>
        <a:defRPr sz="2300" b="1" kern="1200">
          <a:solidFill>
            <a:srgbClr val="CE1F5E"/>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rgbClr val="CE1F5E"/>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youtube.com/watch?v=6blafjHQGvw&amp;feature=youtu.be"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toxics.usgs.gov/highlights/PMFs.html"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8.tiff"/></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hyperlink" Target="https://www.umweltbundesamt.de/sites/default/files/medien/378/publikationen/pharmaceuticals_in_the_environment_0.pdf" TargetMode="Externa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file:///P:\Votr&#228;ge\RWTH%20Aachen%202018%20&#214;kotox\Videos\Exposure%20Vergleich.mpg" TargetMode="External"/><Relationship Id="rId1" Type="http://schemas.microsoft.com/office/2007/relationships/media" Target="file:///P:\Votr&#228;ge\RWTH%20Aachen%202018%20&#214;kotox\Videos\Exposure%20Vergleich.mpg" TargetMode="External"/><Relationship Id="rId5" Type="http://schemas.openxmlformats.org/officeDocument/2006/relationships/image" Target="../media/image39.png"/><Relationship Id="rId4" Type="http://schemas.openxmlformats.org/officeDocument/2006/relationships/notesSlide" Target="../notesSlides/notesSlide14.xm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hyperlink" Target="https://www.umweltbundesamt.de/publikationen/antibiotika-antibiotikaresistenzen-in-der-umwelt" TargetMode="External"/></Relationships>
</file>

<file path=ppt/slides/_rels/slide6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9.xml.rels><?xml version="1.0" encoding="UTF-8" standalone="yes"?>
<Relationships xmlns="http://schemas.openxmlformats.org/package/2006/relationships"><Relationship Id="rId2" Type="http://schemas.openxmlformats.org/officeDocument/2006/relationships/hyperlink" Target="https://www.youtube.com/watch?v=Y_-DBrrCDA0&amp;feature=youtu.be"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tiff"/><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t>Die Apotheke als zentraler Ort für den (umwelt)-bewussten Umgang mit Arzneimitteln</a:t>
            </a:r>
          </a:p>
        </p:txBody>
      </p:sp>
      <p:sp>
        <p:nvSpPr>
          <p:cNvPr id="3" name="Titel 2"/>
          <p:cNvSpPr>
            <a:spLocks noGrp="1"/>
          </p:cNvSpPr>
          <p:nvPr>
            <p:ph type="title"/>
          </p:nvPr>
        </p:nvSpPr>
        <p:spPr/>
        <p:txBody>
          <a:bodyPr/>
          <a:lstStyle/>
          <a:p>
            <a:r>
              <a:rPr lang="de-DE">
                <a:solidFill>
                  <a:srgbClr val="009BD5"/>
                </a:solidFill>
                <a:latin typeface="Calibri"/>
                <a:ea typeface="ＭＳ Ｐゴシック" charset="0"/>
                <a:cs typeface="Arial"/>
              </a:rPr>
              <a:t>Einführung</a:t>
            </a:r>
            <a:endParaRPr lang="de-DE" sz="3200"/>
          </a:p>
        </p:txBody>
      </p:sp>
      <p:sp>
        <p:nvSpPr>
          <p:cNvPr id="4" name="Textplatzhalter 3"/>
          <p:cNvSpPr>
            <a:spLocks noGrp="1"/>
          </p:cNvSpPr>
          <p:nvPr>
            <p:ph type="body" sz="quarter" idx="10"/>
          </p:nvPr>
        </p:nvSpPr>
        <p:spPr/>
        <p:txBody>
          <a:bodyPr>
            <a:normAutofit/>
          </a:bodyPr>
          <a:lstStyle/>
          <a:p>
            <a:endParaRPr lang="de-DE"/>
          </a:p>
          <a:p>
            <a:r>
              <a:rPr lang="de-DE"/>
              <a:t>Arzneimittelrückstände im Wasser: </a:t>
            </a:r>
          </a:p>
          <a:p>
            <a:r>
              <a:rPr lang="de-DE"/>
              <a:t>Was müssen angehende Pharmazeuten wissen und was können Sie tun?</a:t>
            </a:r>
          </a:p>
          <a:p>
            <a:endParaRPr lang="de-DE"/>
          </a:p>
        </p:txBody>
      </p:sp>
    </p:spTree>
    <p:extLst>
      <p:ext uri="{BB962C8B-B14F-4D97-AF65-F5344CB8AC3E}">
        <p14:creationId xmlns:p14="http://schemas.microsoft.com/office/powerpoint/2010/main" val="2968101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Hintergrund des Projektes aus Sicht des Umweltbundesamtes</a:t>
            </a:r>
          </a:p>
        </p:txBody>
      </p:sp>
      <p:sp>
        <p:nvSpPr>
          <p:cNvPr id="3" name="Inhaltsplatzhalter 2"/>
          <p:cNvSpPr>
            <a:spLocks noGrp="1"/>
          </p:cNvSpPr>
          <p:nvPr>
            <p:ph idx="1"/>
          </p:nvPr>
        </p:nvSpPr>
        <p:spPr/>
        <p:txBody>
          <a:bodyPr/>
          <a:lstStyle/>
          <a:p>
            <a:pPr lvl="0" algn="ctr">
              <a:defRPr/>
            </a:pPr>
            <a:r>
              <a:rPr lang="de-DE" sz="4800" cap="none">
                <a:solidFill>
                  <a:srgbClr val="005585"/>
                </a:solidFill>
                <a:latin typeface="Calibri"/>
                <a:ea typeface="ＭＳ Ｐゴシック" charset="0"/>
              </a:rPr>
              <a:t>Wie kann der Eintrag von Arzneimitteln außerhalb der behördlichen Zulassung reduziert werden?</a:t>
            </a:r>
          </a:p>
          <a:p>
            <a:endParaRPr lang="de-DE"/>
          </a:p>
        </p:txBody>
      </p:sp>
      <p:sp>
        <p:nvSpPr>
          <p:cNvPr id="4" name="Datumsplatzhalter 3"/>
          <p:cNvSpPr>
            <a:spLocks noGrp="1"/>
          </p:cNvSpPr>
          <p:nvPr>
            <p:ph type="dt" sz="half" idx="10"/>
          </p:nvPr>
        </p:nvSpPr>
        <p:spPr/>
        <p:txBody>
          <a:bodyPr/>
          <a:lstStyle/>
          <a:p>
            <a:fld id="{8EE4397B-7BE1-4EF1-BA5D-62E87944929A}"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10</a:t>
            </a:fld>
            <a:endParaRPr lang="de-DE"/>
          </a:p>
        </p:txBody>
      </p:sp>
      <p:sp>
        <p:nvSpPr>
          <p:cNvPr id="7" name="Textplatzhalter 6"/>
          <p:cNvSpPr>
            <a:spLocks noGrp="1"/>
          </p:cNvSpPr>
          <p:nvPr>
            <p:ph type="body" sz="quarter" idx="13"/>
          </p:nvPr>
        </p:nvSpPr>
        <p:spPr/>
        <p:txBody>
          <a:bodyPr>
            <a:normAutofit/>
          </a:bodyPr>
          <a:lstStyle/>
          <a:p>
            <a:r>
              <a:rPr lang="de-DE" sz="1000">
                <a:solidFill>
                  <a:schemeClr val="accent3"/>
                </a:solidFill>
              </a:rPr>
              <a:t>Die Apotheke als zentraler Ort für den (umwelt)-bewussten Umgang mit Arzneimitteln </a:t>
            </a:r>
            <a:endParaRPr lang="de-DE" sz="1000"/>
          </a:p>
          <a:p>
            <a:endParaRPr lang="de-DE" sz="1000"/>
          </a:p>
        </p:txBody>
      </p:sp>
    </p:spTree>
    <p:extLst>
      <p:ext uri="{BB962C8B-B14F-4D97-AF65-F5344CB8AC3E}">
        <p14:creationId xmlns:p14="http://schemas.microsoft.com/office/powerpoint/2010/main" val="692439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a:t>Umgang mit Arzneimitteln?</a:t>
            </a:r>
            <a:endParaRPr lang="de-DE"/>
          </a:p>
        </p:txBody>
      </p:sp>
      <p:sp>
        <p:nvSpPr>
          <p:cNvPr id="4" name="Datumsplatzhalter 3"/>
          <p:cNvSpPr>
            <a:spLocks noGrp="1"/>
          </p:cNvSpPr>
          <p:nvPr>
            <p:ph type="dt" sz="half" idx="10"/>
          </p:nvPr>
        </p:nvSpPr>
        <p:spPr/>
        <p:txBody>
          <a:bodyPr/>
          <a:lstStyle/>
          <a:p>
            <a:fld id="{CD05CCD5-AC24-430F-8612-7F2F87057FB8}"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11</a:t>
            </a:fld>
            <a:endParaRPr lang="de-DE"/>
          </a:p>
        </p:txBody>
      </p:sp>
      <p:sp>
        <p:nvSpPr>
          <p:cNvPr id="7" name="Textplatzhalter 6"/>
          <p:cNvSpPr>
            <a:spLocks noGrp="1"/>
          </p:cNvSpPr>
          <p:nvPr>
            <p:ph type="body" sz="quarter" idx="13"/>
          </p:nvPr>
        </p:nvSpPr>
        <p:spPr/>
        <p:txBody>
          <a:bodyPr>
            <a:normAutofit/>
          </a:bodyPr>
          <a:lstStyle/>
          <a:p>
            <a:r>
              <a:rPr lang="de-DE" sz="1000">
                <a:solidFill>
                  <a:schemeClr val="accent3"/>
                </a:solidFill>
              </a:rPr>
              <a:t>Die Apotheke als zentraler Ort für den (umwelt)-bewussten Umgang mit Arzneimitteln </a:t>
            </a:r>
            <a:endParaRPr lang="de-DE" sz="1000"/>
          </a:p>
          <a:p>
            <a:endParaRPr lang="de-DE" sz="1000"/>
          </a:p>
        </p:txBody>
      </p:sp>
      <p:grpSp>
        <p:nvGrpSpPr>
          <p:cNvPr id="8" name="Gruppieren 7"/>
          <p:cNvGrpSpPr/>
          <p:nvPr/>
        </p:nvGrpSpPr>
        <p:grpSpPr>
          <a:xfrm>
            <a:off x="1043608" y="1813379"/>
            <a:ext cx="5954690" cy="4104456"/>
            <a:chOff x="2361726" y="1628800"/>
            <a:chExt cx="7129627" cy="4896544"/>
          </a:xfrm>
        </p:grpSpPr>
        <p:cxnSp>
          <p:nvCxnSpPr>
            <p:cNvPr id="9" name="Gerade Verbindung 8"/>
            <p:cNvCxnSpPr/>
            <p:nvPr/>
          </p:nvCxnSpPr>
          <p:spPr>
            <a:xfrm>
              <a:off x="6250158" y="1628800"/>
              <a:ext cx="21592" cy="4896544"/>
            </a:xfrm>
            <a:prstGeom prst="line">
              <a:avLst/>
            </a:prstGeom>
            <a:ln w="41275" cmpd="sng">
              <a:solidFill>
                <a:srgbClr val="0070C0"/>
              </a:solidFill>
            </a:ln>
          </p:spPr>
          <p:style>
            <a:lnRef idx="1">
              <a:schemeClr val="accent1"/>
            </a:lnRef>
            <a:fillRef idx="0">
              <a:schemeClr val="accent1"/>
            </a:fillRef>
            <a:effectRef idx="0">
              <a:schemeClr val="accent1"/>
            </a:effectRef>
            <a:fontRef idx="minor">
              <a:schemeClr val="tx1"/>
            </a:fontRef>
          </p:style>
        </p:cxnSp>
        <p:pic>
          <p:nvPicPr>
            <p:cNvPr id="10" name="Picture 5"/>
            <p:cNvPicPr>
              <a:picLocks noChangeAspect="1" noChangeArrowheads="1"/>
            </p:cNvPicPr>
            <p:nvPr/>
          </p:nvPicPr>
          <p:blipFill>
            <a:blip r:embed="rId2" cstate="print"/>
            <a:srcRect/>
            <a:stretch>
              <a:fillRect/>
            </a:stretch>
          </p:blipFill>
          <p:spPr bwMode="auto">
            <a:xfrm>
              <a:off x="2361726" y="1772816"/>
              <a:ext cx="3672408" cy="4651128"/>
            </a:xfrm>
            <a:prstGeom prst="rect">
              <a:avLst/>
            </a:prstGeom>
            <a:noFill/>
            <a:ln w="9525">
              <a:noFill/>
              <a:miter lim="800000"/>
              <a:headEnd/>
              <a:tailEnd/>
            </a:ln>
          </p:spPr>
        </p:pic>
        <p:pic>
          <p:nvPicPr>
            <p:cNvPr id="11" name="Grafik 10"/>
            <p:cNvPicPr>
              <a:picLocks noChangeAspect="1"/>
            </p:cNvPicPr>
            <p:nvPr/>
          </p:nvPicPr>
          <p:blipFill>
            <a:blip r:embed="rId3"/>
            <a:stretch>
              <a:fillRect/>
            </a:stretch>
          </p:blipFill>
          <p:spPr>
            <a:xfrm>
              <a:off x="6405253" y="2172822"/>
              <a:ext cx="3086100" cy="3178969"/>
            </a:xfrm>
            <a:prstGeom prst="rect">
              <a:avLst/>
            </a:prstGeom>
          </p:spPr>
        </p:pic>
      </p:grpSp>
      <p:sp>
        <p:nvSpPr>
          <p:cNvPr id="12" name="Textfeld 11"/>
          <p:cNvSpPr txBox="1"/>
          <p:nvPr/>
        </p:nvSpPr>
        <p:spPr>
          <a:xfrm>
            <a:off x="2339752" y="1412776"/>
            <a:ext cx="4104456" cy="369332"/>
          </a:xfrm>
          <a:prstGeom prst="rect">
            <a:avLst/>
          </a:prstGeom>
          <a:noFill/>
        </p:spPr>
        <p:txBody>
          <a:bodyPr wrap="square" rtlCol="0">
            <a:spAutoFit/>
          </a:bodyPr>
          <a:lstStyle/>
          <a:p>
            <a:r>
              <a:rPr lang="de-DE" b="1">
                <a:solidFill>
                  <a:prstClr val="black"/>
                </a:solidFill>
                <a:latin typeface="Calibri" panose="020F0502020204030204" pitchFamily="34" charset="0"/>
                <a:cs typeface="Kalinga" panose="020B0502040204020203" pitchFamily="34" charset="0"/>
              </a:rPr>
              <a:t>Zielgruppenspezifische Kommunikation</a:t>
            </a:r>
            <a:endParaRPr lang="en-GB" b="1" dirty="0">
              <a:solidFill>
                <a:prstClr val="black"/>
              </a:solidFill>
              <a:latin typeface="Calibri" panose="020F0502020204030204" pitchFamily="34" charset="0"/>
              <a:cs typeface="Kalinga" panose="020B0502040204020203" pitchFamily="34" charset="0"/>
            </a:endParaRPr>
          </a:p>
        </p:txBody>
      </p:sp>
      <p:sp>
        <p:nvSpPr>
          <p:cNvPr id="15" name="Rechteck 14"/>
          <p:cNvSpPr/>
          <p:nvPr/>
        </p:nvSpPr>
        <p:spPr>
          <a:xfrm>
            <a:off x="5709536" y="3328872"/>
            <a:ext cx="1288761" cy="2728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4572000" y="3843786"/>
            <a:ext cx="1137537" cy="3781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4159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Projektziel</a:t>
            </a:r>
          </a:p>
        </p:txBody>
      </p:sp>
      <p:sp>
        <p:nvSpPr>
          <p:cNvPr id="3" name="Inhaltsplatzhalter 2"/>
          <p:cNvSpPr>
            <a:spLocks noGrp="1"/>
          </p:cNvSpPr>
          <p:nvPr>
            <p:ph idx="1"/>
          </p:nvPr>
        </p:nvSpPr>
        <p:spPr/>
        <p:txBody>
          <a:bodyPr/>
          <a:lstStyle/>
          <a:p>
            <a:pPr lvl="0" fontAlgn="base">
              <a:spcAft>
                <a:spcPct val="0"/>
              </a:spcAft>
              <a:buFont typeface="Arial" pitchFamily="34" charset="0"/>
              <a:buChar char="•"/>
            </a:pPr>
            <a:r>
              <a:rPr lang="de-DE" sz="1800" b="0" cap="none">
                <a:solidFill>
                  <a:prstClr val="black"/>
                </a:solidFill>
                <a:latin typeface="Calibri"/>
                <a:ea typeface="ＭＳ Ｐゴシック" charset="0"/>
                <a:cs typeface="Arial"/>
              </a:rPr>
              <a:t>Grundlagen legen für die Auseinandersetzung mit der Thematik</a:t>
            </a:r>
          </a:p>
          <a:p>
            <a:pPr lvl="0" fontAlgn="base">
              <a:spcAft>
                <a:spcPct val="0"/>
              </a:spcAft>
            </a:pPr>
            <a:r>
              <a:rPr lang="de-DE" sz="1800" b="0" i="1" cap="none">
                <a:solidFill>
                  <a:prstClr val="black"/>
                </a:solidFill>
                <a:latin typeface="Calibri"/>
                <a:ea typeface="ＭＳ Ｐゴシック" charset="0"/>
                <a:cs typeface="Arial"/>
              </a:rPr>
              <a:t>	Arzneimittel in der Umwelt</a:t>
            </a:r>
          </a:p>
          <a:p>
            <a:pPr lvl="0" fontAlgn="base">
              <a:spcBef>
                <a:spcPts val="1200"/>
              </a:spcBef>
              <a:spcAft>
                <a:spcPct val="0"/>
              </a:spcAft>
              <a:buFont typeface="Arial" pitchFamily="34" charset="0"/>
              <a:buChar char="•"/>
            </a:pPr>
            <a:r>
              <a:rPr lang="de-DE" sz="1800" b="0" cap="none">
                <a:solidFill>
                  <a:prstClr val="black"/>
                </a:solidFill>
                <a:latin typeface="Calibri"/>
                <a:ea typeface="ＭＳ Ｐゴシック" charset="0"/>
                <a:cs typeface="Arial"/>
              </a:rPr>
              <a:t>Vermittlung von Informationen/Wissen an die Apothekerschaft via der geplanten Informationsplattform</a:t>
            </a:r>
          </a:p>
          <a:p>
            <a:pPr lvl="0" fontAlgn="base">
              <a:spcBef>
                <a:spcPts val="1200"/>
              </a:spcBef>
              <a:spcAft>
                <a:spcPct val="0"/>
              </a:spcAft>
              <a:buFont typeface="Arial" pitchFamily="34" charset="0"/>
              <a:buChar char="•"/>
            </a:pPr>
            <a:r>
              <a:rPr lang="de-DE" sz="1800" b="0" cap="none">
                <a:solidFill>
                  <a:prstClr val="black"/>
                </a:solidFill>
                <a:latin typeface="Calibri"/>
                <a:ea typeface="ＭＳ Ｐゴシック" charset="0"/>
                <a:cs typeface="Arial"/>
              </a:rPr>
              <a:t>Berücksichtigung von Umweltaspekten beim Umgang mit Arzneimitteln</a:t>
            </a:r>
          </a:p>
          <a:p>
            <a:pPr lvl="0" fontAlgn="base">
              <a:spcBef>
                <a:spcPts val="1200"/>
              </a:spcBef>
              <a:spcAft>
                <a:spcPct val="0"/>
              </a:spcAft>
            </a:pPr>
            <a:r>
              <a:rPr lang="de-DE" sz="1800" b="0">
                <a:solidFill>
                  <a:prstClr val="black"/>
                </a:solidFill>
                <a:latin typeface="Calibri"/>
                <a:ea typeface="ＭＳ Ｐゴシック" charset="0"/>
                <a:cs typeface="Arial"/>
                <a:sym typeface="Wingdings" pitchFamily="2" charset="2"/>
              </a:rPr>
              <a:t> </a:t>
            </a:r>
            <a:r>
              <a:rPr lang="de-DE" sz="1800" b="0" cap="none">
                <a:solidFill>
                  <a:prstClr val="black"/>
                </a:solidFill>
                <a:latin typeface="Calibri"/>
                <a:ea typeface="ＭＳ Ｐゴシック" charset="0"/>
                <a:cs typeface="Arial"/>
              </a:rPr>
              <a:t>Nachhaltiger Umgang mit Arzneimitteln zum Schutz der Umwelt</a:t>
            </a:r>
            <a:endParaRPr lang="de-DE" sz="1800" b="0">
              <a:solidFill>
                <a:prstClr val="black"/>
              </a:solidFill>
              <a:latin typeface="Calibri"/>
              <a:ea typeface="ＭＳ Ｐゴシック" charset="0"/>
              <a:cs typeface="Arial"/>
            </a:endParaRPr>
          </a:p>
          <a:p>
            <a:pPr lvl="0" fontAlgn="base">
              <a:spcBef>
                <a:spcPts val="1800"/>
              </a:spcBef>
              <a:spcAft>
                <a:spcPct val="0"/>
              </a:spcAft>
              <a:buFont typeface="Arial" pitchFamily="34" charset="0"/>
              <a:buChar char="•"/>
            </a:pPr>
            <a:r>
              <a:rPr lang="de-DE" sz="1800" b="0" i="1" cap="none">
                <a:solidFill>
                  <a:prstClr val="black"/>
                </a:solidFill>
                <a:latin typeface="Calibri"/>
                <a:ea typeface="ＭＳ Ｐゴシック" charset="0"/>
                <a:cs typeface="Arial"/>
              </a:rPr>
              <a:t>Umsetzung des Gesamtprojektes </a:t>
            </a:r>
            <a:r>
              <a:rPr lang="de-DE" sz="1800" b="0" i="1" cap="none">
                <a:solidFill>
                  <a:prstClr val="black"/>
                </a:solidFill>
                <a:latin typeface="Calibri"/>
                <a:ea typeface="ＭＳ Ｐゴシック" charset="0"/>
                <a:cs typeface="Arial"/>
                <a:sym typeface="Wingdings" pitchFamily="2" charset="2"/>
              </a:rPr>
              <a:t> Ansprache von Bevölkerung &amp; Apothekerschaft</a:t>
            </a:r>
            <a:r>
              <a:rPr lang="de-DE" sz="1800" b="0" i="1" cap="none">
                <a:solidFill>
                  <a:prstClr val="black"/>
                </a:solidFill>
                <a:latin typeface="Calibri"/>
                <a:ea typeface="ＭＳ Ｐゴシック" charset="0"/>
                <a:cs typeface="Arial"/>
              </a:rPr>
              <a:t> </a:t>
            </a:r>
          </a:p>
          <a:p>
            <a:pPr lvl="0" fontAlgn="base">
              <a:spcBef>
                <a:spcPts val="1200"/>
              </a:spcBef>
              <a:spcAft>
                <a:spcPct val="0"/>
              </a:spcAft>
              <a:buFont typeface="Arial" pitchFamily="34" charset="0"/>
              <a:buChar char="•"/>
            </a:pPr>
            <a:r>
              <a:rPr lang="de-DE" sz="1800" b="0" i="1" cap="none">
                <a:solidFill>
                  <a:prstClr val="black"/>
                </a:solidFill>
                <a:latin typeface="Calibri"/>
                <a:ea typeface="ＭＳ Ｐゴシック" charset="0"/>
                <a:cs typeface="Arial"/>
              </a:rPr>
              <a:t>Langfristig: Reduzierung des Umwelteintrages von Humanpharmaka</a:t>
            </a:r>
          </a:p>
          <a:p>
            <a:endParaRPr lang="de-DE"/>
          </a:p>
        </p:txBody>
      </p:sp>
      <p:sp>
        <p:nvSpPr>
          <p:cNvPr id="4" name="Datumsplatzhalter 3"/>
          <p:cNvSpPr>
            <a:spLocks noGrp="1"/>
          </p:cNvSpPr>
          <p:nvPr>
            <p:ph type="dt" sz="half" idx="10"/>
          </p:nvPr>
        </p:nvSpPr>
        <p:spPr/>
        <p:txBody>
          <a:bodyPr/>
          <a:lstStyle/>
          <a:p>
            <a:fld id="{3A65F6F8-4E41-4BDE-BE0D-B9DB7386C6AF}"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12</a:t>
            </a:fld>
            <a:endParaRPr lang="de-DE"/>
          </a:p>
        </p:txBody>
      </p:sp>
      <p:sp>
        <p:nvSpPr>
          <p:cNvPr id="7" name="Textplatzhalter 6"/>
          <p:cNvSpPr>
            <a:spLocks noGrp="1"/>
          </p:cNvSpPr>
          <p:nvPr>
            <p:ph type="body" sz="quarter" idx="13"/>
          </p:nvPr>
        </p:nvSpPr>
        <p:spPr/>
        <p:txBody>
          <a:bodyPr>
            <a:normAutofit/>
          </a:bodyPr>
          <a:lstStyle/>
          <a:p>
            <a:r>
              <a:rPr lang="de-DE" sz="1000">
                <a:solidFill>
                  <a:schemeClr val="accent3"/>
                </a:solidFill>
              </a:rPr>
              <a:t>Die Apotheke als zentraler Ort für den (umwelt)-bewussten Umgang mit Arzneimitteln </a:t>
            </a:r>
            <a:endParaRPr lang="de-DE" sz="1000"/>
          </a:p>
          <a:p>
            <a:endParaRPr lang="de-DE" sz="1000"/>
          </a:p>
          <a:p>
            <a:endParaRPr lang="de-DE" sz="1000"/>
          </a:p>
        </p:txBody>
      </p:sp>
    </p:spTree>
    <p:extLst>
      <p:ext uri="{BB962C8B-B14F-4D97-AF65-F5344CB8AC3E}">
        <p14:creationId xmlns:p14="http://schemas.microsoft.com/office/powerpoint/2010/main" val="3505225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a:cs typeface="Arial" charset="0"/>
              </a:rPr>
              <a:t>Programm: </a:t>
            </a:r>
            <a:r>
              <a:rPr lang="de-DE" altLang="de-DE">
                <a:solidFill>
                  <a:srgbClr val="FF0000"/>
                </a:solidFill>
                <a:cs typeface="Arial" charset="0"/>
              </a:rPr>
              <a:t>Donnerstag</a:t>
            </a:r>
            <a:endParaRPr lang="de-DE">
              <a:solidFill>
                <a:srgbClr val="FF0000"/>
              </a:solidFill>
            </a:endParaRPr>
          </a:p>
        </p:txBody>
      </p:sp>
      <p:sp>
        <p:nvSpPr>
          <p:cNvPr id="4" name="Datumsplatzhalter 3"/>
          <p:cNvSpPr>
            <a:spLocks noGrp="1"/>
          </p:cNvSpPr>
          <p:nvPr>
            <p:ph type="dt" sz="half" idx="10"/>
          </p:nvPr>
        </p:nvSpPr>
        <p:spPr/>
        <p:txBody>
          <a:bodyPr/>
          <a:lstStyle/>
          <a:p>
            <a:fld id="{B03B2AB5-992D-48E8-86BB-0E6B3E5CF06B}"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13</a:t>
            </a:fld>
            <a:endParaRPr lang="de-DE"/>
          </a:p>
        </p:txBody>
      </p:sp>
      <p:sp>
        <p:nvSpPr>
          <p:cNvPr id="7" name="Textplatzhalter 6"/>
          <p:cNvSpPr>
            <a:spLocks noGrp="1"/>
          </p:cNvSpPr>
          <p:nvPr>
            <p:ph type="body" sz="quarter" idx="13"/>
          </p:nvPr>
        </p:nvSpPr>
        <p:spPr/>
        <p:txBody>
          <a:bodyPr>
            <a:normAutofit/>
          </a:bodyPr>
          <a:lstStyle/>
          <a:p>
            <a:r>
              <a:rPr lang="de-DE" sz="1000"/>
              <a:t>Vorstellung und Problemdarstellung</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98062" y="1741916"/>
            <a:ext cx="7462151" cy="4029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089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a:cs typeface="Arial" charset="0"/>
              </a:rPr>
              <a:t>Programm: </a:t>
            </a:r>
            <a:r>
              <a:rPr lang="de-DE" altLang="de-DE">
                <a:solidFill>
                  <a:srgbClr val="FF0000"/>
                </a:solidFill>
                <a:cs typeface="Arial" charset="0"/>
              </a:rPr>
              <a:t>Freitag</a:t>
            </a:r>
            <a:endParaRPr lang="de-DE">
              <a:solidFill>
                <a:srgbClr val="FF0000"/>
              </a:solidFill>
            </a:endParaRPr>
          </a:p>
        </p:txBody>
      </p:sp>
      <p:sp>
        <p:nvSpPr>
          <p:cNvPr id="4" name="Datumsplatzhalter 3"/>
          <p:cNvSpPr>
            <a:spLocks noGrp="1"/>
          </p:cNvSpPr>
          <p:nvPr>
            <p:ph type="dt" sz="half" idx="10"/>
          </p:nvPr>
        </p:nvSpPr>
        <p:spPr/>
        <p:txBody>
          <a:bodyPr/>
          <a:lstStyle/>
          <a:p>
            <a:fld id="{6D11EA15-FD86-4A7E-BCCC-3EF3887ACA7E}"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14</a:t>
            </a:fld>
            <a:endParaRPr lang="de-DE"/>
          </a:p>
        </p:txBody>
      </p:sp>
      <p:sp>
        <p:nvSpPr>
          <p:cNvPr id="7" name="Textplatzhalter 6"/>
          <p:cNvSpPr>
            <a:spLocks noGrp="1"/>
          </p:cNvSpPr>
          <p:nvPr>
            <p:ph type="body" sz="quarter" idx="13"/>
          </p:nvPr>
        </p:nvSpPr>
        <p:spPr/>
        <p:txBody>
          <a:bodyPr>
            <a:normAutofit/>
          </a:bodyPr>
          <a:lstStyle/>
          <a:p>
            <a:r>
              <a:rPr lang="de-DE" sz="1000"/>
              <a:t>Vorstellung und Problemdarstellung</a:t>
            </a:r>
          </a:p>
          <a:p>
            <a:endParaRPr lang="de-DE" sz="100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98062" y="1525489"/>
            <a:ext cx="7462151" cy="4462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439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Film zur Einführung</a:t>
            </a:r>
          </a:p>
        </p:txBody>
      </p:sp>
      <p:sp>
        <p:nvSpPr>
          <p:cNvPr id="3" name="Inhaltsplatzhalter 2"/>
          <p:cNvSpPr>
            <a:spLocks noGrp="1"/>
          </p:cNvSpPr>
          <p:nvPr>
            <p:ph idx="1"/>
          </p:nvPr>
        </p:nvSpPr>
        <p:spPr>
          <a:xfrm>
            <a:off x="414000" y="1494000"/>
            <a:ext cx="7614384" cy="4525963"/>
          </a:xfrm>
        </p:spPr>
        <p:txBody>
          <a:bodyPr/>
          <a:lstStyle/>
          <a:p>
            <a:pPr marL="0" lvl="0" indent="0" algn="ctr" fontAlgn="base">
              <a:lnSpc>
                <a:spcPct val="100000"/>
              </a:lnSpc>
              <a:spcBef>
                <a:spcPct val="0"/>
              </a:spcBef>
              <a:spcAft>
                <a:spcPts val="1200"/>
              </a:spcAft>
            </a:pPr>
            <a:r>
              <a:rPr lang="de-DE" sz="2000" cap="none">
                <a:solidFill>
                  <a:prstClr val="black"/>
                </a:solidFill>
                <a:cs typeface="Arial" pitchFamily="34" charset="0"/>
              </a:rPr>
              <a:t>Pillen, die wir wegspülen: </a:t>
            </a:r>
            <a:br>
              <a:rPr lang="de-DE" sz="2000" cap="none">
                <a:solidFill>
                  <a:prstClr val="black"/>
                </a:solidFill>
                <a:cs typeface="Arial" pitchFamily="34" charset="0"/>
              </a:rPr>
            </a:br>
            <a:r>
              <a:rPr lang="de-DE" sz="2000" cap="none">
                <a:solidFill>
                  <a:prstClr val="black"/>
                </a:solidFill>
                <a:cs typeface="Arial" pitchFamily="34" charset="0"/>
              </a:rPr>
              <a:t>Arzneimittel, Trinkwasser und die Umwelt</a:t>
            </a:r>
          </a:p>
          <a:p>
            <a:pPr algn="ctr"/>
            <a:r>
              <a:rPr lang="de-DE" sz="1800" b="0" u="sng" cap="none">
                <a:solidFill>
                  <a:prstClr val="black"/>
                </a:solidFill>
                <a:cs typeface="Arial" charset="0"/>
                <a:hlinkClick r:id="rId2"/>
              </a:rPr>
              <a:t>https://www.youtube.com/watch?v=6blafjHQGvw&amp;feature=youtu.be</a:t>
            </a:r>
            <a:endParaRPr lang="de-DE"/>
          </a:p>
        </p:txBody>
      </p:sp>
      <p:sp>
        <p:nvSpPr>
          <p:cNvPr id="4" name="Datumsplatzhalter 3"/>
          <p:cNvSpPr>
            <a:spLocks noGrp="1"/>
          </p:cNvSpPr>
          <p:nvPr>
            <p:ph type="dt" sz="half" idx="10"/>
          </p:nvPr>
        </p:nvSpPr>
        <p:spPr/>
        <p:txBody>
          <a:bodyPr/>
          <a:lstStyle/>
          <a:p>
            <a:fld id="{26377FB4-4D5B-405A-9B8C-79245EA2CC49}"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15</a:t>
            </a:fld>
            <a:endParaRPr lang="de-DE"/>
          </a:p>
        </p:txBody>
      </p:sp>
      <p:sp>
        <p:nvSpPr>
          <p:cNvPr id="7" name="Textplatzhalter 6"/>
          <p:cNvSpPr>
            <a:spLocks noGrp="1"/>
          </p:cNvSpPr>
          <p:nvPr>
            <p:ph type="body" sz="quarter" idx="13"/>
          </p:nvPr>
        </p:nvSpPr>
        <p:spPr/>
        <p:txBody>
          <a:bodyPr>
            <a:normAutofit/>
          </a:bodyPr>
          <a:lstStyle/>
          <a:p>
            <a:r>
              <a:rPr lang="de-DE" sz="1000"/>
              <a:t>Vorstellung und Problemdarstellung</a:t>
            </a:r>
          </a:p>
          <a:p>
            <a:endParaRPr lang="de-DE" sz="1000"/>
          </a:p>
        </p:txBody>
      </p:sp>
    </p:spTree>
    <p:extLst>
      <p:ext uri="{BB962C8B-B14F-4D97-AF65-F5344CB8AC3E}">
        <p14:creationId xmlns:p14="http://schemas.microsoft.com/office/powerpoint/2010/main" val="164724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Interaktionszusammenhang</a:t>
            </a:r>
            <a:endParaRPr lang="de-DE" dirty="0"/>
          </a:p>
        </p:txBody>
      </p:sp>
      <p:sp>
        <p:nvSpPr>
          <p:cNvPr id="4" name="Datumsplatzhalter 3"/>
          <p:cNvSpPr>
            <a:spLocks noGrp="1"/>
          </p:cNvSpPr>
          <p:nvPr>
            <p:ph type="dt" sz="half" idx="10"/>
          </p:nvPr>
        </p:nvSpPr>
        <p:spPr/>
        <p:txBody>
          <a:bodyPr/>
          <a:lstStyle/>
          <a:p>
            <a:fld id="{079BD5CE-84C2-45FF-9310-A9E3EB9F5C07}"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16</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a:p>
          <a:p>
            <a:endParaRPr lang="de-DE" sz="1000"/>
          </a:p>
          <a:p>
            <a:endParaRPr lang="de-DE" sz="1000"/>
          </a:p>
          <a:p>
            <a:endParaRPr lang="de-DE" sz="1000"/>
          </a:p>
          <a:p>
            <a:endParaRPr lang="de-DE" sz="1000" dirty="0"/>
          </a:p>
        </p:txBody>
      </p:sp>
      <p:grpSp>
        <p:nvGrpSpPr>
          <p:cNvPr id="13" name="Gruppieren 12"/>
          <p:cNvGrpSpPr/>
          <p:nvPr/>
        </p:nvGrpSpPr>
        <p:grpSpPr>
          <a:xfrm>
            <a:off x="971025" y="1340768"/>
            <a:ext cx="6697319" cy="4968552"/>
            <a:chOff x="971025" y="1340768"/>
            <a:chExt cx="6697319" cy="4968552"/>
          </a:xfrm>
        </p:grpSpPr>
        <p:grpSp>
          <p:nvGrpSpPr>
            <p:cNvPr id="14" name="Gruppieren 13"/>
            <p:cNvGrpSpPr/>
            <p:nvPr/>
          </p:nvGrpSpPr>
          <p:grpSpPr>
            <a:xfrm>
              <a:off x="1763688" y="4581128"/>
              <a:ext cx="1440160" cy="1440160"/>
              <a:chOff x="1475656" y="2636912"/>
              <a:chExt cx="1440160" cy="1440160"/>
            </a:xfrm>
          </p:grpSpPr>
          <p:pic>
            <p:nvPicPr>
              <p:cNvPr id="3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2926620"/>
                <a:ext cx="849318" cy="860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chteck 37"/>
              <p:cNvSpPr/>
              <p:nvPr/>
            </p:nvSpPr>
            <p:spPr>
              <a:xfrm>
                <a:off x="1475656" y="2636912"/>
                <a:ext cx="1440160" cy="14401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5" name="Gruppieren 14"/>
            <p:cNvGrpSpPr/>
            <p:nvPr/>
          </p:nvGrpSpPr>
          <p:grpSpPr>
            <a:xfrm>
              <a:off x="5796136" y="4579914"/>
              <a:ext cx="1440160" cy="1440160"/>
              <a:chOff x="5761072" y="4258032"/>
              <a:chExt cx="1440160" cy="1440160"/>
            </a:xfrm>
          </p:grpSpPr>
          <p:pic>
            <p:nvPicPr>
              <p:cNvPr id="35" name="Picture 4" descr="Ähnliches Fot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5643" y="4542603"/>
                <a:ext cx="871018" cy="871018"/>
              </a:xfrm>
              <a:prstGeom prst="rect">
                <a:avLst/>
              </a:prstGeom>
              <a:noFill/>
              <a:extLst>
                <a:ext uri="{909E8E84-426E-40DD-AFC4-6F175D3DCCD1}">
                  <a14:hiddenFill xmlns:a14="http://schemas.microsoft.com/office/drawing/2010/main">
                    <a:solidFill>
                      <a:srgbClr val="FFFFFF"/>
                    </a:solidFill>
                  </a14:hiddenFill>
                </a:ext>
              </a:extLst>
            </p:spPr>
          </p:pic>
          <p:sp>
            <p:nvSpPr>
              <p:cNvPr id="36" name="Rechteck 35"/>
              <p:cNvSpPr/>
              <p:nvPr/>
            </p:nvSpPr>
            <p:spPr>
              <a:xfrm>
                <a:off x="5761072" y="4258032"/>
                <a:ext cx="1440160" cy="14401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6" name="Gruppieren 15"/>
            <p:cNvGrpSpPr/>
            <p:nvPr/>
          </p:nvGrpSpPr>
          <p:grpSpPr>
            <a:xfrm>
              <a:off x="3779912" y="2204389"/>
              <a:ext cx="1440160" cy="1440160"/>
              <a:chOff x="1112276" y="2456389"/>
              <a:chExt cx="1440160" cy="1440160"/>
            </a:xfrm>
          </p:grpSpPr>
          <p:pic>
            <p:nvPicPr>
              <p:cNvPr id="33" name="Picture 6" descr="Bildergebnis für patient symbo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78"/>
              <a:stretch/>
            </p:blipFill>
            <p:spPr bwMode="auto">
              <a:xfrm>
                <a:off x="1305695" y="2680956"/>
                <a:ext cx="1053321" cy="1044965"/>
              </a:xfrm>
              <a:prstGeom prst="rect">
                <a:avLst/>
              </a:prstGeom>
              <a:noFill/>
              <a:extLst>
                <a:ext uri="{909E8E84-426E-40DD-AFC4-6F175D3DCCD1}">
                  <a14:hiddenFill xmlns:a14="http://schemas.microsoft.com/office/drawing/2010/main">
                    <a:solidFill>
                      <a:srgbClr val="FFFFFF"/>
                    </a:solidFill>
                  </a14:hiddenFill>
                </a:ext>
              </a:extLst>
            </p:spPr>
          </p:pic>
          <p:sp>
            <p:nvSpPr>
              <p:cNvPr id="34" name="Rechteck 33"/>
              <p:cNvSpPr/>
              <p:nvPr/>
            </p:nvSpPr>
            <p:spPr>
              <a:xfrm>
                <a:off x="1112276" y="2456389"/>
                <a:ext cx="1440160" cy="14401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sp>
          <p:nvSpPr>
            <p:cNvPr id="17" name="Nach oben gebogener Pfeil 16"/>
            <p:cNvSpPr/>
            <p:nvPr/>
          </p:nvSpPr>
          <p:spPr>
            <a:xfrm>
              <a:off x="3344524" y="3765642"/>
              <a:ext cx="1083460" cy="1103043"/>
            </a:xfrm>
            <a:prstGeom prst="bentUpArrow">
              <a:avLst>
                <a:gd name="adj1" fmla="val 7098"/>
                <a:gd name="adj2" fmla="val 12213"/>
                <a:gd name="adj3" fmla="val 965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8" name="Nach oben gebogener Pfeil 17"/>
            <p:cNvSpPr/>
            <p:nvPr/>
          </p:nvSpPr>
          <p:spPr>
            <a:xfrm flipH="1" flipV="1">
              <a:off x="2552436" y="3366520"/>
              <a:ext cx="1083460" cy="1103043"/>
            </a:xfrm>
            <a:prstGeom prst="bentUpArrow">
              <a:avLst>
                <a:gd name="adj1" fmla="val 7098"/>
                <a:gd name="adj2" fmla="val 12213"/>
                <a:gd name="adj3" fmla="val 965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19" name="Textfeld 18"/>
            <p:cNvSpPr txBox="1"/>
            <p:nvPr/>
          </p:nvSpPr>
          <p:spPr>
            <a:xfrm>
              <a:off x="3275553" y="4870836"/>
              <a:ext cx="1185238" cy="523220"/>
            </a:xfrm>
            <a:prstGeom prst="rect">
              <a:avLst/>
            </a:prstGeom>
            <a:noFill/>
          </p:spPr>
          <p:txBody>
            <a:bodyPr wrap="square" rtlCol="0">
              <a:spAutoFit/>
            </a:bodyPr>
            <a:lstStyle/>
            <a:p>
              <a:r>
                <a:rPr lang="de-DE" sz="1400" dirty="0">
                  <a:latin typeface="Calibri" panose="020F0502020204030204" pitchFamily="34" charset="0"/>
                  <a:cs typeface="Arial" panose="020B0604020202020204" pitchFamily="34" charset="0"/>
                </a:rPr>
                <a:t>Beratung</a:t>
              </a:r>
            </a:p>
            <a:p>
              <a:r>
                <a:rPr lang="de-DE" sz="1400" dirty="0">
                  <a:latin typeface="Calibri" panose="020F0502020204030204" pitchFamily="34" charset="0"/>
                  <a:cs typeface="Arial" panose="020B0604020202020204" pitchFamily="34" charset="0"/>
                </a:rPr>
                <a:t>Arzneimittel</a:t>
              </a:r>
            </a:p>
          </p:txBody>
        </p:sp>
        <p:grpSp>
          <p:nvGrpSpPr>
            <p:cNvPr id="20" name="Gruppieren 19"/>
            <p:cNvGrpSpPr/>
            <p:nvPr/>
          </p:nvGrpSpPr>
          <p:grpSpPr>
            <a:xfrm flipH="1">
              <a:off x="4572000" y="3366520"/>
              <a:ext cx="1875548" cy="1502165"/>
              <a:chOff x="4712676" y="3087347"/>
              <a:chExt cx="1875548" cy="1502165"/>
            </a:xfrm>
          </p:grpSpPr>
          <p:sp>
            <p:nvSpPr>
              <p:cNvPr id="31" name="Nach oben gebogener Pfeil 30"/>
              <p:cNvSpPr/>
              <p:nvPr/>
            </p:nvSpPr>
            <p:spPr>
              <a:xfrm>
                <a:off x="5504764" y="3486469"/>
                <a:ext cx="1083460" cy="1103043"/>
              </a:xfrm>
              <a:prstGeom prst="bentUpArrow">
                <a:avLst>
                  <a:gd name="adj1" fmla="val 7098"/>
                  <a:gd name="adj2" fmla="val 12213"/>
                  <a:gd name="adj3" fmla="val 965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2" name="Nach oben gebogener Pfeil 31"/>
              <p:cNvSpPr/>
              <p:nvPr/>
            </p:nvSpPr>
            <p:spPr>
              <a:xfrm flipH="1" flipV="1">
                <a:off x="4712676" y="3087347"/>
                <a:ext cx="1083460" cy="1103043"/>
              </a:xfrm>
              <a:prstGeom prst="bentUpArrow">
                <a:avLst>
                  <a:gd name="adj1" fmla="val 7098"/>
                  <a:gd name="adj2" fmla="val 12213"/>
                  <a:gd name="adj3" fmla="val 965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sp>
          <p:nvSpPr>
            <p:cNvPr id="21" name="Textfeld 20"/>
            <p:cNvSpPr txBox="1"/>
            <p:nvPr/>
          </p:nvSpPr>
          <p:spPr>
            <a:xfrm>
              <a:off x="4524113" y="4868685"/>
              <a:ext cx="1185238" cy="738664"/>
            </a:xfrm>
            <a:prstGeom prst="rect">
              <a:avLst/>
            </a:prstGeom>
            <a:noFill/>
          </p:spPr>
          <p:txBody>
            <a:bodyPr wrap="square" rtlCol="0">
              <a:spAutoFit/>
            </a:bodyPr>
            <a:lstStyle/>
            <a:p>
              <a:pPr algn="r"/>
              <a:r>
                <a:rPr lang="de-DE" sz="1400" dirty="0">
                  <a:latin typeface="Calibri" panose="020F0502020204030204" pitchFamily="34" charset="0"/>
                  <a:cs typeface="Arial" panose="020B0604020202020204" pitchFamily="34" charset="0"/>
                </a:rPr>
                <a:t>Beratung</a:t>
              </a:r>
            </a:p>
            <a:p>
              <a:pPr algn="r"/>
              <a:r>
                <a:rPr lang="de-DE" sz="1400" dirty="0">
                  <a:latin typeface="Calibri" panose="020F0502020204030204" pitchFamily="34" charset="0"/>
                  <a:cs typeface="Arial" panose="020B0604020202020204" pitchFamily="34" charset="0"/>
                </a:rPr>
                <a:t>Behandlung</a:t>
              </a:r>
            </a:p>
            <a:p>
              <a:pPr algn="r"/>
              <a:r>
                <a:rPr lang="de-DE" sz="1400" dirty="0">
                  <a:latin typeface="Calibri" panose="020F0502020204030204" pitchFamily="34" charset="0"/>
                  <a:cs typeface="Arial" panose="020B0604020202020204" pitchFamily="34" charset="0"/>
                </a:rPr>
                <a:t>Rezept</a:t>
              </a:r>
            </a:p>
          </p:txBody>
        </p:sp>
        <p:sp>
          <p:nvSpPr>
            <p:cNvPr id="22" name="Textfeld 21"/>
            <p:cNvSpPr txBox="1"/>
            <p:nvPr/>
          </p:nvSpPr>
          <p:spPr>
            <a:xfrm>
              <a:off x="5292080" y="3048740"/>
              <a:ext cx="1185238" cy="307777"/>
            </a:xfrm>
            <a:prstGeom prst="rect">
              <a:avLst/>
            </a:prstGeom>
            <a:noFill/>
          </p:spPr>
          <p:txBody>
            <a:bodyPr wrap="square" rtlCol="0">
              <a:spAutoFit/>
            </a:bodyPr>
            <a:lstStyle/>
            <a:p>
              <a:r>
                <a:rPr lang="de-DE" sz="1400" dirty="0">
                  <a:latin typeface="Calibri" panose="020F0502020204030204" pitchFamily="34" charset="0"/>
                  <a:cs typeface="Arial" panose="020B0604020202020204" pitchFamily="34" charset="0"/>
                </a:rPr>
                <a:t>Symptom</a:t>
              </a:r>
            </a:p>
          </p:txBody>
        </p:sp>
        <p:sp>
          <p:nvSpPr>
            <p:cNvPr id="23" name="Pfeil nach rechts 22"/>
            <p:cNvSpPr/>
            <p:nvPr/>
          </p:nvSpPr>
          <p:spPr>
            <a:xfrm rot="16200000">
              <a:off x="4200077" y="1520313"/>
              <a:ext cx="648072" cy="576064"/>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4" name="Rechteck 23"/>
            <p:cNvSpPr/>
            <p:nvPr/>
          </p:nvSpPr>
          <p:spPr>
            <a:xfrm>
              <a:off x="1331640" y="1340768"/>
              <a:ext cx="6336704" cy="496855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5" name="Textfeld 24"/>
            <p:cNvSpPr txBox="1"/>
            <p:nvPr/>
          </p:nvSpPr>
          <p:spPr>
            <a:xfrm rot="16200000">
              <a:off x="-698278" y="3723320"/>
              <a:ext cx="3707938" cy="369332"/>
            </a:xfrm>
            <a:prstGeom prst="rect">
              <a:avLst/>
            </a:prstGeom>
            <a:noFill/>
          </p:spPr>
          <p:txBody>
            <a:bodyPr wrap="none" rtlCol="0">
              <a:spAutoFit/>
            </a:bodyPr>
            <a:lstStyle/>
            <a:p>
              <a:r>
                <a:rPr lang="de-DE" dirty="0">
                  <a:solidFill>
                    <a:srgbClr val="777777"/>
                  </a:solidFill>
                  <a:latin typeface="Calibri" panose="020F0502020204030204" pitchFamily="34" charset="0"/>
                </a:rPr>
                <a:t>Gesundheitssystem und Wissensbasis</a:t>
              </a:r>
            </a:p>
          </p:txBody>
        </p:sp>
        <p:sp>
          <p:nvSpPr>
            <p:cNvPr id="26" name="Textfeld 25"/>
            <p:cNvSpPr txBox="1"/>
            <p:nvPr/>
          </p:nvSpPr>
          <p:spPr>
            <a:xfrm>
              <a:off x="2501547" y="2852936"/>
              <a:ext cx="1185238" cy="523220"/>
            </a:xfrm>
            <a:prstGeom prst="rect">
              <a:avLst/>
            </a:prstGeom>
            <a:noFill/>
          </p:spPr>
          <p:txBody>
            <a:bodyPr wrap="square" rtlCol="0">
              <a:spAutoFit/>
            </a:bodyPr>
            <a:lstStyle/>
            <a:p>
              <a:pPr algn="r"/>
              <a:r>
                <a:rPr lang="de-DE" sz="1400" dirty="0">
                  <a:latin typeface="Calibri" panose="020F0502020204030204" pitchFamily="34" charset="0"/>
                  <a:cs typeface="Arial" panose="020B0604020202020204" pitchFamily="34" charset="0"/>
                </a:rPr>
                <a:t>Symptom</a:t>
              </a:r>
            </a:p>
            <a:p>
              <a:pPr algn="r"/>
              <a:r>
                <a:rPr lang="de-DE" sz="1400" dirty="0">
                  <a:latin typeface="Calibri" panose="020F0502020204030204" pitchFamily="34" charset="0"/>
                  <a:cs typeface="Arial" panose="020B0604020202020204" pitchFamily="34" charset="0"/>
                </a:rPr>
                <a:t>Rezept</a:t>
              </a:r>
            </a:p>
          </p:txBody>
        </p:sp>
        <p:sp>
          <p:nvSpPr>
            <p:cNvPr id="27" name="Pfeil nach rechts 26"/>
            <p:cNvSpPr/>
            <p:nvPr/>
          </p:nvSpPr>
          <p:spPr>
            <a:xfrm>
              <a:off x="1371725" y="5229200"/>
              <a:ext cx="351323" cy="156039"/>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8" name="Pfeil nach rechts 27"/>
            <p:cNvSpPr/>
            <p:nvPr/>
          </p:nvSpPr>
          <p:spPr>
            <a:xfrm flipH="1">
              <a:off x="7266776" y="5224049"/>
              <a:ext cx="351323" cy="156039"/>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9" name="Pfeil nach rechts 28"/>
            <p:cNvSpPr/>
            <p:nvPr/>
          </p:nvSpPr>
          <p:spPr>
            <a:xfrm rot="5400000">
              <a:off x="3653463" y="1730325"/>
              <a:ext cx="648072" cy="156039"/>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cxnSp>
          <p:nvCxnSpPr>
            <p:cNvPr id="30" name="Gerade Verbindung 29"/>
            <p:cNvCxnSpPr/>
            <p:nvPr/>
          </p:nvCxnSpPr>
          <p:spPr>
            <a:xfrm>
              <a:off x="3344524" y="5761955"/>
              <a:ext cx="2307596" cy="0"/>
            </a:xfrm>
            <a:prstGeom prst="line">
              <a:avLst/>
            </a:prstGeom>
            <a:ln w="88900">
              <a:solidFill>
                <a:schemeClr val="tx1"/>
              </a:solidFill>
              <a:prstDash val="sysDot"/>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sp>
        <p:nvSpPr>
          <p:cNvPr id="39" name="Textfeld 38"/>
          <p:cNvSpPr txBox="1"/>
          <p:nvPr/>
        </p:nvSpPr>
        <p:spPr>
          <a:xfrm>
            <a:off x="5834188" y="6309320"/>
            <a:ext cx="1834156" cy="253916"/>
          </a:xfrm>
          <a:prstGeom prst="rect">
            <a:avLst/>
          </a:prstGeom>
          <a:noFill/>
        </p:spPr>
        <p:txBody>
          <a:bodyPr wrap="none" rtlCol="0">
            <a:spAutoFit/>
          </a:bodyPr>
          <a:lstStyle/>
          <a:p>
            <a:r>
              <a:rPr lang="de-DE" sz="1050" dirty="0">
                <a:latin typeface="+mj-lt"/>
                <a:cs typeface="Arial" panose="020B0604020202020204" pitchFamily="34" charset="0"/>
              </a:rPr>
              <a:t>Quelle: </a:t>
            </a:r>
            <a:r>
              <a:rPr lang="de-DE" sz="1050" dirty="0" err="1">
                <a:latin typeface="+mj-lt"/>
                <a:cs typeface="Arial" panose="020B0604020202020204" pitchFamily="34" charset="0"/>
              </a:rPr>
              <a:t>start</a:t>
            </a:r>
            <a:r>
              <a:rPr lang="de-DE" sz="1050" dirty="0">
                <a:latin typeface="+mj-lt"/>
                <a:cs typeface="Arial" panose="020B0604020202020204" pitchFamily="34" charset="0"/>
              </a:rPr>
              <a:t>, ISOE, modifiziert</a:t>
            </a:r>
          </a:p>
        </p:txBody>
      </p:sp>
    </p:spTree>
    <p:extLst>
      <p:ext uri="{BB962C8B-B14F-4D97-AF65-F5344CB8AC3E}">
        <p14:creationId xmlns:p14="http://schemas.microsoft.com/office/powerpoint/2010/main" val="2403413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t>Gesellschaftlicher Umgang und Wahrnehmung</a:t>
            </a:r>
          </a:p>
        </p:txBody>
      </p:sp>
      <p:sp>
        <p:nvSpPr>
          <p:cNvPr id="3" name="Titel 2"/>
          <p:cNvSpPr>
            <a:spLocks noGrp="1"/>
          </p:cNvSpPr>
          <p:nvPr>
            <p:ph type="title"/>
          </p:nvPr>
        </p:nvSpPr>
        <p:spPr/>
        <p:txBody>
          <a:bodyPr/>
          <a:lstStyle/>
          <a:p>
            <a:r>
              <a:rPr lang="de-DE"/>
              <a:t>Block I - 2</a:t>
            </a:r>
          </a:p>
        </p:txBody>
      </p:sp>
      <p:sp>
        <p:nvSpPr>
          <p:cNvPr id="4" name="Textplatzhalter 3"/>
          <p:cNvSpPr>
            <a:spLocks noGrp="1"/>
          </p:cNvSpPr>
          <p:nvPr>
            <p:ph type="body" sz="quarter" idx="10"/>
          </p:nvPr>
        </p:nvSpPr>
        <p:spPr/>
        <p:txBody>
          <a:bodyPr/>
          <a:lstStyle/>
          <a:p>
            <a:r>
              <a:rPr lang="de-DE" dirty="0"/>
              <a:t>Dr. Martina Winker und Dr. Konrad Götz</a:t>
            </a:r>
          </a:p>
          <a:p>
            <a:r>
              <a:rPr lang="de-DE" dirty="0"/>
              <a:t>ISOE - Institut für sozial-ökologische Forschung</a:t>
            </a:r>
          </a:p>
        </p:txBody>
      </p:sp>
    </p:spTree>
    <p:extLst>
      <p:ext uri="{BB962C8B-B14F-4D97-AF65-F5344CB8AC3E}">
        <p14:creationId xmlns:p14="http://schemas.microsoft.com/office/powerpoint/2010/main" val="2183468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Medikamenten-Einnahme</a:t>
            </a:r>
            <a:endParaRPr lang="de-DE" dirty="0"/>
          </a:p>
        </p:txBody>
      </p:sp>
      <p:sp>
        <p:nvSpPr>
          <p:cNvPr id="4" name="Datumsplatzhalter 3"/>
          <p:cNvSpPr>
            <a:spLocks noGrp="1"/>
          </p:cNvSpPr>
          <p:nvPr>
            <p:ph type="dt" sz="half" idx="10"/>
          </p:nvPr>
        </p:nvSpPr>
        <p:spPr/>
        <p:txBody>
          <a:bodyPr/>
          <a:lstStyle/>
          <a:p>
            <a:fld id="{896A66ED-0987-45C7-B5FA-810C1F975526}"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18</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a:p>
          <a:p>
            <a:endParaRPr lang="de-DE" sz="1000"/>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marL="0" lvl="2" indent="0">
              <a:buNone/>
            </a:pPr>
            <a:r>
              <a:rPr lang="de-DE" i="1" dirty="0"/>
              <a:t>Wie häufig nehmen Sie Medikamente ein?</a:t>
            </a:r>
          </a:p>
        </p:txBody>
      </p:sp>
      <p:graphicFrame>
        <p:nvGraphicFramePr>
          <p:cNvPr id="11" name="Inhaltsplatzhalter 9"/>
          <p:cNvGraphicFramePr>
            <a:graphicFrameLocks/>
          </p:cNvGraphicFramePr>
          <p:nvPr>
            <p:extLst>
              <p:ext uri="{D42A27DB-BD31-4B8C-83A1-F6EECF244321}">
                <p14:modId xmlns:p14="http://schemas.microsoft.com/office/powerpoint/2010/main" val="2404760275"/>
              </p:ext>
            </p:extLst>
          </p:nvPr>
        </p:nvGraphicFramePr>
        <p:xfrm>
          <a:off x="611560" y="1556792"/>
          <a:ext cx="7056784" cy="3744416"/>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spTree>
    <p:extLst>
      <p:ext uri="{BB962C8B-B14F-4D97-AF65-F5344CB8AC3E}">
        <p14:creationId xmlns:p14="http://schemas.microsoft.com/office/powerpoint/2010/main" val="3702736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Regelmäßiger Medikamentenkonsum</a:t>
            </a:r>
            <a:endParaRPr lang="de-DE" dirty="0"/>
          </a:p>
        </p:txBody>
      </p:sp>
      <p:sp>
        <p:nvSpPr>
          <p:cNvPr id="4" name="Datumsplatzhalter 3"/>
          <p:cNvSpPr>
            <a:spLocks noGrp="1"/>
          </p:cNvSpPr>
          <p:nvPr>
            <p:ph type="dt" sz="half" idx="10"/>
          </p:nvPr>
        </p:nvSpPr>
        <p:spPr/>
        <p:txBody>
          <a:bodyPr/>
          <a:lstStyle/>
          <a:p>
            <a:fld id="{8655E287-F907-4BD4-B545-0ADDE3B721F2}"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19</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r>
              <a:rPr lang="de-DE" i="1"/>
              <a:t>Wie viele verschiedene Medikamente nehmen Sie regelmäßig über einen längeren Zeitraum ein?</a:t>
            </a:r>
          </a:p>
          <a:p>
            <a:pPr lvl="2">
              <a:buNone/>
            </a:pPr>
            <a:endParaRPr lang="de-DE"/>
          </a:p>
          <a:p>
            <a:pPr lvl="2">
              <a:buNone/>
            </a:pPr>
            <a:endParaRPr lang="de-DE" dirty="0"/>
          </a:p>
        </p:txBody>
      </p:sp>
      <p:graphicFrame>
        <p:nvGraphicFramePr>
          <p:cNvPr id="12" name="Diagramm 11"/>
          <p:cNvGraphicFramePr/>
          <p:nvPr>
            <p:extLst>
              <p:ext uri="{D42A27DB-BD31-4B8C-83A1-F6EECF244321}">
                <p14:modId xmlns:p14="http://schemas.microsoft.com/office/powerpoint/2010/main" val="2026246486"/>
              </p:ext>
            </p:extLst>
          </p:nvPr>
        </p:nvGraphicFramePr>
        <p:xfrm>
          <a:off x="1331640" y="1828236"/>
          <a:ext cx="5976664" cy="3714563"/>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spTree>
    <p:extLst>
      <p:ext uri="{BB962C8B-B14F-4D97-AF65-F5344CB8AC3E}">
        <p14:creationId xmlns:p14="http://schemas.microsoft.com/office/powerpoint/2010/main" val="4276425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ltLang="de-DE">
                <a:latin typeface="+mj-lt"/>
                <a:cs typeface="Arial" charset="0"/>
              </a:rPr>
              <a:t>Vorstellung und Problemdarstellung</a:t>
            </a:r>
            <a:endParaRPr lang="de-DE">
              <a:latin typeface="+mj-lt"/>
            </a:endParaRPr>
          </a:p>
        </p:txBody>
      </p:sp>
      <p:sp>
        <p:nvSpPr>
          <p:cNvPr id="3" name="Titel 2"/>
          <p:cNvSpPr>
            <a:spLocks noGrp="1"/>
          </p:cNvSpPr>
          <p:nvPr>
            <p:ph type="title"/>
          </p:nvPr>
        </p:nvSpPr>
        <p:spPr/>
        <p:txBody>
          <a:bodyPr/>
          <a:lstStyle/>
          <a:p>
            <a:r>
              <a:rPr lang="de-DE"/>
              <a:t>Block I - 1</a:t>
            </a:r>
          </a:p>
        </p:txBody>
      </p:sp>
      <p:sp>
        <p:nvSpPr>
          <p:cNvPr id="4" name="Textplatzhalter 3"/>
          <p:cNvSpPr>
            <a:spLocks noGrp="1"/>
          </p:cNvSpPr>
          <p:nvPr>
            <p:ph type="body" sz="quarter" idx="10"/>
          </p:nvPr>
        </p:nvSpPr>
        <p:spPr/>
        <p:txBody>
          <a:bodyPr/>
          <a:lstStyle/>
          <a:p>
            <a:r>
              <a:rPr lang="de-DE" dirty="0"/>
              <a:t>Riccardo Amato</a:t>
            </a:r>
          </a:p>
          <a:p>
            <a:r>
              <a:rPr lang="de-DE" dirty="0"/>
              <a:t>Umweltbundesamt</a:t>
            </a:r>
          </a:p>
          <a:p>
            <a:endParaRPr lang="de-DE" dirty="0"/>
          </a:p>
          <a:p>
            <a:r>
              <a:rPr lang="de-DE" dirty="0"/>
              <a:t>Dr. Martina Winker</a:t>
            </a:r>
          </a:p>
          <a:p>
            <a:r>
              <a:rPr lang="de-DE" dirty="0"/>
              <a:t>ISOE - Institut für sozial-ökologische Forschung</a:t>
            </a:r>
          </a:p>
        </p:txBody>
      </p:sp>
    </p:spTree>
    <p:extLst>
      <p:ext uri="{BB962C8B-B14F-4D97-AF65-F5344CB8AC3E}">
        <p14:creationId xmlns:p14="http://schemas.microsoft.com/office/powerpoint/2010/main" val="2074343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Bekanntheit des Problems von Medikamentenrückständen im Wasserkreislauf</a:t>
            </a:r>
            <a:endParaRPr lang="de-DE" dirty="0"/>
          </a:p>
        </p:txBody>
      </p:sp>
      <p:sp>
        <p:nvSpPr>
          <p:cNvPr id="4" name="Datumsplatzhalter 3"/>
          <p:cNvSpPr>
            <a:spLocks noGrp="1"/>
          </p:cNvSpPr>
          <p:nvPr>
            <p:ph type="dt" sz="half" idx="10"/>
          </p:nvPr>
        </p:nvSpPr>
        <p:spPr/>
        <p:txBody>
          <a:bodyPr/>
          <a:lstStyle/>
          <a:p>
            <a:fld id="{1EFF1588-5EFD-4882-B418-09A8647559C5}"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20</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a:p>
          <a:p>
            <a:pPr lvl="2">
              <a:buNone/>
            </a:pPr>
            <a:endParaRPr lang="de-DE"/>
          </a:p>
          <a:p>
            <a:pPr lvl="2">
              <a:buNone/>
            </a:pPr>
            <a:endParaRPr lang="de-DE"/>
          </a:p>
          <a:p>
            <a:pPr lvl="2">
              <a:buNone/>
            </a:pPr>
            <a:endParaRPr lang="de-DE" dirty="0"/>
          </a:p>
        </p:txBody>
      </p:sp>
      <p:sp>
        <p:nvSpPr>
          <p:cNvPr id="13"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pic>
        <p:nvPicPr>
          <p:cNvPr id="12" name="Picture 2" descr="J:\Projekte\UBA_Apotheker\3 Arbeitspakete - Teilprojekte\3-5 Fortbildungsveranstaltung\3-5-2 Konzeptionierung Fortbildung\Material Aufbereitung Fortbildungsveranstaltung\Bekanntheit von Medikamentenrückständen im Wasserkreislau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235" y="1412776"/>
            <a:ext cx="7141530" cy="3940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0214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Vermutete Ursachen für Medikamentenreste im Wasser</a:t>
            </a:r>
            <a:endParaRPr lang="de-DE" dirty="0"/>
          </a:p>
        </p:txBody>
      </p:sp>
      <p:sp>
        <p:nvSpPr>
          <p:cNvPr id="4" name="Datumsplatzhalter 3"/>
          <p:cNvSpPr>
            <a:spLocks noGrp="1"/>
          </p:cNvSpPr>
          <p:nvPr>
            <p:ph type="dt" sz="half" idx="10"/>
          </p:nvPr>
        </p:nvSpPr>
        <p:spPr/>
        <p:txBody>
          <a:bodyPr/>
          <a:lstStyle/>
          <a:p>
            <a:fld id="{E29A106B-E612-46ED-8E04-D23A724C29DE}"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21</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a:p>
          <a:p>
            <a:pPr lvl="2">
              <a:buNone/>
            </a:pPr>
            <a:endParaRPr lang="de-DE"/>
          </a:p>
          <a:p>
            <a:pPr lvl="2">
              <a:buNone/>
            </a:pPr>
            <a:endParaRPr lang="de-DE"/>
          </a:p>
          <a:p>
            <a:pPr lvl="2">
              <a:buNone/>
            </a:pPr>
            <a:endParaRPr lang="de-DE" dirty="0"/>
          </a:p>
        </p:txBody>
      </p:sp>
      <p:pic>
        <p:nvPicPr>
          <p:cNvPr id="11" name="Picture 2" descr="J:\Projekte\UBA_Apotheker\3 Arbeitspakete - Teilprojekte\3-5 Fortbildungsveranstaltung\3-5-2 Konzeptionierung Fortbildung\Material Aufbereitung Fortbildungsveranstaltung\Vermutete Ursachen für Medikamentenreste im Wass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442288"/>
            <a:ext cx="6912768" cy="3973425"/>
          </a:xfrm>
          <a:prstGeom prst="rect">
            <a:avLst/>
          </a:prstGeom>
          <a:noFill/>
          <a:extLst>
            <a:ext uri="{909E8E84-426E-40DD-AFC4-6F175D3DCCD1}">
              <a14:hiddenFill xmlns:a14="http://schemas.microsoft.com/office/drawing/2010/main">
                <a:solidFill>
                  <a:srgbClr val="FFFFFF"/>
                </a:solidFill>
              </a14:hiddenFill>
            </a:ext>
          </a:extLst>
        </p:spPr>
      </p:pic>
      <p:sp>
        <p:nvSpPr>
          <p:cNvPr id="14"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spTree>
    <p:extLst>
      <p:ext uri="{BB962C8B-B14F-4D97-AF65-F5344CB8AC3E}">
        <p14:creationId xmlns:p14="http://schemas.microsoft.com/office/powerpoint/2010/main" val="568156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Vorstellungen über die Verantwortlichkeit verschiedener Akteure für Medikamentenreste im Wasser</a:t>
            </a:r>
            <a:endParaRPr lang="de-DE" dirty="0"/>
          </a:p>
        </p:txBody>
      </p:sp>
      <p:sp>
        <p:nvSpPr>
          <p:cNvPr id="4" name="Datumsplatzhalter 3"/>
          <p:cNvSpPr>
            <a:spLocks noGrp="1"/>
          </p:cNvSpPr>
          <p:nvPr>
            <p:ph type="dt" sz="half" idx="10"/>
          </p:nvPr>
        </p:nvSpPr>
        <p:spPr/>
        <p:txBody>
          <a:bodyPr/>
          <a:lstStyle/>
          <a:p>
            <a:fld id="{FE275A1F-F02C-4CB6-A630-D3A7D52A4D39}" type="datetime1">
              <a:rPr lang="de-DE" smtClean="0"/>
              <a:t>31.07.2020</a:t>
            </a:fld>
            <a:endParaRPr lang="de-DE"/>
          </a:p>
        </p:txBody>
      </p:sp>
      <p:sp>
        <p:nvSpPr>
          <p:cNvPr id="5" name="Fußzeilenplatzhalter 4"/>
          <p:cNvSpPr>
            <a:spLocks noGrp="1"/>
          </p:cNvSpPr>
          <p:nvPr>
            <p:ph type="ftr" sz="quarter" idx="11"/>
          </p:nvPr>
        </p:nvSpPr>
        <p:spPr>
          <a:xfrm>
            <a:off x="1403648" y="6597353"/>
            <a:ext cx="5904656"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22</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a:p>
          <a:p>
            <a:endParaRPr lang="de-DE" sz="1000"/>
          </a:p>
          <a:p>
            <a:endParaRPr lang="de-DE" sz="1000"/>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r>
              <a:rPr lang="de-DE" i="1"/>
              <a:t>Wie stark sind die folgenden Gruppen dafür verantwortlich, dass </a:t>
            </a:r>
          </a:p>
          <a:p>
            <a:pPr lvl="2">
              <a:buNone/>
            </a:pPr>
            <a:r>
              <a:rPr lang="de-DE" b="1" i="1"/>
              <a:t>keine</a:t>
            </a:r>
            <a:r>
              <a:rPr lang="de-DE" i="1"/>
              <a:t> Medikamentrückstände ins Wasser gelangen?</a:t>
            </a:r>
            <a:endParaRPr lang="de-DE"/>
          </a:p>
          <a:p>
            <a:pPr lvl="2">
              <a:buNone/>
            </a:pPr>
            <a:endParaRPr lang="de-DE"/>
          </a:p>
          <a:p>
            <a:pPr lvl="2">
              <a:buNone/>
            </a:pPr>
            <a:endParaRPr lang="de-DE" dirty="0"/>
          </a:p>
        </p:txBody>
      </p:sp>
      <p:sp>
        <p:nvSpPr>
          <p:cNvPr id="13"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graphicFrame>
        <p:nvGraphicFramePr>
          <p:cNvPr id="11" name="Diagramm 10"/>
          <p:cNvGraphicFramePr/>
          <p:nvPr>
            <p:extLst>
              <p:ext uri="{D42A27DB-BD31-4B8C-83A1-F6EECF244321}">
                <p14:modId xmlns:p14="http://schemas.microsoft.com/office/powerpoint/2010/main" val="1072619437"/>
              </p:ext>
            </p:extLst>
          </p:nvPr>
        </p:nvGraphicFramePr>
        <p:xfrm>
          <a:off x="827585" y="2448632"/>
          <a:ext cx="6408711" cy="3969206"/>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feld 13"/>
          <p:cNvSpPr txBox="1"/>
          <p:nvPr/>
        </p:nvSpPr>
        <p:spPr>
          <a:xfrm>
            <a:off x="4732084" y="2852936"/>
            <a:ext cx="2395207" cy="261610"/>
          </a:xfrm>
          <a:prstGeom prst="rect">
            <a:avLst/>
          </a:prstGeom>
          <a:noFill/>
        </p:spPr>
        <p:txBody>
          <a:bodyPr wrap="none" rtlCol="0">
            <a:spAutoFit/>
          </a:bodyPr>
          <a:lstStyle/>
          <a:p>
            <a:r>
              <a:rPr lang="de-DE" sz="1100" dirty="0">
                <a:solidFill>
                  <a:schemeClr val="tx1">
                    <a:lumMod val="50000"/>
                    <a:lumOff val="50000"/>
                  </a:schemeClr>
                </a:solidFill>
                <a:latin typeface="Calibri" panose="020F0502020204030204" pitchFamily="34" charset="0"/>
              </a:rPr>
              <a:t>Mittelwerte einer 5er Skala von 1 bis 5</a:t>
            </a:r>
          </a:p>
        </p:txBody>
      </p:sp>
    </p:spTree>
    <p:extLst>
      <p:ext uri="{BB962C8B-B14F-4D97-AF65-F5344CB8AC3E}">
        <p14:creationId xmlns:p14="http://schemas.microsoft.com/office/powerpoint/2010/main" val="4280896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Praktiken der Medikamenten-Entsorgung</a:t>
            </a:r>
            <a:endParaRPr lang="de-DE" dirty="0"/>
          </a:p>
        </p:txBody>
      </p:sp>
      <p:sp>
        <p:nvSpPr>
          <p:cNvPr id="4" name="Datumsplatzhalter 3"/>
          <p:cNvSpPr>
            <a:spLocks noGrp="1"/>
          </p:cNvSpPr>
          <p:nvPr>
            <p:ph type="dt" sz="half" idx="10"/>
          </p:nvPr>
        </p:nvSpPr>
        <p:spPr/>
        <p:txBody>
          <a:bodyPr/>
          <a:lstStyle/>
          <a:p>
            <a:fld id="{5CE2B72B-B76B-48E7-B6E2-F8D7B14BB79C}"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23</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a:p>
          <a:p>
            <a:pPr lvl="2">
              <a:buNone/>
            </a:pPr>
            <a:endParaRPr lang="de-DE" dirty="0"/>
          </a:p>
        </p:txBody>
      </p:sp>
      <p:sp>
        <p:nvSpPr>
          <p:cNvPr id="13"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graphicFrame>
        <p:nvGraphicFramePr>
          <p:cNvPr id="16" name="Diagramm 15"/>
          <p:cNvGraphicFramePr/>
          <p:nvPr>
            <p:extLst>
              <p:ext uri="{D42A27DB-BD31-4B8C-83A1-F6EECF244321}">
                <p14:modId xmlns:p14="http://schemas.microsoft.com/office/powerpoint/2010/main" val="2229223759"/>
              </p:ext>
            </p:extLst>
          </p:nvPr>
        </p:nvGraphicFramePr>
        <p:xfrm>
          <a:off x="1763688" y="1608775"/>
          <a:ext cx="6615913" cy="42574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Tabelle 1"/>
          <p:cNvGraphicFramePr>
            <a:graphicFrameLocks noGrp="1"/>
          </p:cNvGraphicFramePr>
          <p:nvPr>
            <p:extLst>
              <p:ext uri="{D42A27DB-BD31-4B8C-83A1-F6EECF244321}">
                <p14:modId xmlns:p14="http://schemas.microsoft.com/office/powerpoint/2010/main" val="193478067"/>
              </p:ext>
            </p:extLst>
          </p:nvPr>
        </p:nvGraphicFramePr>
        <p:xfrm>
          <a:off x="827584" y="1880828"/>
          <a:ext cx="4176464" cy="3672409"/>
        </p:xfrm>
        <a:graphic>
          <a:graphicData uri="http://schemas.openxmlformats.org/drawingml/2006/table">
            <a:tbl>
              <a:tblPr/>
              <a:tblGrid>
                <a:gridCol w="4176464">
                  <a:extLst>
                    <a:ext uri="{9D8B030D-6E8A-4147-A177-3AD203B41FA5}">
                      <a16:colId xmlns:a16="http://schemas.microsoft.com/office/drawing/2014/main" val="20000"/>
                    </a:ext>
                  </a:extLst>
                </a:gridCol>
              </a:tblGrid>
              <a:tr h="555274">
                <a:tc>
                  <a:txBody>
                    <a:bodyPr/>
                    <a:lstStyle/>
                    <a:p>
                      <a:pPr algn="r" fontAlgn="b"/>
                      <a:r>
                        <a:rPr lang="de-DE" sz="1100" b="1" i="0" u="none" strike="noStrike" dirty="0">
                          <a:solidFill>
                            <a:schemeClr val="tx1"/>
                          </a:solidFill>
                          <a:effectLst/>
                          <a:latin typeface="Calibri" panose="020F0502020204030204" pitchFamily="34" charset="0"/>
                        </a:rPr>
                        <a:t>Ich gebe leere Plastik-/Aluverpackungen, aus denen  die Tabletten herausgedrückt sind, zum Verpackungsmüll oder Restmüll</a:t>
                      </a:r>
                    </a:p>
                  </a:txBody>
                  <a:tcPr marL="9525" marR="9525" marT="9525" marB="0" anchor="ctr">
                    <a:lnL>
                      <a:noFill/>
                    </a:lnL>
                    <a:lnR>
                      <a:noFill/>
                    </a:lnR>
                    <a:lnT>
                      <a:noFill/>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0"/>
                  </a:ext>
                </a:extLst>
              </a:tr>
              <a:tr h="375654">
                <a:tc>
                  <a:txBody>
                    <a:bodyPr/>
                    <a:lstStyle/>
                    <a:p>
                      <a:pPr algn="r" fontAlgn="b"/>
                      <a:r>
                        <a:rPr lang="de-DE" sz="1100" b="1" i="0" u="none" strike="noStrike" dirty="0">
                          <a:solidFill>
                            <a:schemeClr val="tx1"/>
                          </a:solidFill>
                          <a:effectLst/>
                          <a:latin typeface="Calibri" panose="020F0502020204030204" pitchFamily="34" charset="0"/>
                        </a:rPr>
                        <a:t>… entsorge Kartonverpackungen und Papier, z.B. den Beipackzettel, getrennt im Papiermüll bzw. Verpackungsmüll</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1"/>
                  </a:ext>
                </a:extLst>
              </a:tr>
              <a:tr h="383648">
                <a:tc>
                  <a:txBody>
                    <a:bodyPr/>
                    <a:lstStyle/>
                    <a:p>
                      <a:pPr algn="r" fontAlgn="b"/>
                      <a:r>
                        <a:rPr lang="de-DE" sz="1100" b="1" i="0" u="none" strike="noStrike" dirty="0">
                          <a:solidFill>
                            <a:schemeClr val="tx1"/>
                          </a:solidFill>
                          <a:effectLst/>
                          <a:latin typeface="Calibri" panose="020F0502020204030204" pitchFamily="34" charset="0"/>
                        </a:rPr>
                        <a:t>… bringe leere Glasverpackungen, bspw. von Tropfen </a:t>
                      </a:r>
                    </a:p>
                    <a:p>
                      <a:pPr algn="r" fontAlgn="b"/>
                      <a:r>
                        <a:rPr lang="de-DE" sz="1100" b="1" i="0" u="none" strike="noStrike" dirty="0">
                          <a:solidFill>
                            <a:schemeClr val="tx1"/>
                          </a:solidFill>
                          <a:effectLst/>
                          <a:latin typeface="Calibri" panose="020F0502020204030204" pitchFamily="34" charset="0"/>
                        </a:rPr>
                        <a:t>oder Säften, zum Glascontainer</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2"/>
                  </a:ext>
                </a:extLst>
              </a:tr>
              <a:tr h="383648">
                <a:tc>
                  <a:txBody>
                    <a:bodyPr/>
                    <a:lstStyle/>
                    <a:p>
                      <a:pPr algn="r" fontAlgn="b"/>
                      <a:r>
                        <a:rPr lang="de-DE" sz="1100" b="1" i="0" u="none" strike="noStrike" dirty="0">
                          <a:solidFill>
                            <a:schemeClr val="tx1"/>
                          </a:solidFill>
                          <a:effectLst/>
                          <a:latin typeface="Calibri" panose="020F0502020204030204" pitchFamily="34" charset="0"/>
                        </a:rPr>
                        <a:t>… gebe alte Medikamente in einer Apotheke ab</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3"/>
                  </a:ext>
                </a:extLst>
              </a:tr>
              <a:tr h="367662">
                <a:tc>
                  <a:txBody>
                    <a:bodyPr/>
                    <a:lstStyle/>
                    <a:p>
                      <a:pPr algn="r" fontAlgn="b"/>
                      <a:r>
                        <a:rPr lang="de-DE" sz="1100" b="1" i="0" u="none" strike="noStrike" dirty="0">
                          <a:solidFill>
                            <a:schemeClr val="tx1"/>
                          </a:solidFill>
                          <a:effectLst/>
                          <a:latin typeface="Calibri" panose="020F0502020204030204" pitchFamily="34" charset="0"/>
                        </a:rPr>
                        <a:t>… entsorge alte Medikamente im Restmüll </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4"/>
                  </a:ext>
                </a:extLst>
              </a:tr>
              <a:tr h="375654">
                <a:tc>
                  <a:txBody>
                    <a:bodyPr/>
                    <a:lstStyle/>
                    <a:p>
                      <a:pPr algn="r" fontAlgn="b"/>
                      <a:r>
                        <a:rPr lang="de-DE" sz="1100" b="1" i="0" u="none" strike="noStrike" dirty="0">
                          <a:solidFill>
                            <a:schemeClr val="tx1"/>
                          </a:solidFill>
                          <a:effectLst/>
                          <a:latin typeface="Calibri" panose="020F0502020204030204" pitchFamily="34" charset="0"/>
                        </a:rPr>
                        <a:t>… entsorge übrig gebliebene Flüssigkeitsreste von </a:t>
                      </a:r>
                    </a:p>
                    <a:p>
                      <a:pPr algn="r" fontAlgn="b"/>
                      <a:r>
                        <a:rPr lang="de-DE" sz="1100" b="1" i="0" u="none" strike="noStrike" dirty="0">
                          <a:solidFill>
                            <a:schemeClr val="tx1"/>
                          </a:solidFill>
                          <a:effectLst/>
                          <a:latin typeface="Calibri" panose="020F0502020204030204" pitchFamily="34" charset="0"/>
                        </a:rPr>
                        <a:t>Medikamenten in</a:t>
                      </a:r>
                      <a:r>
                        <a:rPr lang="de-DE" sz="1100" b="1" i="0" u="none" strike="noStrike" baseline="0" dirty="0">
                          <a:solidFill>
                            <a:schemeClr val="tx1"/>
                          </a:solidFill>
                          <a:effectLst/>
                          <a:latin typeface="Calibri" panose="020F0502020204030204" pitchFamily="34" charset="0"/>
                        </a:rPr>
                        <a:t> </a:t>
                      </a:r>
                      <a:r>
                        <a:rPr lang="de-DE" sz="1100" b="1" i="0" u="none" strike="noStrike" dirty="0">
                          <a:solidFill>
                            <a:schemeClr val="tx1"/>
                          </a:solidFill>
                          <a:effectLst/>
                          <a:latin typeface="Calibri" panose="020F0502020204030204" pitchFamily="34" charset="0"/>
                        </a:rPr>
                        <a:t>der Spüle oder Toilette</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5"/>
                  </a:ext>
                </a:extLst>
              </a:tr>
              <a:tr h="423611">
                <a:tc>
                  <a:txBody>
                    <a:bodyPr/>
                    <a:lstStyle/>
                    <a:p>
                      <a:pPr algn="r" fontAlgn="b"/>
                      <a:r>
                        <a:rPr lang="de-DE" sz="1100" b="1" i="0" u="none" strike="noStrike" dirty="0">
                          <a:solidFill>
                            <a:schemeClr val="tx1"/>
                          </a:solidFill>
                          <a:effectLst/>
                          <a:latin typeface="Calibri" panose="020F0502020204030204" pitchFamily="34" charset="0"/>
                        </a:rPr>
                        <a:t>… bringe übrig gebliebene oder abgelaufene </a:t>
                      </a:r>
                    </a:p>
                    <a:p>
                      <a:pPr algn="r" fontAlgn="b"/>
                      <a:r>
                        <a:rPr lang="de-DE" sz="1100" b="1" i="0" u="none" strike="noStrike" dirty="0">
                          <a:solidFill>
                            <a:schemeClr val="tx1"/>
                          </a:solidFill>
                          <a:effectLst/>
                          <a:latin typeface="Calibri" panose="020F0502020204030204" pitchFamily="34" charset="0"/>
                        </a:rPr>
                        <a:t>Arzneimittel zum Sondermüll</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6"/>
                  </a:ext>
                </a:extLst>
              </a:tr>
              <a:tr h="415618">
                <a:tc>
                  <a:txBody>
                    <a:bodyPr/>
                    <a:lstStyle/>
                    <a:p>
                      <a:pPr algn="r" fontAlgn="b"/>
                      <a:r>
                        <a:rPr lang="de-DE" sz="1100" b="1" i="0" u="none" strike="noStrike" dirty="0">
                          <a:solidFill>
                            <a:schemeClr val="tx1"/>
                          </a:solidFill>
                          <a:effectLst/>
                          <a:latin typeface="Calibri" panose="020F0502020204030204" pitchFamily="34" charset="0"/>
                        </a:rPr>
                        <a:t>… gebe die restlichen Arzneimittel samt Verpackung</a:t>
                      </a:r>
                    </a:p>
                    <a:p>
                      <a:pPr algn="r" fontAlgn="b"/>
                      <a:r>
                        <a:rPr lang="de-DE" sz="1100" b="1" i="0" u="none" strike="noStrike" dirty="0">
                          <a:solidFill>
                            <a:schemeClr val="tx1"/>
                          </a:solidFill>
                          <a:effectLst/>
                          <a:latin typeface="Calibri" panose="020F0502020204030204" pitchFamily="34" charset="0"/>
                        </a:rPr>
                        <a:t> in den Verpackungsmüll (gelber Sack/ grüner Punkt)</a:t>
                      </a:r>
                    </a:p>
                  </a:txBody>
                  <a:tcPr marL="9525" marR="9525" marT="9525" marB="0" anchor="ctr">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0007"/>
                  </a:ext>
                </a:extLst>
              </a:tr>
              <a:tr h="391640">
                <a:tc>
                  <a:txBody>
                    <a:bodyPr/>
                    <a:lstStyle/>
                    <a:p>
                      <a:pPr algn="r" fontAlgn="b"/>
                      <a:r>
                        <a:rPr lang="de-DE" sz="1100" b="1" i="0" u="none" strike="noStrike" dirty="0">
                          <a:solidFill>
                            <a:schemeClr val="tx1"/>
                          </a:solidFill>
                          <a:effectLst/>
                          <a:latin typeface="Calibri" panose="020F0502020204030204" pitchFamily="34" charset="0"/>
                        </a:rPr>
                        <a:t>… entsorge übrig gebliebene Tabletten in der Toilette </a:t>
                      </a:r>
                    </a:p>
                    <a:p>
                      <a:pPr algn="r" fontAlgn="b"/>
                      <a:r>
                        <a:rPr lang="de-DE" sz="1100" b="1" i="0" u="none" strike="noStrike" dirty="0">
                          <a:solidFill>
                            <a:schemeClr val="tx1"/>
                          </a:solidFill>
                          <a:effectLst/>
                          <a:latin typeface="Calibri" panose="020F0502020204030204" pitchFamily="34" charset="0"/>
                        </a:rPr>
                        <a:t>oder in der Spüle</a:t>
                      </a:r>
                    </a:p>
                  </a:txBody>
                  <a:tcPr marL="9525" marR="9525" marT="9525" marB="0" anchor="ctr">
                    <a:lnL>
                      <a:noFill/>
                    </a:lnL>
                    <a:lnR>
                      <a:noFill/>
                    </a:lnR>
                    <a:lnT w="3175" cap="flat" cmpd="sng" algn="ctr">
                      <a:solidFill>
                        <a:schemeClr val="tx1"/>
                      </a:solidFill>
                      <a:prstDash val="sysDot"/>
                      <a:round/>
                      <a:headEnd type="none" w="med" len="med"/>
                      <a:tailEnd type="none" w="med" len="med"/>
                    </a:lnT>
                    <a:lnB>
                      <a:noFill/>
                    </a:lnB>
                    <a:solidFill>
                      <a:schemeClr val="bg1"/>
                    </a:solidFill>
                  </a:tcPr>
                </a:tc>
                <a:extLst>
                  <a:ext uri="{0D108BD9-81ED-4DB2-BD59-A6C34878D82A}">
                    <a16:rowId xmlns:a16="http://schemas.microsoft.com/office/drawing/2014/main" val="10008"/>
                  </a:ext>
                </a:extLst>
              </a:tr>
            </a:tbl>
          </a:graphicData>
        </a:graphic>
      </p:graphicFrame>
      <p:sp>
        <p:nvSpPr>
          <p:cNvPr id="3" name="Abgerundetes Rechteck 2"/>
          <p:cNvSpPr/>
          <p:nvPr/>
        </p:nvSpPr>
        <p:spPr>
          <a:xfrm>
            <a:off x="1043608" y="1988840"/>
            <a:ext cx="3960440" cy="1224136"/>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Abgerundetes Rechteck 16"/>
          <p:cNvSpPr/>
          <p:nvPr/>
        </p:nvSpPr>
        <p:spPr>
          <a:xfrm>
            <a:off x="2051720" y="3212976"/>
            <a:ext cx="2966064" cy="3714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Abgerundetes Rechteck 17"/>
          <p:cNvSpPr/>
          <p:nvPr/>
        </p:nvSpPr>
        <p:spPr>
          <a:xfrm>
            <a:off x="2051720" y="3933056"/>
            <a:ext cx="2952328" cy="382888"/>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Abgerundetes Rechteck 18"/>
          <p:cNvSpPr/>
          <p:nvPr/>
        </p:nvSpPr>
        <p:spPr>
          <a:xfrm>
            <a:off x="1835696" y="5157192"/>
            <a:ext cx="3168352" cy="432048"/>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Abgerundetes Rechteck 19"/>
          <p:cNvSpPr/>
          <p:nvPr/>
        </p:nvSpPr>
        <p:spPr>
          <a:xfrm>
            <a:off x="2051720" y="3620656"/>
            <a:ext cx="2966636" cy="239256"/>
          </a:xfrm>
          <a:prstGeom prst="round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Nach rechts gekrümmter Pfeil 6"/>
          <p:cNvSpPr/>
          <p:nvPr/>
        </p:nvSpPr>
        <p:spPr>
          <a:xfrm>
            <a:off x="1187624" y="2877516"/>
            <a:ext cx="648072" cy="1343572"/>
          </a:xfrm>
          <a:prstGeom prst="curvedRightArrow">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1" name="Nach rechts gekrümmter Pfeil 20"/>
          <p:cNvSpPr/>
          <p:nvPr/>
        </p:nvSpPr>
        <p:spPr>
          <a:xfrm>
            <a:off x="755576" y="2636912"/>
            <a:ext cx="720080" cy="2859744"/>
          </a:xfrm>
          <a:prstGeom prst="curvedRightArrow">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Tree>
    <p:extLst>
      <p:ext uri="{BB962C8B-B14F-4D97-AF65-F5344CB8AC3E}">
        <p14:creationId xmlns:p14="http://schemas.microsoft.com/office/powerpoint/2010/main" val="1957775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Entsorgung von Medikamentenresten</a:t>
            </a:r>
            <a:endParaRPr lang="de-DE" dirty="0"/>
          </a:p>
        </p:txBody>
      </p:sp>
      <p:sp>
        <p:nvSpPr>
          <p:cNvPr id="4" name="Datumsplatzhalter 3"/>
          <p:cNvSpPr>
            <a:spLocks noGrp="1"/>
          </p:cNvSpPr>
          <p:nvPr>
            <p:ph type="dt" sz="half" idx="10"/>
          </p:nvPr>
        </p:nvSpPr>
        <p:spPr/>
        <p:txBody>
          <a:bodyPr/>
          <a:lstStyle/>
          <a:p>
            <a:fld id="{3F1AFF66-0B6B-4A3F-9C01-0B4D72E3B4B1}"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24</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a:p>
          <a:p>
            <a:pPr lvl="2">
              <a:buNone/>
            </a:pPr>
            <a:endParaRPr lang="de-DE" dirty="0"/>
          </a:p>
        </p:txBody>
      </p:sp>
      <p:sp>
        <p:nvSpPr>
          <p:cNvPr id="22" name="Titel 1"/>
          <p:cNvSpPr txBox="1">
            <a:spLocks/>
          </p:cNvSpPr>
          <p:nvPr/>
        </p:nvSpPr>
        <p:spPr bwMode="auto">
          <a:xfrm>
            <a:off x="628897" y="3701793"/>
            <a:ext cx="622525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5928" tIns="42964" rIns="85928" bIns="42964" numCol="1" anchor="ctr" anchorCtr="0" compatLnSpc="1">
            <a:prstTxWarp prst="textNoShape">
              <a:avLst/>
            </a:prstTxWarp>
          </a:bodyPr>
          <a:lstStyle>
            <a:lvl1pPr algn="l" defTabSz="711200" rtl="0" eaLnBrk="0" fontAlgn="base" hangingPunct="0">
              <a:spcBef>
                <a:spcPct val="0"/>
              </a:spcBef>
              <a:spcAft>
                <a:spcPct val="0"/>
              </a:spcAft>
              <a:defRPr sz="2400" b="1">
                <a:solidFill>
                  <a:srgbClr val="BD0926"/>
                </a:solidFill>
                <a:latin typeface="+mj-lt"/>
                <a:ea typeface="+mj-ea"/>
                <a:cs typeface="+mj-cs"/>
              </a:defRPr>
            </a:lvl1pPr>
            <a:lvl2pPr algn="l" defTabSz="711200" rtl="0" eaLnBrk="0" fontAlgn="base" hangingPunct="0">
              <a:spcBef>
                <a:spcPct val="0"/>
              </a:spcBef>
              <a:spcAft>
                <a:spcPct val="0"/>
              </a:spcAft>
              <a:defRPr sz="2800" b="1">
                <a:solidFill>
                  <a:srgbClr val="BD0926"/>
                </a:solidFill>
                <a:latin typeface="Arial" charset="0"/>
              </a:defRPr>
            </a:lvl2pPr>
            <a:lvl3pPr algn="l" defTabSz="711200" rtl="0" eaLnBrk="0" fontAlgn="base" hangingPunct="0">
              <a:spcBef>
                <a:spcPct val="0"/>
              </a:spcBef>
              <a:spcAft>
                <a:spcPct val="0"/>
              </a:spcAft>
              <a:defRPr sz="2800" b="1">
                <a:solidFill>
                  <a:srgbClr val="BD0926"/>
                </a:solidFill>
                <a:latin typeface="Arial" charset="0"/>
              </a:defRPr>
            </a:lvl3pPr>
            <a:lvl4pPr algn="l" defTabSz="711200" rtl="0" eaLnBrk="0" fontAlgn="base" hangingPunct="0">
              <a:spcBef>
                <a:spcPct val="0"/>
              </a:spcBef>
              <a:spcAft>
                <a:spcPct val="0"/>
              </a:spcAft>
              <a:defRPr sz="2800" b="1">
                <a:solidFill>
                  <a:srgbClr val="BD0926"/>
                </a:solidFill>
                <a:latin typeface="Arial" charset="0"/>
              </a:defRPr>
            </a:lvl4pPr>
            <a:lvl5pPr algn="l" defTabSz="711200" rtl="0" eaLnBrk="0" fontAlgn="base" hangingPunct="0">
              <a:spcBef>
                <a:spcPct val="0"/>
              </a:spcBef>
              <a:spcAft>
                <a:spcPct val="0"/>
              </a:spcAft>
              <a:defRPr sz="2800" b="1">
                <a:solidFill>
                  <a:srgbClr val="BD0926"/>
                </a:solidFill>
                <a:latin typeface="Arial" charset="0"/>
              </a:defRPr>
            </a:lvl5pPr>
            <a:lvl6pPr marL="457200" algn="l" defTabSz="711200" rtl="0" eaLnBrk="1" fontAlgn="base" hangingPunct="1">
              <a:spcBef>
                <a:spcPct val="0"/>
              </a:spcBef>
              <a:spcAft>
                <a:spcPct val="0"/>
              </a:spcAft>
              <a:defRPr sz="2800" b="1">
                <a:solidFill>
                  <a:srgbClr val="EE7D1C"/>
                </a:solidFill>
                <a:latin typeface="Arial" charset="0"/>
              </a:defRPr>
            </a:lvl6pPr>
            <a:lvl7pPr marL="914400" algn="l" defTabSz="711200" rtl="0" eaLnBrk="1" fontAlgn="base" hangingPunct="1">
              <a:spcBef>
                <a:spcPct val="0"/>
              </a:spcBef>
              <a:spcAft>
                <a:spcPct val="0"/>
              </a:spcAft>
              <a:defRPr sz="2800" b="1">
                <a:solidFill>
                  <a:srgbClr val="EE7D1C"/>
                </a:solidFill>
                <a:latin typeface="Arial" charset="0"/>
              </a:defRPr>
            </a:lvl7pPr>
            <a:lvl8pPr marL="1371600" algn="l" defTabSz="711200" rtl="0" eaLnBrk="1" fontAlgn="base" hangingPunct="1">
              <a:spcBef>
                <a:spcPct val="0"/>
              </a:spcBef>
              <a:spcAft>
                <a:spcPct val="0"/>
              </a:spcAft>
              <a:defRPr sz="2800" b="1">
                <a:solidFill>
                  <a:srgbClr val="EE7D1C"/>
                </a:solidFill>
                <a:latin typeface="Arial" charset="0"/>
              </a:defRPr>
            </a:lvl8pPr>
            <a:lvl9pPr marL="1828800" algn="l" defTabSz="711200" rtl="0" eaLnBrk="1" fontAlgn="base" hangingPunct="1">
              <a:spcBef>
                <a:spcPct val="0"/>
              </a:spcBef>
              <a:spcAft>
                <a:spcPct val="0"/>
              </a:spcAft>
              <a:defRPr sz="2800" b="1">
                <a:solidFill>
                  <a:srgbClr val="EE7D1C"/>
                </a:solidFill>
                <a:latin typeface="Arial" charset="0"/>
              </a:defRPr>
            </a:lvl9pPr>
          </a:lstStyle>
          <a:p>
            <a:r>
              <a:rPr lang="de-DE" sz="1600" kern="0" dirty="0">
                <a:solidFill>
                  <a:schemeClr val="tx1"/>
                </a:solidFill>
              </a:rPr>
              <a:t>Fehl-Entsorgung von Tabletten-Resten über Toilette / Spüle</a:t>
            </a:r>
          </a:p>
        </p:txBody>
      </p:sp>
      <p:sp>
        <p:nvSpPr>
          <p:cNvPr id="23" name="Textfeld 22"/>
          <p:cNvSpPr txBox="1"/>
          <p:nvPr/>
        </p:nvSpPr>
        <p:spPr>
          <a:xfrm>
            <a:off x="628897" y="1412776"/>
            <a:ext cx="7488832" cy="584775"/>
          </a:xfrm>
          <a:prstGeom prst="rect">
            <a:avLst/>
          </a:prstGeom>
          <a:noFill/>
        </p:spPr>
        <p:txBody>
          <a:bodyPr wrap="square" rtlCol="0">
            <a:spAutoFit/>
          </a:bodyPr>
          <a:lstStyle/>
          <a:p>
            <a:r>
              <a:rPr lang="de-DE" sz="1600" b="1" dirty="0">
                <a:latin typeface="+mj-lt"/>
              </a:rPr>
              <a:t>Fehl-Entsorgung von  Flüssigmedikamenten-Resten über Toilette / Spüle</a:t>
            </a:r>
            <a:endParaRPr lang="de-DE" sz="1600" dirty="0">
              <a:latin typeface="+mj-lt"/>
            </a:endParaRPr>
          </a:p>
          <a:p>
            <a:endParaRPr lang="de-DE" sz="1600" dirty="0">
              <a:latin typeface="+mj-lt"/>
            </a:endParaRPr>
          </a:p>
        </p:txBody>
      </p:sp>
      <p:pic>
        <p:nvPicPr>
          <p:cNvPr id="24" name="Grafik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670" y="1700808"/>
            <a:ext cx="5328626" cy="2459365"/>
          </a:xfrm>
          <a:prstGeom prst="rect">
            <a:avLst/>
          </a:prstGeom>
        </p:spPr>
      </p:pic>
      <p:pic>
        <p:nvPicPr>
          <p:cNvPr id="25" name="Grafik 24"/>
          <p:cNvPicPr>
            <a:picLocks noChangeAspect="1"/>
          </p:cNvPicPr>
          <p:nvPr/>
        </p:nvPicPr>
        <p:blipFill rotWithShape="1">
          <a:blip r:embed="rId3">
            <a:extLst>
              <a:ext uri="{28A0092B-C50C-407E-A947-70E740481C1C}">
                <a14:useLocalDpi xmlns:a14="http://schemas.microsoft.com/office/drawing/2010/main" val="0"/>
              </a:ext>
            </a:extLst>
          </a:blip>
          <a:srcRect t="13249" r="12378" b="22270"/>
          <a:stretch/>
        </p:blipFill>
        <p:spPr>
          <a:xfrm>
            <a:off x="1785790" y="4086192"/>
            <a:ext cx="5018458" cy="2315904"/>
          </a:xfrm>
          <a:prstGeom prst="rect">
            <a:avLst/>
          </a:prstGeom>
        </p:spPr>
      </p:pic>
      <p:sp>
        <p:nvSpPr>
          <p:cNvPr id="14" name="Textfeld 8"/>
          <p:cNvSpPr txBox="1"/>
          <p:nvPr/>
        </p:nvSpPr>
        <p:spPr>
          <a:xfrm>
            <a:off x="7236296" y="5589240"/>
            <a:ext cx="1450590"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de-DE" sz="1000" dirty="0">
                <a:solidFill>
                  <a:prstClr val="black"/>
                </a:solidFill>
                <a:latin typeface="+mj-lt"/>
              </a:rPr>
              <a:t>Basis: 2026 Befragte</a:t>
            </a:r>
          </a:p>
          <a:p>
            <a:r>
              <a:rPr lang="de-DE" sz="1000" dirty="0">
                <a:solidFill>
                  <a:prstClr val="black"/>
                </a:solidFill>
                <a:latin typeface="+mj-lt"/>
              </a:rPr>
              <a:t>Projekt </a:t>
            </a:r>
            <a:r>
              <a:rPr lang="de-DE" sz="1000" dirty="0" err="1">
                <a:solidFill>
                  <a:prstClr val="black"/>
                </a:solidFill>
                <a:latin typeface="+mj-lt"/>
              </a:rPr>
              <a:t>Transrisk</a:t>
            </a:r>
            <a:endParaRPr lang="de-DE" sz="1000" dirty="0">
              <a:solidFill>
                <a:prstClr val="black"/>
              </a:solidFill>
              <a:latin typeface="+mj-lt"/>
            </a:endParaRPr>
          </a:p>
          <a:p>
            <a:r>
              <a:rPr lang="de-DE" sz="1000" dirty="0">
                <a:solidFill>
                  <a:prstClr val="black"/>
                </a:solidFill>
                <a:latin typeface="+mj-lt"/>
              </a:rPr>
              <a:t>Götz et al. (2015)</a:t>
            </a:r>
          </a:p>
        </p:txBody>
      </p:sp>
    </p:spTree>
    <p:extLst>
      <p:ext uri="{BB962C8B-B14F-4D97-AF65-F5344CB8AC3E}">
        <p14:creationId xmlns:p14="http://schemas.microsoft.com/office/powerpoint/2010/main" val="2307713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Bereitschaft für alternative Medikamenten-Einnahme</a:t>
            </a:r>
            <a:endParaRPr lang="de-DE" dirty="0"/>
          </a:p>
        </p:txBody>
      </p:sp>
      <p:sp>
        <p:nvSpPr>
          <p:cNvPr id="4" name="Datumsplatzhalter 3"/>
          <p:cNvSpPr>
            <a:spLocks noGrp="1"/>
          </p:cNvSpPr>
          <p:nvPr>
            <p:ph type="dt" sz="half" idx="10"/>
          </p:nvPr>
        </p:nvSpPr>
        <p:spPr/>
        <p:txBody>
          <a:bodyPr/>
          <a:lstStyle/>
          <a:p>
            <a:fld id="{90F9DB41-9554-420C-A233-E0D8C681BC94}"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25</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a:p>
          <a:p>
            <a:pPr lvl="2">
              <a:buNone/>
            </a:pPr>
            <a:endParaRPr lang="de-DE" dirty="0"/>
          </a:p>
        </p:txBody>
      </p:sp>
      <p:sp>
        <p:nvSpPr>
          <p:cNvPr id="13" name="Textfeld 8"/>
          <p:cNvSpPr txBox="1"/>
          <p:nvPr/>
        </p:nvSpPr>
        <p:spPr>
          <a:xfrm>
            <a:off x="7236296" y="5733256"/>
            <a:ext cx="1450590" cy="553998"/>
          </a:xfrm>
          <a:prstGeom prst="rect">
            <a:avLst/>
          </a:prstGeom>
          <a:noFill/>
        </p:spPr>
        <p:txBody>
          <a:bodyPr wrap="square" rtlCol="0">
            <a:spAutoFit/>
          </a:bodyPr>
          <a:lstStyle>
            <a:defPPr>
              <a:defRPr lang="de-DE"/>
            </a:defPPr>
            <a:lvl1pPr indent="0">
              <a:defRPr sz="1000">
                <a:solidFill>
                  <a:prstClr val="black"/>
                </a:solidFill>
                <a:latin typeface="+mj-lt"/>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de-DE"/>
              <a:t>Basis: 2026 Befragte</a:t>
            </a:r>
          </a:p>
          <a:p>
            <a:r>
              <a:rPr lang="de-DE"/>
              <a:t>Projekt Transrisk</a:t>
            </a:r>
          </a:p>
          <a:p>
            <a:r>
              <a:rPr lang="de-DE"/>
              <a:t>Götz et al. (2015)</a:t>
            </a:r>
          </a:p>
        </p:txBody>
      </p:sp>
      <p:graphicFrame>
        <p:nvGraphicFramePr>
          <p:cNvPr id="15" name="Diagramm 14"/>
          <p:cNvGraphicFramePr/>
          <p:nvPr>
            <p:extLst>
              <p:ext uri="{D42A27DB-BD31-4B8C-83A1-F6EECF244321}">
                <p14:modId xmlns:p14="http://schemas.microsoft.com/office/powerpoint/2010/main" val="876522211"/>
              </p:ext>
            </p:extLst>
          </p:nvPr>
        </p:nvGraphicFramePr>
        <p:xfrm>
          <a:off x="409575" y="1556792"/>
          <a:ext cx="8734425" cy="4403725"/>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feld 1"/>
          <p:cNvSpPr txBox="1"/>
          <p:nvPr/>
        </p:nvSpPr>
        <p:spPr>
          <a:xfrm>
            <a:off x="323528" y="1340768"/>
            <a:ext cx="7416824" cy="553998"/>
          </a:xfrm>
          <a:prstGeom prst="rect">
            <a:avLst/>
          </a:prstGeom>
          <a:noFill/>
        </p:spPr>
        <p:txBody>
          <a:bodyPr wrap="square" rtlCol="0">
            <a:spAutoFit/>
          </a:bodyPr>
          <a:lstStyle/>
          <a:p>
            <a:r>
              <a:rPr lang="de-DE" sz="1500" i="1">
                <a:solidFill>
                  <a:prstClr val="black"/>
                </a:solidFill>
                <a:latin typeface="+mj-lt"/>
              </a:rPr>
              <a:t>Inwieweit wären Sie persönlich zu folgenden Maßnahmen bereit, um Medikamentenrückstände im Wasser zu reduzieren?</a:t>
            </a:r>
            <a:endParaRPr lang="de-DE" sz="1500" i="1" dirty="0">
              <a:solidFill>
                <a:prstClr val="black"/>
              </a:solidFill>
              <a:latin typeface="+mj-lt"/>
            </a:endParaRPr>
          </a:p>
        </p:txBody>
      </p:sp>
    </p:spTree>
    <p:extLst>
      <p:ext uri="{BB962C8B-B14F-4D97-AF65-F5344CB8AC3E}">
        <p14:creationId xmlns:p14="http://schemas.microsoft.com/office/powerpoint/2010/main" val="36888456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Typologie zur Entwicklung eines Zielgruppenmodells</a:t>
            </a:r>
            <a:endParaRPr lang="de-DE" dirty="0"/>
          </a:p>
        </p:txBody>
      </p:sp>
      <p:sp>
        <p:nvSpPr>
          <p:cNvPr id="4" name="Datumsplatzhalter 3"/>
          <p:cNvSpPr>
            <a:spLocks noGrp="1"/>
          </p:cNvSpPr>
          <p:nvPr>
            <p:ph type="dt" sz="half" idx="10"/>
          </p:nvPr>
        </p:nvSpPr>
        <p:spPr/>
        <p:txBody>
          <a:bodyPr/>
          <a:lstStyle/>
          <a:p>
            <a:fld id="{01B8264F-48B0-4C8D-9473-B84329B7C0C5}"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26</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sz="1400"/>
          </a:p>
          <a:p>
            <a:pPr lvl="2">
              <a:buNone/>
            </a:pPr>
            <a:endParaRPr lang="de-DE" sz="1400" dirty="0"/>
          </a:p>
        </p:txBody>
      </p:sp>
      <p:grpSp>
        <p:nvGrpSpPr>
          <p:cNvPr id="11" name="Gruppieren 10"/>
          <p:cNvGrpSpPr/>
          <p:nvPr/>
        </p:nvGrpSpPr>
        <p:grpSpPr>
          <a:xfrm>
            <a:off x="404488" y="1612925"/>
            <a:ext cx="8282398" cy="4613354"/>
            <a:chOff x="547463" y="1396901"/>
            <a:chExt cx="8739512" cy="4613354"/>
          </a:xfrm>
        </p:grpSpPr>
        <p:sp>
          <p:nvSpPr>
            <p:cNvPr id="12" name="Rechteck 11"/>
            <p:cNvSpPr/>
            <p:nvPr/>
          </p:nvSpPr>
          <p:spPr bwMode="auto">
            <a:xfrm>
              <a:off x="6283323" y="4022580"/>
              <a:ext cx="3003652" cy="709200"/>
            </a:xfrm>
            <a:prstGeom prst="rect">
              <a:avLst/>
            </a:prstGeom>
            <a:solidFill>
              <a:schemeClr val="accent6"/>
            </a:solidFill>
            <a:ln w="9525" cap="flat" cmpd="sng" algn="ctr">
              <a:noFill/>
              <a:prstDash val="solid"/>
              <a:round/>
              <a:headEnd type="none" w="med" len="med"/>
              <a:tailEnd type="none" w="med" len="med"/>
            </a:ln>
            <a:effectLst/>
          </p:spPr>
          <p:txBody>
            <a:bodyPr vert="horz" wrap="square" lIns="193662" tIns="46802" rIns="193662" bIns="46802" numCol="1" rtlCol="0" anchor="t" anchorCtr="0" compatLnSpc="1">
              <a:prstTxWarp prst="textNoShape">
                <a:avLst/>
              </a:prstTxWarp>
            </a:bodyPr>
            <a:lstStyle/>
            <a:p>
              <a:pPr marL="0" marR="0" indent="0" algn="l" defTabSz="914400" rtl="0" eaLnBrk="0" fontAlgn="base" latinLnBrk="0" hangingPunct="0">
                <a:lnSpc>
                  <a:spcPct val="100000"/>
                </a:lnSpc>
                <a:spcBef>
                  <a:spcPct val="20000"/>
                </a:spcBef>
                <a:spcAft>
                  <a:spcPct val="0"/>
                </a:spcAft>
                <a:buClrTx/>
                <a:buSzTx/>
                <a:tabLst/>
              </a:pPr>
              <a:endParaRPr kumimoji="0" lang="de-DE" sz="2400" b="0" i="0" u="none" strike="noStrike" cap="none" normalizeH="0" baseline="0">
                <a:ln>
                  <a:noFill/>
                </a:ln>
                <a:solidFill>
                  <a:schemeClr val="tx1"/>
                </a:solidFill>
                <a:effectLst/>
                <a:latin typeface="Calibri" panose="020F0502020204030204" pitchFamily="34" charset="0"/>
              </a:endParaRPr>
            </a:p>
          </p:txBody>
        </p:sp>
        <p:sp>
          <p:nvSpPr>
            <p:cNvPr id="14" name="Textfeld 13"/>
            <p:cNvSpPr txBox="1"/>
            <p:nvPr/>
          </p:nvSpPr>
          <p:spPr>
            <a:xfrm>
              <a:off x="556496" y="3861048"/>
              <a:ext cx="4486181" cy="461665"/>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Kein Institutionen- und Technikvertrauen       </a:t>
              </a:r>
              <a:r>
                <a:rPr lang="de-DE" sz="1200" dirty="0">
                  <a:latin typeface="Calibri" panose="020F0502020204030204" pitchFamily="34" charset="0"/>
                </a:rPr>
                <a:t>	          	        </a:t>
              </a:r>
            </a:p>
          </p:txBody>
        </p:sp>
        <p:sp>
          <p:nvSpPr>
            <p:cNvPr id="16" name="Textfeld 15"/>
            <p:cNvSpPr txBox="1"/>
            <p:nvPr/>
          </p:nvSpPr>
          <p:spPr>
            <a:xfrm>
              <a:off x="551536" y="4415046"/>
              <a:ext cx="4491775" cy="461665"/>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Persönliche Einflusslosigkeit und Problem-Verleugnung</a:t>
              </a:r>
              <a:r>
                <a:rPr lang="de-DE" sz="1200" dirty="0">
                  <a:latin typeface="Calibri" panose="020F0502020204030204" pitchFamily="34" charset="0"/>
                </a:rPr>
                <a:t>		          </a:t>
              </a:r>
            </a:p>
          </p:txBody>
        </p:sp>
        <p:sp>
          <p:nvSpPr>
            <p:cNvPr id="17" name="Textfeld 16"/>
            <p:cNvSpPr txBox="1"/>
            <p:nvPr/>
          </p:nvSpPr>
          <p:spPr>
            <a:xfrm>
              <a:off x="551534" y="4138047"/>
              <a:ext cx="4491777"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Ärztemisstrauen </a:t>
              </a:r>
              <a:r>
                <a:rPr lang="de-DE" sz="1200" dirty="0">
                  <a:latin typeface="Calibri" panose="020F0502020204030204" pitchFamily="34" charset="0"/>
                </a:rPr>
                <a:t>			  </a:t>
              </a:r>
            </a:p>
          </p:txBody>
        </p:sp>
        <p:sp>
          <p:nvSpPr>
            <p:cNvPr id="18" name="Textfeld 17"/>
            <p:cNvSpPr txBox="1"/>
            <p:nvPr/>
          </p:nvSpPr>
          <p:spPr>
            <a:xfrm>
              <a:off x="553700" y="4692045"/>
              <a:ext cx="4488977"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Kein Vertrauen in Schulmedizin und Ärzte</a:t>
              </a:r>
              <a:r>
                <a:rPr lang="de-DE" sz="1200" dirty="0">
                  <a:latin typeface="Calibri" panose="020F0502020204030204" pitchFamily="34" charset="0"/>
                </a:rPr>
                <a:t>		        </a:t>
              </a:r>
            </a:p>
          </p:txBody>
        </p:sp>
        <p:sp>
          <p:nvSpPr>
            <p:cNvPr id="19" name="Textfeld 18"/>
            <p:cNvSpPr txBox="1"/>
            <p:nvPr/>
          </p:nvSpPr>
          <p:spPr>
            <a:xfrm>
              <a:off x="550911" y="1396901"/>
              <a:ext cx="4491775"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Präferenz für Alternative Medizin 		</a:t>
              </a:r>
              <a:r>
                <a:rPr lang="de-DE" sz="1200" dirty="0">
                  <a:latin typeface="Calibri" panose="020F0502020204030204" pitchFamily="34" charset="0"/>
                </a:rPr>
                <a:t>       </a:t>
              </a:r>
            </a:p>
          </p:txBody>
        </p:sp>
        <p:sp>
          <p:nvSpPr>
            <p:cNvPr id="20" name="Textfeld 19"/>
            <p:cNvSpPr txBox="1"/>
            <p:nvPr/>
          </p:nvSpPr>
          <p:spPr>
            <a:xfrm>
              <a:off x="550908" y="1954055"/>
              <a:ext cx="4491777"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Beunruhigung - Handlungsbedarf  - Vorsorgeorientierung</a:t>
              </a:r>
              <a:r>
                <a:rPr lang="de-DE" sz="1200" dirty="0">
                  <a:latin typeface="Calibri" panose="020F0502020204030204" pitchFamily="34" charset="0"/>
                </a:rPr>
                <a:t>	       </a:t>
              </a:r>
            </a:p>
          </p:txBody>
        </p:sp>
        <p:sp>
          <p:nvSpPr>
            <p:cNvPr id="21" name="Textfeld 20"/>
            <p:cNvSpPr txBox="1"/>
            <p:nvPr/>
          </p:nvSpPr>
          <p:spPr>
            <a:xfrm>
              <a:off x="550910" y="1677056"/>
              <a:ext cx="4491777"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Informationsbedürfnis über Medizin-Umweltrisiken </a:t>
              </a:r>
              <a:r>
                <a:rPr lang="de-DE" sz="1200" dirty="0">
                  <a:latin typeface="Calibri" panose="020F0502020204030204" pitchFamily="34" charset="0"/>
                </a:rPr>
                <a:t>	</a:t>
              </a:r>
            </a:p>
          </p:txBody>
        </p:sp>
        <p:sp>
          <p:nvSpPr>
            <p:cNvPr id="22" name="Textfeld 21"/>
            <p:cNvSpPr txBox="1"/>
            <p:nvPr/>
          </p:nvSpPr>
          <p:spPr>
            <a:xfrm>
              <a:off x="556795" y="2638589"/>
              <a:ext cx="4487145" cy="461665"/>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Aktive Informationssuche: Gesundheitsfragen, Behandlungsmethoden</a:t>
              </a:r>
            </a:p>
          </p:txBody>
        </p:sp>
        <p:sp>
          <p:nvSpPr>
            <p:cNvPr id="23" name="Textfeld 22"/>
            <p:cNvSpPr txBox="1"/>
            <p:nvPr/>
          </p:nvSpPr>
          <p:spPr>
            <a:xfrm>
              <a:off x="556795" y="3170369"/>
              <a:ext cx="4487145"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Persönlicher Einfluss, keine Problem-Verleugnung  </a:t>
              </a:r>
              <a:r>
                <a:rPr lang="de-DE" sz="1200" dirty="0">
                  <a:latin typeface="Calibri" panose="020F0502020204030204" pitchFamily="34" charset="0"/>
                </a:rPr>
                <a:t>	</a:t>
              </a:r>
            </a:p>
          </p:txBody>
        </p:sp>
        <p:sp>
          <p:nvSpPr>
            <p:cNvPr id="24" name="Textfeld 23"/>
            <p:cNvSpPr txBox="1"/>
            <p:nvPr/>
          </p:nvSpPr>
          <p:spPr>
            <a:xfrm>
              <a:off x="556661" y="2361590"/>
              <a:ext cx="4487279"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Informationsbedürfnis über Medizin-Umweltrisiken </a:t>
              </a:r>
              <a:r>
                <a:rPr lang="de-DE" sz="1200" dirty="0">
                  <a:latin typeface="Calibri" panose="020F0502020204030204" pitchFamily="34" charset="0"/>
                </a:rPr>
                <a:t>	          </a:t>
              </a:r>
            </a:p>
          </p:txBody>
        </p:sp>
        <p:sp>
          <p:nvSpPr>
            <p:cNvPr id="25" name="Textfeld 24"/>
            <p:cNvSpPr txBox="1"/>
            <p:nvPr/>
          </p:nvSpPr>
          <p:spPr>
            <a:xfrm>
              <a:off x="556661" y="2906108"/>
              <a:ext cx="4487279"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Institutionen- und Technikvertrauen </a:t>
              </a:r>
              <a:r>
                <a:rPr lang="de-DE" sz="1200" dirty="0">
                  <a:latin typeface="Calibri" panose="020F0502020204030204" pitchFamily="34" charset="0"/>
                </a:rPr>
                <a:t>		         </a:t>
              </a:r>
            </a:p>
          </p:txBody>
        </p:sp>
        <p:sp>
          <p:nvSpPr>
            <p:cNvPr id="26" name="Textfeld 25"/>
            <p:cNvSpPr txBox="1"/>
            <p:nvPr/>
          </p:nvSpPr>
          <p:spPr>
            <a:xfrm>
              <a:off x="550899" y="3447368"/>
              <a:ext cx="4493041"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Keine Präferenz für alternative Medizin</a:t>
              </a:r>
              <a:r>
                <a:rPr lang="de-DE" sz="1200" dirty="0">
                  <a:latin typeface="Calibri" panose="020F0502020204030204" pitchFamily="34" charset="0"/>
                </a:rPr>
                <a:t>		          </a:t>
              </a:r>
            </a:p>
          </p:txBody>
        </p:sp>
        <p:sp>
          <p:nvSpPr>
            <p:cNvPr id="27" name="Textfeld 26"/>
            <p:cNvSpPr txBox="1"/>
            <p:nvPr/>
          </p:nvSpPr>
          <p:spPr>
            <a:xfrm>
              <a:off x="551531" y="5445224"/>
              <a:ext cx="4491145"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Kein Informationsbedürfnis über Medizin-Umweltrisiken</a:t>
              </a:r>
              <a:r>
                <a:rPr lang="de-DE" sz="1200" dirty="0">
                  <a:latin typeface="Calibri" panose="020F0502020204030204" pitchFamily="34" charset="0"/>
                </a:rPr>
                <a:t>	         </a:t>
              </a:r>
            </a:p>
          </p:txBody>
        </p:sp>
        <p:sp>
          <p:nvSpPr>
            <p:cNvPr id="28" name="Textfeld 27"/>
            <p:cNvSpPr txBox="1"/>
            <p:nvPr/>
          </p:nvSpPr>
          <p:spPr>
            <a:xfrm>
              <a:off x="548097" y="5160246"/>
              <a:ext cx="4491143"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Persönliche Einflusslosigkeit und Problem-Verleugnung</a:t>
              </a:r>
              <a:r>
                <a:rPr lang="de-DE" sz="1200" dirty="0">
                  <a:latin typeface="Calibri" panose="020F0502020204030204" pitchFamily="34" charset="0"/>
                </a:rPr>
                <a:t>	        </a:t>
              </a:r>
            </a:p>
          </p:txBody>
        </p:sp>
        <p:sp>
          <p:nvSpPr>
            <p:cNvPr id="29" name="Textfeld 28"/>
            <p:cNvSpPr txBox="1"/>
            <p:nvPr/>
          </p:nvSpPr>
          <p:spPr>
            <a:xfrm>
              <a:off x="547463" y="5733256"/>
              <a:ext cx="4491777" cy="276999"/>
            </a:xfrm>
            <a:prstGeom prst="rect">
              <a:avLst/>
            </a:prstGeom>
            <a:solidFill>
              <a:schemeClr val="accent5">
                <a:lumMod val="20000"/>
                <a:lumOff val="80000"/>
              </a:schemeClr>
            </a:solidFill>
            <a:ln>
              <a:solidFill>
                <a:schemeClr val="tx1">
                  <a:lumMod val="50000"/>
                  <a:lumOff val="50000"/>
                </a:schemeClr>
              </a:solidFill>
            </a:ln>
          </p:spPr>
          <p:txBody>
            <a:bodyPr wrap="square" rtlCol="0">
              <a:spAutoFit/>
            </a:bodyPr>
            <a:lstStyle/>
            <a:p>
              <a:r>
                <a:rPr lang="de-DE" sz="1200" b="1" dirty="0">
                  <a:latin typeface="Calibri" panose="020F0502020204030204" pitchFamily="34" charset="0"/>
                </a:rPr>
                <a:t>Medikamente als schnelle Hilfe im Leistungs-Lifestyle</a:t>
              </a:r>
              <a:r>
                <a:rPr lang="de-DE" sz="1200" dirty="0">
                  <a:latin typeface="Calibri" panose="020F0502020204030204" pitchFamily="34" charset="0"/>
                </a:rPr>
                <a:t>	       </a:t>
              </a:r>
            </a:p>
          </p:txBody>
        </p:sp>
        <p:grpSp>
          <p:nvGrpSpPr>
            <p:cNvPr id="30" name="Gruppieren 29"/>
            <p:cNvGrpSpPr/>
            <p:nvPr/>
          </p:nvGrpSpPr>
          <p:grpSpPr>
            <a:xfrm>
              <a:off x="5042677" y="4091881"/>
              <a:ext cx="4077174" cy="738664"/>
              <a:chOff x="5042677" y="4040866"/>
              <a:chExt cx="4077174" cy="738664"/>
            </a:xfrm>
          </p:grpSpPr>
          <p:sp>
            <p:nvSpPr>
              <p:cNvPr id="48" name="Textfeld 47"/>
              <p:cNvSpPr txBox="1"/>
              <p:nvPr/>
            </p:nvSpPr>
            <p:spPr>
              <a:xfrm>
                <a:off x="6271412" y="4125504"/>
                <a:ext cx="2848439" cy="400110"/>
              </a:xfrm>
              <a:prstGeom prst="rect">
                <a:avLst/>
              </a:prstGeom>
              <a:noFill/>
              <a:ln>
                <a:noFill/>
              </a:ln>
            </p:spPr>
            <p:txBody>
              <a:bodyPr wrap="square" rtlCol="0">
                <a:spAutoFit/>
              </a:bodyPr>
              <a:lstStyle/>
              <a:p>
                <a:pPr algn="ctr"/>
                <a:r>
                  <a:rPr lang="de-DE" sz="2000" b="1">
                    <a:solidFill>
                      <a:schemeClr val="bg1"/>
                    </a:solidFill>
                    <a:latin typeface="Calibri" panose="020F0502020204030204" pitchFamily="34" charset="0"/>
                    <a:cs typeface="Arial" panose="020B0604020202020204" pitchFamily="34" charset="0"/>
                  </a:rPr>
                  <a:t>Die Skeptischen</a:t>
                </a:r>
                <a:endParaRPr lang="de-DE" sz="2000" b="1" dirty="0">
                  <a:solidFill>
                    <a:schemeClr val="bg1"/>
                  </a:solidFill>
                  <a:latin typeface="Calibri" panose="020F0502020204030204" pitchFamily="34" charset="0"/>
                  <a:cs typeface="Arial" panose="020B0604020202020204" pitchFamily="34" charset="0"/>
                </a:endParaRPr>
              </a:p>
            </p:txBody>
          </p:sp>
          <p:grpSp>
            <p:nvGrpSpPr>
              <p:cNvPr id="49" name="Gruppieren 48"/>
              <p:cNvGrpSpPr/>
              <p:nvPr/>
            </p:nvGrpSpPr>
            <p:grpSpPr>
              <a:xfrm>
                <a:off x="5042677" y="4040866"/>
                <a:ext cx="1228735" cy="738664"/>
                <a:chOff x="5028556" y="1573829"/>
                <a:chExt cx="1228735" cy="738664"/>
              </a:xfrm>
            </p:grpSpPr>
            <p:cxnSp>
              <p:nvCxnSpPr>
                <p:cNvPr id="50" name="Gerade Verbindung 49"/>
                <p:cNvCxnSpPr>
                  <a:stCxn id="17" idx="3"/>
                  <a:endCxn id="48" idx="1"/>
                </p:cNvCxnSpPr>
                <p:nvPr/>
              </p:nvCxnSpPr>
              <p:spPr bwMode="auto">
                <a:xfrm>
                  <a:off x="5029190" y="1758495"/>
                  <a:ext cx="1228101" cy="100027"/>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51" name="Gerade Verbindung 50"/>
                <p:cNvCxnSpPr>
                  <a:stCxn id="18" idx="3"/>
                  <a:endCxn id="48" idx="1"/>
                </p:cNvCxnSpPr>
                <p:nvPr/>
              </p:nvCxnSpPr>
              <p:spPr bwMode="auto">
                <a:xfrm flipV="1">
                  <a:off x="5028556" y="1858522"/>
                  <a:ext cx="1228735" cy="453971"/>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52" name="Gerade Verbindung 51"/>
                <p:cNvCxnSpPr>
                  <a:stCxn id="14" idx="3"/>
                  <a:endCxn id="48" idx="1"/>
                </p:cNvCxnSpPr>
                <p:nvPr/>
              </p:nvCxnSpPr>
              <p:spPr bwMode="auto">
                <a:xfrm>
                  <a:off x="5028556" y="1573829"/>
                  <a:ext cx="1228735" cy="284693"/>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53" name="Gerade Verbindung 52"/>
                <p:cNvCxnSpPr>
                  <a:stCxn id="16" idx="3"/>
                  <a:endCxn id="48" idx="1"/>
                </p:cNvCxnSpPr>
                <p:nvPr/>
              </p:nvCxnSpPr>
              <p:spPr bwMode="auto">
                <a:xfrm flipV="1">
                  <a:off x="5029190" y="1858522"/>
                  <a:ext cx="1228101" cy="269305"/>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grpSp>
        </p:grpSp>
        <p:grpSp>
          <p:nvGrpSpPr>
            <p:cNvPr id="31" name="Gruppieren 30"/>
            <p:cNvGrpSpPr/>
            <p:nvPr/>
          </p:nvGrpSpPr>
          <p:grpSpPr>
            <a:xfrm>
              <a:off x="5041071" y="1500665"/>
              <a:ext cx="4236202" cy="4315111"/>
              <a:chOff x="5041071" y="1500665"/>
              <a:chExt cx="4236202" cy="4315111"/>
            </a:xfrm>
          </p:grpSpPr>
          <p:sp>
            <p:nvSpPr>
              <p:cNvPr id="41" name="Textfeld 40"/>
              <p:cNvSpPr txBox="1"/>
              <p:nvPr/>
            </p:nvSpPr>
            <p:spPr>
              <a:xfrm>
                <a:off x="6261712" y="1500665"/>
                <a:ext cx="3015561" cy="707886"/>
              </a:xfrm>
              <a:prstGeom prst="rect">
                <a:avLst/>
              </a:prstGeom>
              <a:solidFill>
                <a:srgbClr val="92D050"/>
              </a:solidFill>
              <a:ln>
                <a:noFill/>
              </a:ln>
            </p:spPr>
            <p:txBody>
              <a:bodyPr wrap="square" rtlCol="0">
                <a:spAutoFit/>
              </a:bodyPr>
              <a:lstStyle/>
              <a:p>
                <a:pPr algn="ctr"/>
                <a:endParaRPr lang="de-DE" sz="2000" b="1">
                  <a:solidFill>
                    <a:schemeClr val="bg1"/>
                  </a:solidFill>
                  <a:latin typeface="Calibri" panose="020F0502020204030204" pitchFamily="34" charset="0"/>
                  <a:cs typeface="Arial" panose="020B0604020202020204" pitchFamily="34" charset="0"/>
                </a:endParaRPr>
              </a:p>
              <a:p>
                <a:pPr algn="ctr"/>
                <a:endParaRPr lang="de-DE" sz="2000" b="1">
                  <a:solidFill>
                    <a:schemeClr val="bg1"/>
                  </a:solidFill>
                  <a:latin typeface="Calibri" panose="020F0502020204030204" pitchFamily="34" charset="0"/>
                  <a:cs typeface="Arial" panose="020B0604020202020204" pitchFamily="34" charset="0"/>
                </a:endParaRPr>
              </a:p>
            </p:txBody>
          </p:sp>
          <p:cxnSp>
            <p:nvCxnSpPr>
              <p:cNvPr id="42" name="Gerade Verbindung 41"/>
              <p:cNvCxnSpPr>
                <a:stCxn id="19" idx="3"/>
                <a:endCxn id="41" idx="1"/>
              </p:cNvCxnSpPr>
              <p:nvPr/>
            </p:nvCxnSpPr>
            <p:spPr bwMode="auto">
              <a:xfrm>
                <a:off x="5042686" y="1535401"/>
                <a:ext cx="1219025" cy="319207"/>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43" name="Gerade Verbindung 42"/>
              <p:cNvCxnSpPr>
                <a:stCxn id="21" idx="3"/>
                <a:endCxn id="41" idx="1"/>
              </p:cNvCxnSpPr>
              <p:nvPr/>
            </p:nvCxnSpPr>
            <p:spPr bwMode="auto">
              <a:xfrm>
                <a:off x="5042688" y="1815556"/>
                <a:ext cx="1219024" cy="39052"/>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44" name="Gerade Verbindung 43"/>
              <p:cNvCxnSpPr>
                <a:stCxn id="20" idx="3"/>
                <a:endCxn id="41" idx="1"/>
              </p:cNvCxnSpPr>
              <p:nvPr/>
            </p:nvCxnSpPr>
            <p:spPr bwMode="auto">
              <a:xfrm flipV="1">
                <a:off x="5042685" y="1854608"/>
                <a:ext cx="1219026" cy="237947"/>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45" name="Gerade Verbindung 44"/>
              <p:cNvCxnSpPr/>
              <p:nvPr/>
            </p:nvCxnSpPr>
            <p:spPr bwMode="auto">
              <a:xfrm>
                <a:off x="5049268" y="5258621"/>
                <a:ext cx="1228728" cy="319207"/>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46" name="Gerade Verbindung 45"/>
              <p:cNvCxnSpPr/>
              <p:nvPr/>
            </p:nvCxnSpPr>
            <p:spPr bwMode="auto">
              <a:xfrm flipV="1">
                <a:off x="5049267" y="5577828"/>
                <a:ext cx="1222145" cy="237948"/>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47" name="Gerade Verbindung 46"/>
              <p:cNvCxnSpPr/>
              <p:nvPr/>
            </p:nvCxnSpPr>
            <p:spPr bwMode="auto">
              <a:xfrm>
                <a:off x="5041071" y="5538776"/>
                <a:ext cx="1228727" cy="39052"/>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grpSp>
        <p:grpSp>
          <p:nvGrpSpPr>
            <p:cNvPr id="32" name="Gruppieren 31"/>
            <p:cNvGrpSpPr/>
            <p:nvPr/>
          </p:nvGrpSpPr>
          <p:grpSpPr>
            <a:xfrm>
              <a:off x="5043940" y="2500090"/>
              <a:ext cx="4243035" cy="1085778"/>
              <a:chOff x="5043940" y="2500090"/>
              <a:chExt cx="4243035" cy="1085778"/>
            </a:xfrm>
          </p:grpSpPr>
          <p:sp>
            <p:nvSpPr>
              <p:cNvPr id="34" name="Textfeld 33"/>
              <p:cNvSpPr txBox="1"/>
              <p:nvPr/>
            </p:nvSpPr>
            <p:spPr>
              <a:xfrm>
                <a:off x="6271413" y="2732248"/>
                <a:ext cx="3015562" cy="707886"/>
              </a:xfrm>
              <a:prstGeom prst="rect">
                <a:avLst/>
              </a:prstGeom>
              <a:solidFill>
                <a:schemeClr val="accent1">
                  <a:lumMod val="75000"/>
                </a:schemeClr>
              </a:solidFill>
              <a:ln>
                <a:noFill/>
              </a:ln>
            </p:spPr>
            <p:txBody>
              <a:bodyPr wrap="square" rtlCol="0">
                <a:spAutoFit/>
              </a:bodyPr>
              <a:lstStyle/>
              <a:p>
                <a:pPr algn="ctr"/>
                <a:r>
                  <a:rPr lang="de-DE" sz="2000" b="1">
                    <a:solidFill>
                      <a:schemeClr val="bg1"/>
                    </a:solidFill>
                    <a:latin typeface="Calibri" panose="020F0502020204030204" pitchFamily="34" charset="0"/>
                    <a:cs typeface="Arial" panose="020B0604020202020204" pitchFamily="34" charset="0"/>
                  </a:rPr>
                  <a:t>Die Aufklärungs-interessierten</a:t>
                </a:r>
                <a:endParaRPr lang="de-DE" sz="2000" b="1" dirty="0">
                  <a:solidFill>
                    <a:schemeClr val="bg1"/>
                  </a:solidFill>
                  <a:latin typeface="Calibri" panose="020F0502020204030204" pitchFamily="34" charset="0"/>
                  <a:cs typeface="Arial" panose="020B0604020202020204" pitchFamily="34" charset="0"/>
                </a:endParaRPr>
              </a:p>
            </p:txBody>
          </p:sp>
          <p:grpSp>
            <p:nvGrpSpPr>
              <p:cNvPr id="35" name="Gruppieren 34"/>
              <p:cNvGrpSpPr/>
              <p:nvPr/>
            </p:nvGrpSpPr>
            <p:grpSpPr>
              <a:xfrm>
                <a:off x="5043940" y="2500090"/>
                <a:ext cx="1227473" cy="1085778"/>
                <a:chOff x="4903273" y="5226828"/>
                <a:chExt cx="1192310" cy="1085778"/>
              </a:xfrm>
            </p:grpSpPr>
            <p:cxnSp>
              <p:nvCxnSpPr>
                <p:cNvPr id="36" name="Gerade Verbindung 35"/>
                <p:cNvCxnSpPr>
                  <a:stCxn id="22" idx="3"/>
                  <a:endCxn id="34" idx="1"/>
                </p:cNvCxnSpPr>
                <p:nvPr/>
              </p:nvCxnSpPr>
              <p:spPr bwMode="auto">
                <a:xfrm>
                  <a:off x="4903273" y="5596160"/>
                  <a:ext cx="1192310" cy="216769"/>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37" name="Gerade Verbindung 36"/>
                <p:cNvCxnSpPr>
                  <a:stCxn id="25" idx="3"/>
                  <a:endCxn id="34" idx="1"/>
                </p:cNvCxnSpPr>
                <p:nvPr/>
              </p:nvCxnSpPr>
              <p:spPr bwMode="auto">
                <a:xfrm>
                  <a:off x="4903273" y="5771346"/>
                  <a:ext cx="1192310" cy="41583"/>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38" name="Gerade Verbindung 37"/>
                <p:cNvCxnSpPr>
                  <a:endCxn id="34" idx="1"/>
                </p:cNvCxnSpPr>
                <p:nvPr/>
              </p:nvCxnSpPr>
              <p:spPr bwMode="auto">
                <a:xfrm flipV="1">
                  <a:off x="4914842" y="5812929"/>
                  <a:ext cx="1180741" cy="254093"/>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39" name="Gerade Verbindung 38"/>
                <p:cNvCxnSpPr>
                  <a:stCxn id="26" idx="3"/>
                  <a:endCxn id="34" idx="1"/>
                </p:cNvCxnSpPr>
                <p:nvPr/>
              </p:nvCxnSpPr>
              <p:spPr bwMode="auto">
                <a:xfrm flipV="1">
                  <a:off x="4903273" y="5812929"/>
                  <a:ext cx="1192310" cy="499677"/>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cxnSp>
              <p:nvCxnSpPr>
                <p:cNvPr id="40" name="Gerade Verbindung 39"/>
                <p:cNvCxnSpPr>
                  <a:stCxn id="24" idx="3"/>
                  <a:endCxn id="34" idx="1"/>
                </p:cNvCxnSpPr>
                <p:nvPr/>
              </p:nvCxnSpPr>
              <p:spPr bwMode="auto">
                <a:xfrm>
                  <a:off x="4903273" y="5226828"/>
                  <a:ext cx="1192310" cy="586101"/>
                </a:xfrm>
                <a:prstGeom prst="line">
                  <a:avLst/>
                </a:prstGeom>
                <a:noFill/>
                <a:ln w="9525" cap="flat" cmpd="sng" algn="ctr">
                  <a:solidFill>
                    <a:schemeClr val="tx1">
                      <a:lumMod val="65000"/>
                      <a:lumOff val="35000"/>
                    </a:schemeClr>
                  </a:solidFill>
                  <a:prstDash val="solid"/>
                  <a:round/>
                  <a:headEnd type="none" w="med" len="med"/>
                  <a:tailEnd type="none" w="med" len="med"/>
                </a:ln>
                <a:effectLst/>
              </p:spPr>
            </p:cxnSp>
          </p:grpSp>
        </p:grpSp>
        <p:sp>
          <p:nvSpPr>
            <p:cNvPr id="33" name="Textfeld 32"/>
            <p:cNvSpPr txBox="1"/>
            <p:nvPr/>
          </p:nvSpPr>
          <p:spPr>
            <a:xfrm>
              <a:off x="6286399" y="5219331"/>
              <a:ext cx="3000576" cy="707886"/>
            </a:xfrm>
            <a:prstGeom prst="rect">
              <a:avLst/>
            </a:prstGeom>
            <a:solidFill>
              <a:srgbClr val="D33B3B"/>
            </a:solidFill>
            <a:ln>
              <a:noFill/>
            </a:ln>
          </p:spPr>
          <p:txBody>
            <a:bodyPr wrap="square" rtlCol="0">
              <a:spAutoFit/>
            </a:bodyPr>
            <a:lstStyle/>
            <a:p>
              <a:pPr algn="ctr"/>
              <a:endParaRPr lang="de-DE" sz="2000" b="1">
                <a:solidFill>
                  <a:schemeClr val="bg1"/>
                </a:solidFill>
                <a:latin typeface="Calibri" panose="020F0502020204030204" pitchFamily="34" charset="0"/>
                <a:cs typeface="Arial" panose="020B0604020202020204" pitchFamily="34" charset="0"/>
              </a:endParaRPr>
            </a:p>
            <a:p>
              <a:pPr algn="ctr"/>
              <a:endParaRPr lang="de-DE" sz="2000" b="1" dirty="0">
                <a:solidFill>
                  <a:schemeClr val="bg1"/>
                </a:solidFill>
                <a:latin typeface="Calibri" panose="020F0502020204030204" pitchFamily="34" charset="0"/>
                <a:cs typeface="Arial" panose="020B0604020202020204" pitchFamily="34" charset="0"/>
              </a:endParaRPr>
            </a:p>
          </p:txBody>
        </p:sp>
      </p:grpSp>
      <p:sp>
        <p:nvSpPr>
          <p:cNvPr id="3" name="Textfeld 2"/>
          <p:cNvSpPr txBox="1"/>
          <p:nvPr/>
        </p:nvSpPr>
        <p:spPr>
          <a:xfrm>
            <a:off x="6053733" y="1869728"/>
            <a:ext cx="2623958" cy="707886"/>
          </a:xfrm>
          <a:prstGeom prst="rect">
            <a:avLst/>
          </a:prstGeom>
          <a:noFill/>
        </p:spPr>
        <p:txBody>
          <a:bodyPr wrap="square" rtlCol="0">
            <a:spAutoFit/>
          </a:bodyPr>
          <a:lstStyle/>
          <a:p>
            <a:r>
              <a:rPr lang="de-DE" sz="2000" b="1">
                <a:solidFill>
                  <a:schemeClr val="bg1"/>
                </a:solidFill>
                <a:latin typeface="Calibri" panose="020F0502020204030204" pitchFamily="34" charset="0"/>
                <a:cs typeface="Arial" panose="020B0604020202020204" pitchFamily="34" charset="0"/>
              </a:rPr>
              <a:t>Die Problemsensiblen</a:t>
            </a:r>
          </a:p>
          <a:p>
            <a:endParaRPr lang="de-DE" sz="2000"/>
          </a:p>
        </p:txBody>
      </p:sp>
      <p:sp>
        <p:nvSpPr>
          <p:cNvPr id="54" name="Textfeld 53"/>
          <p:cNvSpPr txBox="1"/>
          <p:nvPr/>
        </p:nvSpPr>
        <p:spPr>
          <a:xfrm>
            <a:off x="6053732" y="5577417"/>
            <a:ext cx="2461429" cy="707886"/>
          </a:xfrm>
          <a:prstGeom prst="rect">
            <a:avLst/>
          </a:prstGeom>
          <a:noFill/>
        </p:spPr>
        <p:txBody>
          <a:bodyPr wrap="square" rtlCol="0">
            <a:spAutoFit/>
          </a:bodyPr>
          <a:lstStyle/>
          <a:p>
            <a:r>
              <a:rPr lang="de-DE" sz="2000" b="1">
                <a:solidFill>
                  <a:schemeClr val="bg1"/>
                </a:solidFill>
                <a:latin typeface="Calibri" panose="020F0502020204030204" pitchFamily="34" charset="0"/>
                <a:cs typeface="Arial" panose="020B0604020202020204" pitchFamily="34" charset="0"/>
              </a:rPr>
              <a:t>Die Desinteressierten</a:t>
            </a:r>
          </a:p>
          <a:p>
            <a:endParaRPr lang="de-DE" sz="2000"/>
          </a:p>
        </p:txBody>
      </p:sp>
      <p:sp>
        <p:nvSpPr>
          <p:cNvPr id="55" name="Textfeld 8"/>
          <p:cNvSpPr txBox="1"/>
          <p:nvPr/>
        </p:nvSpPr>
        <p:spPr>
          <a:xfrm>
            <a:off x="5148064" y="6207115"/>
            <a:ext cx="3538822" cy="246221"/>
          </a:xfrm>
          <a:prstGeom prst="rect">
            <a:avLst/>
          </a:prstGeom>
          <a:noFill/>
        </p:spPr>
        <p:txBody>
          <a:bodyPr wrap="square" rtlCol="0">
            <a:spAutoFit/>
          </a:bodyPr>
          <a:lstStyle>
            <a:defPPr>
              <a:defRPr lang="de-DE"/>
            </a:defPPr>
            <a:lvl1pPr indent="0">
              <a:defRPr sz="1000">
                <a:solidFill>
                  <a:prstClr val="black"/>
                </a:solidFill>
                <a:latin typeface="+mj-lt"/>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algn="r"/>
            <a:r>
              <a:rPr lang="de-DE" dirty="0"/>
              <a:t>Basis: 2026 Befragte, Projekt </a:t>
            </a:r>
            <a:r>
              <a:rPr lang="de-DE" dirty="0" err="1"/>
              <a:t>Transrisk</a:t>
            </a:r>
            <a:r>
              <a:rPr lang="de-DE" dirty="0"/>
              <a:t>, Götz et al. (2015)</a:t>
            </a:r>
          </a:p>
        </p:txBody>
      </p:sp>
    </p:spTree>
    <p:extLst>
      <p:ext uri="{BB962C8B-B14F-4D97-AF65-F5344CB8AC3E}">
        <p14:creationId xmlns:p14="http://schemas.microsoft.com/office/powerpoint/2010/main" val="2525037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Zielgruppen der Information und Kommunikation</a:t>
            </a:r>
            <a:endParaRPr lang="de-DE" dirty="0"/>
          </a:p>
        </p:txBody>
      </p:sp>
      <p:sp>
        <p:nvSpPr>
          <p:cNvPr id="4" name="Datumsplatzhalter 3"/>
          <p:cNvSpPr>
            <a:spLocks noGrp="1"/>
          </p:cNvSpPr>
          <p:nvPr>
            <p:ph type="dt" sz="half" idx="10"/>
          </p:nvPr>
        </p:nvSpPr>
        <p:spPr/>
        <p:txBody>
          <a:bodyPr/>
          <a:lstStyle/>
          <a:p>
            <a:fld id="{EF8DCC89-EEA4-4C16-8C78-2762D90E9E12}"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27</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sz="quarter" idx="15"/>
          </p:nvPr>
        </p:nvSpPr>
        <p:spPr>
          <a:xfrm>
            <a:off x="414000" y="1494000"/>
            <a:ext cx="8262456" cy="4867200"/>
          </a:xfrm>
        </p:spPr>
        <p:txBody>
          <a:bodyPr>
            <a:normAutofit/>
          </a:bodyPr>
          <a:lstStyle/>
          <a:p>
            <a:pPr lvl="2">
              <a:buNone/>
            </a:pPr>
            <a:endParaRPr lang="de-DE" dirty="0"/>
          </a:p>
          <a:p>
            <a:pPr lvl="2">
              <a:buNone/>
            </a:pPr>
            <a:endParaRPr lang="de-DE" dirty="0"/>
          </a:p>
        </p:txBody>
      </p:sp>
      <p:sp>
        <p:nvSpPr>
          <p:cNvPr id="13" name="Textfeld 8"/>
          <p:cNvSpPr txBox="1"/>
          <p:nvPr/>
        </p:nvSpPr>
        <p:spPr>
          <a:xfrm>
            <a:off x="7236296" y="5733256"/>
            <a:ext cx="1450590" cy="553998"/>
          </a:xfrm>
          <a:prstGeom prst="rect">
            <a:avLst/>
          </a:prstGeom>
          <a:noFill/>
        </p:spPr>
        <p:txBody>
          <a:bodyPr wrap="square" rtlCol="0">
            <a:spAutoFit/>
          </a:bodyPr>
          <a:lstStyle>
            <a:defPPr>
              <a:defRPr lang="de-DE"/>
            </a:defPPr>
            <a:lvl1pPr indent="0">
              <a:defRPr sz="1000">
                <a:solidFill>
                  <a:prstClr val="black"/>
                </a:solidFill>
                <a:latin typeface="+mj-lt"/>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de-DE" dirty="0"/>
              <a:t>Basis: 2026 Befragte</a:t>
            </a:r>
          </a:p>
          <a:p>
            <a:r>
              <a:rPr lang="de-DE" dirty="0"/>
              <a:t>Projekt </a:t>
            </a:r>
            <a:r>
              <a:rPr lang="de-DE" dirty="0" err="1"/>
              <a:t>Transrisk</a:t>
            </a:r>
            <a:endParaRPr lang="de-DE" dirty="0"/>
          </a:p>
          <a:p>
            <a:r>
              <a:rPr lang="de-DE" dirty="0"/>
              <a:t>Götz et al. (2015)</a:t>
            </a:r>
          </a:p>
        </p:txBody>
      </p:sp>
      <p:sp>
        <p:nvSpPr>
          <p:cNvPr id="2" name="Textfeld 1"/>
          <p:cNvSpPr txBox="1"/>
          <p:nvPr/>
        </p:nvSpPr>
        <p:spPr>
          <a:xfrm>
            <a:off x="323528" y="1340768"/>
            <a:ext cx="7416824" cy="323165"/>
          </a:xfrm>
          <a:prstGeom prst="rect">
            <a:avLst/>
          </a:prstGeom>
          <a:noFill/>
        </p:spPr>
        <p:txBody>
          <a:bodyPr wrap="square" rtlCol="0">
            <a:spAutoFit/>
          </a:bodyPr>
          <a:lstStyle/>
          <a:p>
            <a:endParaRPr lang="de-DE" sz="1500" i="1" dirty="0">
              <a:solidFill>
                <a:prstClr val="black"/>
              </a:solidFill>
              <a:latin typeface="+mj-lt"/>
            </a:endParaRPr>
          </a:p>
        </p:txBody>
      </p:sp>
      <p:graphicFrame>
        <p:nvGraphicFramePr>
          <p:cNvPr id="11" name="Diagramm 10"/>
          <p:cNvGraphicFramePr/>
          <p:nvPr>
            <p:extLst>
              <p:ext uri="{D42A27DB-BD31-4B8C-83A1-F6EECF244321}">
                <p14:modId xmlns:p14="http://schemas.microsoft.com/office/powerpoint/2010/main" val="1945980204"/>
              </p:ext>
            </p:extLst>
          </p:nvPr>
        </p:nvGraphicFramePr>
        <p:xfrm>
          <a:off x="683568" y="1484784"/>
          <a:ext cx="7492762" cy="406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4491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Zusammenfassung</a:t>
            </a:r>
            <a:endParaRPr lang="de-DE" dirty="0"/>
          </a:p>
        </p:txBody>
      </p:sp>
      <p:sp>
        <p:nvSpPr>
          <p:cNvPr id="4" name="Datumsplatzhalter 3"/>
          <p:cNvSpPr>
            <a:spLocks noGrp="1"/>
          </p:cNvSpPr>
          <p:nvPr>
            <p:ph type="dt" sz="half" idx="10"/>
          </p:nvPr>
        </p:nvSpPr>
        <p:spPr/>
        <p:txBody>
          <a:bodyPr/>
          <a:lstStyle/>
          <a:p>
            <a:fld id="{2B09FC8B-54ED-4871-9793-4C31C44A7E26}"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28</a:t>
            </a:fld>
            <a:endParaRPr lang="de-DE"/>
          </a:p>
        </p:txBody>
      </p:sp>
      <p:sp>
        <p:nvSpPr>
          <p:cNvPr id="10" name="Textplatzhalter 9"/>
          <p:cNvSpPr>
            <a:spLocks noGrp="1"/>
          </p:cNvSpPr>
          <p:nvPr>
            <p:ph type="body" sz="quarter" idx="13"/>
          </p:nvPr>
        </p:nvSpPr>
        <p:spPr/>
        <p:txBody>
          <a:bodyPr>
            <a:normAutofit/>
          </a:bodyPr>
          <a:lstStyle/>
          <a:p>
            <a:r>
              <a:rPr lang="de-DE" sz="1000"/>
              <a:t>Gesellschaftlicher Umgang und Wahrnehmung</a:t>
            </a:r>
          </a:p>
          <a:p>
            <a:endParaRPr lang="de-DE" sz="1000" dirty="0"/>
          </a:p>
        </p:txBody>
      </p:sp>
      <p:sp>
        <p:nvSpPr>
          <p:cNvPr id="9" name="Inhaltsplatzhalter 8"/>
          <p:cNvSpPr>
            <a:spLocks noGrp="1"/>
          </p:cNvSpPr>
          <p:nvPr>
            <p:ph type="body" sz="quarter" idx="14"/>
          </p:nvPr>
        </p:nvSpPr>
        <p:spPr/>
        <p:txBody>
          <a:bodyPr>
            <a:normAutofit/>
          </a:bodyPr>
          <a:lstStyle/>
          <a:p>
            <a:pPr lvl="2">
              <a:buNone/>
            </a:pPr>
            <a:endParaRPr lang="de-DE"/>
          </a:p>
          <a:p>
            <a:pPr lvl="2">
              <a:buNone/>
            </a:pPr>
            <a:endParaRPr lang="de-DE"/>
          </a:p>
          <a:p>
            <a:pPr lvl="2">
              <a:buNone/>
            </a:pPr>
            <a:endParaRPr lang="de-DE"/>
          </a:p>
          <a:p>
            <a:pPr lvl="2">
              <a:buNone/>
            </a:pPr>
            <a:endParaRPr lang="de-DE" dirty="0"/>
          </a:p>
        </p:txBody>
      </p:sp>
      <p:sp>
        <p:nvSpPr>
          <p:cNvPr id="7" name="Inhaltsplatzhalter 6"/>
          <p:cNvSpPr>
            <a:spLocks noGrp="1"/>
          </p:cNvSpPr>
          <p:nvPr>
            <p:ph sz="quarter" idx="15"/>
          </p:nvPr>
        </p:nvSpPr>
        <p:spPr>
          <a:xfrm>
            <a:off x="414000" y="1494000"/>
            <a:ext cx="8118440" cy="4867200"/>
          </a:xfrm>
        </p:spPr>
        <p:txBody>
          <a:bodyPr/>
          <a:lstStyle/>
          <a:p>
            <a:pPr lvl="3">
              <a:lnSpc>
                <a:spcPct val="100000"/>
              </a:lnSpc>
              <a:spcAft>
                <a:spcPts val="800"/>
              </a:spcAft>
              <a:buSzPct val="80000"/>
            </a:pPr>
            <a:r>
              <a:rPr lang="de-DE" sz="1800" dirty="0"/>
              <a:t>Überwiegende Mehrheit nimmt Medikamente</a:t>
            </a:r>
          </a:p>
          <a:p>
            <a:pPr lvl="3">
              <a:lnSpc>
                <a:spcPct val="100000"/>
              </a:lnSpc>
              <a:spcAft>
                <a:spcPts val="800"/>
              </a:spcAft>
              <a:buSzPct val="80000"/>
            </a:pPr>
            <a:r>
              <a:rPr lang="de-DE" sz="1800" dirty="0"/>
              <a:t>Sehr viele chronisch Kranke</a:t>
            </a:r>
          </a:p>
          <a:p>
            <a:pPr lvl="3">
              <a:lnSpc>
                <a:spcPct val="100000"/>
              </a:lnSpc>
              <a:spcAft>
                <a:spcPts val="800"/>
              </a:spcAft>
              <a:buSzPct val="80000"/>
            </a:pPr>
            <a:r>
              <a:rPr lang="de-DE" sz="1800" dirty="0"/>
              <a:t>Keine große Bekanntheit des Problems Spurenstoffe</a:t>
            </a:r>
          </a:p>
          <a:p>
            <a:pPr lvl="3">
              <a:lnSpc>
                <a:spcPct val="100000"/>
              </a:lnSpc>
              <a:spcAft>
                <a:spcPts val="800"/>
              </a:spcAft>
              <a:buSzPct val="80000"/>
            </a:pPr>
            <a:r>
              <a:rPr lang="de-DE" sz="1800" dirty="0"/>
              <a:t>Falsche Vorstellungen über Ursachen</a:t>
            </a:r>
          </a:p>
          <a:p>
            <a:pPr lvl="3">
              <a:lnSpc>
                <a:spcPct val="100000"/>
              </a:lnSpc>
              <a:spcAft>
                <a:spcPts val="800"/>
              </a:spcAft>
              <a:buSzPct val="80000"/>
            </a:pPr>
            <a:r>
              <a:rPr lang="de-DE" sz="1800" dirty="0"/>
              <a:t>Daraus folgend: verzerrte Vorstellungen über Verantwortlichkeiten</a:t>
            </a:r>
          </a:p>
          <a:p>
            <a:pPr lvl="3">
              <a:lnSpc>
                <a:spcPct val="100000"/>
              </a:lnSpc>
              <a:spcAft>
                <a:spcPts val="800"/>
              </a:spcAft>
              <a:buSzPct val="80000"/>
            </a:pPr>
            <a:r>
              <a:rPr lang="de-DE" sz="1800" dirty="0"/>
              <a:t>Falsche Vorstellungen über korrekte Entsorgung</a:t>
            </a:r>
          </a:p>
          <a:p>
            <a:pPr lvl="3">
              <a:lnSpc>
                <a:spcPct val="100000"/>
              </a:lnSpc>
              <a:spcAft>
                <a:spcPts val="800"/>
              </a:spcAft>
              <a:buSzPct val="80000"/>
            </a:pPr>
            <a:r>
              <a:rPr lang="de-DE" sz="1800" dirty="0"/>
              <a:t>Daraus folgend: Fehlentsorgung</a:t>
            </a:r>
          </a:p>
          <a:p>
            <a:pPr lvl="3">
              <a:lnSpc>
                <a:spcPct val="100000"/>
              </a:lnSpc>
              <a:spcAft>
                <a:spcPts val="800"/>
              </a:spcAft>
              <a:buSzPct val="80000"/>
            </a:pPr>
            <a:r>
              <a:rPr lang="de-DE" sz="1800" dirty="0"/>
              <a:t>Aber auch: Zielgruppen, die an Aufklärung interessiert sind</a:t>
            </a:r>
          </a:p>
          <a:p>
            <a:pPr marL="162000" lvl="3" indent="0">
              <a:lnSpc>
                <a:spcPct val="100000"/>
              </a:lnSpc>
              <a:spcAft>
                <a:spcPts val="800"/>
              </a:spcAft>
              <a:buSzPct val="80000"/>
              <a:buNone/>
            </a:pPr>
            <a:r>
              <a:rPr lang="de-DE" sz="1800" b="1" dirty="0">
                <a:sym typeface="Wingdings" panose="05000000000000000000" pitchFamily="2" charset="2"/>
              </a:rPr>
              <a:t></a:t>
            </a:r>
            <a:r>
              <a:rPr lang="de-DE" sz="1800" dirty="0">
                <a:sym typeface="Wingdings" panose="05000000000000000000" pitchFamily="2" charset="2"/>
              </a:rPr>
              <a:t> Chancen für Beratung</a:t>
            </a:r>
            <a:endParaRPr lang="de-DE" sz="1800" dirty="0"/>
          </a:p>
          <a:p>
            <a:pPr lvl="3">
              <a:lnSpc>
                <a:spcPct val="100000"/>
              </a:lnSpc>
              <a:spcAft>
                <a:spcPts val="800"/>
              </a:spcAft>
              <a:buSzPct val="80000"/>
            </a:pPr>
            <a:r>
              <a:rPr lang="de-DE" sz="1800" dirty="0"/>
              <a:t>Bei gleichen Heilungschancen: Bereitschaft zu umweltfreundlicherer Medikation</a:t>
            </a:r>
          </a:p>
          <a:p>
            <a:pPr marL="162000" lvl="3" indent="0">
              <a:lnSpc>
                <a:spcPct val="100000"/>
              </a:lnSpc>
              <a:spcAft>
                <a:spcPts val="800"/>
              </a:spcAft>
              <a:buSzPct val="80000"/>
              <a:buNone/>
            </a:pPr>
            <a:r>
              <a:rPr lang="de-DE" sz="1800" b="1" dirty="0">
                <a:sym typeface="Wingdings" panose="05000000000000000000" pitchFamily="2" charset="2"/>
              </a:rPr>
              <a:t></a:t>
            </a:r>
            <a:r>
              <a:rPr lang="de-DE" sz="1800" dirty="0">
                <a:sym typeface="Wingdings" panose="05000000000000000000" pitchFamily="2" charset="2"/>
              </a:rPr>
              <a:t> Chancen für Veränderung gesellschaftlicher Praktiken</a:t>
            </a:r>
            <a:endParaRPr lang="de-DE" sz="1800" dirty="0"/>
          </a:p>
          <a:p>
            <a:endParaRPr lang="de-DE" dirty="0"/>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6882" y="3645024"/>
            <a:ext cx="205172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hteck 10"/>
          <p:cNvSpPr/>
          <p:nvPr/>
        </p:nvSpPr>
        <p:spPr>
          <a:xfrm>
            <a:off x="7075431" y="6117064"/>
            <a:ext cx="1620893" cy="276999"/>
          </a:xfrm>
          <a:prstGeom prst="rect">
            <a:avLst/>
          </a:prstGeom>
        </p:spPr>
        <p:txBody>
          <a:bodyPr wrap="none">
            <a:spAutoFit/>
          </a:bodyPr>
          <a:lstStyle/>
          <a:p>
            <a:pPr algn="r">
              <a:defRPr sz="1200"/>
            </a:pPr>
            <a:r>
              <a:rPr lang="de-DE" dirty="0">
                <a:latin typeface="Calibri" panose="020F0502020204030204" pitchFamily="34" charset="0"/>
              </a:rPr>
              <a:t>Grafik: Götz et al. 2015</a:t>
            </a:r>
          </a:p>
        </p:txBody>
      </p:sp>
    </p:spTree>
    <p:extLst>
      <p:ext uri="{BB962C8B-B14F-4D97-AF65-F5344CB8AC3E}">
        <p14:creationId xmlns:p14="http://schemas.microsoft.com/office/powerpoint/2010/main" val="240134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t>Wirkstoffe in der Umwelt</a:t>
            </a:r>
          </a:p>
          <a:p>
            <a:r>
              <a:rPr lang="de-DE" sz="2800"/>
              <a:t>Eintrag und Verbleib</a:t>
            </a:r>
          </a:p>
        </p:txBody>
      </p:sp>
      <p:sp>
        <p:nvSpPr>
          <p:cNvPr id="3" name="Titel 2"/>
          <p:cNvSpPr>
            <a:spLocks noGrp="1"/>
          </p:cNvSpPr>
          <p:nvPr>
            <p:ph type="title"/>
          </p:nvPr>
        </p:nvSpPr>
        <p:spPr/>
        <p:txBody>
          <a:bodyPr/>
          <a:lstStyle/>
          <a:p>
            <a:r>
              <a:rPr lang="de-DE"/>
              <a:t>Block II - 1	</a:t>
            </a:r>
          </a:p>
        </p:txBody>
      </p:sp>
      <p:sp>
        <p:nvSpPr>
          <p:cNvPr id="4" name="Textplatzhalter 3"/>
          <p:cNvSpPr>
            <a:spLocks noGrp="1"/>
          </p:cNvSpPr>
          <p:nvPr>
            <p:ph type="body" sz="quarter" idx="10"/>
          </p:nvPr>
        </p:nvSpPr>
        <p:spPr/>
        <p:txBody>
          <a:bodyPr/>
          <a:lstStyle/>
          <a:p>
            <a:r>
              <a:rPr lang="de-DE" dirty="0"/>
              <a:t>Prof. Dr. Klaus Kümmerer</a:t>
            </a:r>
          </a:p>
          <a:p>
            <a:r>
              <a:rPr lang="de-DE" dirty="0" err="1"/>
              <a:t>Leuphana</a:t>
            </a:r>
            <a:r>
              <a:rPr lang="de-DE" dirty="0"/>
              <a:t> Universität, Institut für Nachhaltige Chemie und Umweltchemie</a:t>
            </a:r>
          </a:p>
        </p:txBody>
      </p:sp>
    </p:spTree>
    <p:extLst>
      <p:ext uri="{BB962C8B-B14F-4D97-AF65-F5344CB8AC3E}">
        <p14:creationId xmlns:p14="http://schemas.microsoft.com/office/powerpoint/2010/main" val="176600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Vorstellung des Umweltbundesamtes</a:t>
            </a:r>
          </a:p>
        </p:txBody>
      </p:sp>
      <p:sp>
        <p:nvSpPr>
          <p:cNvPr id="4" name="Datumsplatzhalter 3"/>
          <p:cNvSpPr>
            <a:spLocks noGrp="1"/>
          </p:cNvSpPr>
          <p:nvPr>
            <p:ph type="dt" sz="half" idx="10"/>
          </p:nvPr>
        </p:nvSpPr>
        <p:spPr/>
        <p:txBody>
          <a:bodyPr/>
          <a:lstStyle/>
          <a:p>
            <a:fld id="{EE1ABBE0-E139-4CCF-810C-896EF1CC0EF0}"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a:t>
            </a:fld>
            <a:endParaRPr lang="de-DE"/>
          </a:p>
        </p:txBody>
      </p:sp>
      <p:sp>
        <p:nvSpPr>
          <p:cNvPr id="8" name="Rechteck 7"/>
          <p:cNvSpPr/>
          <p:nvPr/>
        </p:nvSpPr>
        <p:spPr>
          <a:xfrm>
            <a:off x="953598" y="2091162"/>
            <a:ext cx="6480720" cy="1121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2400" b="1" dirty="0">
                <a:latin typeface="+mj-lt"/>
                <a:cs typeface="Arial" panose="020B0604020202020204" pitchFamily="34" charset="0"/>
              </a:rPr>
              <a:t>1 - Das Umweltbundesamt – Wer wir sind. Was wir tun.</a:t>
            </a:r>
          </a:p>
        </p:txBody>
      </p:sp>
      <p:sp>
        <p:nvSpPr>
          <p:cNvPr id="9" name="Rechteck 8"/>
          <p:cNvSpPr/>
          <p:nvPr/>
        </p:nvSpPr>
        <p:spPr>
          <a:xfrm>
            <a:off x="952930" y="3505362"/>
            <a:ext cx="6480720" cy="11477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2400" b="1" dirty="0">
                <a:latin typeface="+mj-lt"/>
                <a:cs typeface="Arial" panose="020B0604020202020204" pitchFamily="34" charset="0"/>
              </a:rPr>
              <a:t>2 – Hintergrund des Projektes aus Sicht des Umweltbundesamtes</a:t>
            </a:r>
          </a:p>
        </p:txBody>
      </p:sp>
      <p:sp>
        <p:nvSpPr>
          <p:cNvPr id="10" name="Textplatzhalter 6"/>
          <p:cNvSpPr>
            <a:spLocks noGrp="1"/>
          </p:cNvSpPr>
          <p:nvPr>
            <p:ph type="body" sz="quarter" idx="13"/>
          </p:nvPr>
        </p:nvSpPr>
        <p:spPr>
          <a:xfrm>
            <a:off x="414000" y="288000"/>
            <a:ext cx="8207375" cy="230400"/>
          </a:xfrm>
        </p:spPr>
        <p:txBody>
          <a:bodyPr/>
          <a:lstStyle/>
          <a:p>
            <a:r>
              <a:rPr lang="de-DE" dirty="0"/>
              <a:t>Die Apotheke als zentraler Ort für den (</a:t>
            </a:r>
            <a:r>
              <a:rPr lang="de-DE" dirty="0" err="1"/>
              <a:t>umwelt</a:t>
            </a:r>
            <a:r>
              <a:rPr lang="de-DE" dirty="0"/>
              <a:t>)-bewussten Umgang mit Arzneimitteln </a:t>
            </a:r>
          </a:p>
          <a:p>
            <a:endParaRPr lang="de-DE" dirty="0"/>
          </a:p>
          <a:p>
            <a:endParaRPr lang="de-DE" dirty="0"/>
          </a:p>
          <a:p>
            <a:endParaRPr lang="de-DE" dirty="0"/>
          </a:p>
        </p:txBody>
      </p:sp>
    </p:spTree>
    <p:extLst>
      <p:ext uri="{BB962C8B-B14F-4D97-AF65-F5344CB8AC3E}">
        <p14:creationId xmlns:p14="http://schemas.microsoft.com/office/powerpoint/2010/main" val="2980497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Arzneimittelverbrauch in Deutschland</a:t>
            </a:r>
          </a:p>
        </p:txBody>
      </p:sp>
      <p:sp>
        <p:nvSpPr>
          <p:cNvPr id="2" name="Untertitel 1"/>
          <p:cNvSpPr>
            <a:spLocks noGrp="1"/>
          </p:cNvSpPr>
          <p:nvPr>
            <p:ph type="body" sz="quarter" idx="13"/>
          </p:nvPr>
        </p:nvSpPr>
        <p:spPr/>
        <p:txBody>
          <a:bodyPr/>
          <a:lstStyle/>
          <a:p>
            <a:r>
              <a:rPr lang="de-DE"/>
              <a:t>Eintragspfade und Vorkommen in der Umwelt</a:t>
            </a:r>
          </a:p>
        </p:txBody>
      </p:sp>
      <p:sp>
        <p:nvSpPr>
          <p:cNvPr id="6" name="Inhaltsplatzhalter 5"/>
          <p:cNvSpPr>
            <a:spLocks noGrp="1"/>
          </p:cNvSpPr>
          <p:nvPr>
            <p:ph sz="quarter" idx="15"/>
          </p:nvPr>
        </p:nvSpPr>
        <p:spPr>
          <a:xfrm>
            <a:off x="414338" y="1514550"/>
            <a:ext cx="3744416" cy="4867200"/>
          </a:xfrm>
        </p:spPr>
        <p:txBody>
          <a:bodyPr/>
          <a:lstStyle/>
          <a:p>
            <a:pPr lvl="0" hangingPunct="0">
              <a:spcBef>
                <a:spcPts val="0"/>
              </a:spcBef>
            </a:pPr>
            <a:r>
              <a:rPr lang="de-DE" sz="1800" b="0" kern="0" cap="none" dirty="0">
                <a:solidFill>
                  <a:srgbClr val="000000"/>
                </a:solidFill>
                <a:cs typeface="Arial"/>
                <a:sym typeface="Arial"/>
              </a:rPr>
              <a:t>2,700 Wirkstoffe: 38 000 t pro Jahr </a:t>
            </a:r>
          </a:p>
          <a:p>
            <a:pPr lvl="0" hangingPunct="0">
              <a:spcBef>
                <a:spcPts val="0"/>
              </a:spcBef>
            </a:pPr>
            <a:endParaRPr lang="de-DE" sz="1800" b="0" kern="0" cap="none" dirty="0">
              <a:solidFill>
                <a:srgbClr val="000000"/>
              </a:solidFill>
              <a:cs typeface="Arial"/>
              <a:sym typeface="Arial"/>
            </a:endParaRPr>
          </a:p>
          <a:p>
            <a:pPr lvl="0" hangingPunct="0">
              <a:lnSpc>
                <a:spcPct val="150000"/>
              </a:lnSpc>
              <a:spcBef>
                <a:spcPts val="500"/>
              </a:spcBef>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3200" b="1">
                <a:solidFill>
                  <a:srgbClr val="FF0000"/>
                </a:solidFill>
              </a:defRPr>
            </a:pPr>
            <a:r>
              <a:rPr lang="de-DE" sz="1800" kern="0" cap="none" dirty="0">
                <a:solidFill>
                  <a:srgbClr val="FF0000"/>
                </a:solidFill>
                <a:cs typeface="Arial"/>
                <a:sym typeface="Arial"/>
              </a:rPr>
              <a:t>ca. 0,5 kg Wirkstoff pro Kopf  und Jahr</a:t>
            </a:r>
          </a:p>
          <a:p>
            <a:pPr lvl="0" hangingPunct="0">
              <a:spcBef>
                <a:spcPts val="0"/>
              </a:spcBef>
            </a:pPr>
            <a:endParaRPr lang="de-DE" sz="1800" b="0" kern="0" cap="none" dirty="0">
              <a:solidFill>
                <a:srgbClr val="000000"/>
              </a:solidFill>
              <a:cs typeface="Arial"/>
              <a:sym typeface="Arial"/>
            </a:endParaRPr>
          </a:p>
          <a:p>
            <a:endParaRPr lang="de-DE" sz="1800" dirty="0"/>
          </a:p>
        </p:txBody>
      </p:sp>
      <p:sp>
        <p:nvSpPr>
          <p:cNvPr id="7" name="Text Box 3"/>
          <p:cNvSpPr txBox="1"/>
          <p:nvPr/>
        </p:nvSpPr>
        <p:spPr>
          <a:xfrm>
            <a:off x="6655601" y="5672930"/>
            <a:ext cx="2232025" cy="5561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6799" tIns="46799" rIns="46799" bIns="46799">
            <a:spAutoFit/>
          </a:bodyPr>
          <a:lstStyle/>
          <a:p>
            <a:pPr>
              <a:tabLst>
                <a:tab pos="558800" algn="l"/>
                <a:tab pos="1473200" algn="l"/>
                <a:tab pos="2387600" algn="l"/>
                <a:tab pos="3302000" algn="l"/>
                <a:tab pos="4216400" algn="l"/>
                <a:tab pos="5130800" algn="l"/>
                <a:tab pos="6045200" algn="l"/>
                <a:tab pos="6959600" algn="l"/>
                <a:tab pos="7874000" algn="l"/>
                <a:tab pos="8788400" algn="l"/>
                <a:tab pos="9702800" algn="l"/>
                <a:tab pos="9867900" algn="l"/>
                <a:tab pos="10325100" algn="l"/>
                <a:tab pos="10769600" algn="l"/>
                <a:tab pos="10769600" algn="l"/>
                <a:tab pos="10769600" algn="l"/>
              </a:tabLst>
              <a:defRPr sz="1400">
                <a:latin typeface="Wingdings"/>
                <a:ea typeface="Wingdings"/>
                <a:cs typeface="Wingdings"/>
                <a:sym typeface="Wingdings"/>
              </a:defRPr>
            </a:pPr>
            <a:r>
              <a:rPr sz="1000">
                <a:latin typeface="+mj-lt"/>
                <a:ea typeface="+mj-ea"/>
                <a:cs typeface="+mj-cs"/>
                <a:sym typeface="Arial"/>
              </a:rPr>
              <a:t>Umweltbundesamt 2003</a:t>
            </a:r>
            <a:br>
              <a:rPr sz="1000">
                <a:latin typeface="+mj-lt"/>
                <a:ea typeface="+mj-ea"/>
                <a:cs typeface="+mj-cs"/>
                <a:sym typeface="Arial"/>
              </a:rPr>
            </a:br>
            <a:r>
              <a:rPr sz="1000">
                <a:latin typeface="+mj-lt"/>
                <a:ea typeface="+mj-ea"/>
                <a:cs typeface="+mj-cs"/>
                <a:sym typeface="Arial"/>
              </a:rPr>
              <a:t>Alexy, Sommer und Kümmerer 2006</a:t>
            </a:r>
            <a:br>
              <a:rPr sz="1000">
                <a:latin typeface="+mj-lt"/>
                <a:ea typeface="+mj-ea"/>
                <a:cs typeface="+mj-cs"/>
                <a:sym typeface="Arial"/>
              </a:rPr>
            </a:br>
            <a:r>
              <a:rPr sz="1000">
                <a:latin typeface="+mj-lt"/>
                <a:ea typeface="+mj-ea"/>
                <a:cs typeface="+mj-cs"/>
                <a:sym typeface="Arial"/>
              </a:rPr>
              <a:t>Schuster, Hädrich und Kümmerer 2008</a:t>
            </a:r>
          </a:p>
        </p:txBody>
      </p:sp>
      <p:sp>
        <p:nvSpPr>
          <p:cNvPr id="8" name="Datumsplatzhalter 7"/>
          <p:cNvSpPr>
            <a:spLocks noGrp="1"/>
          </p:cNvSpPr>
          <p:nvPr>
            <p:ph type="dt" sz="half" idx="10"/>
          </p:nvPr>
        </p:nvSpPr>
        <p:spPr/>
        <p:txBody>
          <a:bodyPr/>
          <a:lstStyle/>
          <a:p>
            <a:fld id="{287AE4C9-C729-4EC1-829D-CBAC9B36E898}" type="datetime1">
              <a:rPr lang="de-DE" smtClean="0"/>
              <a:t>31.07.2020</a:t>
            </a:fld>
            <a:endParaRPr lang="de-DE"/>
          </a:p>
        </p:txBody>
      </p:sp>
      <p:sp>
        <p:nvSpPr>
          <p:cNvPr id="9" name="Fußzeilenplatzhalter 8"/>
          <p:cNvSpPr>
            <a:spLocks noGrp="1"/>
          </p:cNvSpPr>
          <p:nvPr>
            <p:ph type="ftr" sz="quarter" idx="11"/>
          </p:nvPr>
        </p:nvSpPr>
        <p:spPr/>
        <p:txBody>
          <a:bodyPr/>
          <a:lstStyle/>
          <a:p>
            <a:r>
              <a:rPr lang="de-DE"/>
              <a:t>Arzneimittelrückstände im Wasser: Was Pharmazeuten wissen müssen und tun können</a:t>
            </a:r>
          </a:p>
        </p:txBody>
      </p:sp>
      <p:sp>
        <p:nvSpPr>
          <p:cNvPr id="10" name="Foliennummernplatzhalter 9"/>
          <p:cNvSpPr>
            <a:spLocks noGrp="1"/>
          </p:cNvSpPr>
          <p:nvPr>
            <p:ph type="sldNum" sz="quarter" idx="12"/>
          </p:nvPr>
        </p:nvSpPr>
        <p:spPr/>
        <p:txBody>
          <a:bodyPr/>
          <a:lstStyle/>
          <a:p>
            <a:fld id="{4F0D2E71-061B-4E4D-BF94-C6A9FAAAA5EA}" type="slidenum">
              <a:rPr lang="de-DE" smtClean="0"/>
              <a:pPr/>
              <a:t>30</a:t>
            </a:fld>
            <a:endParaRPr lang="de-DE"/>
          </a:p>
        </p:txBody>
      </p:sp>
    </p:spTree>
    <p:extLst>
      <p:ext uri="{BB962C8B-B14F-4D97-AF65-F5344CB8AC3E}">
        <p14:creationId xmlns:p14="http://schemas.microsoft.com/office/powerpoint/2010/main" val="26160996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Verbrauch von Arzneimitteln in Deutschland</a:t>
            </a:r>
          </a:p>
        </p:txBody>
      </p:sp>
      <p:sp>
        <p:nvSpPr>
          <p:cNvPr id="4" name="Datumsplatzhalter 3"/>
          <p:cNvSpPr>
            <a:spLocks noGrp="1"/>
          </p:cNvSpPr>
          <p:nvPr>
            <p:ph type="dt" sz="half" idx="10"/>
          </p:nvPr>
        </p:nvSpPr>
        <p:spPr/>
        <p:txBody>
          <a:bodyPr/>
          <a:lstStyle/>
          <a:p>
            <a:fld id="{8C95B012-95A5-4842-B559-0D2433809C9A}"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31</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p:txBody>
      </p:sp>
      <p:grpSp>
        <p:nvGrpSpPr>
          <p:cNvPr id="8" name="Gruppieren 7"/>
          <p:cNvGrpSpPr/>
          <p:nvPr/>
        </p:nvGrpSpPr>
        <p:grpSpPr>
          <a:xfrm>
            <a:off x="-2" y="1583265"/>
            <a:ext cx="8923870" cy="4554955"/>
            <a:chOff x="-2" y="1583265"/>
            <a:chExt cx="8923870" cy="4554955"/>
          </a:xfrm>
        </p:grpSpPr>
        <p:grpSp>
          <p:nvGrpSpPr>
            <p:cNvPr id="9" name="Gruppieren 8"/>
            <p:cNvGrpSpPr/>
            <p:nvPr/>
          </p:nvGrpSpPr>
          <p:grpSpPr>
            <a:xfrm>
              <a:off x="-2" y="1583265"/>
              <a:ext cx="8923870" cy="4554955"/>
              <a:chOff x="-2" y="1583265"/>
              <a:chExt cx="8923870" cy="4554955"/>
            </a:xfrm>
          </p:grpSpPr>
          <p:pic>
            <p:nvPicPr>
              <p:cNvPr id="12" name="Grafik 8" descr="Grafik 8"/>
              <p:cNvPicPr>
                <a:picLocks noChangeAspect="1"/>
              </p:cNvPicPr>
              <p:nvPr/>
            </p:nvPicPr>
            <p:blipFill>
              <a:blip r:embed="rId3">
                <a:extLst/>
              </a:blip>
              <a:srcRect l="10019" t="1116" r="880" b="5204"/>
              <a:stretch>
                <a:fillRect/>
              </a:stretch>
            </p:blipFill>
            <p:spPr>
              <a:xfrm>
                <a:off x="4639733" y="1634066"/>
                <a:ext cx="4284135" cy="4267201"/>
              </a:xfrm>
              <a:prstGeom prst="rect">
                <a:avLst/>
              </a:prstGeom>
              <a:ln w="12700">
                <a:miter lim="400000"/>
              </a:ln>
            </p:spPr>
          </p:pic>
          <p:pic>
            <p:nvPicPr>
              <p:cNvPr id="13" name="Grafik 7" descr="Grafik 7"/>
              <p:cNvPicPr>
                <a:picLocks noChangeAspect="1"/>
              </p:cNvPicPr>
              <p:nvPr/>
            </p:nvPicPr>
            <p:blipFill>
              <a:blip r:embed="rId4">
                <a:extLst/>
              </a:blip>
              <a:srcRect l="6618" t="915" r="1081" b="3939"/>
              <a:stretch>
                <a:fillRect/>
              </a:stretch>
            </p:blipFill>
            <p:spPr>
              <a:xfrm>
                <a:off x="-2" y="1625599"/>
                <a:ext cx="4334935" cy="4292602"/>
              </a:xfrm>
              <a:prstGeom prst="rect">
                <a:avLst/>
              </a:prstGeom>
              <a:ln w="12700">
                <a:miter lim="400000"/>
              </a:ln>
            </p:spPr>
          </p:pic>
          <p:sp>
            <p:nvSpPr>
              <p:cNvPr id="14" name="Rechteck 2"/>
              <p:cNvSpPr/>
              <p:nvPr/>
            </p:nvSpPr>
            <p:spPr>
              <a:xfrm>
                <a:off x="4715933" y="1625600"/>
                <a:ext cx="846668" cy="279400"/>
              </a:xfrm>
              <a:prstGeom prst="rect">
                <a:avLst/>
              </a:prstGeom>
              <a:ln w="28575">
                <a:solidFill>
                  <a:srgbClr val="FF0000"/>
                </a:solidFill>
              </a:ln>
              <a:effectLst>
                <a:outerShdw blurRad="38100" dist="23000" dir="5400000" rotWithShape="0">
                  <a:srgbClr val="000000">
                    <a:alpha val="35000"/>
                  </a:srgbClr>
                </a:outerShdw>
              </a:effectLst>
            </p:spPr>
            <p:txBody>
              <a:bodyPr lIns="45719" rIns="45719" anchor="ctr"/>
              <a:lstStyle/>
              <a:p>
                <a:pPr algn="ctr">
                  <a:defRPr>
                    <a:solidFill>
                      <a:schemeClr val="accent3">
                        <a:lumOff val="44000"/>
                      </a:schemeClr>
                    </a:solidFill>
                  </a:defRPr>
                </a:pPr>
                <a:endParaRPr/>
              </a:p>
            </p:txBody>
          </p:sp>
          <p:sp>
            <p:nvSpPr>
              <p:cNvPr id="15" name="Rechteck 7"/>
              <p:cNvSpPr/>
              <p:nvPr/>
            </p:nvSpPr>
            <p:spPr>
              <a:xfrm>
                <a:off x="6417733" y="1583265"/>
                <a:ext cx="702735" cy="245535"/>
              </a:xfrm>
              <a:prstGeom prst="rect">
                <a:avLst/>
              </a:prstGeom>
              <a:ln w="28575">
                <a:solidFill>
                  <a:srgbClr val="FF0000"/>
                </a:solidFill>
              </a:ln>
              <a:effectLst>
                <a:outerShdw blurRad="38100" dist="23000" dir="5400000" rotWithShape="0">
                  <a:srgbClr val="000000">
                    <a:alpha val="35000"/>
                  </a:srgbClr>
                </a:outerShdw>
              </a:effectLst>
            </p:spPr>
            <p:txBody>
              <a:bodyPr lIns="45719" rIns="45719" anchor="ctr"/>
              <a:lstStyle/>
              <a:p>
                <a:pPr algn="ctr">
                  <a:defRPr>
                    <a:solidFill>
                      <a:schemeClr val="accent3">
                        <a:lumOff val="44000"/>
                      </a:schemeClr>
                    </a:solidFill>
                  </a:defRPr>
                </a:pPr>
                <a:endParaRPr/>
              </a:p>
            </p:txBody>
          </p:sp>
          <p:sp>
            <p:nvSpPr>
              <p:cNvPr id="16" name="Textfeld 3"/>
              <p:cNvSpPr txBox="1"/>
              <p:nvPr/>
            </p:nvSpPr>
            <p:spPr>
              <a:xfrm>
                <a:off x="1608667" y="5774266"/>
                <a:ext cx="509112" cy="338554"/>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lvl1pPr>
              </a:lstStyle>
              <a:p>
                <a:r>
                  <a:rPr sz="1600">
                    <a:latin typeface="Calibri" panose="020F0502020204030204" pitchFamily="34" charset="0"/>
                  </a:rPr>
                  <a:t>1999</a:t>
                </a:r>
              </a:p>
            </p:txBody>
          </p:sp>
          <p:sp>
            <p:nvSpPr>
              <p:cNvPr id="17" name="Textfeld 8"/>
              <p:cNvSpPr txBox="1"/>
              <p:nvPr/>
            </p:nvSpPr>
            <p:spPr>
              <a:xfrm>
                <a:off x="6299200" y="5799666"/>
                <a:ext cx="509112" cy="338554"/>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r>
                  <a:rPr sz="1600">
                    <a:latin typeface="Calibri" panose="020F0502020204030204" pitchFamily="34" charset="0"/>
                  </a:rPr>
                  <a:t>2012</a:t>
                </a:r>
              </a:p>
            </p:txBody>
          </p:sp>
        </p:grpSp>
        <p:sp>
          <p:nvSpPr>
            <p:cNvPr id="10" name="Rechteck 11"/>
            <p:cNvSpPr/>
            <p:nvPr/>
          </p:nvSpPr>
          <p:spPr>
            <a:xfrm>
              <a:off x="1759073" y="5067546"/>
              <a:ext cx="840692" cy="385982"/>
            </a:xfrm>
            <a:prstGeom prst="rect">
              <a:avLst/>
            </a:prstGeom>
            <a:ln w="28575">
              <a:solidFill>
                <a:srgbClr val="43FF3A"/>
              </a:solidFill>
            </a:ln>
            <a:effectLst>
              <a:outerShdw blurRad="38100" dist="23000" dir="5400000" rotWithShape="0">
                <a:srgbClr val="000000">
                  <a:alpha val="35000"/>
                </a:srgbClr>
              </a:outerShdw>
            </a:effectLst>
          </p:spPr>
          <p:txBody>
            <a:bodyPr lIns="45719" rIns="45719" anchor="ctr"/>
            <a:lstStyle/>
            <a:p>
              <a:pPr algn="ctr">
                <a:defRPr>
                  <a:solidFill>
                    <a:schemeClr val="accent3">
                      <a:lumOff val="44000"/>
                    </a:schemeClr>
                  </a:solidFill>
                </a:defRPr>
              </a:pPr>
              <a:endParaRPr/>
            </a:p>
          </p:txBody>
        </p:sp>
        <p:sp>
          <p:nvSpPr>
            <p:cNvPr id="11" name="Rechteck 13"/>
            <p:cNvSpPr/>
            <p:nvPr/>
          </p:nvSpPr>
          <p:spPr>
            <a:xfrm>
              <a:off x="6797237" y="4951005"/>
              <a:ext cx="840692" cy="385982"/>
            </a:xfrm>
            <a:prstGeom prst="rect">
              <a:avLst/>
            </a:prstGeom>
            <a:ln w="28575">
              <a:solidFill>
                <a:srgbClr val="43FF3A"/>
              </a:solidFill>
            </a:ln>
            <a:effectLst>
              <a:outerShdw blurRad="38100" dist="23000" dir="5400000" rotWithShape="0">
                <a:srgbClr val="000000">
                  <a:alpha val="35000"/>
                </a:srgbClr>
              </a:outerShdw>
            </a:effectLst>
          </p:spPr>
          <p:txBody>
            <a:bodyPr lIns="45719" rIns="45719" anchor="ctr"/>
            <a:lstStyle/>
            <a:p>
              <a:pPr algn="ctr">
                <a:defRPr>
                  <a:solidFill>
                    <a:schemeClr val="accent3">
                      <a:lumOff val="44000"/>
                    </a:schemeClr>
                  </a:solidFill>
                </a:defRPr>
              </a:pPr>
              <a:endParaRPr/>
            </a:p>
          </p:txBody>
        </p:sp>
      </p:grpSp>
      <p:sp>
        <p:nvSpPr>
          <p:cNvPr id="18" name="Textfeld 17"/>
          <p:cNvSpPr txBox="1"/>
          <p:nvPr/>
        </p:nvSpPr>
        <p:spPr>
          <a:xfrm>
            <a:off x="4639733" y="6254389"/>
            <a:ext cx="4032448" cy="246221"/>
          </a:xfrm>
          <a:prstGeom prst="rect">
            <a:avLst/>
          </a:prstGeom>
          <a:noFill/>
        </p:spPr>
        <p:txBody>
          <a:bodyPr wrap="square" rtlCol="0">
            <a:spAutoFit/>
          </a:bodyPr>
          <a:lstStyle/>
          <a:p>
            <a:pPr algn="r"/>
            <a:r>
              <a:rPr lang="de-DE" sz="1000" dirty="0">
                <a:latin typeface="Calibri" panose="020F0502020204030204" pitchFamily="34" charset="0"/>
                <a:sym typeface="Arial"/>
              </a:rPr>
              <a:t>Daten: Ebert et al. Umweltbundesamt (2014), Grafik: K. Kümmerer</a:t>
            </a:r>
            <a:endParaRPr lang="de-DE" sz="1000" dirty="0">
              <a:latin typeface="Calibri" panose="020F0502020204030204" pitchFamily="34" charset="0"/>
            </a:endParaRPr>
          </a:p>
        </p:txBody>
      </p:sp>
    </p:spTree>
    <p:extLst>
      <p:ext uri="{BB962C8B-B14F-4D97-AF65-F5344CB8AC3E}">
        <p14:creationId xmlns:p14="http://schemas.microsoft.com/office/powerpoint/2010/main" val="3083758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Arzneimittel im Wasserkreislauf</a:t>
            </a:r>
          </a:p>
        </p:txBody>
      </p:sp>
      <p:sp>
        <p:nvSpPr>
          <p:cNvPr id="4" name="Datumsplatzhalter 3"/>
          <p:cNvSpPr>
            <a:spLocks noGrp="1"/>
          </p:cNvSpPr>
          <p:nvPr>
            <p:ph type="dt" sz="half" idx="10"/>
          </p:nvPr>
        </p:nvSpPr>
        <p:spPr/>
        <p:txBody>
          <a:bodyPr/>
          <a:lstStyle/>
          <a:p>
            <a:fld id="{F6C7746C-BC4A-42E6-B43D-A7612295D418}" type="datetime1">
              <a:rPr lang="de-DE" smtClean="0"/>
              <a:t>31.07.2020</a:t>
            </a:fld>
            <a:endParaRPr lang="de-DE"/>
          </a:p>
        </p:txBody>
      </p:sp>
      <p:sp>
        <p:nvSpPr>
          <p:cNvPr id="5" name="Fußzeilenplatzhalter 4"/>
          <p:cNvSpPr>
            <a:spLocks noGrp="1"/>
          </p:cNvSpPr>
          <p:nvPr>
            <p:ph type="ftr" sz="quarter" idx="11"/>
          </p:nvPr>
        </p:nvSpPr>
        <p:spPr>
          <a:xfrm>
            <a:off x="1403648" y="6597352"/>
            <a:ext cx="5891124" cy="260648"/>
          </a:xfrm>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32</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grpSp>
        <p:nvGrpSpPr>
          <p:cNvPr id="46" name="Gruppieren 45"/>
          <p:cNvGrpSpPr/>
          <p:nvPr/>
        </p:nvGrpSpPr>
        <p:grpSpPr>
          <a:xfrm>
            <a:off x="811212" y="1352692"/>
            <a:ext cx="7524775" cy="4754599"/>
            <a:chOff x="811212" y="1352692"/>
            <a:chExt cx="7524775" cy="4754599"/>
          </a:xfrm>
        </p:grpSpPr>
        <p:grpSp>
          <p:nvGrpSpPr>
            <p:cNvPr id="8" name="Gruppieren 7"/>
            <p:cNvGrpSpPr/>
            <p:nvPr/>
          </p:nvGrpSpPr>
          <p:grpSpPr>
            <a:xfrm>
              <a:off x="811212" y="1352692"/>
              <a:ext cx="7524775" cy="4754599"/>
              <a:chOff x="900112" y="1538287"/>
              <a:chExt cx="7524775" cy="4754599"/>
            </a:xfrm>
          </p:grpSpPr>
          <p:sp>
            <p:nvSpPr>
              <p:cNvPr id="9" name="Line 2"/>
              <p:cNvSpPr/>
              <p:nvPr/>
            </p:nvSpPr>
            <p:spPr>
              <a:xfrm flipV="1">
                <a:off x="7780338" y="2720974"/>
                <a:ext cx="1587" cy="2244727"/>
              </a:xfrm>
              <a:prstGeom prst="line">
                <a:avLst/>
              </a:prstGeom>
              <a:ln w="75600">
                <a:solidFill>
                  <a:srgbClr val="000000"/>
                </a:solidFill>
                <a:miter/>
                <a:tailEnd type="triangle"/>
              </a:ln>
            </p:spPr>
            <p:txBody>
              <a:bodyPr lIns="45719" rIns="45719"/>
              <a:lstStyle/>
              <a:p>
                <a:endParaRPr>
                  <a:latin typeface="Calibri" panose="020F0502020204030204" pitchFamily="34" charset="0"/>
                </a:endParaRPr>
              </a:p>
            </p:txBody>
          </p:sp>
          <p:sp>
            <p:nvSpPr>
              <p:cNvPr id="10" name="AutoShape 3"/>
              <p:cNvSpPr/>
              <p:nvPr/>
            </p:nvSpPr>
            <p:spPr>
              <a:xfrm>
                <a:off x="6230937" y="1538287"/>
                <a:ext cx="1778001" cy="1184276"/>
              </a:xfrm>
              <a:prstGeom prst="roundRect">
                <a:avLst>
                  <a:gd name="adj" fmla="val 130"/>
                </a:avLst>
              </a:prstGeom>
              <a:solidFill>
                <a:srgbClr val="FFFF66"/>
              </a:solidFill>
              <a:ln w="12700">
                <a:miter lim="400000"/>
              </a:ln>
            </p:spPr>
            <p:txBody>
              <a:bodyPr lIns="45719" rIns="45719" anchor="ctr"/>
              <a:lstStyle/>
              <a:p>
                <a:endParaRPr>
                  <a:latin typeface="Calibri" panose="020F0502020204030204" pitchFamily="34" charset="0"/>
                </a:endParaRPr>
              </a:p>
            </p:txBody>
          </p:sp>
          <p:sp>
            <p:nvSpPr>
              <p:cNvPr id="11" name="AutoShape 4"/>
              <p:cNvSpPr/>
              <p:nvPr/>
            </p:nvSpPr>
            <p:spPr>
              <a:xfrm>
                <a:off x="900112" y="1538287"/>
                <a:ext cx="1778001" cy="1184276"/>
              </a:xfrm>
              <a:prstGeom prst="roundRect">
                <a:avLst>
                  <a:gd name="adj" fmla="val 130"/>
                </a:avLst>
              </a:prstGeom>
              <a:solidFill>
                <a:srgbClr val="FFFF66"/>
              </a:solidFill>
              <a:ln w="12700">
                <a:miter lim="400000"/>
              </a:ln>
            </p:spPr>
            <p:txBody>
              <a:bodyPr lIns="45719" rIns="45719" anchor="ctr"/>
              <a:lstStyle/>
              <a:p>
                <a:pPr>
                  <a:defRPr>
                    <a:ln w="9524">
                      <a:solidFill>
                        <a:schemeClr val="accent3">
                          <a:lumOff val="44000"/>
                        </a:schemeClr>
                      </a:solidFill>
                    </a:ln>
                  </a:defRPr>
                </a:pPr>
                <a:endParaRPr>
                  <a:latin typeface="Calibri" panose="020F0502020204030204" pitchFamily="34" charset="0"/>
                </a:endParaRPr>
              </a:p>
            </p:txBody>
          </p:sp>
          <p:sp>
            <p:nvSpPr>
              <p:cNvPr id="12" name="AutoShape 6"/>
              <p:cNvSpPr/>
              <p:nvPr/>
            </p:nvSpPr>
            <p:spPr>
              <a:xfrm>
                <a:off x="1763713" y="5773737"/>
                <a:ext cx="5626101" cy="5032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4" y="0"/>
                    </a:lnTo>
                    <a:lnTo>
                      <a:pt x="24" y="21600"/>
                    </a:lnTo>
                    <a:lnTo>
                      <a:pt x="21600" y="21600"/>
                    </a:lnTo>
                  </a:path>
                </a:pathLst>
              </a:custGeom>
              <a:ln w="75600">
                <a:solidFill>
                  <a:srgbClr val="000000"/>
                </a:solidFill>
                <a:miter/>
              </a:ln>
            </p:spPr>
            <p:txBody>
              <a:bodyPr lIns="45719" rIns="45719" anchor="ctr"/>
              <a:lstStyle/>
              <a:p>
                <a:endParaRPr>
                  <a:latin typeface="Calibri" panose="020F0502020204030204" pitchFamily="34" charset="0"/>
                </a:endParaRPr>
              </a:p>
            </p:txBody>
          </p:sp>
          <p:sp>
            <p:nvSpPr>
              <p:cNvPr id="13" name="AutoShape 7"/>
              <p:cNvSpPr/>
              <p:nvPr/>
            </p:nvSpPr>
            <p:spPr>
              <a:xfrm>
                <a:off x="5246370" y="5293360"/>
                <a:ext cx="1264920"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path>
                </a:pathLst>
              </a:custGeom>
              <a:ln w="38160">
                <a:solidFill>
                  <a:srgbClr val="000000"/>
                </a:solidFill>
                <a:miter/>
                <a:tailEnd type="triangle"/>
              </a:ln>
            </p:spPr>
            <p:txBody>
              <a:bodyPr/>
              <a:lstStyle/>
              <a:p>
                <a:endParaRPr>
                  <a:latin typeface="Calibri" panose="020F0502020204030204" pitchFamily="34" charset="0"/>
                </a:endParaRPr>
              </a:p>
            </p:txBody>
          </p:sp>
          <p:sp>
            <p:nvSpPr>
              <p:cNvPr id="14" name="AutoShape 8"/>
              <p:cNvSpPr/>
              <p:nvPr/>
            </p:nvSpPr>
            <p:spPr>
              <a:xfrm>
                <a:off x="2561590" y="5293360"/>
                <a:ext cx="1104900"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path>
                </a:pathLst>
              </a:custGeom>
              <a:ln w="39600">
                <a:solidFill>
                  <a:srgbClr val="000000"/>
                </a:solidFill>
                <a:miter/>
                <a:tailEnd type="triangle"/>
              </a:ln>
            </p:spPr>
            <p:txBody>
              <a:bodyPr/>
              <a:lstStyle/>
              <a:p>
                <a:endParaRPr>
                  <a:latin typeface="Calibri" panose="020F0502020204030204" pitchFamily="34" charset="0"/>
                </a:endParaRPr>
              </a:p>
            </p:txBody>
          </p:sp>
          <p:sp>
            <p:nvSpPr>
              <p:cNvPr id="15" name="Text Box 9"/>
              <p:cNvSpPr txBox="1"/>
              <p:nvPr/>
            </p:nvSpPr>
            <p:spPr>
              <a:xfrm>
                <a:off x="5391150" y="5921375"/>
                <a:ext cx="1061636" cy="371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spAutoFit/>
              </a:bodyPr>
              <a:lstStyle>
                <a:lvl1pP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1500" b="1" i="1"/>
                </a:lvl1pPr>
              </a:lstStyle>
              <a:p>
                <a:r>
                  <a:rPr sz="1800">
                    <a:latin typeface="Calibri" panose="020F0502020204030204" pitchFamily="34" charset="0"/>
                  </a:rPr>
                  <a:t>Uferfiltrat</a:t>
                </a:r>
              </a:p>
            </p:txBody>
          </p:sp>
          <p:sp>
            <p:nvSpPr>
              <p:cNvPr id="16" name="Text Box 10"/>
              <p:cNvSpPr txBox="1"/>
              <p:nvPr/>
            </p:nvSpPr>
            <p:spPr>
              <a:xfrm rot="5400000">
                <a:off x="7380788" y="3490116"/>
                <a:ext cx="1624354" cy="4638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spAutoFit/>
              </a:bodyPr>
              <a:lstStyle>
                <a:lvl1pP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b="1" i="1">
                    <a:solidFill>
                      <a:srgbClr val="FF0000"/>
                    </a:solidFill>
                  </a:defRPr>
                </a:lvl1pPr>
              </a:lstStyle>
              <a:p>
                <a:r>
                  <a:rPr sz="2400">
                    <a:latin typeface="Calibri" panose="020F0502020204030204" pitchFamily="34" charset="0"/>
                  </a:rPr>
                  <a:t>Trinkwasser</a:t>
                </a:r>
              </a:p>
            </p:txBody>
          </p:sp>
          <p:sp>
            <p:nvSpPr>
              <p:cNvPr id="17" name="Text Box 11"/>
              <p:cNvSpPr txBox="1"/>
              <p:nvPr/>
            </p:nvSpPr>
            <p:spPr>
              <a:xfrm>
                <a:off x="2560638" y="4937125"/>
                <a:ext cx="1126846" cy="371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spAutoFit/>
              </a:bodyPr>
              <a:lstStyle>
                <a:lvl1pP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1500" b="1" i="1"/>
                </a:lvl1pPr>
              </a:lstStyle>
              <a:p>
                <a:r>
                  <a:rPr sz="1800">
                    <a:latin typeface="Calibri" panose="020F0502020204030204" pitchFamily="34" charset="0"/>
                  </a:rPr>
                  <a:t>Infiltration</a:t>
                </a:r>
              </a:p>
            </p:txBody>
          </p:sp>
          <p:grpSp>
            <p:nvGrpSpPr>
              <p:cNvPr id="18" name="Rectangle 12"/>
              <p:cNvGrpSpPr/>
              <p:nvPr/>
            </p:nvGrpSpPr>
            <p:grpSpPr>
              <a:xfrm>
                <a:off x="3168650" y="1571625"/>
                <a:ext cx="2555875" cy="720725"/>
                <a:chOff x="0" y="0"/>
                <a:chExt cx="2555875" cy="720725"/>
              </a:xfrm>
            </p:grpSpPr>
            <p:sp>
              <p:nvSpPr>
                <p:cNvPr id="43" name="Rechteck"/>
                <p:cNvSpPr/>
                <p:nvPr/>
              </p:nvSpPr>
              <p:spPr>
                <a:xfrm>
                  <a:off x="0" y="0"/>
                  <a:ext cx="2555875" cy="720725"/>
                </a:xfrm>
                <a:prstGeom prst="rect">
                  <a:avLst/>
                </a:prstGeom>
                <a:solidFill>
                  <a:srgbClr val="FFFF99"/>
                </a:solidFill>
                <a:ln w="9360" cap="flat">
                  <a:solidFill>
                    <a:schemeClr val="accent3">
                      <a:lumOff val="44000"/>
                    </a:schemeClr>
                  </a:solidFill>
                  <a:prstDash val="solid"/>
                  <a:miter lim="800000"/>
                </a:ln>
                <a:effectLst/>
              </p:spPr>
              <p:txBody>
                <a:bodyPr wrap="square" lIns="45719" tIns="45719" rIns="45719" bIns="45719" numCol="1" anchor="ctr">
                  <a:no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pPr>
                  <a:endParaRPr>
                    <a:latin typeface="Calibri" panose="020F0502020204030204" pitchFamily="34" charset="0"/>
                  </a:endParaRPr>
                </a:p>
              </p:txBody>
            </p:sp>
            <p:sp>
              <p:nvSpPr>
                <p:cNvPr id="44" name="Hersteller"/>
                <p:cNvSpPr txBox="1"/>
                <p:nvPr/>
              </p:nvSpPr>
              <p:spPr>
                <a:xfrm>
                  <a:off x="619302" y="141528"/>
                  <a:ext cx="1317274" cy="4376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3840" tIns="33840" rIns="33840" bIns="33840" numCol="1" anchor="ctr">
                  <a:spAutoFit/>
                </a:bodyPr>
                <a:lstStyle>
                  <a:lvl1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lvl1pPr>
                </a:lstStyle>
                <a:p>
                  <a:r>
                    <a:rPr>
                      <a:latin typeface="Calibri" panose="020F0502020204030204" pitchFamily="34" charset="0"/>
                    </a:rPr>
                    <a:t>Hersteller</a:t>
                  </a:r>
                </a:p>
              </p:txBody>
            </p:sp>
          </p:grpSp>
          <p:sp>
            <p:nvSpPr>
              <p:cNvPr id="19" name="Line 14"/>
              <p:cNvSpPr/>
              <p:nvPr/>
            </p:nvSpPr>
            <p:spPr>
              <a:xfrm>
                <a:off x="6359525" y="3581399"/>
                <a:ext cx="1589" cy="800102"/>
              </a:xfrm>
              <a:prstGeom prst="line">
                <a:avLst/>
              </a:prstGeom>
              <a:ln w="38160">
                <a:solidFill>
                  <a:srgbClr val="000000"/>
                </a:solidFill>
                <a:miter/>
              </a:ln>
            </p:spPr>
            <p:txBody>
              <a:bodyPr lIns="45719" rIns="45719"/>
              <a:lstStyle/>
              <a:p>
                <a:endParaRPr>
                  <a:latin typeface="Calibri" panose="020F0502020204030204" pitchFamily="34" charset="0"/>
                </a:endParaRPr>
              </a:p>
            </p:txBody>
          </p:sp>
          <p:sp>
            <p:nvSpPr>
              <p:cNvPr id="20" name="Line 18"/>
              <p:cNvSpPr/>
              <p:nvPr/>
            </p:nvSpPr>
            <p:spPr>
              <a:xfrm flipH="1" flipV="1">
                <a:off x="1738313" y="4381499"/>
                <a:ext cx="2263775" cy="15877"/>
              </a:xfrm>
              <a:prstGeom prst="line">
                <a:avLst/>
              </a:prstGeom>
              <a:ln w="75600">
                <a:solidFill>
                  <a:srgbClr val="000000"/>
                </a:solidFill>
                <a:miter/>
              </a:ln>
            </p:spPr>
            <p:txBody>
              <a:bodyPr lIns="45719" rIns="45719"/>
              <a:lstStyle/>
              <a:p>
                <a:endParaRPr>
                  <a:latin typeface="Calibri" panose="020F0502020204030204" pitchFamily="34" charset="0"/>
                </a:endParaRPr>
              </a:p>
            </p:txBody>
          </p:sp>
          <p:sp>
            <p:nvSpPr>
              <p:cNvPr id="21" name="Text Box 20"/>
              <p:cNvSpPr txBox="1"/>
              <p:nvPr/>
            </p:nvSpPr>
            <p:spPr>
              <a:xfrm>
                <a:off x="4918075" y="4386262"/>
                <a:ext cx="1487522" cy="371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spAutoFit/>
              </a:bodyPr>
              <a:lstStyle>
                <a:lvl1pP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1500" b="1" i="1"/>
                </a:lvl1pPr>
              </a:lstStyle>
              <a:p>
                <a:r>
                  <a:rPr sz="1800">
                    <a:latin typeface="Calibri" panose="020F0502020204030204" pitchFamily="34" charset="0"/>
                  </a:rPr>
                  <a:t>Bodenpassage</a:t>
                </a:r>
              </a:p>
            </p:txBody>
          </p:sp>
          <p:sp>
            <p:nvSpPr>
              <p:cNvPr id="22" name="Rectangle 21"/>
              <p:cNvSpPr txBox="1"/>
              <p:nvPr/>
            </p:nvSpPr>
            <p:spPr>
              <a:xfrm>
                <a:off x="1210864" y="1888980"/>
                <a:ext cx="1113638" cy="4638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nchor="ctr">
                <a:spAutoFit/>
              </a:bodyPr>
              <a:lstStyle>
                <a:lvl1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lvl1pPr>
              </a:lstStyle>
              <a:p>
                <a:r>
                  <a:rPr>
                    <a:latin typeface="Calibri" panose="020F0502020204030204" pitchFamily="34" charset="0"/>
                  </a:rPr>
                  <a:t>Kliniken</a:t>
                </a:r>
              </a:p>
            </p:txBody>
          </p:sp>
          <p:grpSp>
            <p:nvGrpSpPr>
              <p:cNvPr id="23" name="Rectangle 22"/>
              <p:cNvGrpSpPr/>
              <p:nvPr/>
            </p:nvGrpSpPr>
            <p:grpSpPr>
              <a:xfrm>
                <a:off x="927100" y="4781550"/>
                <a:ext cx="1635125" cy="1025525"/>
                <a:chOff x="0" y="0"/>
                <a:chExt cx="1635125" cy="1025525"/>
              </a:xfrm>
            </p:grpSpPr>
            <p:sp>
              <p:nvSpPr>
                <p:cNvPr id="41" name="Rechteck"/>
                <p:cNvSpPr/>
                <p:nvPr/>
              </p:nvSpPr>
              <p:spPr>
                <a:xfrm>
                  <a:off x="0" y="0"/>
                  <a:ext cx="1635125" cy="1025525"/>
                </a:xfrm>
                <a:prstGeom prst="rect">
                  <a:avLst/>
                </a:prstGeom>
                <a:solidFill>
                  <a:srgbClr val="0099FF"/>
                </a:solidFill>
                <a:ln w="12700" cap="flat">
                  <a:noFill/>
                  <a:miter lim="400000"/>
                </a:ln>
                <a:effectLst/>
              </p:spPr>
              <p:txBody>
                <a:bodyPr wrap="square" lIns="45719" tIns="45719" rIns="45719" bIns="45719" numCol="1" anchor="ctr">
                  <a:no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pPr>
                  <a:endParaRPr sz="2400">
                    <a:latin typeface="Calibri" panose="020F0502020204030204" pitchFamily="34" charset="0"/>
                  </a:endParaRPr>
                </a:p>
              </p:txBody>
            </p:sp>
            <p:sp>
              <p:nvSpPr>
                <p:cNvPr id="42" name="Gewässer"/>
                <p:cNvSpPr txBox="1"/>
                <p:nvPr/>
              </p:nvSpPr>
              <p:spPr>
                <a:xfrm>
                  <a:off x="150747" y="280842"/>
                  <a:ext cx="1333634" cy="4638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lvl1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lvl1pPr>
                </a:lstStyle>
                <a:p>
                  <a:r>
                    <a:rPr>
                      <a:latin typeface="Calibri" panose="020F0502020204030204" pitchFamily="34" charset="0"/>
                    </a:rPr>
                    <a:t>Gewässer</a:t>
                  </a:r>
                </a:p>
              </p:txBody>
            </p:sp>
          </p:grpSp>
          <p:grpSp>
            <p:nvGrpSpPr>
              <p:cNvPr id="24" name="Rectangle 23"/>
              <p:cNvGrpSpPr/>
              <p:nvPr/>
            </p:nvGrpSpPr>
            <p:grpSpPr>
              <a:xfrm>
                <a:off x="3467100" y="3124200"/>
                <a:ext cx="1974850" cy="1025525"/>
                <a:chOff x="0" y="0"/>
                <a:chExt cx="1974850" cy="1025525"/>
              </a:xfrm>
            </p:grpSpPr>
            <p:sp>
              <p:nvSpPr>
                <p:cNvPr id="39" name="Rechteck"/>
                <p:cNvSpPr/>
                <p:nvPr/>
              </p:nvSpPr>
              <p:spPr>
                <a:xfrm>
                  <a:off x="0" y="0"/>
                  <a:ext cx="1974850" cy="1025525"/>
                </a:xfrm>
                <a:prstGeom prst="rect">
                  <a:avLst/>
                </a:prstGeom>
                <a:solidFill>
                  <a:srgbClr val="CC6633"/>
                </a:solidFill>
                <a:ln w="57240" cap="flat">
                  <a:solidFill>
                    <a:srgbClr val="FF0000"/>
                  </a:solidFill>
                  <a:prstDash val="solid"/>
                  <a:miter lim="800000"/>
                </a:ln>
                <a:effectLst/>
              </p:spPr>
              <p:txBody>
                <a:bodyPr wrap="square" lIns="45719" tIns="45719" rIns="45719" bIns="45719" numCol="1" anchor="ctr">
                  <a:no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pPr>
                  <a:endParaRPr>
                    <a:latin typeface="Calibri" panose="020F0502020204030204" pitchFamily="34" charset="0"/>
                  </a:endParaRPr>
                </a:p>
              </p:txBody>
            </p:sp>
            <p:sp>
              <p:nvSpPr>
                <p:cNvPr id="40" name="Kläranlage"/>
                <p:cNvSpPr txBox="1"/>
                <p:nvPr/>
              </p:nvSpPr>
              <p:spPr>
                <a:xfrm>
                  <a:off x="269536" y="280842"/>
                  <a:ext cx="1435777" cy="4638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lvl1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b="1"/>
                  </a:lvl1pPr>
                </a:lstStyle>
                <a:p>
                  <a:r>
                    <a:rPr sz="2400">
                      <a:latin typeface="Calibri" panose="020F0502020204030204" pitchFamily="34" charset="0"/>
                    </a:rPr>
                    <a:t>Kläranlage</a:t>
                  </a:r>
                </a:p>
              </p:txBody>
            </p:sp>
          </p:grpSp>
          <p:sp>
            <p:nvSpPr>
              <p:cNvPr id="25" name="Rectangle 24"/>
              <p:cNvSpPr txBox="1"/>
              <p:nvPr/>
            </p:nvSpPr>
            <p:spPr>
              <a:xfrm>
                <a:off x="6431745" y="1879455"/>
                <a:ext cx="1381147" cy="4638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nchor="ctr">
                <a:spAutoFit/>
              </a:bodyPr>
              <a:lstStyle>
                <a:lvl1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b="1"/>
                </a:lvl1pPr>
              </a:lstStyle>
              <a:p>
                <a:r>
                  <a:rPr sz="2400">
                    <a:latin typeface="Calibri" panose="020F0502020204030204" pitchFamily="34" charset="0"/>
                  </a:rPr>
                  <a:t>Haushalte</a:t>
                </a:r>
              </a:p>
            </p:txBody>
          </p:sp>
          <p:grpSp>
            <p:nvGrpSpPr>
              <p:cNvPr id="26" name="Rectangle 25"/>
              <p:cNvGrpSpPr/>
              <p:nvPr/>
            </p:nvGrpSpPr>
            <p:grpSpPr>
              <a:xfrm>
                <a:off x="5848350" y="3157538"/>
                <a:ext cx="1579564" cy="1025526"/>
                <a:chOff x="0" y="0"/>
                <a:chExt cx="1579563" cy="1025525"/>
              </a:xfrm>
            </p:grpSpPr>
            <p:sp>
              <p:nvSpPr>
                <p:cNvPr id="37" name="Rechteck"/>
                <p:cNvSpPr/>
                <p:nvPr/>
              </p:nvSpPr>
              <p:spPr>
                <a:xfrm>
                  <a:off x="0" y="0"/>
                  <a:ext cx="1579563" cy="1025525"/>
                </a:xfrm>
                <a:prstGeom prst="rect">
                  <a:avLst/>
                </a:prstGeom>
                <a:solidFill>
                  <a:srgbClr val="FFCC99"/>
                </a:solidFill>
                <a:ln w="12700" cap="flat">
                  <a:noFill/>
                  <a:miter lim="400000"/>
                </a:ln>
                <a:effectLst/>
              </p:spPr>
              <p:txBody>
                <a:bodyPr wrap="square" lIns="45719" tIns="45719" rIns="45719" bIns="45719" numCol="1" anchor="ctr">
                  <a:no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pPr>
                  <a:endParaRPr>
                    <a:latin typeface="Calibri" panose="020F0502020204030204" pitchFamily="34" charset="0"/>
                  </a:endParaRPr>
                </a:p>
              </p:txBody>
            </p:sp>
            <p:sp>
              <p:nvSpPr>
                <p:cNvPr id="38" name="Mülldeponie"/>
                <p:cNvSpPr txBox="1"/>
                <p:nvPr/>
              </p:nvSpPr>
              <p:spPr>
                <a:xfrm>
                  <a:off x="133385" y="327008"/>
                  <a:ext cx="1312793" cy="3715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lvl1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1700" b="1"/>
                  </a:lvl1pPr>
                </a:lstStyle>
                <a:p>
                  <a:r>
                    <a:rPr sz="1800">
                      <a:latin typeface="Calibri" panose="020F0502020204030204" pitchFamily="34" charset="0"/>
                    </a:rPr>
                    <a:t>Mülldeponie</a:t>
                  </a:r>
                </a:p>
              </p:txBody>
            </p:sp>
          </p:grpSp>
          <p:grpSp>
            <p:nvGrpSpPr>
              <p:cNvPr id="27" name="Rectangle 26"/>
              <p:cNvGrpSpPr/>
              <p:nvPr/>
            </p:nvGrpSpPr>
            <p:grpSpPr>
              <a:xfrm>
                <a:off x="6511925" y="4781550"/>
                <a:ext cx="1579564" cy="1025525"/>
                <a:chOff x="0" y="0"/>
                <a:chExt cx="1579563" cy="1025525"/>
              </a:xfrm>
            </p:grpSpPr>
            <p:sp>
              <p:nvSpPr>
                <p:cNvPr id="35" name="Rechteck"/>
                <p:cNvSpPr/>
                <p:nvPr/>
              </p:nvSpPr>
              <p:spPr>
                <a:xfrm>
                  <a:off x="0" y="0"/>
                  <a:ext cx="1579563" cy="1025525"/>
                </a:xfrm>
                <a:prstGeom prst="rect">
                  <a:avLst/>
                </a:prstGeom>
                <a:solidFill>
                  <a:srgbClr val="99CCFF"/>
                </a:solidFill>
                <a:ln w="12700" cap="flat">
                  <a:noFill/>
                  <a:miter lim="400000"/>
                </a:ln>
                <a:effectLst/>
              </p:spPr>
              <p:txBody>
                <a:bodyPr wrap="square" lIns="45719" tIns="45719" rIns="45719" bIns="45719" numCol="1" anchor="ctr">
                  <a:no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pPr>
                  <a:endParaRPr>
                    <a:latin typeface="Calibri" panose="020F0502020204030204" pitchFamily="34" charset="0"/>
                  </a:endParaRPr>
                </a:p>
              </p:txBody>
            </p:sp>
            <p:sp>
              <p:nvSpPr>
                <p:cNvPr id="36" name="Wasser-…"/>
                <p:cNvSpPr txBox="1"/>
                <p:nvPr/>
              </p:nvSpPr>
              <p:spPr>
                <a:xfrm>
                  <a:off x="229501" y="96175"/>
                  <a:ext cx="1120561" cy="83317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pPr>
                  <a:r>
                    <a:rPr>
                      <a:latin typeface="Calibri" panose="020F0502020204030204" pitchFamily="34" charset="0"/>
                    </a:rPr>
                    <a:t>Wasser-</a:t>
                  </a:r>
                </a:p>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pPr>
                  <a:r>
                    <a:rPr>
                      <a:latin typeface="Calibri" panose="020F0502020204030204" pitchFamily="34" charset="0"/>
                    </a:rPr>
                    <a:t>werk</a:t>
                  </a:r>
                </a:p>
              </p:txBody>
            </p:sp>
          </p:grpSp>
          <p:grpSp>
            <p:nvGrpSpPr>
              <p:cNvPr id="28" name="Rectangle 27"/>
              <p:cNvGrpSpPr/>
              <p:nvPr/>
            </p:nvGrpSpPr>
            <p:grpSpPr>
              <a:xfrm>
                <a:off x="3667125" y="4781550"/>
                <a:ext cx="1579564" cy="1025525"/>
                <a:chOff x="0" y="0"/>
                <a:chExt cx="1579563" cy="1025525"/>
              </a:xfrm>
            </p:grpSpPr>
            <p:sp>
              <p:nvSpPr>
                <p:cNvPr id="33" name="Rechteck"/>
                <p:cNvSpPr/>
                <p:nvPr/>
              </p:nvSpPr>
              <p:spPr>
                <a:xfrm>
                  <a:off x="0" y="0"/>
                  <a:ext cx="1579563" cy="1025525"/>
                </a:xfrm>
                <a:prstGeom prst="rect">
                  <a:avLst/>
                </a:prstGeom>
                <a:solidFill>
                  <a:srgbClr val="0099FF"/>
                </a:solidFill>
                <a:ln w="12700" cap="flat">
                  <a:noFill/>
                  <a:miter lim="400000"/>
                </a:ln>
                <a:effectLst/>
              </p:spPr>
              <p:txBody>
                <a:bodyPr wrap="square" lIns="45719" tIns="45719" rIns="45719" bIns="45719" numCol="1" anchor="ctr">
                  <a:no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pPr>
                  <a:endParaRPr>
                    <a:latin typeface="Calibri" panose="020F0502020204030204" pitchFamily="34" charset="0"/>
                  </a:endParaRPr>
                </a:p>
              </p:txBody>
            </p:sp>
            <p:sp>
              <p:nvSpPr>
                <p:cNvPr id="34" name="Grund-…"/>
                <p:cNvSpPr txBox="1"/>
                <p:nvPr/>
              </p:nvSpPr>
              <p:spPr>
                <a:xfrm>
                  <a:off x="295288" y="96175"/>
                  <a:ext cx="988987" cy="83317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pPr>
                  <a:r>
                    <a:rPr>
                      <a:latin typeface="Calibri" panose="020F0502020204030204" pitchFamily="34" charset="0"/>
                    </a:rPr>
                    <a:t>Grund-</a:t>
                  </a:r>
                </a:p>
                <a:p>
                  <a:pPr algn="ct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400" b="1"/>
                  </a:pPr>
                  <a:r>
                    <a:rPr>
                      <a:latin typeface="Calibri" panose="020F0502020204030204" pitchFamily="34" charset="0"/>
                    </a:rPr>
                    <a:t>wasser</a:t>
                  </a:r>
                </a:p>
              </p:txBody>
            </p:sp>
          </p:grpSp>
          <p:sp>
            <p:nvSpPr>
              <p:cNvPr id="29" name="Freeform 28"/>
              <p:cNvSpPr/>
              <p:nvPr/>
            </p:nvSpPr>
            <p:spPr>
              <a:xfrm>
                <a:off x="5475287" y="2286000"/>
                <a:ext cx="735013" cy="1776414"/>
              </a:xfrm>
              <a:custGeom>
                <a:avLst/>
                <a:gdLst/>
                <a:ahLst/>
                <a:cxnLst>
                  <a:cxn ang="0">
                    <a:pos x="wd2" y="hd2"/>
                  </a:cxn>
                  <a:cxn ang="5400000">
                    <a:pos x="wd2" y="hd2"/>
                  </a:cxn>
                  <a:cxn ang="10800000">
                    <a:pos x="wd2" y="hd2"/>
                  </a:cxn>
                  <a:cxn ang="16200000">
                    <a:pos x="wd2" y="hd2"/>
                  </a:cxn>
                </a:cxnLst>
                <a:rect l="0" t="0" r="r" b="b"/>
                <a:pathLst>
                  <a:path w="21600" h="21600" extrusionOk="0">
                    <a:moveTo>
                      <a:pt x="6693" y="18514"/>
                    </a:moveTo>
                    <a:cubicBezTo>
                      <a:pt x="11865" y="18514"/>
                      <a:pt x="16124" y="14253"/>
                      <a:pt x="16124" y="9257"/>
                    </a:cubicBezTo>
                    <a:cubicBezTo>
                      <a:pt x="16124" y="6612"/>
                      <a:pt x="18254" y="4555"/>
                      <a:pt x="20992" y="4555"/>
                    </a:cubicBezTo>
                    <a:cubicBezTo>
                      <a:pt x="21600" y="4555"/>
                      <a:pt x="21600" y="4555"/>
                      <a:pt x="21600" y="4555"/>
                    </a:cubicBezTo>
                    <a:cubicBezTo>
                      <a:pt x="21600" y="0"/>
                      <a:pt x="21600" y="0"/>
                      <a:pt x="21600" y="0"/>
                    </a:cubicBezTo>
                    <a:cubicBezTo>
                      <a:pt x="20992" y="0"/>
                      <a:pt x="20992" y="0"/>
                      <a:pt x="20992" y="0"/>
                    </a:cubicBezTo>
                    <a:cubicBezTo>
                      <a:pt x="15668" y="0"/>
                      <a:pt x="11408" y="4114"/>
                      <a:pt x="11408" y="9257"/>
                    </a:cubicBezTo>
                    <a:cubicBezTo>
                      <a:pt x="11408" y="11755"/>
                      <a:pt x="9279" y="13812"/>
                      <a:pt x="6693" y="13812"/>
                    </a:cubicBezTo>
                    <a:cubicBezTo>
                      <a:pt x="5932" y="13812"/>
                      <a:pt x="5932" y="13812"/>
                      <a:pt x="5932" y="13812"/>
                    </a:cubicBezTo>
                    <a:cubicBezTo>
                      <a:pt x="5932" y="10873"/>
                      <a:pt x="5932" y="10873"/>
                      <a:pt x="5932" y="10873"/>
                    </a:cubicBezTo>
                    <a:cubicBezTo>
                      <a:pt x="0" y="16163"/>
                      <a:pt x="0" y="16163"/>
                      <a:pt x="0" y="16163"/>
                    </a:cubicBezTo>
                    <a:cubicBezTo>
                      <a:pt x="5932" y="21600"/>
                      <a:pt x="5932" y="21600"/>
                      <a:pt x="5932" y="21600"/>
                    </a:cubicBezTo>
                    <a:cubicBezTo>
                      <a:pt x="5932" y="18514"/>
                      <a:pt x="5932" y="18514"/>
                      <a:pt x="5932" y="18514"/>
                    </a:cubicBezTo>
                    <a:lnTo>
                      <a:pt x="6693" y="18514"/>
                    </a:lnTo>
                    <a:close/>
                  </a:path>
                </a:pathLst>
              </a:custGeom>
              <a:gradFill>
                <a:gsLst>
                  <a:gs pos="0">
                    <a:srgbClr val="FFFF00"/>
                  </a:gs>
                  <a:gs pos="100000">
                    <a:srgbClr val="800000"/>
                  </a:gs>
                </a:gsLst>
                <a:path path="circle">
                  <a:fillToRect l="37721" t="-19636" r="62278" b="119636"/>
                </a:path>
              </a:gradFill>
              <a:ln w="9360">
                <a:solidFill>
                  <a:srgbClr val="000000"/>
                </a:solidFill>
              </a:ln>
            </p:spPr>
            <p:txBody>
              <a:bodyPr lIns="45719" rIns="45719" anchor="ctr"/>
              <a:lstStyle/>
              <a:p>
                <a:endParaRPr>
                  <a:latin typeface="Calibri" panose="020F0502020204030204" pitchFamily="34" charset="0"/>
                </a:endParaRPr>
              </a:p>
            </p:txBody>
          </p:sp>
          <p:sp>
            <p:nvSpPr>
              <p:cNvPr id="30" name="Freeform 29"/>
              <p:cNvSpPr/>
              <p:nvPr/>
            </p:nvSpPr>
            <p:spPr>
              <a:xfrm>
                <a:off x="2695575" y="2289175"/>
                <a:ext cx="735014" cy="1754189"/>
              </a:xfrm>
              <a:custGeom>
                <a:avLst/>
                <a:gdLst/>
                <a:ahLst/>
                <a:cxnLst>
                  <a:cxn ang="0">
                    <a:pos x="wd2" y="hd2"/>
                  </a:cxn>
                  <a:cxn ang="5400000">
                    <a:pos x="wd2" y="hd2"/>
                  </a:cxn>
                  <a:cxn ang="10800000">
                    <a:pos x="wd2" y="hd2"/>
                  </a:cxn>
                  <a:cxn ang="16200000">
                    <a:pos x="wd2" y="hd2"/>
                  </a:cxn>
                </a:cxnLst>
                <a:rect l="0" t="0" r="r" b="b"/>
                <a:pathLst>
                  <a:path w="21600" h="21600" extrusionOk="0">
                    <a:moveTo>
                      <a:pt x="14907" y="18514"/>
                    </a:moveTo>
                    <a:cubicBezTo>
                      <a:pt x="9735" y="18514"/>
                      <a:pt x="5476" y="14253"/>
                      <a:pt x="5476" y="9257"/>
                    </a:cubicBezTo>
                    <a:cubicBezTo>
                      <a:pt x="5476" y="6612"/>
                      <a:pt x="3346" y="4555"/>
                      <a:pt x="608" y="4555"/>
                    </a:cubicBezTo>
                    <a:cubicBezTo>
                      <a:pt x="0" y="4555"/>
                      <a:pt x="0" y="4555"/>
                      <a:pt x="0" y="4555"/>
                    </a:cubicBezTo>
                    <a:cubicBezTo>
                      <a:pt x="0" y="0"/>
                      <a:pt x="0" y="0"/>
                      <a:pt x="0" y="0"/>
                    </a:cubicBezTo>
                    <a:cubicBezTo>
                      <a:pt x="608" y="0"/>
                      <a:pt x="608" y="0"/>
                      <a:pt x="608" y="0"/>
                    </a:cubicBezTo>
                    <a:cubicBezTo>
                      <a:pt x="5932" y="0"/>
                      <a:pt x="10192" y="4114"/>
                      <a:pt x="10192" y="9257"/>
                    </a:cubicBezTo>
                    <a:cubicBezTo>
                      <a:pt x="10192" y="11755"/>
                      <a:pt x="12321" y="13812"/>
                      <a:pt x="14907" y="13812"/>
                    </a:cubicBezTo>
                    <a:cubicBezTo>
                      <a:pt x="15668" y="13812"/>
                      <a:pt x="15668" y="13812"/>
                      <a:pt x="15668" y="13812"/>
                    </a:cubicBezTo>
                    <a:cubicBezTo>
                      <a:pt x="15668" y="10873"/>
                      <a:pt x="15668" y="10873"/>
                      <a:pt x="15668" y="10873"/>
                    </a:cubicBezTo>
                    <a:cubicBezTo>
                      <a:pt x="21600" y="16163"/>
                      <a:pt x="21600" y="16163"/>
                      <a:pt x="21600" y="16163"/>
                    </a:cubicBezTo>
                    <a:cubicBezTo>
                      <a:pt x="15668" y="21600"/>
                      <a:pt x="15668" y="21600"/>
                      <a:pt x="15668" y="21600"/>
                    </a:cubicBezTo>
                    <a:cubicBezTo>
                      <a:pt x="15668" y="18514"/>
                      <a:pt x="15668" y="18514"/>
                      <a:pt x="15668" y="18514"/>
                    </a:cubicBezTo>
                    <a:lnTo>
                      <a:pt x="14907" y="18514"/>
                    </a:lnTo>
                    <a:close/>
                  </a:path>
                </a:pathLst>
              </a:custGeom>
              <a:gradFill>
                <a:gsLst>
                  <a:gs pos="0">
                    <a:srgbClr val="FFFF00"/>
                  </a:gs>
                  <a:gs pos="100000">
                    <a:srgbClr val="800000"/>
                  </a:gs>
                </a:gsLst>
                <a:path path="circle">
                  <a:fillToRect l="37721" t="-19636" r="62278" b="119636"/>
                </a:path>
              </a:gradFill>
              <a:ln w="9360">
                <a:solidFill>
                  <a:srgbClr val="000000"/>
                </a:solidFill>
              </a:ln>
            </p:spPr>
            <p:txBody>
              <a:bodyPr lIns="45719" rIns="45719" anchor="ctr"/>
              <a:lstStyle/>
              <a:p>
                <a:endParaRPr>
                  <a:latin typeface="Calibri" panose="020F0502020204030204" pitchFamily="34" charset="0"/>
                </a:endParaRPr>
              </a:p>
            </p:txBody>
          </p:sp>
          <p:sp>
            <p:nvSpPr>
              <p:cNvPr id="31" name="Line 30"/>
              <p:cNvSpPr/>
              <p:nvPr/>
            </p:nvSpPr>
            <p:spPr>
              <a:xfrm>
                <a:off x="4500562" y="2290763"/>
                <a:ext cx="1588" cy="814388"/>
              </a:xfrm>
              <a:prstGeom prst="line">
                <a:avLst/>
              </a:prstGeom>
              <a:ln w="72000">
                <a:solidFill>
                  <a:srgbClr val="000000"/>
                </a:solidFill>
                <a:miter/>
                <a:tailEnd type="triangle"/>
              </a:ln>
            </p:spPr>
            <p:txBody>
              <a:bodyPr lIns="45719" rIns="45719"/>
              <a:lstStyle/>
              <a:p>
                <a:endParaRPr>
                  <a:latin typeface="Calibri" panose="020F0502020204030204" pitchFamily="34" charset="0"/>
                </a:endParaRPr>
              </a:p>
            </p:txBody>
          </p:sp>
          <p:sp>
            <p:nvSpPr>
              <p:cNvPr id="32" name="Text Box 32"/>
              <p:cNvSpPr txBox="1"/>
              <p:nvPr/>
            </p:nvSpPr>
            <p:spPr>
              <a:xfrm>
                <a:off x="5213350" y="4968875"/>
                <a:ext cx="1362488" cy="371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a:spAutoFit/>
              </a:bodyPr>
              <a:lstStyle>
                <a:lvl1pPr>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1500" b="1" i="1"/>
                </a:lvl1pPr>
              </a:lstStyle>
              <a:p>
                <a:r>
                  <a:rPr sz="1800">
                    <a:latin typeface="Calibri" panose="020F0502020204030204" pitchFamily="34" charset="0"/>
                  </a:rPr>
                  <a:t>Aufbereitung</a:t>
                </a:r>
              </a:p>
            </p:txBody>
          </p:sp>
        </p:grpSp>
        <p:sp>
          <p:nvSpPr>
            <p:cNvPr id="45" name="Line 31"/>
            <p:cNvSpPr/>
            <p:nvPr/>
          </p:nvSpPr>
          <p:spPr>
            <a:xfrm flipH="1" flipV="1">
              <a:off x="7294772" y="5597467"/>
              <a:ext cx="2" cy="493913"/>
            </a:xfrm>
            <a:prstGeom prst="line">
              <a:avLst/>
            </a:prstGeom>
            <a:ln w="72000">
              <a:solidFill>
                <a:srgbClr val="000000"/>
              </a:solidFill>
              <a:miter/>
              <a:tailEnd type="triangle"/>
            </a:ln>
          </p:spPr>
          <p:txBody>
            <a:bodyPr lIns="45719" rIns="45719"/>
            <a:lstStyle/>
            <a:p>
              <a:endParaRPr>
                <a:latin typeface="Calibri" panose="020F0502020204030204" pitchFamily="34" charset="0"/>
              </a:endParaRPr>
            </a:p>
          </p:txBody>
        </p:sp>
      </p:grpSp>
      <p:sp>
        <p:nvSpPr>
          <p:cNvPr id="47" name="Line 19"/>
          <p:cNvSpPr/>
          <p:nvPr/>
        </p:nvSpPr>
        <p:spPr>
          <a:xfrm flipH="1">
            <a:off x="1688703" y="4195903"/>
            <a:ext cx="0" cy="450693"/>
          </a:xfrm>
          <a:prstGeom prst="line">
            <a:avLst/>
          </a:prstGeom>
          <a:ln w="75600">
            <a:solidFill>
              <a:srgbClr val="000000"/>
            </a:solidFill>
            <a:miter/>
            <a:tailEnd type="triangle"/>
          </a:ln>
        </p:spPr>
        <p:txBody>
          <a:bodyPr lIns="45719" rIns="45719"/>
          <a:lstStyle/>
          <a:p>
            <a:pPr hangingPunct="0"/>
            <a:endParaRPr kern="0">
              <a:solidFill>
                <a:srgbClr val="000000"/>
              </a:solidFill>
              <a:latin typeface="Arial"/>
              <a:cs typeface="Arial"/>
              <a:sym typeface="Arial"/>
            </a:endParaRPr>
          </a:p>
        </p:txBody>
      </p:sp>
      <p:sp>
        <p:nvSpPr>
          <p:cNvPr id="51" name="Line 17"/>
          <p:cNvSpPr/>
          <p:nvPr/>
        </p:nvSpPr>
        <p:spPr>
          <a:xfrm>
            <a:off x="3898863" y="3980993"/>
            <a:ext cx="0" cy="236539"/>
          </a:xfrm>
          <a:prstGeom prst="line">
            <a:avLst/>
          </a:prstGeom>
          <a:ln w="75600">
            <a:solidFill>
              <a:srgbClr val="000000"/>
            </a:solidFill>
            <a:miter/>
          </a:ln>
        </p:spPr>
        <p:txBody>
          <a:bodyPr lIns="45719" rIns="45719"/>
          <a:lstStyle/>
          <a:p>
            <a:pPr hangingPunct="0"/>
            <a:endParaRPr kern="0">
              <a:solidFill>
                <a:srgbClr val="000000"/>
              </a:solidFill>
              <a:latin typeface="Arial"/>
              <a:cs typeface="Arial"/>
              <a:sym typeface="Arial"/>
            </a:endParaRPr>
          </a:p>
        </p:txBody>
      </p:sp>
      <p:sp>
        <p:nvSpPr>
          <p:cNvPr id="52" name="Line 15"/>
          <p:cNvSpPr/>
          <p:nvPr/>
        </p:nvSpPr>
        <p:spPr>
          <a:xfrm flipH="1">
            <a:off x="4809418" y="4211781"/>
            <a:ext cx="1481138" cy="1588"/>
          </a:xfrm>
          <a:prstGeom prst="line">
            <a:avLst/>
          </a:prstGeom>
          <a:ln w="38160">
            <a:solidFill>
              <a:srgbClr val="000000"/>
            </a:solidFill>
            <a:miter/>
          </a:ln>
        </p:spPr>
        <p:txBody>
          <a:bodyPr lIns="45719" rIns="45719"/>
          <a:lstStyle/>
          <a:p>
            <a:pPr hangingPunct="0"/>
            <a:endParaRPr kern="0">
              <a:solidFill>
                <a:srgbClr val="000000"/>
              </a:solidFill>
              <a:latin typeface="Arial"/>
              <a:cs typeface="Arial"/>
              <a:sym typeface="Arial"/>
            </a:endParaRPr>
          </a:p>
        </p:txBody>
      </p:sp>
      <p:sp>
        <p:nvSpPr>
          <p:cNvPr id="53" name="Line 16"/>
          <p:cNvSpPr/>
          <p:nvPr/>
        </p:nvSpPr>
        <p:spPr>
          <a:xfrm>
            <a:off x="4831643" y="4202256"/>
            <a:ext cx="1588" cy="395288"/>
          </a:xfrm>
          <a:prstGeom prst="line">
            <a:avLst/>
          </a:prstGeom>
          <a:ln w="38160">
            <a:solidFill>
              <a:srgbClr val="000000"/>
            </a:solidFill>
            <a:miter/>
            <a:tailEnd type="triangle"/>
          </a:ln>
        </p:spPr>
        <p:txBody>
          <a:bodyPr lIns="45719" rIns="45719"/>
          <a:lstStyle/>
          <a:p>
            <a:pPr hangingPunct="0"/>
            <a:endParaRPr kern="0">
              <a:solidFill>
                <a:srgbClr val="000000"/>
              </a:solidFill>
              <a:latin typeface="Arial"/>
              <a:cs typeface="Arial"/>
              <a:sym typeface="Arial"/>
            </a:endParaRPr>
          </a:p>
        </p:txBody>
      </p:sp>
      <p:sp>
        <p:nvSpPr>
          <p:cNvPr id="50" name="Textfeld 49"/>
          <p:cNvSpPr txBox="1"/>
          <p:nvPr/>
        </p:nvSpPr>
        <p:spPr>
          <a:xfrm>
            <a:off x="4639733" y="6254389"/>
            <a:ext cx="4032448" cy="246221"/>
          </a:xfrm>
          <a:prstGeom prst="rect">
            <a:avLst/>
          </a:prstGeom>
          <a:noFill/>
        </p:spPr>
        <p:txBody>
          <a:bodyPr wrap="square" rtlCol="0">
            <a:spAutoFit/>
          </a:bodyPr>
          <a:lstStyle/>
          <a:p>
            <a:pPr algn="r"/>
            <a:r>
              <a:rPr lang="de-DE" sz="1000" dirty="0">
                <a:latin typeface="Calibri" panose="020F0502020204030204" pitchFamily="34" charset="0"/>
                <a:sym typeface="Arial"/>
              </a:rPr>
              <a:t>Grafik: K. Kümmerer</a:t>
            </a:r>
            <a:endParaRPr lang="de-DE" sz="1000" dirty="0">
              <a:latin typeface="Calibri" panose="020F0502020204030204" pitchFamily="34" charset="0"/>
            </a:endParaRPr>
          </a:p>
        </p:txBody>
      </p:sp>
    </p:spTree>
    <p:extLst>
      <p:ext uri="{BB962C8B-B14F-4D97-AF65-F5344CB8AC3E}">
        <p14:creationId xmlns:p14="http://schemas.microsoft.com/office/powerpoint/2010/main" val="1789664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400"/>
              <a:t>Emissions Related to Manufacturing of Pharmaceuticals</a:t>
            </a:r>
            <a:endParaRPr lang="de-DE"/>
          </a:p>
        </p:txBody>
      </p:sp>
      <p:sp>
        <p:nvSpPr>
          <p:cNvPr id="4" name="Datumsplatzhalter 3"/>
          <p:cNvSpPr>
            <a:spLocks noGrp="1"/>
          </p:cNvSpPr>
          <p:nvPr>
            <p:ph type="dt" sz="half" idx="10"/>
          </p:nvPr>
        </p:nvSpPr>
        <p:spPr/>
        <p:txBody>
          <a:bodyPr/>
          <a:lstStyle/>
          <a:p>
            <a:fld id="{775C7F73-B57A-42A8-9DC1-830D1DC3CCC1}"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33</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3" name="Inhaltsplatzhalter 2"/>
          <p:cNvSpPr>
            <a:spLocks noGrp="1"/>
          </p:cNvSpPr>
          <p:nvPr>
            <p:ph sz="quarter" idx="15"/>
          </p:nvPr>
        </p:nvSpPr>
        <p:spPr>
          <a:xfrm>
            <a:off x="414000" y="1494000"/>
            <a:ext cx="7606818" cy="4867200"/>
          </a:xfrm>
        </p:spPr>
        <p:txBody>
          <a:bodyPr>
            <a:normAutofit/>
          </a:bodyPr>
          <a:lstStyle/>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219200" lvl="2" indent="-304800">
              <a:lnSpc>
                <a:spcPct val="100000"/>
              </a:lnSpc>
              <a:spcBef>
                <a:spcPts val="500"/>
              </a:spcBef>
              <a:buClrTx/>
              <a:buSzPct val="10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914400" lvl="2" indent="0">
              <a:lnSpc>
                <a:spcPct val="100000"/>
              </a:lnSpc>
              <a:spcBef>
                <a:spcPts val="500"/>
              </a:spcBef>
              <a:buClrTx/>
              <a:buSzPct val="100000"/>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kern="0">
              <a:solidFill>
                <a:srgbClr val="000000"/>
              </a:solidFill>
              <a:cs typeface="Arial"/>
              <a:sym typeface="Arial"/>
            </a:endParaRPr>
          </a:p>
          <a:p>
            <a:pPr marL="1362150" lvl="3" indent="-285750">
              <a:lnSpc>
                <a:spcPct val="100000"/>
              </a:lnSpc>
              <a:spcBef>
                <a:spcPts val="500"/>
              </a:spcBef>
              <a:buClrTx/>
              <a:buSzPct val="10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kern="0">
                <a:solidFill>
                  <a:srgbClr val="000000"/>
                </a:solidFill>
                <a:cs typeface="Arial"/>
                <a:sym typeface="Arial"/>
              </a:rPr>
              <a:t>USA (USGS-Study: STP effluents up to 1000 fold higher in case of manufacturer influents (up to 1 mg/L) </a:t>
            </a:r>
            <a:r>
              <a:rPr lang="en-GB" sz="1600" kern="0">
                <a:solidFill>
                  <a:srgbClr val="000000"/>
                </a:solidFill>
                <a:cs typeface="Arial"/>
                <a:sym typeface="Arial"/>
                <a:hlinkClick r:id="rId3"/>
              </a:rPr>
              <a:t>http://toxics.usgs.gov/highlights/PMFs.html</a:t>
            </a:r>
            <a:r>
              <a:rPr lang="en-GB" sz="1600" kern="0">
                <a:solidFill>
                  <a:srgbClr val="000000"/>
                </a:solidFill>
                <a:cs typeface="Arial"/>
                <a:sym typeface="Arial"/>
              </a:rPr>
              <a:t>)</a:t>
            </a:r>
          </a:p>
          <a:p>
            <a:pPr marL="1362150" lvl="3" indent="-285750">
              <a:lnSpc>
                <a:spcPct val="100000"/>
              </a:lnSpc>
              <a:spcBef>
                <a:spcPts val="500"/>
              </a:spcBef>
              <a:buClrTx/>
              <a:buSzPct val="10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kern="0">
                <a:solidFill>
                  <a:srgbClr val="000000"/>
                </a:solidFill>
                <a:cs typeface="Arial"/>
                <a:sym typeface="Arial"/>
              </a:rPr>
              <a:t>River Doubs (France), Nature (15.8.2011,doi:10.1030/4782656a) </a:t>
            </a:r>
          </a:p>
          <a:p>
            <a:pPr marL="1362150" lvl="3" indent="-285750">
              <a:lnSpc>
                <a:spcPct val="100000"/>
              </a:lnSpc>
              <a:spcBef>
                <a:spcPts val="500"/>
              </a:spcBef>
              <a:buClrTx/>
              <a:buSzPct val="10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kern="0">
                <a:solidFill>
                  <a:srgbClr val="000000"/>
                </a:solidFill>
                <a:cs typeface="Arial"/>
                <a:sym typeface="Arial"/>
              </a:rPr>
              <a:t>India (Larsson et al. Hza. Mat. 2007): up to 30 mg/L Ciprofloxacin in well water </a:t>
            </a:r>
          </a:p>
          <a:p>
            <a:pPr marL="1362150" lvl="3" indent="-285750">
              <a:lnSpc>
                <a:spcPct val="100000"/>
              </a:lnSpc>
              <a:spcBef>
                <a:spcPts val="500"/>
              </a:spcBef>
              <a:buClrTx/>
              <a:buSzPct val="10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kern="0">
                <a:solidFill>
                  <a:srgbClr val="000000"/>
                </a:solidFill>
                <a:cs typeface="Arial"/>
                <a:sym typeface="Arial"/>
              </a:rPr>
              <a:t>China (Li et al. 2007, 2008)</a:t>
            </a:r>
          </a:p>
          <a:p>
            <a:pPr marL="1362150" lvl="3" indent="-285750">
              <a:lnSpc>
                <a:spcPct val="100000"/>
              </a:lnSpc>
              <a:spcBef>
                <a:spcPts val="500"/>
              </a:spcBef>
              <a:buClrTx/>
              <a:buSzPct val="10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kern="0">
                <a:solidFill>
                  <a:srgbClr val="000000"/>
                </a:solidFill>
                <a:cs typeface="Arial"/>
                <a:sym typeface="Arial"/>
              </a:rPr>
              <a:t>Africa, South America, … ?</a:t>
            </a:r>
          </a:p>
          <a:p>
            <a:endParaRPr lang="de-DE" sz="1200"/>
          </a:p>
        </p:txBody>
      </p:sp>
      <p:pic>
        <p:nvPicPr>
          <p:cNvPr id="8" name="Bild 6" descr="USGS.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073" y="1393145"/>
            <a:ext cx="6819745" cy="2144199"/>
          </a:xfrm>
          <a:prstGeom prst="rect">
            <a:avLst/>
          </a:prstGeom>
        </p:spPr>
      </p:pic>
    </p:spTree>
    <p:extLst>
      <p:ext uri="{BB962C8B-B14F-4D97-AF65-F5344CB8AC3E}">
        <p14:creationId xmlns:p14="http://schemas.microsoft.com/office/powerpoint/2010/main" val="30936094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400"/>
              <a:t>Emissions Related to Manufacturing of Pharmaceuticals </a:t>
            </a:r>
            <a:br>
              <a:rPr lang="en-GB" sz="2400"/>
            </a:br>
            <a:r>
              <a:rPr lang="en-GB" sz="2400"/>
              <a:t>in den Rhein in Basel</a:t>
            </a:r>
            <a:endParaRPr lang="de-DE"/>
          </a:p>
        </p:txBody>
      </p:sp>
      <p:sp>
        <p:nvSpPr>
          <p:cNvPr id="4" name="Datumsplatzhalter 3"/>
          <p:cNvSpPr>
            <a:spLocks noGrp="1"/>
          </p:cNvSpPr>
          <p:nvPr>
            <p:ph type="dt" sz="half" idx="10"/>
          </p:nvPr>
        </p:nvSpPr>
        <p:spPr/>
        <p:txBody>
          <a:bodyPr/>
          <a:lstStyle/>
          <a:p>
            <a:fld id="{F93277A3-59E2-49D8-951F-F82348EDF804}"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34</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pic>
        <p:nvPicPr>
          <p:cNvPr id="8" name="Bild 5"/>
          <p:cNvPicPr>
            <a:picLocks noChangeAspect="1"/>
          </p:cNvPicPr>
          <p:nvPr/>
        </p:nvPicPr>
        <p:blipFill>
          <a:blip r:embed="rId3"/>
          <a:stretch>
            <a:fillRect/>
          </a:stretch>
        </p:blipFill>
        <p:spPr>
          <a:xfrm>
            <a:off x="1187624" y="1988840"/>
            <a:ext cx="3170028" cy="1840951"/>
          </a:xfrm>
          <a:prstGeom prst="rect">
            <a:avLst/>
          </a:prstGeom>
        </p:spPr>
      </p:pic>
      <p:sp>
        <p:nvSpPr>
          <p:cNvPr id="11" name="Textfeld 10"/>
          <p:cNvSpPr txBox="1"/>
          <p:nvPr/>
        </p:nvSpPr>
        <p:spPr>
          <a:xfrm>
            <a:off x="395536" y="5441185"/>
            <a:ext cx="4248472" cy="553998"/>
          </a:xfrm>
          <a:prstGeom prst="rect">
            <a:avLst/>
          </a:prstGeom>
          <a:noFill/>
        </p:spPr>
        <p:txBody>
          <a:bodyPr wrap="square" rtlCol="0">
            <a:spAutoFit/>
          </a:bodyPr>
          <a:lstStyle/>
          <a:p>
            <a:r>
              <a:rPr lang="de-DE" sz="1000">
                <a:latin typeface="Calibri" panose="020F0502020204030204" pitchFamily="34" charset="0"/>
              </a:rPr>
              <a:t>Prasse, C., Schlüsener, M. P., Schulz, R. and T. A. Ternes (2010): Antiviral Drugs in Wastewater and Surface Waters: A New Pharmaceutical Class of Environmental Relevance? Environ. Sci. Technol. 44, 1728-1735</a:t>
            </a:r>
            <a:endParaRPr lang="de-DE" sz="1000" dirty="0">
              <a:latin typeface="Calibri" panose="020F0502020204030204" pitchFamily="34" charset="0"/>
            </a:endParaRPr>
          </a:p>
        </p:txBody>
      </p:sp>
    </p:spTree>
    <p:extLst>
      <p:ext uri="{BB962C8B-B14F-4D97-AF65-F5344CB8AC3E}">
        <p14:creationId xmlns:p14="http://schemas.microsoft.com/office/powerpoint/2010/main" val="14797413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t>Verbrauch Krankenhäuser (KH) vs. Haushalte/Praxen (PH)</a:t>
            </a:r>
            <a:br>
              <a:rPr lang="de-DE"/>
            </a:br>
            <a:r>
              <a:rPr lang="de-DE" sz="1800" b="0">
                <a:solidFill>
                  <a:srgbClr val="000000"/>
                </a:solidFill>
              </a:rPr>
              <a:t>AZV Breisgauer Bucht 2004</a:t>
            </a:r>
            <a:endParaRPr lang="de-DE"/>
          </a:p>
        </p:txBody>
      </p:sp>
      <p:sp>
        <p:nvSpPr>
          <p:cNvPr id="4" name="Datumsplatzhalter 3"/>
          <p:cNvSpPr>
            <a:spLocks noGrp="1"/>
          </p:cNvSpPr>
          <p:nvPr>
            <p:ph type="dt" sz="half" idx="10"/>
          </p:nvPr>
        </p:nvSpPr>
        <p:spPr/>
        <p:txBody>
          <a:bodyPr/>
          <a:lstStyle/>
          <a:p>
            <a:fld id="{A21EA092-EA46-4D51-BBC6-5B86CCF72CC7}"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35</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graphicFrame>
        <p:nvGraphicFramePr>
          <p:cNvPr id="9" name="2D-Säulendiagramm"/>
          <p:cNvGraphicFramePr>
            <a:graphicFrameLocks noGrp="1"/>
          </p:cNvGraphicFramePr>
          <p:nvPr>
            <p:ph idx="1"/>
            <p:extLst>
              <p:ext uri="{D42A27DB-BD31-4B8C-83A1-F6EECF244321}">
                <p14:modId xmlns:p14="http://schemas.microsoft.com/office/powerpoint/2010/main" val="622314251"/>
              </p:ext>
            </p:extLst>
          </p:nvPr>
        </p:nvGraphicFramePr>
        <p:xfrm>
          <a:off x="414338" y="14938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 Box 4"/>
          <p:cNvSpPr txBox="1"/>
          <p:nvPr/>
        </p:nvSpPr>
        <p:spPr>
          <a:xfrm>
            <a:off x="6573560" y="5827752"/>
            <a:ext cx="2125231"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200"/>
            </a:pPr>
            <a:r>
              <a:rPr lang="de-DE" sz="1000" dirty="0">
                <a:latin typeface="+mj-lt"/>
              </a:rPr>
              <a:t>Dt. Grafik: K. Kümmerer; Engl. Veröffentlichung: </a:t>
            </a:r>
            <a:r>
              <a:rPr sz="1000" dirty="0">
                <a:latin typeface="+mj-lt"/>
              </a:rPr>
              <a:t>Schuster, </a:t>
            </a:r>
            <a:r>
              <a:rPr sz="1000" dirty="0" err="1">
                <a:latin typeface="+mj-lt"/>
              </a:rPr>
              <a:t>Hädrich</a:t>
            </a:r>
            <a:r>
              <a:rPr sz="1000" dirty="0">
                <a:latin typeface="+mj-lt"/>
              </a:rPr>
              <a:t> und Kümmerer, Water Air Soil Poll: Focus 8, 457-471, 2008</a:t>
            </a:r>
          </a:p>
        </p:txBody>
      </p:sp>
      <p:sp>
        <p:nvSpPr>
          <p:cNvPr id="11" name="Text Box 5"/>
          <p:cNvSpPr txBox="1"/>
          <p:nvPr/>
        </p:nvSpPr>
        <p:spPr>
          <a:xfrm>
            <a:off x="2123728" y="1341437"/>
            <a:ext cx="652463"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800"/>
              </a:spcBef>
              <a:defRPr sz="1400" b="1"/>
            </a:lvl1pPr>
          </a:lstStyle>
          <a:p>
            <a:r>
              <a:rPr>
                <a:latin typeface="Calibri" panose="020F0502020204030204" pitchFamily="34" charset="0"/>
              </a:rPr>
              <a:t>3.264</a:t>
            </a:r>
          </a:p>
        </p:txBody>
      </p:sp>
      <p:sp>
        <p:nvSpPr>
          <p:cNvPr id="12" name="Text Box 6"/>
          <p:cNvSpPr txBox="1"/>
          <p:nvPr/>
        </p:nvSpPr>
        <p:spPr>
          <a:xfrm>
            <a:off x="2669922" y="1341437"/>
            <a:ext cx="520700"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800"/>
              </a:spcBef>
              <a:defRPr sz="1400" b="1"/>
            </a:lvl1pPr>
          </a:lstStyle>
          <a:p>
            <a:r>
              <a:rPr>
                <a:latin typeface="Calibri" panose="020F0502020204030204" pitchFamily="34" charset="0"/>
              </a:rPr>
              <a:t>719</a:t>
            </a:r>
          </a:p>
        </p:txBody>
      </p:sp>
      <p:sp>
        <p:nvSpPr>
          <p:cNvPr id="13" name="Text Box 7"/>
          <p:cNvSpPr txBox="1"/>
          <p:nvPr/>
        </p:nvSpPr>
        <p:spPr>
          <a:xfrm>
            <a:off x="3995936" y="1341437"/>
            <a:ext cx="520700"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800"/>
              </a:spcBef>
              <a:defRPr sz="1400" b="1"/>
            </a:lvl1pPr>
          </a:lstStyle>
          <a:p>
            <a:r>
              <a:rPr>
                <a:latin typeface="Calibri" panose="020F0502020204030204" pitchFamily="34" charset="0"/>
              </a:rPr>
              <a:t>534</a:t>
            </a:r>
          </a:p>
        </p:txBody>
      </p:sp>
      <p:sp>
        <p:nvSpPr>
          <p:cNvPr id="14" name="Text Box 8"/>
          <p:cNvSpPr txBox="1"/>
          <p:nvPr/>
        </p:nvSpPr>
        <p:spPr>
          <a:xfrm>
            <a:off x="6516216" y="1323975"/>
            <a:ext cx="520700"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800"/>
              </a:spcBef>
              <a:defRPr sz="1400" b="1"/>
            </a:lvl1pPr>
          </a:lstStyle>
          <a:p>
            <a:r>
              <a:rPr>
                <a:latin typeface="Calibri" panose="020F0502020204030204" pitchFamily="34" charset="0"/>
              </a:rPr>
              <a:t>856</a:t>
            </a:r>
          </a:p>
        </p:txBody>
      </p:sp>
      <p:sp>
        <p:nvSpPr>
          <p:cNvPr id="15" name="Rechteck 14"/>
          <p:cNvSpPr/>
          <p:nvPr/>
        </p:nvSpPr>
        <p:spPr>
          <a:xfrm>
            <a:off x="517864" y="5969331"/>
            <a:ext cx="6519052" cy="461665"/>
          </a:xfrm>
          <a:prstGeom prst="rect">
            <a:avLst/>
          </a:prstGeom>
        </p:spPr>
        <p:txBody>
          <a:bodyPr wrap="square">
            <a:spAutoFit/>
          </a:bodyPr>
          <a:lstStyle/>
          <a:p>
            <a:pPr>
              <a:defRPr sz="1200"/>
            </a:pPr>
            <a:r>
              <a:rPr lang="de-DE" b="1" dirty="0">
                <a:solidFill>
                  <a:srgbClr val="FF0000"/>
                </a:solidFill>
                <a:latin typeface="Calibri" panose="020F0502020204030204" pitchFamily="34" charset="0"/>
              </a:rPr>
              <a:t>Ebenso Spezialkliniken und Altersheime kein entscheidender Emittent</a:t>
            </a:r>
            <a:br>
              <a:rPr lang="de-DE" b="1" dirty="0">
                <a:solidFill>
                  <a:srgbClr val="FF0000"/>
                </a:solidFill>
                <a:latin typeface="Calibri" panose="020F0502020204030204" pitchFamily="34" charset="0"/>
              </a:rPr>
            </a:br>
            <a:r>
              <a:rPr lang="de-DE" dirty="0">
                <a:latin typeface="Calibri" panose="020F0502020204030204" pitchFamily="34" charset="0"/>
              </a:rPr>
              <a:t>Herrmann, Olsson, </a:t>
            </a:r>
            <a:r>
              <a:rPr lang="de-DE" dirty="0" err="1">
                <a:latin typeface="Calibri" panose="020F0502020204030204" pitchFamily="34" charset="0"/>
              </a:rPr>
              <a:t>Fiehn</a:t>
            </a:r>
            <a:r>
              <a:rPr lang="de-DE" dirty="0">
                <a:latin typeface="Calibri" panose="020F0502020204030204" pitchFamily="34" charset="0"/>
              </a:rPr>
              <a:t>, </a:t>
            </a:r>
            <a:r>
              <a:rPr lang="de-DE" dirty="0" err="1">
                <a:latin typeface="Calibri" panose="020F0502020204030204" pitchFamily="34" charset="0"/>
              </a:rPr>
              <a:t>Herrel</a:t>
            </a:r>
            <a:r>
              <a:rPr lang="de-DE" dirty="0">
                <a:latin typeface="Calibri" panose="020F0502020204030204" pitchFamily="34" charset="0"/>
              </a:rPr>
              <a:t>, </a:t>
            </a:r>
            <a:r>
              <a:rPr lang="de-DE" dirty="0" err="1">
                <a:latin typeface="Calibri" panose="020F0502020204030204" pitchFamily="34" charset="0"/>
              </a:rPr>
              <a:t>Kümmerer</a:t>
            </a:r>
            <a:r>
              <a:rPr lang="de-DE" dirty="0">
                <a:latin typeface="Calibri" panose="020F0502020204030204" pitchFamily="34" charset="0"/>
              </a:rPr>
              <a:t>, Environment International 85 (2015) 61–76</a:t>
            </a:r>
          </a:p>
        </p:txBody>
      </p:sp>
    </p:spTree>
    <p:extLst>
      <p:ext uri="{BB962C8B-B14F-4D97-AF65-F5344CB8AC3E}">
        <p14:creationId xmlns:p14="http://schemas.microsoft.com/office/powerpoint/2010/main" val="10034177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t>Entsorgung von Arzneimittelresten</a:t>
            </a:r>
          </a:p>
        </p:txBody>
      </p:sp>
      <p:sp>
        <p:nvSpPr>
          <p:cNvPr id="3" name="Datumsplatzhalter 2"/>
          <p:cNvSpPr>
            <a:spLocks noGrp="1"/>
          </p:cNvSpPr>
          <p:nvPr>
            <p:ph type="dt" sz="half" idx="10"/>
          </p:nvPr>
        </p:nvSpPr>
        <p:spPr/>
        <p:txBody>
          <a:bodyPr/>
          <a:lstStyle/>
          <a:p>
            <a:fld id="{D3B7968A-8AE0-46B7-B51F-BC1C9957253D}" type="datetime1">
              <a:rPr lang="de-DE" smtClean="0"/>
              <a:t>31.07.2020</a:t>
            </a:fld>
            <a:endParaRPr lang="de-DE"/>
          </a:p>
        </p:txBody>
      </p:sp>
      <p:sp>
        <p:nvSpPr>
          <p:cNvPr id="4" name="Fußzeilenplatzhalter 3"/>
          <p:cNvSpPr>
            <a:spLocks noGrp="1"/>
          </p:cNvSpPr>
          <p:nvPr>
            <p:ph type="ftr" sz="quarter" idx="11"/>
          </p:nvPr>
        </p:nvSpPr>
        <p:spPr/>
        <p:txBody>
          <a:bodyPr/>
          <a:lstStyle/>
          <a:p>
            <a:r>
              <a:rPr lang="de-DE"/>
              <a:t>Arzneimittelrückstände im Wasser: Was Pharmazeuten wissen müssen und tun können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36</a:t>
            </a:fld>
            <a:endParaRPr lang="de-DE"/>
          </a:p>
        </p:txBody>
      </p:sp>
      <p:sp>
        <p:nvSpPr>
          <p:cNvPr id="9" name="Textplatzhalter 8"/>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11" name="Inhaltsplatzhalter 10"/>
          <p:cNvSpPr>
            <a:spLocks noGrp="1"/>
          </p:cNvSpPr>
          <p:nvPr>
            <p:ph sz="quarter" idx="15"/>
          </p:nvPr>
        </p:nvSpPr>
        <p:spPr>
          <a:xfrm>
            <a:off x="395536" y="1373870"/>
            <a:ext cx="4740124" cy="4867200"/>
          </a:xfrm>
        </p:spPr>
        <p:txBody>
          <a:bodyPr/>
          <a:lstStyle/>
          <a:p>
            <a:pPr lvl="3" hangingPunct="0">
              <a:buSzPct val="100000"/>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3200"/>
            </a:pPr>
            <a:r>
              <a:rPr lang="de-DE" sz="2000" b="0" kern="0" cap="none">
                <a:solidFill>
                  <a:srgbClr val="000000"/>
                </a:solidFill>
                <a:cs typeface="Arial"/>
                <a:sym typeface="Arial"/>
              </a:rPr>
              <a:t>10-30 % der verkauften Arzneimittel werden unbenutzt entsorgt</a:t>
            </a:r>
          </a:p>
          <a:p>
            <a:pPr marL="162000" lvl="3" indent="0" hangingPunct="0">
              <a:buSzPct val="100000"/>
              <a:buNone/>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3200"/>
            </a:pPr>
            <a:endParaRPr lang="de-DE" sz="2000" b="0" kern="0" cap="none">
              <a:solidFill>
                <a:srgbClr val="000000"/>
              </a:solidFill>
              <a:cs typeface="Arial"/>
              <a:sym typeface="Arial"/>
            </a:endParaRPr>
          </a:p>
          <a:p>
            <a:pPr lvl="3" hangingPunct="0">
              <a:buSzPct val="100000"/>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3200"/>
            </a:pPr>
            <a:r>
              <a:rPr lang="de-DE" sz="2000" b="0" kern="0" cap="none">
                <a:solidFill>
                  <a:srgbClr val="000000"/>
                </a:solidFill>
                <a:cs typeface="Arial"/>
                <a:sym typeface="Arial"/>
              </a:rPr>
              <a:t>Bis zu 50% davon über das Abwasser</a:t>
            </a:r>
          </a:p>
          <a:p>
            <a:pPr lvl="1"/>
            <a:endParaRPr lang="de-DE" sz="1000"/>
          </a:p>
        </p:txBody>
      </p:sp>
      <p:sp>
        <p:nvSpPr>
          <p:cNvPr id="12" name="Text Box 4"/>
          <p:cNvSpPr txBox="1"/>
          <p:nvPr/>
        </p:nvSpPr>
        <p:spPr>
          <a:xfrm>
            <a:off x="3851919" y="6100026"/>
            <a:ext cx="481213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r">
              <a:defRPr sz="1200"/>
            </a:pPr>
            <a:r>
              <a:rPr lang="de-DE" sz="1000">
                <a:latin typeface="Calibri" panose="020F0502020204030204" pitchFamily="34" charset="0"/>
              </a:rPr>
              <a:t>www.start-project.de, S. Schubert, K. Götz, 2006</a:t>
            </a:r>
            <a:endParaRPr sz="1000">
              <a:latin typeface="Calibri" panose="020F0502020204030204" pitchFamily="34" charset="0"/>
            </a:endParaRPr>
          </a:p>
        </p:txBody>
      </p:sp>
    </p:spTree>
    <p:extLst>
      <p:ext uri="{BB962C8B-B14F-4D97-AF65-F5344CB8AC3E}">
        <p14:creationId xmlns:p14="http://schemas.microsoft.com/office/powerpoint/2010/main" val="25157065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cs typeface="Times New Roman" charset="0"/>
              </a:rPr>
              <a:t>Entfernung von Arzneimittelwirkstoffen </a:t>
            </a:r>
            <a:br>
              <a:rPr lang="de-DE">
                <a:cs typeface="Times New Roman" charset="0"/>
              </a:rPr>
            </a:br>
            <a:r>
              <a:rPr lang="de-DE">
                <a:cs typeface="Times New Roman" charset="0"/>
              </a:rPr>
              <a:t>aus dem Wasser in konventionellen Kläranlagen </a:t>
            </a:r>
            <a:endParaRPr lang="de-DE"/>
          </a:p>
        </p:txBody>
      </p:sp>
      <p:sp>
        <p:nvSpPr>
          <p:cNvPr id="4" name="Datumsplatzhalter 3"/>
          <p:cNvSpPr>
            <a:spLocks noGrp="1"/>
          </p:cNvSpPr>
          <p:nvPr>
            <p:ph type="dt" sz="half" idx="10"/>
          </p:nvPr>
        </p:nvSpPr>
        <p:spPr/>
        <p:txBody>
          <a:bodyPr/>
          <a:lstStyle/>
          <a:p>
            <a:fld id="{53C128B1-BD85-4EE6-A453-8E23D928586B}"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37</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3" name="Inhaltsplatzhalter 2"/>
          <p:cNvSpPr>
            <a:spLocks noGrp="1"/>
          </p:cNvSpPr>
          <p:nvPr>
            <p:ph sz="quarter" idx="15"/>
          </p:nvPr>
        </p:nvSpPr>
        <p:spPr>
          <a:xfrm>
            <a:off x="413999" y="1494000"/>
            <a:ext cx="8178045" cy="4867200"/>
          </a:xfrm>
        </p:spPr>
        <p:txBody>
          <a:bodyPr>
            <a:normAutofit/>
          </a:bodyPr>
          <a:lstStyle/>
          <a:p>
            <a:pPr lvl="2">
              <a:spcBef>
                <a:spcPts val="700"/>
              </a:spcBef>
              <a:buClr>
                <a:srgbClr val="000000"/>
              </a:buClr>
              <a:buSzPct val="100000"/>
            </a:pPr>
            <a:r>
              <a:rPr lang="en-GB" sz="1600" b="0" kern="0" cap="none">
                <a:solidFill>
                  <a:srgbClr val="000000"/>
                </a:solidFill>
                <a:cs typeface="Arial"/>
                <a:sym typeface="Arial"/>
              </a:rPr>
              <a:t>Antibiotika			  			  </a:t>
            </a:r>
            <a:r>
              <a:rPr lang="en-GB" sz="1600" b="0" kern="0" cap="none">
                <a:solidFill>
                  <a:srgbClr val="FF0000"/>
                </a:solidFill>
                <a:cs typeface="Arial"/>
                <a:sym typeface="Arial"/>
              </a:rPr>
              <a:t>0 - 100%</a:t>
            </a:r>
          </a:p>
          <a:p>
            <a:pPr lvl="2">
              <a:spcBef>
                <a:spcPts val="700"/>
              </a:spcBef>
              <a:buClr>
                <a:srgbClr val="000000"/>
              </a:buClr>
              <a:buSzPct val="100000"/>
            </a:pPr>
            <a:r>
              <a:rPr lang="en-GB" sz="1600" b="0" kern="0" cap="none">
                <a:solidFill>
                  <a:srgbClr val="000000"/>
                </a:solidFill>
                <a:cs typeface="Arial"/>
                <a:sym typeface="Arial"/>
              </a:rPr>
              <a:t>Zytostatika	 		 			  </a:t>
            </a:r>
            <a:r>
              <a:rPr lang="en-GB" sz="1600" b="0" kern="0" cap="none">
                <a:solidFill>
                  <a:srgbClr val="FF0000"/>
                </a:solidFill>
                <a:cs typeface="Arial"/>
                <a:sym typeface="Arial"/>
              </a:rPr>
              <a:t>0 - 100%</a:t>
            </a:r>
          </a:p>
          <a:p>
            <a:pPr lvl="2">
              <a:spcBef>
                <a:spcPts val="700"/>
              </a:spcBef>
              <a:buClr>
                <a:srgbClr val="000000"/>
              </a:buClr>
              <a:buSzPct val="100000"/>
            </a:pPr>
            <a:r>
              <a:rPr lang="en-GB" sz="1600" b="0" kern="0" cap="none">
                <a:solidFill>
                  <a:srgbClr val="000000"/>
                </a:solidFill>
                <a:cs typeface="Arial"/>
                <a:sym typeface="Arial"/>
              </a:rPr>
              <a:t>Hormone 						</a:t>
            </a:r>
            <a:r>
              <a:rPr lang="en-GB" sz="1600" b="0" kern="0" cap="none">
                <a:solidFill>
                  <a:srgbClr val="FF0000"/>
                </a:solidFill>
                <a:cs typeface="Arial"/>
                <a:sym typeface="Arial"/>
              </a:rPr>
              <a:t>20 -  80%</a:t>
            </a:r>
          </a:p>
          <a:p>
            <a:pPr lvl="2">
              <a:spcBef>
                <a:spcPts val="700"/>
              </a:spcBef>
              <a:buClr>
                <a:srgbClr val="000000"/>
              </a:buClr>
              <a:buSzPct val="100000"/>
            </a:pPr>
            <a:r>
              <a:rPr lang="en-GB" sz="1600" b="0" kern="0" cap="none">
                <a:solidFill>
                  <a:srgbClr val="000000"/>
                </a:solidFill>
                <a:cs typeface="Arial"/>
                <a:sym typeface="Arial"/>
              </a:rPr>
              <a:t>Statine							  </a:t>
            </a:r>
            <a:r>
              <a:rPr lang="en-GB" sz="1600" b="0" kern="0" cap="none">
                <a:solidFill>
                  <a:srgbClr val="FF0000"/>
                </a:solidFill>
                <a:cs typeface="Arial"/>
                <a:sym typeface="Arial"/>
              </a:rPr>
              <a:t>0 -  50%</a:t>
            </a:r>
            <a:endParaRPr lang="en-GB" sz="1600" b="0" kern="0" cap="none">
              <a:solidFill>
                <a:srgbClr val="000000"/>
              </a:solidFill>
              <a:cs typeface="Arial"/>
              <a:sym typeface="Arial"/>
            </a:endParaRPr>
          </a:p>
          <a:p>
            <a:pPr lvl="2">
              <a:spcBef>
                <a:spcPts val="700"/>
              </a:spcBef>
              <a:buClr>
                <a:srgbClr val="000000"/>
              </a:buClr>
              <a:buSzPct val="100000"/>
            </a:pPr>
            <a:r>
              <a:rPr lang="en-GB" sz="1600" b="0" kern="0" cap="none">
                <a:solidFill>
                  <a:srgbClr val="000000"/>
                </a:solidFill>
                <a:cs typeface="Arial"/>
                <a:sym typeface="Arial"/>
              </a:rPr>
              <a:t>Scmerzmittel						  </a:t>
            </a:r>
            <a:r>
              <a:rPr lang="en-GB" sz="1600" b="0" kern="0" cap="none">
                <a:solidFill>
                  <a:srgbClr val="FF0000"/>
                </a:solidFill>
                <a:cs typeface="Arial"/>
                <a:sym typeface="Arial"/>
              </a:rPr>
              <a:t>0 -  50%</a:t>
            </a:r>
            <a:endParaRPr lang="en-GB" sz="1600" b="0" kern="0" cap="none">
              <a:solidFill>
                <a:srgbClr val="000000"/>
              </a:solidFill>
              <a:cs typeface="Arial"/>
              <a:sym typeface="Arial"/>
            </a:endParaRPr>
          </a:p>
          <a:p>
            <a:pPr lvl="2">
              <a:spcBef>
                <a:spcPts val="700"/>
              </a:spcBef>
              <a:buClr>
                <a:srgbClr val="000000"/>
              </a:buClr>
              <a:buSzPct val="100000"/>
            </a:pPr>
            <a:r>
              <a:rPr lang="en-GB" sz="1600" b="0" kern="0" cap="none">
                <a:solidFill>
                  <a:srgbClr val="000000"/>
                </a:solidFill>
                <a:cs typeface="Arial"/>
                <a:sym typeface="Arial"/>
              </a:rPr>
              <a:t>Antidepressiva						  </a:t>
            </a:r>
            <a:r>
              <a:rPr lang="en-GB" sz="1600" b="0" kern="0" cap="none">
                <a:solidFill>
                  <a:srgbClr val="FF0000"/>
                </a:solidFill>
                <a:cs typeface="Arial"/>
                <a:sym typeface="Arial"/>
              </a:rPr>
              <a:t>0 -  50%</a:t>
            </a:r>
          </a:p>
          <a:p>
            <a:pPr lvl="2">
              <a:spcBef>
                <a:spcPts val="700"/>
              </a:spcBef>
              <a:buClr>
                <a:srgbClr val="000000"/>
              </a:buClr>
              <a:buSzPct val="100000"/>
            </a:pPr>
            <a:endParaRPr lang="en-GB" sz="1600" b="0" kern="0" cap="none">
              <a:solidFill>
                <a:srgbClr val="000000"/>
              </a:solidFill>
              <a:cs typeface="Arial"/>
              <a:sym typeface="Arial"/>
            </a:endParaRPr>
          </a:p>
          <a:p>
            <a:pPr lvl="2">
              <a:spcBef>
                <a:spcPts val="700"/>
              </a:spcBef>
              <a:buClr>
                <a:srgbClr val="000000"/>
              </a:buClr>
              <a:buSzPct val="100000"/>
            </a:pPr>
            <a:r>
              <a:rPr lang="en-GB" sz="1600" b="0" kern="0" cap="none">
                <a:solidFill>
                  <a:srgbClr val="000000"/>
                </a:solidFill>
                <a:cs typeface="Arial"/>
                <a:sym typeface="Arial"/>
              </a:rPr>
              <a:t>Desinfektionsmittel:	 				  </a:t>
            </a:r>
            <a:r>
              <a:rPr lang="en-GB" sz="1600" b="0" kern="0" cap="none">
                <a:solidFill>
                  <a:srgbClr val="FF0000"/>
                </a:solidFill>
                <a:cs typeface="Arial"/>
                <a:sym typeface="Arial"/>
              </a:rPr>
              <a:t>0 - 100%</a:t>
            </a:r>
          </a:p>
          <a:p>
            <a:pPr lvl="2">
              <a:spcBef>
                <a:spcPts val="700"/>
              </a:spcBef>
              <a:buClr>
                <a:srgbClr val="000000"/>
              </a:buClr>
              <a:buSzPct val="100000"/>
            </a:pPr>
            <a:r>
              <a:rPr lang="en-GB" sz="1600" b="0" kern="0" cap="none">
                <a:solidFill>
                  <a:srgbClr val="000000"/>
                </a:solidFill>
                <a:cs typeface="Arial"/>
                <a:sym typeface="Arial"/>
              </a:rPr>
              <a:t>Diagnostika (Röntgen, Kernspin)				  </a:t>
            </a:r>
            <a:r>
              <a:rPr lang="en-GB" sz="1600" b="0" kern="0" cap="none">
                <a:solidFill>
                  <a:srgbClr val="FF0000"/>
                </a:solidFill>
                <a:cs typeface="Arial"/>
                <a:sym typeface="Arial"/>
              </a:rPr>
              <a:t>0 -  20%</a:t>
            </a:r>
          </a:p>
          <a:p>
            <a:endParaRPr lang="de-DE" sz="1200"/>
          </a:p>
        </p:txBody>
      </p:sp>
      <p:sp>
        <p:nvSpPr>
          <p:cNvPr id="8" name="Line 5"/>
          <p:cNvSpPr>
            <a:spLocks noChangeShapeType="1"/>
          </p:cNvSpPr>
          <p:nvPr/>
        </p:nvSpPr>
        <p:spPr bwMode="auto">
          <a:xfrm>
            <a:off x="395536" y="3933056"/>
            <a:ext cx="71287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de-DE"/>
          </a:p>
        </p:txBody>
      </p:sp>
      <p:sp>
        <p:nvSpPr>
          <p:cNvPr id="9" name="Text Box 4"/>
          <p:cNvSpPr txBox="1"/>
          <p:nvPr/>
        </p:nvSpPr>
        <p:spPr>
          <a:xfrm>
            <a:off x="3779912" y="5746083"/>
            <a:ext cx="4812133"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200"/>
            </a:pPr>
            <a:r>
              <a:rPr lang="de-DE" sz="1000">
                <a:latin typeface="Calibri" panose="020F0502020204030204" pitchFamily="34" charset="0"/>
              </a:rPr>
              <a:t>…., Golet et al. 2002, Färber et al. 2002, Kolpin et al. 2002, Sacher et al. 2001, Kümmerer et al. 2001, Hamscher et al. 2002, Zuccato et al. 2001, Hirsch et al. 1999, Ternes 1998ff, Heberer 1996ff, Richardson und Bowron 1985, ….</a:t>
            </a:r>
          </a:p>
        </p:txBody>
      </p:sp>
    </p:spTree>
    <p:extLst>
      <p:ext uri="{BB962C8B-B14F-4D97-AF65-F5344CB8AC3E}">
        <p14:creationId xmlns:p14="http://schemas.microsoft.com/office/powerpoint/2010/main" val="4348206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Metformin und sein Transformationsprodukt Guanylharnstoff in Elbe und Weser</a:t>
            </a:r>
          </a:p>
        </p:txBody>
      </p:sp>
      <p:sp>
        <p:nvSpPr>
          <p:cNvPr id="4" name="Datumsplatzhalter 3"/>
          <p:cNvSpPr>
            <a:spLocks noGrp="1"/>
          </p:cNvSpPr>
          <p:nvPr>
            <p:ph type="dt" sz="half" idx="10"/>
          </p:nvPr>
        </p:nvSpPr>
        <p:spPr/>
        <p:txBody>
          <a:bodyPr/>
          <a:lstStyle/>
          <a:p>
            <a:fld id="{7EA872A8-20F1-4EE0-BFE3-CBF8A19D1DDE}"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38</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3" name="Inhaltsplatzhalter 2"/>
          <p:cNvSpPr>
            <a:spLocks noGrp="1"/>
          </p:cNvSpPr>
          <p:nvPr>
            <p:ph idx="1"/>
          </p:nvPr>
        </p:nvSpPr>
        <p:spPr/>
        <p:txBody>
          <a:bodyPr/>
          <a:lstStyle/>
          <a:p>
            <a:r>
              <a:rPr lang="de-DE" dirty="0"/>
              <a:t>Abbildung herausgenommen, aufgrund fehlender Bildrechte.</a:t>
            </a:r>
          </a:p>
          <a:p>
            <a:r>
              <a:rPr lang="de-DE" dirty="0"/>
              <a:t>Informationen hierzu finden sich z.B. in:</a:t>
            </a:r>
          </a:p>
          <a:p>
            <a:r>
              <a:rPr lang="de-DE" sz="1600" dirty="0"/>
              <a:t>Trautwein C,</a:t>
            </a:r>
            <a:r>
              <a:rPr lang="de-DE" sz="1600" dirty="0">
                <a:uFill>
                  <a:solidFill>
                    <a:srgbClr val="CC3300"/>
                  </a:solidFill>
                </a:uFill>
              </a:rPr>
              <a:t> </a:t>
            </a:r>
            <a:r>
              <a:rPr lang="de-DE" sz="1600" dirty="0" err="1"/>
              <a:t>Berset</a:t>
            </a:r>
            <a:r>
              <a:rPr lang="de-DE" sz="1600" dirty="0"/>
              <a:t> J-D,  </a:t>
            </a:r>
            <a:r>
              <a:rPr lang="de-DE" sz="1600" dirty="0" err="1"/>
              <a:t>Wolschke</a:t>
            </a:r>
            <a:r>
              <a:rPr lang="de-DE" sz="1600" dirty="0"/>
              <a:t> H</a:t>
            </a:r>
            <a:r>
              <a:rPr lang="de-DE" sz="1600" dirty="0">
                <a:uFill>
                  <a:solidFill>
                    <a:srgbClr val="CC3300"/>
                  </a:solidFill>
                </a:uFill>
              </a:rPr>
              <a:t>, </a:t>
            </a:r>
            <a:r>
              <a:rPr lang="de-DE" sz="1600" dirty="0"/>
              <a:t>Kümmerer K, </a:t>
            </a:r>
            <a:r>
              <a:rPr lang="de-DE" sz="1600" dirty="0" err="1"/>
              <a:t>Environ</a:t>
            </a:r>
            <a:r>
              <a:rPr lang="de-DE" sz="1600" dirty="0"/>
              <a:t> </a:t>
            </a:r>
            <a:r>
              <a:rPr lang="de-DE" sz="1600" dirty="0" err="1"/>
              <a:t>Int</a:t>
            </a:r>
            <a:r>
              <a:rPr lang="de-DE" sz="1600" dirty="0"/>
              <a:t> 70, 303-212 (2014)</a:t>
            </a:r>
          </a:p>
          <a:p>
            <a:endParaRPr lang="de-DE" dirty="0"/>
          </a:p>
        </p:txBody>
      </p:sp>
    </p:spTree>
    <p:extLst>
      <p:ext uri="{BB962C8B-B14F-4D97-AF65-F5344CB8AC3E}">
        <p14:creationId xmlns:p14="http://schemas.microsoft.com/office/powerpoint/2010/main" val="224526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Metformin und sein Transformationsprodukt Guanylharnstoff in der Nordsee</a:t>
            </a:r>
          </a:p>
        </p:txBody>
      </p:sp>
      <p:sp>
        <p:nvSpPr>
          <p:cNvPr id="4" name="Datumsplatzhalter 3"/>
          <p:cNvSpPr>
            <a:spLocks noGrp="1"/>
          </p:cNvSpPr>
          <p:nvPr>
            <p:ph type="dt" sz="half" idx="10"/>
          </p:nvPr>
        </p:nvSpPr>
        <p:spPr/>
        <p:txBody>
          <a:bodyPr/>
          <a:lstStyle/>
          <a:p>
            <a:fld id="{46D9F067-F44E-48D0-BD48-37F9AFD01449}"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39</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3" name="Inhaltsplatzhalter 2"/>
          <p:cNvSpPr>
            <a:spLocks noGrp="1"/>
          </p:cNvSpPr>
          <p:nvPr>
            <p:ph idx="1"/>
          </p:nvPr>
        </p:nvSpPr>
        <p:spPr/>
        <p:txBody>
          <a:bodyPr/>
          <a:lstStyle/>
          <a:p>
            <a:r>
              <a:rPr lang="de-DE" dirty="0"/>
              <a:t>Abbildung herausgenommen, aufgrund fehlender Bildrechte.</a:t>
            </a:r>
          </a:p>
          <a:p>
            <a:r>
              <a:rPr lang="de-DE" dirty="0"/>
              <a:t>Informationen hierzu finden sich z.B. in:</a:t>
            </a:r>
          </a:p>
          <a:p>
            <a:r>
              <a:rPr lang="de-DE" sz="1600" dirty="0"/>
              <a:t>Trautwein C,</a:t>
            </a:r>
            <a:r>
              <a:rPr lang="de-DE" sz="1600" dirty="0">
                <a:uFill>
                  <a:solidFill>
                    <a:srgbClr val="CC3300"/>
                  </a:solidFill>
                </a:uFill>
              </a:rPr>
              <a:t> </a:t>
            </a:r>
            <a:r>
              <a:rPr lang="de-DE" sz="1600" dirty="0" err="1"/>
              <a:t>Berset</a:t>
            </a:r>
            <a:r>
              <a:rPr lang="de-DE" sz="1600" dirty="0"/>
              <a:t> J-D,  </a:t>
            </a:r>
            <a:r>
              <a:rPr lang="de-DE" sz="1600" dirty="0" err="1"/>
              <a:t>Wolschke</a:t>
            </a:r>
            <a:r>
              <a:rPr lang="de-DE" sz="1600" dirty="0"/>
              <a:t> H</a:t>
            </a:r>
            <a:r>
              <a:rPr lang="de-DE" sz="1600" dirty="0">
                <a:uFill>
                  <a:solidFill>
                    <a:srgbClr val="CC3300"/>
                  </a:solidFill>
                </a:uFill>
              </a:rPr>
              <a:t>, </a:t>
            </a:r>
            <a:r>
              <a:rPr lang="de-DE" sz="1600" dirty="0"/>
              <a:t>Kümmerer K, </a:t>
            </a:r>
            <a:r>
              <a:rPr lang="de-DE" sz="1600" dirty="0" err="1"/>
              <a:t>Environ</a:t>
            </a:r>
            <a:r>
              <a:rPr lang="de-DE" sz="1600" dirty="0"/>
              <a:t> </a:t>
            </a:r>
            <a:r>
              <a:rPr lang="de-DE" sz="1600" dirty="0" err="1"/>
              <a:t>Int</a:t>
            </a:r>
            <a:r>
              <a:rPr lang="de-DE" sz="1600" dirty="0"/>
              <a:t> 70, 303-212 (2014)</a:t>
            </a:r>
          </a:p>
        </p:txBody>
      </p:sp>
    </p:spTree>
    <p:extLst>
      <p:ext uri="{BB962C8B-B14F-4D97-AF65-F5344CB8AC3E}">
        <p14:creationId xmlns:p14="http://schemas.microsoft.com/office/powerpoint/2010/main" val="66671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p:txBody>
          <a:bodyPr/>
          <a:lstStyle/>
          <a:p>
            <a:r>
              <a:rPr lang="de-DE"/>
              <a:t>1</a:t>
            </a:r>
          </a:p>
        </p:txBody>
      </p:sp>
      <p:sp>
        <p:nvSpPr>
          <p:cNvPr id="30" name="Inhaltsplatzhalter 29"/>
          <p:cNvSpPr>
            <a:spLocks noGrp="1"/>
          </p:cNvSpPr>
          <p:nvPr>
            <p:ph idx="1"/>
          </p:nvPr>
        </p:nvSpPr>
        <p:spPr/>
        <p:txBody>
          <a:bodyPr/>
          <a:lstStyle/>
          <a:p>
            <a:endParaRPr lang="de-DE"/>
          </a:p>
        </p:txBody>
      </p:sp>
      <p:sp>
        <p:nvSpPr>
          <p:cNvPr id="4" name="Datumsplatzhalter 3"/>
          <p:cNvSpPr>
            <a:spLocks noGrp="1"/>
          </p:cNvSpPr>
          <p:nvPr>
            <p:ph type="dt" sz="half" idx="10"/>
          </p:nvPr>
        </p:nvSpPr>
        <p:spPr/>
        <p:txBody>
          <a:bodyPr/>
          <a:lstStyle/>
          <a:p>
            <a:fld id="{6644019B-BA72-46C2-8E24-B3808D63979A}" type="datetime1">
              <a:rPr lang="de-DE" smtClean="0"/>
              <a:t>31.07.2020</a:t>
            </a:fld>
            <a:endParaRPr lang="de-DE" dirty="0"/>
          </a:p>
        </p:txBody>
      </p:sp>
      <p:sp>
        <p:nvSpPr>
          <p:cNvPr id="12" name="Fußzeilenplatzhalter 5"/>
          <p:cNvSpPr>
            <a:spLocks noGrp="1"/>
          </p:cNvSpPr>
          <p:nvPr>
            <p:ph type="ftr" sz="quarter" idx="11"/>
          </p:nvPr>
        </p:nvSpPr>
        <p:spPr/>
        <p:txBody>
          <a:bodyPr/>
          <a:lstStyle/>
          <a:p>
            <a:r>
              <a:rPr lang="de-DE"/>
              <a:t>Arzneimittelrückstände im Wasser: Was Pharmazeuten wissen müssen und tun können</a:t>
            </a:r>
            <a:endParaRPr lang="de-DE" dirty="0"/>
          </a:p>
        </p:txBody>
      </p:sp>
      <p:sp>
        <p:nvSpPr>
          <p:cNvPr id="6" name="Foliennummernplatzhalter 5"/>
          <p:cNvSpPr>
            <a:spLocks noGrp="1"/>
          </p:cNvSpPr>
          <p:nvPr>
            <p:ph type="sldNum" sz="quarter" idx="12"/>
          </p:nvPr>
        </p:nvSpPr>
        <p:spPr/>
        <p:txBody>
          <a:bodyPr/>
          <a:lstStyle/>
          <a:p>
            <a:fld id="{4F0D2E71-061B-4E4D-BF94-C6A9FAAAA5EA}" type="slidenum">
              <a:rPr lang="de-DE" smtClean="0"/>
              <a:pPr/>
              <a:t>4</a:t>
            </a:fld>
            <a:endParaRPr lang="de-DE" dirty="0"/>
          </a:p>
        </p:txBody>
      </p:sp>
      <p:sp>
        <p:nvSpPr>
          <p:cNvPr id="11" name="Textplatzhalter 6"/>
          <p:cNvSpPr>
            <a:spLocks noGrp="1"/>
          </p:cNvSpPr>
          <p:nvPr>
            <p:ph type="body" sz="quarter" idx="13"/>
          </p:nvPr>
        </p:nvSpPr>
        <p:spPr/>
        <p:txBody>
          <a:bodyPr/>
          <a:lstStyle/>
          <a:p>
            <a:r>
              <a:rPr lang="de-DE" dirty="0"/>
              <a:t>Die Apotheke als zentraler Ort für den (</a:t>
            </a:r>
            <a:r>
              <a:rPr lang="de-DE" dirty="0" err="1"/>
              <a:t>umwelt</a:t>
            </a:r>
            <a:r>
              <a:rPr lang="de-DE" dirty="0"/>
              <a:t>)-bewussten Umgang mit Arzneimitteln </a:t>
            </a:r>
          </a:p>
          <a:p>
            <a:endParaRPr lang="de-DE" dirty="0"/>
          </a:p>
          <a:p>
            <a:endParaRPr lang="de-DE" dirty="0"/>
          </a:p>
          <a:p>
            <a:endParaRPr lang="de-DE" dirty="0"/>
          </a:p>
        </p:txBody>
      </p:sp>
      <p:pic>
        <p:nvPicPr>
          <p:cNvPr id="9" name="Picture 3" descr="Z:\Doc\4-Vorträge-Publik\Fotos_freigegeben\UBA-Fotos\UBA-Winter2.JPG"/>
          <p:cNvPicPr>
            <a:picLocks noChangeAspect="1" noChangeArrowheads="1"/>
          </p:cNvPicPr>
          <p:nvPr/>
        </p:nvPicPr>
        <p:blipFill>
          <a:blip r:embed="rId3" cstate="print"/>
          <a:srcRect/>
          <a:stretch>
            <a:fillRect/>
          </a:stretch>
        </p:blipFill>
        <p:spPr bwMode="auto">
          <a:xfrm>
            <a:off x="4252184" y="1961282"/>
            <a:ext cx="4421916" cy="4421916"/>
          </a:xfrm>
          <a:prstGeom prst="rect">
            <a:avLst/>
          </a:prstGeom>
          <a:noFill/>
        </p:spPr>
      </p:pic>
      <p:pic>
        <p:nvPicPr>
          <p:cNvPr id="10" name="Picture 2" descr="Z:\Doc\4-Vorträge-Publik\Fotos_freigegeben\UBA-Fotos\IMG_3643c_resize.jpg"/>
          <p:cNvPicPr>
            <a:picLocks noChangeAspect="1" noChangeArrowheads="1"/>
          </p:cNvPicPr>
          <p:nvPr/>
        </p:nvPicPr>
        <p:blipFill>
          <a:blip r:embed="rId4" cstate="print"/>
          <a:srcRect/>
          <a:stretch>
            <a:fillRect/>
          </a:stretch>
        </p:blipFill>
        <p:spPr bwMode="auto">
          <a:xfrm>
            <a:off x="467544" y="1280011"/>
            <a:ext cx="4320480" cy="3838027"/>
          </a:xfrm>
          <a:prstGeom prst="rect">
            <a:avLst/>
          </a:prstGeom>
          <a:noFill/>
        </p:spPr>
      </p:pic>
      <p:sp>
        <p:nvSpPr>
          <p:cNvPr id="8" name="Rechteck 7"/>
          <p:cNvSpPr/>
          <p:nvPr/>
        </p:nvSpPr>
        <p:spPr>
          <a:xfrm>
            <a:off x="430135" y="562612"/>
            <a:ext cx="8243965" cy="467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2300" b="1" dirty="0">
                <a:latin typeface="+mj-lt"/>
                <a:cs typeface="Arial" panose="020B0604020202020204" pitchFamily="34" charset="0"/>
              </a:rPr>
              <a:t>1 - Das Umweltbundesamt – Wer wir sind. Was wir tun.</a:t>
            </a:r>
          </a:p>
        </p:txBody>
      </p:sp>
    </p:spTree>
    <p:extLst>
      <p:ext uri="{BB962C8B-B14F-4D97-AF65-F5344CB8AC3E}">
        <p14:creationId xmlns:p14="http://schemas.microsoft.com/office/powerpoint/2010/main" val="32597331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latin typeface="+mj-lt"/>
              </a:rPr>
              <a:t>Arzneimittelwirkstoffe (</a:t>
            </a:r>
            <a:r>
              <a:rPr lang="de-DE">
                <a:latin typeface="+mj-lt"/>
                <a:cs typeface="Arial"/>
              </a:rPr>
              <a:t>µg/L)</a:t>
            </a:r>
            <a:br>
              <a:rPr lang="de-DE">
                <a:latin typeface="+mj-lt"/>
                <a:cs typeface="Arial"/>
              </a:rPr>
            </a:br>
            <a:r>
              <a:rPr lang="de-DE">
                <a:latin typeface="+mj-lt"/>
                <a:cs typeface="Arial"/>
              </a:rPr>
              <a:t>in der aquatischen Umwelt - global</a:t>
            </a:r>
            <a:endParaRPr lang="de-DE">
              <a:latin typeface="+mj-lt"/>
            </a:endParaRPr>
          </a:p>
        </p:txBody>
      </p:sp>
      <p:sp>
        <p:nvSpPr>
          <p:cNvPr id="3" name="Inhaltsplatzhalter 2"/>
          <p:cNvSpPr>
            <a:spLocks noGrp="1"/>
          </p:cNvSpPr>
          <p:nvPr>
            <p:ph idx="1"/>
          </p:nvPr>
        </p:nvSpPr>
        <p:spPr/>
        <p:txBody>
          <a:bodyPr/>
          <a:lstStyle/>
          <a:p>
            <a:r>
              <a:rPr lang="de-DE" dirty="0"/>
              <a:t>Hinweis: </a:t>
            </a:r>
            <a:br>
              <a:rPr lang="de-DE" dirty="0"/>
            </a:br>
            <a:r>
              <a:rPr lang="de-DE" dirty="0" err="1"/>
              <a:t>daten</a:t>
            </a:r>
            <a:r>
              <a:rPr lang="de-DE" dirty="0"/>
              <a:t> hierzu lassen sich folgendem Bericht des Umweltbundeamts entnehmen:</a:t>
            </a:r>
          </a:p>
          <a:p>
            <a:pPr marL="215900" indent="11113"/>
            <a:r>
              <a:rPr lang="de-DE" sz="1600" dirty="0">
                <a:solidFill>
                  <a:srgbClr val="000000"/>
                </a:solidFill>
                <a:sym typeface="Wingdings" charset="0"/>
                <a:hlinkClick r:id="rId2"/>
              </a:rPr>
              <a:t>https://www.umweltbundesamt.de/sites/default/files/medien/378/publikationen/pharmaceuticals_in_the_environment_0.pdf</a:t>
            </a:r>
            <a:r>
              <a:rPr lang="de-DE" sz="1600" dirty="0">
                <a:solidFill>
                  <a:srgbClr val="000000"/>
                </a:solidFill>
                <a:sym typeface="Wingdings" charset="0"/>
              </a:rPr>
              <a:t> </a:t>
            </a:r>
            <a:endParaRPr lang="de-DE" sz="1600" dirty="0"/>
          </a:p>
          <a:p>
            <a:endParaRPr lang="de-DE" dirty="0"/>
          </a:p>
        </p:txBody>
      </p:sp>
      <p:sp>
        <p:nvSpPr>
          <p:cNvPr id="4" name="Datumsplatzhalter 3"/>
          <p:cNvSpPr>
            <a:spLocks noGrp="1"/>
          </p:cNvSpPr>
          <p:nvPr>
            <p:ph type="dt" sz="half" idx="10"/>
          </p:nvPr>
        </p:nvSpPr>
        <p:spPr/>
        <p:txBody>
          <a:bodyPr/>
          <a:lstStyle/>
          <a:p>
            <a:fld id="{6C9AD265-65B8-4DED-B952-8A2A296313C4}"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40</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Tree>
    <p:extLst>
      <p:ext uri="{BB962C8B-B14F-4D97-AF65-F5344CB8AC3E}">
        <p14:creationId xmlns:p14="http://schemas.microsoft.com/office/powerpoint/2010/main" val="14320753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latin typeface="+mj-lt"/>
              </a:rPr>
              <a:t>Vorkommen von Arzneimittelwirkstoffen  </a:t>
            </a:r>
            <a:br>
              <a:rPr lang="de-DE">
                <a:latin typeface="+mj-lt"/>
              </a:rPr>
            </a:br>
            <a:r>
              <a:rPr lang="de-DE">
                <a:latin typeface="+mj-lt"/>
              </a:rPr>
              <a:t>in Umweltorganismen</a:t>
            </a:r>
          </a:p>
        </p:txBody>
      </p:sp>
      <p:sp>
        <p:nvSpPr>
          <p:cNvPr id="4" name="Datumsplatzhalter 3"/>
          <p:cNvSpPr>
            <a:spLocks noGrp="1"/>
          </p:cNvSpPr>
          <p:nvPr>
            <p:ph type="dt" sz="half" idx="10"/>
          </p:nvPr>
        </p:nvSpPr>
        <p:spPr/>
        <p:txBody>
          <a:bodyPr/>
          <a:lstStyle/>
          <a:p>
            <a:fld id="{A37A66FD-F2D9-49F4-85A1-C07F80A4AE82}"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41</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3" name="Inhaltsplatzhalter 2"/>
          <p:cNvSpPr>
            <a:spLocks noGrp="1"/>
          </p:cNvSpPr>
          <p:nvPr>
            <p:ph sz="quarter" idx="15"/>
          </p:nvPr>
        </p:nvSpPr>
        <p:spPr/>
        <p:txBody>
          <a:bodyPr>
            <a:normAutofit/>
          </a:bodyPr>
          <a:lstStyle/>
          <a:p>
            <a:pPr lvl="3" hangingPunct="0">
              <a:lnSpc>
                <a:spcPct val="100000"/>
              </a:lnSpc>
            </a:pPr>
            <a:r>
              <a:rPr lang="de-DE" sz="1600" b="0" kern="0" cap="none">
                <a:solidFill>
                  <a:srgbClr val="000000"/>
                </a:solidFill>
                <a:cs typeface="Arial"/>
                <a:sym typeface="Arial"/>
              </a:rPr>
              <a:t>Fische </a:t>
            </a:r>
          </a:p>
          <a:p>
            <a:pPr lvl="3" hangingPunct="0">
              <a:lnSpc>
                <a:spcPct val="100000"/>
              </a:lnSpc>
            </a:pPr>
            <a:endParaRPr lang="de-DE" sz="1600" b="0" kern="0" cap="none">
              <a:solidFill>
                <a:srgbClr val="000000"/>
              </a:solidFill>
              <a:cs typeface="Arial"/>
              <a:sym typeface="Arial"/>
            </a:endParaRPr>
          </a:p>
          <a:p>
            <a:pPr lvl="3" hangingPunct="0">
              <a:lnSpc>
                <a:spcPct val="100000"/>
              </a:lnSpc>
            </a:pPr>
            <a:r>
              <a:rPr lang="de-DE" sz="1600" b="0" kern="0" cap="none">
                <a:solidFill>
                  <a:srgbClr val="000000"/>
                </a:solidFill>
                <a:cs typeface="Arial"/>
                <a:sym typeface="Arial"/>
              </a:rPr>
              <a:t>Vögel</a:t>
            </a:r>
          </a:p>
          <a:p>
            <a:pPr lvl="3" hangingPunct="0">
              <a:lnSpc>
                <a:spcPct val="100000"/>
              </a:lnSpc>
            </a:pPr>
            <a:endParaRPr lang="de-DE" sz="1600" b="0" kern="0" cap="none">
              <a:solidFill>
                <a:srgbClr val="000000"/>
              </a:solidFill>
              <a:cs typeface="Arial"/>
              <a:sym typeface="Arial"/>
            </a:endParaRPr>
          </a:p>
          <a:p>
            <a:pPr lvl="3" hangingPunct="0">
              <a:lnSpc>
                <a:spcPct val="100000"/>
              </a:lnSpc>
            </a:pPr>
            <a:r>
              <a:rPr lang="de-DE" sz="1600" b="0" kern="0" cap="none">
                <a:solidFill>
                  <a:srgbClr val="000000"/>
                </a:solidFill>
                <a:cs typeface="Arial"/>
                <a:sym typeface="Arial"/>
              </a:rPr>
              <a:t>Bachflohkrebse</a:t>
            </a:r>
            <a:br>
              <a:rPr lang="de-DE" sz="1600" b="0" kern="0" cap="none">
                <a:solidFill>
                  <a:srgbClr val="000000"/>
                </a:solidFill>
                <a:cs typeface="Arial"/>
                <a:sym typeface="Arial"/>
              </a:rPr>
            </a:br>
            <a:r>
              <a:rPr lang="de-DE" sz="1600" b="0" kern="0" cap="none">
                <a:solidFill>
                  <a:srgbClr val="000000"/>
                </a:solidFill>
                <a:cs typeface="Arial"/>
                <a:sym typeface="Arial"/>
              </a:rPr>
              <a:t> </a:t>
            </a:r>
          </a:p>
          <a:p>
            <a:pPr lvl="3" hangingPunct="0">
              <a:lnSpc>
                <a:spcPct val="100000"/>
              </a:lnSpc>
            </a:pPr>
            <a:r>
              <a:rPr lang="de-DE" sz="1600" b="0" kern="0" cap="none">
                <a:solidFill>
                  <a:srgbClr val="000000"/>
                </a:solidFill>
                <a:cs typeface="Arial"/>
                <a:sym typeface="Arial"/>
              </a:rPr>
              <a:t>Spinnen </a:t>
            </a:r>
          </a:p>
          <a:p>
            <a:pPr lvl="3" hangingPunct="0">
              <a:lnSpc>
                <a:spcPct val="100000"/>
              </a:lnSpc>
            </a:pPr>
            <a:endParaRPr lang="de-DE" sz="1600" b="0" kern="0" cap="none">
              <a:solidFill>
                <a:srgbClr val="000000"/>
              </a:solidFill>
              <a:cs typeface="Arial"/>
              <a:sym typeface="Arial"/>
            </a:endParaRPr>
          </a:p>
          <a:p>
            <a:pPr lvl="3" hangingPunct="0">
              <a:lnSpc>
                <a:spcPct val="100000"/>
              </a:lnSpc>
            </a:pPr>
            <a:r>
              <a:rPr lang="de-DE" sz="1600" b="0" kern="0" cap="none">
                <a:solidFill>
                  <a:srgbClr val="000000"/>
                </a:solidFill>
                <a:cs typeface="Arial"/>
                <a:sym typeface="Arial"/>
              </a:rPr>
              <a:t>Gemüse</a:t>
            </a:r>
          </a:p>
          <a:p>
            <a:pPr marL="162000" lvl="3" indent="0" hangingPunct="0">
              <a:lnSpc>
                <a:spcPct val="100000"/>
              </a:lnSpc>
              <a:buNone/>
            </a:pPr>
            <a:r>
              <a:rPr lang="de-DE" sz="1600" kern="0">
                <a:solidFill>
                  <a:srgbClr val="000000"/>
                </a:solidFill>
                <a:cs typeface="Arial"/>
                <a:sym typeface="Wingdings" panose="05000000000000000000" pitchFamily="2" charset="2"/>
              </a:rPr>
              <a:t> </a:t>
            </a:r>
            <a:r>
              <a:rPr lang="de-DE" sz="1600" b="0" kern="0" cap="none">
                <a:solidFill>
                  <a:srgbClr val="000000"/>
                </a:solidFill>
                <a:cs typeface="Arial"/>
                <a:sym typeface="Arial"/>
              </a:rPr>
              <a:t>Aufnahme durch den Menschen nachgewiesen </a:t>
            </a:r>
            <a:r>
              <a:rPr lang="de-DE" sz="900" b="0" kern="0" cap="none">
                <a:solidFill>
                  <a:srgbClr val="000000"/>
                </a:solidFill>
                <a:cs typeface="Arial"/>
                <a:sym typeface="Arial"/>
              </a:rPr>
              <a:t>(Chefez et al. ES&amp;T 2016)</a:t>
            </a:r>
          </a:p>
          <a:p>
            <a:pPr lvl="3" hangingPunct="0">
              <a:lnSpc>
                <a:spcPct val="100000"/>
              </a:lnSpc>
            </a:pPr>
            <a:endParaRPr lang="de-DE" sz="1600" b="0" kern="0" cap="none">
              <a:solidFill>
                <a:srgbClr val="000000"/>
              </a:solidFill>
              <a:cs typeface="Arial"/>
              <a:sym typeface="Arial"/>
            </a:endParaRPr>
          </a:p>
          <a:p>
            <a:pPr lvl="3" hangingPunct="0">
              <a:lnSpc>
                <a:spcPct val="100000"/>
              </a:lnSpc>
            </a:pPr>
            <a:r>
              <a:rPr lang="de-DE" sz="1600" b="0" kern="0" cap="none">
                <a:solidFill>
                  <a:srgbClr val="000000"/>
                </a:solidFill>
                <a:cs typeface="Arial"/>
                <a:sym typeface="Arial"/>
              </a:rPr>
              <a:t>Getreide</a:t>
            </a:r>
          </a:p>
          <a:p>
            <a:endParaRPr lang="de-DE" sz="1600"/>
          </a:p>
        </p:txBody>
      </p:sp>
    </p:spTree>
    <p:extLst>
      <p:ext uri="{BB962C8B-B14F-4D97-AF65-F5344CB8AC3E}">
        <p14:creationId xmlns:p14="http://schemas.microsoft.com/office/powerpoint/2010/main" val="2525378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Erweiterte Abwasserbehandlung</a:t>
            </a:r>
          </a:p>
        </p:txBody>
      </p:sp>
      <p:sp>
        <p:nvSpPr>
          <p:cNvPr id="4" name="Datumsplatzhalter 3"/>
          <p:cNvSpPr>
            <a:spLocks noGrp="1"/>
          </p:cNvSpPr>
          <p:nvPr>
            <p:ph type="dt" sz="half" idx="10"/>
          </p:nvPr>
        </p:nvSpPr>
        <p:spPr/>
        <p:txBody>
          <a:bodyPr/>
          <a:lstStyle/>
          <a:p>
            <a:fld id="{91F31176-D7D8-4924-A3B9-21062661159A}"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42</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3" name="Inhaltsplatzhalter 2"/>
          <p:cNvSpPr>
            <a:spLocks noGrp="1"/>
          </p:cNvSpPr>
          <p:nvPr>
            <p:ph sz="quarter" idx="15"/>
          </p:nvPr>
        </p:nvSpPr>
        <p:spPr/>
        <p:txBody>
          <a:bodyPr>
            <a:normAutofit/>
          </a:bodyPr>
          <a:lstStyle/>
          <a:p>
            <a:pPr marL="342900" indent="-342900">
              <a:buSzPct val="100000"/>
              <a:buFont typeface="Arial"/>
              <a:buChar char="•"/>
              <a:defRPr sz="2400">
                <a:solidFill>
                  <a:srgbClr val="FF0000"/>
                </a:solidFill>
              </a:defRPr>
            </a:pPr>
            <a:endParaRPr lang="de-DE" dirty="0"/>
          </a:p>
          <a:p>
            <a:pPr marL="342900" indent="-342900">
              <a:buSzPct val="100000"/>
              <a:buFont typeface="Arial"/>
              <a:buChar char="•"/>
              <a:defRPr sz="2400">
                <a:solidFill>
                  <a:srgbClr val="FF0000"/>
                </a:solidFill>
              </a:defRPr>
            </a:pPr>
            <a:endParaRPr lang="de-DE" dirty="0"/>
          </a:p>
          <a:p>
            <a:pPr marL="342900" indent="-342900">
              <a:buSzPct val="100000"/>
              <a:buFont typeface="Arial"/>
              <a:buChar char="•"/>
              <a:defRPr sz="2400">
                <a:solidFill>
                  <a:srgbClr val="FF0000"/>
                </a:solidFill>
              </a:defRPr>
            </a:pPr>
            <a:endParaRPr lang="de-DE" dirty="0"/>
          </a:p>
          <a:p>
            <a:pPr marL="342900" indent="-342900">
              <a:buSzPct val="100000"/>
              <a:buFont typeface="Arial"/>
              <a:buChar char="•"/>
              <a:defRPr sz="2400">
                <a:solidFill>
                  <a:srgbClr val="FF0000"/>
                </a:solidFill>
              </a:defRPr>
            </a:pPr>
            <a:endParaRPr lang="de-DE" dirty="0"/>
          </a:p>
          <a:p>
            <a:pPr marL="342900" indent="-342900">
              <a:buSzPct val="100000"/>
              <a:buFont typeface="Arial"/>
              <a:buChar char="•"/>
              <a:defRPr sz="2400">
                <a:solidFill>
                  <a:srgbClr val="FF0000"/>
                </a:solidFill>
              </a:defRPr>
            </a:pPr>
            <a:endParaRPr lang="de-DE" dirty="0"/>
          </a:p>
          <a:p>
            <a:pPr lvl="3">
              <a:buSzPct val="100000"/>
              <a:defRPr sz="2400">
                <a:solidFill>
                  <a:srgbClr val="FF0000"/>
                </a:solidFill>
              </a:defRPr>
            </a:pPr>
            <a:r>
              <a:rPr lang="de-DE" sz="1800" dirty="0">
                <a:solidFill>
                  <a:srgbClr val="C00000"/>
                </a:solidFill>
              </a:rPr>
              <a:t>Adsorption </a:t>
            </a:r>
            <a:endParaRPr lang="de-DE" sz="1600" dirty="0">
              <a:solidFill>
                <a:srgbClr val="C00000"/>
              </a:solidFill>
            </a:endParaRPr>
          </a:p>
          <a:p>
            <a:pPr lvl="4">
              <a:defRPr sz="2000">
                <a:solidFill>
                  <a:srgbClr val="FF0000"/>
                </a:solidFill>
              </a:defRPr>
            </a:pPr>
            <a:r>
              <a:rPr lang="de-DE" sz="1600" dirty="0">
                <a:solidFill>
                  <a:srgbClr val="C00000"/>
                </a:solidFill>
              </a:rPr>
              <a:t>Schlamm, Aktivkohle</a:t>
            </a:r>
          </a:p>
          <a:p>
            <a:pPr lvl="3">
              <a:buSzPct val="100000"/>
              <a:defRPr sz="2400">
                <a:solidFill>
                  <a:srgbClr val="FF0000"/>
                </a:solidFill>
              </a:defRPr>
            </a:pPr>
            <a:r>
              <a:rPr lang="de-DE" sz="1800" dirty="0">
                <a:solidFill>
                  <a:srgbClr val="C00000"/>
                </a:solidFill>
              </a:rPr>
              <a:t>Filtration </a:t>
            </a:r>
          </a:p>
          <a:p>
            <a:pPr lvl="4">
              <a:defRPr sz="2000">
                <a:solidFill>
                  <a:srgbClr val="FF0000"/>
                </a:solidFill>
              </a:defRPr>
            </a:pPr>
            <a:r>
              <a:rPr lang="de-DE" sz="1600" dirty="0" err="1">
                <a:solidFill>
                  <a:srgbClr val="C00000"/>
                </a:solidFill>
              </a:rPr>
              <a:t>Langsamsandfiltration</a:t>
            </a:r>
            <a:r>
              <a:rPr lang="de-DE" sz="1600" dirty="0">
                <a:solidFill>
                  <a:srgbClr val="C00000"/>
                </a:solidFill>
              </a:rPr>
              <a:t>, Membranfiltration, Ultrafiltration, …</a:t>
            </a:r>
          </a:p>
          <a:p>
            <a:pPr lvl="3">
              <a:buSzPct val="100000"/>
              <a:defRPr sz="2400">
                <a:solidFill>
                  <a:srgbClr val="FF0000"/>
                </a:solidFill>
              </a:defRPr>
            </a:pPr>
            <a:r>
              <a:rPr lang="de-DE" sz="1800" dirty="0" err="1">
                <a:solidFill>
                  <a:srgbClr val="C00000"/>
                </a:solidFill>
              </a:rPr>
              <a:t>Advanced</a:t>
            </a:r>
            <a:r>
              <a:rPr lang="de-DE" sz="1800" dirty="0">
                <a:solidFill>
                  <a:srgbClr val="C00000"/>
                </a:solidFill>
              </a:rPr>
              <a:t> Oxidation</a:t>
            </a:r>
            <a:br>
              <a:rPr lang="de-DE" sz="1800" dirty="0">
                <a:solidFill>
                  <a:srgbClr val="C00000"/>
                </a:solidFill>
              </a:rPr>
            </a:br>
            <a:r>
              <a:rPr lang="de-DE" sz="1800" dirty="0">
                <a:solidFill>
                  <a:srgbClr val="C00000"/>
                </a:solidFill>
              </a:rPr>
              <a:t>   </a:t>
            </a:r>
            <a:r>
              <a:rPr lang="de-DE" sz="1600" dirty="0">
                <a:solidFill>
                  <a:srgbClr val="C00000"/>
                </a:solidFill>
              </a:rPr>
              <a:t>  Ozon, Wasserstoffperoxid, </a:t>
            </a:r>
            <a:r>
              <a:rPr lang="de-DE" sz="1600" dirty="0" err="1">
                <a:solidFill>
                  <a:srgbClr val="C00000"/>
                </a:solidFill>
              </a:rPr>
              <a:t>Fenton</a:t>
            </a:r>
            <a:r>
              <a:rPr lang="de-DE" sz="1600" dirty="0">
                <a:solidFill>
                  <a:srgbClr val="C00000"/>
                </a:solidFill>
              </a:rPr>
              <a:t>-, UV-, …</a:t>
            </a:r>
          </a:p>
          <a:p>
            <a:endParaRPr lang="de-DE" dirty="0"/>
          </a:p>
        </p:txBody>
      </p:sp>
      <p:grpSp>
        <p:nvGrpSpPr>
          <p:cNvPr id="8" name="Gruppieren 7"/>
          <p:cNvGrpSpPr/>
          <p:nvPr/>
        </p:nvGrpSpPr>
        <p:grpSpPr>
          <a:xfrm>
            <a:off x="295274" y="1482225"/>
            <a:ext cx="8330765" cy="1768655"/>
            <a:chOff x="295274" y="1477962"/>
            <a:chExt cx="8330765" cy="1768655"/>
          </a:xfrm>
        </p:grpSpPr>
        <p:sp>
          <p:nvSpPr>
            <p:cNvPr id="10" name="Text Box 6"/>
            <p:cNvSpPr txBox="1"/>
            <p:nvPr/>
          </p:nvSpPr>
          <p:spPr>
            <a:xfrm>
              <a:off x="295274" y="2046288"/>
              <a:ext cx="1789115" cy="1200329"/>
            </a:xfrm>
            <a:prstGeom prst="rect">
              <a:avLst/>
            </a:prstGeom>
            <a:solidFill>
              <a:schemeClr val="accent6"/>
            </a:solidFill>
            <a:ln>
              <a:solidFill>
                <a:srgbClr val="000000"/>
              </a:solidFill>
              <a:miter/>
            </a:ln>
            <a:extLst>
              <a:ext uri="{C572A759-6A51-4108-AA02-DFA0A04FC94B}">
                <ma14:wrappingTextBoxFlag xmlns="" xmlns:ma14="http://schemas.microsoft.com/office/mac/drawingml/2011/main" val="1"/>
              </a:ext>
            </a:extLst>
          </p:spPr>
          <p:txBody>
            <a:bodyPr lIns="45719" rIns="45719">
              <a:spAutoFit/>
            </a:bodyPr>
            <a:lstStyle/>
            <a:p>
              <a:pPr algn="ctr">
                <a:defRPr sz="2400"/>
              </a:pPr>
              <a:r>
                <a:rPr>
                  <a:latin typeface="Calibri" panose="020F0502020204030204" pitchFamily="34" charset="0"/>
                </a:rPr>
                <a:t>Zulauf mit </a:t>
              </a:r>
            </a:p>
            <a:p>
              <a:pPr algn="ctr">
                <a:defRPr sz="2400"/>
              </a:pPr>
              <a:r>
                <a:rPr>
                  <a:latin typeface="Calibri" panose="020F0502020204030204" pitchFamily="34" charset="0"/>
                </a:rPr>
                <a:t>Spurenkon-</a:t>
              </a:r>
            </a:p>
            <a:p>
              <a:pPr algn="ctr">
                <a:defRPr sz="2400"/>
              </a:pPr>
              <a:r>
                <a:rPr>
                  <a:latin typeface="Calibri" panose="020F0502020204030204" pitchFamily="34" charset="0"/>
                </a:rPr>
                <a:t>taminanten</a:t>
              </a:r>
            </a:p>
          </p:txBody>
        </p:sp>
        <p:sp>
          <p:nvSpPr>
            <p:cNvPr id="11" name="Rectangle 9"/>
            <p:cNvSpPr/>
            <p:nvPr/>
          </p:nvSpPr>
          <p:spPr>
            <a:xfrm>
              <a:off x="4233862" y="2151063"/>
              <a:ext cx="360000" cy="1080000"/>
            </a:xfrm>
            <a:prstGeom prst="rect">
              <a:avLst/>
            </a:prstGeom>
            <a:solidFill>
              <a:schemeClr val="bg1">
                <a:lumMod val="75000"/>
              </a:schemeClr>
            </a:solidFill>
            <a:ln>
              <a:solidFill>
                <a:srgbClr val="000000"/>
              </a:solidFill>
              <a:miter/>
            </a:ln>
          </p:spPr>
          <p:txBody>
            <a:bodyPr lIns="45719" rIns="45719" anchor="ctr"/>
            <a:lstStyle/>
            <a:p>
              <a:endParaRPr>
                <a:latin typeface="Calibri" panose="020F0502020204030204" pitchFamily="34" charset="0"/>
              </a:endParaRPr>
            </a:p>
          </p:txBody>
        </p:sp>
        <p:sp>
          <p:nvSpPr>
            <p:cNvPr id="12" name="AutoShape 11"/>
            <p:cNvSpPr/>
            <p:nvPr/>
          </p:nvSpPr>
          <p:spPr>
            <a:xfrm>
              <a:off x="2208213" y="2535238"/>
              <a:ext cx="700088" cy="260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200" y="0"/>
                  </a:lnTo>
                  <a:lnTo>
                    <a:pt x="21600" y="10800"/>
                  </a:lnTo>
                  <a:lnTo>
                    <a:pt x="16200" y="21600"/>
                  </a:lnTo>
                  <a:lnTo>
                    <a:pt x="0" y="21600"/>
                  </a:lnTo>
                  <a:close/>
                </a:path>
              </a:pathLst>
            </a:custGeom>
            <a:solidFill>
              <a:schemeClr val="tx1">
                <a:lumMod val="65000"/>
                <a:lumOff val="35000"/>
              </a:schemeClr>
            </a:solidFill>
            <a:ln>
              <a:solidFill>
                <a:srgbClr val="000000"/>
              </a:solidFill>
              <a:miter/>
            </a:ln>
          </p:spPr>
          <p:txBody>
            <a:bodyPr lIns="45719" rIns="45719" anchor="ctr"/>
            <a:lstStyle/>
            <a:p>
              <a:endParaRPr>
                <a:latin typeface="Calibri" panose="020F0502020204030204" pitchFamily="34" charset="0"/>
              </a:endParaRPr>
            </a:p>
          </p:txBody>
        </p:sp>
        <p:sp>
          <p:nvSpPr>
            <p:cNvPr id="13" name="AutoShape 12"/>
            <p:cNvSpPr/>
            <p:nvPr/>
          </p:nvSpPr>
          <p:spPr>
            <a:xfrm>
              <a:off x="5773321" y="2517775"/>
              <a:ext cx="700088" cy="2603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200" y="0"/>
                  </a:lnTo>
                  <a:lnTo>
                    <a:pt x="21600" y="10800"/>
                  </a:lnTo>
                  <a:lnTo>
                    <a:pt x="16200" y="21600"/>
                  </a:lnTo>
                  <a:lnTo>
                    <a:pt x="0" y="21600"/>
                  </a:lnTo>
                  <a:close/>
                </a:path>
              </a:pathLst>
            </a:custGeom>
            <a:solidFill>
              <a:schemeClr val="accent1">
                <a:lumMod val="60000"/>
                <a:lumOff val="40000"/>
              </a:schemeClr>
            </a:solidFill>
            <a:ln>
              <a:solidFill>
                <a:srgbClr val="000000"/>
              </a:solidFill>
              <a:miter/>
            </a:ln>
          </p:spPr>
          <p:txBody>
            <a:bodyPr lIns="45719" rIns="45719" anchor="ctr"/>
            <a:lstStyle/>
            <a:p>
              <a:endParaRPr>
                <a:latin typeface="Calibri" panose="020F0502020204030204" pitchFamily="34" charset="0"/>
              </a:endParaRPr>
            </a:p>
          </p:txBody>
        </p:sp>
        <p:sp>
          <p:nvSpPr>
            <p:cNvPr id="14" name="Rectangle 13"/>
            <p:cNvSpPr/>
            <p:nvPr/>
          </p:nvSpPr>
          <p:spPr>
            <a:xfrm>
              <a:off x="3672773" y="2151063"/>
              <a:ext cx="360000" cy="1080000"/>
            </a:xfrm>
            <a:prstGeom prst="rect">
              <a:avLst/>
            </a:prstGeom>
            <a:solidFill>
              <a:schemeClr val="bg1">
                <a:lumMod val="65000"/>
              </a:schemeClr>
            </a:solidFill>
            <a:ln>
              <a:solidFill>
                <a:srgbClr val="000000"/>
              </a:solidFill>
              <a:miter/>
            </a:ln>
          </p:spPr>
          <p:txBody>
            <a:bodyPr lIns="45719" rIns="45719" anchor="ctr"/>
            <a:lstStyle/>
            <a:p>
              <a:endParaRPr>
                <a:latin typeface="Calibri" panose="020F0502020204030204" pitchFamily="34" charset="0"/>
              </a:endParaRPr>
            </a:p>
          </p:txBody>
        </p:sp>
        <p:sp>
          <p:nvSpPr>
            <p:cNvPr id="15" name="Rectangle 16"/>
            <p:cNvSpPr/>
            <p:nvPr/>
          </p:nvSpPr>
          <p:spPr>
            <a:xfrm>
              <a:off x="5141912" y="2136775"/>
              <a:ext cx="360000" cy="1080000"/>
            </a:xfrm>
            <a:prstGeom prst="rect">
              <a:avLst/>
            </a:prstGeom>
            <a:solidFill>
              <a:srgbClr val="C00000"/>
            </a:solidFill>
            <a:ln>
              <a:solidFill>
                <a:srgbClr val="000000"/>
              </a:solidFill>
              <a:miter/>
            </a:ln>
          </p:spPr>
          <p:txBody>
            <a:bodyPr lIns="45719" rIns="45719" anchor="ctr"/>
            <a:lstStyle/>
            <a:p>
              <a:endParaRPr>
                <a:latin typeface="Calibri" panose="020F0502020204030204" pitchFamily="34" charset="0"/>
              </a:endParaRPr>
            </a:p>
          </p:txBody>
        </p:sp>
        <p:sp>
          <p:nvSpPr>
            <p:cNvPr id="16" name="Text Box 18"/>
            <p:cNvSpPr txBox="1"/>
            <p:nvPr/>
          </p:nvSpPr>
          <p:spPr>
            <a:xfrm>
              <a:off x="4606925" y="1477962"/>
              <a:ext cx="1831975" cy="64633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a:solidFill>
                    <a:srgbClr val="FF0000"/>
                  </a:solidFill>
                </a:defRPr>
              </a:pPr>
              <a:r>
                <a:rPr>
                  <a:solidFill>
                    <a:srgbClr val="C00000"/>
                  </a:solidFill>
                  <a:latin typeface="Calibri" panose="020F0502020204030204" pitchFamily="34" charset="0"/>
                </a:rPr>
                <a:t>„erweiterte Behandlung“</a:t>
              </a:r>
            </a:p>
          </p:txBody>
        </p:sp>
        <p:sp>
          <p:nvSpPr>
            <p:cNvPr id="17" name="Text Box 19"/>
            <p:cNvSpPr txBox="1"/>
            <p:nvPr/>
          </p:nvSpPr>
          <p:spPr>
            <a:xfrm>
              <a:off x="6688138" y="2232025"/>
              <a:ext cx="1937901" cy="830997"/>
            </a:xfrm>
            <a:prstGeom prst="rect">
              <a:avLst/>
            </a:prstGeom>
            <a:solidFill>
              <a:srgbClr val="FEF9DE"/>
            </a:solidFill>
            <a:ln>
              <a:solidFill>
                <a:srgbClr val="000000"/>
              </a:solidFill>
              <a:miter/>
            </a:ln>
            <a:extLst>
              <a:ext uri="{C572A759-6A51-4108-AA02-DFA0A04FC94B}">
                <ma14:wrappingTextBoxFlag xmlns="" xmlns:ma14="http://schemas.microsoft.com/office/mac/drawingml/2011/main" val="1"/>
              </a:ext>
            </a:extLst>
          </p:spPr>
          <p:txBody>
            <a:bodyPr wrap="none" lIns="45719" rIns="45719">
              <a:spAutoFit/>
            </a:bodyPr>
            <a:lstStyle/>
            <a:p>
              <a:pPr>
                <a:defRPr sz="2400"/>
              </a:pPr>
              <a:r>
                <a:rPr>
                  <a:latin typeface="Calibri" panose="020F0502020204030204" pitchFamily="34" charset="0"/>
                </a:rPr>
                <a:t>Ablauf „</a:t>
              </a:r>
              <a:r>
                <a:rPr>
                  <a:solidFill>
                    <a:srgbClr val="FF0000"/>
                  </a:solidFill>
                  <a:latin typeface="Calibri" panose="020F0502020204030204" pitchFamily="34" charset="0"/>
                </a:rPr>
                <a:t>ohne</a:t>
              </a:r>
              <a:r>
                <a:rPr>
                  <a:latin typeface="Calibri" panose="020F0502020204030204" pitchFamily="34" charset="0"/>
                </a:rPr>
                <a:t>“ </a:t>
              </a:r>
            </a:p>
            <a:p>
              <a:pPr>
                <a:defRPr sz="2400"/>
              </a:pPr>
              <a:r>
                <a:rPr>
                  <a:latin typeface="Calibri" panose="020F0502020204030204" pitchFamily="34" charset="0"/>
                </a:rPr>
                <a:t>Spurenstoffe</a:t>
              </a:r>
            </a:p>
          </p:txBody>
        </p:sp>
        <p:sp>
          <p:nvSpPr>
            <p:cNvPr id="18" name="Text Box 21"/>
            <p:cNvSpPr txBox="1"/>
            <p:nvPr/>
          </p:nvSpPr>
          <p:spPr>
            <a:xfrm>
              <a:off x="4602162" y="2441575"/>
              <a:ext cx="251029" cy="369332"/>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r>
                <a:rPr>
                  <a:latin typeface="Calibri" panose="020F0502020204030204" pitchFamily="34" charset="0"/>
                </a:rPr>
                <a:t>…</a:t>
              </a:r>
            </a:p>
          </p:txBody>
        </p:sp>
      </p:grpSp>
      <p:sp>
        <p:nvSpPr>
          <p:cNvPr id="20" name="Rectangle 13"/>
          <p:cNvSpPr/>
          <p:nvPr/>
        </p:nvSpPr>
        <p:spPr>
          <a:xfrm>
            <a:off x="3131840" y="2155326"/>
            <a:ext cx="360000" cy="1080000"/>
          </a:xfrm>
          <a:prstGeom prst="rect">
            <a:avLst/>
          </a:prstGeom>
          <a:solidFill>
            <a:schemeClr val="bg1">
              <a:lumMod val="50000"/>
            </a:schemeClr>
          </a:solidFill>
          <a:ln>
            <a:solidFill>
              <a:srgbClr val="000000"/>
            </a:solidFill>
            <a:miter/>
          </a:ln>
        </p:spPr>
        <p:txBody>
          <a:bodyPr lIns="45719" rIns="45719" anchor="ctr"/>
          <a:lstStyle/>
          <a:p>
            <a:endParaRPr>
              <a:latin typeface="Calibri" panose="020F0502020204030204" pitchFamily="34" charset="0"/>
            </a:endParaRPr>
          </a:p>
        </p:txBody>
      </p:sp>
      <p:sp>
        <p:nvSpPr>
          <p:cNvPr id="9" name="Rechteck 8"/>
          <p:cNvSpPr/>
          <p:nvPr/>
        </p:nvSpPr>
        <p:spPr>
          <a:xfrm>
            <a:off x="7245800" y="3290501"/>
            <a:ext cx="1450525" cy="276999"/>
          </a:xfrm>
          <a:prstGeom prst="rect">
            <a:avLst/>
          </a:prstGeom>
        </p:spPr>
        <p:txBody>
          <a:bodyPr wrap="none">
            <a:spAutoFit/>
          </a:bodyPr>
          <a:lstStyle/>
          <a:p>
            <a:pPr algn="r">
              <a:defRPr sz="1200"/>
            </a:pPr>
            <a:r>
              <a:rPr lang="de-DE" dirty="0">
                <a:latin typeface="Calibri" panose="020F0502020204030204" pitchFamily="34" charset="0"/>
              </a:rPr>
              <a:t>Grafik: K. Kümmerer</a:t>
            </a:r>
          </a:p>
        </p:txBody>
      </p:sp>
    </p:spTree>
    <p:extLst>
      <p:ext uri="{BB962C8B-B14F-4D97-AF65-F5344CB8AC3E}">
        <p14:creationId xmlns:p14="http://schemas.microsoft.com/office/powerpoint/2010/main" val="16413455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Eliminierung von Spurenstoffen in der erweiterten Abwasserreinigung [%]</a:t>
            </a:r>
          </a:p>
        </p:txBody>
      </p:sp>
      <p:sp>
        <p:nvSpPr>
          <p:cNvPr id="3" name="Inhaltsplatzhalter 2"/>
          <p:cNvSpPr>
            <a:spLocks noGrp="1"/>
          </p:cNvSpPr>
          <p:nvPr>
            <p:ph idx="1"/>
          </p:nvPr>
        </p:nvSpPr>
        <p:spPr/>
        <p:txBody>
          <a:bodyPr/>
          <a:lstStyle/>
          <a:p>
            <a:r>
              <a:rPr lang="de-DE" dirty="0"/>
              <a:t>Abbildung herausgenommen, aufgrund fehlender Bildrechte.</a:t>
            </a:r>
          </a:p>
          <a:p>
            <a:r>
              <a:rPr lang="de-DE" dirty="0"/>
              <a:t>Informationen hierzu finden sich z.B. in:</a:t>
            </a:r>
          </a:p>
          <a:p>
            <a:r>
              <a:rPr lang="de-DE" sz="1600" dirty="0"/>
              <a:t>J. Margot et al., Poster SETAC  (2011)</a:t>
            </a:r>
            <a:endParaRPr lang="de-DE" dirty="0"/>
          </a:p>
        </p:txBody>
      </p:sp>
      <p:sp>
        <p:nvSpPr>
          <p:cNvPr id="4" name="Datumsplatzhalter 3"/>
          <p:cNvSpPr>
            <a:spLocks noGrp="1"/>
          </p:cNvSpPr>
          <p:nvPr>
            <p:ph type="dt" sz="half" idx="10"/>
          </p:nvPr>
        </p:nvSpPr>
        <p:spPr/>
        <p:txBody>
          <a:bodyPr/>
          <a:lstStyle/>
          <a:p>
            <a:fld id="{6E86D128-D17F-43A4-9A26-D0C8D51E5477}"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43</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Tree>
    <p:extLst>
      <p:ext uri="{BB962C8B-B14F-4D97-AF65-F5344CB8AC3E}">
        <p14:creationId xmlns:p14="http://schemas.microsoft.com/office/powerpoint/2010/main" val="30410908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UV-Photolyse Ciprofloxacin</a:t>
            </a:r>
            <a:br>
              <a:rPr lang="de-DE" sz="2400"/>
            </a:br>
            <a:r>
              <a:rPr lang="de-DE" sz="1800" b="0">
                <a:solidFill>
                  <a:schemeClr val="tx1"/>
                </a:solidFill>
              </a:rPr>
              <a:t>(viele Transformationsprodukte aus einem Stoff)</a:t>
            </a:r>
            <a:endParaRPr lang="de-DE" sz="2000"/>
          </a:p>
        </p:txBody>
      </p:sp>
      <p:sp>
        <p:nvSpPr>
          <p:cNvPr id="3" name="Inhaltsplatzhalter 2"/>
          <p:cNvSpPr>
            <a:spLocks noGrp="1"/>
          </p:cNvSpPr>
          <p:nvPr>
            <p:ph idx="1"/>
          </p:nvPr>
        </p:nvSpPr>
        <p:spPr/>
        <p:txBody>
          <a:bodyPr/>
          <a:lstStyle/>
          <a:p>
            <a:r>
              <a:rPr lang="de-DE" sz="1600" dirty="0"/>
              <a:t>Abbildung herausgenommen, aufgrund fehlender Bildrechte.</a:t>
            </a:r>
          </a:p>
          <a:p>
            <a:r>
              <a:rPr lang="de-DE" sz="1600" dirty="0"/>
              <a:t>Informationen hierzu finden sich z.B. in:</a:t>
            </a:r>
          </a:p>
          <a:p>
            <a:r>
              <a:rPr lang="en-GB" sz="1800" dirty="0">
                <a:solidFill>
                  <a:srgbClr val="000000"/>
                </a:solidFill>
                <a:sym typeface="Wingdings" charset="0"/>
              </a:rPr>
              <a:t>Haddad and Kümmerer, </a:t>
            </a:r>
            <a:r>
              <a:rPr lang="de-DE" sz="1800" dirty="0" err="1">
                <a:solidFill>
                  <a:srgbClr val="000000"/>
                </a:solidFill>
                <a:cs typeface="Lucida Sans Unicode" charset="0"/>
              </a:rPr>
              <a:t>Chemosphere</a:t>
            </a:r>
            <a:r>
              <a:rPr lang="de-DE" sz="1800" dirty="0">
                <a:solidFill>
                  <a:srgbClr val="000000"/>
                </a:solidFill>
                <a:cs typeface="Lucida Sans Unicode" charset="0"/>
              </a:rPr>
              <a:t> (2015) 115, 40-46</a:t>
            </a:r>
          </a:p>
        </p:txBody>
      </p:sp>
      <p:sp>
        <p:nvSpPr>
          <p:cNvPr id="4" name="Datumsplatzhalter 3"/>
          <p:cNvSpPr>
            <a:spLocks noGrp="1"/>
          </p:cNvSpPr>
          <p:nvPr>
            <p:ph type="dt" sz="half" idx="10"/>
          </p:nvPr>
        </p:nvSpPr>
        <p:spPr/>
        <p:txBody>
          <a:bodyPr/>
          <a:lstStyle/>
          <a:p>
            <a:fld id="{1BB3D645-7C50-423E-8BC5-F2C9728A4D6A}"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44</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pic>
        <p:nvPicPr>
          <p:cNvPr id="30"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35365" r="32535"/>
          <a:stretch/>
        </p:blipFill>
        <p:spPr bwMode="auto">
          <a:xfrm>
            <a:off x="7542604" y="386277"/>
            <a:ext cx="1276222" cy="198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Bild 3" descr="Bild 3"/>
          <p:cNvPicPr>
            <a:picLocks noChangeAspect="1"/>
          </p:cNvPicPr>
          <p:nvPr/>
        </p:nvPicPr>
        <p:blipFill>
          <a:blip r:embed="rId3">
            <a:extLst/>
          </a:blip>
          <a:stretch>
            <a:fillRect/>
          </a:stretch>
        </p:blipFill>
        <p:spPr>
          <a:xfrm>
            <a:off x="5364088" y="548680"/>
            <a:ext cx="1524387" cy="899389"/>
          </a:xfrm>
          <a:prstGeom prst="rect">
            <a:avLst/>
          </a:prstGeom>
          <a:ln w="12700">
            <a:miter lim="400000"/>
          </a:ln>
        </p:spPr>
      </p:pic>
      <p:sp>
        <p:nvSpPr>
          <p:cNvPr id="14" name="Rechteck 13"/>
          <p:cNvSpPr/>
          <p:nvPr/>
        </p:nvSpPr>
        <p:spPr>
          <a:xfrm>
            <a:off x="7539106" y="2100954"/>
            <a:ext cx="1311898" cy="276999"/>
          </a:xfrm>
          <a:prstGeom prst="rect">
            <a:avLst/>
          </a:prstGeom>
        </p:spPr>
        <p:txBody>
          <a:bodyPr wrap="none">
            <a:spAutoFit/>
          </a:bodyPr>
          <a:lstStyle/>
          <a:p>
            <a:pPr algn="r">
              <a:defRPr sz="1200"/>
            </a:pPr>
            <a:r>
              <a:rPr lang="de-DE" dirty="0">
                <a:latin typeface="Calibri" panose="020F0502020204030204" pitchFamily="34" charset="0"/>
              </a:rPr>
              <a:t>Bild: K. Kümmerer</a:t>
            </a:r>
          </a:p>
        </p:txBody>
      </p:sp>
    </p:spTree>
    <p:extLst>
      <p:ext uri="{BB962C8B-B14F-4D97-AF65-F5344CB8AC3E}">
        <p14:creationId xmlns:p14="http://schemas.microsoft.com/office/powerpoint/2010/main" val="2673070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t>Viele Stoffe als Vorläufer für ein Transformationsprodukt</a:t>
            </a:r>
          </a:p>
        </p:txBody>
      </p:sp>
      <p:sp>
        <p:nvSpPr>
          <p:cNvPr id="4" name="Datumsplatzhalter 3"/>
          <p:cNvSpPr>
            <a:spLocks noGrp="1"/>
          </p:cNvSpPr>
          <p:nvPr>
            <p:ph type="dt" sz="half" idx="10"/>
          </p:nvPr>
        </p:nvSpPr>
        <p:spPr/>
        <p:txBody>
          <a:bodyPr/>
          <a:lstStyle/>
          <a:p>
            <a:fld id="{F77B3B95-B77F-4C30-8F65-D27FE05D52E6}"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45</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
        <p:nvSpPr>
          <p:cNvPr id="26" name="Text Box 4"/>
          <p:cNvSpPr txBox="1"/>
          <p:nvPr/>
        </p:nvSpPr>
        <p:spPr>
          <a:xfrm>
            <a:off x="2235092" y="5617203"/>
            <a:ext cx="5100165"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200"/>
            </a:pPr>
            <a:r>
              <a:rPr lang="en-GB" sz="1000" dirty="0">
                <a:solidFill>
                  <a:srgbClr val="000000"/>
                </a:solidFill>
                <a:latin typeface="Calibri" panose="020F0502020204030204" pitchFamily="34" charset="0"/>
                <a:sym typeface="Wingdings" charset="0"/>
              </a:rPr>
              <a:t>Haddad </a:t>
            </a:r>
            <a:r>
              <a:rPr lang="fr-FR" sz="1000" dirty="0" err="1">
                <a:latin typeface="Calibri" panose="020F0502020204030204" pitchFamily="34" charset="0"/>
              </a:rPr>
              <a:t>Erisan</a:t>
            </a:r>
            <a:r>
              <a:rPr lang="fr-FR" sz="1000" dirty="0">
                <a:latin typeface="Calibri" panose="020F0502020204030204" pitchFamily="34" charset="0"/>
              </a:rPr>
              <a:t> et al. (2015)  ES&amp;T </a:t>
            </a:r>
            <a:r>
              <a:rPr lang="fr-FR" sz="1000" dirty="0" err="1">
                <a:latin typeface="Calibri" panose="020F0502020204030204" pitchFamily="34" charset="0"/>
              </a:rPr>
              <a:t>Lett</a:t>
            </a:r>
            <a:r>
              <a:rPr lang="fr-FR" sz="1000" dirty="0">
                <a:latin typeface="Calibri" panose="020F0502020204030204" pitchFamily="34" charset="0"/>
              </a:rPr>
              <a:t>. 2, 66-69, Marti et al. (2015) Water </a:t>
            </a:r>
            <a:r>
              <a:rPr lang="fr-FR" sz="1000" dirty="0" err="1">
                <a:latin typeface="Calibri" panose="020F0502020204030204" pitchFamily="34" charset="0"/>
              </a:rPr>
              <a:t>Research</a:t>
            </a:r>
            <a:r>
              <a:rPr lang="fr-FR" sz="1000" dirty="0">
                <a:latin typeface="Calibri" panose="020F0502020204030204" pitchFamily="34" charset="0"/>
              </a:rPr>
              <a:t> 72, 262–270</a:t>
            </a:r>
            <a:endParaRPr lang="de-DE" sz="1000" dirty="0">
              <a:solidFill>
                <a:srgbClr val="000000"/>
              </a:solidFill>
              <a:latin typeface="Calibri" panose="020F0502020204030204" pitchFamily="34" charset="0"/>
              <a:cs typeface="Lucida Sans Unicode" charset="0"/>
            </a:endParaRPr>
          </a:p>
        </p:txBody>
      </p:sp>
      <p:grpSp>
        <p:nvGrpSpPr>
          <p:cNvPr id="14" name="Gruppieren 13"/>
          <p:cNvGrpSpPr/>
          <p:nvPr/>
        </p:nvGrpSpPr>
        <p:grpSpPr>
          <a:xfrm>
            <a:off x="503548" y="1484784"/>
            <a:ext cx="8136904" cy="3033718"/>
            <a:chOff x="-55635" y="1583779"/>
            <a:chExt cx="9421885" cy="3339785"/>
          </a:xfrm>
        </p:grpSpPr>
        <p:pic>
          <p:nvPicPr>
            <p:cNvPr id="15" name="Bild 5" descr="Bild 5"/>
            <p:cNvPicPr>
              <a:picLocks noChangeAspect="1"/>
            </p:cNvPicPr>
            <p:nvPr/>
          </p:nvPicPr>
          <p:blipFill>
            <a:blip r:embed="rId2">
              <a:extLst/>
            </a:blip>
            <a:stretch>
              <a:fillRect/>
            </a:stretch>
          </p:blipFill>
          <p:spPr>
            <a:xfrm>
              <a:off x="201030" y="1680709"/>
              <a:ext cx="1942045" cy="1744242"/>
            </a:xfrm>
            <a:prstGeom prst="rect">
              <a:avLst/>
            </a:prstGeom>
            <a:ln w="12700">
              <a:miter lim="400000"/>
            </a:ln>
          </p:spPr>
        </p:pic>
        <p:pic>
          <p:nvPicPr>
            <p:cNvPr id="16" name="Bild 6" descr="Bild 6"/>
            <p:cNvPicPr>
              <a:picLocks noChangeAspect="1"/>
            </p:cNvPicPr>
            <p:nvPr/>
          </p:nvPicPr>
          <p:blipFill>
            <a:blip r:embed="rId3">
              <a:extLst/>
            </a:blip>
            <a:stretch>
              <a:fillRect/>
            </a:stretch>
          </p:blipFill>
          <p:spPr>
            <a:xfrm>
              <a:off x="2751715" y="4113438"/>
              <a:ext cx="1253125" cy="810126"/>
            </a:xfrm>
            <a:prstGeom prst="rect">
              <a:avLst/>
            </a:prstGeom>
            <a:ln w="12700">
              <a:miter lim="400000"/>
            </a:ln>
          </p:spPr>
        </p:pic>
        <p:pic>
          <p:nvPicPr>
            <p:cNvPr id="17" name="Bild 9" descr="Bild 9"/>
            <p:cNvPicPr>
              <a:picLocks noChangeAspect="1"/>
            </p:cNvPicPr>
            <p:nvPr/>
          </p:nvPicPr>
          <p:blipFill>
            <a:blip r:embed="rId4">
              <a:extLst/>
            </a:blip>
            <a:stretch>
              <a:fillRect/>
            </a:stretch>
          </p:blipFill>
          <p:spPr>
            <a:xfrm>
              <a:off x="6829205" y="1583779"/>
              <a:ext cx="2314795" cy="1456081"/>
            </a:xfrm>
            <a:prstGeom prst="rect">
              <a:avLst/>
            </a:prstGeom>
            <a:ln w="12700">
              <a:miter lim="400000"/>
            </a:ln>
          </p:spPr>
        </p:pic>
        <p:sp>
          <p:nvSpPr>
            <p:cNvPr id="18" name="Gerade Verbindung mit Pfeil 11"/>
            <p:cNvSpPr/>
            <p:nvPr/>
          </p:nvSpPr>
          <p:spPr>
            <a:xfrm>
              <a:off x="2190750" y="3095624"/>
              <a:ext cx="873126" cy="1063627"/>
            </a:xfrm>
            <a:prstGeom prst="line">
              <a:avLst/>
            </a:prstGeom>
            <a:ln w="25400">
              <a:solidFill>
                <a:srgbClr val="000000"/>
              </a:solidFill>
              <a:tailEnd type="triangle"/>
            </a:ln>
            <a:effectLst>
              <a:outerShdw blurRad="38100" dist="20000" dir="5400000" rotWithShape="0">
                <a:srgbClr val="000000">
                  <a:alpha val="38000"/>
                </a:srgbClr>
              </a:outerShdw>
            </a:effectLst>
          </p:spPr>
          <p:txBody>
            <a:bodyPr lIns="45719" rIns="45719"/>
            <a:lstStyle/>
            <a:p>
              <a:endParaRPr>
                <a:latin typeface="Calibri" panose="020F0502020204030204" pitchFamily="34" charset="0"/>
              </a:endParaRPr>
            </a:p>
          </p:txBody>
        </p:sp>
        <p:sp>
          <p:nvSpPr>
            <p:cNvPr id="19" name="Gerade Verbindung mit Pfeil 13"/>
            <p:cNvSpPr/>
            <p:nvPr/>
          </p:nvSpPr>
          <p:spPr>
            <a:xfrm flipH="1">
              <a:off x="3865564" y="3810000"/>
              <a:ext cx="1254125" cy="492125"/>
            </a:xfrm>
            <a:prstGeom prst="line">
              <a:avLst/>
            </a:prstGeom>
            <a:ln w="25400">
              <a:solidFill>
                <a:srgbClr val="000000"/>
              </a:solidFill>
              <a:tailEnd type="triangle"/>
            </a:ln>
            <a:effectLst>
              <a:outerShdw blurRad="38100" dist="20000" dir="5400000" rotWithShape="0">
                <a:srgbClr val="000000">
                  <a:alpha val="38000"/>
                </a:srgbClr>
              </a:outerShdw>
            </a:effectLst>
          </p:spPr>
          <p:txBody>
            <a:bodyPr lIns="45719" rIns="45719"/>
            <a:lstStyle/>
            <a:p>
              <a:endParaRPr>
                <a:latin typeface="Calibri" panose="020F0502020204030204" pitchFamily="34" charset="0"/>
              </a:endParaRPr>
            </a:p>
          </p:txBody>
        </p:sp>
        <p:sp>
          <p:nvSpPr>
            <p:cNvPr id="20" name="Textfeld 16"/>
            <p:cNvSpPr txBox="1"/>
            <p:nvPr/>
          </p:nvSpPr>
          <p:spPr>
            <a:xfrm rot="20298517">
              <a:off x="3897861" y="3661415"/>
              <a:ext cx="1072332" cy="40659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a:solidFill>
                    <a:srgbClr val="008000"/>
                  </a:solidFill>
                </a:defRPr>
              </a:lvl1pPr>
            </a:lstStyle>
            <a:p>
              <a:r>
                <a:rPr>
                  <a:latin typeface="Calibri" panose="020F0502020204030204" pitchFamily="34" charset="0"/>
                </a:rPr>
                <a:t>Ozonung</a:t>
              </a:r>
            </a:p>
          </p:txBody>
        </p:sp>
        <p:sp>
          <p:nvSpPr>
            <p:cNvPr id="21" name="Textfeld 17"/>
            <p:cNvSpPr txBox="1"/>
            <p:nvPr/>
          </p:nvSpPr>
          <p:spPr>
            <a:xfrm rot="3055259">
              <a:off x="2235378" y="3197758"/>
              <a:ext cx="1040482" cy="42765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a:solidFill>
                    <a:srgbClr val="008000"/>
                  </a:solidFill>
                </a:defRPr>
              </a:lvl1pPr>
            </a:lstStyle>
            <a:p>
              <a:r>
                <a:rPr>
                  <a:latin typeface="Calibri" panose="020F0502020204030204" pitchFamily="34" charset="0"/>
                </a:rPr>
                <a:t>Chlorung</a:t>
              </a:r>
            </a:p>
          </p:txBody>
        </p:sp>
        <p:sp>
          <p:nvSpPr>
            <p:cNvPr id="22" name="Gerade Verbindung mit Pfeil 19"/>
            <p:cNvSpPr/>
            <p:nvPr/>
          </p:nvSpPr>
          <p:spPr>
            <a:xfrm flipH="1">
              <a:off x="6469062" y="2952750"/>
              <a:ext cx="1063625" cy="420688"/>
            </a:xfrm>
            <a:prstGeom prst="line">
              <a:avLst/>
            </a:prstGeom>
            <a:ln w="25400">
              <a:solidFill>
                <a:srgbClr val="000000"/>
              </a:solidFill>
              <a:tailEnd type="triangle"/>
            </a:ln>
            <a:effectLst>
              <a:outerShdw blurRad="38100" dist="20000" dir="5400000" rotWithShape="0">
                <a:srgbClr val="000000">
                  <a:alpha val="38000"/>
                </a:srgbClr>
              </a:outerShdw>
            </a:effectLst>
          </p:spPr>
          <p:txBody>
            <a:bodyPr lIns="45719" rIns="45719"/>
            <a:lstStyle/>
            <a:p>
              <a:endParaRPr>
                <a:latin typeface="Calibri" panose="020F0502020204030204" pitchFamily="34" charset="0"/>
              </a:endParaRPr>
            </a:p>
          </p:txBody>
        </p:sp>
        <p:pic>
          <p:nvPicPr>
            <p:cNvPr id="23" name="Bild 21" descr="Bild 21"/>
            <p:cNvPicPr>
              <a:picLocks noChangeAspect="1"/>
            </p:cNvPicPr>
            <p:nvPr/>
          </p:nvPicPr>
          <p:blipFill>
            <a:blip r:embed="rId5">
              <a:extLst/>
            </a:blip>
            <a:stretch>
              <a:fillRect/>
            </a:stretch>
          </p:blipFill>
          <p:spPr>
            <a:xfrm>
              <a:off x="4961840" y="3055936"/>
              <a:ext cx="1404911" cy="965309"/>
            </a:xfrm>
            <a:prstGeom prst="rect">
              <a:avLst/>
            </a:prstGeom>
            <a:ln w="12700">
              <a:miter lim="400000"/>
            </a:ln>
          </p:spPr>
        </p:pic>
        <p:sp>
          <p:nvSpPr>
            <p:cNvPr id="24" name="Textfeld 22"/>
            <p:cNvSpPr txBox="1"/>
            <p:nvPr/>
          </p:nvSpPr>
          <p:spPr>
            <a:xfrm rot="20318359">
              <a:off x="6125808" y="2475330"/>
              <a:ext cx="1416759" cy="711538"/>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defRPr u="sng">
                  <a:solidFill>
                    <a:srgbClr val="FF0000"/>
                  </a:solidFill>
                </a:defRPr>
              </a:pPr>
              <a:r>
                <a:rPr>
                  <a:latin typeface="Calibri" panose="020F0502020204030204" pitchFamily="34" charset="0"/>
                </a:rPr>
                <a:t>mikrobieller</a:t>
              </a:r>
              <a:br>
                <a:rPr>
                  <a:latin typeface="Calibri" panose="020F0502020204030204" pitchFamily="34" charset="0"/>
                </a:rPr>
              </a:br>
              <a:r>
                <a:rPr>
                  <a:latin typeface="Calibri" panose="020F0502020204030204" pitchFamily="34" charset="0"/>
                </a:rPr>
                <a:t>T</a:t>
              </a:r>
              <a:r>
                <a:rPr u="none">
                  <a:latin typeface="Calibri" panose="020F0502020204030204" pitchFamily="34" charset="0"/>
                </a:rPr>
                <a:t>eilabbau </a:t>
              </a:r>
            </a:p>
          </p:txBody>
        </p:sp>
        <p:sp>
          <p:nvSpPr>
            <p:cNvPr id="25" name="Textfeld 25"/>
            <p:cNvSpPr txBox="1"/>
            <p:nvPr/>
          </p:nvSpPr>
          <p:spPr>
            <a:xfrm rot="20321957">
              <a:off x="6511844" y="3170143"/>
              <a:ext cx="1144500" cy="40659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a:solidFill>
                    <a:srgbClr val="D35B1F"/>
                  </a:solidFill>
                </a:defRPr>
              </a:lvl1pPr>
            </a:lstStyle>
            <a:p>
              <a:r>
                <a:rPr>
                  <a:latin typeface="Calibri" panose="020F0502020204030204" pitchFamily="34" charset="0"/>
                </a:rPr>
                <a:t>im Boden</a:t>
              </a:r>
            </a:p>
          </p:txBody>
        </p:sp>
        <p:sp>
          <p:nvSpPr>
            <p:cNvPr id="32" name="Rechteck 30"/>
            <p:cNvSpPr txBox="1"/>
            <p:nvPr/>
          </p:nvSpPr>
          <p:spPr>
            <a:xfrm>
              <a:off x="-55635" y="3431155"/>
              <a:ext cx="2309885" cy="40659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stStyle>
            <a:p>
              <a:r>
                <a:rPr>
                  <a:latin typeface="Calibri" panose="020F0502020204030204" pitchFamily="34" charset="0"/>
                </a:rPr>
                <a:t>Methadon</a:t>
              </a:r>
            </a:p>
          </p:txBody>
        </p:sp>
        <p:sp>
          <p:nvSpPr>
            <p:cNvPr id="33" name="Rechteck 31"/>
            <p:cNvSpPr txBox="1"/>
            <p:nvPr/>
          </p:nvSpPr>
          <p:spPr>
            <a:xfrm>
              <a:off x="7381874" y="3056372"/>
              <a:ext cx="1984376" cy="40659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stStyle>
            <a:p>
              <a:r>
                <a:rPr>
                  <a:latin typeface="Calibri" panose="020F0502020204030204" pitchFamily="34" charset="0"/>
                </a:rPr>
                <a:t>Tolylfluanid</a:t>
              </a:r>
            </a:p>
          </p:txBody>
        </p:sp>
        <p:sp>
          <p:nvSpPr>
            <p:cNvPr id="34" name="Textfeld 24"/>
            <p:cNvSpPr txBox="1"/>
            <p:nvPr/>
          </p:nvSpPr>
          <p:spPr>
            <a:xfrm rot="3024630">
              <a:off x="1973451" y="3462081"/>
              <a:ext cx="853420" cy="42765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a:solidFill>
                    <a:srgbClr val="0000FF"/>
                  </a:solidFill>
                </a:defRPr>
              </a:lvl1pPr>
            </a:lstStyle>
            <a:p>
              <a:r>
                <a:rPr>
                  <a:latin typeface="Calibri" panose="020F0502020204030204" pitchFamily="34" charset="0"/>
                </a:rPr>
                <a:t>Wasser</a:t>
              </a:r>
            </a:p>
          </p:txBody>
        </p:sp>
        <p:sp>
          <p:nvSpPr>
            <p:cNvPr id="35" name="Textfeld 27"/>
            <p:cNvSpPr txBox="1"/>
            <p:nvPr/>
          </p:nvSpPr>
          <p:spPr>
            <a:xfrm rot="20335809">
              <a:off x="3963091" y="4012283"/>
              <a:ext cx="1386690" cy="40659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a:solidFill>
                    <a:srgbClr val="0000FF"/>
                  </a:solidFill>
                </a:defRPr>
              </a:lvl1pPr>
            </a:lstStyle>
            <a:p>
              <a:r>
                <a:rPr>
                  <a:latin typeface="Calibri" panose="020F0502020204030204" pitchFamily="34" charset="0"/>
                </a:rPr>
                <a:t>Trinkwasser</a:t>
              </a:r>
            </a:p>
          </p:txBody>
        </p:sp>
      </p:grpSp>
      <p:sp>
        <p:nvSpPr>
          <p:cNvPr id="36" name="Rechteck 7"/>
          <p:cNvSpPr txBox="1">
            <a:spLocks noGrp="1"/>
          </p:cNvSpPr>
          <p:nvPr>
            <p:ph idx="1"/>
          </p:nvPr>
        </p:nvSpPr>
        <p:spPr>
          <a:xfrm>
            <a:off x="410852" y="1022322"/>
            <a:ext cx="8229600" cy="357020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ctr">
              <a:defRPr b="1">
                <a:solidFill>
                  <a:srgbClr val="FF0000"/>
                </a:solidFill>
              </a:defRPr>
            </a:pPr>
            <a:endParaRPr/>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algn="ctr">
              <a:defRPr b="1">
                <a:solidFill>
                  <a:srgbClr val="FF0000"/>
                </a:solidFill>
              </a:defRPr>
            </a:pPr>
            <a:endParaRPr lang="de-DE"/>
          </a:p>
          <a:p>
            <a:pPr marL="0" lvl="0" indent="0" algn="ctr" hangingPunct="0">
              <a:lnSpc>
                <a:spcPct val="100000"/>
              </a:lnSpc>
              <a:defRPr b="1">
                <a:solidFill>
                  <a:srgbClr val="FF0000"/>
                </a:solidFill>
              </a:defRPr>
            </a:pPr>
            <a:endParaRPr lang="de-DE" sz="1600" kern="0" cap="none">
              <a:solidFill>
                <a:srgbClr val="FF0000"/>
              </a:solidFill>
              <a:cs typeface="Arial"/>
              <a:sym typeface="Arial"/>
            </a:endParaRPr>
          </a:p>
          <a:p>
            <a:pPr algn="ctr">
              <a:defRPr b="1">
                <a:solidFill>
                  <a:srgbClr val="FF0000"/>
                </a:solidFill>
              </a:defRPr>
            </a:pPr>
            <a:endParaRPr lang="de-DE"/>
          </a:p>
        </p:txBody>
      </p:sp>
      <p:sp>
        <p:nvSpPr>
          <p:cNvPr id="37" name="Rechteck 34"/>
          <p:cNvSpPr txBox="1"/>
          <p:nvPr/>
        </p:nvSpPr>
        <p:spPr>
          <a:xfrm>
            <a:off x="5725950" y="4016765"/>
            <a:ext cx="2722563" cy="2462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defRPr sz="1200"/>
            </a:lvl1pPr>
          </a:lstStyle>
          <a:p>
            <a:pPr algn="r"/>
            <a:r>
              <a:rPr sz="1000" dirty="0">
                <a:latin typeface="Calibri" panose="020F0502020204030204" pitchFamily="34" charset="0"/>
              </a:rPr>
              <a:t>Schmidt und </a:t>
            </a:r>
            <a:r>
              <a:rPr sz="1000" dirty="0" err="1">
                <a:latin typeface="Calibri" panose="020F0502020204030204" pitchFamily="34" charset="0"/>
              </a:rPr>
              <a:t>Brauch</a:t>
            </a:r>
            <a:r>
              <a:rPr sz="1000" dirty="0">
                <a:latin typeface="Calibri" panose="020F0502020204030204" pitchFamily="34" charset="0"/>
              </a:rPr>
              <a:t> ES&amp;T, 2007</a:t>
            </a:r>
          </a:p>
        </p:txBody>
      </p:sp>
      <p:sp>
        <p:nvSpPr>
          <p:cNvPr id="9" name="Textfeld 8"/>
          <p:cNvSpPr txBox="1"/>
          <p:nvPr/>
        </p:nvSpPr>
        <p:spPr>
          <a:xfrm>
            <a:off x="2168748" y="4518502"/>
            <a:ext cx="4637413" cy="1354217"/>
          </a:xfrm>
          <a:prstGeom prst="rect">
            <a:avLst/>
          </a:prstGeom>
          <a:noFill/>
        </p:spPr>
        <p:txBody>
          <a:bodyPr wrap="square" rtlCol="0">
            <a:spAutoFit/>
          </a:bodyPr>
          <a:lstStyle/>
          <a:p>
            <a:pPr lvl="0" hangingPunct="0">
              <a:defRPr b="1">
                <a:solidFill>
                  <a:srgbClr val="FF0000"/>
                </a:solidFill>
              </a:defRPr>
            </a:pPr>
            <a:r>
              <a:rPr lang="de-DE" sz="1600" kern="0" dirty="0">
                <a:solidFill>
                  <a:srgbClr val="FF0000"/>
                </a:solidFill>
                <a:latin typeface="Calibri" panose="020F0502020204030204" pitchFamily="34" charset="0"/>
                <a:cs typeface="Arial"/>
                <a:sym typeface="Arial"/>
              </a:rPr>
              <a:t>N-</a:t>
            </a:r>
            <a:r>
              <a:rPr lang="de-DE" sz="1600" kern="0" dirty="0" err="1">
                <a:solidFill>
                  <a:srgbClr val="FF0000"/>
                </a:solidFill>
                <a:latin typeface="Calibri" panose="020F0502020204030204" pitchFamily="34" charset="0"/>
                <a:cs typeface="Arial"/>
                <a:sym typeface="Arial"/>
              </a:rPr>
              <a:t>Nitrosodimethylamin</a:t>
            </a:r>
            <a:endParaRPr lang="de-DE" sz="1600" kern="0" dirty="0">
              <a:solidFill>
                <a:srgbClr val="FF0000"/>
              </a:solidFill>
              <a:latin typeface="Calibri" panose="020F0502020204030204" pitchFamily="34" charset="0"/>
              <a:cs typeface="Arial"/>
              <a:sym typeface="Arial"/>
            </a:endParaRPr>
          </a:p>
          <a:p>
            <a:pPr lvl="0" hangingPunct="0"/>
            <a:r>
              <a:rPr lang="de-DE" sz="1600" kern="0" dirty="0">
                <a:solidFill>
                  <a:srgbClr val="000000"/>
                </a:solidFill>
                <a:latin typeface="Calibri" panose="020F0502020204030204" pitchFamily="34" charset="0"/>
                <a:cs typeface="Arial"/>
                <a:sym typeface="Arial"/>
              </a:rPr>
              <a:t>sehr </a:t>
            </a:r>
            <a:r>
              <a:rPr lang="de-DE" sz="1600" kern="0" dirty="0" err="1">
                <a:solidFill>
                  <a:srgbClr val="000000"/>
                </a:solidFill>
                <a:latin typeface="Calibri" panose="020F0502020204030204" pitchFamily="34" charset="0"/>
                <a:cs typeface="Arial"/>
                <a:sym typeface="Arial"/>
              </a:rPr>
              <a:t>hepatotoxisch</a:t>
            </a:r>
            <a:endParaRPr lang="de-DE" sz="1600" kern="0" dirty="0">
              <a:solidFill>
                <a:srgbClr val="000000"/>
              </a:solidFill>
              <a:latin typeface="Calibri" panose="020F0502020204030204" pitchFamily="34" charset="0"/>
              <a:cs typeface="Arial"/>
              <a:sym typeface="Arial"/>
            </a:endParaRPr>
          </a:p>
          <a:p>
            <a:pPr lvl="0" hangingPunct="0"/>
            <a:r>
              <a:rPr lang="de-DE" sz="1600" kern="0" dirty="0">
                <a:solidFill>
                  <a:srgbClr val="000000"/>
                </a:solidFill>
                <a:latin typeface="Calibri" panose="020F0502020204030204" pitchFamily="34" charset="0"/>
                <a:cs typeface="Arial"/>
                <a:sym typeface="Arial"/>
              </a:rPr>
              <a:t>vermutliches </a:t>
            </a:r>
            <a:r>
              <a:rPr lang="de-DE" sz="1600" kern="0" dirty="0" err="1">
                <a:solidFill>
                  <a:srgbClr val="000000"/>
                </a:solidFill>
                <a:latin typeface="Calibri" panose="020F0502020204030204" pitchFamily="34" charset="0"/>
                <a:cs typeface="Arial"/>
                <a:sym typeface="Arial"/>
              </a:rPr>
              <a:t>Humancarcinogen</a:t>
            </a:r>
            <a:endParaRPr lang="de-DE" sz="1600" kern="0" dirty="0">
              <a:solidFill>
                <a:srgbClr val="000000"/>
              </a:solidFill>
              <a:latin typeface="Calibri" panose="020F0502020204030204" pitchFamily="34" charset="0"/>
              <a:cs typeface="Arial"/>
              <a:sym typeface="Arial"/>
            </a:endParaRPr>
          </a:p>
          <a:p>
            <a:pPr lvl="0" hangingPunct="0"/>
            <a:r>
              <a:rPr lang="de-DE" sz="1600" kern="0" dirty="0">
                <a:solidFill>
                  <a:srgbClr val="000000"/>
                </a:solidFill>
                <a:latin typeface="Calibri" panose="020F0502020204030204" pitchFamily="34" charset="0"/>
                <a:cs typeface="Arial"/>
                <a:sym typeface="Arial"/>
              </a:rPr>
              <a:t>Grenzwert Trinkwasser USA: 7 </a:t>
            </a:r>
            <a:r>
              <a:rPr lang="de-DE" sz="1600" kern="0" dirty="0" err="1">
                <a:solidFill>
                  <a:srgbClr val="000000"/>
                </a:solidFill>
                <a:latin typeface="Calibri" panose="020F0502020204030204" pitchFamily="34" charset="0"/>
                <a:cs typeface="Arial"/>
                <a:sym typeface="Arial"/>
              </a:rPr>
              <a:t>ng</a:t>
            </a:r>
            <a:r>
              <a:rPr lang="de-DE" sz="1600" kern="0" dirty="0">
                <a:solidFill>
                  <a:srgbClr val="000000"/>
                </a:solidFill>
                <a:latin typeface="Calibri" panose="020F0502020204030204" pitchFamily="34" charset="0"/>
                <a:cs typeface="Arial"/>
                <a:sym typeface="Arial"/>
              </a:rPr>
              <a:t>/L</a:t>
            </a:r>
          </a:p>
          <a:p>
            <a:endParaRPr lang="de-DE" sz="1600" dirty="0">
              <a:latin typeface="Calibri" panose="020F0502020204030204" pitchFamily="34" charset="0"/>
            </a:endParaRPr>
          </a:p>
        </p:txBody>
      </p:sp>
      <p:sp>
        <p:nvSpPr>
          <p:cNvPr id="27" name="Rechteck 26"/>
          <p:cNvSpPr/>
          <p:nvPr/>
        </p:nvSpPr>
        <p:spPr>
          <a:xfrm>
            <a:off x="7245800" y="6106250"/>
            <a:ext cx="1450525" cy="276999"/>
          </a:xfrm>
          <a:prstGeom prst="rect">
            <a:avLst/>
          </a:prstGeom>
        </p:spPr>
        <p:txBody>
          <a:bodyPr wrap="none">
            <a:spAutoFit/>
          </a:bodyPr>
          <a:lstStyle/>
          <a:p>
            <a:pPr algn="r">
              <a:defRPr sz="1200"/>
            </a:pPr>
            <a:r>
              <a:rPr lang="de-DE" dirty="0">
                <a:latin typeface="Calibri" panose="020F0502020204030204" pitchFamily="34" charset="0"/>
              </a:rPr>
              <a:t>Grafik: K. Kümmerer</a:t>
            </a:r>
          </a:p>
        </p:txBody>
      </p:sp>
    </p:spTree>
    <p:extLst>
      <p:ext uri="{BB962C8B-B14F-4D97-AF65-F5344CB8AC3E}">
        <p14:creationId xmlns:p14="http://schemas.microsoft.com/office/powerpoint/2010/main" val="36741152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400"/>
              <a:t>(Erweiterte) Abwasserreinigung - stößt zunehmend an Grenzen!</a:t>
            </a:r>
            <a:endParaRPr lang="de-DE"/>
          </a:p>
        </p:txBody>
      </p:sp>
      <p:sp>
        <p:nvSpPr>
          <p:cNvPr id="3" name="Inhaltsplatzhalter 2"/>
          <p:cNvSpPr>
            <a:spLocks noGrp="1"/>
          </p:cNvSpPr>
          <p:nvPr>
            <p:ph idx="1"/>
          </p:nvPr>
        </p:nvSpPr>
        <p:spPr/>
        <p:txBody>
          <a:bodyPr>
            <a:normAutofit/>
          </a:bodyPr>
          <a:lstStyle/>
          <a:p>
            <a:pPr marL="514350" lvl="0" indent="-514350">
              <a:spcBef>
                <a:spcPts val="700"/>
              </a:spcBef>
              <a:buSzPct val="100000"/>
              <a:buFont typeface="+mj-lt"/>
              <a:buAutoNum type="arabicPeriod"/>
            </a:pPr>
            <a:r>
              <a:rPr lang="en-GB" sz="2000" b="0" kern="0" cap="none">
                <a:solidFill>
                  <a:srgbClr val="000000"/>
                </a:solidFill>
                <a:cs typeface="Arial"/>
                <a:sym typeface="Arial"/>
              </a:rPr>
              <a:t>Jedes Verfahren entfernt nur eine jeweils spezifsiche Minderheit von Substanzen</a:t>
            </a:r>
          </a:p>
          <a:p>
            <a:pPr marL="514350" lvl="0" indent="-514350">
              <a:spcBef>
                <a:spcPts val="700"/>
              </a:spcBef>
              <a:buSzPct val="100000"/>
              <a:buFont typeface="+mj-lt"/>
              <a:buAutoNum type="arabicPeriod"/>
            </a:pPr>
            <a:r>
              <a:rPr lang="en-GB" sz="2000" b="0" kern="0" cap="none">
                <a:solidFill>
                  <a:srgbClr val="000000"/>
                </a:solidFill>
                <a:cs typeface="Arial"/>
                <a:sym typeface="Arial"/>
              </a:rPr>
              <a:t>Bei oxidativen Verfahren wird eine Vielzahl von Abbauprodukten mit unbekannten Eigenschaften und Toxizität gebildet</a:t>
            </a:r>
          </a:p>
          <a:p>
            <a:pPr marL="514350" lvl="0" indent="-514350">
              <a:spcBef>
                <a:spcPts val="700"/>
              </a:spcBef>
              <a:buSzPct val="100000"/>
              <a:buFont typeface="+mj-lt"/>
              <a:buAutoNum type="arabicPeriod"/>
            </a:pPr>
            <a:r>
              <a:rPr lang="en-GB" sz="2000" b="0" kern="0" cap="none">
                <a:solidFill>
                  <a:srgbClr val="000000"/>
                </a:solidFill>
                <a:cs typeface="Arial"/>
                <a:sym typeface="Arial"/>
              </a:rPr>
              <a:t>Die Stoffe der Zukunft kennen wir nicht</a:t>
            </a:r>
          </a:p>
          <a:p>
            <a:pPr marL="514350" lvl="0" indent="-514350">
              <a:spcBef>
                <a:spcPts val="700"/>
              </a:spcBef>
              <a:buSzPct val="100000"/>
              <a:buFont typeface="+mj-lt"/>
              <a:buAutoNum type="arabicPeriod"/>
            </a:pPr>
            <a:r>
              <a:rPr lang="de-DE" sz="2000" b="0" kern="0" cap="none">
                <a:solidFill>
                  <a:srgbClr val="000000"/>
                </a:solidFill>
                <a:cs typeface="Arial"/>
                <a:sym typeface="Arial"/>
              </a:rPr>
              <a:t>Energieverbrauch</a:t>
            </a:r>
          </a:p>
          <a:p>
            <a:pPr marL="514350" lvl="0" indent="-514350">
              <a:spcBef>
                <a:spcPts val="700"/>
              </a:spcBef>
              <a:buSzPct val="100000"/>
              <a:buFont typeface="+mj-lt"/>
              <a:buAutoNum type="arabicPeriod"/>
            </a:pPr>
            <a:r>
              <a:rPr lang="de-DE" sz="2000" b="0" kern="0" cap="none">
                <a:solidFill>
                  <a:srgbClr val="000000"/>
                </a:solidFill>
                <a:cs typeface="Arial"/>
                <a:sym typeface="Arial"/>
              </a:rPr>
              <a:t>Kosten?</a:t>
            </a:r>
          </a:p>
          <a:p>
            <a:pPr marL="514350" lvl="0" indent="-514350">
              <a:spcBef>
                <a:spcPts val="700"/>
              </a:spcBef>
              <a:buSzPct val="100000"/>
              <a:buFont typeface="+mj-lt"/>
              <a:buAutoNum type="arabicPeriod"/>
            </a:pPr>
            <a:r>
              <a:rPr lang="de-DE" sz="2000" b="0" kern="0" cap="none">
                <a:solidFill>
                  <a:srgbClr val="000000"/>
                </a:solidFill>
                <a:cs typeface="Arial"/>
                <a:sym typeface="Arial"/>
              </a:rPr>
              <a:t>Hochwasserentlastung?</a:t>
            </a:r>
          </a:p>
          <a:p>
            <a:pPr marL="514350" lvl="0" indent="-514350">
              <a:spcBef>
                <a:spcPts val="700"/>
              </a:spcBef>
              <a:buSzPct val="100000"/>
              <a:buFont typeface="+mj-lt"/>
              <a:buAutoNum type="arabicPeriod"/>
            </a:pPr>
            <a:r>
              <a:rPr lang="de-DE" sz="2000" b="0" kern="0" cap="none">
                <a:solidFill>
                  <a:srgbClr val="000000"/>
                </a:solidFill>
                <a:cs typeface="Arial"/>
                <a:sym typeface="Arial"/>
              </a:rPr>
              <a:t>Infiltration in/vom Untergrund?</a:t>
            </a:r>
            <a:endParaRPr lang="en-GB" sz="2000" b="0" kern="0" cap="none">
              <a:solidFill>
                <a:srgbClr val="000000"/>
              </a:solidFill>
              <a:cs typeface="Arial"/>
              <a:sym typeface="Arial"/>
            </a:endParaRPr>
          </a:p>
          <a:p>
            <a:endParaRPr lang="de-DE" sz="1200"/>
          </a:p>
        </p:txBody>
      </p:sp>
      <p:sp>
        <p:nvSpPr>
          <p:cNvPr id="4" name="Datumsplatzhalter 3"/>
          <p:cNvSpPr>
            <a:spLocks noGrp="1"/>
          </p:cNvSpPr>
          <p:nvPr>
            <p:ph type="dt" sz="half" idx="10"/>
          </p:nvPr>
        </p:nvSpPr>
        <p:spPr/>
        <p:txBody>
          <a:bodyPr/>
          <a:lstStyle/>
          <a:p>
            <a:fld id="{AB8D4818-7173-4D3A-B6CA-E615A98F36C1}"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46</a:t>
            </a:fld>
            <a:endParaRPr lang="de-DE"/>
          </a:p>
        </p:txBody>
      </p:sp>
      <p:sp>
        <p:nvSpPr>
          <p:cNvPr id="7" name="Textplatzhalter 6"/>
          <p:cNvSpPr>
            <a:spLocks noGrp="1"/>
          </p:cNvSpPr>
          <p:nvPr>
            <p:ph type="body" sz="quarter" idx="13"/>
          </p:nvPr>
        </p:nvSpPr>
        <p:spPr/>
        <p:txBody>
          <a:bodyPr>
            <a:normAutofit/>
          </a:bodyPr>
          <a:lstStyle/>
          <a:p>
            <a:r>
              <a:rPr lang="de-DE" sz="1000"/>
              <a:t>Wirkstoffe in der Umwelt – Eintrag und Verbleib</a:t>
            </a:r>
          </a:p>
          <a:p>
            <a:endParaRPr lang="de-DE" sz="1000"/>
          </a:p>
        </p:txBody>
      </p:sp>
    </p:spTree>
    <p:extLst>
      <p:ext uri="{BB962C8B-B14F-4D97-AF65-F5344CB8AC3E}">
        <p14:creationId xmlns:p14="http://schemas.microsoft.com/office/powerpoint/2010/main" val="17324523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t>Wirkstoffe in der Umwelt</a:t>
            </a:r>
          </a:p>
          <a:p>
            <a:r>
              <a:rPr lang="de-DE" sz="2800"/>
              <a:t>Auswirkungen in der Umwelt</a:t>
            </a:r>
          </a:p>
        </p:txBody>
      </p:sp>
      <p:sp>
        <p:nvSpPr>
          <p:cNvPr id="3" name="Titel 2"/>
          <p:cNvSpPr>
            <a:spLocks noGrp="1"/>
          </p:cNvSpPr>
          <p:nvPr>
            <p:ph type="title"/>
          </p:nvPr>
        </p:nvSpPr>
        <p:spPr/>
        <p:txBody>
          <a:bodyPr/>
          <a:lstStyle/>
          <a:p>
            <a:r>
              <a:rPr lang="de-DE"/>
              <a:t>Block II - 2	</a:t>
            </a:r>
          </a:p>
        </p:txBody>
      </p:sp>
      <p:sp>
        <p:nvSpPr>
          <p:cNvPr id="5" name="Textplatzhalter 4"/>
          <p:cNvSpPr>
            <a:spLocks noGrp="1"/>
          </p:cNvSpPr>
          <p:nvPr>
            <p:ph type="body" sz="quarter" idx="10"/>
          </p:nvPr>
        </p:nvSpPr>
        <p:spPr/>
        <p:txBody>
          <a:bodyPr/>
          <a:lstStyle/>
          <a:p>
            <a:r>
              <a:rPr lang="de-DE" dirty="0"/>
              <a:t>Dr. Gerd </a:t>
            </a:r>
            <a:r>
              <a:rPr lang="de-DE" dirty="0" err="1"/>
              <a:t>Maack</a:t>
            </a:r>
            <a:endParaRPr lang="de-DE" dirty="0"/>
          </a:p>
          <a:p>
            <a:r>
              <a:rPr lang="de-DE" dirty="0"/>
              <a:t>Umweltbundesamt</a:t>
            </a:r>
          </a:p>
        </p:txBody>
      </p:sp>
    </p:spTree>
    <p:extLst>
      <p:ext uri="{BB962C8B-B14F-4D97-AF65-F5344CB8AC3E}">
        <p14:creationId xmlns:p14="http://schemas.microsoft.com/office/powerpoint/2010/main" val="18840635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Funde in der Umwelt</a:t>
            </a:r>
          </a:p>
        </p:txBody>
      </p:sp>
      <p:pic>
        <p:nvPicPr>
          <p:cNvPr id="3" name="Inhaltsplatzhalter 2"/>
          <p:cNvPicPr>
            <a:picLocks noGrp="1" noChangeAspect="1"/>
          </p:cNvPicPr>
          <p:nvPr>
            <p:ph idx="1"/>
          </p:nvPr>
        </p:nvPicPr>
        <p:blipFill rotWithShape="1">
          <a:blip r:embed="rId2">
            <a:extLst>
              <a:ext uri="{28A0092B-C50C-407E-A947-70E740481C1C}">
                <a14:useLocalDpi xmlns:a14="http://schemas.microsoft.com/office/drawing/2010/main" val="0"/>
              </a:ext>
            </a:extLst>
          </a:blip>
          <a:srcRect l="9106" r="10476"/>
          <a:stretch/>
        </p:blipFill>
        <p:spPr>
          <a:xfrm>
            <a:off x="534489" y="1082040"/>
            <a:ext cx="7714982" cy="4812283"/>
          </a:xfrm>
        </p:spPr>
      </p:pic>
      <p:sp>
        <p:nvSpPr>
          <p:cNvPr id="4" name="Datumsplatzhalter 3"/>
          <p:cNvSpPr>
            <a:spLocks noGrp="1"/>
          </p:cNvSpPr>
          <p:nvPr>
            <p:ph type="dt" sz="half" idx="10"/>
          </p:nvPr>
        </p:nvSpPr>
        <p:spPr/>
        <p:txBody>
          <a:bodyPr/>
          <a:lstStyle/>
          <a:p>
            <a:fld id="{480BA060-0922-4C69-A91A-1A95AED22912}" type="datetime1">
              <a:rPr lang="de-DE" smtClean="0"/>
              <a:t>31.07.2020</a:t>
            </a:fld>
            <a:endParaRPr lang="de-DE"/>
          </a:p>
        </p:txBody>
      </p:sp>
      <p:sp>
        <p:nvSpPr>
          <p:cNvPr id="14" name="Fußzeilenplatzhalter 3"/>
          <p:cNvSpPr>
            <a:spLocks noGrp="1"/>
          </p:cNvSpPr>
          <p:nvPr>
            <p:ph type="ftr" sz="quarter" idx="11"/>
          </p:nvPr>
        </p:nvSpPr>
        <p:spPr/>
        <p:txBody>
          <a:bodyPr/>
          <a:lstStyle/>
          <a:p>
            <a:pPr lvl="0"/>
            <a:r>
              <a:rPr lang="de-DE"/>
              <a:t>Arzneimittelrückstände im Wasser: Was Pharmazeuten wissen müssen und tun können</a:t>
            </a:r>
            <a:endParaRPr lang="de-DE" dirty="0"/>
          </a:p>
        </p:txBody>
      </p:sp>
      <p:sp>
        <p:nvSpPr>
          <p:cNvPr id="8" name="Foliennummernplatzhalter 7"/>
          <p:cNvSpPr>
            <a:spLocks noGrp="1"/>
          </p:cNvSpPr>
          <p:nvPr>
            <p:ph type="sldNum" sz="quarter" idx="12"/>
          </p:nvPr>
        </p:nvSpPr>
        <p:spPr/>
        <p:txBody>
          <a:bodyPr/>
          <a:lstStyle/>
          <a:p>
            <a:fld id="{AC15D0C4-1855-1A4C-AC12-898E927969A6}" type="slidenum">
              <a:rPr lang="de-DE" smtClean="0"/>
              <a:pPr/>
              <a:t>48</a:t>
            </a:fld>
            <a:endParaRPr lang="de-DE" dirty="0"/>
          </a:p>
        </p:txBody>
      </p:sp>
      <p:sp>
        <p:nvSpPr>
          <p:cNvPr id="13" name="Textplatzhalter 3"/>
          <p:cNvSpPr txBox="1">
            <a:spLocks noGrp="1"/>
          </p:cNvSpPr>
          <p:nvPr>
            <p:ph type="body" sz="quarter" idx="13"/>
          </p:nvPr>
        </p:nvSpPr>
        <p:spPr/>
        <p:txBody>
          <a:bodyPr>
            <a:normAutofit/>
          </a:bodyPr>
          <a:lstStyle>
            <a:lvl1pPr marL="0" indent="0" algn="l" rtl="0" eaLnBrk="0" fontAlgn="base" hangingPunct="0">
              <a:spcBef>
                <a:spcPct val="20000"/>
              </a:spcBef>
              <a:spcAft>
                <a:spcPct val="0"/>
              </a:spcAft>
              <a:buFont typeface="Arial" panose="020B0604020202020204" pitchFamily="34" charset="0"/>
              <a:buNone/>
              <a:defRPr lang="de-DE" sz="1200" b="0" kern="1200" cap="none" baseline="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lang="de-DE" sz="1500" kern="1200" dirty="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lang="de-DE" sz="1500" kern="1200" dirty="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lang="de-DE" sz="1500" kern="1200" dirty="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lang="de-DE" sz="1500" kern="1200" dirty="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z="1000" dirty="0">
                <a:latin typeface="+mj-lt"/>
              </a:rPr>
              <a:t>Wirkstoffe in der Umwelt – Auswirkungen auf die Umwelt</a:t>
            </a:r>
          </a:p>
          <a:p>
            <a:endParaRPr lang="de-DE" altLang="de-DE" sz="1000" dirty="0">
              <a:latin typeface="+mj-lt"/>
            </a:endParaRPr>
          </a:p>
        </p:txBody>
      </p:sp>
      <p:sp>
        <p:nvSpPr>
          <p:cNvPr id="10" name="Richtungspfeil 9"/>
          <p:cNvSpPr>
            <a:spLocks noChangeArrowheads="1"/>
          </p:cNvSpPr>
          <p:nvPr/>
        </p:nvSpPr>
        <p:spPr bwMode="auto">
          <a:xfrm>
            <a:off x="1403648" y="5969430"/>
            <a:ext cx="6134100" cy="469900"/>
          </a:xfrm>
          <a:prstGeom prst="homePlate">
            <a:avLst>
              <a:gd name="adj" fmla="val 45145"/>
            </a:avLst>
          </a:prstGeom>
          <a:noFill/>
          <a:ln>
            <a:noFill/>
          </a:ln>
          <a:extLst/>
        </p:spPr>
        <p:txBody>
          <a:bodyPr anchor="ct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de-DE" altLang="de-DE" sz="1800" dirty="0">
                <a:solidFill>
                  <a:srgbClr val="0070C0"/>
                </a:solidFill>
                <a:latin typeface="+mj-lt"/>
                <a:cs typeface="Arial" panose="020B0604020202020204" pitchFamily="34" charset="0"/>
              </a:rPr>
              <a:t>Screening-Ergebnisse / Kein systematisches Monitoring!</a:t>
            </a:r>
            <a:endParaRPr lang="en-GB" altLang="de-DE" sz="1800" dirty="0">
              <a:solidFill>
                <a:srgbClr val="0070C0"/>
              </a:solidFill>
              <a:latin typeface="+mj-lt"/>
            </a:endParaRPr>
          </a:p>
        </p:txBody>
      </p:sp>
    </p:spTree>
    <p:extLst>
      <p:ext uri="{BB962C8B-B14F-4D97-AF65-F5344CB8AC3E}">
        <p14:creationId xmlns:p14="http://schemas.microsoft.com/office/powerpoint/2010/main" val="307992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Auswirkungen auf die Umwelt</a:t>
            </a:r>
          </a:p>
        </p:txBody>
      </p:sp>
      <p:sp>
        <p:nvSpPr>
          <p:cNvPr id="3" name="Inhaltsplatzhalter 2"/>
          <p:cNvSpPr>
            <a:spLocks noGrp="1"/>
          </p:cNvSpPr>
          <p:nvPr>
            <p:ph idx="1"/>
          </p:nvPr>
        </p:nvSpPr>
        <p:spPr/>
        <p:txBody>
          <a:bodyPr/>
          <a:lstStyle/>
          <a:p>
            <a:r>
              <a:rPr lang="de-DE">
                <a:latin typeface="Calibri" panose="020F0502020204030204" pitchFamily="34" charset="0"/>
              </a:rPr>
              <a:t>Psychopharmaka</a:t>
            </a:r>
          </a:p>
          <a:p>
            <a:r>
              <a:rPr lang="de-DE">
                <a:latin typeface="Calibri" panose="020F0502020204030204" pitchFamily="34" charset="0"/>
              </a:rPr>
              <a:t>z.B. Oxazepam</a:t>
            </a:r>
          </a:p>
          <a:p>
            <a:endParaRPr lang="de-DE">
              <a:latin typeface="Calibri" panose="020F0502020204030204" pitchFamily="34" charset="0"/>
            </a:endParaRPr>
          </a:p>
          <a:p>
            <a:pPr lvl="1"/>
            <a:r>
              <a:rPr lang="de-DE">
                <a:latin typeface="Calibri" panose="020F0502020204030204" pitchFamily="34" charset="0"/>
              </a:rPr>
              <a:t>Verhaltensänderung bei Fischen</a:t>
            </a:r>
          </a:p>
          <a:p>
            <a:pPr marL="261938" lvl="4" indent="-161925"/>
            <a:r>
              <a:rPr lang="de-DE">
                <a:latin typeface="Calibri" panose="020F0502020204030204" pitchFamily="34" charset="0"/>
              </a:rPr>
              <a:t>Aktivität</a:t>
            </a:r>
          </a:p>
          <a:p>
            <a:pPr marL="261938" lvl="4" indent="-161925"/>
            <a:r>
              <a:rPr lang="de-DE">
                <a:latin typeface="Calibri" panose="020F0502020204030204" pitchFamily="34" charset="0"/>
              </a:rPr>
              <a:t>Flucht</a:t>
            </a:r>
          </a:p>
          <a:p>
            <a:pPr marL="261938" lvl="4" indent="-161925"/>
            <a:r>
              <a:rPr lang="de-DE">
                <a:latin typeface="Calibri" panose="020F0502020204030204" pitchFamily="34" charset="0"/>
              </a:rPr>
              <a:t>Sozialverhalten</a:t>
            </a:r>
          </a:p>
          <a:p>
            <a:pPr marL="261938" lvl="4" indent="-161925"/>
            <a:r>
              <a:rPr lang="de-DE">
                <a:latin typeface="Calibri" panose="020F0502020204030204" pitchFamily="34" charset="0"/>
              </a:rPr>
              <a:t>Fressverhalten</a:t>
            </a:r>
          </a:p>
          <a:p>
            <a:pPr marL="100013" lvl="4" indent="0">
              <a:buNone/>
            </a:pPr>
            <a:endParaRPr lang="de-DE">
              <a:latin typeface="Calibri" panose="020F0502020204030204" pitchFamily="34" charset="0"/>
            </a:endParaRPr>
          </a:p>
          <a:p>
            <a:pPr lvl="1"/>
            <a:r>
              <a:rPr lang="de-DE">
                <a:latin typeface="Calibri" panose="020F0502020204030204" pitchFamily="34" charset="0"/>
                <a:sym typeface="Wingdings" panose="05000000000000000000" pitchFamily="2" charset="2"/>
              </a:rPr>
              <a:t> Potenziell weitreichende ökologische Konsequenzen</a:t>
            </a:r>
          </a:p>
          <a:p>
            <a:pPr lvl="1"/>
            <a:endParaRPr lang="de-DE">
              <a:latin typeface="Calibri" panose="020F0502020204030204" pitchFamily="34" charset="0"/>
            </a:endParaRPr>
          </a:p>
          <a:p>
            <a:pPr lvl="1"/>
            <a:endParaRPr lang="de-DE">
              <a:latin typeface="Calibri" panose="020F0502020204030204" pitchFamily="34" charset="0"/>
            </a:endParaRPr>
          </a:p>
          <a:p>
            <a:pPr lvl="1"/>
            <a:endParaRPr lang="de-DE">
              <a:latin typeface="Calibri" panose="020F0502020204030204" pitchFamily="34" charset="0"/>
            </a:endParaRPr>
          </a:p>
          <a:p>
            <a:pPr lvl="1"/>
            <a:endParaRPr lang="de-DE" dirty="0">
              <a:latin typeface="Calibri" panose="020F0502020204030204" pitchFamily="34" charset="0"/>
            </a:endParaRPr>
          </a:p>
        </p:txBody>
      </p:sp>
      <p:sp>
        <p:nvSpPr>
          <p:cNvPr id="4" name="Textplatzhalter 3"/>
          <p:cNvSpPr>
            <a:spLocks noGrp="1"/>
          </p:cNvSpPr>
          <p:nvPr>
            <p:ph type="body" sz="quarter" idx="13"/>
          </p:nvPr>
        </p:nvSpPr>
        <p:spPr/>
        <p:txBody>
          <a:bodyPr/>
          <a:lstStyle/>
          <a:p>
            <a:r>
              <a:rPr lang="de-DE" dirty="0"/>
              <a:t>Wirkstoffe in der Umwelt – Auswirkungen auf die Umwelt</a:t>
            </a:r>
          </a:p>
          <a:p>
            <a:endParaRPr lang="de-DE" altLang="de-DE" dirty="0"/>
          </a:p>
          <a:p>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49</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pic>
        <p:nvPicPr>
          <p:cNvPr id="11" name="Grafik 10"/>
          <p:cNvPicPr>
            <a:picLocks noChangeAspect="1"/>
          </p:cNvPicPr>
          <p:nvPr/>
        </p:nvPicPr>
        <p:blipFill>
          <a:blip r:embed="rId3"/>
          <a:stretch>
            <a:fillRect/>
          </a:stretch>
        </p:blipFill>
        <p:spPr>
          <a:xfrm>
            <a:off x="3203848" y="4101186"/>
            <a:ext cx="5479884" cy="2007730"/>
          </a:xfrm>
          <a:prstGeom prst="rect">
            <a:avLst/>
          </a:prstGeom>
        </p:spPr>
      </p:pic>
      <p:sp>
        <p:nvSpPr>
          <p:cNvPr id="12" name="Textfeld 11"/>
          <p:cNvSpPr txBox="1"/>
          <p:nvPr/>
        </p:nvSpPr>
        <p:spPr>
          <a:xfrm>
            <a:off x="7380312" y="5864658"/>
            <a:ext cx="1600200" cy="523220"/>
          </a:xfrm>
          <a:prstGeom prst="rect">
            <a:avLst/>
          </a:prstGeom>
          <a:noFill/>
        </p:spPr>
        <p:txBody>
          <a:bodyPr wrap="square" rtlCol="0">
            <a:spAutoFit/>
          </a:bodyPr>
          <a:lstStyle/>
          <a:p>
            <a:r>
              <a:rPr lang="de-DE" sz="1400" dirty="0">
                <a:latin typeface="+mj-lt"/>
                <a:cs typeface="Arial" panose="020B0604020202020204" pitchFamily="34" charset="0"/>
              </a:rPr>
              <a:t>Low: 1.8 µg/L</a:t>
            </a:r>
          </a:p>
          <a:p>
            <a:r>
              <a:rPr lang="de-DE" sz="1400" dirty="0">
                <a:latin typeface="+mj-lt"/>
                <a:cs typeface="Arial" panose="020B0604020202020204" pitchFamily="34" charset="0"/>
              </a:rPr>
              <a:t>High: 910 µg/L</a:t>
            </a:r>
          </a:p>
        </p:txBody>
      </p:sp>
      <p:sp>
        <p:nvSpPr>
          <p:cNvPr id="5" name="Textfeld 4"/>
          <p:cNvSpPr txBox="1"/>
          <p:nvPr/>
        </p:nvSpPr>
        <p:spPr>
          <a:xfrm>
            <a:off x="5652120" y="6384032"/>
            <a:ext cx="3031612" cy="246221"/>
          </a:xfrm>
          <a:prstGeom prst="rect">
            <a:avLst/>
          </a:prstGeom>
          <a:noFill/>
        </p:spPr>
        <p:txBody>
          <a:bodyPr wrap="square" rtlCol="0">
            <a:spAutoFit/>
          </a:bodyPr>
          <a:lstStyle/>
          <a:p>
            <a:pPr algn="r"/>
            <a:r>
              <a:rPr lang="de-DE" sz="1000">
                <a:latin typeface="Calibri" panose="020F0502020204030204" pitchFamily="34" charset="0"/>
              </a:rPr>
              <a:t>Brodin et al.(2013) </a:t>
            </a:r>
            <a:r>
              <a:rPr lang="de-DE" sz="1000" i="1">
                <a:latin typeface="Calibri" panose="020F0502020204030204" pitchFamily="34" charset="0"/>
              </a:rPr>
              <a:t>Science</a:t>
            </a:r>
            <a:endParaRPr lang="de-DE" sz="1000" i="1" dirty="0">
              <a:latin typeface="Calibri" panose="020F0502020204030204" pitchFamily="34" charset="0"/>
            </a:endParaRPr>
          </a:p>
        </p:txBody>
      </p:sp>
      <p:sp>
        <p:nvSpPr>
          <p:cNvPr id="21" name="Datumsplatzhalter 20"/>
          <p:cNvSpPr>
            <a:spLocks noGrp="1"/>
          </p:cNvSpPr>
          <p:nvPr>
            <p:ph type="dt" sz="half" idx="10"/>
          </p:nvPr>
        </p:nvSpPr>
        <p:spPr/>
        <p:txBody>
          <a:bodyPr/>
          <a:lstStyle/>
          <a:p>
            <a:fld id="{63D1E644-052A-4534-ADEA-42D459C2581F}" type="datetime1">
              <a:rPr lang="de-DE" smtClean="0"/>
              <a:t>31.07.2020</a:t>
            </a:fld>
            <a:endParaRPr lang="de-DE"/>
          </a:p>
        </p:txBody>
      </p:sp>
    </p:spTree>
    <p:extLst>
      <p:ext uri="{BB962C8B-B14F-4D97-AF65-F5344CB8AC3E}">
        <p14:creationId xmlns:p14="http://schemas.microsoft.com/office/powerpoint/2010/main" val="3140721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el 1"/>
          <p:cNvSpPr>
            <a:spLocks noGrp="1"/>
          </p:cNvSpPr>
          <p:nvPr>
            <p:ph type="title"/>
          </p:nvPr>
        </p:nvSpPr>
        <p:spPr/>
        <p:txBody>
          <a:bodyPr/>
          <a:lstStyle/>
          <a:p>
            <a:r>
              <a:rPr lang="de-DE"/>
              <a:t>Was ist das Umweltbundesamt (UBA)?</a:t>
            </a:r>
            <a:endParaRPr lang="de-DE" dirty="0"/>
          </a:p>
        </p:txBody>
      </p:sp>
      <p:sp>
        <p:nvSpPr>
          <p:cNvPr id="4" name="Datumsplatzhalter 3"/>
          <p:cNvSpPr>
            <a:spLocks noGrp="1"/>
          </p:cNvSpPr>
          <p:nvPr>
            <p:ph type="dt" sz="half" idx="10"/>
          </p:nvPr>
        </p:nvSpPr>
        <p:spPr/>
        <p:txBody>
          <a:bodyPr/>
          <a:lstStyle/>
          <a:p>
            <a:fld id="{B646EA25-D80C-400D-9C52-818F800585E9}" type="datetime1">
              <a:rPr lang="de-DE" smtClean="0"/>
              <a:t>31.07.2020</a:t>
            </a:fld>
            <a:endParaRPr lang="de-DE" dirty="0"/>
          </a:p>
        </p:txBody>
      </p:sp>
      <p:sp>
        <p:nvSpPr>
          <p:cNvPr id="22" name="Fußzeilenplatzhalter 5"/>
          <p:cNvSpPr>
            <a:spLocks noGrp="1"/>
          </p:cNvSpPr>
          <p:nvPr>
            <p:ph type="ftr" sz="quarter" idx="11"/>
          </p:nvPr>
        </p:nvSpPr>
        <p:spPr/>
        <p:txBody>
          <a:bodyPr/>
          <a:lstStyle/>
          <a:p>
            <a:r>
              <a:rPr lang="de-DE"/>
              <a:t>Arzneimittelrückstände im Wasser: Was Pharmazeuten wissen müssen und tun können</a:t>
            </a:r>
            <a:endParaRPr lang="de-DE" dirty="0"/>
          </a:p>
        </p:txBody>
      </p:sp>
      <p:sp>
        <p:nvSpPr>
          <p:cNvPr id="6" name="Foliennummernplatzhalter 5"/>
          <p:cNvSpPr>
            <a:spLocks noGrp="1"/>
          </p:cNvSpPr>
          <p:nvPr>
            <p:ph type="sldNum" sz="quarter" idx="12"/>
          </p:nvPr>
        </p:nvSpPr>
        <p:spPr/>
        <p:txBody>
          <a:bodyPr/>
          <a:lstStyle/>
          <a:p>
            <a:fld id="{4F0D2E71-061B-4E4D-BF94-C6A9FAAAA5EA}" type="slidenum">
              <a:rPr lang="de-DE" smtClean="0"/>
              <a:pPr/>
              <a:t>5</a:t>
            </a:fld>
            <a:endParaRPr lang="de-DE" dirty="0"/>
          </a:p>
        </p:txBody>
      </p:sp>
      <p:sp>
        <p:nvSpPr>
          <p:cNvPr id="21" name="Textplatzhalter 6"/>
          <p:cNvSpPr>
            <a:spLocks noGrp="1"/>
          </p:cNvSpPr>
          <p:nvPr>
            <p:ph type="body" sz="quarter" idx="13"/>
          </p:nvPr>
        </p:nvSpPr>
        <p:spPr/>
        <p:txBody>
          <a:bodyPr/>
          <a:lstStyle/>
          <a:p>
            <a:r>
              <a:rPr lang="de-DE"/>
              <a:t>Die Apotheke als zentraler Ort für den (umwelt)-bewussten Umgang mit Arzneimitteln </a:t>
            </a:r>
          </a:p>
          <a:p>
            <a:endParaRPr lang="de-DE"/>
          </a:p>
          <a:p>
            <a:endParaRPr lang="de-DE"/>
          </a:p>
          <a:p>
            <a:endParaRPr lang="de-DE" dirty="0"/>
          </a:p>
        </p:txBody>
      </p:sp>
      <p:sp>
        <p:nvSpPr>
          <p:cNvPr id="12" name="Eingekerbter Richtungspfeil 11"/>
          <p:cNvSpPr/>
          <p:nvPr/>
        </p:nvSpPr>
        <p:spPr>
          <a:xfrm>
            <a:off x="2909646" y="2564904"/>
            <a:ext cx="324036" cy="936104"/>
          </a:xfrm>
          <a:prstGeom prst="chevron">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3" name="Eingekerbter Richtungspfeil 12"/>
          <p:cNvSpPr/>
          <p:nvPr/>
        </p:nvSpPr>
        <p:spPr>
          <a:xfrm>
            <a:off x="5652120" y="2564904"/>
            <a:ext cx="324036" cy="936104"/>
          </a:xfrm>
          <a:prstGeom prst="chevron">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4" name="Textfeld 13"/>
          <p:cNvSpPr txBox="1"/>
          <p:nvPr/>
        </p:nvSpPr>
        <p:spPr>
          <a:xfrm>
            <a:off x="278523" y="1518888"/>
            <a:ext cx="2592288" cy="369332"/>
          </a:xfrm>
          <a:prstGeom prst="rect">
            <a:avLst/>
          </a:prstGeom>
          <a:noFill/>
        </p:spPr>
        <p:txBody>
          <a:bodyPr wrap="square" rtlCol="0">
            <a:spAutoFit/>
          </a:bodyPr>
          <a:lstStyle/>
          <a:p>
            <a:r>
              <a:rPr lang="de-DE" b="1" dirty="0">
                <a:latin typeface="Arial" pitchFamily="34" charset="0"/>
                <a:cs typeface="Arial" pitchFamily="34" charset="0"/>
              </a:rPr>
              <a:t>  </a:t>
            </a:r>
            <a:r>
              <a:rPr lang="de-DE" b="1" dirty="0">
                <a:latin typeface="+mn-lt"/>
                <a:cs typeface="Arial" pitchFamily="34" charset="0"/>
              </a:rPr>
              <a:t>Geschichte</a:t>
            </a:r>
          </a:p>
        </p:txBody>
      </p:sp>
      <p:sp>
        <p:nvSpPr>
          <p:cNvPr id="15" name="Eingekerbter Richtungspfeil 14"/>
          <p:cNvSpPr/>
          <p:nvPr/>
        </p:nvSpPr>
        <p:spPr>
          <a:xfrm>
            <a:off x="251520" y="1595542"/>
            <a:ext cx="108012" cy="216024"/>
          </a:xfrm>
          <a:prstGeom prst="chevr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6" name="Textfeld 15"/>
          <p:cNvSpPr txBox="1"/>
          <p:nvPr/>
        </p:nvSpPr>
        <p:spPr>
          <a:xfrm>
            <a:off x="251520" y="4921045"/>
            <a:ext cx="2646294" cy="369332"/>
          </a:xfrm>
          <a:prstGeom prst="rect">
            <a:avLst/>
          </a:prstGeom>
          <a:noFill/>
        </p:spPr>
        <p:txBody>
          <a:bodyPr wrap="square" rtlCol="0">
            <a:spAutoFit/>
          </a:bodyPr>
          <a:lstStyle/>
          <a:p>
            <a:r>
              <a:rPr lang="de-DE" b="1" dirty="0">
                <a:latin typeface="Arial" pitchFamily="34" charset="0"/>
                <a:cs typeface="Arial" pitchFamily="34" charset="0"/>
              </a:rPr>
              <a:t>  </a:t>
            </a:r>
            <a:r>
              <a:rPr lang="de-DE" b="1" dirty="0">
                <a:latin typeface="+mn-lt"/>
                <a:cs typeface="Arial" pitchFamily="34" charset="0"/>
              </a:rPr>
              <a:t>Kennzahlen</a:t>
            </a:r>
          </a:p>
        </p:txBody>
      </p:sp>
      <p:sp>
        <p:nvSpPr>
          <p:cNvPr id="17" name="Eingekerbter Richtungspfeil 16"/>
          <p:cNvSpPr/>
          <p:nvPr/>
        </p:nvSpPr>
        <p:spPr>
          <a:xfrm>
            <a:off x="251520" y="5002345"/>
            <a:ext cx="108012" cy="216024"/>
          </a:xfrm>
          <a:prstGeom prst="chevr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4" name="Textfeld 23"/>
          <p:cNvSpPr txBox="1"/>
          <p:nvPr/>
        </p:nvSpPr>
        <p:spPr>
          <a:xfrm>
            <a:off x="467544" y="1888220"/>
            <a:ext cx="2376264" cy="2523768"/>
          </a:xfrm>
          <a:prstGeom prst="rect">
            <a:avLst/>
          </a:prstGeom>
          <a:solidFill>
            <a:schemeClr val="bg1">
              <a:lumMod val="85000"/>
            </a:schemeClr>
          </a:solidFill>
        </p:spPr>
        <p:txBody>
          <a:bodyPr wrap="square" rtlCol="0">
            <a:spAutoFit/>
          </a:bodyPr>
          <a:lstStyle/>
          <a:p>
            <a:r>
              <a:rPr lang="de-DE" b="1" dirty="0">
                <a:latin typeface="+mj-lt"/>
              </a:rPr>
              <a:t>1974</a:t>
            </a:r>
          </a:p>
          <a:p>
            <a:r>
              <a:rPr lang="de-DE" sz="1400" dirty="0">
                <a:latin typeface="+mj-lt"/>
              </a:rPr>
              <a:t>___________________</a:t>
            </a:r>
          </a:p>
          <a:p>
            <a:r>
              <a:rPr lang="de-DE" sz="1400" dirty="0">
                <a:latin typeface="+mj-lt"/>
              </a:rPr>
              <a:t>Die Bundesrepublik Deutschland gründet als erstes europäisches Land eine wissenschaftliche Umweltbehörde: das Umweltbundesamt. Am 22. Juli  startet UBA  mit 170 Mitarbeitenden in Berlin</a:t>
            </a:r>
          </a:p>
          <a:p>
            <a:endParaRPr lang="de-DE" sz="1400" dirty="0">
              <a:latin typeface="+mj-lt"/>
            </a:endParaRPr>
          </a:p>
        </p:txBody>
      </p:sp>
      <p:sp>
        <p:nvSpPr>
          <p:cNvPr id="25" name="Textfeld 24"/>
          <p:cNvSpPr txBox="1"/>
          <p:nvPr/>
        </p:nvSpPr>
        <p:spPr>
          <a:xfrm>
            <a:off x="3245861" y="1888220"/>
            <a:ext cx="2376000" cy="2556000"/>
          </a:xfrm>
          <a:prstGeom prst="rect">
            <a:avLst/>
          </a:prstGeom>
          <a:solidFill>
            <a:schemeClr val="bg1">
              <a:lumMod val="85000"/>
            </a:schemeClr>
          </a:solidFill>
        </p:spPr>
        <p:txBody>
          <a:bodyPr wrap="square" rtlCol="0">
            <a:spAutoFit/>
          </a:bodyPr>
          <a:lstStyle/>
          <a:p>
            <a:r>
              <a:rPr lang="de-DE" b="1" dirty="0">
                <a:latin typeface="+mj-lt"/>
              </a:rPr>
              <a:t>1986</a:t>
            </a:r>
          </a:p>
          <a:p>
            <a:r>
              <a:rPr lang="de-DE" sz="1400" dirty="0">
                <a:latin typeface="+mj-lt"/>
              </a:rPr>
              <a:t>____________________</a:t>
            </a:r>
          </a:p>
          <a:p>
            <a:r>
              <a:rPr lang="de-DE" sz="1400" dirty="0">
                <a:latin typeface="+mj-lt"/>
              </a:rPr>
              <a:t>In Deutschland wird das Bundesministerium für Umwelt, Naturschutz und Reaktorsicherheit (BMU) gegründet. Hier sollen alle Zuständigkeiten für die Umwelt zusammengefasst werden. Das UBA wird Behörde des BMU</a:t>
            </a:r>
          </a:p>
        </p:txBody>
      </p:sp>
      <p:sp>
        <p:nvSpPr>
          <p:cNvPr id="26" name="Textfeld 25"/>
          <p:cNvSpPr txBox="1"/>
          <p:nvPr/>
        </p:nvSpPr>
        <p:spPr>
          <a:xfrm>
            <a:off x="6018609" y="1884358"/>
            <a:ext cx="2376000" cy="2556000"/>
          </a:xfrm>
          <a:prstGeom prst="rect">
            <a:avLst/>
          </a:prstGeom>
          <a:solidFill>
            <a:schemeClr val="bg1">
              <a:lumMod val="85000"/>
            </a:schemeClr>
          </a:solidFill>
        </p:spPr>
        <p:txBody>
          <a:bodyPr wrap="square" rtlCol="0">
            <a:spAutoFit/>
          </a:bodyPr>
          <a:lstStyle/>
          <a:p>
            <a:r>
              <a:rPr lang="de-DE" b="1" dirty="0">
                <a:latin typeface="+mj-lt"/>
              </a:rPr>
              <a:t>2004</a:t>
            </a:r>
          </a:p>
          <a:p>
            <a:r>
              <a:rPr lang="de-DE" sz="1400" dirty="0">
                <a:latin typeface="+mj-lt"/>
              </a:rPr>
              <a:t>____________________</a:t>
            </a:r>
          </a:p>
          <a:p>
            <a:endParaRPr lang="de-DE" sz="1400" dirty="0">
              <a:latin typeface="+mj-lt"/>
            </a:endParaRPr>
          </a:p>
          <a:p>
            <a:r>
              <a:rPr lang="de-DE" sz="1400" dirty="0">
                <a:latin typeface="+mj-lt"/>
              </a:rPr>
              <a:t>Umzug des UBAs von Berlin nach Dessau (Sachsen-Anhalt)</a:t>
            </a:r>
          </a:p>
          <a:p>
            <a:endParaRPr lang="de-DE" sz="1400" dirty="0">
              <a:latin typeface="+mj-lt"/>
            </a:endParaRPr>
          </a:p>
          <a:p>
            <a:endParaRPr lang="de-DE" sz="1400" dirty="0">
              <a:latin typeface="+mj-lt"/>
            </a:endParaRPr>
          </a:p>
          <a:p>
            <a:endParaRPr lang="de-DE" sz="1400" dirty="0">
              <a:latin typeface="+mj-lt"/>
            </a:endParaRPr>
          </a:p>
          <a:p>
            <a:endParaRPr lang="de-DE" sz="1400" dirty="0">
              <a:latin typeface="+mj-lt"/>
            </a:endParaRPr>
          </a:p>
          <a:p>
            <a:endParaRPr lang="de-DE" sz="1400" dirty="0">
              <a:latin typeface="+mj-lt"/>
            </a:endParaRPr>
          </a:p>
        </p:txBody>
      </p:sp>
      <p:sp>
        <p:nvSpPr>
          <p:cNvPr id="27" name="Textfeld 26"/>
          <p:cNvSpPr txBox="1"/>
          <p:nvPr/>
        </p:nvSpPr>
        <p:spPr>
          <a:xfrm>
            <a:off x="359532" y="5350470"/>
            <a:ext cx="4428492" cy="1116000"/>
          </a:xfrm>
          <a:prstGeom prst="rect">
            <a:avLst/>
          </a:prstGeom>
          <a:solidFill>
            <a:schemeClr val="bg1"/>
          </a:solidFill>
        </p:spPr>
        <p:txBody>
          <a:bodyPr wrap="square" rtlCol="0">
            <a:spAutoFit/>
          </a:bodyPr>
          <a:lstStyle/>
          <a:p>
            <a:pPr marL="357188" indent="-357188">
              <a:buFont typeface="Wingdings" panose="05000000000000000000" pitchFamily="2" charset="2"/>
              <a:buChar char="v"/>
            </a:pPr>
            <a:r>
              <a:rPr lang="de-DE" sz="1600" dirty="0">
                <a:latin typeface="+mj-lt"/>
              </a:rPr>
              <a:t>Größte wissenschaftliche Umweltbehörde </a:t>
            </a:r>
            <a:r>
              <a:rPr lang="de-DE" sz="1600">
                <a:latin typeface="+mj-lt"/>
              </a:rPr>
              <a:t>auf Bundesebene</a:t>
            </a:r>
            <a:endParaRPr lang="de-DE" sz="1600" dirty="0">
              <a:latin typeface="+mj-lt"/>
            </a:endParaRPr>
          </a:p>
          <a:p>
            <a:pPr marL="357188" indent="-357188">
              <a:spcBef>
                <a:spcPts val="200"/>
              </a:spcBef>
              <a:buFont typeface="Wingdings" panose="05000000000000000000" pitchFamily="2" charset="2"/>
              <a:buChar char="v"/>
            </a:pPr>
            <a:r>
              <a:rPr lang="de-DE" sz="1600" dirty="0">
                <a:latin typeface="+mj-lt"/>
              </a:rPr>
              <a:t>Bundesweit ca. 1600 Mitarbeitende, ca. 950 in Dessau (2017)</a:t>
            </a:r>
          </a:p>
          <a:p>
            <a:pPr marL="357188" indent="-357188">
              <a:buFont typeface="Wingdings" panose="05000000000000000000" pitchFamily="2" charset="2"/>
              <a:buChar char="v"/>
            </a:pPr>
            <a:endParaRPr lang="de-DE" sz="1600" dirty="0">
              <a:latin typeface="+mj-lt"/>
            </a:endParaRPr>
          </a:p>
        </p:txBody>
      </p:sp>
    </p:spTree>
    <p:extLst>
      <p:ext uri="{BB962C8B-B14F-4D97-AF65-F5344CB8AC3E}">
        <p14:creationId xmlns:p14="http://schemas.microsoft.com/office/powerpoint/2010/main" val="249408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journals.plos.org/plosone/article/figure/image?size=large&amp;id=10.1371/journal.pone.0032097.g00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12890" y="1754645"/>
            <a:ext cx="3600000" cy="288867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de-DE"/>
              <a:t>Auswirkungen auf die Umwelt</a:t>
            </a:r>
            <a:endParaRPr lang="de-DE" dirty="0"/>
          </a:p>
        </p:txBody>
      </p:sp>
      <p:sp>
        <p:nvSpPr>
          <p:cNvPr id="3" name="Inhaltsplatzhalter 2"/>
          <p:cNvSpPr>
            <a:spLocks noGrp="1"/>
          </p:cNvSpPr>
          <p:nvPr>
            <p:ph idx="1"/>
          </p:nvPr>
        </p:nvSpPr>
        <p:spPr/>
        <p:txBody>
          <a:bodyPr/>
          <a:lstStyle/>
          <a:p>
            <a:r>
              <a:rPr lang="de-DE">
                <a:latin typeface="Calibri" panose="020F0502020204030204" pitchFamily="34" charset="0"/>
              </a:rPr>
              <a:t>endokrin Aktive Substanzen: Ethinylestradiol (ee2)</a:t>
            </a:r>
          </a:p>
          <a:p>
            <a:pPr marL="261938" lvl="4" indent="-161925"/>
            <a:r>
              <a:rPr lang="de-DE" sz="1400">
                <a:latin typeface="Calibri" panose="020F0502020204030204" pitchFamily="34" charset="0"/>
              </a:rPr>
              <a:t>Künstliches Estrogen </a:t>
            </a:r>
          </a:p>
          <a:p>
            <a:pPr marL="261938" lvl="4" indent="-161925"/>
            <a:r>
              <a:rPr lang="de-DE" sz="1400">
                <a:latin typeface="Calibri" panose="020F0502020204030204" pitchFamily="34" charset="0"/>
              </a:rPr>
              <a:t>Hauptwirkstoff in Verhütungspräparaten</a:t>
            </a:r>
          </a:p>
          <a:p>
            <a:pPr marL="261938" lvl="4" indent="-161925"/>
            <a:r>
              <a:rPr lang="de-DE" sz="1400">
                <a:latin typeface="Calibri" panose="020F0502020204030204" pitchFamily="34" charset="0"/>
              </a:rPr>
              <a:t>Bereits im niedrigen ng/L-Bereich hoch wirksam</a:t>
            </a:r>
          </a:p>
          <a:p>
            <a:pPr lvl="1"/>
            <a:endParaRPr lang="de-DE" sz="1400">
              <a:latin typeface="Calibri" panose="020F0502020204030204" pitchFamily="34" charset="0"/>
            </a:endParaRPr>
          </a:p>
          <a:p>
            <a:pPr marL="261938" lvl="4" indent="-161925"/>
            <a:r>
              <a:rPr lang="de-DE" sz="1400">
                <a:latin typeface="Calibri" panose="020F0502020204030204" pitchFamily="34" charset="0"/>
              </a:rPr>
              <a:t>Verändertes Balzverhalten beim Krallenfrosch (0,296 ng/L)</a:t>
            </a:r>
          </a:p>
          <a:p>
            <a:pPr lvl="1"/>
            <a:endParaRPr lang="de-DE" dirty="0">
              <a:latin typeface="Calibri" panose="020F0502020204030204" pitchFamily="34" charset="0"/>
            </a:endParaRPr>
          </a:p>
        </p:txBody>
      </p:sp>
      <p:sp>
        <p:nvSpPr>
          <p:cNvPr id="1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50</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16" name="Textfeld 15"/>
          <p:cNvSpPr txBox="1"/>
          <p:nvPr/>
        </p:nvSpPr>
        <p:spPr>
          <a:xfrm>
            <a:off x="4716016" y="4897905"/>
            <a:ext cx="3031612" cy="246221"/>
          </a:xfrm>
          <a:prstGeom prst="rect">
            <a:avLst/>
          </a:prstGeom>
          <a:noFill/>
        </p:spPr>
        <p:txBody>
          <a:bodyPr wrap="square" rtlCol="0">
            <a:spAutoFit/>
          </a:bodyPr>
          <a:lstStyle/>
          <a:p>
            <a:pPr algn="r"/>
            <a:r>
              <a:rPr lang="de-DE" sz="1000" dirty="0">
                <a:latin typeface="Calibri" panose="020F0502020204030204" pitchFamily="34" charset="0"/>
              </a:rPr>
              <a:t>Hoffmann, Kloas (2012) </a:t>
            </a:r>
            <a:r>
              <a:rPr lang="de-DE" sz="1000" i="1" dirty="0">
                <a:latin typeface="Calibri" panose="020F0502020204030204" pitchFamily="34" charset="0"/>
              </a:rPr>
              <a:t>PLOS ONE</a:t>
            </a:r>
          </a:p>
        </p:txBody>
      </p:sp>
      <p:sp>
        <p:nvSpPr>
          <p:cNvPr id="20" name="Datumsplatzhalter 19"/>
          <p:cNvSpPr>
            <a:spLocks noGrp="1"/>
          </p:cNvSpPr>
          <p:nvPr>
            <p:ph type="dt" sz="half" idx="10"/>
          </p:nvPr>
        </p:nvSpPr>
        <p:spPr/>
        <p:txBody>
          <a:bodyPr/>
          <a:lstStyle/>
          <a:p>
            <a:fld id="{C5BC77D6-6DE0-468C-B3C0-C48A65F30986}" type="datetime1">
              <a:rPr lang="de-DE" smtClean="0"/>
              <a:t>31.07.2020</a:t>
            </a:fld>
            <a:endParaRPr lang="de-DE"/>
          </a:p>
        </p:txBody>
      </p:sp>
    </p:spTree>
    <p:extLst>
      <p:ext uri="{BB962C8B-B14F-4D97-AF65-F5344CB8AC3E}">
        <p14:creationId xmlns:p14="http://schemas.microsoft.com/office/powerpoint/2010/main" val="3897049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Auswirkungen auf die Umwelt</a:t>
            </a:r>
            <a:endParaRPr lang="de-DE" dirty="0"/>
          </a:p>
        </p:txBody>
      </p:sp>
      <p:sp>
        <p:nvSpPr>
          <p:cNvPr id="1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51</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6" name="Textfeld 4"/>
          <p:cNvSpPr txBox="1">
            <a:spLocks noChangeArrowheads="1"/>
          </p:cNvSpPr>
          <p:nvPr/>
        </p:nvSpPr>
        <p:spPr bwMode="auto">
          <a:xfrm>
            <a:off x="395536" y="1340768"/>
            <a:ext cx="6820719" cy="323165"/>
          </a:xfrm>
          <a:prstGeom prst="rect">
            <a:avLst/>
          </a:prstGeom>
          <a:noFill/>
          <a:ln w="9525">
            <a:noFill/>
            <a:miter lim="800000"/>
            <a:headEnd/>
            <a:tailEnd/>
          </a:ln>
        </p:spPr>
        <p:txBody>
          <a:bodyPr wrap="square">
            <a:spAutoFit/>
          </a:bodyPr>
          <a:lstStyle/>
          <a:p>
            <a:r>
              <a:rPr lang="de-DE" sz="1500" b="1">
                <a:latin typeface="+mj-lt"/>
                <a:cs typeface="Arial" panose="020B0604020202020204" pitchFamily="34" charset="0"/>
              </a:rPr>
              <a:t>VERÄNDERUNG DES LAICHVERHALTENS</a:t>
            </a:r>
            <a:endParaRPr lang="de-DE" sz="1500" b="1" dirty="0">
              <a:latin typeface="+mj-lt"/>
              <a:cs typeface="Arial" panose="020B0604020202020204" pitchFamily="34" charset="0"/>
            </a:endParaRPr>
          </a:p>
        </p:txBody>
      </p:sp>
      <p:pic>
        <p:nvPicPr>
          <p:cNvPr id="7" name="Exposure Vergleich">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547664" y="1959463"/>
            <a:ext cx="4340696" cy="3551479"/>
          </a:xfrm>
          <a:prstGeom prst="rect">
            <a:avLst/>
          </a:prstGeom>
        </p:spPr>
      </p:pic>
      <p:sp>
        <p:nvSpPr>
          <p:cNvPr id="10" name="Textfeld 9"/>
          <p:cNvSpPr txBox="1"/>
          <p:nvPr/>
        </p:nvSpPr>
        <p:spPr>
          <a:xfrm>
            <a:off x="6094585" y="1965768"/>
            <a:ext cx="844205" cy="276999"/>
          </a:xfrm>
          <a:prstGeom prst="rect">
            <a:avLst/>
          </a:prstGeom>
          <a:noFill/>
        </p:spPr>
        <p:txBody>
          <a:bodyPr wrap="none" rtlCol="0">
            <a:spAutoFit/>
          </a:bodyPr>
          <a:lstStyle/>
          <a:p>
            <a:r>
              <a:rPr lang="en-GB" sz="1200" dirty="0">
                <a:latin typeface="+mj-lt"/>
                <a:cs typeface="Arial" panose="020B0604020202020204" pitchFamily="34" charset="0"/>
              </a:rPr>
              <a:t>3 ng/L EE2</a:t>
            </a:r>
          </a:p>
        </p:txBody>
      </p:sp>
      <p:sp>
        <p:nvSpPr>
          <p:cNvPr id="16" name="Datumsplatzhalter 15"/>
          <p:cNvSpPr>
            <a:spLocks noGrp="1"/>
          </p:cNvSpPr>
          <p:nvPr>
            <p:ph type="dt" sz="half" idx="10"/>
          </p:nvPr>
        </p:nvSpPr>
        <p:spPr/>
        <p:txBody>
          <a:bodyPr/>
          <a:lstStyle/>
          <a:p>
            <a:fld id="{D5B3204D-9F66-414C-A293-0A2D44CD9767}" type="datetime1">
              <a:rPr lang="de-DE" smtClean="0"/>
              <a:t>31.07.2020</a:t>
            </a:fld>
            <a:endParaRPr lang="de-DE"/>
          </a:p>
        </p:txBody>
      </p:sp>
      <p:sp>
        <p:nvSpPr>
          <p:cNvPr id="3" name="Textfeld 2"/>
          <p:cNvSpPr txBox="1"/>
          <p:nvPr/>
        </p:nvSpPr>
        <p:spPr>
          <a:xfrm>
            <a:off x="3347864" y="5569519"/>
            <a:ext cx="958532" cy="276999"/>
          </a:xfrm>
          <a:prstGeom prst="rect">
            <a:avLst/>
          </a:prstGeom>
          <a:noFill/>
        </p:spPr>
        <p:txBody>
          <a:bodyPr wrap="none" rtlCol="0">
            <a:spAutoFit/>
          </a:bodyPr>
          <a:lstStyle/>
          <a:p>
            <a:r>
              <a:rPr lang="en-GB" sz="1200" dirty="0" err="1">
                <a:latin typeface="+mj-lt"/>
              </a:rPr>
              <a:t>Foto</a:t>
            </a:r>
            <a:r>
              <a:rPr lang="en-GB" sz="1200" dirty="0">
                <a:latin typeface="+mj-lt"/>
              </a:rPr>
              <a:t>: Maack</a:t>
            </a:r>
          </a:p>
        </p:txBody>
      </p:sp>
    </p:spTree>
    <p:extLst>
      <p:ext uri="{BB962C8B-B14F-4D97-AF65-F5344CB8AC3E}">
        <p14:creationId xmlns:p14="http://schemas.microsoft.com/office/powerpoint/2010/main" val="183604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6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fullScrn="1">
              <p:cMediaNode>
                <p:cTn id="12" repeatCount="indefinite"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el 1"/>
          <p:cNvSpPr>
            <a:spLocks noGrp="1"/>
          </p:cNvSpPr>
          <p:nvPr>
            <p:ph type="title"/>
          </p:nvPr>
        </p:nvSpPr>
        <p:spPr/>
        <p:txBody>
          <a:bodyPr/>
          <a:lstStyle/>
          <a:p>
            <a:r>
              <a:rPr lang="de-DE"/>
              <a:t>Auswirkungen auf die Umwelt</a:t>
            </a:r>
            <a:endParaRPr lang="de-DE" dirty="0"/>
          </a:p>
        </p:txBody>
      </p:sp>
      <p:sp>
        <p:nvSpPr>
          <p:cNvPr id="1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a:p>
        </p:txBody>
      </p:sp>
      <p:sp>
        <p:nvSpPr>
          <p:cNvPr id="9" name="Foliennummernplatzhalter 8"/>
          <p:cNvSpPr>
            <a:spLocks noGrp="1"/>
          </p:cNvSpPr>
          <p:nvPr>
            <p:ph type="sldNum" sz="quarter" idx="18"/>
          </p:nvPr>
        </p:nvSpPr>
        <p:spPr/>
        <p:txBody>
          <a:bodyPr/>
          <a:lstStyle/>
          <a:p>
            <a:fld id="{6156B4DF-49EF-2A48-B7B4-F3F0D0DB9D0C}" type="slidenum">
              <a:rPr lang="de-DE" smtClean="0"/>
              <a:pPr/>
              <a:t>52</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2" name="Datumsplatzhalter 1"/>
          <p:cNvSpPr>
            <a:spLocks noGrp="1"/>
          </p:cNvSpPr>
          <p:nvPr>
            <p:ph type="dt" sz="half" idx="10"/>
          </p:nvPr>
        </p:nvSpPr>
        <p:spPr/>
        <p:txBody>
          <a:bodyPr/>
          <a:lstStyle/>
          <a:p>
            <a:fld id="{30E9BF09-1D12-473C-987F-FBE3702BE4CC}" type="datetime1">
              <a:rPr lang="de-DE" smtClean="0"/>
              <a:t>31.07.2020</a:t>
            </a:fld>
            <a:endParaRPr lang="de-DE"/>
          </a:p>
        </p:txBody>
      </p:sp>
      <p:pic>
        <p:nvPicPr>
          <p:cNvPr id="16" name="Picture 6" descr="primordium male                                                00000002Untitled                       B41FAD6E:"/>
          <p:cNvPicPr>
            <a:picLocks noChangeAspect="1" noChangeArrowheads="1"/>
          </p:cNvPicPr>
          <p:nvPr/>
        </p:nvPicPr>
        <p:blipFill>
          <a:blip r:embed="rId3" cstate="print"/>
          <a:srcRect l="33961" t="23938" r="9431" b="40147"/>
          <a:stretch>
            <a:fillRect/>
          </a:stretch>
        </p:blipFill>
        <p:spPr bwMode="auto">
          <a:xfrm>
            <a:off x="381000" y="3238971"/>
            <a:ext cx="1219200" cy="1098550"/>
          </a:xfrm>
          <a:prstGeom prst="rect">
            <a:avLst/>
          </a:prstGeom>
          <a:noFill/>
          <a:ln w="9525">
            <a:noFill/>
            <a:miter lim="800000"/>
            <a:headEnd/>
            <a:tailEnd/>
          </a:ln>
        </p:spPr>
      </p:pic>
      <p:sp>
        <p:nvSpPr>
          <p:cNvPr id="17" name="Rectangle 2"/>
          <p:cNvSpPr>
            <a:spLocks noChangeArrowheads="1"/>
          </p:cNvSpPr>
          <p:nvPr/>
        </p:nvSpPr>
        <p:spPr bwMode="auto">
          <a:xfrm>
            <a:off x="286342" y="1461273"/>
            <a:ext cx="4624845" cy="582211"/>
          </a:xfrm>
          <a:prstGeom prst="rect">
            <a:avLst/>
          </a:prstGeom>
          <a:noFill/>
          <a:ln w="25400">
            <a:noFill/>
            <a:miter lim="800000"/>
            <a:headEnd/>
            <a:tailEnd/>
          </a:ln>
        </p:spPr>
        <p:txBody>
          <a:bodyPr wrap="square" lIns="90487" tIns="44450" rIns="90487" bIns="44450" anchor="ctr">
            <a:spAutoFit/>
          </a:bodyPr>
          <a:lstStyle/>
          <a:p>
            <a:r>
              <a:rPr lang="de-DE" altLang="en-GB" sz="1600" b="1" dirty="0">
                <a:latin typeface="+mj-lt"/>
                <a:cs typeface="Arial" panose="020B0604020202020204" pitchFamily="34" charset="0"/>
              </a:rPr>
              <a:t>Das phänotypische Geschlecht bei Fischen kann durch Umwelteinflüsse verändert werden</a:t>
            </a:r>
          </a:p>
        </p:txBody>
      </p:sp>
      <p:grpSp>
        <p:nvGrpSpPr>
          <p:cNvPr id="18" name="Gruppieren 17"/>
          <p:cNvGrpSpPr/>
          <p:nvPr/>
        </p:nvGrpSpPr>
        <p:grpSpPr>
          <a:xfrm>
            <a:off x="1763688" y="4464521"/>
            <a:ext cx="6618312" cy="2054126"/>
            <a:chOff x="1763688" y="4319588"/>
            <a:chExt cx="6618312" cy="2054126"/>
          </a:xfrm>
        </p:grpSpPr>
        <p:grpSp>
          <p:nvGrpSpPr>
            <p:cNvPr id="19" name="Gruppieren 18"/>
            <p:cNvGrpSpPr/>
            <p:nvPr/>
          </p:nvGrpSpPr>
          <p:grpSpPr>
            <a:xfrm>
              <a:off x="2696957" y="4800600"/>
              <a:ext cx="5685043" cy="1573114"/>
              <a:chOff x="2696957" y="4800600"/>
              <a:chExt cx="5685043" cy="1573114"/>
            </a:xfrm>
          </p:grpSpPr>
          <p:pic>
            <p:nvPicPr>
              <p:cNvPr id="22" name="Picture 14" descr="malediff                                                       00000002Untitled                       B41FACAC:"/>
              <p:cNvPicPr>
                <a:picLocks noChangeAspect="1" noChangeArrowheads="1"/>
              </p:cNvPicPr>
              <p:nvPr/>
            </p:nvPicPr>
            <p:blipFill>
              <a:blip r:embed="rId4" cstate="print"/>
              <a:srcRect l="17122" t="30441" r="25801" b="33714"/>
              <a:stretch>
                <a:fillRect/>
              </a:stretch>
            </p:blipFill>
            <p:spPr bwMode="auto">
              <a:xfrm>
                <a:off x="6934200" y="4800600"/>
                <a:ext cx="1447800" cy="1320800"/>
              </a:xfrm>
              <a:prstGeom prst="rect">
                <a:avLst/>
              </a:prstGeom>
              <a:noFill/>
              <a:ln w="9525">
                <a:solidFill>
                  <a:schemeClr val="tx1"/>
                </a:solidFill>
                <a:miter lim="800000"/>
                <a:headEnd/>
                <a:tailEnd/>
              </a:ln>
            </p:spPr>
          </p:pic>
          <p:sp>
            <p:nvSpPr>
              <p:cNvPr id="23" name="Rectangle 15"/>
              <p:cNvSpPr>
                <a:spLocks noChangeArrowheads="1"/>
              </p:cNvSpPr>
              <p:nvPr/>
            </p:nvSpPr>
            <p:spPr bwMode="auto">
              <a:xfrm>
                <a:off x="2696957" y="4841885"/>
                <a:ext cx="1574800" cy="461665"/>
              </a:xfrm>
              <a:prstGeom prst="rect">
                <a:avLst/>
              </a:prstGeom>
              <a:noFill/>
              <a:ln w="12700">
                <a:noFill/>
                <a:miter lim="800000"/>
                <a:headEnd/>
                <a:tailEnd/>
              </a:ln>
            </p:spPr>
            <p:txBody>
              <a:bodyPr>
                <a:spAutoFit/>
              </a:bodyPr>
              <a:lstStyle/>
              <a:p>
                <a:r>
                  <a:rPr lang="de-DE" altLang="en-GB" sz="1200" i="1" dirty="0">
                    <a:latin typeface="+mj-lt"/>
                    <a:cs typeface="Arial" panose="020B0604020202020204" pitchFamily="34" charset="0"/>
                  </a:rPr>
                  <a:t>  “Genetische”</a:t>
                </a:r>
              </a:p>
              <a:p>
                <a:r>
                  <a:rPr lang="de-DE" altLang="en-GB" sz="1200" i="1" dirty="0">
                    <a:latin typeface="+mj-lt"/>
                    <a:cs typeface="Arial" panose="020B0604020202020204" pitchFamily="34" charset="0"/>
                  </a:rPr>
                  <a:t>  Weibchen</a:t>
                </a:r>
              </a:p>
            </p:txBody>
          </p:sp>
          <p:sp>
            <p:nvSpPr>
              <p:cNvPr id="24" name="Text Box 17"/>
              <p:cNvSpPr txBox="1">
                <a:spLocks noChangeArrowheads="1"/>
              </p:cNvSpPr>
              <p:nvPr/>
            </p:nvSpPr>
            <p:spPr bwMode="auto">
              <a:xfrm>
                <a:off x="4418903" y="5403012"/>
                <a:ext cx="1392881" cy="461665"/>
              </a:xfrm>
              <a:prstGeom prst="rect">
                <a:avLst/>
              </a:prstGeom>
              <a:noFill/>
              <a:ln w="9525">
                <a:noFill/>
                <a:miter lim="800000"/>
                <a:headEnd/>
                <a:tailEnd/>
              </a:ln>
            </p:spPr>
            <p:txBody>
              <a:bodyPr wrap="none">
                <a:spAutoFit/>
              </a:bodyPr>
              <a:lstStyle/>
              <a:p>
                <a:pPr algn="ctr"/>
                <a:r>
                  <a:rPr lang="de-DE" altLang="en-GB" sz="1200" i="1" dirty="0">
                    <a:latin typeface="+mj-lt"/>
                    <a:cs typeface="Arial" panose="020B0604020202020204" pitchFamily="34" charset="0"/>
                  </a:rPr>
                  <a:t> Pharmakologische </a:t>
                </a:r>
              </a:p>
              <a:p>
                <a:pPr algn="ctr"/>
                <a:r>
                  <a:rPr lang="de-DE" altLang="en-GB" sz="1200" i="1" dirty="0">
                    <a:latin typeface="+mj-lt"/>
                    <a:cs typeface="Arial" panose="020B0604020202020204" pitchFamily="34" charset="0"/>
                  </a:rPr>
                  <a:t>Dosis Androgen</a:t>
                </a:r>
              </a:p>
            </p:txBody>
          </p:sp>
          <p:sp>
            <p:nvSpPr>
              <p:cNvPr id="25" name="Text Box 20"/>
              <p:cNvSpPr txBox="1">
                <a:spLocks noChangeArrowheads="1"/>
              </p:cNvSpPr>
              <p:nvPr/>
            </p:nvSpPr>
            <p:spPr bwMode="auto">
              <a:xfrm>
                <a:off x="6858000" y="6065937"/>
                <a:ext cx="1402372" cy="307777"/>
              </a:xfrm>
              <a:prstGeom prst="rect">
                <a:avLst/>
              </a:prstGeom>
              <a:noFill/>
              <a:ln w="9525">
                <a:noFill/>
                <a:miter lim="800000"/>
                <a:headEnd/>
                <a:tailEnd/>
              </a:ln>
            </p:spPr>
            <p:txBody>
              <a:bodyPr wrap="none">
                <a:spAutoFit/>
              </a:bodyPr>
              <a:lstStyle/>
              <a:p>
                <a:r>
                  <a:rPr lang="de-DE" altLang="en-GB" sz="1400" i="1" dirty="0">
                    <a:latin typeface="+mj-lt"/>
                    <a:cs typeface="Arial" panose="020B0604020202020204" pitchFamily="34" charset="0"/>
                  </a:rPr>
                  <a:t>Spermatogenese</a:t>
                </a:r>
                <a:endParaRPr lang="de-DE" altLang="en-GB" sz="1400" dirty="0">
                  <a:latin typeface="+mj-lt"/>
                  <a:cs typeface="Arial" panose="020B0604020202020204" pitchFamily="34" charset="0"/>
                </a:endParaRPr>
              </a:p>
            </p:txBody>
          </p:sp>
        </p:grpSp>
        <p:cxnSp>
          <p:nvCxnSpPr>
            <p:cNvPr id="20" name="Gerade Verbindung mit Pfeil 19"/>
            <p:cNvCxnSpPr/>
            <p:nvPr/>
          </p:nvCxnSpPr>
          <p:spPr>
            <a:xfrm>
              <a:off x="1763688" y="4319588"/>
              <a:ext cx="504056" cy="39211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a:off x="4259544" y="5229200"/>
              <a:ext cx="186422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6" name="Gruppieren 25"/>
          <p:cNvGrpSpPr/>
          <p:nvPr/>
        </p:nvGrpSpPr>
        <p:grpSpPr>
          <a:xfrm>
            <a:off x="1763688" y="3107208"/>
            <a:ext cx="6995796" cy="1647825"/>
            <a:chOff x="1763688" y="2962275"/>
            <a:chExt cx="6995796" cy="1647825"/>
          </a:xfrm>
        </p:grpSpPr>
        <p:grpSp>
          <p:nvGrpSpPr>
            <p:cNvPr id="27" name="Gruppieren 26"/>
            <p:cNvGrpSpPr/>
            <p:nvPr/>
          </p:nvGrpSpPr>
          <p:grpSpPr>
            <a:xfrm>
              <a:off x="2542381" y="2962275"/>
              <a:ext cx="6217103" cy="1647825"/>
              <a:chOff x="2542381" y="2962275"/>
              <a:chExt cx="6217103" cy="1647825"/>
            </a:xfrm>
          </p:grpSpPr>
          <p:sp>
            <p:nvSpPr>
              <p:cNvPr id="30" name="Rectangle 16"/>
              <p:cNvSpPr>
                <a:spLocks noChangeArrowheads="1"/>
              </p:cNvSpPr>
              <p:nvPr/>
            </p:nvSpPr>
            <p:spPr bwMode="auto">
              <a:xfrm>
                <a:off x="2542381" y="3432472"/>
                <a:ext cx="1593850" cy="461665"/>
              </a:xfrm>
              <a:prstGeom prst="rect">
                <a:avLst/>
              </a:prstGeom>
              <a:noFill/>
              <a:ln w="12700">
                <a:noFill/>
                <a:miter lim="800000"/>
                <a:headEnd/>
                <a:tailEnd/>
              </a:ln>
            </p:spPr>
            <p:txBody>
              <a:bodyPr>
                <a:spAutoFit/>
              </a:bodyPr>
              <a:lstStyle/>
              <a:p>
                <a:pPr algn="ctr"/>
                <a:r>
                  <a:rPr lang="de-DE" altLang="en-GB" sz="1200" i="1" dirty="0">
                    <a:latin typeface="+mj-lt"/>
                    <a:cs typeface="Arial" panose="020B0604020202020204" pitchFamily="34" charset="0"/>
                  </a:rPr>
                  <a:t> Männchen oder</a:t>
                </a:r>
              </a:p>
              <a:p>
                <a:pPr algn="ctr"/>
                <a:r>
                  <a:rPr lang="de-DE" altLang="en-GB" sz="1200" i="1" dirty="0">
                    <a:latin typeface="+mj-lt"/>
                    <a:cs typeface="Arial" panose="020B0604020202020204" pitchFamily="34" charset="0"/>
                  </a:rPr>
                  <a:t>Weibchen</a:t>
                </a:r>
              </a:p>
            </p:txBody>
          </p:sp>
          <p:sp>
            <p:nvSpPr>
              <p:cNvPr id="31" name="Text Box 22"/>
              <p:cNvSpPr txBox="1">
                <a:spLocks noChangeArrowheads="1"/>
              </p:cNvSpPr>
              <p:nvPr/>
            </p:nvSpPr>
            <p:spPr bwMode="auto">
              <a:xfrm>
                <a:off x="8003444" y="3486150"/>
                <a:ext cx="756040" cy="307777"/>
              </a:xfrm>
              <a:prstGeom prst="rect">
                <a:avLst/>
              </a:prstGeom>
              <a:noFill/>
              <a:ln w="9525">
                <a:noFill/>
                <a:miter lim="800000"/>
                <a:headEnd/>
                <a:tailEnd/>
              </a:ln>
            </p:spPr>
            <p:txBody>
              <a:bodyPr wrap="none">
                <a:spAutoFit/>
              </a:bodyPr>
              <a:lstStyle/>
              <a:p>
                <a:pPr algn="ctr"/>
                <a:r>
                  <a:rPr lang="de-DE" altLang="en-GB" sz="1400" i="1" dirty="0">
                    <a:latin typeface="+mj-lt"/>
                    <a:cs typeface="Arial" panose="020B0604020202020204" pitchFamily="34" charset="0"/>
                  </a:rPr>
                  <a:t>Intersex</a:t>
                </a:r>
              </a:p>
            </p:txBody>
          </p:sp>
          <p:grpSp>
            <p:nvGrpSpPr>
              <p:cNvPr id="32" name="Gruppieren 40"/>
              <p:cNvGrpSpPr>
                <a:grpSpLocks/>
              </p:cNvGrpSpPr>
              <p:nvPr/>
            </p:nvGrpSpPr>
            <p:grpSpPr bwMode="auto">
              <a:xfrm>
                <a:off x="6435725" y="2962275"/>
                <a:ext cx="1443038" cy="1647825"/>
                <a:chOff x="6436354" y="2962032"/>
                <a:chExt cx="1442944" cy="1648068"/>
              </a:xfrm>
            </p:grpSpPr>
            <p:pic>
              <p:nvPicPr>
                <p:cNvPr id="33" name="Picture 12" descr="C:\eigene Dateien\EMFB\intersex.jpg"/>
                <p:cNvPicPr>
                  <a:picLocks noChangeAspect="1" noChangeArrowheads="1"/>
                </p:cNvPicPr>
                <p:nvPr/>
              </p:nvPicPr>
              <p:blipFill>
                <a:blip r:embed="rId5" cstate="print"/>
                <a:srcRect/>
                <a:stretch>
                  <a:fillRect/>
                </a:stretch>
              </p:blipFill>
              <p:spPr bwMode="auto">
                <a:xfrm>
                  <a:off x="6436354" y="2962032"/>
                  <a:ext cx="1442944" cy="1648068"/>
                </a:xfrm>
                <a:prstGeom prst="rect">
                  <a:avLst/>
                </a:prstGeom>
                <a:solidFill>
                  <a:srgbClr val="FF9966">
                    <a:alpha val="14902"/>
                  </a:srgbClr>
                </a:solidFill>
                <a:ln w="9525">
                  <a:noFill/>
                  <a:miter lim="800000"/>
                  <a:headEnd/>
                  <a:tailEnd/>
                </a:ln>
              </p:spPr>
            </p:pic>
            <p:grpSp>
              <p:nvGrpSpPr>
                <p:cNvPr id="34" name="Gruppieren 35"/>
                <p:cNvGrpSpPr>
                  <a:grpSpLocks/>
                </p:cNvGrpSpPr>
                <p:nvPr/>
              </p:nvGrpSpPr>
              <p:grpSpPr bwMode="auto">
                <a:xfrm>
                  <a:off x="6595954" y="3062288"/>
                  <a:ext cx="1283344" cy="1257972"/>
                  <a:chOff x="6689235" y="3094038"/>
                  <a:chExt cx="1283344" cy="1257972"/>
                </a:xfrm>
              </p:grpSpPr>
              <p:sp>
                <p:nvSpPr>
                  <p:cNvPr id="38" name="Freihandform 37"/>
                  <p:cNvSpPr/>
                  <p:nvPr/>
                </p:nvSpPr>
                <p:spPr>
                  <a:xfrm>
                    <a:off x="6689963" y="3411357"/>
                    <a:ext cx="420659" cy="466794"/>
                  </a:xfrm>
                  <a:custGeom>
                    <a:avLst/>
                    <a:gdLst>
                      <a:gd name="connsiteX0" fmla="*/ 70574 w 420378"/>
                      <a:gd name="connsiteY0" fmla="*/ 251614 h 466406"/>
                      <a:gd name="connsiteX1" fmla="*/ 39890 w 420378"/>
                      <a:gd name="connsiteY1" fmla="*/ 245477 h 466406"/>
                      <a:gd name="connsiteX2" fmla="*/ 30684 w 420378"/>
                      <a:gd name="connsiteY2" fmla="*/ 236272 h 466406"/>
                      <a:gd name="connsiteX3" fmla="*/ 24548 w 420378"/>
                      <a:gd name="connsiteY3" fmla="*/ 227066 h 466406"/>
                      <a:gd name="connsiteX4" fmla="*/ 24548 w 420378"/>
                      <a:gd name="connsiteY4" fmla="*/ 165697 h 466406"/>
                      <a:gd name="connsiteX5" fmla="*/ 15342 w 420378"/>
                      <a:gd name="connsiteY5" fmla="*/ 144218 h 466406"/>
                      <a:gd name="connsiteX6" fmla="*/ 6137 w 420378"/>
                      <a:gd name="connsiteY6" fmla="*/ 138081 h 466406"/>
                      <a:gd name="connsiteX7" fmla="*/ 0 w 420378"/>
                      <a:gd name="connsiteY7" fmla="*/ 128876 h 466406"/>
                      <a:gd name="connsiteX8" fmla="*/ 6137 w 420378"/>
                      <a:gd name="connsiteY8" fmla="*/ 116602 h 466406"/>
                      <a:gd name="connsiteX9" fmla="*/ 21479 w 420378"/>
                      <a:gd name="connsiteY9" fmla="*/ 88986 h 466406"/>
                      <a:gd name="connsiteX10" fmla="*/ 24548 w 420378"/>
                      <a:gd name="connsiteY10" fmla="*/ 73643 h 466406"/>
                      <a:gd name="connsiteX11" fmla="*/ 49095 w 420378"/>
                      <a:gd name="connsiteY11" fmla="*/ 46027 h 466406"/>
                      <a:gd name="connsiteX12" fmla="*/ 58301 w 420378"/>
                      <a:gd name="connsiteY12" fmla="*/ 36822 h 466406"/>
                      <a:gd name="connsiteX13" fmla="*/ 79780 w 420378"/>
                      <a:gd name="connsiteY13" fmla="*/ 9206 h 466406"/>
                      <a:gd name="connsiteX14" fmla="*/ 98191 w 420378"/>
                      <a:gd name="connsiteY14" fmla="*/ 3069 h 466406"/>
                      <a:gd name="connsiteX15" fmla="*/ 107396 w 420378"/>
                      <a:gd name="connsiteY15" fmla="*/ 0 h 466406"/>
                      <a:gd name="connsiteX16" fmla="*/ 147286 w 420378"/>
                      <a:gd name="connsiteY16" fmla="*/ 6137 h 466406"/>
                      <a:gd name="connsiteX17" fmla="*/ 156491 w 420378"/>
                      <a:gd name="connsiteY17" fmla="*/ 9206 h 466406"/>
                      <a:gd name="connsiteX18" fmla="*/ 181039 w 420378"/>
                      <a:gd name="connsiteY18" fmla="*/ 18411 h 466406"/>
                      <a:gd name="connsiteX19" fmla="*/ 193313 w 420378"/>
                      <a:gd name="connsiteY19" fmla="*/ 39890 h 466406"/>
                      <a:gd name="connsiteX20" fmla="*/ 199450 w 420378"/>
                      <a:gd name="connsiteY20" fmla="*/ 49096 h 466406"/>
                      <a:gd name="connsiteX21" fmla="*/ 205586 w 420378"/>
                      <a:gd name="connsiteY21" fmla="*/ 67507 h 466406"/>
                      <a:gd name="connsiteX22" fmla="*/ 208655 w 420378"/>
                      <a:gd name="connsiteY22" fmla="*/ 76712 h 466406"/>
                      <a:gd name="connsiteX23" fmla="*/ 211723 w 420378"/>
                      <a:gd name="connsiteY23" fmla="*/ 104328 h 466406"/>
                      <a:gd name="connsiteX24" fmla="*/ 205586 w 420378"/>
                      <a:gd name="connsiteY24" fmla="*/ 113533 h 466406"/>
                      <a:gd name="connsiteX25" fmla="*/ 202518 w 420378"/>
                      <a:gd name="connsiteY25" fmla="*/ 122739 h 466406"/>
                      <a:gd name="connsiteX26" fmla="*/ 233203 w 420378"/>
                      <a:gd name="connsiteY26" fmla="*/ 116602 h 466406"/>
                      <a:gd name="connsiteX27" fmla="*/ 242408 w 420378"/>
                      <a:gd name="connsiteY27" fmla="*/ 107396 h 466406"/>
                      <a:gd name="connsiteX28" fmla="*/ 260819 w 420378"/>
                      <a:gd name="connsiteY28" fmla="*/ 101260 h 466406"/>
                      <a:gd name="connsiteX29" fmla="*/ 340599 w 420378"/>
                      <a:gd name="connsiteY29" fmla="*/ 104328 h 466406"/>
                      <a:gd name="connsiteX30" fmla="*/ 349804 w 420378"/>
                      <a:gd name="connsiteY30" fmla="*/ 107396 h 466406"/>
                      <a:gd name="connsiteX31" fmla="*/ 359009 w 420378"/>
                      <a:gd name="connsiteY31" fmla="*/ 116602 h 466406"/>
                      <a:gd name="connsiteX32" fmla="*/ 374352 w 420378"/>
                      <a:gd name="connsiteY32" fmla="*/ 135013 h 466406"/>
                      <a:gd name="connsiteX33" fmla="*/ 386625 w 420378"/>
                      <a:gd name="connsiteY33" fmla="*/ 150355 h 466406"/>
                      <a:gd name="connsiteX34" fmla="*/ 401968 w 420378"/>
                      <a:gd name="connsiteY34" fmla="*/ 177971 h 466406"/>
                      <a:gd name="connsiteX35" fmla="*/ 405036 w 420378"/>
                      <a:gd name="connsiteY35" fmla="*/ 190245 h 466406"/>
                      <a:gd name="connsiteX36" fmla="*/ 411173 w 420378"/>
                      <a:gd name="connsiteY36" fmla="*/ 208656 h 466406"/>
                      <a:gd name="connsiteX37" fmla="*/ 414242 w 420378"/>
                      <a:gd name="connsiteY37" fmla="*/ 220929 h 466406"/>
                      <a:gd name="connsiteX38" fmla="*/ 420378 w 420378"/>
                      <a:gd name="connsiteY38" fmla="*/ 239340 h 466406"/>
                      <a:gd name="connsiteX39" fmla="*/ 414242 w 420378"/>
                      <a:gd name="connsiteY39" fmla="*/ 279230 h 466406"/>
                      <a:gd name="connsiteX40" fmla="*/ 405036 w 420378"/>
                      <a:gd name="connsiteY40" fmla="*/ 288435 h 466406"/>
                      <a:gd name="connsiteX41" fmla="*/ 401968 w 420378"/>
                      <a:gd name="connsiteY41" fmla="*/ 297641 h 466406"/>
                      <a:gd name="connsiteX42" fmla="*/ 395831 w 420378"/>
                      <a:gd name="connsiteY42" fmla="*/ 306846 h 466406"/>
                      <a:gd name="connsiteX43" fmla="*/ 383557 w 420378"/>
                      <a:gd name="connsiteY43" fmla="*/ 386626 h 466406"/>
                      <a:gd name="connsiteX44" fmla="*/ 374352 w 420378"/>
                      <a:gd name="connsiteY44" fmla="*/ 389694 h 466406"/>
                      <a:gd name="connsiteX45" fmla="*/ 368215 w 420378"/>
                      <a:gd name="connsiteY45" fmla="*/ 398900 h 466406"/>
                      <a:gd name="connsiteX46" fmla="*/ 359009 w 420378"/>
                      <a:gd name="connsiteY46" fmla="*/ 401968 h 466406"/>
                      <a:gd name="connsiteX47" fmla="*/ 355941 w 420378"/>
                      <a:gd name="connsiteY47" fmla="*/ 411174 h 466406"/>
                      <a:gd name="connsiteX48" fmla="*/ 346735 w 420378"/>
                      <a:gd name="connsiteY48" fmla="*/ 417311 h 466406"/>
                      <a:gd name="connsiteX49" fmla="*/ 340599 w 420378"/>
                      <a:gd name="connsiteY49" fmla="*/ 426516 h 466406"/>
                      <a:gd name="connsiteX50" fmla="*/ 319119 w 420378"/>
                      <a:gd name="connsiteY50" fmla="*/ 432653 h 466406"/>
                      <a:gd name="connsiteX51" fmla="*/ 309914 w 420378"/>
                      <a:gd name="connsiteY51" fmla="*/ 438790 h 466406"/>
                      <a:gd name="connsiteX52" fmla="*/ 297640 w 420378"/>
                      <a:gd name="connsiteY52" fmla="*/ 441858 h 466406"/>
                      <a:gd name="connsiteX53" fmla="*/ 288435 w 420378"/>
                      <a:gd name="connsiteY53" fmla="*/ 444927 h 466406"/>
                      <a:gd name="connsiteX54" fmla="*/ 190244 w 420378"/>
                      <a:gd name="connsiteY54" fmla="*/ 447995 h 466406"/>
                      <a:gd name="connsiteX55" fmla="*/ 168765 w 420378"/>
                      <a:gd name="connsiteY55" fmla="*/ 463337 h 466406"/>
                      <a:gd name="connsiteX56" fmla="*/ 159560 w 420378"/>
                      <a:gd name="connsiteY56" fmla="*/ 466406 h 466406"/>
                      <a:gd name="connsiteX57" fmla="*/ 138080 w 420378"/>
                      <a:gd name="connsiteY57" fmla="*/ 463337 h 466406"/>
                      <a:gd name="connsiteX58" fmla="*/ 125807 w 420378"/>
                      <a:gd name="connsiteY58" fmla="*/ 460269 h 466406"/>
                      <a:gd name="connsiteX59" fmla="*/ 119670 w 420378"/>
                      <a:gd name="connsiteY59" fmla="*/ 451064 h 466406"/>
                      <a:gd name="connsiteX60" fmla="*/ 110464 w 420378"/>
                      <a:gd name="connsiteY60" fmla="*/ 444927 h 466406"/>
                      <a:gd name="connsiteX61" fmla="*/ 107396 w 420378"/>
                      <a:gd name="connsiteY61" fmla="*/ 435721 h 466406"/>
                      <a:gd name="connsiteX62" fmla="*/ 98191 w 420378"/>
                      <a:gd name="connsiteY62" fmla="*/ 408105 h 466406"/>
                      <a:gd name="connsiteX63" fmla="*/ 85917 w 420378"/>
                      <a:gd name="connsiteY63" fmla="*/ 389694 h 466406"/>
                      <a:gd name="connsiteX64" fmla="*/ 79780 w 420378"/>
                      <a:gd name="connsiteY64" fmla="*/ 340599 h 466406"/>
                      <a:gd name="connsiteX65" fmla="*/ 39890 w 420378"/>
                      <a:gd name="connsiteY65" fmla="*/ 337531 h 466406"/>
                      <a:gd name="connsiteX66" fmla="*/ 33753 w 420378"/>
                      <a:gd name="connsiteY66" fmla="*/ 328325 h 466406"/>
                      <a:gd name="connsiteX67" fmla="*/ 42958 w 420378"/>
                      <a:gd name="connsiteY67" fmla="*/ 297641 h 466406"/>
                      <a:gd name="connsiteX68" fmla="*/ 61369 w 420378"/>
                      <a:gd name="connsiteY68" fmla="*/ 279230 h 466406"/>
                      <a:gd name="connsiteX69" fmla="*/ 70574 w 420378"/>
                      <a:gd name="connsiteY69" fmla="*/ 251614 h 46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0378" h="466406">
                        <a:moveTo>
                          <a:pt x="70574" y="251614"/>
                        </a:moveTo>
                        <a:cubicBezTo>
                          <a:pt x="66994" y="245989"/>
                          <a:pt x="45731" y="249371"/>
                          <a:pt x="39890" y="245477"/>
                        </a:cubicBezTo>
                        <a:cubicBezTo>
                          <a:pt x="36279" y="243070"/>
                          <a:pt x="33462" y="239606"/>
                          <a:pt x="30684" y="236272"/>
                        </a:cubicBezTo>
                        <a:cubicBezTo>
                          <a:pt x="28323" y="233439"/>
                          <a:pt x="26593" y="230135"/>
                          <a:pt x="24548" y="227066"/>
                        </a:cubicBezTo>
                        <a:cubicBezTo>
                          <a:pt x="27702" y="192366"/>
                          <a:pt x="29480" y="197756"/>
                          <a:pt x="24548" y="165697"/>
                        </a:cubicBezTo>
                        <a:cubicBezTo>
                          <a:pt x="23268" y="157375"/>
                          <a:pt x="21472" y="150348"/>
                          <a:pt x="15342" y="144218"/>
                        </a:cubicBezTo>
                        <a:cubicBezTo>
                          <a:pt x="12734" y="141610"/>
                          <a:pt x="9205" y="140127"/>
                          <a:pt x="6137" y="138081"/>
                        </a:cubicBezTo>
                        <a:cubicBezTo>
                          <a:pt x="4091" y="135013"/>
                          <a:pt x="0" y="132564"/>
                          <a:pt x="0" y="128876"/>
                        </a:cubicBezTo>
                        <a:cubicBezTo>
                          <a:pt x="0" y="124302"/>
                          <a:pt x="4438" y="120849"/>
                          <a:pt x="6137" y="116602"/>
                        </a:cubicBezTo>
                        <a:cubicBezTo>
                          <a:pt x="16149" y="91571"/>
                          <a:pt x="6021" y="104444"/>
                          <a:pt x="21479" y="88986"/>
                        </a:cubicBezTo>
                        <a:cubicBezTo>
                          <a:pt x="22502" y="83872"/>
                          <a:pt x="22717" y="78527"/>
                          <a:pt x="24548" y="73643"/>
                        </a:cubicBezTo>
                        <a:cubicBezTo>
                          <a:pt x="27834" y="64881"/>
                          <a:pt x="46115" y="49007"/>
                          <a:pt x="49095" y="46027"/>
                        </a:cubicBezTo>
                        <a:lnTo>
                          <a:pt x="58301" y="36822"/>
                        </a:lnTo>
                        <a:cubicBezTo>
                          <a:pt x="62185" y="25168"/>
                          <a:pt x="64256" y="14381"/>
                          <a:pt x="79780" y="9206"/>
                        </a:cubicBezTo>
                        <a:lnTo>
                          <a:pt x="98191" y="3069"/>
                        </a:lnTo>
                        <a:lnTo>
                          <a:pt x="107396" y="0"/>
                        </a:lnTo>
                        <a:cubicBezTo>
                          <a:pt x="120693" y="2046"/>
                          <a:pt x="134063" y="3658"/>
                          <a:pt x="147286" y="6137"/>
                        </a:cubicBezTo>
                        <a:cubicBezTo>
                          <a:pt x="150465" y="6733"/>
                          <a:pt x="153463" y="8070"/>
                          <a:pt x="156491" y="9206"/>
                        </a:cubicBezTo>
                        <a:cubicBezTo>
                          <a:pt x="185805" y="20200"/>
                          <a:pt x="160166" y="11455"/>
                          <a:pt x="181039" y="18411"/>
                        </a:cubicBezTo>
                        <a:cubicBezTo>
                          <a:pt x="195991" y="40841"/>
                          <a:pt x="177740" y="12638"/>
                          <a:pt x="193313" y="39890"/>
                        </a:cubicBezTo>
                        <a:cubicBezTo>
                          <a:pt x="195143" y="43092"/>
                          <a:pt x="197404" y="46027"/>
                          <a:pt x="199450" y="49096"/>
                        </a:cubicBezTo>
                        <a:lnTo>
                          <a:pt x="205586" y="67507"/>
                        </a:lnTo>
                        <a:lnTo>
                          <a:pt x="208655" y="76712"/>
                        </a:lnTo>
                        <a:cubicBezTo>
                          <a:pt x="209678" y="85917"/>
                          <a:pt x="212492" y="95098"/>
                          <a:pt x="211723" y="104328"/>
                        </a:cubicBezTo>
                        <a:cubicBezTo>
                          <a:pt x="211417" y="108003"/>
                          <a:pt x="207235" y="110235"/>
                          <a:pt x="205586" y="113533"/>
                        </a:cubicBezTo>
                        <a:cubicBezTo>
                          <a:pt x="204140" y="116426"/>
                          <a:pt x="199515" y="121538"/>
                          <a:pt x="202518" y="122739"/>
                        </a:cubicBezTo>
                        <a:cubicBezTo>
                          <a:pt x="205410" y="123896"/>
                          <a:pt x="228232" y="117845"/>
                          <a:pt x="233203" y="116602"/>
                        </a:cubicBezTo>
                        <a:cubicBezTo>
                          <a:pt x="236271" y="113533"/>
                          <a:pt x="238615" y="109503"/>
                          <a:pt x="242408" y="107396"/>
                        </a:cubicBezTo>
                        <a:cubicBezTo>
                          <a:pt x="248063" y="104254"/>
                          <a:pt x="260819" y="101260"/>
                          <a:pt x="260819" y="101260"/>
                        </a:cubicBezTo>
                        <a:cubicBezTo>
                          <a:pt x="287412" y="102283"/>
                          <a:pt x="314049" y="102497"/>
                          <a:pt x="340599" y="104328"/>
                        </a:cubicBezTo>
                        <a:cubicBezTo>
                          <a:pt x="343826" y="104550"/>
                          <a:pt x="347113" y="105602"/>
                          <a:pt x="349804" y="107396"/>
                        </a:cubicBezTo>
                        <a:cubicBezTo>
                          <a:pt x="353415" y="109803"/>
                          <a:pt x="356487" y="113071"/>
                          <a:pt x="359009" y="116602"/>
                        </a:cubicBezTo>
                        <a:cubicBezTo>
                          <a:pt x="373164" y="136420"/>
                          <a:pt x="356205" y="122916"/>
                          <a:pt x="374352" y="135013"/>
                        </a:cubicBezTo>
                        <a:cubicBezTo>
                          <a:pt x="381261" y="155742"/>
                          <a:pt x="371679" y="133274"/>
                          <a:pt x="386625" y="150355"/>
                        </a:cubicBezTo>
                        <a:cubicBezTo>
                          <a:pt x="395946" y="161007"/>
                          <a:pt x="398648" y="166351"/>
                          <a:pt x="401968" y="177971"/>
                        </a:cubicBezTo>
                        <a:cubicBezTo>
                          <a:pt x="403127" y="182026"/>
                          <a:pt x="403824" y="186206"/>
                          <a:pt x="405036" y="190245"/>
                        </a:cubicBezTo>
                        <a:cubicBezTo>
                          <a:pt x="406895" y="196441"/>
                          <a:pt x="409604" y="202380"/>
                          <a:pt x="411173" y="208656"/>
                        </a:cubicBezTo>
                        <a:cubicBezTo>
                          <a:pt x="412196" y="212747"/>
                          <a:pt x="413030" y="216890"/>
                          <a:pt x="414242" y="220929"/>
                        </a:cubicBezTo>
                        <a:cubicBezTo>
                          <a:pt x="416101" y="227125"/>
                          <a:pt x="420378" y="239340"/>
                          <a:pt x="420378" y="239340"/>
                        </a:cubicBezTo>
                        <a:cubicBezTo>
                          <a:pt x="418333" y="252637"/>
                          <a:pt x="418255" y="266389"/>
                          <a:pt x="414242" y="279230"/>
                        </a:cubicBezTo>
                        <a:cubicBezTo>
                          <a:pt x="412948" y="283372"/>
                          <a:pt x="407443" y="284824"/>
                          <a:pt x="405036" y="288435"/>
                        </a:cubicBezTo>
                        <a:cubicBezTo>
                          <a:pt x="403242" y="291126"/>
                          <a:pt x="403414" y="294748"/>
                          <a:pt x="401968" y="297641"/>
                        </a:cubicBezTo>
                        <a:cubicBezTo>
                          <a:pt x="400319" y="300939"/>
                          <a:pt x="397877" y="303778"/>
                          <a:pt x="395831" y="306846"/>
                        </a:cubicBezTo>
                        <a:cubicBezTo>
                          <a:pt x="394668" y="333589"/>
                          <a:pt x="409026" y="369647"/>
                          <a:pt x="383557" y="386626"/>
                        </a:cubicBezTo>
                        <a:cubicBezTo>
                          <a:pt x="380866" y="388420"/>
                          <a:pt x="377420" y="388671"/>
                          <a:pt x="374352" y="389694"/>
                        </a:cubicBezTo>
                        <a:cubicBezTo>
                          <a:pt x="372306" y="392763"/>
                          <a:pt x="371095" y="396596"/>
                          <a:pt x="368215" y="398900"/>
                        </a:cubicBezTo>
                        <a:cubicBezTo>
                          <a:pt x="365689" y="400921"/>
                          <a:pt x="361296" y="399681"/>
                          <a:pt x="359009" y="401968"/>
                        </a:cubicBezTo>
                        <a:cubicBezTo>
                          <a:pt x="356722" y="404255"/>
                          <a:pt x="357962" y="408648"/>
                          <a:pt x="355941" y="411174"/>
                        </a:cubicBezTo>
                        <a:cubicBezTo>
                          <a:pt x="353637" y="414054"/>
                          <a:pt x="349804" y="415265"/>
                          <a:pt x="346735" y="417311"/>
                        </a:cubicBezTo>
                        <a:cubicBezTo>
                          <a:pt x="344690" y="420379"/>
                          <a:pt x="343479" y="424212"/>
                          <a:pt x="340599" y="426516"/>
                        </a:cubicBezTo>
                        <a:cubicBezTo>
                          <a:pt x="338600" y="428115"/>
                          <a:pt x="319917" y="432453"/>
                          <a:pt x="319119" y="432653"/>
                        </a:cubicBezTo>
                        <a:cubicBezTo>
                          <a:pt x="316051" y="434699"/>
                          <a:pt x="313304" y="437337"/>
                          <a:pt x="309914" y="438790"/>
                        </a:cubicBezTo>
                        <a:cubicBezTo>
                          <a:pt x="306038" y="440451"/>
                          <a:pt x="301695" y="440699"/>
                          <a:pt x="297640" y="441858"/>
                        </a:cubicBezTo>
                        <a:cubicBezTo>
                          <a:pt x="294530" y="442747"/>
                          <a:pt x="291664" y="444742"/>
                          <a:pt x="288435" y="444927"/>
                        </a:cubicBezTo>
                        <a:cubicBezTo>
                          <a:pt x="255742" y="446795"/>
                          <a:pt x="222974" y="446972"/>
                          <a:pt x="190244" y="447995"/>
                        </a:cubicBezTo>
                        <a:cubicBezTo>
                          <a:pt x="185130" y="463337"/>
                          <a:pt x="190244" y="456177"/>
                          <a:pt x="168765" y="463337"/>
                        </a:cubicBezTo>
                        <a:lnTo>
                          <a:pt x="159560" y="466406"/>
                        </a:lnTo>
                        <a:cubicBezTo>
                          <a:pt x="152400" y="465383"/>
                          <a:pt x="145196" y="464631"/>
                          <a:pt x="138080" y="463337"/>
                        </a:cubicBezTo>
                        <a:cubicBezTo>
                          <a:pt x="133931" y="462583"/>
                          <a:pt x="129316" y="462608"/>
                          <a:pt x="125807" y="460269"/>
                        </a:cubicBezTo>
                        <a:cubicBezTo>
                          <a:pt x="122739" y="458223"/>
                          <a:pt x="122278" y="453672"/>
                          <a:pt x="119670" y="451064"/>
                        </a:cubicBezTo>
                        <a:cubicBezTo>
                          <a:pt x="117062" y="448456"/>
                          <a:pt x="113533" y="446973"/>
                          <a:pt x="110464" y="444927"/>
                        </a:cubicBezTo>
                        <a:cubicBezTo>
                          <a:pt x="109441" y="441858"/>
                          <a:pt x="108285" y="438831"/>
                          <a:pt x="107396" y="435721"/>
                        </a:cubicBezTo>
                        <a:cubicBezTo>
                          <a:pt x="104031" y="423944"/>
                          <a:pt x="104534" y="419735"/>
                          <a:pt x="98191" y="408105"/>
                        </a:cubicBezTo>
                        <a:cubicBezTo>
                          <a:pt x="94659" y="401630"/>
                          <a:pt x="85917" y="389694"/>
                          <a:pt x="85917" y="389694"/>
                        </a:cubicBezTo>
                        <a:cubicBezTo>
                          <a:pt x="83871" y="373329"/>
                          <a:pt x="90692" y="352965"/>
                          <a:pt x="79780" y="340599"/>
                        </a:cubicBezTo>
                        <a:cubicBezTo>
                          <a:pt x="70957" y="330599"/>
                          <a:pt x="52776" y="340967"/>
                          <a:pt x="39890" y="337531"/>
                        </a:cubicBezTo>
                        <a:cubicBezTo>
                          <a:pt x="36327" y="336581"/>
                          <a:pt x="35799" y="331394"/>
                          <a:pt x="33753" y="328325"/>
                        </a:cubicBezTo>
                        <a:cubicBezTo>
                          <a:pt x="36072" y="312087"/>
                          <a:pt x="33457" y="308330"/>
                          <a:pt x="42958" y="297641"/>
                        </a:cubicBezTo>
                        <a:cubicBezTo>
                          <a:pt x="48724" y="291154"/>
                          <a:pt x="61369" y="279230"/>
                          <a:pt x="61369" y="279230"/>
                        </a:cubicBezTo>
                        <a:cubicBezTo>
                          <a:pt x="65429" y="262987"/>
                          <a:pt x="74154" y="257239"/>
                          <a:pt x="70574" y="251614"/>
                        </a:cubicBezTo>
                        <a:close/>
                      </a:path>
                    </a:pathLst>
                  </a:custGeom>
                  <a:solidFill>
                    <a:srgbClr val="FF9966">
                      <a:alpha val="48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mj-lt"/>
                      <a:cs typeface="Arial" pitchFamily="34" charset="0"/>
                    </a:endParaRPr>
                  </a:p>
                </p:txBody>
              </p:sp>
              <p:sp>
                <p:nvSpPr>
                  <p:cNvPr id="39" name="Freihandform 38"/>
                  <p:cNvSpPr/>
                  <p:nvPr/>
                </p:nvSpPr>
                <p:spPr>
                  <a:xfrm>
                    <a:off x="7163007" y="3844807"/>
                    <a:ext cx="349227" cy="425513"/>
                  </a:xfrm>
                  <a:custGeom>
                    <a:avLst/>
                    <a:gdLst>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96263 w 349686"/>
                      <a:gd name="connsiteY34" fmla="*/ 46027 h 424651"/>
                      <a:gd name="connsiteX35" fmla="*/ 202400 w 349686"/>
                      <a:gd name="connsiteY35" fmla="*/ 33753 h 424651"/>
                      <a:gd name="connsiteX36" fmla="*/ 205469 w 349686"/>
                      <a:gd name="connsiteY36" fmla="*/ 21479 h 424651"/>
                      <a:gd name="connsiteX37" fmla="*/ 223879 w 349686"/>
                      <a:gd name="connsiteY37" fmla="*/ 24548 h 424651"/>
                      <a:gd name="connsiteX38" fmla="*/ 233085 w 349686"/>
                      <a:gd name="connsiteY38" fmla="*/ 30685 h 424651"/>
                      <a:gd name="connsiteX39" fmla="*/ 260701 w 349686"/>
                      <a:gd name="connsiteY39" fmla="*/ 36822 h 424651"/>
                      <a:gd name="connsiteX40" fmla="*/ 269906 w 349686"/>
                      <a:gd name="connsiteY40" fmla="*/ 39890 h 424651"/>
                      <a:gd name="connsiteX41" fmla="*/ 297522 w 349686"/>
                      <a:gd name="connsiteY41" fmla="*/ 55232 h 424651"/>
                      <a:gd name="connsiteX42" fmla="*/ 306728 w 349686"/>
                      <a:gd name="connsiteY42" fmla="*/ 61369 h 424651"/>
                      <a:gd name="connsiteX43" fmla="*/ 319002 w 349686"/>
                      <a:gd name="connsiteY43" fmla="*/ 79780 h 424651"/>
                      <a:gd name="connsiteX44" fmla="*/ 322070 w 349686"/>
                      <a:gd name="connsiteY44" fmla="*/ 88985 h 424651"/>
                      <a:gd name="connsiteX45" fmla="*/ 325139 w 349686"/>
                      <a:gd name="connsiteY45" fmla="*/ 101259 h 424651"/>
                      <a:gd name="connsiteX46" fmla="*/ 331275 w 349686"/>
                      <a:gd name="connsiteY46" fmla="*/ 119670 h 424651"/>
                      <a:gd name="connsiteX47" fmla="*/ 337412 w 349686"/>
                      <a:gd name="connsiteY47" fmla="*/ 159560 h 424651"/>
                      <a:gd name="connsiteX48" fmla="*/ 340481 w 349686"/>
                      <a:gd name="connsiteY48" fmla="*/ 168765 h 424651"/>
                      <a:gd name="connsiteX49" fmla="*/ 343549 w 349686"/>
                      <a:gd name="connsiteY49" fmla="*/ 193313 h 424651"/>
                      <a:gd name="connsiteX50" fmla="*/ 346618 w 349686"/>
                      <a:gd name="connsiteY50" fmla="*/ 211724 h 424651"/>
                      <a:gd name="connsiteX51" fmla="*/ 349686 w 349686"/>
                      <a:gd name="connsiteY51" fmla="*/ 233203 h 424651"/>
                      <a:gd name="connsiteX52" fmla="*/ 343549 w 349686"/>
                      <a:gd name="connsiteY52" fmla="*/ 254682 h 424651"/>
                      <a:gd name="connsiteX53" fmla="*/ 337412 w 349686"/>
                      <a:gd name="connsiteY53" fmla="*/ 263887 h 424651"/>
                      <a:gd name="connsiteX54" fmla="*/ 325139 w 349686"/>
                      <a:gd name="connsiteY54" fmla="*/ 285366 h 424651"/>
                      <a:gd name="connsiteX55" fmla="*/ 315933 w 349686"/>
                      <a:gd name="connsiteY55" fmla="*/ 294572 h 424651"/>
                      <a:gd name="connsiteX56" fmla="*/ 303659 w 349686"/>
                      <a:gd name="connsiteY56" fmla="*/ 322188 h 424651"/>
                      <a:gd name="connsiteX57" fmla="*/ 294454 w 349686"/>
                      <a:gd name="connsiteY57" fmla="*/ 328325 h 424651"/>
                      <a:gd name="connsiteX58" fmla="*/ 288317 w 349686"/>
                      <a:gd name="connsiteY58" fmla="*/ 337530 h 424651"/>
                      <a:gd name="connsiteX59" fmla="*/ 279112 w 349686"/>
                      <a:gd name="connsiteY59" fmla="*/ 343667 h 424651"/>
                      <a:gd name="connsiteX60" fmla="*/ 276043 w 349686"/>
                      <a:gd name="connsiteY60" fmla="*/ 352873 h 424651"/>
                      <a:gd name="connsiteX61" fmla="*/ 269906 w 349686"/>
                      <a:gd name="connsiteY61" fmla="*/ 362078 h 424651"/>
                      <a:gd name="connsiteX62" fmla="*/ 263769 w 349686"/>
                      <a:gd name="connsiteY62" fmla="*/ 389694 h 424651"/>
                      <a:gd name="connsiteX63" fmla="*/ 260701 w 349686"/>
                      <a:gd name="connsiteY63" fmla="*/ 401968 h 424651"/>
                      <a:gd name="connsiteX64" fmla="*/ 254564 w 349686"/>
                      <a:gd name="connsiteY64" fmla="*/ 411173 h 424651"/>
                      <a:gd name="connsiteX65" fmla="*/ 236153 w 349686"/>
                      <a:gd name="connsiteY65" fmla="*/ 417310 h 424651"/>
                      <a:gd name="connsiteX66" fmla="*/ 223879 w 349686"/>
                      <a:gd name="connsiteY66" fmla="*/ 423447 h 424651"/>
                      <a:gd name="connsiteX67" fmla="*/ 220811 w 349686"/>
                      <a:gd name="connsiteY67"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96263 w 349686"/>
                      <a:gd name="connsiteY34" fmla="*/ 46027 h 424651"/>
                      <a:gd name="connsiteX35" fmla="*/ 202400 w 349686"/>
                      <a:gd name="connsiteY35" fmla="*/ 33753 h 424651"/>
                      <a:gd name="connsiteX36" fmla="*/ 205469 w 349686"/>
                      <a:gd name="connsiteY36" fmla="*/ 21479 h 424651"/>
                      <a:gd name="connsiteX37" fmla="*/ 223879 w 349686"/>
                      <a:gd name="connsiteY37" fmla="*/ 24548 h 424651"/>
                      <a:gd name="connsiteX38" fmla="*/ 233085 w 349686"/>
                      <a:gd name="connsiteY38" fmla="*/ 30685 h 424651"/>
                      <a:gd name="connsiteX39" fmla="*/ 260701 w 349686"/>
                      <a:gd name="connsiteY39" fmla="*/ 36822 h 424651"/>
                      <a:gd name="connsiteX40" fmla="*/ 269906 w 349686"/>
                      <a:gd name="connsiteY40" fmla="*/ 39890 h 424651"/>
                      <a:gd name="connsiteX41" fmla="*/ 297522 w 349686"/>
                      <a:gd name="connsiteY41" fmla="*/ 55232 h 424651"/>
                      <a:gd name="connsiteX42" fmla="*/ 306728 w 349686"/>
                      <a:gd name="connsiteY42" fmla="*/ 61369 h 424651"/>
                      <a:gd name="connsiteX43" fmla="*/ 319002 w 349686"/>
                      <a:gd name="connsiteY43" fmla="*/ 79780 h 424651"/>
                      <a:gd name="connsiteX44" fmla="*/ 322070 w 349686"/>
                      <a:gd name="connsiteY44" fmla="*/ 88985 h 424651"/>
                      <a:gd name="connsiteX45" fmla="*/ 325139 w 349686"/>
                      <a:gd name="connsiteY45" fmla="*/ 101259 h 424651"/>
                      <a:gd name="connsiteX46" fmla="*/ 331275 w 349686"/>
                      <a:gd name="connsiteY46" fmla="*/ 119670 h 424651"/>
                      <a:gd name="connsiteX47" fmla="*/ 337412 w 349686"/>
                      <a:gd name="connsiteY47" fmla="*/ 159560 h 424651"/>
                      <a:gd name="connsiteX48" fmla="*/ 340481 w 349686"/>
                      <a:gd name="connsiteY48" fmla="*/ 168765 h 424651"/>
                      <a:gd name="connsiteX49" fmla="*/ 343549 w 349686"/>
                      <a:gd name="connsiteY49" fmla="*/ 193313 h 424651"/>
                      <a:gd name="connsiteX50" fmla="*/ 346618 w 349686"/>
                      <a:gd name="connsiteY50" fmla="*/ 211724 h 424651"/>
                      <a:gd name="connsiteX51" fmla="*/ 349686 w 349686"/>
                      <a:gd name="connsiteY51" fmla="*/ 233203 h 424651"/>
                      <a:gd name="connsiteX52" fmla="*/ 343549 w 349686"/>
                      <a:gd name="connsiteY52" fmla="*/ 254682 h 424651"/>
                      <a:gd name="connsiteX53" fmla="*/ 337412 w 349686"/>
                      <a:gd name="connsiteY53" fmla="*/ 263887 h 424651"/>
                      <a:gd name="connsiteX54" fmla="*/ 325139 w 349686"/>
                      <a:gd name="connsiteY54" fmla="*/ 285366 h 424651"/>
                      <a:gd name="connsiteX55" fmla="*/ 315933 w 349686"/>
                      <a:gd name="connsiteY55" fmla="*/ 294572 h 424651"/>
                      <a:gd name="connsiteX56" fmla="*/ 303659 w 349686"/>
                      <a:gd name="connsiteY56" fmla="*/ 322188 h 424651"/>
                      <a:gd name="connsiteX57" fmla="*/ 294454 w 349686"/>
                      <a:gd name="connsiteY57" fmla="*/ 328325 h 424651"/>
                      <a:gd name="connsiteX58" fmla="*/ 288317 w 349686"/>
                      <a:gd name="connsiteY58" fmla="*/ 337530 h 424651"/>
                      <a:gd name="connsiteX59" fmla="*/ 279112 w 349686"/>
                      <a:gd name="connsiteY59" fmla="*/ 343667 h 424651"/>
                      <a:gd name="connsiteX60" fmla="*/ 276043 w 349686"/>
                      <a:gd name="connsiteY60" fmla="*/ 352873 h 424651"/>
                      <a:gd name="connsiteX61" fmla="*/ 269906 w 349686"/>
                      <a:gd name="connsiteY61" fmla="*/ 362078 h 424651"/>
                      <a:gd name="connsiteX62" fmla="*/ 263769 w 349686"/>
                      <a:gd name="connsiteY62" fmla="*/ 389694 h 424651"/>
                      <a:gd name="connsiteX63" fmla="*/ 260701 w 349686"/>
                      <a:gd name="connsiteY63" fmla="*/ 401968 h 424651"/>
                      <a:gd name="connsiteX64" fmla="*/ 254564 w 349686"/>
                      <a:gd name="connsiteY64" fmla="*/ 411173 h 424651"/>
                      <a:gd name="connsiteX65" fmla="*/ 236153 w 349686"/>
                      <a:gd name="connsiteY65" fmla="*/ 417310 h 424651"/>
                      <a:gd name="connsiteX66" fmla="*/ 223879 w 349686"/>
                      <a:gd name="connsiteY66" fmla="*/ 423447 h 424651"/>
                      <a:gd name="connsiteX67" fmla="*/ 220811 w 349686"/>
                      <a:gd name="connsiteY67"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96263 w 349686"/>
                      <a:gd name="connsiteY34" fmla="*/ 46027 h 424651"/>
                      <a:gd name="connsiteX35" fmla="*/ 202400 w 349686"/>
                      <a:gd name="connsiteY35" fmla="*/ 33753 h 424651"/>
                      <a:gd name="connsiteX36" fmla="*/ 205469 w 349686"/>
                      <a:gd name="connsiteY36" fmla="*/ 21479 h 424651"/>
                      <a:gd name="connsiteX37" fmla="*/ 208074 w 349686"/>
                      <a:gd name="connsiteY37" fmla="*/ 22326 h 424651"/>
                      <a:gd name="connsiteX38" fmla="*/ 223879 w 349686"/>
                      <a:gd name="connsiteY38" fmla="*/ 24548 h 424651"/>
                      <a:gd name="connsiteX39" fmla="*/ 233085 w 349686"/>
                      <a:gd name="connsiteY39" fmla="*/ 30685 h 424651"/>
                      <a:gd name="connsiteX40" fmla="*/ 260701 w 349686"/>
                      <a:gd name="connsiteY40" fmla="*/ 36822 h 424651"/>
                      <a:gd name="connsiteX41" fmla="*/ 269906 w 349686"/>
                      <a:gd name="connsiteY41" fmla="*/ 39890 h 424651"/>
                      <a:gd name="connsiteX42" fmla="*/ 297522 w 349686"/>
                      <a:gd name="connsiteY42" fmla="*/ 55232 h 424651"/>
                      <a:gd name="connsiteX43" fmla="*/ 306728 w 349686"/>
                      <a:gd name="connsiteY43" fmla="*/ 61369 h 424651"/>
                      <a:gd name="connsiteX44" fmla="*/ 319002 w 349686"/>
                      <a:gd name="connsiteY44" fmla="*/ 79780 h 424651"/>
                      <a:gd name="connsiteX45" fmla="*/ 322070 w 349686"/>
                      <a:gd name="connsiteY45" fmla="*/ 88985 h 424651"/>
                      <a:gd name="connsiteX46" fmla="*/ 325139 w 349686"/>
                      <a:gd name="connsiteY46" fmla="*/ 101259 h 424651"/>
                      <a:gd name="connsiteX47" fmla="*/ 331275 w 349686"/>
                      <a:gd name="connsiteY47" fmla="*/ 119670 h 424651"/>
                      <a:gd name="connsiteX48" fmla="*/ 337412 w 349686"/>
                      <a:gd name="connsiteY48" fmla="*/ 159560 h 424651"/>
                      <a:gd name="connsiteX49" fmla="*/ 340481 w 349686"/>
                      <a:gd name="connsiteY49" fmla="*/ 168765 h 424651"/>
                      <a:gd name="connsiteX50" fmla="*/ 343549 w 349686"/>
                      <a:gd name="connsiteY50" fmla="*/ 193313 h 424651"/>
                      <a:gd name="connsiteX51" fmla="*/ 346618 w 349686"/>
                      <a:gd name="connsiteY51" fmla="*/ 211724 h 424651"/>
                      <a:gd name="connsiteX52" fmla="*/ 349686 w 349686"/>
                      <a:gd name="connsiteY52" fmla="*/ 233203 h 424651"/>
                      <a:gd name="connsiteX53" fmla="*/ 343549 w 349686"/>
                      <a:gd name="connsiteY53" fmla="*/ 254682 h 424651"/>
                      <a:gd name="connsiteX54" fmla="*/ 337412 w 349686"/>
                      <a:gd name="connsiteY54" fmla="*/ 263887 h 424651"/>
                      <a:gd name="connsiteX55" fmla="*/ 325139 w 349686"/>
                      <a:gd name="connsiteY55" fmla="*/ 285366 h 424651"/>
                      <a:gd name="connsiteX56" fmla="*/ 315933 w 349686"/>
                      <a:gd name="connsiteY56" fmla="*/ 294572 h 424651"/>
                      <a:gd name="connsiteX57" fmla="*/ 303659 w 349686"/>
                      <a:gd name="connsiteY57" fmla="*/ 322188 h 424651"/>
                      <a:gd name="connsiteX58" fmla="*/ 294454 w 349686"/>
                      <a:gd name="connsiteY58" fmla="*/ 328325 h 424651"/>
                      <a:gd name="connsiteX59" fmla="*/ 288317 w 349686"/>
                      <a:gd name="connsiteY59" fmla="*/ 337530 h 424651"/>
                      <a:gd name="connsiteX60" fmla="*/ 279112 w 349686"/>
                      <a:gd name="connsiteY60" fmla="*/ 343667 h 424651"/>
                      <a:gd name="connsiteX61" fmla="*/ 276043 w 349686"/>
                      <a:gd name="connsiteY61" fmla="*/ 352873 h 424651"/>
                      <a:gd name="connsiteX62" fmla="*/ 269906 w 349686"/>
                      <a:gd name="connsiteY62" fmla="*/ 362078 h 424651"/>
                      <a:gd name="connsiteX63" fmla="*/ 263769 w 349686"/>
                      <a:gd name="connsiteY63" fmla="*/ 389694 h 424651"/>
                      <a:gd name="connsiteX64" fmla="*/ 260701 w 349686"/>
                      <a:gd name="connsiteY64" fmla="*/ 401968 h 424651"/>
                      <a:gd name="connsiteX65" fmla="*/ 254564 w 349686"/>
                      <a:gd name="connsiteY65" fmla="*/ 411173 h 424651"/>
                      <a:gd name="connsiteX66" fmla="*/ 236153 w 349686"/>
                      <a:gd name="connsiteY66" fmla="*/ 417310 h 424651"/>
                      <a:gd name="connsiteX67" fmla="*/ 223879 w 349686"/>
                      <a:gd name="connsiteY67" fmla="*/ 423447 h 424651"/>
                      <a:gd name="connsiteX68" fmla="*/ 220811 w 349686"/>
                      <a:gd name="connsiteY68"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96263 w 349686"/>
                      <a:gd name="connsiteY34" fmla="*/ 46027 h 424651"/>
                      <a:gd name="connsiteX35" fmla="*/ 202400 w 349686"/>
                      <a:gd name="connsiteY35" fmla="*/ 33753 h 424651"/>
                      <a:gd name="connsiteX36" fmla="*/ 205469 w 349686"/>
                      <a:gd name="connsiteY36" fmla="*/ 21479 h 424651"/>
                      <a:gd name="connsiteX37" fmla="*/ 208074 w 349686"/>
                      <a:gd name="connsiteY37" fmla="*/ 22326 h 424651"/>
                      <a:gd name="connsiteX38" fmla="*/ 223879 w 349686"/>
                      <a:gd name="connsiteY38" fmla="*/ 24548 h 424651"/>
                      <a:gd name="connsiteX39" fmla="*/ 233085 w 349686"/>
                      <a:gd name="connsiteY39" fmla="*/ 30685 h 424651"/>
                      <a:gd name="connsiteX40" fmla="*/ 236649 w 349686"/>
                      <a:gd name="connsiteY40" fmla="*/ 27089 h 424651"/>
                      <a:gd name="connsiteX41" fmla="*/ 260701 w 349686"/>
                      <a:gd name="connsiteY41" fmla="*/ 36822 h 424651"/>
                      <a:gd name="connsiteX42" fmla="*/ 269906 w 349686"/>
                      <a:gd name="connsiteY42" fmla="*/ 39890 h 424651"/>
                      <a:gd name="connsiteX43" fmla="*/ 297522 w 349686"/>
                      <a:gd name="connsiteY43" fmla="*/ 55232 h 424651"/>
                      <a:gd name="connsiteX44" fmla="*/ 306728 w 349686"/>
                      <a:gd name="connsiteY44" fmla="*/ 61369 h 424651"/>
                      <a:gd name="connsiteX45" fmla="*/ 319002 w 349686"/>
                      <a:gd name="connsiteY45" fmla="*/ 79780 h 424651"/>
                      <a:gd name="connsiteX46" fmla="*/ 322070 w 349686"/>
                      <a:gd name="connsiteY46" fmla="*/ 88985 h 424651"/>
                      <a:gd name="connsiteX47" fmla="*/ 325139 w 349686"/>
                      <a:gd name="connsiteY47" fmla="*/ 101259 h 424651"/>
                      <a:gd name="connsiteX48" fmla="*/ 331275 w 349686"/>
                      <a:gd name="connsiteY48" fmla="*/ 119670 h 424651"/>
                      <a:gd name="connsiteX49" fmla="*/ 337412 w 349686"/>
                      <a:gd name="connsiteY49" fmla="*/ 159560 h 424651"/>
                      <a:gd name="connsiteX50" fmla="*/ 340481 w 349686"/>
                      <a:gd name="connsiteY50" fmla="*/ 168765 h 424651"/>
                      <a:gd name="connsiteX51" fmla="*/ 343549 w 349686"/>
                      <a:gd name="connsiteY51" fmla="*/ 193313 h 424651"/>
                      <a:gd name="connsiteX52" fmla="*/ 346618 w 349686"/>
                      <a:gd name="connsiteY52" fmla="*/ 211724 h 424651"/>
                      <a:gd name="connsiteX53" fmla="*/ 349686 w 349686"/>
                      <a:gd name="connsiteY53" fmla="*/ 233203 h 424651"/>
                      <a:gd name="connsiteX54" fmla="*/ 343549 w 349686"/>
                      <a:gd name="connsiteY54" fmla="*/ 254682 h 424651"/>
                      <a:gd name="connsiteX55" fmla="*/ 337412 w 349686"/>
                      <a:gd name="connsiteY55" fmla="*/ 263887 h 424651"/>
                      <a:gd name="connsiteX56" fmla="*/ 325139 w 349686"/>
                      <a:gd name="connsiteY56" fmla="*/ 285366 h 424651"/>
                      <a:gd name="connsiteX57" fmla="*/ 315933 w 349686"/>
                      <a:gd name="connsiteY57" fmla="*/ 294572 h 424651"/>
                      <a:gd name="connsiteX58" fmla="*/ 303659 w 349686"/>
                      <a:gd name="connsiteY58" fmla="*/ 322188 h 424651"/>
                      <a:gd name="connsiteX59" fmla="*/ 294454 w 349686"/>
                      <a:gd name="connsiteY59" fmla="*/ 328325 h 424651"/>
                      <a:gd name="connsiteX60" fmla="*/ 288317 w 349686"/>
                      <a:gd name="connsiteY60" fmla="*/ 337530 h 424651"/>
                      <a:gd name="connsiteX61" fmla="*/ 279112 w 349686"/>
                      <a:gd name="connsiteY61" fmla="*/ 343667 h 424651"/>
                      <a:gd name="connsiteX62" fmla="*/ 276043 w 349686"/>
                      <a:gd name="connsiteY62" fmla="*/ 352873 h 424651"/>
                      <a:gd name="connsiteX63" fmla="*/ 269906 w 349686"/>
                      <a:gd name="connsiteY63" fmla="*/ 362078 h 424651"/>
                      <a:gd name="connsiteX64" fmla="*/ 263769 w 349686"/>
                      <a:gd name="connsiteY64" fmla="*/ 389694 h 424651"/>
                      <a:gd name="connsiteX65" fmla="*/ 260701 w 349686"/>
                      <a:gd name="connsiteY65" fmla="*/ 401968 h 424651"/>
                      <a:gd name="connsiteX66" fmla="*/ 254564 w 349686"/>
                      <a:gd name="connsiteY66" fmla="*/ 411173 h 424651"/>
                      <a:gd name="connsiteX67" fmla="*/ 236153 w 349686"/>
                      <a:gd name="connsiteY67" fmla="*/ 417310 h 424651"/>
                      <a:gd name="connsiteX68" fmla="*/ 223879 w 349686"/>
                      <a:gd name="connsiteY68" fmla="*/ 423447 h 424651"/>
                      <a:gd name="connsiteX69" fmla="*/ 220811 w 349686"/>
                      <a:gd name="connsiteY69"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96263 w 349686"/>
                      <a:gd name="connsiteY34" fmla="*/ 46027 h 424651"/>
                      <a:gd name="connsiteX35" fmla="*/ 202400 w 349686"/>
                      <a:gd name="connsiteY35" fmla="*/ 33753 h 424651"/>
                      <a:gd name="connsiteX36" fmla="*/ 205469 w 349686"/>
                      <a:gd name="connsiteY36" fmla="*/ 21479 h 424651"/>
                      <a:gd name="connsiteX37" fmla="*/ 208074 w 349686"/>
                      <a:gd name="connsiteY37" fmla="*/ 22326 h 424651"/>
                      <a:gd name="connsiteX38" fmla="*/ 223879 w 349686"/>
                      <a:gd name="connsiteY38" fmla="*/ 24548 h 424651"/>
                      <a:gd name="connsiteX39" fmla="*/ 233085 w 349686"/>
                      <a:gd name="connsiteY39" fmla="*/ 30685 h 424651"/>
                      <a:gd name="connsiteX40" fmla="*/ 236649 w 349686"/>
                      <a:gd name="connsiteY40" fmla="*/ 27089 h 424651"/>
                      <a:gd name="connsiteX41" fmla="*/ 260701 w 349686"/>
                      <a:gd name="connsiteY41" fmla="*/ 36822 h 424651"/>
                      <a:gd name="connsiteX42" fmla="*/ 269906 w 349686"/>
                      <a:gd name="connsiteY42" fmla="*/ 39890 h 424651"/>
                      <a:gd name="connsiteX43" fmla="*/ 297522 w 349686"/>
                      <a:gd name="connsiteY43" fmla="*/ 55232 h 424651"/>
                      <a:gd name="connsiteX44" fmla="*/ 306728 w 349686"/>
                      <a:gd name="connsiteY44" fmla="*/ 61369 h 424651"/>
                      <a:gd name="connsiteX45" fmla="*/ 319002 w 349686"/>
                      <a:gd name="connsiteY45" fmla="*/ 79780 h 424651"/>
                      <a:gd name="connsiteX46" fmla="*/ 322070 w 349686"/>
                      <a:gd name="connsiteY46" fmla="*/ 88985 h 424651"/>
                      <a:gd name="connsiteX47" fmla="*/ 325139 w 349686"/>
                      <a:gd name="connsiteY47" fmla="*/ 101259 h 424651"/>
                      <a:gd name="connsiteX48" fmla="*/ 331275 w 349686"/>
                      <a:gd name="connsiteY48" fmla="*/ 119670 h 424651"/>
                      <a:gd name="connsiteX49" fmla="*/ 337412 w 349686"/>
                      <a:gd name="connsiteY49" fmla="*/ 159560 h 424651"/>
                      <a:gd name="connsiteX50" fmla="*/ 340481 w 349686"/>
                      <a:gd name="connsiteY50" fmla="*/ 168765 h 424651"/>
                      <a:gd name="connsiteX51" fmla="*/ 343549 w 349686"/>
                      <a:gd name="connsiteY51" fmla="*/ 193313 h 424651"/>
                      <a:gd name="connsiteX52" fmla="*/ 346618 w 349686"/>
                      <a:gd name="connsiteY52" fmla="*/ 211724 h 424651"/>
                      <a:gd name="connsiteX53" fmla="*/ 349686 w 349686"/>
                      <a:gd name="connsiteY53" fmla="*/ 233203 h 424651"/>
                      <a:gd name="connsiteX54" fmla="*/ 343549 w 349686"/>
                      <a:gd name="connsiteY54" fmla="*/ 254682 h 424651"/>
                      <a:gd name="connsiteX55" fmla="*/ 337412 w 349686"/>
                      <a:gd name="connsiteY55" fmla="*/ 263887 h 424651"/>
                      <a:gd name="connsiteX56" fmla="*/ 325139 w 349686"/>
                      <a:gd name="connsiteY56" fmla="*/ 285366 h 424651"/>
                      <a:gd name="connsiteX57" fmla="*/ 315933 w 349686"/>
                      <a:gd name="connsiteY57" fmla="*/ 294572 h 424651"/>
                      <a:gd name="connsiteX58" fmla="*/ 303659 w 349686"/>
                      <a:gd name="connsiteY58" fmla="*/ 322188 h 424651"/>
                      <a:gd name="connsiteX59" fmla="*/ 294454 w 349686"/>
                      <a:gd name="connsiteY59" fmla="*/ 328325 h 424651"/>
                      <a:gd name="connsiteX60" fmla="*/ 288317 w 349686"/>
                      <a:gd name="connsiteY60" fmla="*/ 337530 h 424651"/>
                      <a:gd name="connsiteX61" fmla="*/ 279112 w 349686"/>
                      <a:gd name="connsiteY61" fmla="*/ 343667 h 424651"/>
                      <a:gd name="connsiteX62" fmla="*/ 276043 w 349686"/>
                      <a:gd name="connsiteY62" fmla="*/ 352873 h 424651"/>
                      <a:gd name="connsiteX63" fmla="*/ 269906 w 349686"/>
                      <a:gd name="connsiteY63" fmla="*/ 362078 h 424651"/>
                      <a:gd name="connsiteX64" fmla="*/ 263769 w 349686"/>
                      <a:gd name="connsiteY64" fmla="*/ 389694 h 424651"/>
                      <a:gd name="connsiteX65" fmla="*/ 260701 w 349686"/>
                      <a:gd name="connsiteY65" fmla="*/ 401968 h 424651"/>
                      <a:gd name="connsiteX66" fmla="*/ 254564 w 349686"/>
                      <a:gd name="connsiteY66" fmla="*/ 411173 h 424651"/>
                      <a:gd name="connsiteX67" fmla="*/ 236153 w 349686"/>
                      <a:gd name="connsiteY67" fmla="*/ 417310 h 424651"/>
                      <a:gd name="connsiteX68" fmla="*/ 223879 w 349686"/>
                      <a:gd name="connsiteY68" fmla="*/ 423447 h 424651"/>
                      <a:gd name="connsiteX69" fmla="*/ 220811 w 349686"/>
                      <a:gd name="connsiteY69"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33461 w 349686"/>
                      <a:gd name="connsiteY34" fmla="*/ 60426 h 424651"/>
                      <a:gd name="connsiteX35" fmla="*/ 196263 w 349686"/>
                      <a:gd name="connsiteY35" fmla="*/ 46027 h 424651"/>
                      <a:gd name="connsiteX36" fmla="*/ 202400 w 349686"/>
                      <a:gd name="connsiteY36" fmla="*/ 33753 h 424651"/>
                      <a:gd name="connsiteX37" fmla="*/ 205469 w 349686"/>
                      <a:gd name="connsiteY37" fmla="*/ 21479 h 424651"/>
                      <a:gd name="connsiteX38" fmla="*/ 208074 w 349686"/>
                      <a:gd name="connsiteY38" fmla="*/ 22326 h 424651"/>
                      <a:gd name="connsiteX39" fmla="*/ 223879 w 349686"/>
                      <a:gd name="connsiteY39" fmla="*/ 24548 h 424651"/>
                      <a:gd name="connsiteX40" fmla="*/ 233085 w 349686"/>
                      <a:gd name="connsiteY40" fmla="*/ 30685 h 424651"/>
                      <a:gd name="connsiteX41" fmla="*/ 236649 w 349686"/>
                      <a:gd name="connsiteY41" fmla="*/ 27089 h 424651"/>
                      <a:gd name="connsiteX42" fmla="*/ 260701 w 349686"/>
                      <a:gd name="connsiteY42" fmla="*/ 36822 h 424651"/>
                      <a:gd name="connsiteX43" fmla="*/ 269906 w 349686"/>
                      <a:gd name="connsiteY43" fmla="*/ 39890 h 424651"/>
                      <a:gd name="connsiteX44" fmla="*/ 297522 w 349686"/>
                      <a:gd name="connsiteY44" fmla="*/ 55232 h 424651"/>
                      <a:gd name="connsiteX45" fmla="*/ 306728 w 349686"/>
                      <a:gd name="connsiteY45" fmla="*/ 61369 h 424651"/>
                      <a:gd name="connsiteX46" fmla="*/ 319002 w 349686"/>
                      <a:gd name="connsiteY46" fmla="*/ 79780 h 424651"/>
                      <a:gd name="connsiteX47" fmla="*/ 322070 w 349686"/>
                      <a:gd name="connsiteY47" fmla="*/ 88985 h 424651"/>
                      <a:gd name="connsiteX48" fmla="*/ 325139 w 349686"/>
                      <a:gd name="connsiteY48" fmla="*/ 101259 h 424651"/>
                      <a:gd name="connsiteX49" fmla="*/ 331275 w 349686"/>
                      <a:gd name="connsiteY49" fmla="*/ 119670 h 424651"/>
                      <a:gd name="connsiteX50" fmla="*/ 337412 w 349686"/>
                      <a:gd name="connsiteY50" fmla="*/ 159560 h 424651"/>
                      <a:gd name="connsiteX51" fmla="*/ 340481 w 349686"/>
                      <a:gd name="connsiteY51" fmla="*/ 168765 h 424651"/>
                      <a:gd name="connsiteX52" fmla="*/ 343549 w 349686"/>
                      <a:gd name="connsiteY52" fmla="*/ 193313 h 424651"/>
                      <a:gd name="connsiteX53" fmla="*/ 346618 w 349686"/>
                      <a:gd name="connsiteY53" fmla="*/ 211724 h 424651"/>
                      <a:gd name="connsiteX54" fmla="*/ 349686 w 349686"/>
                      <a:gd name="connsiteY54" fmla="*/ 233203 h 424651"/>
                      <a:gd name="connsiteX55" fmla="*/ 343549 w 349686"/>
                      <a:gd name="connsiteY55" fmla="*/ 254682 h 424651"/>
                      <a:gd name="connsiteX56" fmla="*/ 337412 w 349686"/>
                      <a:gd name="connsiteY56" fmla="*/ 263887 h 424651"/>
                      <a:gd name="connsiteX57" fmla="*/ 325139 w 349686"/>
                      <a:gd name="connsiteY57" fmla="*/ 285366 h 424651"/>
                      <a:gd name="connsiteX58" fmla="*/ 315933 w 349686"/>
                      <a:gd name="connsiteY58" fmla="*/ 294572 h 424651"/>
                      <a:gd name="connsiteX59" fmla="*/ 303659 w 349686"/>
                      <a:gd name="connsiteY59" fmla="*/ 322188 h 424651"/>
                      <a:gd name="connsiteX60" fmla="*/ 294454 w 349686"/>
                      <a:gd name="connsiteY60" fmla="*/ 328325 h 424651"/>
                      <a:gd name="connsiteX61" fmla="*/ 288317 w 349686"/>
                      <a:gd name="connsiteY61" fmla="*/ 337530 h 424651"/>
                      <a:gd name="connsiteX62" fmla="*/ 279112 w 349686"/>
                      <a:gd name="connsiteY62" fmla="*/ 343667 h 424651"/>
                      <a:gd name="connsiteX63" fmla="*/ 276043 w 349686"/>
                      <a:gd name="connsiteY63" fmla="*/ 352873 h 424651"/>
                      <a:gd name="connsiteX64" fmla="*/ 269906 w 349686"/>
                      <a:gd name="connsiteY64" fmla="*/ 362078 h 424651"/>
                      <a:gd name="connsiteX65" fmla="*/ 263769 w 349686"/>
                      <a:gd name="connsiteY65" fmla="*/ 389694 h 424651"/>
                      <a:gd name="connsiteX66" fmla="*/ 260701 w 349686"/>
                      <a:gd name="connsiteY66" fmla="*/ 401968 h 424651"/>
                      <a:gd name="connsiteX67" fmla="*/ 254564 w 349686"/>
                      <a:gd name="connsiteY67" fmla="*/ 411173 h 424651"/>
                      <a:gd name="connsiteX68" fmla="*/ 236153 w 349686"/>
                      <a:gd name="connsiteY68" fmla="*/ 417310 h 424651"/>
                      <a:gd name="connsiteX69" fmla="*/ 223879 w 349686"/>
                      <a:gd name="connsiteY69" fmla="*/ 423447 h 424651"/>
                      <a:gd name="connsiteX70" fmla="*/ 220811 w 349686"/>
                      <a:gd name="connsiteY70"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33461 w 349686"/>
                      <a:gd name="connsiteY34" fmla="*/ 60426 h 424651"/>
                      <a:gd name="connsiteX35" fmla="*/ 196263 w 349686"/>
                      <a:gd name="connsiteY35" fmla="*/ 46027 h 424651"/>
                      <a:gd name="connsiteX36" fmla="*/ 202400 w 349686"/>
                      <a:gd name="connsiteY36" fmla="*/ 33753 h 424651"/>
                      <a:gd name="connsiteX37" fmla="*/ 205469 w 349686"/>
                      <a:gd name="connsiteY37" fmla="*/ 21479 h 424651"/>
                      <a:gd name="connsiteX38" fmla="*/ 208074 w 349686"/>
                      <a:gd name="connsiteY38" fmla="*/ 22326 h 424651"/>
                      <a:gd name="connsiteX39" fmla="*/ 223879 w 349686"/>
                      <a:gd name="connsiteY39" fmla="*/ 24548 h 424651"/>
                      <a:gd name="connsiteX40" fmla="*/ 233085 w 349686"/>
                      <a:gd name="connsiteY40" fmla="*/ 30685 h 424651"/>
                      <a:gd name="connsiteX41" fmla="*/ 236649 w 349686"/>
                      <a:gd name="connsiteY41" fmla="*/ 27089 h 424651"/>
                      <a:gd name="connsiteX42" fmla="*/ 260701 w 349686"/>
                      <a:gd name="connsiteY42" fmla="*/ 36822 h 424651"/>
                      <a:gd name="connsiteX43" fmla="*/ 269906 w 349686"/>
                      <a:gd name="connsiteY43" fmla="*/ 39890 h 424651"/>
                      <a:gd name="connsiteX44" fmla="*/ 297522 w 349686"/>
                      <a:gd name="connsiteY44" fmla="*/ 55232 h 424651"/>
                      <a:gd name="connsiteX45" fmla="*/ 306728 w 349686"/>
                      <a:gd name="connsiteY45" fmla="*/ 61369 h 424651"/>
                      <a:gd name="connsiteX46" fmla="*/ 319002 w 349686"/>
                      <a:gd name="connsiteY46" fmla="*/ 79780 h 424651"/>
                      <a:gd name="connsiteX47" fmla="*/ 322070 w 349686"/>
                      <a:gd name="connsiteY47" fmla="*/ 88985 h 424651"/>
                      <a:gd name="connsiteX48" fmla="*/ 325139 w 349686"/>
                      <a:gd name="connsiteY48" fmla="*/ 101259 h 424651"/>
                      <a:gd name="connsiteX49" fmla="*/ 331275 w 349686"/>
                      <a:gd name="connsiteY49" fmla="*/ 119670 h 424651"/>
                      <a:gd name="connsiteX50" fmla="*/ 337412 w 349686"/>
                      <a:gd name="connsiteY50" fmla="*/ 159560 h 424651"/>
                      <a:gd name="connsiteX51" fmla="*/ 340481 w 349686"/>
                      <a:gd name="connsiteY51" fmla="*/ 168765 h 424651"/>
                      <a:gd name="connsiteX52" fmla="*/ 343549 w 349686"/>
                      <a:gd name="connsiteY52" fmla="*/ 193313 h 424651"/>
                      <a:gd name="connsiteX53" fmla="*/ 346618 w 349686"/>
                      <a:gd name="connsiteY53" fmla="*/ 211724 h 424651"/>
                      <a:gd name="connsiteX54" fmla="*/ 349686 w 349686"/>
                      <a:gd name="connsiteY54" fmla="*/ 233203 h 424651"/>
                      <a:gd name="connsiteX55" fmla="*/ 343549 w 349686"/>
                      <a:gd name="connsiteY55" fmla="*/ 254682 h 424651"/>
                      <a:gd name="connsiteX56" fmla="*/ 337412 w 349686"/>
                      <a:gd name="connsiteY56" fmla="*/ 263887 h 424651"/>
                      <a:gd name="connsiteX57" fmla="*/ 325139 w 349686"/>
                      <a:gd name="connsiteY57" fmla="*/ 285366 h 424651"/>
                      <a:gd name="connsiteX58" fmla="*/ 315933 w 349686"/>
                      <a:gd name="connsiteY58" fmla="*/ 294572 h 424651"/>
                      <a:gd name="connsiteX59" fmla="*/ 303659 w 349686"/>
                      <a:gd name="connsiteY59" fmla="*/ 322188 h 424651"/>
                      <a:gd name="connsiteX60" fmla="*/ 294454 w 349686"/>
                      <a:gd name="connsiteY60" fmla="*/ 328325 h 424651"/>
                      <a:gd name="connsiteX61" fmla="*/ 288317 w 349686"/>
                      <a:gd name="connsiteY61" fmla="*/ 337530 h 424651"/>
                      <a:gd name="connsiteX62" fmla="*/ 279112 w 349686"/>
                      <a:gd name="connsiteY62" fmla="*/ 343667 h 424651"/>
                      <a:gd name="connsiteX63" fmla="*/ 276043 w 349686"/>
                      <a:gd name="connsiteY63" fmla="*/ 352873 h 424651"/>
                      <a:gd name="connsiteX64" fmla="*/ 269906 w 349686"/>
                      <a:gd name="connsiteY64" fmla="*/ 362078 h 424651"/>
                      <a:gd name="connsiteX65" fmla="*/ 263769 w 349686"/>
                      <a:gd name="connsiteY65" fmla="*/ 389694 h 424651"/>
                      <a:gd name="connsiteX66" fmla="*/ 260701 w 349686"/>
                      <a:gd name="connsiteY66" fmla="*/ 401968 h 424651"/>
                      <a:gd name="connsiteX67" fmla="*/ 254564 w 349686"/>
                      <a:gd name="connsiteY67" fmla="*/ 411173 h 424651"/>
                      <a:gd name="connsiteX68" fmla="*/ 236153 w 349686"/>
                      <a:gd name="connsiteY68" fmla="*/ 417310 h 424651"/>
                      <a:gd name="connsiteX69" fmla="*/ 223879 w 349686"/>
                      <a:gd name="connsiteY69" fmla="*/ 423447 h 424651"/>
                      <a:gd name="connsiteX70" fmla="*/ 220811 w 349686"/>
                      <a:gd name="connsiteY70" fmla="*/ 423447 h 424651"/>
                      <a:gd name="connsiteX0" fmla="*/ 220811 w 349686"/>
                      <a:gd name="connsiteY0" fmla="*/ 423447 h 424651"/>
                      <a:gd name="connsiteX1" fmla="*/ 177853 w 349686"/>
                      <a:gd name="connsiteY1" fmla="*/ 420379 h 424651"/>
                      <a:gd name="connsiteX2" fmla="*/ 156373 w 349686"/>
                      <a:gd name="connsiteY2" fmla="*/ 408105 h 424651"/>
                      <a:gd name="connsiteX3" fmla="*/ 141031 w 349686"/>
                      <a:gd name="connsiteY3" fmla="*/ 405036 h 424651"/>
                      <a:gd name="connsiteX4" fmla="*/ 131826 w 349686"/>
                      <a:gd name="connsiteY4" fmla="*/ 401968 h 424651"/>
                      <a:gd name="connsiteX5" fmla="*/ 76594 w 349686"/>
                      <a:gd name="connsiteY5" fmla="*/ 398899 h 424651"/>
                      <a:gd name="connsiteX6" fmla="*/ 67388 w 349686"/>
                      <a:gd name="connsiteY6" fmla="*/ 395831 h 424651"/>
                      <a:gd name="connsiteX7" fmla="*/ 61251 w 349686"/>
                      <a:gd name="connsiteY7" fmla="*/ 386626 h 424651"/>
                      <a:gd name="connsiteX8" fmla="*/ 42841 w 349686"/>
                      <a:gd name="connsiteY8" fmla="*/ 371283 h 424651"/>
                      <a:gd name="connsiteX9" fmla="*/ 36704 w 349686"/>
                      <a:gd name="connsiteY9" fmla="*/ 359009 h 424651"/>
                      <a:gd name="connsiteX10" fmla="*/ 39772 w 349686"/>
                      <a:gd name="connsiteY10" fmla="*/ 328325 h 424651"/>
                      <a:gd name="connsiteX11" fmla="*/ 45909 w 349686"/>
                      <a:gd name="connsiteY11" fmla="*/ 309914 h 424651"/>
                      <a:gd name="connsiteX12" fmla="*/ 48977 w 349686"/>
                      <a:gd name="connsiteY12" fmla="*/ 297640 h 424651"/>
                      <a:gd name="connsiteX13" fmla="*/ 42841 w 349686"/>
                      <a:gd name="connsiteY13" fmla="*/ 266956 h 424651"/>
                      <a:gd name="connsiteX14" fmla="*/ 33635 w 349686"/>
                      <a:gd name="connsiteY14" fmla="*/ 260819 h 424651"/>
                      <a:gd name="connsiteX15" fmla="*/ 30567 w 349686"/>
                      <a:gd name="connsiteY15" fmla="*/ 251613 h 424651"/>
                      <a:gd name="connsiteX16" fmla="*/ 21361 w 349686"/>
                      <a:gd name="connsiteY16" fmla="*/ 245477 h 424651"/>
                      <a:gd name="connsiteX17" fmla="*/ 12156 w 349686"/>
                      <a:gd name="connsiteY17" fmla="*/ 236271 h 424651"/>
                      <a:gd name="connsiteX18" fmla="*/ 6019 w 349686"/>
                      <a:gd name="connsiteY18" fmla="*/ 223997 h 424651"/>
                      <a:gd name="connsiteX19" fmla="*/ 21361 w 349686"/>
                      <a:gd name="connsiteY19" fmla="*/ 205587 h 424651"/>
                      <a:gd name="connsiteX20" fmla="*/ 36704 w 349686"/>
                      <a:gd name="connsiteY20" fmla="*/ 184107 h 424651"/>
                      <a:gd name="connsiteX21" fmla="*/ 42841 w 349686"/>
                      <a:gd name="connsiteY21" fmla="*/ 165697 h 424651"/>
                      <a:gd name="connsiteX22" fmla="*/ 45909 w 349686"/>
                      <a:gd name="connsiteY22" fmla="*/ 156491 h 424651"/>
                      <a:gd name="connsiteX23" fmla="*/ 45909 w 349686"/>
                      <a:gd name="connsiteY23" fmla="*/ 135012 h 424651"/>
                      <a:gd name="connsiteX24" fmla="*/ 52046 w 349686"/>
                      <a:gd name="connsiteY24" fmla="*/ 30685 h 424651"/>
                      <a:gd name="connsiteX25" fmla="*/ 58183 w 349686"/>
                      <a:gd name="connsiteY25" fmla="*/ 12274 h 424651"/>
                      <a:gd name="connsiteX26" fmla="*/ 76594 w 349686"/>
                      <a:gd name="connsiteY26" fmla="*/ 0 h 424651"/>
                      <a:gd name="connsiteX27" fmla="*/ 122620 w 349686"/>
                      <a:gd name="connsiteY27" fmla="*/ 3068 h 424651"/>
                      <a:gd name="connsiteX28" fmla="*/ 131826 w 349686"/>
                      <a:gd name="connsiteY28" fmla="*/ 6137 h 424651"/>
                      <a:gd name="connsiteX29" fmla="*/ 144100 w 349686"/>
                      <a:gd name="connsiteY29" fmla="*/ 9205 h 424651"/>
                      <a:gd name="connsiteX30" fmla="*/ 147168 w 349686"/>
                      <a:gd name="connsiteY30" fmla="*/ 21479 h 424651"/>
                      <a:gd name="connsiteX31" fmla="*/ 150237 w 349686"/>
                      <a:gd name="connsiteY31" fmla="*/ 30685 h 424651"/>
                      <a:gd name="connsiteX32" fmla="*/ 159442 w 349686"/>
                      <a:gd name="connsiteY32" fmla="*/ 64438 h 424651"/>
                      <a:gd name="connsiteX33" fmla="*/ 177853 w 349686"/>
                      <a:gd name="connsiteY33" fmla="*/ 58301 h 424651"/>
                      <a:gd name="connsiteX34" fmla="*/ 133461 w 349686"/>
                      <a:gd name="connsiteY34" fmla="*/ 60426 h 424651"/>
                      <a:gd name="connsiteX35" fmla="*/ 196263 w 349686"/>
                      <a:gd name="connsiteY35" fmla="*/ 46027 h 424651"/>
                      <a:gd name="connsiteX36" fmla="*/ 202400 w 349686"/>
                      <a:gd name="connsiteY36" fmla="*/ 33753 h 424651"/>
                      <a:gd name="connsiteX37" fmla="*/ 205469 w 349686"/>
                      <a:gd name="connsiteY37" fmla="*/ 21479 h 424651"/>
                      <a:gd name="connsiteX38" fmla="*/ 208074 w 349686"/>
                      <a:gd name="connsiteY38" fmla="*/ 22326 h 424651"/>
                      <a:gd name="connsiteX39" fmla="*/ 223879 w 349686"/>
                      <a:gd name="connsiteY39" fmla="*/ 24548 h 424651"/>
                      <a:gd name="connsiteX40" fmla="*/ 233085 w 349686"/>
                      <a:gd name="connsiteY40" fmla="*/ 30685 h 424651"/>
                      <a:gd name="connsiteX41" fmla="*/ 236649 w 349686"/>
                      <a:gd name="connsiteY41" fmla="*/ 27089 h 424651"/>
                      <a:gd name="connsiteX42" fmla="*/ 243793 w 349686"/>
                      <a:gd name="connsiteY42" fmla="*/ 29470 h 424651"/>
                      <a:gd name="connsiteX43" fmla="*/ 260701 w 349686"/>
                      <a:gd name="connsiteY43" fmla="*/ 36822 h 424651"/>
                      <a:gd name="connsiteX44" fmla="*/ 269906 w 349686"/>
                      <a:gd name="connsiteY44" fmla="*/ 39890 h 424651"/>
                      <a:gd name="connsiteX45" fmla="*/ 297522 w 349686"/>
                      <a:gd name="connsiteY45" fmla="*/ 55232 h 424651"/>
                      <a:gd name="connsiteX46" fmla="*/ 306728 w 349686"/>
                      <a:gd name="connsiteY46" fmla="*/ 61369 h 424651"/>
                      <a:gd name="connsiteX47" fmla="*/ 319002 w 349686"/>
                      <a:gd name="connsiteY47" fmla="*/ 79780 h 424651"/>
                      <a:gd name="connsiteX48" fmla="*/ 322070 w 349686"/>
                      <a:gd name="connsiteY48" fmla="*/ 88985 h 424651"/>
                      <a:gd name="connsiteX49" fmla="*/ 325139 w 349686"/>
                      <a:gd name="connsiteY49" fmla="*/ 101259 h 424651"/>
                      <a:gd name="connsiteX50" fmla="*/ 331275 w 349686"/>
                      <a:gd name="connsiteY50" fmla="*/ 119670 h 424651"/>
                      <a:gd name="connsiteX51" fmla="*/ 337412 w 349686"/>
                      <a:gd name="connsiteY51" fmla="*/ 159560 h 424651"/>
                      <a:gd name="connsiteX52" fmla="*/ 340481 w 349686"/>
                      <a:gd name="connsiteY52" fmla="*/ 168765 h 424651"/>
                      <a:gd name="connsiteX53" fmla="*/ 343549 w 349686"/>
                      <a:gd name="connsiteY53" fmla="*/ 193313 h 424651"/>
                      <a:gd name="connsiteX54" fmla="*/ 346618 w 349686"/>
                      <a:gd name="connsiteY54" fmla="*/ 211724 h 424651"/>
                      <a:gd name="connsiteX55" fmla="*/ 349686 w 349686"/>
                      <a:gd name="connsiteY55" fmla="*/ 233203 h 424651"/>
                      <a:gd name="connsiteX56" fmla="*/ 343549 w 349686"/>
                      <a:gd name="connsiteY56" fmla="*/ 254682 h 424651"/>
                      <a:gd name="connsiteX57" fmla="*/ 337412 w 349686"/>
                      <a:gd name="connsiteY57" fmla="*/ 263887 h 424651"/>
                      <a:gd name="connsiteX58" fmla="*/ 325139 w 349686"/>
                      <a:gd name="connsiteY58" fmla="*/ 285366 h 424651"/>
                      <a:gd name="connsiteX59" fmla="*/ 315933 w 349686"/>
                      <a:gd name="connsiteY59" fmla="*/ 294572 h 424651"/>
                      <a:gd name="connsiteX60" fmla="*/ 303659 w 349686"/>
                      <a:gd name="connsiteY60" fmla="*/ 322188 h 424651"/>
                      <a:gd name="connsiteX61" fmla="*/ 294454 w 349686"/>
                      <a:gd name="connsiteY61" fmla="*/ 328325 h 424651"/>
                      <a:gd name="connsiteX62" fmla="*/ 288317 w 349686"/>
                      <a:gd name="connsiteY62" fmla="*/ 337530 h 424651"/>
                      <a:gd name="connsiteX63" fmla="*/ 279112 w 349686"/>
                      <a:gd name="connsiteY63" fmla="*/ 343667 h 424651"/>
                      <a:gd name="connsiteX64" fmla="*/ 276043 w 349686"/>
                      <a:gd name="connsiteY64" fmla="*/ 352873 h 424651"/>
                      <a:gd name="connsiteX65" fmla="*/ 269906 w 349686"/>
                      <a:gd name="connsiteY65" fmla="*/ 362078 h 424651"/>
                      <a:gd name="connsiteX66" fmla="*/ 263769 w 349686"/>
                      <a:gd name="connsiteY66" fmla="*/ 389694 h 424651"/>
                      <a:gd name="connsiteX67" fmla="*/ 260701 w 349686"/>
                      <a:gd name="connsiteY67" fmla="*/ 401968 h 424651"/>
                      <a:gd name="connsiteX68" fmla="*/ 254564 w 349686"/>
                      <a:gd name="connsiteY68" fmla="*/ 411173 h 424651"/>
                      <a:gd name="connsiteX69" fmla="*/ 236153 w 349686"/>
                      <a:gd name="connsiteY69" fmla="*/ 417310 h 424651"/>
                      <a:gd name="connsiteX70" fmla="*/ 223879 w 349686"/>
                      <a:gd name="connsiteY70" fmla="*/ 423447 h 424651"/>
                      <a:gd name="connsiteX71" fmla="*/ 220811 w 349686"/>
                      <a:gd name="connsiteY71" fmla="*/ 423447 h 424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49686" h="424651">
                        <a:moveTo>
                          <a:pt x="220811" y="423447"/>
                        </a:moveTo>
                        <a:cubicBezTo>
                          <a:pt x="213140" y="422936"/>
                          <a:pt x="192013" y="422739"/>
                          <a:pt x="177853" y="420379"/>
                        </a:cubicBezTo>
                        <a:cubicBezTo>
                          <a:pt x="164607" y="418171"/>
                          <a:pt x="167509" y="412281"/>
                          <a:pt x="156373" y="408105"/>
                        </a:cubicBezTo>
                        <a:cubicBezTo>
                          <a:pt x="151490" y="406274"/>
                          <a:pt x="146091" y="406301"/>
                          <a:pt x="141031" y="405036"/>
                        </a:cubicBezTo>
                        <a:cubicBezTo>
                          <a:pt x="137893" y="404252"/>
                          <a:pt x="135046" y="402275"/>
                          <a:pt x="131826" y="401968"/>
                        </a:cubicBezTo>
                        <a:cubicBezTo>
                          <a:pt x="113470" y="400220"/>
                          <a:pt x="95005" y="399922"/>
                          <a:pt x="76594" y="398899"/>
                        </a:cubicBezTo>
                        <a:cubicBezTo>
                          <a:pt x="73525" y="397876"/>
                          <a:pt x="69914" y="397851"/>
                          <a:pt x="67388" y="395831"/>
                        </a:cubicBezTo>
                        <a:cubicBezTo>
                          <a:pt x="64508" y="393527"/>
                          <a:pt x="63612" y="389459"/>
                          <a:pt x="61251" y="386626"/>
                        </a:cubicBezTo>
                        <a:cubicBezTo>
                          <a:pt x="53867" y="377764"/>
                          <a:pt x="51894" y="377318"/>
                          <a:pt x="42841" y="371283"/>
                        </a:cubicBezTo>
                        <a:cubicBezTo>
                          <a:pt x="40795" y="367192"/>
                          <a:pt x="37030" y="363572"/>
                          <a:pt x="36704" y="359009"/>
                        </a:cubicBezTo>
                        <a:cubicBezTo>
                          <a:pt x="35972" y="348756"/>
                          <a:pt x="37878" y="338428"/>
                          <a:pt x="39772" y="328325"/>
                        </a:cubicBezTo>
                        <a:cubicBezTo>
                          <a:pt x="40964" y="321967"/>
                          <a:pt x="44340" y="316190"/>
                          <a:pt x="45909" y="309914"/>
                        </a:cubicBezTo>
                        <a:lnTo>
                          <a:pt x="48977" y="297640"/>
                        </a:lnTo>
                        <a:cubicBezTo>
                          <a:pt x="48967" y="297580"/>
                          <a:pt x="44875" y="270007"/>
                          <a:pt x="42841" y="266956"/>
                        </a:cubicBezTo>
                        <a:cubicBezTo>
                          <a:pt x="40795" y="263887"/>
                          <a:pt x="36704" y="262865"/>
                          <a:pt x="33635" y="260819"/>
                        </a:cubicBezTo>
                        <a:cubicBezTo>
                          <a:pt x="32612" y="257750"/>
                          <a:pt x="32588" y="254139"/>
                          <a:pt x="30567" y="251613"/>
                        </a:cubicBezTo>
                        <a:cubicBezTo>
                          <a:pt x="28263" y="248733"/>
                          <a:pt x="24194" y="247838"/>
                          <a:pt x="21361" y="245477"/>
                        </a:cubicBezTo>
                        <a:cubicBezTo>
                          <a:pt x="18027" y="242699"/>
                          <a:pt x="14678" y="239802"/>
                          <a:pt x="12156" y="236271"/>
                        </a:cubicBezTo>
                        <a:cubicBezTo>
                          <a:pt x="9497" y="232549"/>
                          <a:pt x="8065" y="228088"/>
                          <a:pt x="6019" y="223997"/>
                        </a:cubicBezTo>
                        <a:cubicBezTo>
                          <a:pt x="32913" y="197103"/>
                          <a:pt x="0" y="231219"/>
                          <a:pt x="21361" y="205587"/>
                        </a:cubicBezTo>
                        <a:cubicBezTo>
                          <a:pt x="32768" y="191899"/>
                          <a:pt x="29716" y="201577"/>
                          <a:pt x="36704" y="184107"/>
                        </a:cubicBezTo>
                        <a:cubicBezTo>
                          <a:pt x="39106" y="178101"/>
                          <a:pt x="40795" y="171834"/>
                          <a:pt x="42841" y="165697"/>
                        </a:cubicBezTo>
                        <a:lnTo>
                          <a:pt x="45909" y="156491"/>
                        </a:lnTo>
                        <a:cubicBezTo>
                          <a:pt x="38549" y="127048"/>
                          <a:pt x="44197" y="158979"/>
                          <a:pt x="45909" y="135012"/>
                        </a:cubicBezTo>
                        <a:cubicBezTo>
                          <a:pt x="46313" y="129350"/>
                          <a:pt x="47248" y="54671"/>
                          <a:pt x="52046" y="30685"/>
                        </a:cubicBezTo>
                        <a:cubicBezTo>
                          <a:pt x="53315" y="24342"/>
                          <a:pt x="52800" y="15862"/>
                          <a:pt x="58183" y="12274"/>
                        </a:cubicBezTo>
                        <a:lnTo>
                          <a:pt x="76594" y="0"/>
                        </a:lnTo>
                        <a:cubicBezTo>
                          <a:pt x="91936" y="1023"/>
                          <a:pt x="107338" y="1370"/>
                          <a:pt x="122620" y="3068"/>
                        </a:cubicBezTo>
                        <a:cubicBezTo>
                          <a:pt x="125835" y="3425"/>
                          <a:pt x="128716" y="5248"/>
                          <a:pt x="131826" y="6137"/>
                        </a:cubicBezTo>
                        <a:cubicBezTo>
                          <a:pt x="135881" y="7296"/>
                          <a:pt x="140009" y="8182"/>
                          <a:pt x="144100" y="9205"/>
                        </a:cubicBezTo>
                        <a:cubicBezTo>
                          <a:pt x="145123" y="13296"/>
                          <a:pt x="146009" y="17424"/>
                          <a:pt x="147168" y="21479"/>
                        </a:cubicBezTo>
                        <a:cubicBezTo>
                          <a:pt x="148057" y="24589"/>
                          <a:pt x="149386" y="27564"/>
                          <a:pt x="150237" y="30685"/>
                        </a:cubicBezTo>
                        <a:cubicBezTo>
                          <a:pt x="160619" y="68753"/>
                          <a:pt x="152378" y="43249"/>
                          <a:pt x="159442" y="64438"/>
                        </a:cubicBezTo>
                        <a:cubicBezTo>
                          <a:pt x="165579" y="62392"/>
                          <a:pt x="172067" y="61194"/>
                          <a:pt x="177853" y="58301"/>
                        </a:cubicBezTo>
                        <a:cubicBezTo>
                          <a:pt x="181990" y="57632"/>
                          <a:pt x="130393" y="62472"/>
                          <a:pt x="133461" y="60426"/>
                        </a:cubicBezTo>
                        <a:cubicBezTo>
                          <a:pt x="136529" y="58380"/>
                          <a:pt x="193240" y="50472"/>
                          <a:pt x="196263" y="46027"/>
                        </a:cubicBezTo>
                        <a:cubicBezTo>
                          <a:pt x="198309" y="41936"/>
                          <a:pt x="171068" y="18669"/>
                          <a:pt x="202400" y="33753"/>
                        </a:cubicBezTo>
                        <a:cubicBezTo>
                          <a:pt x="203881" y="29804"/>
                          <a:pt x="201593" y="23140"/>
                          <a:pt x="205469" y="21479"/>
                        </a:cubicBezTo>
                        <a:cubicBezTo>
                          <a:pt x="206415" y="19575"/>
                          <a:pt x="205006" y="21814"/>
                          <a:pt x="208074" y="22326"/>
                        </a:cubicBezTo>
                        <a:cubicBezTo>
                          <a:pt x="211142" y="22838"/>
                          <a:pt x="219711" y="23155"/>
                          <a:pt x="223879" y="24548"/>
                        </a:cubicBezTo>
                        <a:cubicBezTo>
                          <a:pt x="226948" y="26594"/>
                          <a:pt x="229586" y="29519"/>
                          <a:pt x="233085" y="30685"/>
                        </a:cubicBezTo>
                        <a:cubicBezTo>
                          <a:pt x="235213" y="31109"/>
                          <a:pt x="232046" y="26066"/>
                          <a:pt x="236649" y="27089"/>
                        </a:cubicBezTo>
                        <a:cubicBezTo>
                          <a:pt x="238433" y="26887"/>
                          <a:pt x="239784" y="27848"/>
                          <a:pt x="243793" y="29470"/>
                        </a:cubicBezTo>
                        <a:cubicBezTo>
                          <a:pt x="247802" y="31092"/>
                          <a:pt x="256349" y="35085"/>
                          <a:pt x="260701" y="36822"/>
                        </a:cubicBezTo>
                        <a:cubicBezTo>
                          <a:pt x="263839" y="37606"/>
                          <a:pt x="266838" y="38867"/>
                          <a:pt x="269906" y="39890"/>
                        </a:cubicBezTo>
                        <a:cubicBezTo>
                          <a:pt x="291008" y="53958"/>
                          <a:pt x="281320" y="49832"/>
                          <a:pt x="297522" y="55232"/>
                        </a:cubicBezTo>
                        <a:cubicBezTo>
                          <a:pt x="300591" y="57278"/>
                          <a:pt x="304299" y="58594"/>
                          <a:pt x="306728" y="61369"/>
                        </a:cubicBezTo>
                        <a:cubicBezTo>
                          <a:pt x="311585" y="66920"/>
                          <a:pt x="319002" y="79780"/>
                          <a:pt x="319002" y="79780"/>
                        </a:cubicBezTo>
                        <a:cubicBezTo>
                          <a:pt x="320025" y="82848"/>
                          <a:pt x="321181" y="85875"/>
                          <a:pt x="322070" y="88985"/>
                        </a:cubicBezTo>
                        <a:cubicBezTo>
                          <a:pt x="323229" y="93040"/>
                          <a:pt x="323927" y="97220"/>
                          <a:pt x="325139" y="101259"/>
                        </a:cubicBezTo>
                        <a:cubicBezTo>
                          <a:pt x="326998" y="107455"/>
                          <a:pt x="331275" y="119670"/>
                          <a:pt x="331275" y="119670"/>
                        </a:cubicBezTo>
                        <a:cubicBezTo>
                          <a:pt x="332251" y="126504"/>
                          <a:pt x="335712" y="151912"/>
                          <a:pt x="337412" y="159560"/>
                        </a:cubicBezTo>
                        <a:cubicBezTo>
                          <a:pt x="338114" y="162717"/>
                          <a:pt x="339458" y="165697"/>
                          <a:pt x="340481" y="168765"/>
                        </a:cubicBezTo>
                        <a:cubicBezTo>
                          <a:pt x="341504" y="176948"/>
                          <a:pt x="342383" y="185150"/>
                          <a:pt x="343549" y="193313"/>
                        </a:cubicBezTo>
                        <a:cubicBezTo>
                          <a:pt x="344429" y="199472"/>
                          <a:pt x="345672" y="205575"/>
                          <a:pt x="346618" y="211724"/>
                        </a:cubicBezTo>
                        <a:cubicBezTo>
                          <a:pt x="347718" y="218872"/>
                          <a:pt x="348663" y="226043"/>
                          <a:pt x="349686" y="233203"/>
                        </a:cubicBezTo>
                        <a:cubicBezTo>
                          <a:pt x="347640" y="240363"/>
                          <a:pt x="346315" y="247768"/>
                          <a:pt x="343549" y="254682"/>
                        </a:cubicBezTo>
                        <a:cubicBezTo>
                          <a:pt x="342179" y="258106"/>
                          <a:pt x="339242" y="260685"/>
                          <a:pt x="337412" y="263887"/>
                        </a:cubicBezTo>
                        <a:cubicBezTo>
                          <a:pt x="331957" y="273433"/>
                          <a:pt x="331933" y="277213"/>
                          <a:pt x="325139" y="285366"/>
                        </a:cubicBezTo>
                        <a:cubicBezTo>
                          <a:pt x="322361" y="288700"/>
                          <a:pt x="319002" y="291503"/>
                          <a:pt x="315933" y="294572"/>
                        </a:cubicBezTo>
                        <a:cubicBezTo>
                          <a:pt x="312894" y="303688"/>
                          <a:pt x="310953" y="314894"/>
                          <a:pt x="303659" y="322188"/>
                        </a:cubicBezTo>
                        <a:cubicBezTo>
                          <a:pt x="301051" y="324796"/>
                          <a:pt x="297522" y="326279"/>
                          <a:pt x="294454" y="328325"/>
                        </a:cubicBezTo>
                        <a:cubicBezTo>
                          <a:pt x="292408" y="331393"/>
                          <a:pt x="290925" y="334922"/>
                          <a:pt x="288317" y="337530"/>
                        </a:cubicBezTo>
                        <a:cubicBezTo>
                          <a:pt x="285709" y="340138"/>
                          <a:pt x="281416" y="340787"/>
                          <a:pt x="279112" y="343667"/>
                        </a:cubicBezTo>
                        <a:cubicBezTo>
                          <a:pt x="277091" y="346193"/>
                          <a:pt x="277490" y="349980"/>
                          <a:pt x="276043" y="352873"/>
                        </a:cubicBezTo>
                        <a:cubicBezTo>
                          <a:pt x="274394" y="356171"/>
                          <a:pt x="271952" y="359010"/>
                          <a:pt x="269906" y="362078"/>
                        </a:cubicBezTo>
                        <a:cubicBezTo>
                          <a:pt x="264367" y="395316"/>
                          <a:pt x="269814" y="368537"/>
                          <a:pt x="263769" y="389694"/>
                        </a:cubicBezTo>
                        <a:cubicBezTo>
                          <a:pt x="262610" y="393749"/>
                          <a:pt x="262362" y="398092"/>
                          <a:pt x="260701" y="401968"/>
                        </a:cubicBezTo>
                        <a:cubicBezTo>
                          <a:pt x="259248" y="405358"/>
                          <a:pt x="257691" y="409219"/>
                          <a:pt x="254564" y="411173"/>
                        </a:cubicBezTo>
                        <a:cubicBezTo>
                          <a:pt x="249078" y="414601"/>
                          <a:pt x="241939" y="414417"/>
                          <a:pt x="236153" y="417310"/>
                        </a:cubicBezTo>
                        <a:cubicBezTo>
                          <a:pt x="232062" y="419356"/>
                          <a:pt x="228364" y="422550"/>
                          <a:pt x="223879" y="423447"/>
                        </a:cubicBezTo>
                        <a:cubicBezTo>
                          <a:pt x="217862" y="424651"/>
                          <a:pt x="228482" y="423958"/>
                          <a:pt x="220811" y="423447"/>
                        </a:cubicBezTo>
                        <a:close/>
                      </a:path>
                    </a:pathLst>
                  </a:custGeom>
                  <a:solidFill>
                    <a:srgbClr val="FF9966">
                      <a:alpha val="48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mj-lt"/>
                      <a:cs typeface="Arial" pitchFamily="34" charset="0"/>
                    </a:endParaRPr>
                  </a:p>
                </p:txBody>
              </p:sp>
              <p:sp>
                <p:nvSpPr>
                  <p:cNvPr id="40" name="Freihandform 39"/>
                  <p:cNvSpPr/>
                  <p:nvPr/>
                </p:nvSpPr>
                <p:spPr>
                  <a:xfrm>
                    <a:off x="7374130" y="3093810"/>
                    <a:ext cx="598449" cy="1257485"/>
                  </a:xfrm>
                  <a:custGeom>
                    <a:avLst/>
                    <a:gdLst>
                      <a:gd name="connsiteX0" fmla="*/ 30684 w 599078"/>
                      <a:gd name="connsiteY0" fmla="*/ 748609 h 1257972"/>
                      <a:gd name="connsiteX1" fmla="*/ 36821 w 599078"/>
                      <a:gd name="connsiteY1" fmla="*/ 739403 h 1257972"/>
                      <a:gd name="connsiteX2" fmla="*/ 42958 w 599078"/>
                      <a:gd name="connsiteY2" fmla="*/ 720992 h 1257972"/>
                      <a:gd name="connsiteX3" fmla="*/ 39890 w 599078"/>
                      <a:gd name="connsiteY3" fmla="*/ 708719 h 1257972"/>
                      <a:gd name="connsiteX4" fmla="*/ 18410 w 599078"/>
                      <a:gd name="connsiteY4" fmla="*/ 699513 h 1257972"/>
                      <a:gd name="connsiteX5" fmla="*/ 12273 w 599078"/>
                      <a:gd name="connsiteY5" fmla="*/ 690308 h 1257972"/>
                      <a:gd name="connsiteX6" fmla="*/ 3068 w 599078"/>
                      <a:gd name="connsiteY6" fmla="*/ 684171 h 1257972"/>
                      <a:gd name="connsiteX7" fmla="*/ 0 w 599078"/>
                      <a:gd name="connsiteY7" fmla="*/ 674966 h 1257972"/>
                      <a:gd name="connsiteX8" fmla="*/ 3068 w 599078"/>
                      <a:gd name="connsiteY8" fmla="*/ 632007 h 1257972"/>
                      <a:gd name="connsiteX9" fmla="*/ 6137 w 599078"/>
                      <a:gd name="connsiteY9" fmla="*/ 622802 h 1257972"/>
                      <a:gd name="connsiteX10" fmla="*/ 12273 w 599078"/>
                      <a:gd name="connsiteY10" fmla="*/ 585980 h 1257972"/>
                      <a:gd name="connsiteX11" fmla="*/ 18410 w 599078"/>
                      <a:gd name="connsiteY11" fmla="*/ 546090 h 1257972"/>
                      <a:gd name="connsiteX12" fmla="*/ 24547 w 599078"/>
                      <a:gd name="connsiteY12" fmla="*/ 527680 h 1257972"/>
                      <a:gd name="connsiteX13" fmla="*/ 30684 w 599078"/>
                      <a:gd name="connsiteY13" fmla="*/ 518474 h 1257972"/>
                      <a:gd name="connsiteX14" fmla="*/ 39890 w 599078"/>
                      <a:gd name="connsiteY14" fmla="*/ 515406 h 1257972"/>
                      <a:gd name="connsiteX15" fmla="*/ 52163 w 599078"/>
                      <a:gd name="connsiteY15" fmla="*/ 506201 h 1257972"/>
                      <a:gd name="connsiteX16" fmla="*/ 61369 w 599078"/>
                      <a:gd name="connsiteY16" fmla="*/ 500064 h 1257972"/>
                      <a:gd name="connsiteX17" fmla="*/ 67506 w 599078"/>
                      <a:gd name="connsiteY17" fmla="*/ 472448 h 1257972"/>
                      <a:gd name="connsiteX18" fmla="*/ 58300 w 599078"/>
                      <a:gd name="connsiteY18" fmla="*/ 444831 h 1257972"/>
                      <a:gd name="connsiteX19" fmla="*/ 52163 w 599078"/>
                      <a:gd name="connsiteY19" fmla="*/ 426421 h 1257972"/>
                      <a:gd name="connsiteX20" fmla="*/ 55232 w 599078"/>
                      <a:gd name="connsiteY20" fmla="*/ 386531 h 1257972"/>
                      <a:gd name="connsiteX21" fmla="*/ 61369 w 599078"/>
                      <a:gd name="connsiteY21" fmla="*/ 371188 h 1257972"/>
                      <a:gd name="connsiteX22" fmla="*/ 67506 w 599078"/>
                      <a:gd name="connsiteY22" fmla="*/ 349709 h 1257972"/>
                      <a:gd name="connsiteX23" fmla="*/ 70574 w 599078"/>
                      <a:gd name="connsiteY23" fmla="*/ 340504 h 1257972"/>
                      <a:gd name="connsiteX24" fmla="*/ 67506 w 599078"/>
                      <a:gd name="connsiteY24" fmla="*/ 322093 h 1257972"/>
                      <a:gd name="connsiteX25" fmla="*/ 49095 w 599078"/>
                      <a:gd name="connsiteY25" fmla="*/ 309819 h 1257972"/>
                      <a:gd name="connsiteX26" fmla="*/ 24547 w 599078"/>
                      <a:gd name="connsiteY26" fmla="*/ 285272 h 1257972"/>
                      <a:gd name="connsiteX27" fmla="*/ 15342 w 599078"/>
                      <a:gd name="connsiteY27" fmla="*/ 279135 h 1257972"/>
                      <a:gd name="connsiteX28" fmla="*/ 12273 w 599078"/>
                      <a:gd name="connsiteY28" fmla="*/ 269929 h 1257972"/>
                      <a:gd name="connsiteX29" fmla="*/ 18410 w 599078"/>
                      <a:gd name="connsiteY29" fmla="*/ 245382 h 1257972"/>
                      <a:gd name="connsiteX30" fmla="*/ 21479 w 599078"/>
                      <a:gd name="connsiteY30" fmla="*/ 230039 h 1257972"/>
                      <a:gd name="connsiteX31" fmla="*/ 27616 w 599078"/>
                      <a:gd name="connsiteY31" fmla="*/ 211629 h 1257972"/>
                      <a:gd name="connsiteX32" fmla="*/ 30684 w 599078"/>
                      <a:gd name="connsiteY32" fmla="*/ 196286 h 1257972"/>
                      <a:gd name="connsiteX33" fmla="*/ 36821 w 599078"/>
                      <a:gd name="connsiteY33" fmla="*/ 177876 h 1257972"/>
                      <a:gd name="connsiteX34" fmla="*/ 55232 w 599078"/>
                      <a:gd name="connsiteY34" fmla="*/ 162533 h 1257972"/>
                      <a:gd name="connsiteX35" fmla="*/ 58300 w 599078"/>
                      <a:gd name="connsiteY35" fmla="*/ 153328 h 1257972"/>
                      <a:gd name="connsiteX36" fmla="*/ 76711 w 599078"/>
                      <a:gd name="connsiteY36" fmla="*/ 141054 h 1257972"/>
                      <a:gd name="connsiteX37" fmla="*/ 85916 w 599078"/>
                      <a:gd name="connsiteY37" fmla="*/ 134917 h 1257972"/>
                      <a:gd name="connsiteX38" fmla="*/ 95122 w 599078"/>
                      <a:gd name="connsiteY38" fmla="*/ 128780 h 1257972"/>
                      <a:gd name="connsiteX39" fmla="*/ 113533 w 599078"/>
                      <a:gd name="connsiteY39" fmla="*/ 113438 h 1257972"/>
                      <a:gd name="connsiteX40" fmla="*/ 128875 w 599078"/>
                      <a:gd name="connsiteY40" fmla="*/ 95027 h 1257972"/>
                      <a:gd name="connsiteX41" fmla="*/ 138080 w 599078"/>
                      <a:gd name="connsiteY41" fmla="*/ 88890 h 1257972"/>
                      <a:gd name="connsiteX42" fmla="*/ 162628 w 599078"/>
                      <a:gd name="connsiteY42" fmla="*/ 85822 h 1257972"/>
                      <a:gd name="connsiteX43" fmla="*/ 171833 w 599078"/>
                      <a:gd name="connsiteY43" fmla="*/ 82754 h 1257972"/>
                      <a:gd name="connsiteX44" fmla="*/ 174902 w 599078"/>
                      <a:gd name="connsiteY44" fmla="*/ 73548 h 1257972"/>
                      <a:gd name="connsiteX45" fmla="*/ 181039 w 599078"/>
                      <a:gd name="connsiteY45" fmla="*/ 64343 h 1257972"/>
                      <a:gd name="connsiteX46" fmla="*/ 199449 w 599078"/>
                      <a:gd name="connsiteY46" fmla="*/ 52069 h 1257972"/>
                      <a:gd name="connsiteX47" fmla="*/ 205586 w 599078"/>
                      <a:gd name="connsiteY47" fmla="*/ 42864 h 1257972"/>
                      <a:gd name="connsiteX48" fmla="*/ 223997 w 599078"/>
                      <a:gd name="connsiteY48" fmla="*/ 36727 h 1257972"/>
                      <a:gd name="connsiteX49" fmla="*/ 233202 w 599078"/>
                      <a:gd name="connsiteY49" fmla="*/ 33658 h 1257972"/>
                      <a:gd name="connsiteX50" fmla="*/ 242408 w 599078"/>
                      <a:gd name="connsiteY50" fmla="*/ 27521 h 1257972"/>
                      <a:gd name="connsiteX51" fmla="*/ 263887 w 599078"/>
                      <a:gd name="connsiteY51" fmla="*/ 18316 h 1257972"/>
                      <a:gd name="connsiteX52" fmla="*/ 273092 w 599078"/>
                      <a:gd name="connsiteY52" fmla="*/ 9111 h 1257972"/>
                      <a:gd name="connsiteX53" fmla="*/ 294571 w 599078"/>
                      <a:gd name="connsiteY53" fmla="*/ 12179 h 1257972"/>
                      <a:gd name="connsiteX54" fmla="*/ 303777 w 599078"/>
                      <a:gd name="connsiteY54" fmla="*/ 18316 h 1257972"/>
                      <a:gd name="connsiteX55" fmla="*/ 337530 w 599078"/>
                      <a:gd name="connsiteY55" fmla="*/ 15248 h 1257972"/>
                      <a:gd name="connsiteX56" fmla="*/ 346735 w 599078"/>
                      <a:gd name="connsiteY56" fmla="*/ 6042 h 1257972"/>
                      <a:gd name="connsiteX57" fmla="*/ 374351 w 599078"/>
                      <a:gd name="connsiteY57" fmla="*/ 6042 h 1257972"/>
                      <a:gd name="connsiteX58" fmla="*/ 383557 w 599078"/>
                      <a:gd name="connsiteY58" fmla="*/ 12179 h 1257972"/>
                      <a:gd name="connsiteX59" fmla="*/ 389694 w 599078"/>
                      <a:gd name="connsiteY59" fmla="*/ 24453 h 1257972"/>
                      <a:gd name="connsiteX60" fmla="*/ 398899 w 599078"/>
                      <a:gd name="connsiteY60" fmla="*/ 33658 h 1257972"/>
                      <a:gd name="connsiteX61" fmla="*/ 408104 w 599078"/>
                      <a:gd name="connsiteY61" fmla="*/ 52069 h 1257972"/>
                      <a:gd name="connsiteX62" fmla="*/ 414241 w 599078"/>
                      <a:gd name="connsiteY62" fmla="*/ 70480 h 1257972"/>
                      <a:gd name="connsiteX63" fmla="*/ 420378 w 599078"/>
                      <a:gd name="connsiteY63" fmla="*/ 88890 h 1257972"/>
                      <a:gd name="connsiteX64" fmla="*/ 423447 w 599078"/>
                      <a:gd name="connsiteY64" fmla="*/ 98096 h 1257972"/>
                      <a:gd name="connsiteX65" fmla="*/ 429584 w 599078"/>
                      <a:gd name="connsiteY65" fmla="*/ 110370 h 1257972"/>
                      <a:gd name="connsiteX66" fmla="*/ 432652 w 599078"/>
                      <a:gd name="connsiteY66" fmla="*/ 119575 h 1257972"/>
                      <a:gd name="connsiteX67" fmla="*/ 441857 w 599078"/>
                      <a:gd name="connsiteY67" fmla="*/ 125712 h 1257972"/>
                      <a:gd name="connsiteX68" fmla="*/ 451063 w 599078"/>
                      <a:gd name="connsiteY68" fmla="*/ 153328 h 1257972"/>
                      <a:gd name="connsiteX69" fmla="*/ 460268 w 599078"/>
                      <a:gd name="connsiteY69" fmla="*/ 174807 h 1257972"/>
                      <a:gd name="connsiteX70" fmla="*/ 481747 w 599078"/>
                      <a:gd name="connsiteY70" fmla="*/ 196286 h 1257972"/>
                      <a:gd name="connsiteX71" fmla="*/ 490953 w 599078"/>
                      <a:gd name="connsiteY71" fmla="*/ 205492 h 1257972"/>
                      <a:gd name="connsiteX72" fmla="*/ 512432 w 599078"/>
                      <a:gd name="connsiteY72" fmla="*/ 233108 h 1257972"/>
                      <a:gd name="connsiteX73" fmla="*/ 521637 w 599078"/>
                      <a:gd name="connsiteY73" fmla="*/ 236176 h 1257972"/>
                      <a:gd name="connsiteX74" fmla="*/ 530843 w 599078"/>
                      <a:gd name="connsiteY74" fmla="*/ 242313 h 1257972"/>
                      <a:gd name="connsiteX75" fmla="*/ 543116 w 599078"/>
                      <a:gd name="connsiteY75" fmla="*/ 269929 h 1257972"/>
                      <a:gd name="connsiteX76" fmla="*/ 546185 w 599078"/>
                      <a:gd name="connsiteY76" fmla="*/ 279135 h 1257972"/>
                      <a:gd name="connsiteX77" fmla="*/ 549253 w 599078"/>
                      <a:gd name="connsiteY77" fmla="*/ 291409 h 1257972"/>
                      <a:gd name="connsiteX78" fmla="*/ 555390 w 599078"/>
                      <a:gd name="connsiteY78" fmla="*/ 300614 h 1257972"/>
                      <a:gd name="connsiteX79" fmla="*/ 558459 w 599078"/>
                      <a:gd name="connsiteY79" fmla="*/ 312888 h 1257972"/>
                      <a:gd name="connsiteX80" fmla="*/ 564596 w 599078"/>
                      <a:gd name="connsiteY80" fmla="*/ 331299 h 1257972"/>
                      <a:gd name="connsiteX81" fmla="*/ 570733 w 599078"/>
                      <a:gd name="connsiteY81" fmla="*/ 398805 h 1257972"/>
                      <a:gd name="connsiteX82" fmla="*/ 576869 w 599078"/>
                      <a:gd name="connsiteY82" fmla="*/ 417215 h 1257972"/>
                      <a:gd name="connsiteX83" fmla="*/ 579938 w 599078"/>
                      <a:gd name="connsiteY83" fmla="*/ 426421 h 1257972"/>
                      <a:gd name="connsiteX84" fmla="*/ 576869 w 599078"/>
                      <a:gd name="connsiteY84" fmla="*/ 558364 h 1257972"/>
                      <a:gd name="connsiteX85" fmla="*/ 570733 w 599078"/>
                      <a:gd name="connsiteY85" fmla="*/ 570638 h 1257972"/>
                      <a:gd name="connsiteX86" fmla="*/ 567664 w 599078"/>
                      <a:gd name="connsiteY86" fmla="*/ 579843 h 1257972"/>
                      <a:gd name="connsiteX87" fmla="*/ 570733 w 599078"/>
                      <a:gd name="connsiteY87" fmla="*/ 607460 h 1257972"/>
                      <a:gd name="connsiteX88" fmla="*/ 573801 w 599078"/>
                      <a:gd name="connsiteY88" fmla="*/ 616665 h 1257972"/>
                      <a:gd name="connsiteX89" fmla="*/ 583006 w 599078"/>
                      <a:gd name="connsiteY89" fmla="*/ 622802 h 1257972"/>
                      <a:gd name="connsiteX90" fmla="*/ 586075 w 599078"/>
                      <a:gd name="connsiteY90" fmla="*/ 687239 h 1257972"/>
                      <a:gd name="connsiteX91" fmla="*/ 589143 w 599078"/>
                      <a:gd name="connsiteY91" fmla="*/ 702582 h 1257972"/>
                      <a:gd name="connsiteX92" fmla="*/ 592212 w 599078"/>
                      <a:gd name="connsiteY92" fmla="*/ 782362 h 1257972"/>
                      <a:gd name="connsiteX93" fmla="*/ 598349 w 599078"/>
                      <a:gd name="connsiteY93" fmla="*/ 800772 h 1257972"/>
                      <a:gd name="connsiteX94" fmla="*/ 595280 w 599078"/>
                      <a:gd name="connsiteY94" fmla="*/ 889758 h 1257972"/>
                      <a:gd name="connsiteX95" fmla="*/ 586075 w 599078"/>
                      <a:gd name="connsiteY95" fmla="*/ 895894 h 1257972"/>
                      <a:gd name="connsiteX96" fmla="*/ 579938 w 599078"/>
                      <a:gd name="connsiteY96" fmla="*/ 905100 h 1257972"/>
                      <a:gd name="connsiteX97" fmla="*/ 567664 w 599078"/>
                      <a:gd name="connsiteY97" fmla="*/ 932716 h 1257972"/>
                      <a:gd name="connsiteX98" fmla="*/ 512432 w 599078"/>
                      <a:gd name="connsiteY98" fmla="*/ 941921 h 1257972"/>
                      <a:gd name="connsiteX99" fmla="*/ 503227 w 599078"/>
                      <a:gd name="connsiteY99" fmla="*/ 944990 h 1257972"/>
                      <a:gd name="connsiteX100" fmla="*/ 500158 w 599078"/>
                      <a:gd name="connsiteY100" fmla="*/ 954195 h 1257972"/>
                      <a:gd name="connsiteX101" fmla="*/ 497090 w 599078"/>
                      <a:gd name="connsiteY101" fmla="*/ 969537 h 1257972"/>
                      <a:gd name="connsiteX102" fmla="*/ 500158 w 599078"/>
                      <a:gd name="connsiteY102" fmla="*/ 1003290 h 1257972"/>
                      <a:gd name="connsiteX103" fmla="*/ 506295 w 599078"/>
                      <a:gd name="connsiteY103" fmla="*/ 1012496 h 1257972"/>
                      <a:gd name="connsiteX104" fmla="*/ 509363 w 599078"/>
                      <a:gd name="connsiteY104" fmla="*/ 1021701 h 1257972"/>
                      <a:gd name="connsiteX105" fmla="*/ 497090 w 599078"/>
                      <a:gd name="connsiteY105" fmla="*/ 1040112 h 1257972"/>
                      <a:gd name="connsiteX106" fmla="*/ 478679 w 599078"/>
                      <a:gd name="connsiteY106" fmla="*/ 1052386 h 1257972"/>
                      <a:gd name="connsiteX107" fmla="*/ 457200 w 599078"/>
                      <a:gd name="connsiteY107" fmla="*/ 1080002 h 1257972"/>
                      <a:gd name="connsiteX108" fmla="*/ 447994 w 599078"/>
                      <a:gd name="connsiteY108" fmla="*/ 1086139 h 1257972"/>
                      <a:gd name="connsiteX109" fmla="*/ 432652 w 599078"/>
                      <a:gd name="connsiteY109" fmla="*/ 1101481 h 1257972"/>
                      <a:gd name="connsiteX110" fmla="*/ 414241 w 599078"/>
                      <a:gd name="connsiteY110" fmla="*/ 1107618 h 1257972"/>
                      <a:gd name="connsiteX111" fmla="*/ 392762 w 599078"/>
                      <a:gd name="connsiteY111" fmla="*/ 1104550 h 1257972"/>
                      <a:gd name="connsiteX112" fmla="*/ 383557 w 599078"/>
                      <a:gd name="connsiteY112" fmla="*/ 1098413 h 1257972"/>
                      <a:gd name="connsiteX113" fmla="*/ 328325 w 599078"/>
                      <a:gd name="connsiteY113" fmla="*/ 1101481 h 1257972"/>
                      <a:gd name="connsiteX114" fmla="*/ 309914 w 599078"/>
                      <a:gd name="connsiteY114" fmla="*/ 1104550 h 1257972"/>
                      <a:gd name="connsiteX115" fmla="*/ 303777 w 599078"/>
                      <a:gd name="connsiteY115" fmla="*/ 1113755 h 1257972"/>
                      <a:gd name="connsiteX116" fmla="*/ 300708 w 599078"/>
                      <a:gd name="connsiteY116" fmla="*/ 1144439 h 1257972"/>
                      <a:gd name="connsiteX117" fmla="*/ 291503 w 599078"/>
                      <a:gd name="connsiteY117" fmla="*/ 1150576 h 1257972"/>
                      <a:gd name="connsiteX118" fmla="*/ 279229 w 599078"/>
                      <a:gd name="connsiteY118" fmla="*/ 1168987 h 1257972"/>
                      <a:gd name="connsiteX119" fmla="*/ 273092 w 599078"/>
                      <a:gd name="connsiteY119" fmla="*/ 1178192 h 1257972"/>
                      <a:gd name="connsiteX120" fmla="*/ 263887 w 599078"/>
                      <a:gd name="connsiteY120" fmla="*/ 1215014 h 1257972"/>
                      <a:gd name="connsiteX121" fmla="*/ 260818 w 599078"/>
                      <a:gd name="connsiteY121" fmla="*/ 1224219 h 1257972"/>
                      <a:gd name="connsiteX122" fmla="*/ 251613 w 599078"/>
                      <a:gd name="connsiteY122" fmla="*/ 1236493 h 1257972"/>
                      <a:gd name="connsiteX123" fmla="*/ 242408 w 599078"/>
                      <a:gd name="connsiteY123" fmla="*/ 1242630 h 1257972"/>
                      <a:gd name="connsiteX124" fmla="*/ 223997 w 599078"/>
                      <a:gd name="connsiteY124" fmla="*/ 1245699 h 1257972"/>
                      <a:gd name="connsiteX125" fmla="*/ 190244 w 599078"/>
                      <a:gd name="connsiteY125" fmla="*/ 1248767 h 1257972"/>
                      <a:gd name="connsiteX126" fmla="*/ 177970 w 599078"/>
                      <a:gd name="connsiteY126" fmla="*/ 1251835 h 1257972"/>
                      <a:gd name="connsiteX127" fmla="*/ 159559 w 599078"/>
                      <a:gd name="connsiteY127" fmla="*/ 1257972 h 1257972"/>
                      <a:gd name="connsiteX128" fmla="*/ 147286 w 599078"/>
                      <a:gd name="connsiteY128" fmla="*/ 1248767 h 1257972"/>
                      <a:gd name="connsiteX129" fmla="*/ 138080 w 599078"/>
                      <a:gd name="connsiteY129" fmla="*/ 1242630 h 1257972"/>
                      <a:gd name="connsiteX130" fmla="*/ 131943 w 599078"/>
                      <a:gd name="connsiteY130" fmla="*/ 1233425 h 1257972"/>
                      <a:gd name="connsiteX131" fmla="*/ 122738 w 599078"/>
                      <a:gd name="connsiteY131" fmla="*/ 1230356 h 1257972"/>
                      <a:gd name="connsiteX132" fmla="*/ 113533 w 599078"/>
                      <a:gd name="connsiteY132" fmla="*/ 1224219 h 1257972"/>
                      <a:gd name="connsiteX133" fmla="*/ 110464 w 599078"/>
                      <a:gd name="connsiteY133" fmla="*/ 1215014 h 1257972"/>
                      <a:gd name="connsiteX134" fmla="*/ 101259 w 599078"/>
                      <a:gd name="connsiteY134" fmla="*/ 1208877 h 1257972"/>
                      <a:gd name="connsiteX135" fmla="*/ 98190 w 599078"/>
                      <a:gd name="connsiteY135" fmla="*/ 1193535 h 1257972"/>
                      <a:gd name="connsiteX136" fmla="*/ 101259 w 599078"/>
                      <a:gd name="connsiteY136" fmla="*/ 1175124 h 1257972"/>
                      <a:gd name="connsiteX137" fmla="*/ 107396 w 599078"/>
                      <a:gd name="connsiteY137" fmla="*/ 1156713 h 1257972"/>
                      <a:gd name="connsiteX138" fmla="*/ 101259 w 599078"/>
                      <a:gd name="connsiteY138" fmla="*/ 1129097 h 1257972"/>
                      <a:gd name="connsiteX139" fmla="*/ 98190 w 599078"/>
                      <a:gd name="connsiteY139" fmla="*/ 1116823 h 1257972"/>
                      <a:gd name="connsiteX140" fmla="*/ 85916 w 599078"/>
                      <a:gd name="connsiteY140" fmla="*/ 1098413 h 1257972"/>
                      <a:gd name="connsiteX141" fmla="*/ 79780 w 599078"/>
                      <a:gd name="connsiteY141" fmla="*/ 1089207 h 1257972"/>
                      <a:gd name="connsiteX142" fmla="*/ 92053 w 599078"/>
                      <a:gd name="connsiteY142" fmla="*/ 1061591 h 1257972"/>
                      <a:gd name="connsiteX143" fmla="*/ 101259 w 599078"/>
                      <a:gd name="connsiteY143" fmla="*/ 1058523 h 1257972"/>
                      <a:gd name="connsiteX144" fmla="*/ 131943 w 599078"/>
                      <a:gd name="connsiteY144" fmla="*/ 1033975 h 1257972"/>
                      <a:gd name="connsiteX145" fmla="*/ 156491 w 599078"/>
                      <a:gd name="connsiteY145" fmla="*/ 1012496 h 1257972"/>
                      <a:gd name="connsiteX146" fmla="*/ 165696 w 599078"/>
                      <a:gd name="connsiteY146" fmla="*/ 1009427 h 1257972"/>
                      <a:gd name="connsiteX147" fmla="*/ 184107 w 599078"/>
                      <a:gd name="connsiteY147" fmla="*/ 997154 h 1257972"/>
                      <a:gd name="connsiteX148" fmla="*/ 196381 w 599078"/>
                      <a:gd name="connsiteY148" fmla="*/ 978743 h 1257972"/>
                      <a:gd name="connsiteX149" fmla="*/ 199449 w 599078"/>
                      <a:gd name="connsiteY149" fmla="*/ 969537 h 1257972"/>
                      <a:gd name="connsiteX150" fmla="*/ 211723 w 599078"/>
                      <a:gd name="connsiteY150" fmla="*/ 954195 h 1257972"/>
                      <a:gd name="connsiteX151" fmla="*/ 217860 w 599078"/>
                      <a:gd name="connsiteY151" fmla="*/ 935784 h 1257972"/>
                      <a:gd name="connsiteX152" fmla="*/ 220929 w 599078"/>
                      <a:gd name="connsiteY152" fmla="*/ 926579 h 1257972"/>
                      <a:gd name="connsiteX153" fmla="*/ 214792 w 599078"/>
                      <a:gd name="connsiteY153" fmla="*/ 905100 h 1257972"/>
                      <a:gd name="connsiteX154" fmla="*/ 211723 w 599078"/>
                      <a:gd name="connsiteY154" fmla="*/ 892826 h 1257972"/>
                      <a:gd name="connsiteX155" fmla="*/ 217860 w 599078"/>
                      <a:gd name="connsiteY155" fmla="*/ 816115 h 1257972"/>
                      <a:gd name="connsiteX156" fmla="*/ 227065 w 599078"/>
                      <a:gd name="connsiteY156" fmla="*/ 785430 h 1257972"/>
                      <a:gd name="connsiteX157" fmla="*/ 245476 w 599078"/>
                      <a:gd name="connsiteY157" fmla="*/ 770088 h 1257972"/>
                      <a:gd name="connsiteX158" fmla="*/ 254682 w 599078"/>
                      <a:gd name="connsiteY158" fmla="*/ 760882 h 1257972"/>
                      <a:gd name="connsiteX159" fmla="*/ 266955 w 599078"/>
                      <a:gd name="connsiteY159" fmla="*/ 739403 h 1257972"/>
                      <a:gd name="connsiteX160" fmla="*/ 282298 w 599078"/>
                      <a:gd name="connsiteY160" fmla="*/ 720992 h 1257972"/>
                      <a:gd name="connsiteX161" fmla="*/ 270024 w 599078"/>
                      <a:gd name="connsiteY161" fmla="*/ 705650 h 1257972"/>
                      <a:gd name="connsiteX162" fmla="*/ 263887 w 599078"/>
                      <a:gd name="connsiteY162" fmla="*/ 693376 h 1257972"/>
                      <a:gd name="connsiteX163" fmla="*/ 251613 w 599078"/>
                      <a:gd name="connsiteY163" fmla="*/ 665760 h 1257972"/>
                      <a:gd name="connsiteX164" fmla="*/ 236271 w 599078"/>
                      <a:gd name="connsiteY164" fmla="*/ 724061 h 1257972"/>
                      <a:gd name="connsiteX165" fmla="*/ 230134 w 599078"/>
                      <a:gd name="connsiteY165" fmla="*/ 733266 h 1257972"/>
                      <a:gd name="connsiteX166" fmla="*/ 223997 w 599078"/>
                      <a:gd name="connsiteY166" fmla="*/ 742472 h 1257972"/>
                      <a:gd name="connsiteX167" fmla="*/ 208655 w 599078"/>
                      <a:gd name="connsiteY167" fmla="*/ 776225 h 1257972"/>
                      <a:gd name="connsiteX168" fmla="*/ 199449 w 599078"/>
                      <a:gd name="connsiteY168" fmla="*/ 779293 h 1257972"/>
                      <a:gd name="connsiteX169" fmla="*/ 168765 w 599078"/>
                      <a:gd name="connsiteY169" fmla="*/ 785430 h 1257972"/>
                      <a:gd name="connsiteX170" fmla="*/ 159559 w 599078"/>
                      <a:gd name="connsiteY170" fmla="*/ 791567 h 1257972"/>
                      <a:gd name="connsiteX171" fmla="*/ 141149 w 599078"/>
                      <a:gd name="connsiteY171" fmla="*/ 797704 h 1257972"/>
                      <a:gd name="connsiteX172" fmla="*/ 110464 w 599078"/>
                      <a:gd name="connsiteY172" fmla="*/ 794635 h 1257972"/>
                      <a:gd name="connsiteX173" fmla="*/ 101259 w 599078"/>
                      <a:gd name="connsiteY173" fmla="*/ 788499 h 1257972"/>
                      <a:gd name="connsiteX174" fmla="*/ 88985 w 599078"/>
                      <a:gd name="connsiteY174" fmla="*/ 785430 h 1257972"/>
                      <a:gd name="connsiteX175" fmla="*/ 70574 w 599078"/>
                      <a:gd name="connsiteY175" fmla="*/ 770088 h 1257972"/>
                      <a:gd name="connsiteX176" fmla="*/ 61369 w 599078"/>
                      <a:gd name="connsiteY176" fmla="*/ 767019 h 1257972"/>
                      <a:gd name="connsiteX177" fmla="*/ 42958 w 599078"/>
                      <a:gd name="connsiteY177" fmla="*/ 754745 h 1257972"/>
                      <a:gd name="connsiteX178" fmla="*/ 30684 w 599078"/>
                      <a:gd name="connsiteY178" fmla="*/ 748609 h 125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599078" h="1257972">
                        <a:moveTo>
                          <a:pt x="30684" y="748609"/>
                        </a:moveTo>
                        <a:cubicBezTo>
                          <a:pt x="29661" y="746052"/>
                          <a:pt x="35323" y="742773"/>
                          <a:pt x="36821" y="739403"/>
                        </a:cubicBezTo>
                        <a:cubicBezTo>
                          <a:pt x="39448" y="733492"/>
                          <a:pt x="42958" y="720992"/>
                          <a:pt x="42958" y="720992"/>
                        </a:cubicBezTo>
                        <a:cubicBezTo>
                          <a:pt x="41935" y="716901"/>
                          <a:pt x="42229" y="712228"/>
                          <a:pt x="39890" y="708719"/>
                        </a:cubicBezTo>
                        <a:cubicBezTo>
                          <a:pt x="35652" y="702362"/>
                          <a:pt x="24568" y="701053"/>
                          <a:pt x="18410" y="699513"/>
                        </a:cubicBezTo>
                        <a:cubicBezTo>
                          <a:pt x="16364" y="696445"/>
                          <a:pt x="14881" y="692916"/>
                          <a:pt x="12273" y="690308"/>
                        </a:cubicBezTo>
                        <a:cubicBezTo>
                          <a:pt x="9665" y="687700"/>
                          <a:pt x="5372" y="687051"/>
                          <a:pt x="3068" y="684171"/>
                        </a:cubicBezTo>
                        <a:cubicBezTo>
                          <a:pt x="1048" y="681645"/>
                          <a:pt x="1023" y="678034"/>
                          <a:pt x="0" y="674966"/>
                        </a:cubicBezTo>
                        <a:cubicBezTo>
                          <a:pt x="1023" y="660646"/>
                          <a:pt x="1391" y="646265"/>
                          <a:pt x="3068" y="632007"/>
                        </a:cubicBezTo>
                        <a:cubicBezTo>
                          <a:pt x="3446" y="628795"/>
                          <a:pt x="5605" y="625992"/>
                          <a:pt x="6137" y="622802"/>
                        </a:cubicBezTo>
                        <a:cubicBezTo>
                          <a:pt x="12990" y="581686"/>
                          <a:pt x="5080" y="607565"/>
                          <a:pt x="12273" y="585980"/>
                        </a:cubicBezTo>
                        <a:cubicBezTo>
                          <a:pt x="14433" y="566542"/>
                          <a:pt x="13722" y="561717"/>
                          <a:pt x="18410" y="546090"/>
                        </a:cubicBezTo>
                        <a:cubicBezTo>
                          <a:pt x="20269" y="539894"/>
                          <a:pt x="20959" y="533062"/>
                          <a:pt x="24547" y="527680"/>
                        </a:cubicBezTo>
                        <a:cubicBezTo>
                          <a:pt x="26593" y="524611"/>
                          <a:pt x="27804" y="520778"/>
                          <a:pt x="30684" y="518474"/>
                        </a:cubicBezTo>
                        <a:cubicBezTo>
                          <a:pt x="33210" y="516453"/>
                          <a:pt x="36821" y="516429"/>
                          <a:pt x="39890" y="515406"/>
                        </a:cubicBezTo>
                        <a:cubicBezTo>
                          <a:pt x="43981" y="512338"/>
                          <a:pt x="48002" y="509173"/>
                          <a:pt x="52163" y="506201"/>
                        </a:cubicBezTo>
                        <a:cubicBezTo>
                          <a:pt x="55164" y="504057"/>
                          <a:pt x="59065" y="502944"/>
                          <a:pt x="61369" y="500064"/>
                        </a:cubicBezTo>
                        <a:cubicBezTo>
                          <a:pt x="64548" y="496090"/>
                          <a:pt x="67475" y="472633"/>
                          <a:pt x="67506" y="472448"/>
                        </a:cubicBezTo>
                        <a:lnTo>
                          <a:pt x="58300" y="444831"/>
                        </a:lnTo>
                        <a:lnTo>
                          <a:pt x="52163" y="426421"/>
                        </a:lnTo>
                        <a:cubicBezTo>
                          <a:pt x="53186" y="413124"/>
                          <a:pt x="53039" y="399685"/>
                          <a:pt x="55232" y="386531"/>
                        </a:cubicBezTo>
                        <a:cubicBezTo>
                          <a:pt x="56138" y="381098"/>
                          <a:pt x="59435" y="376346"/>
                          <a:pt x="61369" y="371188"/>
                        </a:cubicBezTo>
                        <a:cubicBezTo>
                          <a:pt x="65780" y="359424"/>
                          <a:pt x="63640" y="363240"/>
                          <a:pt x="67506" y="349709"/>
                        </a:cubicBezTo>
                        <a:cubicBezTo>
                          <a:pt x="68395" y="346599"/>
                          <a:pt x="69551" y="343572"/>
                          <a:pt x="70574" y="340504"/>
                        </a:cubicBezTo>
                        <a:cubicBezTo>
                          <a:pt x="69551" y="334367"/>
                          <a:pt x="71074" y="327190"/>
                          <a:pt x="67506" y="322093"/>
                        </a:cubicBezTo>
                        <a:cubicBezTo>
                          <a:pt x="63276" y="316050"/>
                          <a:pt x="49095" y="309819"/>
                          <a:pt x="49095" y="309819"/>
                        </a:cubicBezTo>
                        <a:cubicBezTo>
                          <a:pt x="39659" y="290947"/>
                          <a:pt x="46765" y="300083"/>
                          <a:pt x="24547" y="285272"/>
                        </a:cubicBezTo>
                        <a:lnTo>
                          <a:pt x="15342" y="279135"/>
                        </a:lnTo>
                        <a:cubicBezTo>
                          <a:pt x="14319" y="276066"/>
                          <a:pt x="12273" y="273164"/>
                          <a:pt x="12273" y="269929"/>
                        </a:cubicBezTo>
                        <a:cubicBezTo>
                          <a:pt x="12273" y="258625"/>
                          <a:pt x="15990" y="255064"/>
                          <a:pt x="18410" y="245382"/>
                        </a:cubicBezTo>
                        <a:cubicBezTo>
                          <a:pt x="19675" y="240322"/>
                          <a:pt x="20107" y="235071"/>
                          <a:pt x="21479" y="230039"/>
                        </a:cubicBezTo>
                        <a:cubicBezTo>
                          <a:pt x="23181" y="223798"/>
                          <a:pt x="26348" y="217972"/>
                          <a:pt x="27616" y="211629"/>
                        </a:cubicBezTo>
                        <a:cubicBezTo>
                          <a:pt x="28639" y="206515"/>
                          <a:pt x="29312" y="201318"/>
                          <a:pt x="30684" y="196286"/>
                        </a:cubicBezTo>
                        <a:cubicBezTo>
                          <a:pt x="32386" y="190045"/>
                          <a:pt x="31439" y="181464"/>
                          <a:pt x="36821" y="177876"/>
                        </a:cubicBezTo>
                        <a:cubicBezTo>
                          <a:pt x="49638" y="169332"/>
                          <a:pt x="43419" y="174347"/>
                          <a:pt x="55232" y="162533"/>
                        </a:cubicBezTo>
                        <a:cubicBezTo>
                          <a:pt x="56255" y="159465"/>
                          <a:pt x="56013" y="155615"/>
                          <a:pt x="58300" y="153328"/>
                        </a:cubicBezTo>
                        <a:cubicBezTo>
                          <a:pt x="63515" y="148113"/>
                          <a:pt x="70574" y="145145"/>
                          <a:pt x="76711" y="141054"/>
                        </a:cubicBezTo>
                        <a:lnTo>
                          <a:pt x="85916" y="134917"/>
                        </a:lnTo>
                        <a:cubicBezTo>
                          <a:pt x="88985" y="132871"/>
                          <a:pt x="92514" y="131388"/>
                          <a:pt x="95122" y="128780"/>
                        </a:cubicBezTo>
                        <a:cubicBezTo>
                          <a:pt x="106935" y="116967"/>
                          <a:pt x="100716" y="121982"/>
                          <a:pt x="113533" y="113438"/>
                        </a:cubicBezTo>
                        <a:cubicBezTo>
                          <a:pt x="119567" y="104385"/>
                          <a:pt x="120014" y="102412"/>
                          <a:pt x="128875" y="95027"/>
                        </a:cubicBezTo>
                        <a:cubicBezTo>
                          <a:pt x="131708" y="92666"/>
                          <a:pt x="134522" y="89860"/>
                          <a:pt x="138080" y="88890"/>
                        </a:cubicBezTo>
                        <a:cubicBezTo>
                          <a:pt x="146036" y="86720"/>
                          <a:pt x="154445" y="86845"/>
                          <a:pt x="162628" y="85822"/>
                        </a:cubicBezTo>
                        <a:cubicBezTo>
                          <a:pt x="165696" y="84799"/>
                          <a:pt x="169546" y="85041"/>
                          <a:pt x="171833" y="82754"/>
                        </a:cubicBezTo>
                        <a:cubicBezTo>
                          <a:pt x="174120" y="80467"/>
                          <a:pt x="173455" y="76441"/>
                          <a:pt x="174902" y="73548"/>
                        </a:cubicBezTo>
                        <a:cubicBezTo>
                          <a:pt x="176551" y="70250"/>
                          <a:pt x="178678" y="67176"/>
                          <a:pt x="181039" y="64343"/>
                        </a:cubicBezTo>
                        <a:cubicBezTo>
                          <a:pt x="189880" y="53733"/>
                          <a:pt x="188103" y="55851"/>
                          <a:pt x="199449" y="52069"/>
                        </a:cubicBezTo>
                        <a:cubicBezTo>
                          <a:pt x="201495" y="49001"/>
                          <a:pt x="202459" y="44818"/>
                          <a:pt x="205586" y="42864"/>
                        </a:cubicBezTo>
                        <a:cubicBezTo>
                          <a:pt x="211072" y="39436"/>
                          <a:pt x="217860" y="38773"/>
                          <a:pt x="223997" y="36727"/>
                        </a:cubicBezTo>
                        <a:cubicBezTo>
                          <a:pt x="227065" y="35704"/>
                          <a:pt x="230511" y="35452"/>
                          <a:pt x="233202" y="33658"/>
                        </a:cubicBezTo>
                        <a:cubicBezTo>
                          <a:pt x="236271" y="31612"/>
                          <a:pt x="239109" y="29170"/>
                          <a:pt x="242408" y="27521"/>
                        </a:cubicBezTo>
                        <a:cubicBezTo>
                          <a:pt x="255764" y="20843"/>
                          <a:pt x="248986" y="28959"/>
                          <a:pt x="263887" y="18316"/>
                        </a:cubicBezTo>
                        <a:cubicBezTo>
                          <a:pt x="267418" y="15794"/>
                          <a:pt x="270024" y="12179"/>
                          <a:pt x="273092" y="9111"/>
                        </a:cubicBezTo>
                        <a:cubicBezTo>
                          <a:pt x="280252" y="10134"/>
                          <a:pt x="287644" y="10101"/>
                          <a:pt x="294571" y="12179"/>
                        </a:cubicBezTo>
                        <a:cubicBezTo>
                          <a:pt x="298103" y="13239"/>
                          <a:pt x="300098" y="18053"/>
                          <a:pt x="303777" y="18316"/>
                        </a:cubicBezTo>
                        <a:cubicBezTo>
                          <a:pt x="315046" y="19121"/>
                          <a:pt x="326279" y="16271"/>
                          <a:pt x="337530" y="15248"/>
                        </a:cubicBezTo>
                        <a:cubicBezTo>
                          <a:pt x="340598" y="12179"/>
                          <a:pt x="343124" y="8449"/>
                          <a:pt x="346735" y="6042"/>
                        </a:cubicBezTo>
                        <a:cubicBezTo>
                          <a:pt x="355798" y="0"/>
                          <a:pt x="364377" y="4380"/>
                          <a:pt x="374351" y="6042"/>
                        </a:cubicBezTo>
                        <a:cubicBezTo>
                          <a:pt x="377420" y="8088"/>
                          <a:pt x="381196" y="9346"/>
                          <a:pt x="383557" y="12179"/>
                        </a:cubicBezTo>
                        <a:cubicBezTo>
                          <a:pt x="386485" y="15693"/>
                          <a:pt x="387035" y="20731"/>
                          <a:pt x="389694" y="24453"/>
                        </a:cubicBezTo>
                        <a:cubicBezTo>
                          <a:pt x="392216" y="27984"/>
                          <a:pt x="395831" y="30590"/>
                          <a:pt x="398899" y="33658"/>
                        </a:cubicBezTo>
                        <a:cubicBezTo>
                          <a:pt x="410084" y="67219"/>
                          <a:pt x="392248" y="16394"/>
                          <a:pt x="408104" y="52069"/>
                        </a:cubicBezTo>
                        <a:cubicBezTo>
                          <a:pt x="410731" y="57980"/>
                          <a:pt x="412195" y="64343"/>
                          <a:pt x="414241" y="70480"/>
                        </a:cubicBezTo>
                        <a:lnTo>
                          <a:pt x="420378" y="88890"/>
                        </a:lnTo>
                        <a:cubicBezTo>
                          <a:pt x="421401" y="91959"/>
                          <a:pt x="422000" y="95203"/>
                          <a:pt x="423447" y="98096"/>
                        </a:cubicBezTo>
                        <a:cubicBezTo>
                          <a:pt x="425493" y="102187"/>
                          <a:pt x="427782" y="106166"/>
                          <a:pt x="429584" y="110370"/>
                        </a:cubicBezTo>
                        <a:cubicBezTo>
                          <a:pt x="430858" y="113343"/>
                          <a:pt x="430632" y="117049"/>
                          <a:pt x="432652" y="119575"/>
                        </a:cubicBezTo>
                        <a:cubicBezTo>
                          <a:pt x="434956" y="122455"/>
                          <a:pt x="438789" y="123666"/>
                          <a:pt x="441857" y="125712"/>
                        </a:cubicBezTo>
                        <a:lnTo>
                          <a:pt x="451063" y="153328"/>
                        </a:lnTo>
                        <a:cubicBezTo>
                          <a:pt x="453233" y="159836"/>
                          <a:pt x="456001" y="169592"/>
                          <a:pt x="460268" y="174807"/>
                        </a:cubicBezTo>
                        <a:cubicBezTo>
                          <a:pt x="466680" y="182644"/>
                          <a:pt x="474587" y="189126"/>
                          <a:pt x="481747" y="196286"/>
                        </a:cubicBezTo>
                        <a:cubicBezTo>
                          <a:pt x="484816" y="199355"/>
                          <a:pt x="488546" y="201881"/>
                          <a:pt x="490953" y="205492"/>
                        </a:cubicBezTo>
                        <a:cubicBezTo>
                          <a:pt x="495829" y="212806"/>
                          <a:pt x="503780" y="227340"/>
                          <a:pt x="512432" y="233108"/>
                        </a:cubicBezTo>
                        <a:cubicBezTo>
                          <a:pt x="515123" y="234902"/>
                          <a:pt x="518569" y="235153"/>
                          <a:pt x="521637" y="236176"/>
                        </a:cubicBezTo>
                        <a:cubicBezTo>
                          <a:pt x="524706" y="238222"/>
                          <a:pt x="528235" y="239705"/>
                          <a:pt x="530843" y="242313"/>
                        </a:cubicBezTo>
                        <a:cubicBezTo>
                          <a:pt x="538137" y="249607"/>
                          <a:pt x="540078" y="260814"/>
                          <a:pt x="543116" y="269929"/>
                        </a:cubicBezTo>
                        <a:cubicBezTo>
                          <a:pt x="544139" y="272998"/>
                          <a:pt x="545401" y="275997"/>
                          <a:pt x="546185" y="279135"/>
                        </a:cubicBezTo>
                        <a:cubicBezTo>
                          <a:pt x="547208" y="283226"/>
                          <a:pt x="547592" y="287533"/>
                          <a:pt x="549253" y="291409"/>
                        </a:cubicBezTo>
                        <a:cubicBezTo>
                          <a:pt x="550706" y="294799"/>
                          <a:pt x="553344" y="297546"/>
                          <a:pt x="555390" y="300614"/>
                        </a:cubicBezTo>
                        <a:cubicBezTo>
                          <a:pt x="556413" y="304705"/>
                          <a:pt x="557247" y="308849"/>
                          <a:pt x="558459" y="312888"/>
                        </a:cubicBezTo>
                        <a:cubicBezTo>
                          <a:pt x="560318" y="319084"/>
                          <a:pt x="564596" y="331299"/>
                          <a:pt x="564596" y="331299"/>
                        </a:cubicBezTo>
                        <a:cubicBezTo>
                          <a:pt x="565522" y="346111"/>
                          <a:pt x="565928" y="379585"/>
                          <a:pt x="570733" y="398805"/>
                        </a:cubicBezTo>
                        <a:cubicBezTo>
                          <a:pt x="572302" y="405080"/>
                          <a:pt x="574824" y="411078"/>
                          <a:pt x="576869" y="417215"/>
                        </a:cubicBezTo>
                        <a:lnTo>
                          <a:pt x="579938" y="426421"/>
                        </a:lnTo>
                        <a:cubicBezTo>
                          <a:pt x="578915" y="470402"/>
                          <a:pt x="579671" y="514460"/>
                          <a:pt x="576869" y="558364"/>
                        </a:cubicBezTo>
                        <a:cubicBezTo>
                          <a:pt x="576578" y="562929"/>
                          <a:pt x="572535" y="566434"/>
                          <a:pt x="570733" y="570638"/>
                        </a:cubicBezTo>
                        <a:cubicBezTo>
                          <a:pt x="569459" y="573611"/>
                          <a:pt x="568687" y="576775"/>
                          <a:pt x="567664" y="579843"/>
                        </a:cubicBezTo>
                        <a:cubicBezTo>
                          <a:pt x="568687" y="589049"/>
                          <a:pt x="569210" y="598324"/>
                          <a:pt x="570733" y="607460"/>
                        </a:cubicBezTo>
                        <a:cubicBezTo>
                          <a:pt x="571265" y="610650"/>
                          <a:pt x="571781" y="614139"/>
                          <a:pt x="573801" y="616665"/>
                        </a:cubicBezTo>
                        <a:cubicBezTo>
                          <a:pt x="576105" y="619545"/>
                          <a:pt x="579938" y="620756"/>
                          <a:pt x="583006" y="622802"/>
                        </a:cubicBezTo>
                        <a:cubicBezTo>
                          <a:pt x="584029" y="644281"/>
                          <a:pt x="584426" y="665799"/>
                          <a:pt x="586075" y="687239"/>
                        </a:cubicBezTo>
                        <a:cubicBezTo>
                          <a:pt x="586475" y="692439"/>
                          <a:pt x="588807" y="697377"/>
                          <a:pt x="589143" y="702582"/>
                        </a:cubicBezTo>
                        <a:cubicBezTo>
                          <a:pt x="590856" y="729140"/>
                          <a:pt x="589728" y="755865"/>
                          <a:pt x="592212" y="782362"/>
                        </a:cubicBezTo>
                        <a:cubicBezTo>
                          <a:pt x="592816" y="788802"/>
                          <a:pt x="598349" y="800772"/>
                          <a:pt x="598349" y="800772"/>
                        </a:cubicBezTo>
                        <a:cubicBezTo>
                          <a:pt x="597326" y="830434"/>
                          <a:pt x="599078" y="860322"/>
                          <a:pt x="595280" y="889758"/>
                        </a:cubicBezTo>
                        <a:cubicBezTo>
                          <a:pt x="594808" y="893415"/>
                          <a:pt x="588682" y="893287"/>
                          <a:pt x="586075" y="895894"/>
                        </a:cubicBezTo>
                        <a:cubicBezTo>
                          <a:pt x="583467" y="898502"/>
                          <a:pt x="581436" y="901730"/>
                          <a:pt x="579938" y="905100"/>
                        </a:cubicBezTo>
                        <a:cubicBezTo>
                          <a:pt x="577796" y="909920"/>
                          <a:pt x="574447" y="927871"/>
                          <a:pt x="567664" y="932716"/>
                        </a:cubicBezTo>
                        <a:cubicBezTo>
                          <a:pt x="553610" y="942755"/>
                          <a:pt x="524716" y="940976"/>
                          <a:pt x="512432" y="941921"/>
                        </a:cubicBezTo>
                        <a:cubicBezTo>
                          <a:pt x="509364" y="942944"/>
                          <a:pt x="505514" y="942703"/>
                          <a:pt x="503227" y="944990"/>
                        </a:cubicBezTo>
                        <a:cubicBezTo>
                          <a:pt x="500940" y="947277"/>
                          <a:pt x="500942" y="951057"/>
                          <a:pt x="500158" y="954195"/>
                        </a:cubicBezTo>
                        <a:cubicBezTo>
                          <a:pt x="498893" y="959255"/>
                          <a:pt x="498113" y="964423"/>
                          <a:pt x="497090" y="969537"/>
                        </a:cubicBezTo>
                        <a:cubicBezTo>
                          <a:pt x="498113" y="980788"/>
                          <a:pt x="497791" y="992243"/>
                          <a:pt x="500158" y="1003290"/>
                        </a:cubicBezTo>
                        <a:cubicBezTo>
                          <a:pt x="500931" y="1006896"/>
                          <a:pt x="504646" y="1009197"/>
                          <a:pt x="506295" y="1012496"/>
                        </a:cubicBezTo>
                        <a:cubicBezTo>
                          <a:pt x="507741" y="1015389"/>
                          <a:pt x="508340" y="1018633"/>
                          <a:pt x="509363" y="1021701"/>
                        </a:cubicBezTo>
                        <a:cubicBezTo>
                          <a:pt x="505272" y="1027838"/>
                          <a:pt x="503227" y="1036021"/>
                          <a:pt x="497090" y="1040112"/>
                        </a:cubicBezTo>
                        <a:lnTo>
                          <a:pt x="478679" y="1052386"/>
                        </a:lnTo>
                        <a:cubicBezTo>
                          <a:pt x="470129" y="1065211"/>
                          <a:pt x="468013" y="1070991"/>
                          <a:pt x="457200" y="1080002"/>
                        </a:cubicBezTo>
                        <a:cubicBezTo>
                          <a:pt x="454367" y="1082363"/>
                          <a:pt x="451063" y="1084093"/>
                          <a:pt x="447994" y="1086139"/>
                        </a:cubicBezTo>
                        <a:cubicBezTo>
                          <a:pt x="442396" y="1094536"/>
                          <a:pt x="442341" y="1097175"/>
                          <a:pt x="432652" y="1101481"/>
                        </a:cubicBezTo>
                        <a:cubicBezTo>
                          <a:pt x="426741" y="1104108"/>
                          <a:pt x="414241" y="1107618"/>
                          <a:pt x="414241" y="1107618"/>
                        </a:cubicBezTo>
                        <a:cubicBezTo>
                          <a:pt x="407081" y="1106595"/>
                          <a:pt x="399689" y="1106628"/>
                          <a:pt x="392762" y="1104550"/>
                        </a:cubicBezTo>
                        <a:cubicBezTo>
                          <a:pt x="389230" y="1103490"/>
                          <a:pt x="387241" y="1098588"/>
                          <a:pt x="383557" y="1098413"/>
                        </a:cubicBezTo>
                        <a:lnTo>
                          <a:pt x="328325" y="1101481"/>
                        </a:lnTo>
                        <a:cubicBezTo>
                          <a:pt x="322188" y="1102504"/>
                          <a:pt x="315479" y="1101768"/>
                          <a:pt x="309914" y="1104550"/>
                        </a:cubicBezTo>
                        <a:cubicBezTo>
                          <a:pt x="306616" y="1106199"/>
                          <a:pt x="304606" y="1110162"/>
                          <a:pt x="303777" y="1113755"/>
                        </a:cubicBezTo>
                        <a:cubicBezTo>
                          <a:pt x="301465" y="1123771"/>
                          <a:pt x="303959" y="1134687"/>
                          <a:pt x="300708" y="1144439"/>
                        </a:cubicBezTo>
                        <a:cubicBezTo>
                          <a:pt x="299542" y="1147937"/>
                          <a:pt x="294571" y="1148530"/>
                          <a:pt x="291503" y="1150576"/>
                        </a:cubicBezTo>
                        <a:lnTo>
                          <a:pt x="279229" y="1168987"/>
                        </a:lnTo>
                        <a:lnTo>
                          <a:pt x="273092" y="1178192"/>
                        </a:lnTo>
                        <a:cubicBezTo>
                          <a:pt x="270024" y="1190466"/>
                          <a:pt x="267889" y="1203012"/>
                          <a:pt x="263887" y="1215014"/>
                        </a:cubicBezTo>
                        <a:cubicBezTo>
                          <a:pt x="262864" y="1218082"/>
                          <a:pt x="262423" y="1221411"/>
                          <a:pt x="260818" y="1224219"/>
                        </a:cubicBezTo>
                        <a:cubicBezTo>
                          <a:pt x="258281" y="1228659"/>
                          <a:pt x="255229" y="1232877"/>
                          <a:pt x="251613" y="1236493"/>
                        </a:cubicBezTo>
                        <a:cubicBezTo>
                          <a:pt x="249005" y="1239101"/>
                          <a:pt x="245906" y="1241464"/>
                          <a:pt x="242408" y="1242630"/>
                        </a:cubicBezTo>
                        <a:cubicBezTo>
                          <a:pt x="236506" y="1244598"/>
                          <a:pt x="230176" y="1244972"/>
                          <a:pt x="223997" y="1245699"/>
                        </a:cubicBezTo>
                        <a:cubicBezTo>
                          <a:pt x="212777" y="1247019"/>
                          <a:pt x="201495" y="1247744"/>
                          <a:pt x="190244" y="1248767"/>
                        </a:cubicBezTo>
                        <a:cubicBezTo>
                          <a:pt x="186153" y="1249790"/>
                          <a:pt x="182009" y="1250623"/>
                          <a:pt x="177970" y="1251835"/>
                        </a:cubicBezTo>
                        <a:cubicBezTo>
                          <a:pt x="171774" y="1253694"/>
                          <a:pt x="159559" y="1257972"/>
                          <a:pt x="159559" y="1257972"/>
                        </a:cubicBezTo>
                        <a:cubicBezTo>
                          <a:pt x="155468" y="1254904"/>
                          <a:pt x="151447" y="1251739"/>
                          <a:pt x="147286" y="1248767"/>
                        </a:cubicBezTo>
                        <a:cubicBezTo>
                          <a:pt x="144285" y="1246623"/>
                          <a:pt x="140688" y="1245238"/>
                          <a:pt x="138080" y="1242630"/>
                        </a:cubicBezTo>
                        <a:cubicBezTo>
                          <a:pt x="135472" y="1240022"/>
                          <a:pt x="134823" y="1235729"/>
                          <a:pt x="131943" y="1233425"/>
                        </a:cubicBezTo>
                        <a:cubicBezTo>
                          <a:pt x="129417" y="1231404"/>
                          <a:pt x="125631" y="1231803"/>
                          <a:pt x="122738" y="1230356"/>
                        </a:cubicBezTo>
                        <a:cubicBezTo>
                          <a:pt x="119440" y="1228707"/>
                          <a:pt x="116601" y="1226265"/>
                          <a:pt x="113533" y="1224219"/>
                        </a:cubicBezTo>
                        <a:cubicBezTo>
                          <a:pt x="112510" y="1221151"/>
                          <a:pt x="112485" y="1217540"/>
                          <a:pt x="110464" y="1215014"/>
                        </a:cubicBezTo>
                        <a:cubicBezTo>
                          <a:pt x="108160" y="1212134"/>
                          <a:pt x="103089" y="1212079"/>
                          <a:pt x="101259" y="1208877"/>
                        </a:cubicBezTo>
                        <a:cubicBezTo>
                          <a:pt x="98671" y="1204349"/>
                          <a:pt x="99213" y="1198649"/>
                          <a:pt x="98190" y="1193535"/>
                        </a:cubicBezTo>
                        <a:cubicBezTo>
                          <a:pt x="99213" y="1187398"/>
                          <a:pt x="99750" y="1181160"/>
                          <a:pt x="101259" y="1175124"/>
                        </a:cubicBezTo>
                        <a:cubicBezTo>
                          <a:pt x="102828" y="1168848"/>
                          <a:pt x="107396" y="1156713"/>
                          <a:pt x="107396" y="1156713"/>
                        </a:cubicBezTo>
                        <a:cubicBezTo>
                          <a:pt x="99911" y="1126779"/>
                          <a:pt x="109050" y="1164157"/>
                          <a:pt x="101259" y="1129097"/>
                        </a:cubicBezTo>
                        <a:cubicBezTo>
                          <a:pt x="100344" y="1124980"/>
                          <a:pt x="100076" y="1120595"/>
                          <a:pt x="98190" y="1116823"/>
                        </a:cubicBezTo>
                        <a:cubicBezTo>
                          <a:pt x="94891" y="1110226"/>
                          <a:pt x="90007" y="1104550"/>
                          <a:pt x="85916" y="1098413"/>
                        </a:cubicBezTo>
                        <a:lnTo>
                          <a:pt x="79780" y="1089207"/>
                        </a:lnTo>
                        <a:cubicBezTo>
                          <a:pt x="81655" y="1083580"/>
                          <a:pt x="85421" y="1066896"/>
                          <a:pt x="92053" y="1061591"/>
                        </a:cubicBezTo>
                        <a:cubicBezTo>
                          <a:pt x="94579" y="1059571"/>
                          <a:pt x="98190" y="1059546"/>
                          <a:pt x="101259" y="1058523"/>
                        </a:cubicBezTo>
                        <a:cubicBezTo>
                          <a:pt x="125025" y="1034756"/>
                          <a:pt x="113132" y="1040245"/>
                          <a:pt x="131943" y="1033975"/>
                        </a:cubicBezTo>
                        <a:cubicBezTo>
                          <a:pt x="139103" y="1023235"/>
                          <a:pt x="141148" y="1017611"/>
                          <a:pt x="156491" y="1012496"/>
                        </a:cubicBezTo>
                        <a:cubicBezTo>
                          <a:pt x="159559" y="1011473"/>
                          <a:pt x="162869" y="1010998"/>
                          <a:pt x="165696" y="1009427"/>
                        </a:cubicBezTo>
                        <a:cubicBezTo>
                          <a:pt x="172143" y="1005845"/>
                          <a:pt x="184107" y="997154"/>
                          <a:pt x="184107" y="997154"/>
                        </a:cubicBezTo>
                        <a:cubicBezTo>
                          <a:pt x="188198" y="991017"/>
                          <a:pt x="194049" y="985740"/>
                          <a:pt x="196381" y="978743"/>
                        </a:cubicBezTo>
                        <a:cubicBezTo>
                          <a:pt x="197404" y="975674"/>
                          <a:pt x="197735" y="972280"/>
                          <a:pt x="199449" y="969537"/>
                        </a:cubicBezTo>
                        <a:cubicBezTo>
                          <a:pt x="202920" y="963983"/>
                          <a:pt x="207632" y="959309"/>
                          <a:pt x="211723" y="954195"/>
                        </a:cubicBezTo>
                        <a:lnTo>
                          <a:pt x="217860" y="935784"/>
                        </a:lnTo>
                        <a:lnTo>
                          <a:pt x="220929" y="926579"/>
                        </a:lnTo>
                        <a:cubicBezTo>
                          <a:pt x="218883" y="919419"/>
                          <a:pt x="216751" y="912284"/>
                          <a:pt x="214792" y="905100"/>
                        </a:cubicBezTo>
                        <a:cubicBezTo>
                          <a:pt x="213682" y="901031"/>
                          <a:pt x="211723" y="897043"/>
                          <a:pt x="211723" y="892826"/>
                        </a:cubicBezTo>
                        <a:cubicBezTo>
                          <a:pt x="211723" y="871178"/>
                          <a:pt x="213546" y="839843"/>
                          <a:pt x="217860" y="816115"/>
                        </a:cubicBezTo>
                        <a:cubicBezTo>
                          <a:pt x="218787" y="811019"/>
                          <a:pt x="225289" y="787206"/>
                          <a:pt x="227065" y="785430"/>
                        </a:cubicBezTo>
                        <a:cubicBezTo>
                          <a:pt x="253971" y="758527"/>
                          <a:pt x="219835" y="791456"/>
                          <a:pt x="245476" y="770088"/>
                        </a:cubicBezTo>
                        <a:cubicBezTo>
                          <a:pt x="248810" y="767310"/>
                          <a:pt x="251613" y="763951"/>
                          <a:pt x="254682" y="760882"/>
                        </a:cubicBezTo>
                        <a:cubicBezTo>
                          <a:pt x="258433" y="753380"/>
                          <a:pt x="261534" y="745908"/>
                          <a:pt x="266955" y="739403"/>
                        </a:cubicBezTo>
                        <a:cubicBezTo>
                          <a:pt x="286645" y="715776"/>
                          <a:pt x="267061" y="743849"/>
                          <a:pt x="282298" y="720992"/>
                        </a:cubicBezTo>
                        <a:cubicBezTo>
                          <a:pt x="274970" y="699013"/>
                          <a:pt x="285446" y="724157"/>
                          <a:pt x="270024" y="705650"/>
                        </a:cubicBezTo>
                        <a:cubicBezTo>
                          <a:pt x="267096" y="702136"/>
                          <a:pt x="265745" y="697556"/>
                          <a:pt x="263887" y="693376"/>
                        </a:cubicBezTo>
                        <a:cubicBezTo>
                          <a:pt x="248215" y="658115"/>
                          <a:pt x="266721" y="695976"/>
                          <a:pt x="251613" y="665760"/>
                        </a:cubicBezTo>
                        <a:cubicBezTo>
                          <a:pt x="247979" y="713003"/>
                          <a:pt x="255942" y="694554"/>
                          <a:pt x="236271" y="724061"/>
                        </a:cubicBezTo>
                        <a:lnTo>
                          <a:pt x="230134" y="733266"/>
                        </a:lnTo>
                        <a:lnTo>
                          <a:pt x="223997" y="742472"/>
                        </a:lnTo>
                        <a:cubicBezTo>
                          <a:pt x="222163" y="751641"/>
                          <a:pt x="220031" y="772434"/>
                          <a:pt x="208655" y="776225"/>
                        </a:cubicBezTo>
                        <a:cubicBezTo>
                          <a:pt x="205586" y="777248"/>
                          <a:pt x="202601" y="778566"/>
                          <a:pt x="199449" y="779293"/>
                        </a:cubicBezTo>
                        <a:cubicBezTo>
                          <a:pt x="189286" y="781638"/>
                          <a:pt x="168765" y="785430"/>
                          <a:pt x="168765" y="785430"/>
                        </a:cubicBezTo>
                        <a:cubicBezTo>
                          <a:pt x="165696" y="787476"/>
                          <a:pt x="162929" y="790069"/>
                          <a:pt x="159559" y="791567"/>
                        </a:cubicBezTo>
                        <a:cubicBezTo>
                          <a:pt x="153648" y="794194"/>
                          <a:pt x="141149" y="797704"/>
                          <a:pt x="141149" y="797704"/>
                        </a:cubicBezTo>
                        <a:cubicBezTo>
                          <a:pt x="130921" y="796681"/>
                          <a:pt x="120480" y="796946"/>
                          <a:pt x="110464" y="794635"/>
                        </a:cubicBezTo>
                        <a:cubicBezTo>
                          <a:pt x="106871" y="793806"/>
                          <a:pt x="104648" y="789952"/>
                          <a:pt x="101259" y="788499"/>
                        </a:cubicBezTo>
                        <a:cubicBezTo>
                          <a:pt x="97383" y="786838"/>
                          <a:pt x="93076" y="786453"/>
                          <a:pt x="88985" y="785430"/>
                        </a:cubicBezTo>
                        <a:cubicBezTo>
                          <a:pt x="82197" y="778642"/>
                          <a:pt x="79120" y="774361"/>
                          <a:pt x="70574" y="770088"/>
                        </a:cubicBezTo>
                        <a:cubicBezTo>
                          <a:pt x="67681" y="768641"/>
                          <a:pt x="64196" y="768590"/>
                          <a:pt x="61369" y="767019"/>
                        </a:cubicBezTo>
                        <a:cubicBezTo>
                          <a:pt x="54922" y="763437"/>
                          <a:pt x="49095" y="758836"/>
                          <a:pt x="42958" y="754745"/>
                        </a:cubicBezTo>
                        <a:cubicBezTo>
                          <a:pt x="32902" y="748041"/>
                          <a:pt x="31707" y="751166"/>
                          <a:pt x="30684" y="748609"/>
                        </a:cubicBezTo>
                        <a:close/>
                      </a:path>
                    </a:pathLst>
                  </a:custGeom>
                  <a:solidFill>
                    <a:srgbClr val="FF9966">
                      <a:alpha val="48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mj-lt"/>
                      <a:cs typeface="Arial" pitchFamily="34" charset="0"/>
                    </a:endParaRPr>
                  </a:p>
                </p:txBody>
              </p:sp>
            </p:grpSp>
            <p:grpSp>
              <p:nvGrpSpPr>
                <p:cNvPr id="35" name="Gruppieren 36"/>
                <p:cNvGrpSpPr>
                  <a:grpSpLocks/>
                </p:cNvGrpSpPr>
                <p:nvPr/>
              </p:nvGrpSpPr>
              <p:grpSpPr bwMode="auto">
                <a:xfrm>
                  <a:off x="6500317" y="2984500"/>
                  <a:ext cx="812090" cy="1593850"/>
                  <a:chOff x="6593598" y="3016250"/>
                  <a:chExt cx="812090" cy="1593850"/>
                </a:xfrm>
              </p:grpSpPr>
              <p:sp>
                <p:nvSpPr>
                  <p:cNvPr id="36" name="Freihandform 35"/>
                  <p:cNvSpPr/>
                  <p:nvPr/>
                </p:nvSpPr>
                <p:spPr>
                  <a:xfrm>
                    <a:off x="6593131" y="3016010"/>
                    <a:ext cx="571463" cy="1594085"/>
                  </a:xfrm>
                  <a:custGeom>
                    <a:avLst/>
                    <a:gdLst>
                      <a:gd name="connsiteX0" fmla="*/ 286627 w 570479"/>
                      <a:gd name="connsiteY0" fmla="*/ 0 h 1593850"/>
                      <a:gd name="connsiteX1" fmla="*/ 267577 w 570479"/>
                      <a:gd name="connsiteY1" fmla="*/ 3175 h 1593850"/>
                      <a:gd name="connsiteX2" fmla="*/ 251702 w 570479"/>
                      <a:gd name="connsiteY2" fmla="*/ 22225 h 1593850"/>
                      <a:gd name="connsiteX3" fmla="*/ 242177 w 570479"/>
                      <a:gd name="connsiteY3" fmla="*/ 25400 h 1593850"/>
                      <a:gd name="connsiteX4" fmla="*/ 229477 w 570479"/>
                      <a:gd name="connsiteY4" fmla="*/ 28575 h 1593850"/>
                      <a:gd name="connsiteX5" fmla="*/ 210427 w 570479"/>
                      <a:gd name="connsiteY5" fmla="*/ 34925 h 1593850"/>
                      <a:gd name="connsiteX6" fmla="*/ 200902 w 570479"/>
                      <a:gd name="connsiteY6" fmla="*/ 44450 h 1593850"/>
                      <a:gd name="connsiteX7" fmla="*/ 188202 w 570479"/>
                      <a:gd name="connsiteY7" fmla="*/ 69850 h 1593850"/>
                      <a:gd name="connsiteX8" fmla="*/ 178677 w 570479"/>
                      <a:gd name="connsiteY8" fmla="*/ 79375 h 1593850"/>
                      <a:gd name="connsiteX9" fmla="*/ 162802 w 570479"/>
                      <a:gd name="connsiteY9" fmla="*/ 101600 h 1593850"/>
                      <a:gd name="connsiteX10" fmla="*/ 146927 w 570479"/>
                      <a:gd name="connsiteY10" fmla="*/ 120650 h 1593850"/>
                      <a:gd name="connsiteX11" fmla="*/ 127877 w 570479"/>
                      <a:gd name="connsiteY11" fmla="*/ 133350 h 1593850"/>
                      <a:gd name="connsiteX12" fmla="*/ 115177 w 570479"/>
                      <a:gd name="connsiteY12" fmla="*/ 152400 h 1593850"/>
                      <a:gd name="connsiteX13" fmla="*/ 112002 w 570479"/>
                      <a:gd name="connsiteY13" fmla="*/ 161925 h 1593850"/>
                      <a:gd name="connsiteX14" fmla="*/ 102477 w 570479"/>
                      <a:gd name="connsiteY14" fmla="*/ 168275 h 1593850"/>
                      <a:gd name="connsiteX15" fmla="*/ 89777 w 570479"/>
                      <a:gd name="connsiteY15" fmla="*/ 177800 h 1593850"/>
                      <a:gd name="connsiteX16" fmla="*/ 77077 w 570479"/>
                      <a:gd name="connsiteY16" fmla="*/ 244475 h 1593850"/>
                      <a:gd name="connsiteX17" fmla="*/ 73902 w 570479"/>
                      <a:gd name="connsiteY17" fmla="*/ 254000 h 1593850"/>
                      <a:gd name="connsiteX18" fmla="*/ 61202 w 570479"/>
                      <a:gd name="connsiteY18" fmla="*/ 273050 h 1593850"/>
                      <a:gd name="connsiteX19" fmla="*/ 51677 w 570479"/>
                      <a:gd name="connsiteY19" fmla="*/ 279400 h 1593850"/>
                      <a:gd name="connsiteX20" fmla="*/ 35802 w 570479"/>
                      <a:gd name="connsiteY20" fmla="*/ 298450 h 1593850"/>
                      <a:gd name="connsiteX21" fmla="*/ 29452 w 570479"/>
                      <a:gd name="connsiteY21" fmla="*/ 307975 h 1593850"/>
                      <a:gd name="connsiteX22" fmla="*/ 26277 w 570479"/>
                      <a:gd name="connsiteY22" fmla="*/ 342900 h 1593850"/>
                      <a:gd name="connsiteX23" fmla="*/ 23102 w 570479"/>
                      <a:gd name="connsiteY23" fmla="*/ 352425 h 1593850"/>
                      <a:gd name="connsiteX24" fmla="*/ 13577 w 570479"/>
                      <a:gd name="connsiteY24" fmla="*/ 355600 h 1593850"/>
                      <a:gd name="connsiteX25" fmla="*/ 13577 w 570479"/>
                      <a:gd name="connsiteY25" fmla="*/ 393700 h 1593850"/>
                      <a:gd name="connsiteX26" fmla="*/ 7227 w 570479"/>
                      <a:gd name="connsiteY26" fmla="*/ 463550 h 1593850"/>
                      <a:gd name="connsiteX27" fmla="*/ 877 w 570479"/>
                      <a:gd name="connsiteY27" fmla="*/ 482600 h 1593850"/>
                      <a:gd name="connsiteX28" fmla="*/ 4052 w 570479"/>
                      <a:gd name="connsiteY28" fmla="*/ 549275 h 1593850"/>
                      <a:gd name="connsiteX29" fmla="*/ 16752 w 570479"/>
                      <a:gd name="connsiteY29" fmla="*/ 568325 h 1593850"/>
                      <a:gd name="connsiteX30" fmla="*/ 23102 w 570479"/>
                      <a:gd name="connsiteY30" fmla="*/ 587375 h 1593850"/>
                      <a:gd name="connsiteX31" fmla="*/ 16752 w 570479"/>
                      <a:gd name="connsiteY31" fmla="*/ 628650 h 1593850"/>
                      <a:gd name="connsiteX32" fmla="*/ 4052 w 570479"/>
                      <a:gd name="connsiteY32" fmla="*/ 647700 h 1593850"/>
                      <a:gd name="connsiteX33" fmla="*/ 10402 w 570479"/>
                      <a:gd name="connsiteY33" fmla="*/ 742950 h 1593850"/>
                      <a:gd name="connsiteX34" fmla="*/ 13577 w 570479"/>
                      <a:gd name="connsiteY34" fmla="*/ 752475 h 1593850"/>
                      <a:gd name="connsiteX35" fmla="*/ 16752 w 570479"/>
                      <a:gd name="connsiteY35" fmla="*/ 765175 h 1593850"/>
                      <a:gd name="connsiteX36" fmla="*/ 23102 w 570479"/>
                      <a:gd name="connsiteY36" fmla="*/ 790575 h 1593850"/>
                      <a:gd name="connsiteX37" fmla="*/ 26277 w 570479"/>
                      <a:gd name="connsiteY37" fmla="*/ 819150 h 1593850"/>
                      <a:gd name="connsiteX38" fmla="*/ 29452 w 570479"/>
                      <a:gd name="connsiteY38" fmla="*/ 828675 h 1593850"/>
                      <a:gd name="connsiteX39" fmla="*/ 26277 w 570479"/>
                      <a:gd name="connsiteY39" fmla="*/ 841375 h 1593850"/>
                      <a:gd name="connsiteX40" fmla="*/ 29452 w 570479"/>
                      <a:gd name="connsiteY40" fmla="*/ 904875 h 1593850"/>
                      <a:gd name="connsiteX41" fmla="*/ 38977 w 570479"/>
                      <a:gd name="connsiteY41" fmla="*/ 949325 h 1593850"/>
                      <a:gd name="connsiteX42" fmla="*/ 54852 w 570479"/>
                      <a:gd name="connsiteY42" fmla="*/ 977900 h 1593850"/>
                      <a:gd name="connsiteX43" fmla="*/ 58027 w 570479"/>
                      <a:gd name="connsiteY43" fmla="*/ 990600 h 1593850"/>
                      <a:gd name="connsiteX44" fmla="*/ 61202 w 570479"/>
                      <a:gd name="connsiteY44" fmla="*/ 1000125 h 1593850"/>
                      <a:gd name="connsiteX45" fmla="*/ 67552 w 570479"/>
                      <a:gd name="connsiteY45" fmla="*/ 1028700 h 1593850"/>
                      <a:gd name="connsiteX46" fmla="*/ 89777 w 570479"/>
                      <a:gd name="connsiteY46" fmla="*/ 1050925 h 1593850"/>
                      <a:gd name="connsiteX47" fmla="*/ 99302 w 570479"/>
                      <a:gd name="connsiteY47" fmla="*/ 1073150 h 1593850"/>
                      <a:gd name="connsiteX48" fmla="*/ 108827 w 570479"/>
                      <a:gd name="connsiteY48" fmla="*/ 1079500 h 1593850"/>
                      <a:gd name="connsiteX49" fmla="*/ 121527 w 570479"/>
                      <a:gd name="connsiteY49" fmla="*/ 1095375 h 1593850"/>
                      <a:gd name="connsiteX50" fmla="*/ 124702 w 570479"/>
                      <a:gd name="connsiteY50" fmla="*/ 1104900 h 1593850"/>
                      <a:gd name="connsiteX51" fmla="*/ 134227 w 570479"/>
                      <a:gd name="connsiteY51" fmla="*/ 1114425 h 1593850"/>
                      <a:gd name="connsiteX52" fmla="*/ 146927 w 570479"/>
                      <a:gd name="connsiteY52" fmla="*/ 1136650 h 1593850"/>
                      <a:gd name="connsiteX53" fmla="*/ 165977 w 570479"/>
                      <a:gd name="connsiteY53" fmla="*/ 1133475 h 1593850"/>
                      <a:gd name="connsiteX54" fmla="*/ 185027 w 570479"/>
                      <a:gd name="connsiteY54" fmla="*/ 1127125 h 1593850"/>
                      <a:gd name="connsiteX55" fmla="*/ 207252 w 570479"/>
                      <a:gd name="connsiteY55" fmla="*/ 1130300 h 1593850"/>
                      <a:gd name="connsiteX56" fmla="*/ 232652 w 570479"/>
                      <a:gd name="connsiteY56" fmla="*/ 1136650 h 1593850"/>
                      <a:gd name="connsiteX57" fmla="*/ 254877 w 570479"/>
                      <a:gd name="connsiteY57" fmla="*/ 1139825 h 1593850"/>
                      <a:gd name="connsiteX58" fmla="*/ 280277 w 570479"/>
                      <a:gd name="connsiteY58" fmla="*/ 1152525 h 1593850"/>
                      <a:gd name="connsiteX59" fmla="*/ 299327 w 570479"/>
                      <a:gd name="connsiteY59" fmla="*/ 1158875 h 1593850"/>
                      <a:gd name="connsiteX60" fmla="*/ 308852 w 570479"/>
                      <a:gd name="connsiteY60" fmla="*/ 1162050 h 1593850"/>
                      <a:gd name="connsiteX61" fmla="*/ 318377 w 570479"/>
                      <a:gd name="connsiteY61" fmla="*/ 1171575 h 1593850"/>
                      <a:gd name="connsiteX62" fmla="*/ 334252 w 570479"/>
                      <a:gd name="connsiteY62" fmla="*/ 1196975 h 1593850"/>
                      <a:gd name="connsiteX63" fmla="*/ 340602 w 570479"/>
                      <a:gd name="connsiteY63" fmla="*/ 1216025 h 1593850"/>
                      <a:gd name="connsiteX64" fmla="*/ 343777 w 570479"/>
                      <a:gd name="connsiteY64" fmla="*/ 1225550 h 1593850"/>
                      <a:gd name="connsiteX65" fmla="*/ 356477 w 570479"/>
                      <a:gd name="connsiteY65" fmla="*/ 1238250 h 1593850"/>
                      <a:gd name="connsiteX66" fmla="*/ 369177 w 570479"/>
                      <a:gd name="connsiteY66" fmla="*/ 1270000 h 1593850"/>
                      <a:gd name="connsiteX67" fmla="*/ 375527 w 570479"/>
                      <a:gd name="connsiteY67" fmla="*/ 1279525 h 1593850"/>
                      <a:gd name="connsiteX68" fmla="*/ 381877 w 570479"/>
                      <a:gd name="connsiteY68" fmla="*/ 1292225 h 1593850"/>
                      <a:gd name="connsiteX69" fmla="*/ 388227 w 570479"/>
                      <a:gd name="connsiteY69" fmla="*/ 1301750 h 1593850"/>
                      <a:gd name="connsiteX70" fmla="*/ 394577 w 570479"/>
                      <a:gd name="connsiteY70" fmla="*/ 1320800 h 1593850"/>
                      <a:gd name="connsiteX71" fmla="*/ 400927 w 570479"/>
                      <a:gd name="connsiteY71" fmla="*/ 1330325 h 1593850"/>
                      <a:gd name="connsiteX72" fmla="*/ 407277 w 570479"/>
                      <a:gd name="connsiteY72" fmla="*/ 1349375 h 1593850"/>
                      <a:gd name="connsiteX73" fmla="*/ 410452 w 570479"/>
                      <a:gd name="connsiteY73" fmla="*/ 1371600 h 1593850"/>
                      <a:gd name="connsiteX74" fmla="*/ 413627 w 570479"/>
                      <a:gd name="connsiteY74" fmla="*/ 1381125 h 1593850"/>
                      <a:gd name="connsiteX75" fmla="*/ 410452 w 570479"/>
                      <a:gd name="connsiteY75" fmla="*/ 1419225 h 1593850"/>
                      <a:gd name="connsiteX76" fmla="*/ 416802 w 570479"/>
                      <a:gd name="connsiteY76" fmla="*/ 1441450 h 1593850"/>
                      <a:gd name="connsiteX77" fmla="*/ 423152 w 570479"/>
                      <a:gd name="connsiteY77" fmla="*/ 1450975 h 1593850"/>
                      <a:gd name="connsiteX78" fmla="*/ 419977 w 570479"/>
                      <a:gd name="connsiteY78" fmla="*/ 1524000 h 1593850"/>
                      <a:gd name="connsiteX79" fmla="*/ 429502 w 570479"/>
                      <a:gd name="connsiteY79" fmla="*/ 1543050 h 1593850"/>
                      <a:gd name="connsiteX80" fmla="*/ 442202 w 570479"/>
                      <a:gd name="connsiteY80" fmla="*/ 1549400 h 1593850"/>
                      <a:gd name="connsiteX81" fmla="*/ 445377 w 570479"/>
                      <a:gd name="connsiteY81" fmla="*/ 1558925 h 1593850"/>
                      <a:gd name="connsiteX82" fmla="*/ 451727 w 570479"/>
                      <a:gd name="connsiteY82" fmla="*/ 1587500 h 1593850"/>
                      <a:gd name="connsiteX83" fmla="*/ 470777 w 570479"/>
                      <a:gd name="connsiteY83" fmla="*/ 1593850 h 1593850"/>
                      <a:gd name="connsiteX84" fmla="*/ 483477 w 570479"/>
                      <a:gd name="connsiteY84" fmla="*/ 1590675 h 1593850"/>
                      <a:gd name="connsiteX85" fmla="*/ 531102 w 570479"/>
                      <a:gd name="connsiteY85" fmla="*/ 1584325 h 1593850"/>
                      <a:gd name="connsiteX86" fmla="*/ 546977 w 570479"/>
                      <a:gd name="connsiteY86" fmla="*/ 1577975 h 1593850"/>
                      <a:gd name="connsiteX87" fmla="*/ 550152 w 570479"/>
                      <a:gd name="connsiteY87" fmla="*/ 1568450 h 1593850"/>
                      <a:gd name="connsiteX88" fmla="*/ 540627 w 570479"/>
                      <a:gd name="connsiteY88" fmla="*/ 1536700 h 1593850"/>
                      <a:gd name="connsiteX89" fmla="*/ 534277 w 570479"/>
                      <a:gd name="connsiteY89" fmla="*/ 1514475 h 1593850"/>
                      <a:gd name="connsiteX90" fmla="*/ 524752 w 570479"/>
                      <a:gd name="connsiteY90" fmla="*/ 1489075 h 1593850"/>
                      <a:gd name="connsiteX91" fmla="*/ 543802 w 570479"/>
                      <a:gd name="connsiteY91" fmla="*/ 1482725 h 1593850"/>
                      <a:gd name="connsiteX92" fmla="*/ 556502 w 570479"/>
                      <a:gd name="connsiteY92" fmla="*/ 1479550 h 1593850"/>
                      <a:gd name="connsiteX93" fmla="*/ 546977 w 570479"/>
                      <a:gd name="connsiteY93" fmla="*/ 1450975 h 1593850"/>
                      <a:gd name="connsiteX94" fmla="*/ 534277 w 570479"/>
                      <a:gd name="connsiteY94" fmla="*/ 1447800 h 1593850"/>
                      <a:gd name="connsiteX95" fmla="*/ 508877 w 570479"/>
                      <a:gd name="connsiteY95" fmla="*/ 1428750 h 1593850"/>
                      <a:gd name="connsiteX96" fmla="*/ 512052 w 570479"/>
                      <a:gd name="connsiteY96" fmla="*/ 1412875 h 1593850"/>
                      <a:gd name="connsiteX97" fmla="*/ 531102 w 570479"/>
                      <a:gd name="connsiteY97" fmla="*/ 1406525 h 1593850"/>
                      <a:gd name="connsiteX98" fmla="*/ 540627 w 570479"/>
                      <a:gd name="connsiteY98" fmla="*/ 1400175 h 1593850"/>
                      <a:gd name="connsiteX99" fmla="*/ 546977 w 570479"/>
                      <a:gd name="connsiteY99" fmla="*/ 1381125 h 1593850"/>
                      <a:gd name="connsiteX100" fmla="*/ 550152 w 570479"/>
                      <a:gd name="connsiteY100" fmla="*/ 1371600 h 1593850"/>
                      <a:gd name="connsiteX101" fmla="*/ 537452 w 570479"/>
                      <a:gd name="connsiteY101" fmla="*/ 1355725 h 1593850"/>
                      <a:gd name="connsiteX102" fmla="*/ 534277 w 570479"/>
                      <a:gd name="connsiteY102" fmla="*/ 1346200 h 1593850"/>
                      <a:gd name="connsiteX103" fmla="*/ 502527 w 570479"/>
                      <a:gd name="connsiteY103" fmla="*/ 1333500 h 1593850"/>
                      <a:gd name="connsiteX104" fmla="*/ 493002 w 570479"/>
                      <a:gd name="connsiteY104" fmla="*/ 1327150 h 1593850"/>
                      <a:gd name="connsiteX105" fmla="*/ 477127 w 570479"/>
                      <a:gd name="connsiteY105" fmla="*/ 1311275 h 1593850"/>
                      <a:gd name="connsiteX106" fmla="*/ 467602 w 570479"/>
                      <a:gd name="connsiteY106" fmla="*/ 1292225 h 1593850"/>
                      <a:gd name="connsiteX107" fmla="*/ 458077 w 570479"/>
                      <a:gd name="connsiteY107" fmla="*/ 1285875 h 1593850"/>
                      <a:gd name="connsiteX108" fmla="*/ 451727 w 570479"/>
                      <a:gd name="connsiteY108" fmla="*/ 1263650 h 1593850"/>
                      <a:gd name="connsiteX109" fmla="*/ 445377 w 570479"/>
                      <a:gd name="connsiteY109" fmla="*/ 1250950 h 1593850"/>
                      <a:gd name="connsiteX110" fmla="*/ 439027 w 570479"/>
                      <a:gd name="connsiteY110" fmla="*/ 1231900 h 1593850"/>
                      <a:gd name="connsiteX111" fmla="*/ 419977 w 570479"/>
                      <a:gd name="connsiteY111" fmla="*/ 1212850 h 1593850"/>
                      <a:gd name="connsiteX112" fmla="*/ 413627 w 570479"/>
                      <a:gd name="connsiteY112" fmla="*/ 1196975 h 1593850"/>
                      <a:gd name="connsiteX113" fmla="*/ 410452 w 570479"/>
                      <a:gd name="connsiteY113" fmla="*/ 1184275 h 1593850"/>
                      <a:gd name="connsiteX114" fmla="*/ 404102 w 570479"/>
                      <a:gd name="connsiteY114" fmla="*/ 1174750 h 1593850"/>
                      <a:gd name="connsiteX115" fmla="*/ 400927 w 570479"/>
                      <a:gd name="connsiteY115" fmla="*/ 1139825 h 1593850"/>
                      <a:gd name="connsiteX116" fmla="*/ 394577 w 570479"/>
                      <a:gd name="connsiteY116" fmla="*/ 1130300 h 1593850"/>
                      <a:gd name="connsiteX117" fmla="*/ 391402 w 570479"/>
                      <a:gd name="connsiteY117" fmla="*/ 1117600 h 1593850"/>
                      <a:gd name="connsiteX118" fmla="*/ 385052 w 570479"/>
                      <a:gd name="connsiteY118" fmla="*/ 1038225 h 1593850"/>
                      <a:gd name="connsiteX119" fmla="*/ 350127 w 570479"/>
                      <a:gd name="connsiteY119" fmla="*/ 1041400 h 1593850"/>
                      <a:gd name="connsiteX120" fmla="*/ 331077 w 570479"/>
                      <a:gd name="connsiteY120" fmla="*/ 1047750 h 1593850"/>
                      <a:gd name="connsiteX121" fmla="*/ 321552 w 570479"/>
                      <a:gd name="connsiteY121" fmla="*/ 1050925 h 1593850"/>
                      <a:gd name="connsiteX122" fmla="*/ 312027 w 570479"/>
                      <a:gd name="connsiteY122" fmla="*/ 1054100 h 1593850"/>
                      <a:gd name="connsiteX123" fmla="*/ 299327 w 570479"/>
                      <a:gd name="connsiteY123" fmla="*/ 1057275 h 1593850"/>
                      <a:gd name="connsiteX124" fmla="*/ 270752 w 570479"/>
                      <a:gd name="connsiteY124" fmla="*/ 1054100 h 1593850"/>
                      <a:gd name="connsiteX125" fmla="*/ 283452 w 570479"/>
                      <a:gd name="connsiteY125" fmla="*/ 1035050 h 1593850"/>
                      <a:gd name="connsiteX126" fmla="*/ 296152 w 570479"/>
                      <a:gd name="connsiteY126" fmla="*/ 1016000 h 1593850"/>
                      <a:gd name="connsiteX127" fmla="*/ 312027 w 570479"/>
                      <a:gd name="connsiteY127" fmla="*/ 996950 h 1593850"/>
                      <a:gd name="connsiteX128" fmla="*/ 305677 w 570479"/>
                      <a:gd name="connsiteY128" fmla="*/ 971550 h 1593850"/>
                      <a:gd name="connsiteX129" fmla="*/ 302502 w 570479"/>
                      <a:gd name="connsiteY129" fmla="*/ 962025 h 1593850"/>
                      <a:gd name="connsiteX130" fmla="*/ 283452 w 570479"/>
                      <a:gd name="connsiteY130" fmla="*/ 949325 h 1593850"/>
                      <a:gd name="connsiteX131" fmla="*/ 270752 w 570479"/>
                      <a:gd name="connsiteY131" fmla="*/ 927100 h 1593850"/>
                      <a:gd name="connsiteX132" fmla="*/ 261227 w 570479"/>
                      <a:gd name="connsiteY132" fmla="*/ 914400 h 1593850"/>
                      <a:gd name="connsiteX133" fmla="*/ 254877 w 570479"/>
                      <a:gd name="connsiteY133" fmla="*/ 898525 h 1593850"/>
                      <a:gd name="connsiteX134" fmla="*/ 235827 w 570479"/>
                      <a:gd name="connsiteY134" fmla="*/ 866775 h 1593850"/>
                      <a:gd name="connsiteX135" fmla="*/ 229477 w 570479"/>
                      <a:gd name="connsiteY135" fmla="*/ 857250 h 1593850"/>
                      <a:gd name="connsiteX136" fmla="*/ 219952 w 570479"/>
                      <a:gd name="connsiteY136" fmla="*/ 850900 h 1593850"/>
                      <a:gd name="connsiteX137" fmla="*/ 207252 w 570479"/>
                      <a:gd name="connsiteY137" fmla="*/ 831850 h 1593850"/>
                      <a:gd name="connsiteX138" fmla="*/ 191377 w 570479"/>
                      <a:gd name="connsiteY138" fmla="*/ 812800 h 1593850"/>
                      <a:gd name="connsiteX139" fmla="*/ 178677 w 570479"/>
                      <a:gd name="connsiteY139" fmla="*/ 787400 h 1593850"/>
                      <a:gd name="connsiteX140" fmla="*/ 172327 w 570479"/>
                      <a:gd name="connsiteY140" fmla="*/ 752475 h 1593850"/>
                      <a:gd name="connsiteX141" fmla="*/ 159627 w 570479"/>
                      <a:gd name="connsiteY141" fmla="*/ 746125 h 1593850"/>
                      <a:gd name="connsiteX142" fmla="*/ 115177 w 570479"/>
                      <a:gd name="connsiteY142" fmla="*/ 733425 h 1593850"/>
                      <a:gd name="connsiteX143" fmla="*/ 118352 w 570479"/>
                      <a:gd name="connsiteY143" fmla="*/ 720725 h 1593850"/>
                      <a:gd name="connsiteX144" fmla="*/ 127877 w 570479"/>
                      <a:gd name="connsiteY144" fmla="*/ 711200 h 1593850"/>
                      <a:gd name="connsiteX145" fmla="*/ 143752 w 570479"/>
                      <a:gd name="connsiteY145" fmla="*/ 682625 h 1593850"/>
                      <a:gd name="connsiteX146" fmla="*/ 146927 w 570479"/>
                      <a:gd name="connsiteY146" fmla="*/ 657225 h 1593850"/>
                      <a:gd name="connsiteX147" fmla="*/ 153277 w 570479"/>
                      <a:gd name="connsiteY147" fmla="*/ 638175 h 1593850"/>
                      <a:gd name="connsiteX148" fmla="*/ 150102 w 570479"/>
                      <a:gd name="connsiteY148" fmla="*/ 625475 h 1593850"/>
                      <a:gd name="connsiteX149" fmla="*/ 140577 w 570479"/>
                      <a:gd name="connsiteY149" fmla="*/ 619125 h 1593850"/>
                      <a:gd name="connsiteX150" fmla="*/ 137402 w 570479"/>
                      <a:gd name="connsiteY150" fmla="*/ 587375 h 1593850"/>
                      <a:gd name="connsiteX151" fmla="*/ 134227 w 570479"/>
                      <a:gd name="connsiteY151" fmla="*/ 574675 h 1593850"/>
                      <a:gd name="connsiteX152" fmla="*/ 121527 w 570479"/>
                      <a:gd name="connsiteY152" fmla="*/ 568325 h 1593850"/>
                      <a:gd name="connsiteX153" fmla="*/ 115177 w 570479"/>
                      <a:gd name="connsiteY153" fmla="*/ 542925 h 1593850"/>
                      <a:gd name="connsiteX154" fmla="*/ 112002 w 570479"/>
                      <a:gd name="connsiteY154" fmla="*/ 533400 h 1593850"/>
                      <a:gd name="connsiteX155" fmla="*/ 99302 w 570479"/>
                      <a:gd name="connsiteY155" fmla="*/ 514350 h 1593850"/>
                      <a:gd name="connsiteX156" fmla="*/ 102477 w 570479"/>
                      <a:gd name="connsiteY156" fmla="*/ 488950 h 1593850"/>
                      <a:gd name="connsiteX157" fmla="*/ 112002 w 570479"/>
                      <a:gd name="connsiteY157" fmla="*/ 457200 h 1593850"/>
                      <a:gd name="connsiteX158" fmla="*/ 118352 w 570479"/>
                      <a:gd name="connsiteY158" fmla="*/ 434975 h 1593850"/>
                      <a:gd name="connsiteX159" fmla="*/ 137402 w 570479"/>
                      <a:gd name="connsiteY159" fmla="*/ 422275 h 1593850"/>
                      <a:gd name="connsiteX160" fmla="*/ 146927 w 570479"/>
                      <a:gd name="connsiteY160" fmla="*/ 415925 h 1593850"/>
                      <a:gd name="connsiteX161" fmla="*/ 178677 w 570479"/>
                      <a:gd name="connsiteY161" fmla="*/ 384175 h 1593850"/>
                      <a:gd name="connsiteX162" fmla="*/ 188202 w 570479"/>
                      <a:gd name="connsiteY162" fmla="*/ 377825 h 1593850"/>
                      <a:gd name="connsiteX163" fmla="*/ 213602 w 570479"/>
                      <a:gd name="connsiteY163" fmla="*/ 381000 h 1593850"/>
                      <a:gd name="connsiteX164" fmla="*/ 223127 w 570479"/>
                      <a:gd name="connsiteY164" fmla="*/ 384175 h 1593850"/>
                      <a:gd name="connsiteX165" fmla="*/ 251702 w 570479"/>
                      <a:gd name="connsiteY165" fmla="*/ 390525 h 1593850"/>
                      <a:gd name="connsiteX166" fmla="*/ 286627 w 570479"/>
                      <a:gd name="connsiteY166" fmla="*/ 387350 h 1593850"/>
                      <a:gd name="connsiteX167" fmla="*/ 292977 w 570479"/>
                      <a:gd name="connsiteY167" fmla="*/ 377825 h 1593850"/>
                      <a:gd name="connsiteX168" fmla="*/ 280277 w 570479"/>
                      <a:gd name="connsiteY168" fmla="*/ 368300 h 1593850"/>
                      <a:gd name="connsiteX169" fmla="*/ 267577 w 570479"/>
                      <a:gd name="connsiteY169" fmla="*/ 361950 h 1593850"/>
                      <a:gd name="connsiteX170" fmla="*/ 258052 w 570479"/>
                      <a:gd name="connsiteY170" fmla="*/ 355600 h 1593850"/>
                      <a:gd name="connsiteX171" fmla="*/ 245352 w 570479"/>
                      <a:gd name="connsiteY171" fmla="*/ 327025 h 1593850"/>
                      <a:gd name="connsiteX172" fmla="*/ 242177 w 570479"/>
                      <a:gd name="connsiteY172" fmla="*/ 317500 h 1593850"/>
                      <a:gd name="connsiteX173" fmla="*/ 239002 w 570479"/>
                      <a:gd name="connsiteY173" fmla="*/ 301625 h 1593850"/>
                      <a:gd name="connsiteX174" fmla="*/ 229477 w 570479"/>
                      <a:gd name="connsiteY174" fmla="*/ 295275 h 1593850"/>
                      <a:gd name="connsiteX175" fmla="*/ 223127 w 570479"/>
                      <a:gd name="connsiteY175" fmla="*/ 282575 h 1593850"/>
                      <a:gd name="connsiteX176" fmla="*/ 213602 w 570479"/>
                      <a:gd name="connsiteY176" fmla="*/ 279400 h 1593850"/>
                      <a:gd name="connsiteX177" fmla="*/ 226302 w 570479"/>
                      <a:gd name="connsiteY177" fmla="*/ 263525 h 1593850"/>
                      <a:gd name="connsiteX178" fmla="*/ 235827 w 570479"/>
                      <a:gd name="connsiteY178" fmla="*/ 257175 h 1593850"/>
                      <a:gd name="connsiteX179" fmla="*/ 254877 w 570479"/>
                      <a:gd name="connsiteY179" fmla="*/ 238125 h 1593850"/>
                      <a:gd name="connsiteX180" fmla="*/ 270752 w 570479"/>
                      <a:gd name="connsiteY180" fmla="*/ 203200 h 1593850"/>
                      <a:gd name="connsiteX181" fmla="*/ 273927 w 570479"/>
                      <a:gd name="connsiteY181" fmla="*/ 174625 h 1593850"/>
                      <a:gd name="connsiteX182" fmla="*/ 277102 w 570479"/>
                      <a:gd name="connsiteY182" fmla="*/ 165100 h 1593850"/>
                      <a:gd name="connsiteX183" fmla="*/ 273927 w 570479"/>
                      <a:gd name="connsiteY183" fmla="*/ 155575 h 1593850"/>
                      <a:gd name="connsiteX184" fmla="*/ 261227 w 570479"/>
                      <a:gd name="connsiteY184" fmla="*/ 136525 h 1593850"/>
                      <a:gd name="connsiteX185" fmla="*/ 264402 w 570479"/>
                      <a:gd name="connsiteY185" fmla="*/ 123825 h 1593850"/>
                      <a:gd name="connsiteX186" fmla="*/ 283452 w 570479"/>
                      <a:gd name="connsiteY186" fmla="*/ 111125 h 1593850"/>
                      <a:gd name="connsiteX187" fmla="*/ 289802 w 570479"/>
                      <a:gd name="connsiteY187" fmla="*/ 101600 h 1593850"/>
                      <a:gd name="connsiteX188" fmla="*/ 286627 w 570479"/>
                      <a:gd name="connsiteY188" fmla="*/ 92075 h 1593850"/>
                      <a:gd name="connsiteX189" fmla="*/ 277102 w 570479"/>
                      <a:gd name="connsiteY189" fmla="*/ 47625 h 1593850"/>
                      <a:gd name="connsiteX190" fmla="*/ 289802 w 570479"/>
                      <a:gd name="connsiteY190" fmla="*/ 28575 h 1593850"/>
                      <a:gd name="connsiteX191" fmla="*/ 283452 w 570479"/>
                      <a:gd name="connsiteY191" fmla="*/ 9525 h 1593850"/>
                      <a:gd name="connsiteX192" fmla="*/ 286627 w 570479"/>
                      <a:gd name="connsiteY192" fmla="*/ 0 h 159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570479" h="1593850">
                        <a:moveTo>
                          <a:pt x="286627" y="0"/>
                        </a:moveTo>
                        <a:cubicBezTo>
                          <a:pt x="280277" y="1058"/>
                          <a:pt x="273460" y="560"/>
                          <a:pt x="267577" y="3175"/>
                        </a:cubicBezTo>
                        <a:cubicBezTo>
                          <a:pt x="253972" y="9222"/>
                          <a:pt x="261717" y="14213"/>
                          <a:pt x="251702" y="22225"/>
                        </a:cubicBezTo>
                        <a:cubicBezTo>
                          <a:pt x="249089" y="24316"/>
                          <a:pt x="245395" y="24481"/>
                          <a:pt x="242177" y="25400"/>
                        </a:cubicBezTo>
                        <a:cubicBezTo>
                          <a:pt x="237981" y="26599"/>
                          <a:pt x="233657" y="27321"/>
                          <a:pt x="229477" y="28575"/>
                        </a:cubicBezTo>
                        <a:cubicBezTo>
                          <a:pt x="223066" y="30498"/>
                          <a:pt x="210427" y="34925"/>
                          <a:pt x="210427" y="34925"/>
                        </a:cubicBezTo>
                        <a:cubicBezTo>
                          <a:pt x="207252" y="38100"/>
                          <a:pt x="203313" y="40662"/>
                          <a:pt x="200902" y="44450"/>
                        </a:cubicBezTo>
                        <a:cubicBezTo>
                          <a:pt x="195820" y="52436"/>
                          <a:pt x="194895" y="63157"/>
                          <a:pt x="188202" y="69850"/>
                        </a:cubicBezTo>
                        <a:lnTo>
                          <a:pt x="178677" y="79375"/>
                        </a:lnTo>
                        <a:cubicBezTo>
                          <a:pt x="172843" y="96877"/>
                          <a:pt x="179238" y="82424"/>
                          <a:pt x="162802" y="101600"/>
                        </a:cubicBezTo>
                        <a:cubicBezTo>
                          <a:pt x="152319" y="113830"/>
                          <a:pt x="161082" y="109640"/>
                          <a:pt x="146927" y="120650"/>
                        </a:cubicBezTo>
                        <a:cubicBezTo>
                          <a:pt x="140903" y="125335"/>
                          <a:pt x="127877" y="133350"/>
                          <a:pt x="127877" y="133350"/>
                        </a:cubicBezTo>
                        <a:cubicBezTo>
                          <a:pt x="123644" y="139700"/>
                          <a:pt x="117590" y="145160"/>
                          <a:pt x="115177" y="152400"/>
                        </a:cubicBezTo>
                        <a:cubicBezTo>
                          <a:pt x="114119" y="155575"/>
                          <a:pt x="114093" y="159312"/>
                          <a:pt x="112002" y="161925"/>
                        </a:cubicBezTo>
                        <a:cubicBezTo>
                          <a:pt x="109618" y="164905"/>
                          <a:pt x="105582" y="166057"/>
                          <a:pt x="102477" y="168275"/>
                        </a:cubicBezTo>
                        <a:cubicBezTo>
                          <a:pt x="98171" y="171351"/>
                          <a:pt x="94010" y="174625"/>
                          <a:pt x="89777" y="177800"/>
                        </a:cubicBezTo>
                        <a:cubicBezTo>
                          <a:pt x="83261" y="223411"/>
                          <a:pt x="87063" y="211188"/>
                          <a:pt x="77077" y="244475"/>
                        </a:cubicBezTo>
                        <a:cubicBezTo>
                          <a:pt x="76115" y="247681"/>
                          <a:pt x="75527" y="251074"/>
                          <a:pt x="73902" y="254000"/>
                        </a:cubicBezTo>
                        <a:cubicBezTo>
                          <a:pt x="70196" y="260671"/>
                          <a:pt x="67552" y="268817"/>
                          <a:pt x="61202" y="273050"/>
                        </a:cubicBezTo>
                        <a:lnTo>
                          <a:pt x="51677" y="279400"/>
                        </a:lnTo>
                        <a:cubicBezTo>
                          <a:pt x="35911" y="303049"/>
                          <a:pt x="56174" y="274004"/>
                          <a:pt x="35802" y="298450"/>
                        </a:cubicBezTo>
                        <a:cubicBezTo>
                          <a:pt x="33359" y="301381"/>
                          <a:pt x="31569" y="304800"/>
                          <a:pt x="29452" y="307975"/>
                        </a:cubicBezTo>
                        <a:cubicBezTo>
                          <a:pt x="28394" y="319617"/>
                          <a:pt x="27930" y="331328"/>
                          <a:pt x="26277" y="342900"/>
                        </a:cubicBezTo>
                        <a:cubicBezTo>
                          <a:pt x="25804" y="346213"/>
                          <a:pt x="25469" y="350058"/>
                          <a:pt x="23102" y="352425"/>
                        </a:cubicBezTo>
                        <a:cubicBezTo>
                          <a:pt x="20735" y="354792"/>
                          <a:pt x="16752" y="354542"/>
                          <a:pt x="13577" y="355600"/>
                        </a:cubicBezTo>
                        <a:cubicBezTo>
                          <a:pt x="5603" y="379522"/>
                          <a:pt x="15096" y="346608"/>
                          <a:pt x="13577" y="393700"/>
                        </a:cubicBezTo>
                        <a:cubicBezTo>
                          <a:pt x="12823" y="417067"/>
                          <a:pt x="10533" y="440406"/>
                          <a:pt x="7227" y="463550"/>
                        </a:cubicBezTo>
                        <a:cubicBezTo>
                          <a:pt x="6280" y="470176"/>
                          <a:pt x="877" y="482600"/>
                          <a:pt x="877" y="482600"/>
                        </a:cubicBezTo>
                        <a:cubicBezTo>
                          <a:pt x="1935" y="504825"/>
                          <a:pt x="0" y="527397"/>
                          <a:pt x="4052" y="549275"/>
                        </a:cubicBezTo>
                        <a:cubicBezTo>
                          <a:pt x="5442" y="556779"/>
                          <a:pt x="14339" y="561085"/>
                          <a:pt x="16752" y="568325"/>
                        </a:cubicBezTo>
                        <a:lnTo>
                          <a:pt x="23102" y="587375"/>
                        </a:lnTo>
                        <a:cubicBezTo>
                          <a:pt x="22635" y="592046"/>
                          <a:pt x="22334" y="618603"/>
                          <a:pt x="16752" y="628650"/>
                        </a:cubicBezTo>
                        <a:cubicBezTo>
                          <a:pt x="13046" y="635321"/>
                          <a:pt x="4052" y="647700"/>
                          <a:pt x="4052" y="647700"/>
                        </a:cubicBezTo>
                        <a:cubicBezTo>
                          <a:pt x="5068" y="669028"/>
                          <a:pt x="5896" y="715916"/>
                          <a:pt x="10402" y="742950"/>
                        </a:cubicBezTo>
                        <a:cubicBezTo>
                          <a:pt x="10952" y="746251"/>
                          <a:pt x="12658" y="749257"/>
                          <a:pt x="13577" y="752475"/>
                        </a:cubicBezTo>
                        <a:cubicBezTo>
                          <a:pt x="14776" y="756671"/>
                          <a:pt x="15805" y="760915"/>
                          <a:pt x="16752" y="765175"/>
                        </a:cubicBezTo>
                        <a:cubicBezTo>
                          <a:pt x="21860" y="788163"/>
                          <a:pt x="17428" y="773554"/>
                          <a:pt x="23102" y="790575"/>
                        </a:cubicBezTo>
                        <a:cubicBezTo>
                          <a:pt x="24160" y="800100"/>
                          <a:pt x="24701" y="809697"/>
                          <a:pt x="26277" y="819150"/>
                        </a:cubicBezTo>
                        <a:cubicBezTo>
                          <a:pt x="26827" y="822451"/>
                          <a:pt x="29452" y="825328"/>
                          <a:pt x="29452" y="828675"/>
                        </a:cubicBezTo>
                        <a:cubicBezTo>
                          <a:pt x="29452" y="833039"/>
                          <a:pt x="27335" y="837142"/>
                          <a:pt x="26277" y="841375"/>
                        </a:cubicBezTo>
                        <a:cubicBezTo>
                          <a:pt x="27335" y="862542"/>
                          <a:pt x="27942" y="883736"/>
                          <a:pt x="29452" y="904875"/>
                        </a:cubicBezTo>
                        <a:cubicBezTo>
                          <a:pt x="30151" y="914655"/>
                          <a:pt x="32523" y="939644"/>
                          <a:pt x="38977" y="949325"/>
                        </a:cubicBezTo>
                        <a:cubicBezTo>
                          <a:pt x="50348" y="966381"/>
                          <a:pt x="50661" y="963231"/>
                          <a:pt x="54852" y="977900"/>
                        </a:cubicBezTo>
                        <a:cubicBezTo>
                          <a:pt x="56051" y="982096"/>
                          <a:pt x="56828" y="986404"/>
                          <a:pt x="58027" y="990600"/>
                        </a:cubicBezTo>
                        <a:cubicBezTo>
                          <a:pt x="58946" y="993818"/>
                          <a:pt x="60476" y="996858"/>
                          <a:pt x="61202" y="1000125"/>
                        </a:cubicBezTo>
                        <a:cubicBezTo>
                          <a:pt x="62542" y="1006155"/>
                          <a:pt x="63581" y="1021553"/>
                          <a:pt x="67552" y="1028700"/>
                        </a:cubicBezTo>
                        <a:cubicBezTo>
                          <a:pt x="79131" y="1049542"/>
                          <a:pt x="74318" y="1045772"/>
                          <a:pt x="89777" y="1050925"/>
                        </a:cubicBezTo>
                        <a:cubicBezTo>
                          <a:pt x="91983" y="1057542"/>
                          <a:pt x="94943" y="1067919"/>
                          <a:pt x="99302" y="1073150"/>
                        </a:cubicBezTo>
                        <a:cubicBezTo>
                          <a:pt x="101745" y="1076081"/>
                          <a:pt x="105652" y="1077383"/>
                          <a:pt x="108827" y="1079500"/>
                        </a:cubicBezTo>
                        <a:cubicBezTo>
                          <a:pt x="116807" y="1103441"/>
                          <a:pt x="105114" y="1074859"/>
                          <a:pt x="121527" y="1095375"/>
                        </a:cubicBezTo>
                        <a:cubicBezTo>
                          <a:pt x="123618" y="1097988"/>
                          <a:pt x="122846" y="1102115"/>
                          <a:pt x="124702" y="1104900"/>
                        </a:cubicBezTo>
                        <a:cubicBezTo>
                          <a:pt x="127193" y="1108636"/>
                          <a:pt x="131052" y="1111250"/>
                          <a:pt x="134227" y="1114425"/>
                        </a:cubicBezTo>
                        <a:cubicBezTo>
                          <a:pt x="136340" y="1120764"/>
                          <a:pt x="139719" y="1134247"/>
                          <a:pt x="146927" y="1136650"/>
                        </a:cubicBezTo>
                        <a:cubicBezTo>
                          <a:pt x="153034" y="1138686"/>
                          <a:pt x="159732" y="1135036"/>
                          <a:pt x="165977" y="1133475"/>
                        </a:cubicBezTo>
                        <a:cubicBezTo>
                          <a:pt x="172471" y="1131852"/>
                          <a:pt x="185027" y="1127125"/>
                          <a:pt x="185027" y="1127125"/>
                        </a:cubicBezTo>
                        <a:cubicBezTo>
                          <a:pt x="192435" y="1128183"/>
                          <a:pt x="199914" y="1128832"/>
                          <a:pt x="207252" y="1130300"/>
                        </a:cubicBezTo>
                        <a:cubicBezTo>
                          <a:pt x="215810" y="1132012"/>
                          <a:pt x="224012" y="1135416"/>
                          <a:pt x="232652" y="1136650"/>
                        </a:cubicBezTo>
                        <a:lnTo>
                          <a:pt x="254877" y="1139825"/>
                        </a:lnTo>
                        <a:cubicBezTo>
                          <a:pt x="282455" y="1149018"/>
                          <a:pt x="239038" y="1133780"/>
                          <a:pt x="280277" y="1152525"/>
                        </a:cubicBezTo>
                        <a:cubicBezTo>
                          <a:pt x="286371" y="1155295"/>
                          <a:pt x="292977" y="1156758"/>
                          <a:pt x="299327" y="1158875"/>
                        </a:cubicBezTo>
                        <a:lnTo>
                          <a:pt x="308852" y="1162050"/>
                        </a:lnTo>
                        <a:cubicBezTo>
                          <a:pt x="312027" y="1165225"/>
                          <a:pt x="315455" y="1168166"/>
                          <a:pt x="318377" y="1171575"/>
                        </a:cubicBezTo>
                        <a:cubicBezTo>
                          <a:pt x="325542" y="1179934"/>
                          <a:pt x="330187" y="1186812"/>
                          <a:pt x="334252" y="1196975"/>
                        </a:cubicBezTo>
                        <a:cubicBezTo>
                          <a:pt x="336738" y="1203190"/>
                          <a:pt x="338485" y="1209675"/>
                          <a:pt x="340602" y="1216025"/>
                        </a:cubicBezTo>
                        <a:cubicBezTo>
                          <a:pt x="341660" y="1219200"/>
                          <a:pt x="341410" y="1223183"/>
                          <a:pt x="343777" y="1225550"/>
                        </a:cubicBezTo>
                        <a:cubicBezTo>
                          <a:pt x="348010" y="1229783"/>
                          <a:pt x="352885" y="1233461"/>
                          <a:pt x="356477" y="1238250"/>
                        </a:cubicBezTo>
                        <a:cubicBezTo>
                          <a:pt x="378383" y="1267458"/>
                          <a:pt x="343564" y="1231581"/>
                          <a:pt x="369177" y="1270000"/>
                        </a:cubicBezTo>
                        <a:cubicBezTo>
                          <a:pt x="371294" y="1273175"/>
                          <a:pt x="373634" y="1276212"/>
                          <a:pt x="375527" y="1279525"/>
                        </a:cubicBezTo>
                        <a:cubicBezTo>
                          <a:pt x="377875" y="1283634"/>
                          <a:pt x="379529" y="1288116"/>
                          <a:pt x="381877" y="1292225"/>
                        </a:cubicBezTo>
                        <a:cubicBezTo>
                          <a:pt x="383770" y="1295538"/>
                          <a:pt x="386677" y="1298263"/>
                          <a:pt x="388227" y="1301750"/>
                        </a:cubicBezTo>
                        <a:cubicBezTo>
                          <a:pt x="390945" y="1307867"/>
                          <a:pt x="390864" y="1315231"/>
                          <a:pt x="394577" y="1320800"/>
                        </a:cubicBezTo>
                        <a:cubicBezTo>
                          <a:pt x="396694" y="1323975"/>
                          <a:pt x="399377" y="1326838"/>
                          <a:pt x="400927" y="1330325"/>
                        </a:cubicBezTo>
                        <a:cubicBezTo>
                          <a:pt x="403645" y="1336442"/>
                          <a:pt x="407277" y="1349375"/>
                          <a:pt x="407277" y="1349375"/>
                        </a:cubicBezTo>
                        <a:cubicBezTo>
                          <a:pt x="408335" y="1356783"/>
                          <a:pt x="408984" y="1364262"/>
                          <a:pt x="410452" y="1371600"/>
                        </a:cubicBezTo>
                        <a:cubicBezTo>
                          <a:pt x="411108" y="1374882"/>
                          <a:pt x="413627" y="1377778"/>
                          <a:pt x="413627" y="1381125"/>
                        </a:cubicBezTo>
                        <a:cubicBezTo>
                          <a:pt x="413627" y="1393869"/>
                          <a:pt x="411510" y="1406525"/>
                          <a:pt x="410452" y="1419225"/>
                        </a:cubicBezTo>
                        <a:cubicBezTo>
                          <a:pt x="411469" y="1423294"/>
                          <a:pt x="414525" y="1436895"/>
                          <a:pt x="416802" y="1441450"/>
                        </a:cubicBezTo>
                        <a:cubicBezTo>
                          <a:pt x="418509" y="1444863"/>
                          <a:pt x="421035" y="1447800"/>
                          <a:pt x="423152" y="1450975"/>
                        </a:cubicBezTo>
                        <a:cubicBezTo>
                          <a:pt x="414655" y="1489211"/>
                          <a:pt x="414469" y="1477186"/>
                          <a:pt x="419977" y="1524000"/>
                        </a:cubicBezTo>
                        <a:cubicBezTo>
                          <a:pt x="420589" y="1529206"/>
                          <a:pt x="425593" y="1539793"/>
                          <a:pt x="429502" y="1543050"/>
                        </a:cubicBezTo>
                        <a:cubicBezTo>
                          <a:pt x="433138" y="1546080"/>
                          <a:pt x="437969" y="1547283"/>
                          <a:pt x="442202" y="1549400"/>
                        </a:cubicBezTo>
                        <a:cubicBezTo>
                          <a:pt x="443260" y="1552575"/>
                          <a:pt x="444565" y="1555678"/>
                          <a:pt x="445377" y="1558925"/>
                        </a:cubicBezTo>
                        <a:cubicBezTo>
                          <a:pt x="447744" y="1568391"/>
                          <a:pt x="445988" y="1579609"/>
                          <a:pt x="451727" y="1587500"/>
                        </a:cubicBezTo>
                        <a:cubicBezTo>
                          <a:pt x="455664" y="1592913"/>
                          <a:pt x="470777" y="1593850"/>
                          <a:pt x="470777" y="1593850"/>
                        </a:cubicBezTo>
                        <a:cubicBezTo>
                          <a:pt x="475010" y="1592792"/>
                          <a:pt x="479167" y="1591356"/>
                          <a:pt x="483477" y="1590675"/>
                        </a:cubicBezTo>
                        <a:cubicBezTo>
                          <a:pt x="499297" y="1588177"/>
                          <a:pt x="515398" y="1587466"/>
                          <a:pt x="531102" y="1584325"/>
                        </a:cubicBezTo>
                        <a:cubicBezTo>
                          <a:pt x="536691" y="1583207"/>
                          <a:pt x="541685" y="1580092"/>
                          <a:pt x="546977" y="1577975"/>
                        </a:cubicBezTo>
                        <a:cubicBezTo>
                          <a:pt x="548035" y="1574800"/>
                          <a:pt x="550152" y="1571797"/>
                          <a:pt x="550152" y="1568450"/>
                        </a:cubicBezTo>
                        <a:cubicBezTo>
                          <a:pt x="550152" y="1563531"/>
                          <a:pt x="540996" y="1537993"/>
                          <a:pt x="540627" y="1536700"/>
                        </a:cubicBezTo>
                        <a:cubicBezTo>
                          <a:pt x="538510" y="1529292"/>
                          <a:pt x="536910" y="1521716"/>
                          <a:pt x="534277" y="1514475"/>
                        </a:cubicBezTo>
                        <a:cubicBezTo>
                          <a:pt x="520995" y="1477949"/>
                          <a:pt x="533667" y="1524735"/>
                          <a:pt x="524752" y="1489075"/>
                        </a:cubicBezTo>
                        <a:cubicBezTo>
                          <a:pt x="530426" y="1472054"/>
                          <a:pt x="523368" y="1482725"/>
                          <a:pt x="543802" y="1482725"/>
                        </a:cubicBezTo>
                        <a:cubicBezTo>
                          <a:pt x="548166" y="1482725"/>
                          <a:pt x="552269" y="1480608"/>
                          <a:pt x="556502" y="1479550"/>
                        </a:cubicBezTo>
                        <a:cubicBezTo>
                          <a:pt x="555196" y="1473022"/>
                          <a:pt x="553287" y="1456233"/>
                          <a:pt x="546977" y="1450975"/>
                        </a:cubicBezTo>
                        <a:cubicBezTo>
                          <a:pt x="543625" y="1448181"/>
                          <a:pt x="538510" y="1448858"/>
                          <a:pt x="534277" y="1447800"/>
                        </a:cubicBezTo>
                        <a:cubicBezTo>
                          <a:pt x="528836" y="1444173"/>
                          <a:pt x="510465" y="1432322"/>
                          <a:pt x="508877" y="1428750"/>
                        </a:cubicBezTo>
                        <a:cubicBezTo>
                          <a:pt x="506685" y="1423819"/>
                          <a:pt x="508236" y="1416691"/>
                          <a:pt x="512052" y="1412875"/>
                        </a:cubicBezTo>
                        <a:cubicBezTo>
                          <a:pt x="516785" y="1408142"/>
                          <a:pt x="525533" y="1410238"/>
                          <a:pt x="531102" y="1406525"/>
                        </a:cubicBezTo>
                        <a:lnTo>
                          <a:pt x="540627" y="1400175"/>
                        </a:lnTo>
                        <a:cubicBezTo>
                          <a:pt x="542744" y="1393825"/>
                          <a:pt x="542621" y="1386207"/>
                          <a:pt x="546977" y="1381125"/>
                        </a:cubicBezTo>
                        <a:cubicBezTo>
                          <a:pt x="555178" y="1371557"/>
                          <a:pt x="570479" y="1385152"/>
                          <a:pt x="550152" y="1371600"/>
                        </a:cubicBezTo>
                        <a:cubicBezTo>
                          <a:pt x="542172" y="1347659"/>
                          <a:pt x="553865" y="1376241"/>
                          <a:pt x="537452" y="1355725"/>
                        </a:cubicBezTo>
                        <a:cubicBezTo>
                          <a:pt x="535361" y="1353112"/>
                          <a:pt x="536644" y="1348567"/>
                          <a:pt x="534277" y="1346200"/>
                        </a:cubicBezTo>
                        <a:cubicBezTo>
                          <a:pt x="529079" y="1341002"/>
                          <a:pt x="506991" y="1335484"/>
                          <a:pt x="502527" y="1333500"/>
                        </a:cubicBezTo>
                        <a:cubicBezTo>
                          <a:pt x="499040" y="1331950"/>
                          <a:pt x="496177" y="1329267"/>
                          <a:pt x="493002" y="1327150"/>
                        </a:cubicBezTo>
                        <a:cubicBezTo>
                          <a:pt x="476069" y="1301750"/>
                          <a:pt x="498294" y="1332442"/>
                          <a:pt x="477127" y="1311275"/>
                        </a:cubicBezTo>
                        <a:cubicBezTo>
                          <a:pt x="450362" y="1284510"/>
                          <a:pt x="488260" y="1318048"/>
                          <a:pt x="467602" y="1292225"/>
                        </a:cubicBezTo>
                        <a:cubicBezTo>
                          <a:pt x="465218" y="1289245"/>
                          <a:pt x="461252" y="1287992"/>
                          <a:pt x="458077" y="1285875"/>
                        </a:cubicBezTo>
                        <a:cubicBezTo>
                          <a:pt x="456466" y="1279430"/>
                          <a:pt x="454460" y="1270027"/>
                          <a:pt x="451727" y="1263650"/>
                        </a:cubicBezTo>
                        <a:cubicBezTo>
                          <a:pt x="449863" y="1259300"/>
                          <a:pt x="447135" y="1255344"/>
                          <a:pt x="445377" y="1250950"/>
                        </a:cubicBezTo>
                        <a:cubicBezTo>
                          <a:pt x="442891" y="1244735"/>
                          <a:pt x="443760" y="1236633"/>
                          <a:pt x="439027" y="1231900"/>
                        </a:cubicBezTo>
                        <a:lnTo>
                          <a:pt x="419977" y="1212850"/>
                        </a:lnTo>
                        <a:cubicBezTo>
                          <a:pt x="417860" y="1207558"/>
                          <a:pt x="415429" y="1202382"/>
                          <a:pt x="413627" y="1196975"/>
                        </a:cubicBezTo>
                        <a:cubicBezTo>
                          <a:pt x="412247" y="1192835"/>
                          <a:pt x="412171" y="1188286"/>
                          <a:pt x="410452" y="1184275"/>
                        </a:cubicBezTo>
                        <a:cubicBezTo>
                          <a:pt x="408949" y="1180768"/>
                          <a:pt x="406219" y="1177925"/>
                          <a:pt x="404102" y="1174750"/>
                        </a:cubicBezTo>
                        <a:cubicBezTo>
                          <a:pt x="403044" y="1163108"/>
                          <a:pt x="403376" y="1151255"/>
                          <a:pt x="400927" y="1139825"/>
                        </a:cubicBezTo>
                        <a:cubicBezTo>
                          <a:pt x="400127" y="1136094"/>
                          <a:pt x="396080" y="1133807"/>
                          <a:pt x="394577" y="1130300"/>
                        </a:cubicBezTo>
                        <a:cubicBezTo>
                          <a:pt x="392858" y="1126289"/>
                          <a:pt x="392460" y="1121833"/>
                          <a:pt x="391402" y="1117600"/>
                        </a:cubicBezTo>
                        <a:cubicBezTo>
                          <a:pt x="389285" y="1091142"/>
                          <a:pt x="397694" y="1061564"/>
                          <a:pt x="385052" y="1038225"/>
                        </a:cubicBezTo>
                        <a:cubicBezTo>
                          <a:pt x="379484" y="1027946"/>
                          <a:pt x="361639" y="1039369"/>
                          <a:pt x="350127" y="1041400"/>
                        </a:cubicBezTo>
                        <a:cubicBezTo>
                          <a:pt x="343535" y="1042563"/>
                          <a:pt x="337427" y="1045633"/>
                          <a:pt x="331077" y="1047750"/>
                        </a:cubicBezTo>
                        <a:lnTo>
                          <a:pt x="321552" y="1050925"/>
                        </a:lnTo>
                        <a:cubicBezTo>
                          <a:pt x="318377" y="1051983"/>
                          <a:pt x="315274" y="1053288"/>
                          <a:pt x="312027" y="1054100"/>
                        </a:cubicBezTo>
                        <a:lnTo>
                          <a:pt x="299327" y="1057275"/>
                        </a:lnTo>
                        <a:cubicBezTo>
                          <a:pt x="289802" y="1056217"/>
                          <a:pt x="278879" y="1059179"/>
                          <a:pt x="270752" y="1054100"/>
                        </a:cubicBezTo>
                        <a:cubicBezTo>
                          <a:pt x="260170" y="1047486"/>
                          <a:pt x="283136" y="1035261"/>
                          <a:pt x="283452" y="1035050"/>
                        </a:cubicBezTo>
                        <a:cubicBezTo>
                          <a:pt x="287685" y="1028700"/>
                          <a:pt x="290756" y="1021396"/>
                          <a:pt x="296152" y="1016000"/>
                        </a:cubicBezTo>
                        <a:cubicBezTo>
                          <a:pt x="308375" y="1003777"/>
                          <a:pt x="303186" y="1010211"/>
                          <a:pt x="312027" y="996950"/>
                        </a:cubicBezTo>
                        <a:cubicBezTo>
                          <a:pt x="309910" y="988483"/>
                          <a:pt x="307973" y="979970"/>
                          <a:pt x="305677" y="971550"/>
                        </a:cubicBezTo>
                        <a:cubicBezTo>
                          <a:pt x="304796" y="968321"/>
                          <a:pt x="304869" y="964392"/>
                          <a:pt x="302502" y="962025"/>
                        </a:cubicBezTo>
                        <a:cubicBezTo>
                          <a:pt x="297106" y="956629"/>
                          <a:pt x="283452" y="949325"/>
                          <a:pt x="283452" y="949325"/>
                        </a:cubicBezTo>
                        <a:cubicBezTo>
                          <a:pt x="277251" y="936923"/>
                          <a:pt x="278232" y="937571"/>
                          <a:pt x="270752" y="927100"/>
                        </a:cubicBezTo>
                        <a:cubicBezTo>
                          <a:pt x="267676" y="922794"/>
                          <a:pt x="263797" y="919026"/>
                          <a:pt x="261227" y="914400"/>
                        </a:cubicBezTo>
                        <a:cubicBezTo>
                          <a:pt x="258459" y="909418"/>
                          <a:pt x="257192" y="903733"/>
                          <a:pt x="254877" y="898525"/>
                        </a:cubicBezTo>
                        <a:cubicBezTo>
                          <a:pt x="248368" y="883880"/>
                          <a:pt x="245905" y="881892"/>
                          <a:pt x="235827" y="866775"/>
                        </a:cubicBezTo>
                        <a:cubicBezTo>
                          <a:pt x="233710" y="863600"/>
                          <a:pt x="232652" y="859367"/>
                          <a:pt x="229477" y="857250"/>
                        </a:cubicBezTo>
                        <a:lnTo>
                          <a:pt x="219952" y="850900"/>
                        </a:lnTo>
                        <a:cubicBezTo>
                          <a:pt x="213141" y="830468"/>
                          <a:pt x="222116" y="852660"/>
                          <a:pt x="207252" y="831850"/>
                        </a:cubicBezTo>
                        <a:cubicBezTo>
                          <a:pt x="192604" y="811343"/>
                          <a:pt x="210154" y="825318"/>
                          <a:pt x="191377" y="812800"/>
                        </a:cubicBezTo>
                        <a:cubicBezTo>
                          <a:pt x="187144" y="804333"/>
                          <a:pt x="180370" y="796713"/>
                          <a:pt x="178677" y="787400"/>
                        </a:cubicBezTo>
                        <a:cubicBezTo>
                          <a:pt x="176560" y="775758"/>
                          <a:pt x="177286" y="763218"/>
                          <a:pt x="172327" y="752475"/>
                        </a:cubicBezTo>
                        <a:cubicBezTo>
                          <a:pt x="170344" y="748178"/>
                          <a:pt x="163736" y="748473"/>
                          <a:pt x="159627" y="746125"/>
                        </a:cubicBezTo>
                        <a:cubicBezTo>
                          <a:pt x="135522" y="732351"/>
                          <a:pt x="168539" y="743127"/>
                          <a:pt x="115177" y="733425"/>
                        </a:cubicBezTo>
                        <a:cubicBezTo>
                          <a:pt x="116235" y="729192"/>
                          <a:pt x="116187" y="724514"/>
                          <a:pt x="118352" y="720725"/>
                        </a:cubicBezTo>
                        <a:cubicBezTo>
                          <a:pt x="120580" y="716826"/>
                          <a:pt x="125120" y="714744"/>
                          <a:pt x="127877" y="711200"/>
                        </a:cubicBezTo>
                        <a:cubicBezTo>
                          <a:pt x="140614" y="694824"/>
                          <a:pt x="138962" y="696996"/>
                          <a:pt x="143752" y="682625"/>
                        </a:cubicBezTo>
                        <a:cubicBezTo>
                          <a:pt x="144810" y="674158"/>
                          <a:pt x="145139" y="665568"/>
                          <a:pt x="146927" y="657225"/>
                        </a:cubicBezTo>
                        <a:cubicBezTo>
                          <a:pt x="148329" y="650680"/>
                          <a:pt x="153277" y="638175"/>
                          <a:pt x="153277" y="638175"/>
                        </a:cubicBezTo>
                        <a:cubicBezTo>
                          <a:pt x="152219" y="633942"/>
                          <a:pt x="152523" y="629106"/>
                          <a:pt x="150102" y="625475"/>
                        </a:cubicBezTo>
                        <a:cubicBezTo>
                          <a:pt x="147985" y="622300"/>
                          <a:pt x="141784" y="622745"/>
                          <a:pt x="140577" y="619125"/>
                        </a:cubicBezTo>
                        <a:cubicBezTo>
                          <a:pt x="137214" y="609035"/>
                          <a:pt x="138906" y="597904"/>
                          <a:pt x="137402" y="587375"/>
                        </a:cubicBezTo>
                        <a:cubicBezTo>
                          <a:pt x="136785" y="583055"/>
                          <a:pt x="137021" y="578027"/>
                          <a:pt x="134227" y="574675"/>
                        </a:cubicBezTo>
                        <a:cubicBezTo>
                          <a:pt x="131197" y="571039"/>
                          <a:pt x="125760" y="570442"/>
                          <a:pt x="121527" y="568325"/>
                        </a:cubicBezTo>
                        <a:cubicBezTo>
                          <a:pt x="119410" y="559858"/>
                          <a:pt x="117937" y="551204"/>
                          <a:pt x="115177" y="542925"/>
                        </a:cubicBezTo>
                        <a:cubicBezTo>
                          <a:pt x="114119" y="539750"/>
                          <a:pt x="113627" y="536326"/>
                          <a:pt x="112002" y="533400"/>
                        </a:cubicBezTo>
                        <a:cubicBezTo>
                          <a:pt x="108296" y="526729"/>
                          <a:pt x="99302" y="514350"/>
                          <a:pt x="99302" y="514350"/>
                        </a:cubicBezTo>
                        <a:cubicBezTo>
                          <a:pt x="100360" y="505883"/>
                          <a:pt x="101074" y="497366"/>
                          <a:pt x="102477" y="488950"/>
                        </a:cubicBezTo>
                        <a:cubicBezTo>
                          <a:pt x="104997" y="473832"/>
                          <a:pt x="107768" y="474138"/>
                          <a:pt x="112002" y="457200"/>
                        </a:cubicBezTo>
                        <a:cubicBezTo>
                          <a:pt x="112029" y="457090"/>
                          <a:pt x="116834" y="436493"/>
                          <a:pt x="118352" y="434975"/>
                        </a:cubicBezTo>
                        <a:cubicBezTo>
                          <a:pt x="123748" y="429579"/>
                          <a:pt x="131052" y="426508"/>
                          <a:pt x="137402" y="422275"/>
                        </a:cubicBezTo>
                        <a:lnTo>
                          <a:pt x="146927" y="415925"/>
                        </a:lnTo>
                        <a:cubicBezTo>
                          <a:pt x="163860" y="390525"/>
                          <a:pt x="153277" y="401108"/>
                          <a:pt x="178677" y="384175"/>
                        </a:cubicBezTo>
                        <a:lnTo>
                          <a:pt x="188202" y="377825"/>
                        </a:lnTo>
                        <a:cubicBezTo>
                          <a:pt x="196669" y="378883"/>
                          <a:pt x="205207" y="379474"/>
                          <a:pt x="213602" y="381000"/>
                        </a:cubicBezTo>
                        <a:cubicBezTo>
                          <a:pt x="216895" y="381599"/>
                          <a:pt x="219860" y="383449"/>
                          <a:pt x="223127" y="384175"/>
                        </a:cubicBezTo>
                        <a:cubicBezTo>
                          <a:pt x="256654" y="391625"/>
                          <a:pt x="230260" y="383378"/>
                          <a:pt x="251702" y="390525"/>
                        </a:cubicBezTo>
                        <a:cubicBezTo>
                          <a:pt x="263344" y="389467"/>
                          <a:pt x="275454" y="390788"/>
                          <a:pt x="286627" y="387350"/>
                        </a:cubicBezTo>
                        <a:cubicBezTo>
                          <a:pt x="290274" y="386228"/>
                          <a:pt x="294184" y="381445"/>
                          <a:pt x="292977" y="377825"/>
                        </a:cubicBezTo>
                        <a:cubicBezTo>
                          <a:pt x="291304" y="372805"/>
                          <a:pt x="284764" y="371105"/>
                          <a:pt x="280277" y="368300"/>
                        </a:cubicBezTo>
                        <a:cubicBezTo>
                          <a:pt x="276263" y="365792"/>
                          <a:pt x="271686" y="364298"/>
                          <a:pt x="267577" y="361950"/>
                        </a:cubicBezTo>
                        <a:cubicBezTo>
                          <a:pt x="264264" y="360057"/>
                          <a:pt x="261227" y="357717"/>
                          <a:pt x="258052" y="355600"/>
                        </a:cubicBezTo>
                        <a:cubicBezTo>
                          <a:pt x="247989" y="340506"/>
                          <a:pt x="252909" y="349695"/>
                          <a:pt x="245352" y="327025"/>
                        </a:cubicBezTo>
                        <a:cubicBezTo>
                          <a:pt x="244294" y="323850"/>
                          <a:pt x="242833" y="320782"/>
                          <a:pt x="242177" y="317500"/>
                        </a:cubicBezTo>
                        <a:cubicBezTo>
                          <a:pt x="241119" y="312208"/>
                          <a:pt x="241679" y="306310"/>
                          <a:pt x="239002" y="301625"/>
                        </a:cubicBezTo>
                        <a:cubicBezTo>
                          <a:pt x="237109" y="298312"/>
                          <a:pt x="232652" y="297392"/>
                          <a:pt x="229477" y="295275"/>
                        </a:cubicBezTo>
                        <a:cubicBezTo>
                          <a:pt x="227360" y="291042"/>
                          <a:pt x="226474" y="285922"/>
                          <a:pt x="223127" y="282575"/>
                        </a:cubicBezTo>
                        <a:cubicBezTo>
                          <a:pt x="220760" y="280208"/>
                          <a:pt x="214845" y="282507"/>
                          <a:pt x="213602" y="279400"/>
                        </a:cubicBezTo>
                        <a:cubicBezTo>
                          <a:pt x="207961" y="265298"/>
                          <a:pt x="220021" y="266665"/>
                          <a:pt x="226302" y="263525"/>
                        </a:cubicBezTo>
                        <a:cubicBezTo>
                          <a:pt x="229715" y="261818"/>
                          <a:pt x="232975" y="259710"/>
                          <a:pt x="235827" y="257175"/>
                        </a:cubicBezTo>
                        <a:cubicBezTo>
                          <a:pt x="242539" y="251209"/>
                          <a:pt x="250861" y="246157"/>
                          <a:pt x="254877" y="238125"/>
                        </a:cubicBezTo>
                        <a:cubicBezTo>
                          <a:pt x="269074" y="209732"/>
                          <a:pt x="264584" y="221705"/>
                          <a:pt x="270752" y="203200"/>
                        </a:cubicBezTo>
                        <a:cubicBezTo>
                          <a:pt x="271810" y="193675"/>
                          <a:pt x="272351" y="184078"/>
                          <a:pt x="273927" y="174625"/>
                        </a:cubicBezTo>
                        <a:cubicBezTo>
                          <a:pt x="274477" y="171324"/>
                          <a:pt x="277102" y="168447"/>
                          <a:pt x="277102" y="165100"/>
                        </a:cubicBezTo>
                        <a:cubicBezTo>
                          <a:pt x="277102" y="161753"/>
                          <a:pt x="275552" y="158501"/>
                          <a:pt x="273927" y="155575"/>
                        </a:cubicBezTo>
                        <a:cubicBezTo>
                          <a:pt x="270221" y="148904"/>
                          <a:pt x="261227" y="136525"/>
                          <a:pt x="261227" y="136525"/>
                        </a:cubicBezTo>
                        <a:cubicBezTo>
                          <a:pt x="262285" y="132292"/>
                          <a:pt x="262237" y="127614"/>
                          <a:pt x="264402" y="123825"/>
                        </a:cubicBezTo>
                        <a:cubicBezTo>
                          <a:pt x="269998" y="114032"/>
                          <a:pt x="274360" y="114156"/>
                          <a:pt x="283452" y="111125"/>
                        </a:cubicBezTo>
                        <a:cubicBezTo>
                          <a:pt x="285569" y="107950"/>
                          <a:pt x="289175" y="105364"/>
                          <a:pt x="289802" y="101600"/>
                        </a:cubicBezTo>
                        <a:cubicBezTo>
                          <a:pt x="290352" y="98299"/>
                          <a:pt x="287328" y="95347"/>
                          <a:pt x="286627" y="92075"/>
                        </a:cubicBezTo>
                        <a:cubicBezTo>
                          <a:pt x="276204" y="43434"/>
                          <a:pt x="285001" y="71323"/>
                          <a:pt x="277102" y="47625"/>
                        </a:cubicBezTo>
                        <a:cubicBezTo>
                          <a:pt x="281335" y="41275"/>
                          <a:pt x="292215" y="35815"/>
                          <a:pt x="289802" y="28575"/>
                        </a:cubicBezTo>
                        <a:cubicBezTo>
                          <a:pt x="287685" y="22225"/>
                          <a:pt x="287165" y="15094"/>
                          <a:pt x="283452" y="9525"/>
                        </a:cubicBezTo>
                        <a:lnTo>
                          <a:pt x="286627" y="0"/>
                        </a:ln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mj-lt"/>
                      <a:cs typeface="Arial" pitchFamily="34" charset="0"/>
                    </a:endParaRPr>
                  </a:p>
                </p:txBody>
              </p:sp>
              <p:sp>
                <p:nvSpPr>
                  <p:cNvPr id="37" name="Freihandform 36"/>
                  <p:cNvSpPr/>
                  <p:nvPr/>
                </p:nvSpPr>
                <p:spPr>
                  <a:xfrm>
                    <a:off x="7182056" y="4225863"/>
                    <a:ext cx="223822" cy="384232"/>
                  </a:xfrm>
                  <a:custGeom>
                    <a:avLst/>
                    <a:gdLst>
                      <a:gd name="connsiteX0" fmla="*/ 50058 w 223890"/>
                      <a:gd name="connsiteY0" fmla="*/ 359569 h 384534"/>
                      <a:gd name="connsiteX1" fmla="*/ 9577 w 223890"/>
                      <a:gd name="connsiteY1" fmla="*/ 350044 h 384534"/>
                      <a:gd name="connsiteX2" fmla="*/ 7196 w 223890"/>
                      <a:gd name="connsiteY2" fmla="*/ 342900 h 384534"/>
                      <a:gd name="connsiteX3" fmla="*/ 2433 w 223890"/>
                      <a:gd name="connsiteY3" fmla="*/ 333375 h 384534"/>
                      <a:gd name="connsiteX4" fmla="*/ 9577 w 223890"/>
                      <a:gd name="connsiteY4" fmla="*/ 307182 h 384534"/>
                      <a:gd name="connsiteX5" fmla="*/ 14340 w 223890"/>
                      <a:gd name="connsiteY5" fmla="*/ 292894 h 384534"/>
                      <a:gd name="connsiteX6" fmla="*/ 19102 w 223890"/>
                      <a:gd name="connsiteY6" fmla="*/ 285750 h 384534"/>
                      <a:gd name="connsiteX7" fmla="*/ 23865 w 223890"/>
                      <a:gd name="connsiteY7" fmla="*/ 271463 h 384534"/>
                      <a:gd name="connsiteX8" fmla="*/ 26246 w 223890"/>
                      <a:gd name="connsiteY8" fmla="*/ 264319 h 384534"/>
                      <a:gd name="connsiteX9" fmla="*/ 31008 w 223890"/>
                      <a:gd name="connsiteY9" fmla="*/ 233363 h 384534"/>
                      <a:gd name="connsiteX10" fmla="*/ 35771 w 223890"/>
                      <a:gd name="connsiteY10" fmla="*/ 219075 h 384534"/>
                      <a:gd name="connsiteX11" fmla="*/ 40533 w 223890"/>
                      <a:gd name="connsiteY11" fmla="*/ 169069 h 384534"/>
                      <a:gd name="connsiteX12" fmla="*/ 42915 w 223890"/>
                      <a:gd name="connsiteY12" fmla="*/ 161925 h 384534"/>
                      <a:gd name="connsiteX13" fmla="*/ 40533 w 223890"/>
                      <a:gd name="connsiteY13" fmla="*/ 119063 h 384534"/>
                      <a:gd name="connsiteX14" fmla="*/ 26246 w 223890"/>
                      <a:gd name="connsiteY14" fmla="*/ 109538 h 384534"/>
                      <a:gd name="connsiteX15" fmla="*/ 19102 w 223890"/>
                      <a:gd name="connsiteY15" fmla="*/ 104775 h 384534"/>
                      <a:gd name="connsiteX16" fmla="*/ 11958 w 223890"/>
                      <a:gd name="connsiteY16" fmla="*/ 100013 h 384534"/>
                      <a:gd name="connsiteX17" fmla="*/ 4815 w 223890"/>
                      <a:gd name="connsiteY17" fmla="*/ 83344 h 384534"/>
                      <a:gd name="connsiteX18" fmla="*/ 52 w 223890"/>
                      <a:gd name="connsiteY18" fmla="*/ 76200 h 384534"/>
                      <a:gd name="connsiteX19" fmla="*/ 2433 w 223890"/>
                      <a:gd name="connsiteY19" fmla="*/ 57150 h 384534"/>
                      <a:gd name="connsiteX20" fmla="*/ 7196 w 223890"/>
                      <a:gd name="connsiteY20" fmla="*/ 42863 h 384534"/>
                      <a:gd name="connsiteX21" fmla="*/ 9577 w 223890"/>
                      <a:gd name="connsiteY21" fmla="*/ 21432 h 384534"/>
                      <a:gd name="connsiteX22" fmla="*/ 14340 w 223890"/>
                      <a:gd name="connsiteY22" fmla="*/ 7144 h 384534"/>
                      <a:gd name="connsiteX23" fmla="*/ 16721 w 223890"/>
                      <a:gd name="connsiteY23" fmla="*/ 0 h 384534"/>
                      <a:gd name="connsiteX24" fmla="*/ 38152 w 223890"/>
                      <a:gd name="connsiteY24" fmla="*/ 19050 h 384534"/>
                      <a:gd name="connsiteX25" fmla="*/ 45296 w 223890"/>
                      <a:gd name="connsiteY25" fmla="*/ 23813 h 384534"/>
                      <a:gd name="connsiteX26" fmla="*/ 59583 w 223890"/>
                      <a:gd name="connsiteY26" fmla="*/ 28575 h 384534"/>
                      <a:gd name="connsiteX27" fmla="*/ 64346 w 223890"/>
                      <a:gd name="connsiteY27" fmla="*/ 38100 h 384534"/>
                      <a:gd name="connsiteX28" fmla="*/ 88158 w 223890"/>
                      <a:gd name="connsiteY28" fmla="*/ 50007 h 384534"/>
                      <a:gd name="connsiteX29" fmla="*/ 119115 w 223890"/>
                      <a:gd name="connsiteY29" fmla="*/ 54769 h 384534"/>
                      <a:gd name="connsiteX30" fmla="*/ 140546 w 223890"/>
                      <a:gd name="connsiteY30" fmla="*/ 61913 h 384534"/>
                      <a:gd name="connsiteX31" fmla="*/ 147690 w 223890"/>
                      <a:gd name="connsiteY31" fmla="*/ 64294 h 384534"/>
                      <a:gd name="connsiteX32" fmla="*/ 159596 w 223890"/>
                      <a:gd name="connsiteY32" fmla="*/ 66675 h 384534"/>
                      <a:gd name="connsiteX33" fmla="*/ 166740 w 223890"/>
                      <a:gd name="connsiteY33" fmla="*/ 69057 h 384534"/>
                      <a:gd name="connsiteX34" fmla="*/ 216746 w 223890"/>
                      <a:gd name="connsiteY34" fmla="*/ 71438 h 384534"/>
                      <a:gd name="connsiteX35" fmla="*/ 223890 w 223890"/>
                      <a:gd name="connsiteY35" fmla="*/ 73819 h 384534"/>
                      <a:gd name="connsiteX36" fmla="*/ 216746 w 223890"/>
                      <a:gd name="connsiteY36" fmla="*/ 78582 h 384534"/>
                      <a:gd name="connsiteX37" fmla="*/ 207221 w 223890"/>
                      <a:gd name="connsiteY37" fmla="*/ 97632 h 384534"/>
                      <a:gd name="connsiteX38" fmla="*/ 200077 w 223890"/>
                      <a:gd name="connsiteY38" fmla="*/ 104775 h 384534"/>
                      <a:gd name="connsiteX39" fmla="*/ 195315 w 223890"/>
                      <a:gd name="connsiteY39" fmla="*/ 119063 h 384534"/>
                      <a:gd name="connsiteX40" fmla="*/ 200077 w 223890"/>
                      <a:gd name="connsiteY40" fmla="*/ 147638 h 384534"/>
                      <a:gd name="connsiteX41" fmla="*/ 195315 w 223890"/>
                      <a:gd name="connsiteY41" fmla="*/ 166688 h 384534"/>
                      <a:gd name="connsiteX42" fmla="*/ 190552 w 223890"/>
                      <a:gd name="connsiteY42" fmla="*/ 185738 h 384534"/>
                      <a:gd name="connsiteX43" fmla="*/ 181027 w 223890"/>
                      <a:gd name="connsiteY43" fmla="*/ 200025 h 384534"/>
                      <a:gd name="connsiteX44" fmla="*/ 176265 w 223890"/>
                      <a:gd name="connsiteY44" fmla="*/ 207169 h 384534"/>
                      <a:gd name="connsiteX45" fmla="*/ 169121 w 223890"/>
                      <a:gd name="connsiteY45" fmla="*/ 245269 h 384534"/>
                      <a:gd name="connsiteX46" fmla="*/ 166740 w 223890"/>
                      <a:gd name="connsiteY46" fmla="*/ 252413 h 384534"/>
                      <a:gd name="connsiteX47" fmla="*/ 159596 w 223890"/>
                      <a:gd name="connsiteY47" fmla="*/ 257175 h 384534"/>
                      <a:gd name="connsiteX48" fmla="*/ 152452 w 223890"/>
                      <a:gd name="connsiteY48" fmla="*/ 300038 h 384534"/>
                      <a:gd name="connsiteX49" fmla="*/ 145308 w 223890"/>
                      <a:gd name="connsiteY49" fmla="*/ 314325 h 384534"/>
                      <a:gd name="connsiteX50" fmla="*/ 142927 w 223890"/>
                      <a:gd name="connsiteY50" fmla="*/ 328613 h 384534"/>
                      <a:gd name="connsiteX51" fmla="*/ 123877 w 223890"/>
                      <a:gd name="connsiteY51" fmla="*/ 350044 h 384534"/>
                      <a:gd name="connsiteX52" fmla="*/ 111971 w 223890"/>
                      <a:gd name="connsiteY52" fmla="*/ 364332 h 384534"/>
                      <a:gd name="connsiteX53" fmla="*/ 97683 w 223890"/>
                      <a:gd name="connsiteY53" fmla="*/ 369094 h 384534"/>
                      <a:gd name="connsiteX54" fmla="*/ 90540 w 223890"/>
                      <a:gd name="connsiteY54" fmla="*/ 371475 h 384534"/>
                      <a:gd name="connsiteX55" fmla="*/ 69108 w 223890"/>
                      <a:gd name="connsiteY55" fmla="*/ 376238 h 384534"/>
                      <a:gd name="connsiteX56" fmla="*/ 54821 w 223890"/>
                      <a:gd name="connsiteY56" fmla="*/ 378619 h 384534"/>
                      <a:gd name="connsiteX57" fmla="*/ 52440 w 223890"/>
                      <a:gd name="connsiteY57" fmla="*/ 371475 h 384534"/>
                      <a:gd name="connsiteX58" fmla="*/ 50058 w 223890"/>
                      <a:gd name="connsiteY58" fmla="*/ 359569 h 38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23890" h="384534">
                        <a:moveTo>
                          <a:pt x="50058" y="359569"/>
                        </a:moveTo>
                        <a:cubicBezTo>
                          <a:pt x="42914" y="355997"/>
                          <a:pt x="53808" y="361102"/>
                          <a:pt x="9577" y="350044"/>
                        </a:cubicBezTo>
                        <a:cubicBezTo>
                          <a:pt x="7142" y="349435"/>
                          <a:pt x="8185" y="345207"/>
                          <a:pt x="7196" y="342900"/>
                        </a:cubicBezTo>
                        <a:cubicBezTo>
                          <a:pt x="5798" y="339637"/>
                          <a:pt x="4021" y="336550"/>
                          <a:pt x="2433" y="333375"/>
                        </a:cubicBezTo>
                        <a:cubicBezTo>
                          <a:pt x="5800" y="316546"/>
                          <a:pt x="3535" y="325310"/>
                          <a:pt x="9577" y="307182"/>
                        </a:cubicBezTo>
                        <a:cubicBezTo>
                          <a:pt x="9579" y="307177"/>
                          <a:pt x="14337" y="292898"/>
                          <a:pt x="14340" y="292894"/>
                        </a:cubicBezTo>
                        <a:cubicBezTo>
                          <a:pt x="15927" y="290513"/>
                          <a:pt x="17940" y="288365"/>
                          <a:pt x="19102" y="285750"/>
                        </a:cubicBezTo>
                        <a:cubicBezTo>
                          <a:pt x="21141" y="281163"/>
                          <a:pt x="22277" y="276225"/>
                          <a:pt x="23865" y="271463"/>
                        </a:cubicBezTo>
                        <a:lnTo>
                          <a:pt x="26246" y="264319"/>
                        </a:lnTo>
                        <a:cubicBezTo>
                          <a:pt x="26749" y="260795"/>
                          <a:pt x="29907" y="237768"/>
                          <a:pt x="31008" y="233363"/>
                        </a:cubicBezTo>
                        <a:cubicBezTo>
                          <a:pt x="32226" y="228493"/>
                          <a:pt x="35771" y="219075"/>
                          <a:pt x="35771" y="219075"/>
                        </a:cubicBezTo>
                        <a:cubicBezTo>
                          <a:pt x="36939" y="201552"/>
                          <a:pt x="36811" y="185815"/>
                          <a:pt x="40533" y="169069"/>
                        </a:cubicBezTo>
                        <a:cubicBezTo>
                          <a:pt x="41078" y="166619"/>
                          <a:pt x="42121" y="164306"/>
                          <a:pt x="42915" y="161925"/>
                        </a:cubicBezTo>
                        <a:cubicBezTo>
                          <a:pt x="42121" y="147638"/>
                          <a:pt x="44872" y="132699"/>
                          <a:pt x="40533" y="119063"/>
                        </a:cubicBezTo>
                        <a:cubicBezTo>
                          <a:pt x="38798" y="113609"/>
                          <a:pt x="31008" y="112713"/>
                          <a:pt x="26246" y="109538"/>
                        </a:cubicBezTo>
                        <a:lnTo>
                          <a:pt x="19102" y="104775"/>
                        </a:lnTo>
                        <a:lnTo>
                          <a:pt x="11958" y="100013"/>
                        </a:lnTo>
                        <a:cubicBezTo>
                          <a:pt x="0" y="82073"/>
                          <a:pt x="14044" y="104877"/>
                          <a:pt x="4815" y="83344"/>
                        </a:cubicBezTo>
                        <a:cubicBezTo>
                          <a:pt x="3688" y="80713"/>
                          <a:pt x="1640" y="78581"/>
                          <a:pt x="52" y="76200"/>
                        </a:cubicBezTo>
                        <a:cubicBezTo>
                          <a:pt x="846" y="69850"/>
                          <a:pt x="1092" y="63407"/>
                          <a:pt x="2433" y="57150"/>
                        </a:cubicBezTo>
                        <a:cubicBezTo>
                          <a:pt x="3485" y="52241"/>
                          <a:pt x="7196" y="42863"/>
                          <a:pt x="7196" y="42863"/>
                        </a:cubicBezTo>
                        <a:cubicBezTo>
                          <a:pt x="7990" y="35719"/>
                          <a:pt x="8167" y="28480"/>
                          <a:pt x="9577" y="21432"/>
                        </a:cubicBezTo>
                        <a:cubicBezTo>
                          <a:pt x="10562" y="16509"/>
                          <a:pt x="12752" y="11907"/>
                          <a:pt x="14340" y="7144"/>
                        </a:cubicBezTo>
                        <a:lnTo>
                          <a:pt x="16721" y="0"/>
                        </a:lnTo>
                        <a:cubicBezTo>
                          <a:pt x="30924" y="21305"/>
                          <a:pt x="19209" y="9578"/>
                          <a:pt x="38152" y="19050"/>
                        </a:cubicBezTo>
                        <a:cubicBezTo>
                          <a:pt x="40712" y="20330"/>
                          <a:pt x="42681" y="22651"/>
                          <a:pt x="45296" y="23813"/>
                        </a:cubicBezTo>
                        <a:cubicBezTo>
                          <a:pt x="49883" y="25852"/>
                          <a:pt x="59583" y="28575"/>
                          <a:pt x="59583" y="28575"/>
                        </a:cubicBezTo>
                        <a:cubicBezTo>
                          <a:pt x="61171" y="31750"/>
                          <a:pt x="62036" y="35405"/>
                          <a:pt x="64346" y="38100"/>
                        </a:cubicBezTo>
                        <a:cubicBezTo>
                          <a:pt x="71116" y="45999"/>
                          <a:pt x="78670" y="46844"/>
                          <a:pt x="88158" y="50007"/>
                        </a:cubicBezTo>
                        <a:cubicBezTo>
                          <a:pt x="102866" y="54910"/>
                          <a:pt x="92817" y="52140"/>
                          <a:pt x="119115" y="54769"/>
                        </a:cubicBezTo>
                        <a:lnTo>
                          <a:pt x="140546" y="61913"/>
                        </a:lnTo>
                        <a:cubicBezTo>
                          <a:pt x="142927" y="62707"/>
                          <a:pt x="145229" y="63802"/>
                          <a:pt x="147690" y="64294"/>
                        </a:cubicBezTo>
                        <a:cubicBezTo>
                          <a:pt x="151659" y="65088"/>
                          <a:pt x="155670" y="65693"/>
                          <a:pt x="159596" y="66675"/>
                        </a:cubicBezTo>
                        <a:cubicBezTo>
                          <a:pt x="162031" y="67284"/>
                          <a:pt x="164238" y="68849"/>
                          <a:pt x="166740" y="69057"/>
                        </a:cubicBezTo>
                        <a:cubicBezTo>
                          <a:pt x="183370" y="70443"/>
                          <a:pt x="200077" y="70644"/>
                          <a:pt x="216746" y="71438"/>
                        </a:cubicBezTo>
                        <a:cubicBezTo>
                          <a:pt x="219127" y="72232"/>
                          <a:pt x="223890" y="71309"/>
                          <a:pt x="223890" y="73819"/>
                        </a:cubicBezTo>
                        <a:cubicBezTo>
                          <a:pt x="223890" y="76681"/>
                          <a:pt x="218770" y="76558"/>
                          <a:pt x="216746" y="78582"/>
                        </a:cubicBezTo>
                        <a:cubicBezTo>
                          <a:pt x="209702" y="85625"/>
                          <a:pt x="212910" y="88529"/>
                          <a:pt x="207221" y="97632"/>
                        </a:cubicBezTo>
                        <a:cubicBezTo>
                          <a:pt x="205436" y="100488"/>
                          <a:pt x="202458" y="102394"/>
                          <a:pt x="200077" y="104775"/>
                        </a:cubicBezTo>
                        <a:cubicBezTo>
                          <a:pt x="198490" y="109538"/>
                          <a:pt x="194692" y="114082"/>
                          <a:pt x="195315" y="119063"/>
                        </a:cubicBezTo>
                        <a:cubicBezTo>
                          <a:pt x="198102" y="141360"/>
                          <a:pt x="196144" y="131905"/>
                          <a:pt x="200077" y="147638"/>
                        </a:cubicBezTo>
                        <a:cubicBezTo>
                          <a:pt x="194256" y="176746"/>
                          <a:pt x="200804" y="146562"/>
                          <a:pt x="195315" y="166688"/>
                        </a:cubicBezTo>
                        <a:cubicBezTo>
                          <a:pt x="193593" y="173003"/>
                          <a:pt x="193130" y="179722"/>
                          <a:pt x="190552" y="185738"/>
                        </a:cubicBezTo>
                        <a:cubicBezTo>
                          <a:pt x="188297" y="190999"/>
                          <a:pt x="184202" y="195263"/>
                          <a:pt x="181027" y="200025"/>
                        </a:cubicBezTo>
                        <a:lnTo>
                          <a:pt x="176265" y="207169"/>
                        </a:lnTo>
                        <a:cubicBezTo>
                          <a:pt x="171936" y="263425"/>
                          <a:pt x="180101" y="223306"/>
                          <a:pt x="169121" y="245269"/>
                        </a:cubicBezTo>
                        <a:cubicBezTo>
                          <a:pt x="167999" y="247514"/>
                          <a:pt x="168308" y="250453"/>
                          <a:pt x="166740" y="252413"/>
                        </a:cubicBezTo>
                        <a:cubicBezTo>
                          <a:pt x="164952" y="254648"/>
                          <a:pt x="161977" y="255588"/>
                          <a:pt x="159596" y="257175"/>
                        </a:cubicBezTo>
                        <a:cubicBezTo>
                          <a:pt x="147720" y="274987"/>
                          <a:pt x="157080" y="258378"/>
                          <a:pt x="152452" y="300038"/>
                        </a:cubicBezTo>
                        <a:cubicBezTo>
                          <a:pt x="151795" y="305955"/>
                          <a:pt x="148467" y="309588"/>
                          <a:pt x="145308" y="314325"/>
                        </a:cubicBezTo>
                        <a:cubicBezTo>
                          <a:pt x="144514" y="319088"/>
                          <a:pt x="144454" y="324032"/>
                          <a:pt x="142927" y="328613"/>
                        </a:cubicBezTo>
                        <a:cubicBezTo>
                          <a:pt x="140616" y="335548"/>
                          <a:pt x="125630" y="347414"/>
                          <a:pt x="123877" y="350044"/>
                        </a:cubicBezTo>
                        <a:cubicBezTo>
                          <a:pt x="120913" y="354491"/>
                          <a:pt x="116825" y="361635"/>
                          <a:pt x="111971" y="364332"/>
                        </a:cubicBezTo>
                        <a:cubicBezTo>
                          <a:pt x="107582" y="366770"/>
                          <a:pt x="102446" y="367507"/>
                          <a:pt x="97683" y="369094"/>
                        </a:cubicBezTo>
                        <a:cubicBezTo>
                          <a:pt x="95302" y="369888"/>
                          <a:pt x="93016" y="371062"/>
                          <a:pt x="90540" y="371475"/>
                        </a:cubicBezTo>
                        <a:cubicBezTo>
                          <a:pt x="73776" y="374270"/>
                          <a:pt x="80833" y="372330"/>
                          <a:pt x="69108" y="376238"/>
                        </a:cubicBezTo>
                        <a:cubicBezTo>
                          <a:pt x="64373" y="379395"/>
                          <a:pt x="60736" y="384534"/>
                          <a:pt x="54821" y="378619"/>
                        </a:cubicBezTo>
                        <a:cubicBezTo>
                          <a:pt x="53046" y="376844"/>
                          <a:pt x="54215" y="373250"/>
                          <a:pt x="52440" y="371475"/>
                        </a:cubicBezTo>
                        <a:cubicBezTo>
                          <a:pt x="36171" y="355206"/>
                          <a:pt x="57202" y="363141"/>
                          <a:pt x="50058" y="359569"/>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mj-lt"/>
                      <a:cs typeface="Arial" pitchFamily="34" charset="0"/>
                    </a:endParaRPr>
                  </a:p>
                </p:txBody>
              </p:sp>
            </p:grpSp>
          </p:grpSp>
        </p:grpSp>
        <p:cxnSp>
          <p:nvCxnSpPr>
            <p:cNvPr id="28" name="Gerade Verbindung mit Pfeil 27"/>
            <p:cNvCxnSpPr/>
            <p:nvPr/>
          </p:nvCxnSpPr>
          <p:spPr>
            <a:xfrm>
              <a:off x="1763688" y="3604508"/>
              <a:ext cx="754729" cy="86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a:off x="4271757" y="3643313"/>
              <a:ext cx="186422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uppieren 40"/>
          <p:cNvGrpSpPr/>
          <p:nvPr/>
        </p:nvGrpSpPr>
        <p:grpSpPr>
          <a:xfrm>
            <a:off x="1763688" y="1403821"/>
            <a:ext cx="7282299" cy="1750093"/>
            <a:chOff x="1763688" y="1258888"/>
            <a:chExt cx="7282299" cy="1750093"/>
          </a:xfrm>
        </p:grpSpPr>
        <p:grpSp>
          <p:nvGrpSpPr>
            <p:cNvPr id="42" name="Gruppieren 41"/>
            <p:cNvGrpSpPr/>
            <p:nvPr/>
          </p:nvGrpSpPr>
          <p:grpSpPr>
            <a:xfrm>
              <a:off x="2563813" y="1258888"/>
              <a:ext cx="6482174" cy="1524000"/>
              <a:chOff x="2563813" y="1258888"/>
              <a:chExt cx="6482174" cy="1524000"/>
            </a:xfrm>
          </p:grpSpPr>
          <p:pic>
            <p:nvPicPr>
              <p:cNvPr id="45" name="Picture 8" descr="&#10;femalediff                                                     00000002Untitled                       B41FABCF:"/>
              <p:cNvPicPr>
                <a:picLocks noChangeAspect="1" noChangeArrowheads="1"/>
              </p:cNvPicPr>
              <p:nvPr/>
            </p:nvPicPr>
            <p:blipFill>
              <a:blip r:embed="rId6" cstate="print"/>
              <a:srcRect l="38477" t="35484" r="13426" b="22572"/>
              <a:stretch>
                <a:fillRect/>
              </a:stretch>
            </p:blipFill>
            <p:spPr bwMode="auto">
              <a:xfrm>
                <a:off x="6858000" y="1258888"/>
                <a:ext cx="1127125" cy="1524000"/>
              </a:xfrm>
              <a:prstGeom prst="rect">
                <a:avLst/>
              </a:prstGeom>
              <a:noFill/>
              <a:ln w="25400">
                <a:solidFill>
                  <a:schemeClr val="tx1"/>
                </a:solidFill>
                <a:miter lim="800000"/>
                <a:headEnd/>
                <a:tailEnd/>
              </a:ln>
            </p:spPr>
          </p:pic>
          <p:sp>
            <p:nvSpPr>
              <p:cNvPr id="46" name="Rectangle 10"/>
              <p:cNvSpPr>
                <a:spLocks noChangeArrowheads="1"/>
              </p:cNvSpPr>
              <p:nvPr/>
            </p:nvSpPr>
            <p:spPr bwMode="auto">
              <a:xfrm>
                <a:off x="2563813" y="2187575"/>
                <a:ext cx="1550987" cy="461665"/>
              </a:xfrm>
              <a:prstGeom prst="rect">
                <a:avLst/>
              </a:prstGeom>
              <a:noFill/>
              <a:ln w="12700">
                <a:noFill/>
                <a:miter lim="800000"/>
                <a:headEnd/>
                <a:tailEnd/>
              </a:ln>
            </p:spPr>
            <p:txBody>
              <a:bodyPr>
                <a:spAutoFit/>
              </a:bodyPr>
              <a:lstStyle/>
              <a:p>
                <a:pPr algn="ctr"/>
                <a:r>
                  <a:rPr lang="de-DE" altLang="en-GB" sz="1200" i="1" dirty="0">
                    <a:latin typeface="+mj-lt"/>
                    <a:cs typeface="Arial" panose="020B0604020202020204" pitchFamily="34" charset="0"/>
                  </a:rPr>
                  <a:t>“Genetische”</a:t>
                </a:r>
              </a:p>
              <a:p>
                <a:pPr algn="ctr"/>
                <a:r>
                  <a:rPr lang="de-DE" altLang="en-GB" sz="1200" i="1" dirty="0">
                    <a:latin typeface="+mj-lt"/>
                    <a:cs typeface="Arial" panose="020B0604020202020204" pitchFamily="34" charset="0"/>
                  </a:rPr>
                  <a:t> Männchen</a:t>
                </a:r>
              </a:p>
            </p:txBody>
          </p:sp>
          <p:sp>
            <p:nvSpPr>
              <p:cNvPr id="47" name="Text Box 11"/>
              <p:cNvSpPr txBox="1">
                <a:spLocks noChangeArrowheads="1"/>
              </p:cNvSpPr>
              <p:nvPr/>
            </p:nvSpPr>
            <p:spPr bwMode="auto">
              <a:xfrm>
                <a:off x="4495214" y="1752600"/>
                <a:ext cx="1392881" cy="461665"/>
              </a:xfrm>
              <a:prstGeom prst="rect">
                <a:avLst/>
              </a:prstGeom>
              <a:noFill/>
              <a:ln w="12700">
                <a:noFill/>
                <a:miter lim="800000"/>
                <a:headEnd/>
                <a:tailEnd/>
              </a:ln>
            </p:spPr>
            <p:txBody>
              <a:bodyPr wrap="none">
                <a:spAutoFit/>
              </a:bodyPr>
              <a:lstStyle/>
              <a:p>
                <a:pPr algn="ctr"/>
                <a:r>
                  <a:rPr lang="de-DE" altLang="en-GB" sz="1200" i="1" dirty="0">
                    <a:solidFill>
                      <a:schemeClr val="tx2"/>
                    </a:solidFill>
                    <a:latin typeface="+mj-lt"/>
                    <a:cs typeface="Arial" panose="020B0604020202020204" pitchFamily="34" charset="0"/>
                  </a:rPr>
                  <a:t> </a:t>
                </a:r>
                <a:r>
                  <a:rPr lang="de-DE" altLang="en-GB" sz="1200" i="1" dirty="0">
                    <a:latin typeface="+mj-lt"/>
                    <a:cs typeface="Arial" panose="020B0604020202020204" pitchFamily="34" charset="0"/>
                  </a:rPr>
                  <a:t>Pharmakologische </a:t>
                </a:r>
              </a:p>
              <a:p>
                <a:pPr algn="ctr"/>
                <a:r>
                  <a:rPr lang="de-DE" altLang="en-GB" sz="1200" i="1" dirty="0">
                    <a:latin typeface="+mj-lt"/>
                    <a:cs typeface="Arial" panose="020B0604020202020204" pitchFamily="34" charset="0"/>
                  </a:rPr>
                  <a:t>Dosis </a:t>
                </a:r>
                <a:r>
                  <a:rPr lang="de-DE" altLang="en-GB" sz="1200" i="1" dirty="0" err="1">
                    <a:latin typeface="+mj-lt"/>
                    <a:cs typeface="Arial" panose="020B0604020202020204" pitchFamily="34" charset="0"/>
                  </a:rPr>
                  <a:t>Oestrogen</a:t>
                </a:r>
                <a:endParaRPr lang="de-DE" altLang="en-GB" sz="1200" i="1" dirty="0">
                  <a:latin typeface="+mj-lt"/>
                  <a:cs typeface="Arial" panose="020B0604020202020204" pitchFamily="34" charset="0"/>
                </a:endParaRPr>
              </a:p>
            </p:txBody>
          </p:sp>
          <p:sp>
            <p:nvSpPr>
              <p:cNvPr id="48" name="Text Box 19"/>
              <p:cNvSpPr txBox="1">
                <a:spLocks noChangeArrowheads="1"/>
              </p:cNvSpPr>
              <p:nvPr/>
            </p:nvSpPr>
            <p:spPr bwMode="auto">
              <a:xfrm>
                <a:off x="8141572" y="1744663"/>
                <a:ext cx="904415" cy="307777"/>
              </a:xfrm>
              <a:prstGeom prst="rect">
                <a:avLst/>
              </a:prstGeom>
              <a:noFill/>
              <a:ln w="9525">
                <a:noFill/>
                <a:miter lim="800000"/>
                <a:headEnd/>
                <a:tailEnd/>
              </a:ln>
            </p:spPr>
            <p:txBody>
              <a:bodyPr wrap="none">
                <a:spAutoFit/>
              </a:bodyPr>
              <a:lstStyle/>
              <a:p>
                <a:pPr algn="ctr"/>
                <a:r>
                  <a:rPr lang="de-DE" altLang="en-GB" sz="1400" i="1" dirty="0">
                    <a:latin typeface="+mj-lt"/>
                    <a:cs typeface="Arial" panose="020B0604020202020204" pitchFamily="34" charset="0"/>
                  </a:rPr>
                  <a:t>Oogenese</a:t>
                </a:r>
              </a:p>
            </p:txBody>
          </p:sp>
        </p:grpSp>
        <p:cxnSp>
          <p:nvCxnSpPr>
            <p:cNvPr id="43" name="Gerade Verbindung mit Pfeil 42"/>
            <p:cNvCxnSpPr/>
            <p:nvPr/>
          </p:nvCxnSpPr>
          <p:spPr>
            <a:xfrm>
              <a:off x="4349750" y="2375842"/>
              <a:ext cx="186422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Gerade Verbindung mit Pfeil 43"/>
            <p:cNvCxnSpPr/>
            <p:nvPr/>
          </p:nvCxnSpPr>
          <p:spPr>
            <a:xfrm flipV="1">
              <a:off x="1763688" y="2690972"/>
              <a:ext cx="835077" cy="31800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Textfeld 49"/>
          <p:cNvSpPr txBox="1"/>
          <p:nvPr/>
        </p:nvSpPr>
        <p:spPr>
          <a:xfrm>
            <a:off x="397789" y="6049011"/>
            <a:ext cx="1291957" cy="276999"/>
          </a:xfrm>
          <a:prstGeom prst="rect">
            <a:avLst/>
          </a:prstGeom>
          <a:noFill/>
        </p:spPr>
        <p:txBody>
          <a:bodyPr wrap="none" rtlCol="0">
            <a:spAutoFit/>
          </a:bodyPr>
          <a:lstStyle/>
          <a:p>
            <a:r>
              <a:rPr lang="en-GB" sz="1200" dirty="0" err="1">
                <a:latin typeface="+mj-lt"/>
              </a:rPr>
              <a:t>Alle</a:t>
            </a:r>
            <a:r>
              <a:rPr lang="en-GB" sz="1200" dirty="0">
                <a:latin typeface="+mj-lt"/>
              </a:rPr>
              <a:t> </a:t>
            </a:r>
            <a:r>
              <a:rPr lang="en-GB" sz="1200" dirty="0" err="1">
                <a:latin typeface="+mj-lt"/>
              </a:rPr>
              <a:t>Fotos</a:t>
            </a:r>
            <a:r>
              <a:rPr lang="en-GB" sz="1200" dirty="0">
                <a:latin typeface="+mj-lt"/>
              </a:rPr>
              <a:t>: Maack</a:t>
            </a:r>
          </a:p>
        </p:txBody>
      </p:sp>
    </p:spTree>
    <p:extLst>
      <p:ext uri="{BB962C8B-B14F-4D97-AF65-F5344CB8AC3E}">
        <p14:creationId xmlns:p14="http://schemas.microsoft.com/office/powerpoint/2010/main" val="427094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el 1"/>
          <p:cNvSpPr>
            <a:spLocks noGrp="1"/>
          </p:cNvSpPr>
          <p:nvPr>
            <p:ph type="title"/>
          </p:nvPr>
        </p:nvSpPr>
        <p:spPr/>
        <p:txBody>
          <a:bodyPr/>
          <a:lstStyle/>
          <a:p>
            <a:r>
              <a:rPr lang="de-DE"/>
              <a:t>Auswirkungen auf die Umwelt</a:t>
            </a:r>
            <a:endParaRPr lang="de-DE" dirty="0"/>
          </a:p>
        </p:txBody>
      </p:sp>
      <p:sp>
        <p:nvSpPr>
          <p:cNvPr id="1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53</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2" name="Datumsplatzhalter 1"/>
          <p:cNvSpPr>
            <a:spLocks noGrp="1"/>
          </p:cNvSpPr>
          <p:nvPr>
            <p:ph type="dt" sz="half" idx="10"/>
          </p:nvPr>
        </p:nvSpPr>
        <p:spPr/>
        <p:txBody>
          <a:bodyPr/>
          <a:lstStyle/>
          <a:p>
            <a:fld id="{975B7101-21A2-44D7-9FD5-EC74BBA5AA78}" type="datetime1">
              <a:rPr lang="de-DE" smtClean="0"/>
              <a:t>31.07.2020</a:t>
            </a:fld>
            <a:endParaRPr lang="de-DE"/>
          </a:p>
        </p:txBody>
      </p:sp>
      <p:graphicFrame>
        <p:nvGraphicFramePr>
          <p:cNvPr id="51" name="Tabelle 50"/>
          <p:cNvGraphicFramePr>
            <a:graphicFrameLocks noGrp="1"/>
          </p:cNvGraphicFramePr>
          <p:nvPr>
            <p:extLst>
              <p:ext uri="{D42A27DB-BD31-4B8C-83A1-F6EECF244321}">
                <p14:modId xmlns:p14="http://schemas.microsoft.com/office/powerpoint/2010/main" val="328002036"/>
              </p:ext>
            </p:extLst>
          </p:nvPr>
        </p:nvGraphicFramePr>
        <p:xfrm>
          <a:off x="2609542" y="2374503"/>
          <a:ext cx="3334043" cy="1112520"/>
        </p:xfrm>
        <a:graphic>
          <a:graphicData uri="http://schemas.openxmlformats.org/drawingml/2006/table">
            <a:tbl>
              <a:tblPr firstRow="1" bandRow="1">
                <a:tableStyleId>{21E4AEA4-8DFA-4A89-87EB-49C32662AFE0}</a:tableStyleId>
              </a:tblPr>
              <a:tblGrid>
                <a:gridCol w="1139483">
                  <a:extLst>
                    <a:ext uri="{9D8B030D-6E8A-4147-A177-3AD203B41FA5}">
                      <a16:colId xmlns:a16="http://schemas.microsoft.com/office/drawing/2014/main" val="20000"/>
                    </a:ext>
                  </a:extLst>
                </a:gridCol>
                <a:gridCol w="1041009">
                  <a:extLst>
                    <a:ext uri="{9D8B030D-6E8A-4147-A177-3AD203B41FA5}">
                      <a16:colId xmlns:a16="http://schemas.microsoft.com/office/drawing/2014/main" val="20001"/>
                    </a:ext>
                  </a:extLst>
                </a:gridCol>
                <a:gridCol w="1153551">
                  <a:extLst>
                    <a:ext uri="{9D8B030D-6E8A-4147-A177-3AD203B41FA5}">
                      <a16:colId xmlns:a16="http://schemas.microsoft.com/office/drawing/2014/main" val="20002"/>
                    </a:ext>
                  </a:extLst>
                </a:gridCol>
              </a:tblGrid>
              <a:tr h="370840">
                <a:tc>
                  <a:txBody>
                    <a:bodyPr/>
                    <a:lstStyle/>
                    <a:p>
                      <a:pPr algn="ctr"/>
                      <a:endParaRPr lang="de-D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zh-TW" sz="1800" kern="1200" dirty="0"/>
                        <a:t>♀</a:t>
                      </a:r>
                      <a:endParaRPr lang="en-GB" altLang="zh-TW" sz="1800" b="1" kern="1200" dirty="0">
                        <a:solidFill>
                          <a:schemeClr val="tx1"/>
                        </a:solidFill>
                        <a:latin typeface="Arial Unicode MS" pitchFamily="34" charset="-120"/>
                        <a:ea typeface="Arial Unicode MS" pitchFamily="34" charset="-120"/>
                        <a:cs typeface="Arial Unicode MS" pitchFamily="34"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zh-TW" sz="1800" dirty="0"/>
                        <a:t>♂</a:t>
                      </a:r>
                      <a:endParaRPr lang="en-GB" altLang="zh-TW" sz="1800" b="1" dirty="0">
                        <a:solidFill>
                          <a:schemeClr val="tx1"/>
                        </a:solidFill>
                        <a:latin typeface="Arial Unicode MS" pitchFamily="34" charset="-120"/>
                        <a:ea typeface="Arial Unicode MS" pitchFamily="34" charset="-120"/>
                        <a:cs typeface="Arial Unicode MS" pitchFamily="34" charset="-120"/>
                      </a:endParaRPr>
                    </a:p>
                  </a:txBody>
                  <a:tcPr/>
                </a:tc>
                <a:extLst>
                  <a:ext uri="{0D108BD9-81ED-4DB2-BD59-A6C34878D82A}">
                    <a16:rowId xmlns:a16="http://schemas.microsoft.com/office/drawing/2014/main" val="10000"/>
                  </a:ext>
                </a:extLst>
              </a:tr>
              <a:tr h="370840">
                <a:tc>
                  <a:txBody>
                    <a:bodyPr/>
                    <a:lstStyle/>
                    <a:p>
                      <a:pPr algn="ctr"/>
                      <a:r>
                        <a:rPr lang="de-DE" dirty="0"/>
                        <a:t>Säuger</a:t>
                      </a:r>
                    </a:p>
                  </a:txBody>
                  <a:tcPr/>
                </a:tc>
                <a:tc>
                  <a:txBody>
                    <a:bodyPr/>
                    <a:lstStyle/>
                    <a:p>
                      <a:pPr algn="ctr"/>
                      <a:r>
                        <a:rPr lang="de-DE" dirty="0"/>
                        <a:t>XX</a:t>
                      </a:r>
                    </a:p>
                  </a:txBody>
                  <a:tcPr/>
                </a:tc>
                <a:tc>
                  <a:txBody>
                    <a:bodyPr/>
                    <a:lstStyle/>
                    <a:p>
                      <a:pPr algn="ctr"/>
                      <a:r>
                        <a:rPr lang="de-DE" dirty="0"/>
                        <a:t>XY</a:t>
                      </a:r>
                    </a:p>
                  </a:txBody>
                  <a:tcPr/>
                </a:tc>
                <a:extLst>
                  <a:ext uri="{0D108BD9-81ED-4DB2-BD59-A6C34878D82A}">
                    <a16:rowId xmlns:a16="http://schemas.microsoft.com/office/drawing/2014/main" val="10001"/>
                  </a:ext>
                </a:extLst>
              </a:tr>
              <a:tr h="370840">
                <a:tc>
                  <a:txBody>
                    <a:bodyPr/>
                    <a:lstStyle/>
                    <a:p>
                      <a:pPr algn="ctr"/>
                      <a:r>
                        <a:rPr lang="de-DE" dirty="0"/>
                        <a:t>Vögel</a:t>
                      </a:r>
                    </a:p>
                  </a:txBody>
                  <a:tcPr/>
                </a:tc>
                <a:tc>
                  <a:txBody>
                    <a:bodyPr/>
                    <a:lstStyle/>
                    <a:p>
                      <a:pPr algn="ctr"/>
                      <a:r>
                        <a:rPr lang="de-DE" dirty="0"/>
                        <a:t>ZW</a:t>
                      </a:r>
                    </a:p>
                  </a:txBody>
                  <a:tcPr/>
                </a:tc>
                <a:tc>
                  <a:txBody>
                    <a:bodyPr/>
                    <a:lstStyle/>
                    <a:p>
                      <a:pPr algn="ctr"/>
                      <a:r>
                        <a:rPr lang="de-DE" dirty="0"/>
                        <a:t>ZZ</a:t>
                      </a:r>
                    </a:p>
                  </a:txBody>
                  <a:tcPr/>
                </a:tc>
                <a:extLst>
                  <a:ext uri="{0D108BD9-81ED-4DB2-BD59-A6C34878D82A}">
                    <a16:rowId xmlns:a16="http://schemas.microsoft.com/office/drawing/2014/main" val="10002"/>
                  </a:ext>
                </a:extLst>
              </a:tr>
            </a:tbl>
          </a:graphicData>
        </a:graphic>
      </p:graphicFrame>
      <p:sp>
        <p:nvSpPr>
          <p:cNvPr id="52" name="Textfeld 6"/>
          <p:cNvSpPr txBox="1">
            <a:spLocks noChangeArrowheads="1"/>
          </p:cNvSpPr>
          <p:nvPr/>
        </p:nvSpPr>
        <p:spPr bwMode="auto">
          <a:xfrm>
            <a:off x="593725" y="4521199"/>
            <a:ext cx="7146925" cy="707886"/>
          </a:xfrm>
          <a:prstGeom prst="rect">
            <a:avLst/>
          </a:prstGeom>
          <a:noFill/>
          <a:ln w="9525">
            <a:noFill/>
            <a:miter lim="800000"/>
            <a:headEnd/>
            <a:tailEnd/>
          </a:ln>
        </p:spPr>
        <p:txBody>
          <a:bodyPr>
            <a:spAutoFit/>
          </a:bodyPr>
          <a:lstStyle/>
          <a:p>
            <a:pPr marL="342900" indent="-342900" algn="ctr">
              <a:spcBef>
                <a:spcPct val="20000"/>
              </a:spcBef>
            </a:pPr>
            <a:r>
              <a:rPr lang="de-DE" sz="2000" b="1" dirty="0">
                <a:solidFill>
                  <a:schemeClr val="tx2"/>
                </a:solidFill>
                <a:latin typeface="+mj-lt"/>
                <a:cs typeface="Arial" panose="020B0604020202020204" pitchFamily="34" charset="0"/>
              </a:rPr>
              <a:t>Die wenigsten Fischarten dagegen besitzen geschlechtsspezifische Chromosomen</a:t>
            </a:r>
          </a:p>
        </p:txBody>
      </p:sp>
      <p:sp>
        <p:nvSpPr>
          <p:cNvPr id="57" name="Titel 1"/>
          <p:cNvSpPr txBox="1">
            <a:spLocks/>
          </p:cNvSpPr>
          <p:nvPr/>
        </p:nvSpPr>
        <p:spPr>
          <a:xfrm>
            <a:off x="323528" y="1079501"/>
            <a:ext cx="7906072"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1500" b="1" i="0" u="none" strike="noStrike" kern="1200" cap="none" spc="0" normalizeH="0" baseline="0" noProof="0">
                <a:ln>
                  <a:noFill/>
                </a:ln>
                <a:solidFill>
                  <a:sysClr val="windowText" lastClr="000000"/>
                </a:solidFill>
                <a:effectLst/>
                <a:uLnTx/>
                <a:uFillTx/>
                <a:cs typeface="Arial" panose="020B0604020202020204" pitchFamily="34" charset="0"/>
              </a:rPr>
              <a:t>GESCHLECHTSDETERMINATION BEI FISCHEN</a:t>
            </a:r>
            <a:endParaRPr kumimoji="0" lang="de-DE" sz="1500" b="1" i="0" u="none" strike="noStrike" kern="1200" cap="none" spc="0" normalizeH="0" baseline="0" noProof="0" dirty="0">
              <a:ln>
                <a:noFill/>
              </a:ln>
              <a:solidFill>
                <a:sysClr val="windowText" lastClr="000000"/>
              </a:solidFill>
              <a:effectLst/>
              <a:uLnTx/>
              <a:uFillTx/>
              <a:cs typeface="Arial" panose="020B0604020202020204" pitchFamily="34" charset="0"/>
            </a:endParaRPr>
          </a:p>
        </p:txBody>
      </p:sp>
    </p:spTree>
    <p:extLst>
      <p:ext uri="{BB962C8B-B14F-4D97-AF65-F5344CB8AC3E}">
        <p14:creationId xmlns:p14="http://schemas.microsoft.com/office/powerpoint/2010/main" val="2626255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el 1"/>
          <p:cNvSpPr>
            <a:spLocks noGrp="1"/>
          </p:cNvSpPr>
          <p:nvPr>
            <p:ph type="title"/>
          </p:nvPr>
        </p:nvSpPr>
        <p:spPr/>
        <p:txBody>
          <a:bodyPr/>
          <a:lstStyle/>
          <a:p>
            <a:r>
              <a:rPr lang="de-DE"/>
              <a:t>Auswirkungen auf die Umwelt</a:t>
            </a:r>
            <a:endParaRPr lang="de-DE" dirty="0"/>
          </a:p>
        </p:txBody>
      </p:sp>
      <p:sp>
        <p:nvSpPr>
          <p:cNvPr id="1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a:p>
        </p:txBody>
      </p:sp>
      <p:sp>
        <p:nvSpPr>
          <p:cNvPr id="9" name="Foliennummernplatzhalter 8"/>
          <p:cNvSpPr>
            <a:spLocks noGrp="1"/>
          </p:cNvSpPr>
          <p:nvPr>
            <p:ph type="sldNum" sz="quarter" idx="18"/>
          </p:nvPr>
        </p:nvSpPr>
        <p:spPr/>
        <p:txBody>
          <a:bodyPr/>
          <a:lstStyle/>
          <a:p>
            <a:fld id="{6156B4DF-49EF-2A48-B7B4-F3F0D0DB9D0C}" type="slidenum">
              <a:rPr lang="de-DE" smtClean="0"/>
              <a:pPr/>
              <a:t>54</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2" name="Datumsplatzhalter 1"/>
          <p:cNvSpPr>
            <a:spLocks noGrp="1"/>
          </p:cNvSpPr>
          <p:nvPr>
            <p:ph type="dt" sz="half" idx="10"/>
          </p:nvPr>
        </p:nvSpPr>
        <p:spPr/>
        <p:txBody>
          <a:bodyPr/>
          <a:lstStyle/>
          <a:p>
            <a:fld id="{77AD47C5-2771-45B3-8082-C7A265AB8281}" type="datetime1">
              <a:rPr lang="de-DE" smtClean="0"/>
              <a:t>31.07.2020</a:t>
            </a:fld>
            <a:endParaRPr lang="de-DE"/>
          </a:p>
        </p:txBody>
      </p:sp>
      <p:sp>
        <p:nvSpPr>
          <p:cNvPr id="56" name="Inhaltsplatzhalter 2"/>
          <p:cNvSpPr txBox="1">
            <a:spLocks/>
          </p:cNvSpPr>
          <p:nvPr/>
        </p:nvSpPr>
        <p:spPr>
          <a:xfrm>
            <a:off x="424126" y="2003206"/>
            <a:ext cx="8229600" cy="256063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DE" sz="1800" b="0" i="0" u="none" strike="noStrike" kern="1200" cap="none" spc="0" normalizeH="0" baseline="0" noProof="0" dirty="0">
                <a:ln>
                  <a:noFill/>
                </a:ln>
                <a:solidFill>
                  <a:sysClr val="windowText" lastClr="000000"/>
                </a:solidFill>
                <a:effectLst/>
                <a:uLnTx/>
                <a:uFillTx/>
                <a:latin typeface="+mj-lt"/>
                <a:cs typeface="Arial" panose="020B0604020202020204" pitchFamily="34" charset="0"/>
              </a:rPr>
              <a:t>abhängig von verschiedenen Faktoren:</a:t>
            </a:r>
          </a:p>
          <a:p>
            <a:pPr>
              <a:defRPr/>
            </a:pPr>
            <a:r>
              <a:rPr kumimoji="0" lang="de-DE" sz="1800" b="0" i="0" u="none" strike="noStrike" kern="1200" cap="none" spc="0" normalizeH="0" baseline="0" noProof="0" dirty="0">
                <a:ln>
                  <a:noFill/>
                </a:ln>
                <a:solidFill>
                  <a:sysClr val="windowText" lastClr="000000"/>
                </a:solidFill>
                <a:effectLst/>
                <a:uLnTx/>
                <a:uFillTx/>
                <a:latin typeface="+mj-lt"/>
                <a:cs typeface="Arial" panose="020B0604020202020204" pitchFamily="34" charset="0"/>
              </a:rPr>
              <a:t>Genetische Prädisposition</a:t>
            </a:r>
          </a:p>
          <a:p>
            <a:pPr>
              <a:defRPr/>
            </a:pPr>
            <a:r>
              <a:rPr kumimoji="0" lang="de-DE" sz="1800" b="0" i="0" u="none" strike="noStrike" kern="1200" cap="none" spc="0" normalizeH="0" baseline="0" noProof="0" dirty="0">
                <a:ln>
                  <a:noFill/>
                </a:ln>
                <a:solidFill>
                  <a:sysClr val="windowText" lastClr="000000"/>
                </a:solidFill>
                <a:effectLst/>
                <a:uLnTx/>
                <a:uFillTx/>
                <a:latin typeface="+mj-lt"/>
                <a:cs typeface="Arial" panose="020B0604020202020204" pitchFamily="34" charset="0"/>
              </a:rPr>
              <a:t>Soziale Struktur</a:t>
            </a:r>
          </a:p>
          <a:p>
            <a:pPr>
              <a:defRPr/>
            </a:pPr>
            <a:r>
              <a:rPr kumimoji="0" lang="de-DE" sz="1800" b="0" i="0" u="none" strike="noStrike" kern="1200" cap="none" spc="0" normalizeH="0" baseline="0" noProof="0" dirty="0">
                <a:ln>
                  <a:noFill/>
                </a:ln>
                <a:solidFill>
                  <a:sysClr val="windowText" lastClr="000000"/>
                </a:solidFill>
                <a:effectLst/>
                <a:uLnTx/>
                <a:uFillTx/>
                <a:latin typeface="+mj-lt"/>
                <a:cs typeface="Arial" panose="020B0604020202020204" pitchFamily="34" charset="0"/>
              </a:rPr>
              <a:t>Alter</a:t>
            </a:r>
          </a:p>
          <a:p>
            <a:pPr>
              <a:defRPr/>
            </a:pPr>
            <a:r>
              <a:rPr kumimoji="0" lang="de-DE" sz="1800" b="0" i="0" u="none" strike="noStrike" kern="1200" cap="none" spc="0" normalizeH="0" baseline="0" noProof="0" dirty="0">
                <a:ln>
                  <a:noFill/>
                </a:ln>
                <a:solidFill>
                  <a:sysClr val="windowText" lastClr="000000"/>
                </a:solidFill>
                <a:effectLst/>
                <a:uLnTx/>
                <a:uFillTx/>
                <a:latin typeface="+mj-lt"/>
                <a:cs typeface="Arial" panose="020B0604020202020204" pitchFamily="34" charset="0"/>
              </a:rPr>
              <a:t>Umweltbedingungen (z.B. Temperatur, Dichte,  pH, Wachstumsgeschwindigkeit)</a:t>
            </a:r>
          </a:p>
        </p:txBody>
      </p:sp>
      <p:sp>
        <p:nvSpPr>
          <p:cNvPr id="57" name="Titel 1"/>
          <p:cNvSpPr txBox="1">
            <a:spLocks/>
          </p:cNvSpPr>
          <p:nvPr/>
        </p:nvSpPr>
        <p:spPr>
          <a:xfrm>
            <a:off x="323528" y="1079501"/>
            <a:ext cx="7906072"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1500" b="1" i="0" u="none" strike="noStrike" kern="1200" cap="none" spc="0" normalizeH="0" baseline="0" noProof="0">
                <a:ln>
                  <a:noFill/>
                </a:ln>
                <a:solidFill>
                  <a:sysClr val="windowText" lastClr="000000"/>
                </a:solidFill>
                <a:effectLst/>
                <a:uLnTx/>
                <a:uFillTx/>
                <a:cs typeface="Arial" panose="020B0604020202020204" pitchFamily="34" charset="0"/>
              </a:rPr>
              <a:t>GESCHLECHTSDETERMINATION BEI FISCHEN</a:t>
            </a:r>
            <a:endParaRPr kumimoji="0" lang="de-DE" sz="1500" b="1" i="0" u="none" strike="noStrike" kern="1200" cap="none" spc="0" normalizeH="0" baseline="0" noProof="0" dirty="0">
              <a:ln>
                <a:noFill/>
              </a:ln>
              <a:solidFill>
                <a:sysClr val="windowText" lastClr="000000"/>
              </a:solidFill>
              <a:effectLst/>
              <a:uLnTx/>
              <a:uFillTx/>
              <a:cs typeface="Arial" panose="020B0604020202020204" pitchFamily="34" charset="0"/>
            </a:endParaRPr>
          </a:p>
        </p:txBody>
      </p:sp>
      <p:sp>
        <p:nvSpPr>
          <p:cNvPr id="58" name="Textfeld 57"/>
          <p:cNvSpPr txBox="1">
            <a:spLocks noChangeArrowheads="1"/>
          </p:cNvSpPr>
          <p:nvPr/>
        </p:nvSpPr>
        <p:spPr bwMode="auto">
          <a:xfrm>
            <a:off x="827584" y="4728998"/>
            <a:ext cx="6983412" cy="769441"/>
          </a:xfrm>
          <a:prstGeom prst="rect">
            <a:avLst/>
          </a:prstGeom>
          <a:noFill/>
          <a:ln w="9525">
            <a:noFill/>
            <a:miter lim="800000"/>
            <a:headEnd/>
            <a:tailEnd/>
          </a:ln>
        </p:spPr>
        <p:txBody>
          <a:bodyPr>
            <a:spAutoFit/>
          </a:bodyPr>
          <a:lstStyle/>
          <a:p>
            <a:pPr algn="ctr" fontAlgn="auto">
              <a:spcBef>
                <a:spcPts val="0"/>
              </a:spcBef>
              <a:spcAft>
                <a:spcPts val="0"/>
              </a:spcAft>
            </a:pPr>
            <a:r>
              <a:rPr lang="de-DE" sz="2200" b="1" dirty="0">
                <a:solidFill>
                  <a:schemeClr val="tx2"/>
                </a:solidFill>
                <a:latin typeface="+mj-lt"/>
                <a:ea typeface="+mn-ea"/>
                <a:cs typeface="Arial" panose="020B0604020202020204" pitchFamily="34" charset="0"/>
              </a:rPr>
              <a:t>Viele Fischarten wechseln im Laufe ihres Lebens mindestens 1x das Geschlecht</a:t>
            </a:r>
          </a:p>
        </p:txBody>
      </p:sp>
    </p:spTree>
    <p:extLst>
      <p:ext uri="{BB962C8B-B14F-4D97-AF65-F5344CB8AC3E}">
        <p14:creationId xmlns:p14="http://schemas.microsoft.com/office/powerpoint/2010/main" val="359631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el 1"/>
          <p:cNvSpPr>
            <a:spLocks noGrp="1"/>
          </p:cNvSpPr>
          <p:nvPr>
            <p:ph type="title"/>
          </p:nvPr>
        </p:nvSpPr>
        <p:spPr/>
        <p:txBody>
          <a:bodyPr/>
          <a:lstStyle/>
          <a:p>
            <a:r>
              <a:rPr lang="de-DE"/>
              <a:t>Auswirkungen auf die Umwelt</a:t>
            </a:r>
            <a:endParaRPr lang="de-DE" dirty="0"/>
          </a:p>
        </p:txBody>
      </p:sp>
      <p:sp>
        <p:nvSpPr>
          <p:cNvPr id="1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55</a:t>
            </a:fld>
            <a:endParaRPr lang="de-DE" dirty="0"/>
          </a:p>
        </p:txBody>
      </p:sp>
      <p:sp>
        <p:nvSpPr>
          <p:cNvPr id="13"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5" name="Datumsplatzhalter 4"/>
          <p:cNvSpPr>
            <a:spLocks noGrp="1"/>
          </p:cNvSpPr>
          <p:nvPr>
            <p:ph type="dt" sz="half" idx="10"/>
          </p:nvPr>
        </p:nvSpPr>
        <p:spPr/>
        <p:txBody>
          <a:bodyPr/>
          <a:lstStyle/>
          <a:p>
            <a:fld id="{A46FA85B-7D0C-4911-9F6C-A842DB83AFB8}" type="datetime1">
              <a:rPr lang="de-DE" smtClean="0"/>
              <a:t>31.07.2020</a:t>
            </a:fld>
            <a:endParaRPr lang="de-DE"/>
          </a:p>
        </p:txBody>
      </p:sp>
      <p:sp>
        <p:nvSpPr>
          <p:cNvPr id="52" name="Textfeld 11"/>
          <p:cNvSpPr txBox="1">
            <a:spLocks noChangeArrowheads="1"/>
          </p:cNvSpPr>
          <p:nvPr/>
        </p:nvSpPr>
        <p:spPr bwMode="auto">
          <a:xfrm>
            <a:off x="2764603" y="5382187"/>
            <a:ext cx="3528393" cy="338554"/>
          </a:xfrm>
          <a:prstGeom prst="rect">
            <a:avLst/>
          </a:prstGeom>
          <a:noFill/>
          <a:ln w="9525">
            <a:noFill/>
            <a:miter lim="800000"/>
            <a:headEnd/>
            <a:tailEnd/>
          </a:ln>
        </p:spPr>
        <p:txBody>
          <a:bodyPr wrap="square">
            <a:spAutoFit/>
          </a:bodyPr>
          <a:lstStyle/>
          <a:p>
            <a:r>
              <a:rPr lang="de-DE" sz="1600" dirty="0">
                <a:latin typeface="Calibri" panose="020F0502020204030204" pitchFamily="34" charset="0"/>
              </a:rPr>
              <a:t>Fricke und Fricke, </a:t>
            </a:r>
            <a:r>
              <a:rPr lang="de-DE" sz="1600" i="1" dirty="0">
                <a:latin typeface="Calibri" panose="020F0502020204030204" pitchFamily="34" charset="0"/>
              </a:rPr>
              <a:t>Nature 266</a:t>
            </a:r>
            <a:r>
              <a:rPr lang="de-DE" sz="1600" dirty="0">
                <a:latin typeface="Calibri" panose="020F0502020204030204" pitchFamily="34" charset="0"/>
              </a:rPr>
              <a:t>, 1977</a:t>
            </a:r>
          </a:p>
        </p:txBody>
      </p:sp>
      <p:grpSp>
        <p:nvGrpSpPr>
          <p:cNvPr id="3" name="Gruppieren 2"/>
          <p:cNvGrpSpPr/>
          <p:nvPr/>
        </p:nvGrpSpPr>
        <p:grpSpPr>
          <a:xfrm>
            <a:off x="3203847" y="2332992"/>
            <a:ext cx="2079759" cy="2973765"/>
            <a:chOff x="3521818" y="2141033"/>
            <a:chExt cx="1656184" cy="2484276"/>
          </a:xfrm>
        </p:grpSpPr>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1818" y="2141033"/>
              <a:ext cx="1656184" cy="2484276"/>
            </a:xfrm>
            <a:prstGeom prst="rect">
              <a:avLst/>
            </a:prstGeom>
          </p:spPr>
        </p:pic>
        <p:sp>
          <p:nvSpPr>
            <p:cNvPr id="53" name="Textfeld 11"/>
            <p:cNvSpPr txBox="1">
              <a:spLocks noChangeArrowheads="1"/>
            </p:cNvSpPr>
            <p:nvPr/>
          </p:nvSpPr>
          <p:spPr bwMode="auto">
            <a:xfrm>
              <a:off x="4611325" y="4379088"/>
              <a:ext cx="472570" cy="205692"/>
            </a:xfrm>
            <a:prstGeom prst="rect">
              <a:avLst/>
            </a:prstGeom>
            <a:noFill/>
            <a:ln w="9525">
              <a:noFill/>
              <a:miter lim="800000"/>
              <a:headEnd/>
              <a:tailEnd/>
            </a:ln>
          </p:spPr>
          <p:txBody>
            <a:bodyPr wrap="none">
              <a:spAutoFit/>
            </a:bodyPr>
            <a:lstStyle/>
            <a:p>
              <a:r>
                <a:rPr lang="de-DE" sz="1000" dirty="0">
                  <a:solidFill>
                    <a:schemeClr val="bg1"/>
                  </a:solidFill>
                  <a:latin typeface="+mj-lt"/>
                  <a:cs typeface="Arial" panose="020B0604020202020204" pitchFamily="34" charset="0"/>
                </a:rPr>
                <a:t>© VDST</a:t>
              </a:r>
            </a:p>
          </p:txBody>
        </p:sp>
      </p:grpSp>
      <p:sp>
        <p:nvSpPr>
          <p:cNvPr id="54" name="Titel 1"/>
          <p:cNvSpPr txBox="1">
            <a:spLocks/>
          </p:cNvSpPr>
          <p:nvPr/>
        </p:nvSpPr>
        <p:spPr>
          <a:xfrm>
            <a:off x="323528" y="1079501"/>
            <a:ext cx="7906072"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1500" b="1" i="0" u="none" strike="noStrike" kern="1200" cap="none" spc="0" normalizeH="0" baseline="0" noProof="0">
                <a:ln>
                  <a:noFill/>
                </a:ln>
                <a:solidFill>
                  <a:sysClr val="windowText" lastClr="000000"/>
                </a:solidFill>
                <a:effectLst/>
                <a:uLnTx/>
                <a:uFillTx/>
                <a:cs typeface="Arial" panose="020B0604020202020204" pitchFamily="34" charset="0"/>
              </a:rPr>
              <a:t>GESCHLECHTSDETERMINATION DURCH SOZIALE HIERARCHIE</a:t>
            </a:r>
            <a:endParaRPr kumimoji="0" lang="de-DE" sz="1500" b="1" i="0" u="none" strike="noStrike" kern="1200" cap="none" spc="0" normalizeH="0" baseline="0" noProof="0" dirty="0">
              <a:ln>
                <a:noFill/>
              </a:ln>
              <a:solidFill>
                <a:sysClr val="windowText" lastClr="000000"/>
              </a:solidFill>
              <a:effectLst/>
              <a:uLnTx/>
              <a:uFillTx/>
              <a:cs typeface="Arial" panose="020B0604020202020204" pitchFamily="34" charset="0"/>
            </a:endParaRPr>
          </a:p>
        </p:txBody>
      </p:sp>
    </p:spTree>
    <p:extLst>
      <p:ext uri="{BB962C8B-B14F-4D97-AF65-F5344CB8AC3E}">
        <p14:creationId xmlns:p14="http://schemas.microsoft.com/office/powerpoint/2010/main" val="9939181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Auswirkungen auf die Umwelt</a:t>
            </a:r>
            <a:endParaRPr lang="de-DE" dirty="0"/>
          </a:p>
        </p:txBody>
      </p:sp>
      <p:sp>
        <p:nvSpPr>
          <p:cNvPr id="3" name="Inhaltsplatzhalter 2"/>
          <p:cNvSpPr>
            <a:spLocks noGrp="1"/>
          </p:cNvSpPr>
          <p:nvPr>
            <p:ph idx="1"/>
          </p:nvPr>
        </p:nvSpPr>
        <p:spPr/>
        <p:txBody>
          <a:bodyPr/>
          <a:lstStyle/>
          <a:p>
            <a:r>
              <a:rPr lang="de-DE">
                <a:latin typeface="Calibri" panose="020F0502020204030204" pitchFamily="34" charset="0"/>
              </a:rPr>
              <a:t>Ethinylestradiol (ee2)</a:t>
            </a:r>
            <a:endParaRPr lang="de-DE" dirty="0">
              <a:latin typeface="Calibri" panose="020F0502020204030204" pitchFamily="34" charset="0"/>
            </a:endParaRPr>
          </a:p>
        </p:txBody>
      </p:sp>
      <p:sp>
        <p:nvSpPr>
          <p:cNvPr id="17"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56</a:t>
            </a:fld>
            <a:endParaRPr lang="de-DE" dirty="0"/>
          </a:p>
        </p:txBody>
      </p:sp>
      <p:sp>
        <p:nvSpPr>
          <p:cNvPr id="18"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4" name="Datumsplatzhalter 3"/>
          <p:cNvSpPr>
            <a:spLocks noGrp="1"/>
          </p:cNvSpPr>
          <p:nvPr>
            <p:ph type="dt" sz="half" idx="10"/>
          </p:nvPr>
        </p:nvSpPr>
        <p:spPr/>
        <p:txBody>
          <a:bodyPr/>
          <a:lstStyle/>
          <a:p>
            <a:fld id="{660BBB1D-AD33-4CBF-8EE2-35F8D11BDE0F}" type="datetime1">
              <a:rPr lang="de-DE" smtClean="0"/>
              <a:t>31.07.2020</a:t>
            </a:fld>
            <a:endParaRPr lang="de-DE"/>
          </a:p>
        </p:txBody>
      </p:sp>
      <p:sp>
        <p:nvSpPr>
          <p:cNvPr id="6" name="Textplatzhalter 5"/>
          <p:cNvSpPr>
            <a:spLocks noGrp="1"/>
          </p:cNvSpPr>
          <p:nvPr>
            <p:ph type="body" sz="quarter" idx="4294967295"/>
          </p:nvPr>
        </p:nvSpPr>
        <p:spPr>
          <a:xfrm>
            <a:off x="7488238" y="5989638"/>
            <a:ext cx="1655762" cy="311150"/>
          </a:xfrm>
        </p:spPr>
        <p:txBody>
          <a:bodyPr>
            <a:noAutofit/>
          </a:bodyPr>
          <a:lstStyle/>
          <a:p>
            <a:r>
              <a:rPr lang="de-DE" sz="600" dirty="0">
                <a:latin typeface="+mj-lt"/>
              </a:rPr>
              <a:t>Kidd et al. (2007) </a:t>
            </a:r>
            <a:r>
              <a:rPr lang="de-DE" sz="600" i="1" dirty="0">
                <a:latin typeface="+mj-lt"/>
              </a:rPr>
              <a:t>PNAS</a:t>
            </a:r>
          </a:p>
        </p:txBody>
      </p:sp>
      <p:grpSp>
        <p:nvGrpSpPr>
          <p:cNvPr id="21" name="Gruppieren 20"/>
          <p:cNvGrpSpPr/>
          <p:nvPr/>
        </p:nvGrpSpPr>
        <p:grpSpPr>
          <a:xfrm>
            <a:off x="2038976" y="2593465"/>
            <a:ext cx="5166221" cy="3375160"/>
            <a:chOff x="3707904" y="1763041"/>
            <a:chExt cx="5166221" cy="3375160"/>
          </a:xfrm>
        </p:grpSpPr>
        <p:pic>
          <p:nvPicPr>
            <p:cNvPr id="12"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707904" y="2136645"/>
              <a:ext cx="5166221" cy="300155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feld 12"/>
            <p:cNvSpPr txBox="1"/>
            <p:nvPr/>
          </p:nvSpPr>
          <p:spPr>
            <a:xfrm>
              <a:off x="3779912" y="1763041"/>
              <a:ext cx="2295698" cy="369332"/>
            </a:xfrm>
            <a:prstGeom prst="rect">
              <a:avLst/>
            </a:prstGeom>
            <a:noFill/>
          </p:spPr>
          <p:txBody>
            <a:bodyPr wrap="square" rtlCol="0">
              <a:spAutoFit/>
            </a:bodyPr>
            <a:lstStyle/>
            <a:p>
              <a:r>
                <a:rPr lang="de-DE" dirty="0">
                  <a:latin typeface="+mj-lt"/>
                </a:rPr>
                <a:t>Kontrolle</a:t>
              </a:r>
            </a:p>
          </p:txBody>
        </p:sp>
        <p:sp>
          <p:nvSpPr>
            <p:cNvPr id="14" name="Textfeld 13"/>
            <p:cNvSpPr txBox="1"/>
            <p:nvPr/>
          </p:nvSpPr>
          <p:spPr>
            <a:xfrm>
              <a:off x="6400627" y="1763041"/>
              <a:ext cx="2295698" cy="369332"/>
            </a:xfrm>
            <a:prstGeom prst="rect">
              <a:avLst/>
            </a:prstGeom>
            <a:noFill/>
          </p:spPr>
          <p:txBody>
            <a:bodyPr wrap="square" rtlCol="0">
              <a:spAutoFit/>
            </a:bodyPr>
            <a:lstStyle/>
            <a:p>
              <a:r>
                <a:rPr lang="de-DE" dirty="0">
                  <a:latin typeface="+mj-lt"/>
                </a:rPr>
                <a:t>+ 5-6 </a:t>
              </a:r>
              <a:r>
                <a:rPr lang="de-DE" dirty="0" err="1">
                  <a:latin typeface="+mj-lt"/>
                </a:rPr>
                <a:t>ng</a:t>
              </a:r>
              <a:r>
                <a:rPr lang="de-DE" dirty="0">
                  <a:latin typeface="+mj-lt"/>
                </a:rPr>
                <a:t>/L EE2</a:t>
              </a:r>
            </a:p>
          </p:txBody>
        </p:sp>
      </p:grpSp>
      <p:sp>
        <p:nvSpPr>
          <p:cNvPr id="15" name="Textfeld 14"/>
          <p:cNvSpPr txBox="1"/>
          <p:nvPr/>
        </p:nvSpPr>
        <p:spPr>
          <a:xfrm>
            <a:off x="383058" y="1769250"/>
            <a:ext cx="8010431" cy="830997"/>
          </a:xfrm>
          <a:prstGeom prst="rect">
            <a:avLst/>
          </a:prstGeom>
          <a:noFill/>
        </p:spPr>
        <p:txBody>
          <a:bodyPr wrap="square" rtlCol="0">
            <a:spAutoFit/>
          </a:bodyPr>
          <a:lstStyle/>
          <a:p>
            <a:r>
              <a:rPr lang="de-DE" sz="1600" dirty="0">
                <a:latin typeface="+mj-lt"/>
                <a:cs typeface="Arial" panose="020B0604020202020204" pitchFamily="34" charset="0"/>
              </a:rPr>
              <a:t>Dickkopfelritze (</a:t>
            </a:r>
            <a:r>
              <a:rPr lang="de-DE" sz="1600" i="1" dirty="0" err="1">
                <a:latin typeface="+mj-lt"/>
                <a:cs typeface="Arial" panose="020B0604020202020204" pitchFamily="34" charset="0"/>
              </a:rPr>
              <a:t>Pimephales</a:t>
            </a:r>
            <a:r>
              <a:rPr lang="de-DE" sz="1600" i="1" dirty="0">
                <a:latin typeface="+mj-lt"/>
                <a:cs typeface="Arial" panose="020B0604020202020204" pitchFamily="34" charset="0"/>
              </a:rPr>
              <a:t> </a:t>
            </a:r>
            <a:r>
              <a:rPr lang="de-DE" sz="1600" i="1" dirty="0" err="1">
                <a:latin typeface="+mj-lt"/>
                <a:cs typeface="Arial" panose="020B0604020202020204" pitchFamily="34" charset="0"/>
              </a:rPr>
              <a:t>promelas</a:t>
            </a:r>
            <a:r>
              <a:rPr lang="de-DE" sz="1600" dirty="0">
                <a:latin typeface="+mj-lt"/>
                <a:cs typeface="Arial" panose="020B0604020202020204" pitchFamily="34" charset="0"/>
              </a:rPr>
              <a:t>):</a:t>
            </a:r>
          </a:p>
          <a:p>
            <a:r>
              <a:rPr lang="de-DE" sz="1600" dirty="0">
                <a:latin typeface="+mj-lt"/>
                <a:cs typeface="Arial" panose="020B0604020202020204" pitchFamily="34" charset="0"/>
              </a:rPr>
              <a:t>Langjähriges Experiment in einem künstlich kontaminierten See.</a:t>
            </a:r>
          </a:p>
          <a:p>
            <a:pPr marL="285750" indent="-285750">
              <a:buFont typeface="Wingdings" panose="05000000000000000000" pitchFamily="2" charset="2"/>
              <a:buChar char="à"/>
            </a:pPr>
            <a:r>
              <a:rPr lang="de-DE" sz="1600" dirty="0">
                <a:latin typeface="+mj-lt"/>
                <a:cs typeface="Arial" panose="020B0604020202020204" pitchFamily="34" charset="0"/>
                <a:sym typeface="Wingdings" panose="05000000000000000000" pitchFamily="2" charset="2"/>
              </a:rPr>
              <a:t>Kompletter  Populationszusammenbruch</a:t>
            </a:r>
          </a:p>
        </p:txBody>
      </p:sp>
      <p:sp>
        <p:nvSpPr>
          <p:cNvPr id="20" name="Ellipse 19"/>
          <p:cNvSpPr/>
          <p:nvPr/>
        </p:nvSpPr>
        <p:spPr>
          <a:xfrm>
            <a:off x="5534628" y="4212406"/>
            <a:ext cx="576362" cy="95503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lt"/>
            </a:endParaRPr>
          </a:p>
        </p:txBody>
      </p:sp>
      <p:cxnSp>
        <p:nvCxnSpPr>
          <p:cNvPr id="8" name="Gerade Verbindung mit Pfeil 7"/>
          <p:cNvCxnSpPr/>
          <p:nvPr/>
        </p:nvCxnSpPr>
        <p:spPr>
          <a:xfrm flipV="1">
            <a:off x="5469880" y="5678477"/>
            <a:ext cx="144016" cy="46353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069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n external file that holds a picture, illustration, etc.&#10;Object name is rstb20130578-g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00" y="2387698"/>
            <a:ext cx="5580000" cy="3483559"/>
          </a:xfrm>
          <a:prstGeom prst="rect">
            <a:avLst/>
          </a:prstGeom>
          <a:noFill/>
          <a:extLst>
            <a:ext uri="{909E8E84-426E-40DD-AFC4-6F175D3DCCD1}">
              <a14:hiddenFill xmlns:a14="http://schemas.microsoft.com/office/drawing/2010/main">
                <a:solidFill>
                  <a:srgbClr val="FFFFFF"/>
                </a:solidFill>
              </a14:hiddenFill>
            </a:ext>
          </a:extLst>
        </p:spPr>
      </p:pic>
      <p:sp>
        <p:nvSpPr>
          <p:cNvPr id="10" name="Titel 9"/>
          <p:cNvSpPr>
            <a:spLocks noGrp="1"/>
          </p:cNvSpPr>
          <p:nvPr>
            <p:ph type="title"/>
          </p:nvPr>
        </p:nvSpPr>
        <p:spPr/>
        <p:txBody>
          <a:bodyPr/>
          <a:lstStyle/>
          <a:p>
            <a:r>
              <a:rPr lang="de-DE"/>
              <a:t>Auswirkungen auf die Umwelt</a:t>
            </a:r>
            <a:endParaRPr lang="de-DE" dirty="0"/>
          </a:p>
        </p:txBody>
      </p:sp>
      <p:sp>
        <p:nvSpPr>
          <p:cNvPr id="11" name="Inhaltsplatzhalter 10"/>
          <p:cNvSpPr>
            <a:spLocks noGrp="1"/>
          </p:cNvSpPr>
          <p:nvPr>
            <p:ph idx="1"/>
          </p:nvPr>
        </p:nvSpPr>
        <p:spPr/>
        <p:txBody>
          <a:bodyPr/>
          <a:lstStyle/>
          <a:p>
            <a:pPr lvl="1"/>
            <a:r>
              <a:rPr lang="de-DE" altLang="de-DE" sz="1200" b="0">
                <a:latin typeface="Calibri" panose="020F0502020204030204" pitchFamily="34" charset="0"/>
              </a:rPr>
              <a:t>Kidd et al. (2014): Direct and indirect responses of a freshwater food web to a potent synthetic oestrogen. </a:t>
            </a:r>
            <a:r>
              <a:rPr lang="fr-FR" altLang="de-DE" sz="1200" b="0">
                <a:latin typeface="Calibri" panose="020F0502020204030204" pitchFamily="34" charset="0"/>
              </a:rPr>
              <a:t>Phil. Trans. R. Soc. B </a:t>
            </a:r>
            <a:endParaRPr lang="de-DE" altLang="de-DE" sz="1200" b="0">
              <a:latin typeface="Calibri" panose="020F0502020204030204" pitchFamily="34" charset="0"/>
            </a:endParaRPr>
          </a:p>
          <a:p>
            <a:pPr lvl="1"/>
            <a:endParaRPr lang="de-DE" altLang="de-DE" sz="1200" b="0">
              <a:latin typeface="Calibri" panose="020F0502020204030204" pitchFamily="34" charset="0"/>
            </a:endParaRPr>
          </a:p>
          <a:p>
            <a:pPr lvl="1"/>
            <a:r>
              <a:rPr lang="de-DE" altLang="de-DE" sz="1400" b="0">
                <a:latin typeface="Calibri" panose="020F0502020204030204" pitchFamily="34" charset="0"/>
              </a:rPr>
              <a:t>EE2 Durchschnittskonzentrationen im Sommer 2001 – 5,0 ng/L; 2002 – 6,1 ng/L; 2003 – 4,8 ng/L </a:t>
            </a:r>
            <a:r>
              <a:rPr lang="de-DE" sz="1400" b="0">
                <a:solidFill>
                  <a:srgbClr val="C00000"/>
                </a:solidFill>
                <a:latin typeface="Calibri" panose="020F0502020204030204" pitchFamily="34" charset="0"/>
              </a:rPr>
              <a:t>(I)</a:t>
            </a:r>
            <a:endParaRPr lang="de-DE" altLang="de-DE" sz="1400" b="0">
              <a:solidFill>
                <a:srgbClr val="C00000"/>
              </a:solidFill>
              <a:latin typeface="Calibri" panose="020F0502020204030204" pitchFamily="34" charset="0"/>
            </a:endParaRPr>
          </a:p>
          <a:p>
            <a:endParaRPr lang="de-DE" dirty="0">
              <a:latin typeface="Calibri" panose="020F0502020204030204" pitchFamily="34" charset="0"/>
            </a:endParaRPr>
          </a:p>
        </p:txBody>
      </p:sp>
      <p:sp>
        <p:nvSpPr>
          <p:cNvPr id="27"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a:p>
        </p:txBody>
      </p:sp>
      <p:sp>
        <p:nvSpPr>
          <p:cNvPr id="9" name="Foliennummernplatzhalter 8"/>
          <p:cNvSpPr>
            <a:spLocks noGrp="1"/>
          </p:cNvSpPr>
          <p:nvPr>
            <p:ph type="sldNum" sz="quarter" idx="16"/>
          </p:nvPr>
        </p:nvSpPr>
        <p:spPr/>
        <p:txBody>
          <a:bodyPr/>
          <a:lstStyle/>
          <a:p>
            <a:fld id="{6156B4DF-49EF-2A48-B7B4-F3F0D0DB9D0C}" type="slidenum">
              <a:rPr lang="de-DE" smtClean="0"/>
              <a:pPr/>
              <a:t>57</a:t>
            </a:fld>
            <a:endParaRPr lang="de-DE" dirty="0"/>
          </a:p>
        </p:txBody>
      </p:sp>
      <p:sp>
        <p:nvSpPr>
          <p:cNvPr id="26" name="Fußzeilenplatzhalter 3"/>
          <p:cNvSpPr>
            <a:spLocks noGrp="1"/>
          </p:cNvSpPr>
          <p:nvPr>
            <p:ph type="ftr" sz="quarter" idx="17"/>
          </p:nvPr>
        </p:nvSpPr>
        <p:spPr/>
        <p:txBody>
          <a:bodyPr/>
          <a:lstStyle/>
          <a:p>
            <a:pPr lvl="0"/>
            <a:r>
              <a:rPr lang="de-DE"/>
              <a:t>Arzneimittelrückstände im Wasser: Was Pharmazeuten wissen müssen und tun können</a:t>
            </a:r>
            <a:endParaRPr lang="de-DE" dirty="0"/>
          </a:p>
        </p:txBody>
      </p:sp>
      <p:sp>
        <p:nvSpPr>
          <p:cNvPr id="2" name="Datumsplatzhalter 1"/>
          <p:cNvSpPr>
            <a:spLocks noGrp="1"/>
          </p:cNvSpPr>
          <p:nvPr>
            <p:ph type="dt" sz="half" idx="10"/>
          </p:nvPr>
        </p:nvSpPr>
        <p:spPr/>
        <p:txBody>
          <a:bodyPr/>
          <a:lstStyle/>
          <a:p>
            <a:fld id="{78871960-0229-4B98-B661-B828FEB52EC5}" type="datetime1">
              <a:rPr lang="de-DE" smtClean="0"/>
              <a:t>31.07.2020</a:t>
            </a:fld>
            <a:endParaRPr lang="de-DE"/>
          </a:p>
        </p:txBody>
      </p:sp>
      <p:grpSp>
        <p:nvGrpSpPr>
          <p:cNvPr id="14" name="Gruppieren 13"/>
          <p:cNvGrpSpPr>
            <a:grpSpLocks/>
          </p:cNvGrpSpPr>
          <p:nvPr/>
        </p:nvGrpSpPr>
        <p:grpSpPr bwMode="auto">
          <a:xfrm>
            <a:off x="1581151" y="2895600"/>
            <a:ext cx="4180858" cy="2128149"/>
            <a:chOff x="1314452" y="3001839"/>
            <a:chExt cx="4505998" cy="2370261"/>
          </a:xfrm>
        </p:grpSpPr>
        <p:grpSp>
          <p:nvGrpSpPr>
            <p:cNvPr id="15" name="Gruppieren 17"/>
            <p:cNvGrpSpPr>
              <a:grpSpLocks/>
            </p:cNvGrpSpPr>
            <p:nvPr/>
          </p:nvGrpSpPr>
          <p:grpSpPr bwMode="auto">
            <a:xfrm>
              <a:off x="1314452" y="3343275"/>
              <a:ext cx="4505998" cy="2028825"/>
              <a:chOff x="1314451" y="3343275"/>
              <a:chExt cx="4610099" cy="2028825"/>
            </a:xfrm>
          </p:grpSpPr>
          <p:sp>
            <p:nvSpPr>
              <p:cNvPr id="19" name="Ellipse 21"/>
              <p:cNvSpPr>
                <a:spLocks noChangeArrowheads="1"/>
              </p:cNvSpPr>
              <p:nvPr/>
            </p:nvSpPr>
            <p:spPr bwMode="auto">
              <a:xfrm>
                <a:off x="2438400" y="4238625"/>
                <a:ext cx="1457325" cy="1133475"/>
              </a:xfrm>
              <a:prstGeom prst="ellipse">
                <a:avLst/>
              </a:prstGeom>
              <a:noFill/>
              <a:ln w="254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de-DE" altLang="de-DE" sz="1600">
                  <a:latin typeface="+mj-lt"/>
                </a:endParaRPr>
              </a:p>
            </p:txBody>
          </p:sp>
          <p:sp>
            <p:nvSpPr>
              <p:cNvPr id="20" name="Ellipse 22"/>
              <p:cNvSpPr>
                <a:spLocks noChangeArrowheads="1"/>
              </p:cNvSpPr>
              <p:nvPr/>
            </p:nvSpPr>
            <p:spPr bwMode="auto">
              <a:xfrm>
                <a:off x="4391025" y="4171951"/>
                <a:ext cx="1533525" cy="971550"/>
              </a:xfrm>
              <a:prstGeom prst="ellipse">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de-DE" altLang="de-DE" sz="1600">
                  <a:latin typeface="+mj-lt"/>
                </a:endParaRPr>
              </a:p>
            </p:txBody>
          </p:sp>
          <p:sp>
            <p:nvSpPr>
              <p:cNvPr id="21" name="Ellipse 23"/>
              <p:cNvSpPr>
                <a:spLocks noChangeArrowheads="1"/>
              </p:cNvSpPr>
              <p:nvPr/>
            </p:nvSpPr>
            <p:spPr bwMode="auto">
              <a:xfrm>
                <a:off x="1314451" y="3343275"/>
                <a:ext cx="1200150" cy="704850"/>
              </a:xfrm>
              <a:prstGeom prst="ellipse">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de-DE" altLang="de-DE" sz="1600">
                  <a:latin typeface="+mj-lt"/>
                </a:endParaRPr>
              </a:p>
            </p:txBody>
          </p:sp>
        </p:grpSp>
        <p:sp>
          <p:nvSpPr>
            <p:cNvPr id="16" name="Textfeld 18"/>
            <p:cNvSpPr txBox="1">
              <a:spLocks noChangeArrowheads="1"/>
            </p:cNvSpPr>
            <p:nvPr/>
          </p:nvSpPr>
          <p:spPr bwMode="auto">
            <a:xfrm>
              <a:off x="2172941" y="3001839"/>
              <a:ext cx="494974" cy="4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1800" b="0">
                  <a:solidFill>
                    <a:srgbClr val="C00000"/>
                  </a:solidFill>
                  <a:latin typeface="+mj-lt"/>
                  <a:cs typeface="Arial" panose="020B0604020202020204" pitchFamily="34" charset="0"/>
                </a:rPr>
                <a:t>II</a:t>
              </a:r>
              <a:endParaRPr lang="en-GB" altLang="de-DE" sz="1800" b="0">
                <a:solidFill>
                  <a:srgbClr val="C00000"/>
                </a:solidFill>
                <a:latin typeface="+mj-lt"/>
                <a:cs typeface="Arial" panose="020B0604020202020204" pitchFamily="34" charset="0"/>
              </a:endParaRPr>
            </a:p>
          </p:txBody>
        </p:sp>
        <p:sp>
          <p:nvSpPr>
            <p:cNvPr id="17" name="Textfeld 19"/>
            <p:cNvSpPr txBox="1">
              <a:spLocks noChangeArrowheads="1"/>
            </p:cNvSpPr>
            <p:nvPr/>
          </p:nvSpPr>
          <p:spPr bwMode="auto">
            <a:xfrm>
              <a:off x="2257098" y="4091877"/>
              <a:ext cx="505516" cy="4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1800" b="0">
                  <a:solidFill>
                    <a:srgbClr val="C00000"/>
                  </a:solidFill>
                  <a:latin typeface="+mj-lt"/>
                  <a:cs typeface="Arial" panose="020B0604020202020204" pitchFamily="34" charset="0"/>
                </a:rPr>
                <a:t>II</a:t>
              </a:r>
              <a:endParaRPr lang="en-GB" altLang="de-DE" sz="1800" b="0">
                <a:solidFill>
                  <a:srgbClr val="C00000"/>
                </a:solidFill>
                <a:latin typeface="+mj-lt"/>
                <a:cs typeface="Arial" panose="020B0604020202020204" pitchFamily="34" charset="0"/>
              </a:endParaRPr>
            </a:p>
          </p:txBody>
        </p:sp>
        <p:sp>
          <p:nvSpPr>
            <p:cNvPr id="18" name="Textfeld 20"/>
            <p:cNvSpPr txBox="1">
              <a:spLocks noChangeArrowheads="1"/>
            </p:cNvSpPr>
            <p:nvPr/>
          </p:nvSpPr>
          <p:spPr bwMode="auto">
            <a:xfrm>
              <a:off x="4121430" y="3996768"/>
              <a:ext cx="530087" cy="4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1800" b="0">
                  <a:solidFill>
                    <a:srgbClr val="C00000"/>
                  </a:solidFill>
                  <a:latin typeface="+mj-lt"/>
                  <a:cs typeface="Arial" panose="020B0604020202020204" pitchFamily="34" charset="0"/>
                </a:rPr>
                <a:t>II</a:t>
              </a:r>
              <a:endParaRPr lang="en-GB" altLang="de-DE" sz="1800" b="0">
                <a:solidFill>
                  <a:srgbClr val="C00000"/>
                </a:solidFill>
                <a:latin typeface="+mj-lt"/>
                <a:cs typeface="Arial" panose="020B0604020202020204" pitchFamily="34" charset="0"/>
              </a:endParaRPr>
            </a:p>
          </p:txBody>
        </p:sp>
      </p:grpSp>
      <p:sp>
        <p:nvSpPr>
          <p:cNvPr id="22" name="Textfeld 21"/>
          <p:cNvSpPr txBox="1">
            <a:spLocks noChangeArrowheads="1"/>
          </p:cNvSpPr>
          <p:nvPr/>
        </p:nvSpPr>
        <p:spPr bwMode="auto">
          <a:xfrm>
            <a:off x="2403475" y="5259388"/>
            <a:ext cx="373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1800" b="0">
                <a:solidFill>
                  <a:srgbClr val="C00000"/>
                </a:solidFill>
                <a:latin typeface="+mj-lt"/>
                <a:cs typeface="Arial" panose="020B0604020202020204" pitchFamily="34" charset="0"/>
              </a:rPr>
              <a:t>IV</a:t>
            </a:r>
            <a:endParaRPr lang="en-GB" altLang="de-DE" sz="1800" b="0">
              <a:solidFill>
                <a:srgbClr val="C00000"/>
              </a:solidFill>
              <a:latin typeface="+mj-lt"/>
              <a:cs typeface="Arial" panose="020B0604020202020204" pitchFamily="34" charset="0"/>
            </a:endParaRPr>
          </a:p>
        </p:txBody>
      </p:sp>
      <p:sp>
        <p:nvSpPr>
          <p:cNvPr id="23" name="Textfeld 22"/>
          <p:cNvSpPr txBox="1">
            <a:spLocks noChangeArrowheads="1"/>
          </p:cNvSpPr>
          <p:nvPr/>
        </p:nvSpPr>
        <p:spPr bwMode="auto">
          <a:xfrm>
            <a:off x="1198563" y="4084638"/>
            <a:ext cx="3577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1800" b="0">
                <a:solidFill>
                  <a:srgbClr val="C00000"/>
                </a:solidFill>
                <a:latin typeface="+mj-lt"/>
                <a:cs typeface="Arial" panose="020B0604020202020204" pitchFamily="34" charset="0"/>
              </a:rPr>
              <a:t>III</a:t>
            </a:r>
            <a:endParaRPr lang="en-GB" altLang="de-DE" sz="1800" b="0">
              <a:solidFill>
                <a:srgbClr val="C00000"/>
              </a:solidFill>
              <a:latin typeface="+mj-lt"/>
              <a:cs typeface="Arial" panose="020B0604020202020204" pitchFamily="34" charset="0"/>
            </a:endParaRPr>
          </a:p>
        </p:txBody>
      </p:sp>
      <p:sp>
        <p:nvSpPr>
          <p:cNvPr id="24" name="Textfeld 23"/>
          <p:cNvSpPr txBox="1">
            <a:spLocks noChangeArrowheads="1"/>
          </p:cNvSpPr>
          <p:nvPr/>
        </p:nvSpPr>
        <p:spPr bwMode="auto">
          <a:xfrm>
            <a:off x="5414963" y="5045075"/>
            <a:ext cx="3577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1800" b="0">
                <a:solidFill>
                  <a:srgbClr val="C00000"/>
                </a:solidFill>
                <a:latin typeface="+mj-lt"/>
                <a:cs typeface="Arial" panose="020B0604020202020204" pitchFamily="34" charset="0"/>
              </a:rPr>
              <a:t>III</a:t>
            </a:r>
            <a:endParaRPr lang="en-GB" altLang="de-DE" sz="1800" b="0">
              <a:solidFill>
                <a:srgbClr val="C00000"/>
              </a:solidFill>
              <a:latin typeface="+mj-lt"/>
              <a:cs typeface="Arial" panose="020B0604020202020204" pitchFamily="34" charset="0"/>
            </a:endParaRPr>
          </a:p>
        </p:txBody>
      </p:sp>
      <p:sp>
        <p:nvSpPr>
          <p:cNvPr id="25" name="Inhaltsplatzhalter 2"/>
          <p:cNvSpPr txBox="1">
            <a:spLocks/>
          </p:cNvSpPr>
          <p:nvPr/>
        </p:nvSpPr>
        <p:spPr bwMode="auto">
          <a:xfrm>
            <a:off x="6012160" y="2403195"/>
            <a:ext cx="2609215" cy="3762109"/>
          </a:xfrm>
          <a:prstGeom prst="rect">
            <a:avLst/>
          </a:prstGeom>
        </p:spPr>
        <p:txBody>
          <a:bodyPr/>
          <a:lstStyle/>
          <a:p>
            <a:pPr>
              <a:spcBef>
                <a:spcPts val="476"/>
              </a:spcBef>
              <a:defRPr/>
            </a:pPr>
            <a:r>
              <a:rPr lang="de-DE" sz="1400" kern="0" dirty="0">
                <a:solidFill>
                  <a:srgbClr val="1B183C"/>
                </a:solidFill>
                <a:latin typeface="+mj-lt"/>
                <a:cs typeface="Arial" panose="020B0604020202020204" pitchFamily="34" charset="0"/>
              </a:rPr>
              <a:t>Untersuchungen bis 2005</a:t>
            </a:r>
          </a:p>
          <a:p>
            <a:pPr>
              <a:spcBef>
                <a:spcPts val="476"/>
              </a:spcBef>
              <a:defRPr/>
            </a:pPr>
            <a:r>
              <a:rPr lang="de-DE" sz="1400" kern="0" dirty="0">
                <a:solidFill>
                  <a:srgbClr val="1B183C"/>
                </a:solidFill>
                <a:latin typeface="+mj-lt"/>
                <a:cs typeface="Arial" panose="020B0604020202020204" pitchFamily="34" charset="0"/>
              </a:rPr>
              <a:t>Direkte &amp; indirekte Effekte innerhalb von 2 - 3 Jahren:</a:t>
            </a:r>
          </a:p>
          <a:p>
            <a:pPr marL="266700" indent="-266700">
              <a:spcBef>
                <a:spcPts val="476"/>
              </a:spcBef>
              <a:buFont typeface="Arial" pitchFamily="34" charset="0"/>
              <a:buChar char="•"/>
              <a:defRPr/>
            </a:pPr>
            <a:r>
              <a:rPr lang="en-US" sz="1400" kern="0" dirty="0">
                <a:solidFill>
                  <a:srgbClr val="1B183C"/>
                </a:solidFill>
                <a:latin typeface="+mj-lt"/>
                <a:cs typeface="Arial" panose="020B0604020202020204" pitchFamily="34" charset="0"/>
              </a:rPr>
              <a:t>Plankton- und Benthos- </a:t>
            </a:r>
            <a:r>
              <a:rPr lang="en-US" sz="1400" kern="0" dirty="0" err="1">
                <a:solidFill>
                  <a:srgbClr val="1B183C"/>
                </a:solidFill>
                <a:latin typeface="+mj-lt"/>
                <a:cs typeface="Arial" panose="020B0604020202020204" pitchFamily="34" charset="0"/>
              </a:rPr>
              <a:t>fresser</a:t>
            </a:r>
            <a:r>
              <a:rPr lang="en-US" sz="1400" kern="0" dirty="0">
                <a:solidFill>
                  <a:srgbClr val="1B183C"/>
                </a:solidFill>
                <a:latin typeface="+mj-lt"/>
                <a:cs typeface="Arial" panose="020B0604020202020204" pitchFamily="34" charset="0"/>
              </a:rPr>
              <a:t> ↓ </a:t>
            </a:r>
            <a:r>
              <a:rPr lang="de-DE" sz="1400" dirty="0">
                <a:solidFill>
                  <a:srgbClr val="C00000"/>
                </a:solidFill>
                <a:latin typeface="+mj-lt"/>
                <a:cs typeface="Arial" panose="020B0604020202020204" pitchFamily="34" charset="0"/>
              </a:rPr>
              <a:t>(II)</a:t>
            </a:r>
            <a:endParaRPr lang="en-US" sz="1400" kern="0" dirty="0">
              <a:solidFill>
                <a:srgbClr val="1B183C"/>
              </a:solidFill>
              <a:latin typeface="+mj-lt"/>
              <a:cs typeface="Arial" panose="020B0604020202020204" pitchFamily="34" charset="0"/>
            </a:endParaRPr>
          </a:p>
          <a:p>
            <a:pPr marL="285750" indent="-285750">
              <a:spcBef>
                <a:spcPts val="476"/>
              </a:spcBef>
              <a:buFont typeface="Wingdings" panose="05000000000000000000" pitchFamily="2" charset="2"/>
              <a:buChar char="à"/>
              <a:defRPr/>
            </a:pPr>
            <a:r>
              <a:rPr lang="en-US" sz="1400" kern="0" dirty="0" err="1">
                <a:solidFill>
                  <a:srgbClr val="1B183C"/>
                </a:solidFill>
                <a:latin typeface="+mj-lt"/>
                <a:cs typeface="Arial" panose="020B0604020202020204" pitchFamily="34" charset="0"/>
                <a:sym typeface="Wingdings" pitchFamily="2" charset="2"/>
              </a:rPr>
              <a:t>Phyto</a:t>
            </a:r>
            <a:r>
              <a:rPr lang="en-US" sz="1400" kern="0" dirty="0">
                <a:solidFill>
                  <a:srgbClr val="1B183C"/>
                </a:solidFill>
                <a:latin typeface="+mj-lt"/>
                <a:cs typeface="Arial" panose="020B0604020202020204" pitchFamily="34" charset="0"/>
                <a:sym typeface="Wingdings" pitchFamily="2" charset="2"/>
              </a:rPr>
              <a:t>-,  Zooplankton &amp; </a:t>
            </a:r>
            <a:r>
              <a:rPr lang="en-US" sz="1400" kern="0" dirty="0" err="1">
                <a:solidFill>
                  <a:srgbClr val="1B183C"/>
                </a:solidFill>
                <a:latin typeface="+mj-lt"/>
                <a:cs typeface="Arial" panose="020B0604020202020204" pitchFamily="34" charset="0"/>
                <a:sym typeface="Wingdings" pitchFamily="2" charset="2"/>
              </a:rPr>
              <a:t>benthischen</a:t>
            </a:r>
            <a:r>
              <a:rPr lang="en-US" sz="1400" kern="0" dirty="0">
                <a:solidFill>
                  <a:srgbClr val="1B183C"/>
                </a:solidFill>
                <a:latin typeface="+mj-lt"/>
                <a:cs typeface="Arial" panose="020B0604020202020204" pitchFamily="34" charset="0"/>
                <a:sym typeface="Wingdings" pitchFamily="2" charset="2"/>
              </a:rPr>
              <a:t> </a:t>
            </a:r>
            <a:r>
              <a:rPr lang="en-US" sz="1400" kern="0" dirty="0" err="1">
                <a:solidFill>
                  <a:srgbClr val="1B183C"/>
                </a:solidFill>
                <a:latin typeface="+mj-lt"/>
                <a:cs typeface="Arial" panose="020B0604020202020204" pitchFamily="34" charset="0"/>
                <a:sym typeface="Wingdings" pitchFamily="2" charset="2"/>
              </a:rPr>
              <a:t>Organismen</a:t>
            </a:r>
            <a:r>
              <a:rPr lang="en-US" sz="1400" kern="0" dirty="0">
                <a:solidFill>
                  <a:srgbClr val="1B183C"/>
                </a:solidFill>
                <a:latin typeface="+mj-lt"/>
                <a:cs typeface="Arial" panose="020B0604020202020204" pitchFamily="34" charset="0"/>
                <a:sym typeface="Wingdings" pitchFamily="2" charset="2"/>
              </a:rPr>
              <a:t> ↑ </a:t>
            </a:r>
            <a:r>
              <a:rPr lang="de-DE" sz="1400" dirty="0">
                <a:solidFill>
                  <a:srgbClr val="C00000"/>
                </a:solidFill>
                <a:latin typeface="+mj-lt"/>
                <a:cs typeface="Arial" panose="020B0604020202020204" pitchFamily="34" charset="0"/>
              </a:rPr>
              <a:t>(III)</a:t>
            </a:r>
            <a:endParaRPr lang="en-US" sz="1400" kern="0" dirty="0">
              <a:solidFill>
                <a:srgbClr val="1B183C"/>
              </a:solidFill>
              <a:latin typeface="+mj-lt"/>
              <a:cs typeface="Arial" panose="020B0604020202020204" pitchFamily="34" charset="0"/>
            </a:endParaRPr>
          </a:p>
          <a:p>
            <a:pPr marL="266700" indent="-266700">
              <a:spcBef>
                <a:spcPts val="476"/>
              </a:spcBef>
              <a:buFont typeface="Arial" pitchFamily="34" charset="0"/>
              <a:buChar char="•"/>
              <a:defRPr/>
            </a:pPr>
            <a:r>
              <a:rPr lang="en-US" sz="1400" kern="0" dirty="0" err="1">
                <a:solidFill>
                  <a:srgbClr val="1B183C"/>
                </a:solidFill>
                <a:latin typeface="+mj-lt"/>
                <a:cs typeface="Arial" panose="020B0604020202020204" pitchFamily="34" charset="0"/>
              </a:rPr>
              <a:t>Cypriniden</a:t>
            </a:r>
            <a:r>
              <a:rPr lang="en-US" sz="1400" kern="0" dirty="0">
                <a:solidFill>
                  <a:srgbClr val="1B183C"/>
                </a:solidFill>
                <a:latin typeface="+mj-lt"/>
                <a:cs typeface="Arial" panose="020B0604020202020204" pitchFamily="34" charset="0"/>
              </a:rPr>
              <a:t> and </a:t>
            </a:r>
            <a:r>
              <a:rPr lang="en-US" sz="1400" i="1" kern="0" dirty="0" err="1">
                <a:solidFill>
                  <a:srgbClr val="1B183C"/>
                </a:solidFill>
                <a:latin typeface="+mj-lt"/>
                <a:cs typeface="Arial" panose="020B0604020202020204" pitchFamily="34" charset="0"/>
              </a:rPr>
              <a:t>sculpin</a:t>
            </a:r>
            <a:r>
              <a:rPr lang="en-US" sz="1400" kern="0" dirty="0">
                <a:solidFill>
                  <a:srgbClr val="1B183C"/>
                </a:solidFill>
                <a:latin typeface="+mj-lt"/>
                <a:cs typeface="Arial" panose="020B0604020202020204" pitchFamily="34" charset="0"/>
              </a:rPr>
              <a:t> </a:t>
            </a:r>
            <a:r>
              <a:rPr lang="en-US" sz="1400" kern="0" dirty="0" err="1">
                <a:solidFill>
                  <a:srgbClr val="1B183C"/>
                </a:solidFill>
                <a:latin typeface="+mj-lt"/>
                <a:cs typeface="Arial" panose="020B0604020202020204" pitchFamily="34" charset="0"/>
              </a:rPr>
              <a:t>sind</a:t>
            </a:r>
            <a:r>
              <a:rPr lang="en-US" sz="1400" kern="0" dirty="0">
                <a:solidFill>
                  <a:srgbClr val="1B183C"/>
                </a:solidFill>
                <a:latin typeface="+mj-lt"/>
                <a:cs typeface="Arial" panose="020B0604020202020204" pitchFamily="34" charset="0"/>
              </a:rPr>
              <a:t> </a:t>
            </a:r>
            <a:r>
              <a:rPr lang="en-US" sz="1400" kern="0" dirty="0" err="1">
                <a:solidFill>
                  <a:srgbClr val="1B183C"/>
                </a:solidFill>
                <a:latin typeface="+mj-lt"/>
                <a:cs typeface="Arial" panose="020B0604020202020204" pitchFamily="34" charset="0"/>
              </a:rPr>
              <a:t>wichtige</a:t>
            </a:r>
            <a:r>
              <a:rPr lang="en-US" sz="1400" kern="0" dirty="0">
                <a:solidFill>
                  <a:srgbClr val="1B183C"/>
                </a:solidFill>
                <a:latin typeface="+mj-lt"/>
                <a:cs typeface="Arial" panose="020B0604020202020204" pitchFamily="34" charset="0"/>
              </a:rPr>
              <a:t> </a:t>
            </a:r>
            <a:r>
              <a:rPr lang="en-US" sz="1400" kern="0" dirty="0" err="1">
                <a:solidFill>
                  <a:srgbClr val="1B183C"/>
                </a:solidFill>
                <a:latin typeface="+mj-lt"/>
                <a:cs typeface="Arial" panose="020B0604020202020204" pitchFamily="34" charset="0"/>
              </a:rPr>
              <a:t>Beute</a:t>
            </a:r>
            <a:r>
              <a:rPr lang="en-US" sz="1400" kern="0" dirty="0">
                <a:solidFill>
                  <a:srgbClr val="1B183C"/>
                </a:solidFill>
                <a:latin typeface="+mj-lt"/>
                <a:cs typeface="Arial" panose="020B0604020202020204" pitchFamily="34" charset="0"/>
              </a:rPr>
              <a:t> </a:t>
            </a:r>
            <a:r>
              <a:rPr lang="en-US" sz="1400" kern="0" dirty="0" err="1">
                <a:solidFill>
                  <a:srgbClr val="1B183C"/>
                </a:solidFill>
                <a:latin typeface="+mj-lt"/>
                <a:cs typeface="Arial" panose="020B0604020202020204" pitchFamily="34" charset="0"/>
              </a:rPr>
              <a:t>für</a:t>
            </a:r>
            <a:r>
              <a:rPr lang="en-US" sz="1400" kern="0" dirty="0">
                <a:solidFill>
                  <a:srgbClr val="1B183C"/>
                </a:solidFill>
                <a:latin typeface="+mj-lt"/>
                <a:cs typeface="Arial" panose="020B0604020202020204" pitchFamily="34" charset="0"/>
              </a:rPr>
              <a:t> </a:t>
            </a:r>
            <a:r>
              <a:rPr lang="en-US" sz="1400" kern="0" dirty="0" err="1">
                <a:solidFill>
                  <a:srgbClr val="1B183C"/>
                </a:solidFill>
                <a:latin typeface="+mj-lt"/>
                <a:cs typeface="Arial" panose="020B0604020202020204" pitchFamily="34" charset="0"/>
              </a:rPr>
              <a:t>Forellen</a:t>
            </a:r>
            <a:r>
              <a:rPr lang="en-US" sz="1400" kern="0" dirty="0">
                <a:solidFill>
                  <a:srgbClr val="1B183C"/>
                </a:solidFill>
                <a:latin typeface="+mj-lt"/>
                <a:cs typeface="Arial" panose="020B0604020202020204" pitchFamily="34" charset="0"/>
              </a:rPr>
              <a:t> </a:t>
            </a:r>
            <a:r>
              <a:rPr lang="en-US" sz="1400" kern="0" dirty="0">
                <a:solidFill>
                  <a:srgbClr val="C00000"/>
                </a:solidFill>
                <a:latin typeface="+mj-lt"/>
                <a:cs typeface="Arial" panose="020B0604020202020204" pitchFamily="34" charset="0"/>
              </a:rPr>
              <a:t>(IV)</a:t>
            </a:r>
          </a:p>
          <a:p>
            <a:pPr marL="285750" indent="-285750">
              <a:spcBef>
                <a:spcPts val="476"/>
              </a:spcBef>
              <a:buFont typeface="Wingdings" panose="05000000000000000000" pitchFamily="2" charset="2"/>
              <a:buChar char="à"/>
              <a:defRPr/>
            </a:pPr>
            <a:r>
              <a:rPr lang="en-US" sz="1400" kern="0" dirty="0" err="1">
                <a:solidFill>
                  <a:srgbClr val="1B183C"/>
                </a:solidFill>
                <a:latin typeface="+mj-lt"/>
                <a:cs typeface="Arial" panose="020B0604020202020204" pitchFamily="34" charset="0"/>
                <a:sym typeface="Wingdings" pitchFamily="2" charset="2"/>
              </a:rPr>
              <a:t>vernetzte</a:t>
            </a:r>
            <a:r>
              <a:rPr lang="en-US" sz="1400" kern="0" dirty="0">
                <a:solidFill>
                  <a:srgbClr val="1B183C"/>
                </a:solidFill>
                <a:latin typeface="+mj-lt"/>
                <a:cs typeface="Arial" panose="020B0604020202020204" pitchFamily="34" charset="0"/>
                <a:sym typeface="Wingdings" pitchFamily="2" charset="2"/>
              </a:rPr>
              <a:t> </a:t>
            </a:r>
            <a:r>
              <a:rPr lang="en-US" sz="1400" kern="0" dirty="0" err="1">
                <a:solidFill>
                  <a:srgbClr val="1B183C"/>
                </a:solidFill>
                <a:latin typeface="+mj-lt"/>
                <a:cs typeface="Arial" panose="020B0604020202020204" pitchFamily="34" charset="0"/>
              </a:rPr>
              <a:t>Effekte</a:t>
            </a:r>
            <a:r>
              <a:rPr lang="en-US" sz="1400" kern="0" dirty="0">
                <a:solidFill>
                  <a:srgbClr val="1B183C"/>
                </a:solidFill>
                <a:latin typeface="+mj-lt"/>
                <a:cs typeface="Arial" panose="020B0604020202020204" pitchFamily="34" charset="0"/>
              </a:rPr>
              <a:t> </a:t>
            </a:r>
            <a:r>
              <a:rPr lang="en-US" sz="1400" kern="0" dirty="0" err="1">
                <a:solidFill>
                  <a:srgbClr val="1B183C"/>
                </a:solidFill>
                <a:latin typeface="+mj-lt"/>
                <a:cs typeface="Arial" panose="020B0604020202020204" pitchFamily="34" charset="0"/>
              </a:rPr>
              <a:t>innerhalb</a:t>
            </a:r>
            <a:r>
              <a:rPr lang="en-US" sz="1400" kern="0" dirty="0">
                <a:solidFill>
                  <a:srgbClr val="1B183C"/>
                </a:solidFill>
                <a:latin typeface="+mj-lt"/>
                <a:cs typeface="Arial" panose="020B0604020202020204" pitchFamily="34" charset="0"/>
              </a:rPr>
              <a:t> des </a:t>
            </a:r>
            <a:r>
              <a:rPr lang="en-US" sz="1400" kern="0" dirty="0" err="1">
                <a:solidFill>
                  <a:srgbClr val="1B183C"/>
                </a:solidFill>
                <a:latin typeface="+mj-lt"/>
                <a:cs typeface="Arial" panose="020B0604020202020204" pitchFamily="34" charset="0"/>
              </a:rPr>
              <a:t>Ökosystems</a:t>
            </a:r>
            <a:endParaRPr lang="en-US" sz="1400" kern="0" dirty="0">
              <a:solidFill>
                <a:srgbClr val="1B183C"/>
              </a:solidFill>
              <a:latin typeface="+mj-lt"/>
              <a:cs typeface="Arial" panose="020B0604020202020204" pitchFamily="34" charset="0"/>
            </a:endParaRPr>
          </a:p>
        </p:txBody>
      </p:sp>
    </p:spTree>
    <p:extLst>
      <p:ext uri="{BB962C8B-B14F-4D97-AF65-F5344CB8AC3E}">
        <p14:creationId xmlns:p14="http://schemas.microsoft.com/office/powerpoint/2010/main" val="891107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1" presetClass="entr" presetSubtype="0" fill="hold" nodeType="withEffect">
                                  <p:stCondLst>
                                    <p:cond delay="0"/>
                                  </p:stCondLst>
                                  <p:childTnLst>
                                    <p:set>
                                      <p:cBhvr>
                                        <p:cTn id="9"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1000"/>
                                        <p:tgtEl>
                                          <p:spTgt spid="23"/>
                                        </p:tgtEl>
                                      </p:cBhvr>
                                    </p:animEffect>
                                  </p:childTnLst>
                                </p:cTn>
                              </p:par>
                              <p:par>
                                <p:cTn id="15" presetID="1" presetClass="entr" presetSubtype="0" fill="hold" nodeType="withEffect">
                                  <p:stCondLst>
                                    <p:cond delay="0"/>
                                  </p:stCondLst>
                                  <p:childTnLst>
                                    <p:set>
                                      <p:cBhvr>
                                        <p:cTn id="16" dur="1" fill="hold">
                                          <p:stCondLst>
                                            <p:cond delay="0"/>
                                          </p:stCondLst>
                                        </p:cTn>
                                        <p:tgtEl>
                                          <p:spTgt spid="25">
                                            <p:txEl>
                                              <p:pRg st="3" end="3"/>
                                            </p:txEl>
                                          </p:spTgt>
                                        </p:tgtEl>
                                        <p:attrNameLst>
                                          <p:attrName>style.visibility</p:attrName>
                                        </p:attrNameLst>
                                      </p:cBhvr>
                                      <p:to>
                                        <p:strVal val="visible"/>
                                      </p:to>
                                    </p:set>
                                  </p:childTnLst>
                                </p:cTn>
                              </p:par>
                              <p:par>
                                <p:cTn id="17" presetID="22" presetClass="entr" presetSubtype="8"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10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1000"/>
                                        <p:tgtEl>
                                          <p:spTgt spid="22"/>
                                        </p:tgtEl>
                                      </p:cBhvr>
                                    </p:animEffect>
                                  </p:childTnLst>
                                </p:cTn>
                              </p:par>
                              <p:par>
                                <p:cTn id="25" presetID="1" presetClass="entr" presetSubtype="0" fill="hold" nodeType="withEffect">
                                  <p:stCondLst>
                                    <p:cond delay="0"/>
                                  </p:stCondLst>
                                  <p:childTnLst>
                                    <p:set>
                                      <p:cBhvr>
                                        <p:cTn id="26" dur="1" fill="hold">
                                          <p:stCondLst>
                                            <p:cond delay="0"/>
                                          </p:stCondLst>
                                        </p:cTn>
                                        <p:tgtEl>
                                          <p:spTgt spid="2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Auswirkungen auf die Umwelt</a:t>
            </a:r>
            <a:endParaRPr lang="de-DE" dirty="0"/>
          </a:p>
        </p:txBody>
      </p:sp>
      <p:sp>
        <p:nvSpPr>
          <p:cNvPr id="9" name="Inhaltsplatzhalter 8"/>
          <p:cNvSpPr>
            <a:spLocks noGrp="1"/>
          </p:cNvSpPr>
          <p:nvPr>
            <p:ph idx="1"/>
          </p:nvPr>
        </p:nvSpPr>
        <p:spPr/>
        <p:txBody>
          <a:bodyPr/>
          <a:lstStyle/>
          <a:p>
            <a:r>
              <a:rPr lang="de-DE">
                <a:latin typeface="Calibri" panose="020F0502020204030204" pitchFamily="34" charset="0"/>
              </a:rPr>
              <a:t>Entzündungshemmer:</a:t>
            </a:r>
          </a:p>
          <a:p>
            <a:r>
              <a:rPr lang="de-DE">
                <a:latin typeface="Calibri" panose="020F0502020204030204" pitchFamily="34" charset="0"/>
              </a:rPr>
              <a:t>Diclofenac</a:t>
            </a:r>
          </a:p>
          <a:p>
            <a:endParaRPr lang="de-DE">
              <a:latin typeface="Calibri" panose="020F0502020204030204" pitchFamily="34" charset="0"/>
            </a:endParaRPr>
          </a:p>
          <a:p>
            <a:pPr marL="180975" lvl="4" indent="-161925"/>
            <a:r>
              <a:rPr lang="de-DE">
                <a:latin typeface="Calibri" panose="020F0502020204030204" pitchFamily="34" charset="0"/>
              </a:rPr>
              <a:t>Entzündungshemmer/ Schmerzmittel</a:t>
            </a:r>
          </a:p>
          <a:p>
            <a:pPr marL="180975" lvl="4" indent="-161925"/>
            <a:r>
              <a:rPr lang="de-DE">
                <a:latin typeface="Calibri" panose="020F0502020204030204" pitchFamily="34" charset="0"/>
              </a:rPr>
              <a:t>Verwendung auch als Tierarzneimittel</a:t>
            </a:r>
          </a:p>
          <a:p>
            <a:pPr marL="180975" lvl="4" indent="-161925"/>
            <a:r>
              <a:rPr lang="de-DE">
                <a:latin typeface="Calibri" panose="020F0502020204030204" pitchFamily="34" charset="0"/>
              </a:rPr>
              <a:t>Schwere Nierenschäden bei Geiern (Oaks et al. 2004)</a:t>
            </a:r>
          </a:p>
          <a:p>
            <a:pPr lvl="1"/>
            <a:endParaRPr lang="de-DE">
              <a:latin typeface="Calibri" panose="020F0502020204030204" pitchFamily="34" charset="0"/>
            </a:endParaRPr>
          </a:p>
          <a:p>
            <a:pPr lvl="1"/>
            <a:r>
              <a:rPr lang="de-DE">
                <a:latin typeface="Calibri" panose="020F0502020204030204" pitchFamily="34" charset="0"/>
                <a:sym typeface="Wingdings" panose="05000000000000000000" pitchFamily="2" charset="2"/>
              </a:rPr>
              <a:t> Nahezu kompletter Populationszusammenbruch dreier Arten in Indien und Pakistan</a:t>
            </a:r>
          </a:p>
          <a:p>
            <a:pPr lvl="1"/>
            <a:endParaRPr lang="de-DE">
              <a:latin typeface="Calibri" panose="020F0502020204030204" pitchFamily="34" charset="0"/>
            </a:endParaRPr>
          </a:p>
          <a:p>
            <a:pPr marL="180975" lvl="4" indent="-161925"/>
            <a:r>
              <a:rPr lang="de-DE">
                <a:latin typeface="Calibri" panose="020F0502020204030204" pitchFamily="34" charset="0"/>
              </a:rPr>
              <a:t>Zahlreiche Studien zeigen schädliche Effekte bei Fischen</a:t>
            </a:r>
            <a:endParaRPr lang="de-DE" dirty="0">
              <a:latin typeface="Calibri" panose="020F0502020204030204" pitchFamily="34" charset="0"/>
            </a:endParaRPr>
          </a:p>
        </p:txBody>
      </p:sp>
      <p:sp>
        <p:nvSpPr>
          <p:cNvPr id="11"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8" name="Foliennummernplatzhalter 7"/>
          <p:cNvSpPr>
            <a:spLocks noGrp="1"/>
          </p:cNvSpPr>
          <p:nvPr>
            <p:ph type="sldNum" sz="quarter" idx="18"/>
          </p:nvPr>
        </p:nvSpPr>
        <p:spPr/>
        <p:txBody>
          <a:bodyPr/>
          <a:lstStyle/>
          <a:p>
            <a:fld id="{AC15D0C4-1855-1A4C-AC12-898E927969A6}" type="slidenum">
              <a:rPr lang="de-DE" smtClean="0"/>
              <a:pPr/>
              <a:t>58</a:t>
            </a:fld>
            <a:endParaRPr lang="de-DE" dirty="0"/>
          </a:p>
        </p:txBody>
      </p:sp>
      <p:sp>
        <p:nvSpPr>
          <p:cNvPr id="10" name="Fußzeilenplatzhalter 3"/>
          <p:cNvSpPr>
            <a:spLocks noGrp="1"/>
          </p:cNvSpPr>
          <p:nvPr>
            <p:ph type="ftr" sz="quarter" idx="20"/>
          </p:nvPr>
        </p:nvSpPr>
        <p:spPr/>
        <p:txBody>
          <a:bodyPr/>
          <a:lstStyle/>
          <a:p>
            <a:pPr lvl="0"/>
            <a:r>
              <a:rPr lang="de-DE"/>
              <a:t>Arzneimittelrückstände im Wasser: Was Pharmazeuten wissen müssen und tun können</a:t>
            </a:r>
            <a:endParaRPr lang="de-DE" dirty="0"/>
          </a:p>
        </p:txBody>
      </p:sp>
      <p:sp>
        <p:nvSpPr>
          <p:cNvPr id="4" name="Datumsplatzhalter 3"/>
          <p:cNvSpPr>
            <a:spLocks noGrp="1"/>
          </p:cNvSpPr>
          <p:nvPr>
            <p:ph type="dt" sz="half" idx="10"/>
          </p:nvPr>
        </p:nvSpPr>
        <p:spPr/>
        <p:txBody>
          <a:bodyPr/>
          <a:lstStyle/>
          <a:p>
            <a:fld id="{E44991AB-3D1E-42C4-B4EB-21EDAD996AE6}" type="datetime1">
              <a:rPr lang="de-DE" smtClean="0"/>
              <a:t>31.07.2020</a:t>
            </a:fld>
            <a:endParaRPr lang="de-DE"/>
          </a:p>
        </p:txBody>
      </p:sp>
    </p:spTree>
    <p:extLst>
      <p:ext uri="{BB962C8B-B14F-4D97-AF65-F5344CB8AC3E}">
        <p14:creationId xmlns:p14="http://schemas.microsoft.com/office/powerpoint/2010/main" val="13299010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9"/>
          <p:cNvSpPr>
            <a:spLocks noGrp="1"/>
          </p:cNvSpPr>
          <p:nvPr>
            <p:ph type="title"/>
          </p:nvPr>
        </p:nvSpPr>
        <p:spPr/>
        <p:txBody>
          <a:bodyPr/>
          <a:lstStyle/>
          <a:p>
            <a:r>
              <a:rPr lang="de-DE"/>
              <a:t>Auswirkungen auf die Umwelt</a:t>
            </a:r>
            <a:endParaRPr lang="de-DE" dirty="0"/>
          </a:p>
        </p:txBody>
      </p:sp>
      <p:sp>
        <p:nvSpPr>
          <p:cNvPr id="7" name="Datumsplatzhalter 6"/>
          <p:cNvSpPr>
            <a:spLocks noGrp="1"/>
          </p:cNvSpPr>
          <p:nvPr>
            <p:ph type="dt" sz="half" idx="10"/>
          </p:nvPr>
        </p:nvSpPr>
        <p:spPr/>
        <p:txBody>
          <a:bodyPr/>
          <a:lstStyle/>
          <a:p>
            <a:fld id="{14835297-8F81-4FBB-96AB-F73E7391EEDA}" type="datetime1">
              <a:rPr lang="de-DE" smtClean="0"/>
              <a:t>31.07.2020</a:t>
            </a:fld>
            <a:endParaRPr lang="de-DE"/>
          </a:p>
        </p:txBody>
      </p:sp>
      <p:sp>
        <p:nvSpPr>
          <p:cNvPr id="13" name="Fußzeilenplatzhalter 3"/>
          <p:cNvSpPr>
            <a:spLocks noGrp="1"/>
          </p:cNvSpPr>
          <p:nvPr>
            <p:ph type="ftr" sz="quarter" idx="11"/>
          </p:nvPr>
        </p:nvSpPr>
        <p:spPr/>
        <p:txBody>
          <a:bodyPr/>
          <a:lstStyle/>
          <a:p>
            <a:pPr lvl="0"/>
            <a:r>
              <a:rPr lang="de-DE"/>
              <a:t>Arzneimittelrückstände im Wasser: Was Pharmazeuten wissen müssen und tun können</a:t>
            </a:r>
            <a:endParaRPr lang="de-DE" dirty="0"/>
          </a:p>
        </p:txBody>
      </p:sp>
      <p:sp>
        <p:nvSpPr>
          <p:cNvPr id="20485" name="Foliennummernplatzhalter 4"/>
          <p:cNvSpPr>
            <a:spLocks noGrp="1"/>
          </p:cNvSpPr>
          <p:nvPr>
            <p:ph type="sldNum" sz="quarter" idx="12"/>
          </p:nvPr>
        </p:nvSpPr>
        <p:spPr/>
        <p:txBody>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fld id="{7CCD9284-7546-4C16-83AE-7EDC065A7B69}" type="slidenum">
              <a:rPr lang="de-DE" altLang="de-DE" sz="1200" b="0" smtClean="0">
                <a:solidFill>
                  <a:schemeClr val="bg1"/>
                </a:solidFill>
              </a:rPr>
              <a:pPr/>
              <a:t>59</a:t>
            </a:fld>
            <a:endParaRPr lang="de-DE" altLang="de-DE" b="0" dirty="0">
              <a:solidFill>
                <a:schemeClr val="bg1"/>
              </a:solidFill>
            </a:endParaRPr>
          </a:p>
        </p:txBody>
      </p:sp>
      <p:sp>
        <p:nvSpPr>
          <p:cNvPr id="2" name="Textplatzhalter 1"/>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15" name="Rectangle 3"/>
          <p:cNvSpPr>
            <a:spLocks noGrp="1" noChangeArrowheads="1"/>
          </p:cNvSpPr>
          <p:nvPr>
            <p:ph sz="quarter" idx="15"/>
          </p:nvPr>
        </p:nvSpPr>
        <p:spPr/>
        <p:txBody>
          <a:bodyPr/>
          <a:lstStyle/>
          <a:p>
            <a:pPr lvl="1"/>
            <a:endParaRPr lang="de-DE" altLang="de-DE"/>
          </a:p>
          <a:p>
            <a:pPr lvl="1"/>
            <a:endParaRPr lang="de-DE" altLang="de-DE"/>
          </a:p>
          <a:p>
            <a:pPr lvl="1"/>
            <a:r>
              <a:rPr lang="de-DE" altLang="de-DE"/>
              <a:t>Effekte für Menschen und ökonomische Konsequenzen </a:t>
            </a:r>
          </a:p>
          <a:p>
            <a:pPr lvl="3"/>
            <a:r>
              <a:rPr lang="de-DE" altLang="de-DE"/>
              <a:t>Indien hat weltweit höchste Tollwutrate</a:t>
            </a:r>
          </a:p>
          <a:p>
            <a:pPr lvl="1"/>
            <a:endParaRPr lang="de-DE" altLang="de-DE"/>
          </a:p>
          <a:p>
            <a:pPr lvl="1"/>
            <a:endParaRPr lang="de-DE" altLang="de-DE"/>
          </a:p>
          <a:p>
            <a:pPr lvl="3">
              <a:buFont typeface="Wingdings" panose="05000000000000000000" pitchFamily="2" charset="2"/>
              <a:buChar char="Ø"/>
            </a:pPr>
            <a:r>
              <a:rPr lang="de-DE" altLang="de-DE"/>
              <a:t>Entsorgungsanlagen für die Kühe müssen gebaut werden</a:t>
            </a:r>
          </a:p>
          <a:p>
            <a:pPr lvl="3">
              <a:buFont typeface="Wingdings" panose="05000000000000000000" pitchFamily="2" charset="2"/>
              <a:buChar char="Ø"/>
            </a:pPr>
            <a:r>
              <a:rPr lang="de-DE" altLang="de-DE"/>
              <a:t>Um 60 Kühe pro Woche zu entsorgen wird eine mittelgroße Entsorgungsanlage benötigt oder 300 Geierpaare</a:t>
            </a:r>
          </a:p>
          <a:p>
            <a:pPr lvl="3">
              <a:buFont typeface="Wingdings" panose="05000000000000000000" pitchFamily="2" charset="2"/>
              <a:buChar char="Ø"/>
            </a:pPr>
            <a:r>
              <a:rPr lang="de-DE" altLang="de-DE"/>
              <a:t>Ein einzelner Geier erbringt einen Wert von ca. 9.200 Euro </a:t>
            </a:r>
          </a:p>
          <a:p>
            <a:pPr lvl="1"/>
            <a:r>
              <a:rPr lang="de-DE" altLang="de-DE"/>
              <a:t>				</a:t>
            </a:r>
            <a:endParaRPr lang="de-DE" altLang="de-DE" dirty="0"/>
          </a:p>
        </p:txBody>
      </p:sp>
      <p:sp>
        <p:nvSpPr>
          <p:cNvPr id="17" name="Textfeld 4"/>
          <p:cNvSpPr txBox="1">
            <a:spLocks noChangeArrowheads="1"/>
          </p:cNvSpPr>
          <p:nvPr/>
        </p:nvSpPr>
        <p:spPr bwMode="auto">
          <a:xfrm>
            <a:off x="323850" y="1528763"/>
            <a:ext cx="119532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defRPr/>
            </a:pPr>
            <a:r>
              <a:rPr lang="en-GB" altLang="de-DE" sz="1500">
                <a:latin typeface="+mj-lt"/>
                <a:cs typeface="Arial" panose="020B0604020202020204" pitchFamily="34" charset="0"/>
              </a:rPr>
              <a:t>DICLOFENAC</a:t>
            </a:r>
            <a:endParaRPr lang="en-GB" altLang="de-DE" sz="1500" dirty="0">
              <a:latin typeface="+mj-lt"/>
              <a:cs typeface="Arial" panose="020B0604020202020204" pitchFamily="34" charset="0"/>
            </a:endParaRPr>
          </a:p>
        </p:txBody>
      </p:sp>
      <p:sp>
        <p:nvSpPr>
          <p:cNvPr id="11" name="Rechteck 10"/>
          <p:cNvSpPr/>
          <p:nvPr/>
        </p:nvSpPr>
        <p:spPr>
          <a:xfrm>
            <a:off x="7668344" y="2348880"/>
            <a:ext cx="1080120" cy="216024"/>
          </a:xfrm>
          <a:prstGeom prst="rect">
            <a:avLst/>
          </a:prstGeom>
        </p:spPr>
        <p:txBody>
          <a:bodyPr wrap="square">
            <a:spAutoFit/>
          </a:bodyPr>
          <a:lstStyle/>
          <a:p>
            <a:r>
              <a:rPr lang="de-DE" sz="800" dirty="0">
                <a:solidFill>
                  <a:schemeClr val="bg1"/>
                </a:solidFill>
                <a:latin typeface="+mj-lt"/>
                <a:cs typeface="Arial" panose="020B0604020202020204" pitchFamily="34" charset="0"/>
              </a:rPr>
              <a:t> © Dieter Haas</a:t>
            </a:r>
          </a:p>
        </p:txBody>
      </p:sp>
      <p:sp>
        <p:nvSpPr>
          <p:cNvPr id="12" name="Rechteck 11"/>
          <p:cNvSpPr/>
          <p:nvPr/>
        </p:nvSpPr>
        <p:spPr>
          <a:xfrm>
            <a:off x="7668344" y="3933056"/>
            <a:ext cx="1080120" cy="216024"/>
          </a:xfrm>
          <a:prstGeom prst="rect">
            <a:avLst/>
          </a:prstGeom>
        </p:spPr>
        <p:txBody>
          <a:bodyPr wrap="square">
            <a:spAutoFit/>
          </a:bodyPr>
          <a:lstStyle/>
          <a:p>
            <a:r>
              <a:rPr lang="de-DE" sz="800" dirty="0">
                <a:solidFill>
                  <a:schemeClr val="bg1"/>
                </a:solidFill>
                <a:latin typeface="+mj-lt"/>
                <a:cs typeface="Arial" panose="020B0604020202020204" pitchFamily="34" charset="0"/>
              </a:rPr>
              <a:t> © Dieter Haas</a:t>
            </a:r>
          </a:p>
        </p:txBody>
      </p:sp>
      <p:sp>
        <p:nvSpPr>
          <p:cNvPr id="6" name="Textfeld 5"/>
          <p:cNvSpPr txBox="1"/>
          <p:nvPr/>
        </p:nvSpPr>
        <p:spPr>
          <a:xfrm>
            <a:off x="3779912" y="4437112"/>
            <a:ext cx="1660822" cy="246221"/>
          </a:xfrm>
          <a:prstGeom prst="rect">
            <a:avLst/>
          </a:prstGeom>
          <a:noFill/>
        </p:spPr>
        <p:txBody>
          <a:bodyPr wrap="square" rtlCol="0">
            <a:spAutoFit/>
          </a:bodyPr>
          <a:lstStyle/>
          <a:p>
            <a:pPr>
              <a:spcBef>
                <a:spcPts val="300"/>
              </a:spcBef>
              <a:defRPr/>
            </a:pPr>
            <a:r>
              <a:rPr lang="de-DE" altLang="de-DE" sz="1000">
                <a:latin typeface="Calibri" panose="020F0502020204030204" pitchFamily="34" charset="0"/>
                <a:cs typeface="Arial" panose="020B0604020202020204" pitchFamily="34" charset="0"/>
              </a:rPr>
              <a:t>(Spiegel Online 24.02.2016)</a:t>
            </a:r>
            <a:endParaRPr lang="de-DE" altLang="de-DE" sz="10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5687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
          <p:cNvSpPr>
            <a:spLocks noGrp="1"/>
          </p:cNvSpPr>
          <p:nvPr>
            <p:ph type="title"/>
          </p:nvPr>
        </p:nvSpPr>
        <p:spPr/>
        <p:txBody>
          <a:bodyPr/>
          <a:lstStyle/>
          <a:p>
            <a:r>
              <a:rPr lang="de-DE">
                <a:latin typeface="+mj-lt"/>
              </a:rPr>
              <a:t>Zentrale Aufgaben</a:t>
            </a:r>
            <a:endParaRPr lang="de-DE" dirty="0">
              <a:latin typeface="+mj-lt"/>
            </a:endParaRPr>
          </a:p>
        </p:txBody>
      </p:sp>
      <p:sp>
        <p:nvSpPr>
          <p:cNvPr id="3" name="Inhaltsplatzhalter 2"/>
          <p:cNvSpPr>
            <a:spLocks noGrp="1"/>
          </p:cNvSpPr>
          <p:nvPr>
            <p:ph idx="1"/>
          </p:nvPr>
        </p:nvSpPr>
        <p:spPr>
          <a:xfrm>
            <a:off x="414000" y="1494000"/>
            <a:ext cx="8262456" cy="4868700"/>
          </a:xfrm>
        </p:spPr>
        <p:txBody>
          <a:bodyPr/>
          <a:lstStyle/>
          <a:p>
            <a:pPr lvl="4"/>
            <a:r>
              <a:rPr lang="de-DE" sz="1600" b="1">
                <a:latin typeface="+mj-lt"/>
              </a:rPr>
              <a:t>Politikberatung </a:t>
            </a:r>
            <a:r>
              <a:rPr lang="de-DE" sz="1600">
                <a:latin typeface="+mj-lt"/>
              </a:rPr>
              <a:t>der Bundesregierung, insb. </a:t>
            </a:r>
            <a:r>
              <a:rPr lang="de-DE" sz="1600" b="1">
                <a:latin typeface="+mj-lt"/>
              </a:rPr>
              <a:t>BMU, BMG, BMWi: </a:t>
            </a:r>
            <a:br>
              <a:rPr lang="de-DE" sz="1600">
                <a:latin typeface="+mj-lt"/>
              </a:rPr>
            </a:br>
            <a:r>
              <a:rPr lang="de-DE" sz="1600">
                <a:latin typeface="+mj-lt"/>
              </a:rPr>
              <a:t>wissenschaftlich fundierte Vorschläge zum Umweltschutz sowie Weiterentwicklung der Regelwerke</a:t>
            </a:r>
          </a:p>
          <a:p>
            <a:pPr lvl="4"/>
            <a:endParaRPr lang="de-DE" sz="1600">
              <a:latin typeface="+mj-lt"/>
            </a:endParaRPr>
          </a:p>
          <a:p>
            <a:pPr lvl="4"/>
            <a:r>
              <a:rPr lang="de-DE" sz="1600" b="1">
                <a:latin typeface="+mj-lt"/>
              </a:rPr>
              <a:t>Information der Öffentlichkeit </a:t>
            </a:r>
            <a:r>
              <a:rPr lang="de-DE" sz="1600">
                <a:latin typeface="+mj-lt"/>
              </a:rPr>
              <a:t>über Umweltprobleme, deren Ursachen und Lösungsmöglichkeiten</a:t>
            </a:r>
          </a:p>
          <a:p>
            <a:pPr lvl="4"/>
            <a:endParaRPr lang="de-DE" sz="1600">
              <a:latin typeface="+mj-lt"/>
            </a:endParaRPr>
          </a:p>
          <a:p>
            <a:pPr lvl="4"/>
            <a:r>
              <a:rPr lang="de-DE" sz="1600" b="1">
                <a:latin typeface="+mj-lt"/>
              </a:rPr>
              <a:t>Vollzug </a:t>
            </a:r>
            <a:r>
              <a:rPr lang="de-DE" sz="1600">
                <a:latin typeface="+mj-lt"/>
              </a:rPr>
              <a:t>von Umweltgesetzen und vollzugsähnliche Tätigkeiten auf wissenschaftlicher Grundlage</a:t>
            </a:r>
          </a:p>
          <a:p>
            <a:pPr lvl="4"/>
            <a:endParaRPr lang="de-DE" sz="1600">
              <a:latin typeface="+mj-lt"/>
            </a:endParaRPr>
          </a:p>
          <a:p>
            <a:pPr lvl="4"/>
            <a:r>
              <a:rPr lang="de-DE" sz="1600" b="1">
                <a:latin typeface="+mj-lt"/>
              </a:rPr>
              <a:t>Forschung</a:t>
            </a:r>
            <a:r>
              <a:rPr lang="de-DE" sz="1600">
                <a:latin typeface="+mj-lt"/>
              </a:rPr>
              <a:t> und Umweltdaten</a:t>
            </a:r>
          </a:p>
          <a:p>
            <a:endParaRPr lang="de-DE" dirty="0">
              <a:latin typeface="+mj-lt"/>
            </a:endParaRPr>
          </a:p>
        </p:txBody>
      </p:sp>
      <p:sp>
        <p:nvSpPr>
          <p:cNvPr id="16" name="Textplatzhalter 6"/>
          <p:cNvSpPr>
            <a:spLocks noGrp="1"/>
          </p:cNvSpPr>
          <p:nvPr>
            <p:ph type="body" sz="quarter" idx="13"/>
          </p:nvPr>
        </p:nvSpPr>
        <p:spPr/>
        <p:txBody>
          <a:bodyPr/>
          <a:lstStyle/>
          <a:p>
            <a:r>
              <a:rPr lang="de-DE" sz="1000">
                <a:latin typeface="+mj-lt"/>
              </a:rPr>
              <a:t>Die Apotheke als zentraler Ort für den (umwelt)-bewussten Umgang mit Arzneimitteln </a:t>
            </a:r>
          </a:p>
          <a:p>
            <a:endParaRPr lang="de-DE" sz="1000">
              <a:latin typeface="+mj-lt"/>
            </a:endParaRPr>
          </a:p>
          <a:p>
            <a:endParaRPr lang="de-DE" sz="1000">
              <a:latin typeface="+mj-lt"/>
            </a:endParaRPr>
          </a:p>
          <a:p>
            <a:endParaRPr lang="de-DE" sz="1000" dirty="0">
              <a:latin typeface="+mj-lt"/>
            </a:endParaRPr>
          </a:p>
        </p:txBody>
      </p:sp>
      <p:sp>
        <p:nvSpPr>
          <p:cNvPr id="21" name="Datumsplatzhalter 3"/>
          <p:cNvSpPr>
            <a:spLocks noGrp="1"/>
          </p:cNvSpPr>
          <p:nvPr>
            <p:ph type="dt" sz="half" idx="15"/>
          </p:nvPr>
        </p:nvSpPr>
        <p:spPr/>
        <p:txBody>
          <a:bodyPr/>
          <a:lstStyle/>
          <a:p>
            <a:fld id="{3B1B9FE2-004A-40B9-A081-00AE60777489}" type="datetime1">
              <a:rPr lang="de-DE" smtClean="0">
                <a:latin typeface="+mj-lt"/>
              </a:rPr>
              <a:t>31.07.2020</a:t>
            </a:fld>
            <a:endParaRPr lang="de-DE" dirty="0">
              <a:latin typeface="+mj-lt"/>
            </a:endParaRPr>
          </a:p>
        </p:txBody>
      </p:sp>
      <p:sp>
        <p:nvSpPr>
          <p:cNvPr id="18" name="Fußzeilenplatzhalter 5"/>
          <p:cNvSpPr>
            <a:spLocks noGrp="1"/>
          </p:cNvSpPr>
          <p:nvPr>
            <p:ph type="ftr" sz="quarter" idx="16"/>
          </p:nvPr>
        </p:nvSpPr>
        <p:spPr/>
        <p:txBody>
          <a:bodyPr/>
          <a:lstStyle/>
          <a:p>
            <a:r>
              <a:rPr lang="de-DE">
                <a:latin typeface="+mj-lt"/>
              </a:rPr>
              <a:t>Arzneimittelrückstände im Wasser: Was Pharmazeuten wissen müssen und tun können</a:t>
            </a:r>
            <a:endParaRPr lang="de-DE" dirty="0">
              <a:latin typeface="+mj-lt"/>
            </a:endParaRPr>
          </a:p>
        </p:txBody>
      </p:sp>
      <p:sp>
        <p:nvSpPr>
          <p:cNvPr id="24" name="Foliennummernplatzhalter 5"/>
          <p:cNvSpPr>
            <a:spLocks noGrp="1"/>
          </p:cNvSpPr>
          <p:nvPr>
            <p:ph type="sldNum" sz="quarter" idx="17"/>
          </p:nvPr>
        </p:nvSpPr>
        <p:spPr/>
        <p:txBody>
          <a:bodyPr/>
          <a:lstStyle/>
          <a:p>
            <a:fld id="{4F0D2E71-061B-4E4D-BF94-C6A9FAAAA5EA}" type="slidenum">
              <a:rPr lang="de-DE" smtClean="0">
                <a:latin typeface="+mj-lt"/>
              </a:rPr>
              <a:pPr/>
              <a:t>6</a:t>
            </a:fld>
            <a:endParaRPr lang="de-DE" dirty="0">
              <a:latin typeface="+mj-lt"/>
            </a:endParaRPr>
          </a:p>
        </p:txBody>
      </p:sp>
    </p:spTree>
    <p:extLst>
      <p:ext uri="{BB962C8B-B14F-4D97-AF65-F5344CB8AC3E}">
        <p14:creationId xmlns:p14="http://schemas.microsoft.com/office/powerpoint/2010/main" val="3472547475"/>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p:txBody>
          <a:bodyPr/>
          <a:lstStyle/>
          <a:p>
            <a:r>
              <a:rPr lang="de-DE" altLang="de-DE"/>
              <a:t>Diclofenac in der Tierzucht I</a:t>
            </a:r>
            <a:endParaRPr lang="de-DE" altLang="de-DE" dirty="0"/>
          </a:p>
        </p:txBody>
      </p:sp>
      <p:sp>
        <p:nvSpPr>
          <p:cNvPr id="2" name="Datumsplatzhalter 1"/>
          <p:cNvSpPr>
            <a:spLocks noGrp="1"/>
          </p:cNvSpPr>
          <p:nvPr>
            <p:ph type="dt" sz="half" idx="10"/>
          </p:nvPr>
        </p:nvSpPr>
        <p:spPr/>
        <p:txBody>
          <a:bodyPr/>
          <a:lstStyle/>
          <a:p>
            <a:fld id="{CE03D9EC-E7B7-4FFD-BBA7-360C0E2C11E8}" type="datetime1">
              <a:rPr lang="de-DE" smtClean="0"/>
              <a:t>31.07.2020</a:t>
            </a:fld>
            <a:endParaRPr lang="de-DE"/>
          </a:p>
        </p:txBody>
      </p:sp>
      <p:sp>
        <p:nvSpPr>
          <p:cNvPr id="8" name="Fußzeilenplatzhalter 3"/>
          <p:cNvSpPr>
            <a:spLocks noGrp="1"/>
          </p:cNvSpPr>
          <p:nvPr>
            <p:ph type="ftr" sz="quarter" idx="11"/>
          </p:nvPr>
        </p:nvSpPr>
        <p:spPr/>
        <p:txBody>
          <a:bodyPr/>
          <a:lstStyle/>
          <a:p>
            <a:pPr lvl="0"/>
            <a:r>
              <a:rPr lang="de-DE"/>
              <a:t>Arzneimittelrückstände im Wasser: Was Pharmazeuten wissen müssen und tun können</a:t>
            </a:r>
            <a:endParaRPr lang="de-DE" dirty="0"/>
          </a:p>
        </p:txBody>
      </p:sp>
      <p:sp>
        <p:nvSpPr>
          <p:cNvPr id="21509" name="Foliennummernplatzhalter 4"/>
          <p:cNvSpPr>
            <a:spLocks noGrp="1"/>
          </p:cNvSpPr>
          <p:nvPr>
            <p:ph type="sldNum" sz="quarter" idx="12"/>
          </p:nvPr>
        </p:nvSpPr>
        <p:spPr/>
        <p:txBody>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fld id="{6785A51F-FEC2-4440-B2E5-C7A56F8FC68A}" type="slidenum">
              <a:rPr lang="de-DE" altLang="de-DE" sz="1200" b="0" smtClean="0">
                <a:solidFill>
                  <a:schemeClr val="bg1"/>
                </a:solidFill>
              </a:rPr>
              <a:pPr/>
              <a:t>60</a:t>
            </a:fld>
            <a:endParaRPr lang="de-DE" altLang="de-DE" b="0" dirty="0">
              <a:solidFill>
                <a:schemeClr val="bg1"/>
              </a:solidFill>
            </a:endParaRPr>
          </a:p>
        </p:txBody>
      </p:sp>
      <p:sp>
        <p:nvSpPr>
          <p:cNvPr id="21510"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pic>
        <p:nvPicPr>
          <p:cNvPr id="7" name="Picture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12360" y="1047480"/>
            <a:ext cx="967858" cy="63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Datumsplatzhalter 3"/>
          <p:cNvSpPr>
            <a:spLocks noGrp="1"/>
          </p:cNvSpPr>
          <p:nvPr>
            <p:ph sz="quarter" idx="15"/>
          </p:nvPr>
        </p:nvSpPr>
        <p:spPr>
          <a:xfrm>
            <a:off x="414000" y="1494000"/>
            <a:ext cx="7614384" cy="4867200"/>
          </a:xfrm>
        </p:spPr>
        <p:txBody>
          <a:bodyPr/>
          <a:lstStyle/>
          <a:p>
            <a:pPr lvl="3">
              <a:spcBef>
                <a:spcPct val="0"/>
              </a:spcBef>
            </a:pPr>
            <a:r>
              <a:rPr lang="de-DE" altLang="de-DE" sz="1600" b="0" dirty="0">
                <a:cs typeface="Arial" panose="020B0604020202020204" pitchFamily="34" charset="0"/>
              </a:rPr>
              <a:t>Seit Frühjahr 2013 sind in Spanien 2 Medikamente mit dem Wirkstoff Diclofenac für Tierzucht (Schaf, Schwein und Rind) zugelassen.</a:t>
            </a:r>
          </a:p>
          <a:p>
            <a:pPr lvl="3">
              <a:spcBef>
                <a:spcPct val="0"/>
              </a:spcBef>
            </a:pPr>
            <a:endParaRPr lang="de-DE" altLang="de-DE" sz="1600" b="0" dirty="0">
              <a:cs typeface="Arial" panose="020B0604020202020204" pitchFamily="34" charset="0"/>
            </a:endParaRPr>
          </a:p>
          <a:p>
            <a:pPr lvl="3">
              <a:spcBef>
                <a:spcPct val="0"/>
              </a:spcBef>
            </a:pPr>
            <a:r>
              <a:rPr lang="de-DE" altLang="de-DE" sz="1600" b="0" dirty="0">
                <a:cs typeface="Arial" panose="020B0604020202020204" pitchFamily="34" charset="0"/>
              </a:rPr>
              <a:t>Geierpopulationen in Spanien (größte Populationen in </a:t>
            </a:r>
            <a:r>
              <a:rPr lang="de-DE" altLang="de-DE" sz="1600" b="0">
                <a:cs typeface="Arial" panose="020B0604020202020204" pitchFamily="34" charset="0"/>
              </a:rPr>
              <a:t>Europa): Gänsegeier</a:t>
            </a:r>
            <a:r>
              <a:rPr lang="de-DE" altLang="de-DE" sz="1600" b="0" dirty="0">
                <a:cs typeface="Arial" panose="020B0604020202020204" pitchFamily="34" charset="0"/>
              </a:rPr>
              <a:t>, Schmutzgeier, Mönchsgeier, Bartgeier</a:t>
            </a:r>
          </a:p>
          <a:p>
            <a:pPr lvl="3">
              <a:spcBef>
                <a:spcPct val="0"/>
              </a:spcBef>
            </a:pPr>
            <a:endParaRPr lang="de-DE" altLang="de-DE" sz="1600" b="0" dirty="0">
              <a:cs typeface="Arial" panose="020B0604020202020204" pitchFamily="34" charset="0"/>
            </a:endParaRPr>
          </a:p>
          <a:p>
            <a:pPr lvl="3">
              <a:spcBef>
                <a:spcPct val="0"/>
              </a:spcBef>
            </a:pPr>
            <a:r>
              <a:rPr lang="de-DE" altLang="de-DE" sz="1600" b="0" dirty="0">
                <a:cs typeface="Arial" panose="020B0604020202020204" pitchFamily="34" charset="0"/>
              </a:rPr>
              <a:t>Geier werden mit Kadavern gefüttert (Geierrestaurants, Aufzuchtstationen)</a:t>
            </a:r>
          </a:p>
          <a:p>
            <a:pPr lvl="3">
              <a:spcBef>
                <a:spcPct val="0"/>
              </a:spcBef>
            </a:pPr>
            <a:endParaRPr lang="de-DE" altLang="de-DE" sz="1600" b="0" dirty="0">
              <a:cs typeface="Arial" panose="020B0604020202020204" pitchFamily="34" charset="0"/>
            </a:endParaRPr>
          </a:p>
          <a:p>
            <a:pPr lvl="3">
              <a:spcBef>
                <a:spcPct val="0"/>
              </a:spcBef>
            </a:pPr>
            <a:r>
              <a:rPr lang="de-DE" altLang="de-DE" sz="1600" b="0" dirty="0">
                <a:cs typeface="Arial" panose="020B0604020202020204" pitchFamily="34" charset="0"/>
              </a:rPr>
              <a:t>NGOs machen mobil und fordern Rücknahme der Zulassung und EU weites Verbot von Diclofenac in der Tierzucht.</a:t>
            </a:r>
          </a:p>
          <a:p>
            <a:pPr lvl="3">
              <a:spcBef>
                <a:spcPct val="0"/>
              </a:spcBef>
            </a:pPr>
            <a:endParaRPr lang="de-DE" altLang="de-DE" sz="1600" b="0" dirty="0">
              <a:cs typeface="Arial" panose="020B0604020202020204" pitchFamily="34" charset="0"/>
            </a:endParaRPr>
          </a:p>
          <a:p>
            <a:pPr lvl="3">
              <a:spcBef>
                <a:spcPct val="0"/>
              </a:spcBef>
            </a:pPr>
            <a:r>
              <a:rPr lang="de-DE" sz="1600" b="0" dirty="0">
                <a:cs typeface="Arial" panose="020B0604020202020204" pitchFamily="34" charset="0"/>
              </a:rPr>
              <a:t>die European Medicines Agency (EMA) hatte Ende 2014 das Risiko bestätigt, aber offen gelassen, mit welchen Maßnahmen es auszuräumen wäre.</a:t>
            </a:r>
            <a:endParaRPr lang="de-DE" altLang="de-DE" sz="1600" b="0" dirty="0">
              <a:cs typeface="Arial" panose="020B0604020202020204" pitchFamily="34" charset="0"/>
            </a:endParaRPr>
          </a:p>
          <a:p>
            <a:pPr>
              <a:spcBef>
                <a:spcPct val="0"/>
              </a:spcBef>
              <a:buFont typeface="Arial" panose="020B0604020202020204" pitchFamily="34" charset="0"/>
              <a:buChar char="•"/>
            </a:pPr>
            <a:endParaRPr lang="de-DE" altLang="de-DE" sz="1400" b="0" dirty="0">
              <a:cs typeface="Arial" panose="020B0604020202020204" pitchFamily="34" charset="0"/>
            </a:endParaRPr>
          </a:p>
          <a:p>
            <a:endParaRPr lang="de-DE"/>
          </a:p>
        </p:txBody>
      </p:sp>
    </p:spTree>
    <p:extLst>
      <p:ext uri="{BB962C8B-B14F-4D97-AF65-F5344CB8AC3E}">
        <p14:creationId xmlns:p14="http://schemas.microsoft.com/office/powerpoint/2010/main" val="12194646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p:txBody>
          <a:bodyPr/>
          <a:lstStyle/>
          <a:p>
            <a:r>
              <a:rPr lang="de-DE" altLang="de-DE"/>
              <a:t>Diclofenac in der Tierzucht II</a:t>
            </a:r>
            <a:endParaRPr lang="de-DE" altLang="de-DE" dirty="0"/>
          </a:p>
        </p:txBody>
      </p:sp>
      <p:sp>
        <p:nvSpPr>
          <p:cNvPr id="2" name="Datumsplatzhalter 1"/>
          <p:cNvSpPr>
            <a:spLocks noGrp="1"/>
          </p:cNvSpPr>
          <p:nvPr>
            <p:ph type="dt" sz="half" idx="10"/>
          </p:nvPr>
        </p:nvSpPr>
        <p:spPr/>
        <p:txBody>
          <a:bodyPr/>
          <a:lstStyle/>
          <a:p>
            <a:fld id="{5FA3AE1F-8558-48BE-8ADD-3242265A2413}" type="datetime1">
              <a:rPr lang="de-DE" smtClean="0"/>
              <a:t>31.07.2020</a:t>
            </a:fld>
            <a:endParaRPr lang="de-DE"/>
          </a:p>
        </p:txBody>
      </p:sp>
      <p:sp>
        <p:nvSpPr>
          <p:cNvPr id="8" name="Fußzeilenplatzhalter 3"/>
          <p:cNvSpPr>
            <a:spLocks noGrp="1"/>
          </p:cNvSpPr>
          <p:nvPr>
            <p:ph type="ftr" sz="quarter" idx="11"/>
          </p:nvPr>
        </p:nvSpPr>
        <p:spPr/>
        <p:txBody>
          <a:bodyPr/>
          <a:lstStyle/>
          <a:p>
            <a:pPr lvl="0"/>
            <a:r>
              <a:rPr lang="de-DE"/>
              <a:t>Arzneimittelrückstände im Wasser: Was Pharmazeuten wissen müssen und tun können</a:t>
            </a:r>
            <a:endParaRPr lang="de-DE" dirty="0"/>
          </a:p>
        </p:txBody>
      </p:sp>
      <p:sp>
        <p:nvSpPr>
          <p:cNvPr id="20485" name="Foliennummernplatzhalter 4"/>
          <p:cNvSpPr>
            <a:spLocks noGrp="1"/>
          </p:cNvSpPr>
          <p:nvPr>
            <p:ph type="sldNum" sz="quarter" idx="12"/>
          </p:nvPr>
        </p:nvSpPr>
        <p:spPr/>
        <p:txBody>
          <a:bodyPr/>
          <a:lstStyle>
            <a:lvl1pPr>
              <a:spcBef>
                <a:spcPct val="20000"/>
              </a:spcBef>
              <a:buFont typeface="Arial" panose="020B0604020202020204" pitchFamily="34" charset="0"/>
              <a:defRPr sz="1500" b="1">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fld id="{7CCD9284-7546-4C16-83AE-7EDC065A7B69}" type="slidenum">
              <a:rPr lang="de-DE" altLang="de-DE" sz="1200" b="0" smtClean="0">
                <a:solidFill>
                  <a:schemeClr val="bg1"/>
                </a:solidFill>
              </a:rPr>
              <a:pPr/>
              <a:t>61</a:t>
            </a:fld>
            <a:endParaRPr lang="de-DE" altLang="de-DE" sz="1200" b="0" dirty="0">
              <a:solidFill>
                <a:schemeClr val="bg1"/>
              </a:solidFill>
            </a:endParaRPr>
          </a:p>
        </p:txBody>
      </p:sp>
      <p:sp>
        <p:nvSpPr>
          <p:cNvPr id="20486"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15" name="Rectangle 3"/>
          <p:cNvSpPr>
            <a:spLocks noGrp="1" noChangeArrowheads="1"/>
          </p:cNvSpPr>
          <p:nvPr>
            <p:ph sz="quarter" idx="15"/>
          </p:nvPr>
        </p:nvSpPr>
        <p:spPr>
          <a:xfrm>
            <a:off x="414000" y="1494000"/>
            <a:ext cx="8118440" cy="4867200"/>
          </a:xfrm>
        </p:spPr>
        <p:txBody>
          <a:bodyPr/>
          <a:lstStyle/>
          <a:p>
            <a:pPr lvl="3"/>
            <a:r>
              <a:rPr lang="de-DE" sz="1600"/>
              <a:t>Kein EU-Mitgliedsstaat war bereit, ein Verbotsverfahren anzustrengen.</a:t>
            </a:r>
          </a:p>
          <a:p>
            <a:pPr marL="162000" lvl="3" indent="0">
              <a:buNone/>
            </a:pPr>
            <a:endParaRPr lang="de-DE" sz="1600" dirty="0"/>
          </a:p>
          <a:p>
            <a:pPr lvl="3"/>
            <a:r>
              <a:rPr lang="de-DE" sz="1600" dirty="0"/>
              <a:t>Daraufhin hat die EU-Kommission die Mitgliedsstaaten lediglich dazu aufgefordert, Maßnahmenpläne zu erstellen, die verhindern sollen, dass </a:t>
            </a:r>
            <a:r>
              <a:rPr lang="de-DE" sz="1600" dirty="0" err="1"/>
              <a:t>Diclofenac</a:t>
            </a:r>
            <a:r>
              <a:rPr lang="de-DE" sz="1600" dirty="0"/>
              <a:t> in die Nahrungskette der Geier gelangt.</a:t>
            </a:r>
          </a:p>
          <a:p>
            <a:pPr marL="162000" lvl="3" indent="0">
              <a:buNone/>
            </a:pPr>
            <a:endParaRPr lang="de-DE" sz="1600" dirty="0"/>
          </a:p>
          <a:p>
            <a:pPr lvl="3"/>
            <a:r>
              <a:rPr lang="de-DE" sz="1600" dirty="0"/>
              <a:t>Spanien hat die Packungsbeilagen  ergänzt:</a:t>
            </a:r>
            <a:br>
              <a:rPr lang="de-DE" sz="1600" dirty="0"/>
            </a:br>
            <a:r>
              <a:rPr lang="de-DE" sz="1600" dirty="0"/>
              <a:t>„Mit </a:t>
            </a:r>
            <a:r>
              <a:rPr lang="de-DE" sz="1600" dirty="0" err="1"/>
              <a:t>Diclofenac</a:t>
            </a:r>
            <a:r>
              <a:rPr lang="de-DE" sz="1600" dirty="0"/>
              <a:t> behandelte Tiere dürfen nicht an Geier verfüttert werden.“ </a:t>
            </a:r>
            <a:endParaRPr lang="de-DE" altLang="de-DE" sz="1600" dirty="0"/>
          </a:p>
          <a:p>
            <a:endParaRPr lang="de-DE" altLang="de-DE" dirty="0"/>
          </a:p>
        </p:txBody>
      </p:sp>
      <p:pic>
        <p:nvPicPr>
          <p:cNvPr id="17" name="Picture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12360" y="1047480"/>
            <a:ext cx="967858" cy="63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60540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Auswirkungen auf die Umwelt</a:t>
            </a:r>
            <a:endParaRPr lang="de-DE" dirty="0"/>
          </a:p>
        </p:txBody>
      </p:sp>
      <p:sp>
        <p:nvSpPr>
          <p:cNvPr id="3" name="Inhaltsplatzhalter 2"/>
          <p:cNvSpPr>
            <a:spLocks noGrp="1"/>
          </p:cNvSpPr>
          <p:nvPr>
            <p:ph idx="1"/>
          </p:nvPr>
        </p:nvSpPr>
        <p:spPr>
          <a:xfrm>
            <a:off x="399414" y="1419628"/>
            <a:ext cx="2991600" cy="4868700"/>
          </a:xfrm>
        </p:spPr>
        <p:txBody>
          <a:bodyPr/>
          <a:lstStyle/>
          <a:p>
            <a:r>
              <a:rPr lang="de-DE">
                <a:latin typeface="Calibri" panose="020F0502020204030204" pitchFamily="34" charset="0"/>
              </a:rPr>
              <a:t>Antibiotika</a:t>
            </a:r>
          </a:p>
          <a:p>
            <a:pPr marL="180975" lvl="4" indent="-161925"/>
            <a:r>
              <a:rPr lang="de-DE">
                <a:latin typeface="Calibri" panose="020F0502020204030204" pitchFamily="34" charset="0"/>
              </a:rPr>
              <a:t>Effekte auf Pflanzen, Algen und Cyanophyten</a:t>
            </a:r>
          </a:p>
          <a:p>
            <a:pPr marL="180975" lvl="4" indent="-161925"/>
            <a:endParaRPr lang="de-DE">
              <a:latin typeface="Calibri" panose="020F0502020204030204" pitchFamily="34" charset="0"/>
            </a:endParaRPr>
          </a:p>
          <a:p>
            <a:pPr marL="180975" lvl="4" indent="-161925"/>
            <a:r>
              <a:rPr lang="de-DE">
                <a:latin typeface="Calibri" panose="020F0502020204030204" pitchFamily="34" charset="0"/>
              </a:rPr>
              <a:t>Resistenzentwicklung</a:t>
            </a:r>
          </a:p>
          <a:p>
            <a:pPr marL="180975" lvl="4" indent="-161925"/>
            <a:r>
              <a:rPr lang="de-DE">
                <a:latin typeface="Calibri" panose="020F0502020204030204" pitchFamily="34" charset="0"/>
                <a:sym typeface="Wingdings" panose="05000000000000000000" pitchFamily="2" charset="2"/>
              </a:rPr>
              <a:t>Problem für die menschliche Gesundheit</a:t>
            </a:r>
          </a:p>
          <a:p>
            <a:pPr lvl="1"/>
            <a:endParaRPr lang="de-DE" dirty="0">
              <a:latin typeface="Calibri" panose="020F0502020204030204" pitchFamily="34" charset="0"/>
            </a:endParaRPr>
          </a:p>
        </p:txBody>
      </p:sp>
      <p:sp>
        <p:nvSpPr>
          <p:cNvPr id="13"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6" name="Textplatzhalter 5"/>
          <p:cNvSpPr>
            <a:spLocks noGrp="1"/>
          </p:cNvSpPr>
          <p:nvPr>
            <p:ph type="body" sz="quarter" idx="15"/>
          </p:nvPr>
        </p:nvSpPr>
        <p:spPr>
          <a:xfrm>
            <a:off x="3491880" y="5891696"/>
            <a:ext cx="5203825" cy="125412"/>
          </a:xfrm>
        </p:spPr>
        <p:txBody>
          <a:bodyPr/>
          <a:lstStyle/>
          <a:p>
            <a:r>
              <a:rPr lang="de-DE"/>
              <a:t>Knapp et al. (2010) Environ. Sci. Technol.</a:t>
            </a:r>
            <a:endParaRPr lang="de-DE" dirty="0"/>
          </a:p>
        </p:txBody>
      </p:sp>
      <p:sp>
        <p:nvSpPr>
          <p:cNvPr id="5" name="Datumsplatzhalter 4"/>
          <p:cNvSpPr>
            <a:spLocks noGrp="1"/>
          </p:cNvSpPr>
          <p:nvPr>
            <p:ph type="dt" sz="half" idx="16"/>
          </p:nvPr>
        </p:nvSpPr>
        <p:spPr/>
        <p:txBody>
          <a:bodyPr/>
          <a:lstStyle/>
          <a:p>
            <a:fld id="{E3A35436-1A21-4D54-9992-1F08227ED133}" type="datetime1">
              <a:rPr lang="de-DE" smtClean="0"/>
              <a:t>31.07.2020</a:t>
            </a:fld>
            <a:endParaRPr lang="de-DE" dirty="0"/>
          </a:p>
        </p:txBody>
      </p:sp>
      <p:sp>
        <p:nvSpPr>
          <p:cNvPr id="14" name="Fußzeilenplatzhalter 3"/>
          <p:cNvSpPr>
            <a:spLocks noGrp="1"/>
          </p:cNvSpPr>
          <p:nvPr>
            <p:ph type="ftr" sz="quarter" idx="17"/>
          </p:nvPr>
        </p:nvSpPr>
        <p:spPr/>
        <p:txBody>
          <a:bodyPr/>
          <a:lstStyle/>
          <a:p>
            <a:pPr lvl="0"/>
            <a:r>
              <a:rPr lang="de-DE"/>
              <a:t>Arzneimittelrückstände im Wasser: Was Pharmazeuten wissen müssen und tun können</a:t>
            </a:r>
            <a:endParaRPr lang="de-DE" dirty="0"/>
          </a:p>
        </p:txBody>
      </p:sp>
      <p:sp>
        <p:nvSpPr>
          <p:cNvPr id="9" name="Foliennummernplatzhalter 8"/>
          <p:cNvSpPr>
            <a:spLocks noGrp="1"/>
          </p:cNvSpPr>
          <p:nvPr>
            <p:ph type="sldNum" sz="quarter" idx="18"/>
          </p:nvPr>
        </p:nvSpPr>
        <p:spPr/>
        <p:txBody>
          <a:bodyPr/>
          <a:lstStyle/>
          <a:p>
            <a:fld id="{6156B4DF-49EF-2A48-B7B4-F3F0D0DB9D0C}" type="slidenum">
              <a:rPr lang="de-DE" smtClean="0"/>
              <a:pPr/>
              <a:t>62</a:t>
            </a:fld>
            <a:endParaRPr lang="de-DE" dirty="0"/>
          </a:p>
        </p:txBody>
      </p:sp>
      <p:pic>
        <p:nvPicPr>
          <p:cNvPr id="10" name="Grafik 9"/>
          <p:cNvPicPr>
            <a:picLocks noChangeAspect="1"/>
          </p:cNvPicPr>
          <p:nvPr/>
        </p:nvPicPr>
        <p:blipFill>
          <a:blip r:embed="rId3"/>
          <a:stretch>
            <a:fillRect/>
          </a:stretch>
        </p:blipFill>
        <p:spPr>
          <a:xfrm>
            <a:off x="4644008" y="1161190"/>
            <a:ext cx="3058597" cy="4580920"/>
          </a:xfrm>
          <a:prstGeom prst="rect">
            <a:avLst/>
          </a:prstGeom>
        </p:spPr>
      </p:pic>
      <p:sp>
        <p:nvSpPr>
          <p:cNvPr id="4" name="Textfeld 3"/>
          <p:cNvSpPr txBox="1"/>
          <p:nvPr/>
        </p:nvSpPr>
        <p:spPr>
          <a:xfrm>
            <a:off x="398440" y="6131468"/>
            <a:ext cx="7461658" cy="307777"/>
          </a:xfrm>
          <a:prstGeom prst="rect">
            <a:avLst/>
          </a:prstGeom>
          <a:noFill/>
        </p:spPr>
        <p:txBody>
          <a:bodyPr wrap="none" rtlCol="0">
            <a:spAutoFit/>
          </a:bodyPr>
          <a:lstStyle/>
          <a:p>
            <a:r>
              <a:rPr lang="de-DE" sz="1400" u="sng" dirty="0">
                <a:solidFill>
                  <a:srgbClr val="0000FF"/>
                </a:solidFill>
                <a:latin typeface="+mj-lt"/>
                <a:hlinkClick r:id="rId4"/>
              </a:rPr>
              <a:t>https://www.umweltbundesamt.de/publikationen/antibiotika-antibiotikaresistenzen-in-der-umwelt</a:t>
            </a:r>
            <a:endParaRPr lang="de-DE" sz="1400" dirty="0">
              <a:solidFill>
                <a:srgbClr val="0000FF"/>
              </a:solidFill>
              <a:latin typeface="+mj-lt"/>
            </a:endParaRPr>
          </a:p>
        </p:txBody>
      </p:sp>
    </p:spTree>
    <p:extLst>
      <p:ext uri="{BB962C8B-B14F-4D97-AF65-F5344CB8AC3E}">
        <p14:creationId xmlns:p14="http://schemas.microsoft.com/office/powerpoint/2010/main" val="12795725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Produktion im Ausland</a:t>
            </a:r>
            <a:endParaRPr lang="de-DE" dirty="0"/>
          </a:p>
        </p:txBody>
      </p:sp>
      <p:sp>
        <p:nvSpPr>
          <p:cNvPr id="8" name="Inhaltsplatzhalter 7"/>
          <p:cNvSpPr>
            <a:spLocks noGrp="1"/>
          </p:cNvSpPr>
          <p:nvPr>
            <p:ph idx="1"/>
          </p:nvPr>
        </p:nvSpPr>
        <p:spPr>
          <a:xfrm>
            <a:off x="4359349" y="1448666"/>
            <a:ext cx="4389115" cy="4868700"/>
          </a:xfrm>
        </p:spPr>
        <p:txBody>
          <a:bodyPr/>
          <a:lstStyle/>
          <a:p>
            <a:r>
              <a:rPr lang="de-DE" sz="1600">
                <a:latin typeface="Calibri" panose="020F0502020204030204" pitchFamily="34" charset="0"/>
              </a:rPr>
              <a:t>Beispiel:</a:t>
            </a:r>
          </a:p>
          <a:p>
            <a:r>
              <a:rPr lang="de-DE" sz="1600">
                <a:latin typeface="Calibri" panose="020F0502020204030204" pitchFamily="34" charset="0"/>
              </a:rPr>
              <a:t>80 – 90 % der weltweiten Antibiotika-Produktion in Indien und China</a:t>
            </a:r>
          </a:p>
          <a:p>
            <a:pPr lvl="1"/>
            <a:endParaRPr lang="de-DE" sz="1600">
              <a:latin typeface="Calibri" panose="020F0502020204030204" pitchFamily="34" charset="0"/>
            </a:endParaRPr>
          </a:p>
          <a:p>
            <a:r>
              <a:rPr lang="de-DE" sz="1600">
                <a:latin typeface="Calibri" panose="020F0502020204030204" pitchFamily="34" charset="0"/>
              </a:rPr>
              <a:t>Patancheru-Bollaram Industriegebiet, Hyderabad</a:t>
            </a:r>
          </a:p>
          <a:p>
            <a:pPr marL="266700" lvl="4" indent="-161925"/>
            <a:r>
              <a:rPr lang="de-DE">
                <a:latin typeface="Calibri" panose="020F0502020204030204" pitchFamily="34" charset="0"/>
              </a:rPr>
              <a:t>30 Produktionsstätten</a:t>
            </a:r>
          </a:p>
          <a:p>
            <a:pPr marL="266700" lvl="4" indent="-161925"/>
            <a:r>
              <a:rPr lang="de-DE">
                <a:latin typeface="Calibri" panose="020F0502020204030204" pitchFamily="34" charset="0"/>
              </a:rPr>
              <a:t>Kein Anschluss an Wasserversorgung oder Abwassersystem</a:t>
            </a:r>
          </a:p>
          <a:p>
            <a:pPr marL="266700" lvl="4" indent="-161925"/>
            <a:r>
              <a:rPr lang="de-DE">
                <a:latin typeface="Calibri" panose="020F0502020204030204" pitchFamily="34" charset="0"/>
              </a:rPr>
              <a:t>Sehr hohe Umweltkonzentrationen von Antimykotika und Antibiotika (Moxifloxacin bis 694 µg/L, Voriconazol bis 2.500 µg/L, Fluconazol bis 236.950 µg/L)</a:t>
            </a:r>
          </a:p>
          <a:p>
            <a:pPr lvl="2"/>
            <a:endParaRPr lang="de-DE" dirty="0">
              <a:latin typeface="Calibri" panose="020F0502020204030204" pitchFamily="34" charset="0"/>
            </a:endParaRPr>
          </a:p>
        </p:txBody>
      </p:sp>
      <p:sp>
        <p:nvSpPr>
          <p:cNvPr id="4" name="Textplatzhalter 3"/>
          <p:cNvSpPr>
            <a:spLocks noGrp="1"/>
          </p:cNvSpPr>
          <p:nvPr>
            <p:ph type="body" sz="quarter" idx="13"/>
          </p:nvPr>
        </p:nvSpPr>
        <p:spPr/>
        <p:txBody>
          <a:bodyPr/>
          <a:lstStyle/>
          <a:p>
            <a:r>
              <a:rPr lang="de-DE"/>
              <a:t>Wirkstoffe in der Umwelt – Auswirkungen auf die Umwelt</a:t>
            </a:r>
          </a:p>
          <a:p>
            <a:endParaRPr lang="de-DE" altLang="de-DE"/>
          </a:p>
          <a:p>
            <a:endParaRPr lang="de-DE" altLang="de-DE"/>
          </a:p>
          <a:p>
            <a:endParaRPr lang="de-DE" dirty="0"/>
          </a:p>
        </p:txBody>
      </p:sp>
      <p:sp>
        <p:nvSpPr>
          <p:cNvPr id="11" name="Textplatzhalter 10"/>
          <p:cNvSpPr>
            <a:spLocks noGrp="1"/>
          </p:cNvSpPr>
          <p:nvPr>
            <p:ph type="body" sz="quarter" idx="15"/>
          </p:nvPr>
        </p:nvSpPr>
        <p:spPr>
          <a:xfrm>
            <a:off x="420955" y="6369851"/>
            <a:ext cx="5203825" cy="125412"/>
          </a:xfrm>
        </p:spPr>
        <p:txBody>
          <a:bodyPr/>
          <a:lstStyle/>
          <a:p>
            <a:pPr algn="l"/>
            <a:r>
              <a:rPr lang="de-DE" dirty="0"/>
              <a:t>Lübbert, Baars, </a:t>
            </a:r>
            <a:r>
              <a:rPr lang="de-DE" dirty="0" err="1"/>
              <a:t>Dayakar</a:t>
            </a:r>
            <a:r>
              <a:rPr lang="de-DE" dirty="0"/>
              <a:t>, Lippmann, </a:t>
            </a:r>
            <a:r>
              <a:rPr lang="de-DE" dirty="0" err="1"/>
              <a:t>Rodloff</a:t>
            </a:r>
            <a:r>
              <a:rPr lang="de-DE" dirty="0"/>
              <a:t>, Kinzig, Sörgel (2017) </a:t>
            </a:r>
            <a:r>
              <a:rPr lang="de-DE" dirty="0" err="1"/>
              <a:t>Infection</a:t>
            </a:r>
            <a:endParaRPr lang="de-DE" dirty="0"/>
          </a:p>
        </p:txBody>
      </p:sp>
      <p:sp>
        <p:nvSpPr>
          <p:cNvPr id="3" name="Datumsplatzhalter 2"/>
          <p:cNvSpPr>
            <a:spLocks noGrp="1"/>
          </p:cNvSpPr>
          <p:nvPr>
            <p:ph type="dt" sz="half" idx="16"/>
          </p:nvPr>
        </p:nvSpPr>
        <p:spPr/>
        <p:txBody>
          <a:bodyPr/>
          <a:lstStyle/>
          <a:p>
            <a:fld id="{70D03ACE-7E9B-4409-9D05-22455647E95D}" type="datetime1">
              <a:rPr lang="de-DE" smtClean="0"/>
              <a:t>31.07.2020</a:t>
            </a:fld>
            <a:endParaRPr lang="de-DE" dirty="0"/>
          </a:p>
        </p:txBody>
      </p:sp>
      <p:sp>
        <p:nvSpPr>
          <p:cNvPr id="12" name="Fußzeilenplatzhalter 3"/>
          <p:cNvSpPr>
            <a:spLocks noGrp="1"/>
          </p:cNvSpPr>
          <p:nvPr>
            <p:ph type="ftr" sz="quarter" idx="17"/>
          </p:nvPr>
        </p:nvSpPr>
        <p:spPr/>
        <p:txBody>
          <a:bodyPr/>
          <a:lstStyle/>
          <a:p>
            <a:pPr lvl="0"/>
            <a:r>
              <a:rPr lang="de-DE"/>
              <a:t>Arzneimittelrückstände im Wasser: Was Pharmazeuten wissen müssen und tun können</a:t>
            </a:r>
            <a:endParaRPr lang="de-DE" dirty="0"/>
          </a:p>
        </p:txBody>
      </p:sp>
      <p:sp>
        <p:nvSpPr>
          <p:cNvPr id="7" name="Foliennummernplatzhalter 6"/>
          <p:cNvSpPr>
            <a:spLocks noGrp="1"/>
          </p:cNvSpPr>
          <p:nvPr>
            <p:ph type="sldNum" sz="quarter" idx="18"/>
          </p:nvPr>
        </p:nvSpPr>
        <p:spPr/>
        <p:txBody>
          <a:bodyPr/>
          <a:lstStyle/>
          <a:p>
            <a:fld id="{2282EDB3-0FD9-7845-94AF-22F44B561FA0}" type="slidenum">
              <a:rPr lang="de-DE" smtClean="0"/>
              <a:pPr/>
              <a:t>63</a:t>
            </a:fld>
            <a:endParaRPr lang="de-DE" dirty="0"/>
          </a:p>
        </p:txBody>
      </p:sp>
      <p:pic>
        <p:nvPicPr>
          <p:cNvPr id="2050" name="Picture 2" descr="Bildergebnis fÃ¼r LÃ¼bbert, Baars, Dayakar, Lippmann, Rodloff, Kinzig, SÃ¶rgel (2017) Infe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84784"/>
            <a:ext cx="3633021" cy="4840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7800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9"/>
          <p:cNvSpPr>
            <a:spLocks noGrp="1"/>
          </p:cNvSpPr>
          <p:nvPr>
            <p:ph type="subTitle" idx="1"/>
          </p:nvPr>
        </p:nvSpPr>
        <p:spPr/>
        <p:txBody>
          <a:bodyPr/>
          <a:lstStyle/>
          <a:p>
            <a:r>
              <a:rPr lang="de-DE" altLang="de-DE">
                <a:cs typeface="Arial" charset="0"/>
              </a:rPr>
              <a:t>Risikomanagement: Maßnahmen auf Seiten anderer Akteure</a:t>
            </a:r>
            <a:endParaRPr lang="de-DE"/>
          </a:p>
        </p:txBody>
      </p:sp>
      <p:sp>
        <p:nvSpPr>
          <p:cNvPr id="9" name="Titel 8"/>
          <p:cNvSpPr>
            <a:spLocks noGrp="1"/>
          </p:cNvSpPr>
          <p:nvPr>
            <p:ph type="title"/>
          </p:nvPr>
        </p:nvSpPr>
        <p:spPr/>
        <p:txBody>
          <a:bodyPr/>
          <a:lstStyle/>
          <a:p>
            <a:r>
              <a:rPr lang="de-DE"/>
              <a:t>Block III</a:t>
            </a:r>
          </a:p>
        </p:txBody>
      </p:sp>
      <p:sp>
        <p:nvSpPr>
          <p:cNvPr id="11" name="Textplatzhalter 10"/>
          <p:cNvSpPr>
            <a:spLocks noGrp="1"/>
          </p:cNvSpPr>
          <p:nvPr>
            <p:ph type="body" sz="quarter" idx="10"/>
          </p:nvPr>
        </p:nvSpPr>
        <p:spPr/>
        <p:txBody>
          <a:bodyPr/>
          <a:lstStyle/>
          <a:p>
            <a:r>
              <a:rPr lang="de-DE" dirty="0"/>
              <a:t>Dr. Martina Winker</a:t>
            </a:r>
          </a:p>
          <a:p>
            <a:r>
              <a:rPr lang="de-DE" dirty="0"/>
              <a:t>ISOE - Institut für sozial-ökologische Forschung</a:t>
            </a:r>
          </a:p>
          <a:p>
            <a:endParaRPr lang="de-DE" dirty="0"/>
          </a:p>
          <a:p>
            <a:r>
              <a:rPr lang="de-DE" dirty="0"/>
              <a:t>Herr Prof. Dr. Kümmerer</a:t>
            </a:r>
          </a:p>
          <a:p>
            <a:r>
              <a:rPr lang="de-DE" dirty="0" err="1"/>
              <a:t>Leuphana</a:t>
            </a:r>
            <a:r>
              <a:rPr lang="de-DE" dirty="0"/>
              <a:t> Universität, Institut für Nachhaltige Chemie und Umweltchemie</a:t>
            </a:r>
          </a:p>
        </p:txBody>
      </p:sp>
    </p:spTree>
    <p:extLst>
      <p:ext uri="{BB962C8B-B14F-4D97-AF65-F5344CB8AC3E}">
        <p14:creationId xmlns:p14="http://schemas.microsoft.com/office/powerpoint/2010/main" val="5944924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984F2A63-A703-457A-A566-1788D1ECB3AD}"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65</a:t>
            </a:fld>
            <a:endParaRPr lang="de-DE"/>
          </a:p>
        </p:txBody>
      </p:sp>
      <p:sp>
        <p:nvSpPr>
          <p:cNvPr id="7" name="Textplatzhalter 6"/>
          <p:cNvSpPr>
            <a:spLocks noGrp="1"/>
          </p:cNvSpPr>
          <p:nvPr>
            <p:ph type="body" sz="quarter" idx="13"/>
          </p:nvPr>
        </p:nvSpPr>
        <p:spPr/>
        <p:txBody>
          <a:bodyPr>
            <a:normAutofit/>
          </a:bodyPr>
          <a:lstStyle/>
          <a:p>
            <a:r>
              <a:rPr lang="de-DE" sz="1000"/>
              <a:t>Risikomanagement</a:t>
            </a:r>
          </a:p>
        </p:txBody>
      </p:sp>
      <p:sp>
        <p:nvSpPr>
          <p:cNvPr id="9" name="Inhaltsplatzhalter 8"/>
          <p:cNvSpPr>
            <a:spLocks noGrp="1"/>
          </p:cNvSpPr>
          <p:nvPr>
            <p:ph idx="1"/>
          </p:nvPr>
        </p:nvSpPr>
        <p:spPr/>
        <p:txBody>
          <a:bodyPr/>
          <a:lstStyle/>
          <a:p>
            <a:endParaRPr lang="de-DE"/>
          </a:p>
        </p:txBody>
      </p:sp>
      <p:graphicFrame>
        <p:nvGraphicFramePr>
          <p:cNvPr id="10" name="Inhaltsplatzhalter 5"/>
          <p:cNvGraphicFramePr>
            <a:graphicFrameLocks/>
          </p:cNvGraphicFramePr>
          <p:nvPr>
            <p:extLst>
              <p:ext uri="{D42A27DB-BD31-4B8C-83A1-F6EECF244321}">
                <p14:modId xmlns:p14="http://schemas.microsoft.com/office/powerpoint/2010/main" val="2572190319"/>
              </p:ext>
            </p:extLst>
          </p:nvPr>
        </p:nvGraphicFramePr>
        <p:xfrm>
          <a:off x="395536" y="1484784"/>
          <a:ext cx="8183563" cy="5056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feld 2"/>
          <p:cNvSpPr txBox="1"/>
          <p:nvPr/>
        </p:nvSpPr>
        <p:spPr>
          <a:xfrm>
            <a:off x="414338" y="5981640"/>
            <a:ext cx="6696744" cy="400110"/>
          </a:xfrm>
          <a:prstGeom prst="rect">
            <a:avLst/>
          </a:prstGeom>
          <a:noFill/>
        </p:spPr>
        <p:txBody>
          <a:bodyPr wrap="square" rtlCol="0">
            <a:spAutoFit/>
          </a:bodyPr>
          <a:lstStyle/>
          <a:p>
            <a:r>
              <a:rPr lang="de-DE" sz="1000" dirty="0"/>
              <a:t>Hinweis: im finalen Bericht wurde diese Grafik nochmals angepasst. Diese Anpassung wurde hier nicht vorgenommen, da dann der Prozess/die Gruppenarbeitsaufträge nicht mehr nachvollziehbar sind.</a:t>
            </a:r>
          </a:p>
        </p:txBody>
      </p:sp>
      <p:sp>
        <p:nvSpPr>
          <p:cNvPr id="11" name="Rechteck 10"/>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11758674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BC8DC4DB-D72B-4696-B1AF-94941FE32A22}"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66</a:t>
            </a:fld>
            <a:endParaRPr lang="de-DE"/>
          </a:p>
        </p:txBody>
      </p:sp>
      <p:sp>
        <p:nvSpPr>
          <p:cNvPr id="9" name="Inhaltsplatzhalter 8"/>
          <p:cNvSpPr>
            <a:spLocks noGrp="1"/>
          </p:cNvSpPr>
          <p:nvPr>
            <p:ph idx="1"/>
          </p:nvPr>
        </p:nvSpPr>
        <p:spPr/>
        <p:txBody>
          <a:bodyPr/>
          <a:lstStyle/>
          <a:p>
            <a:endParaRPr lang="de-DE"/>
          </a:p>
        </p:txBody>
      </p:sp>
      <p:graphicFrame>
        <p:nvGraphicFramePr>
          <p:cNvPr id="10" name="Inhaltsplatzhalter 5"/>
          <p:cNvGraphicFramePr>
            <a:graphicFrameLocks/>
          </p:cNvGraphicFramePr>
          <p:nvPr>
            <p:extLst>
              <p:ext uri="{D42A27DB-BD31-4B8C-83A1-F6EECF244321}">
                <p14:modId xmlns:p14="http://schemas.microsoft.com/office/powerpoint/2010/main" val="90950451"/>
              </p:ext>
            </p:extLst>
          </p:nvPr>
        </p:nvGraphicFramePr>
        <p:xfrm>
          <a:off x="395536" y="1484784"/>
          <a:ext cx="8183563" cy="5056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uppieren 10"/>
          <p:cNvGrpSpPr/>
          <p:nvPr/>
        </p:nvGrpSpPr>
        <p:grpSpPr>
          <a:xfrm>
            <a:off x="411506" y="4581128"/>
            <a:ext cx="1486467" cy="594586"/>
            <a:chOff x="3995" y="1034854"/>
            <a:chExt cx="1486467" cy="594586"/>
          </a:xfrm>
        </p:grpSpPr>
        <p:sp>
          <p:nvSpPr>
            <p:cNvPr id="12" name="Chevron 7"/>
            <p:cNvSpPr/>
            <p:nvPr/>
          </p:nvSpPr>
          <p:spPr>
            <a:xfrm>
              <a:off x="3995" y="1034854"/>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p:spPr>
        </p:sp>
        <p:sp>
          <p:nvSpPr>
            <p:cNvPr id="13" name="Chevron 4"/>
            <p:cNvSpPr txBox="1"/>
            <p:nvPr/>
          </p:nvSpPr>
          <p:spPr>
            <a:xfrm>
              <a:off x="301288" y="1034854"/>
              <a:ext cx="891881" cy="594586"/>
            </a:xfrm>
            <a:prstGeom prst="rect">
              <a:avLst/>
            </a:prstGeom>
            <a:noFill/>
            <a:ln>
              <a:noFill/>
            </a:ln>
            <a:effectLst/>
          </p:spPr>
          <p:txBody>
            <a:bodyPr spcFirstLastPara="0" vert="horz" wrap="square" lIns="40005" tIns="13335" rIns="13335" bIns="13335" numCol="1" spcCol="1270" anchor="ctr" anchorCtr="0">
              <a:noAutofit/>
            </a:bodyPr>
            <a:lstStyle/>
            <a:p>
              <a:pPr marL="0" marR="0" lvl="0" indent="0" algn="ctr" defTabSz="444500" eaLnBrk="1" fontAlgn="base" latinLnBrk="0" hangingPunct="1">
                <a:lnSpc>
                  <a:spcPct val="90000"/>
                </a:lnSpc>
                <a:spcBef>
                  <a:spcPct val="0"/>
                </a:spcBef>
                <a:spcAft>
                  <a:spcPct val="3500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mj-lt"/>
                  <a:ea typeface="+mn-ea"/>
                  <a:cs typeface="+mn-cs"/>
                </a:rPr>
                <a:t>Arzneimittel-entwicklung &amp; -herstellung</a:t>
              </a:r>
            </a:p>
          </p:txBody>
        </p:sp>
      </p:grpSp>
      <p:grpSp>
        <p:nvGrpSpPr>
          <p:cNvPr id="14" name="Gruppieren 13"/>
          <p:cNvGrpSpPr/>
          <p:nvPr/>
        </p:nvGrpSpPr>
        <p:grpSpPr>
          <a:xfrm>
            <a:off x="7092280" y="4581128"/>
            <a:ext cx="1486467" cy="594586"/>
            <a:chOff x="6693099" y="1034854"/>
            <a:chExt cx="1486467" cy="594586"/>
          </a:xfrm>
        </p:grpSpPr>
        <p:sp>
          <p:nvSpPr>
            <p:cNvPr id="15" name="Chevron 19"/>
            <p:cNvSpPr/>
            <p:nvPr/>
          </p:nvSpPr>
          <p:spPr>
            <a:xfrm>
              <a:off x="6693099" y="1034854"/>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p:spPr>
        </p:sp>
        <p:sp>
          <p:nvSpPr>
            <p:cNvPr id="16" name="Chevron 4"/>
            <p:cNvSpPr txBox="1"/>
            <p:nvPr/>
          </p:nvSpPr>
          <p:spPr>
            <a:xfrm>
              <a:off x="6990392" y="1034854"/>
              <a:ext cx="891881" cy="594586"/>
            </a:xfrm>
            <a:prstGeom prst="rect">
              <a:avLst/>
            </a:prstGeom>
            <a:noFill/>
            <a:ln>
              <a:noFill/>
            </a:ln>
            <a:effectLst/>
          </p:spPr>
          <p:txBody>
            <a:bodyPr spcFirstLastPara="0" vert="horz" wrap="square" lIns="40005" tIns="13335" rIns="13335" bIns="13335" numCol="1" spcCol="1270" anchor="ctr" anchorCtr="0">
              <a:noAutofit/>
            </a:bodyPr>
            <a:lstStyle/>
            <a:p>
              <a:pPr marL="0" marR="0" lvl="0" indent="0" algn="ctr" defTabSz="444500" eaLnBrk="1" fontAlgn="base" latinLnBrk="0" hangingPunct="1">
                <a:lnSpc>
                  <a:spcPct val="90000"/>
                </a:lnSpc>
                <a:spcBef>
                  <a:spcPct val="0"/>
                </a:spcBef>
                <a:spcAft>
                  <a:spcPct val="35000"/>
                </a:spcAft>
                <a:buClrTx/>
                <a:buSzTx/>
                <a:buFontTx/>
                <a:buNone/>
                <a:tabLst/>
                <a:defRPr/>
              </a:pPr>
              <a:r>
                <a:rPr kumimoji="0" lang="de-DE" sz="1000" b="0" i="0" u="none" strike="noStrike" kern="0" cap="none" spc="0" normalizeH="0" baseline="0" noProof="0" dirty="0">
                  <a:ln>
                    <a:noFill/>
                  </a:ln>
                  <a:solidFill>
                    <a:prstClr val="black"/>
                  </a:solidFill>
                  <a:effectLst/>
                  <a:uLnTx/>
                  <a:uFillTx/>
                  <a:latin typeface="Arial"/>
                  <a:ea typeface="+mn-ea"/>
                  <a:cs typeface="+mn-cs"/>
                </a:rPr>
                <a:t>Eintrag in die </a:t>
              </a:r>
              <a:r>
                <a:rPr kumimoji="0" lang="de-DE" sz="1100" b="0" i="0" u="none" strike="noStrike" kern="0" cap="none" spc="0" normalizeH="0" baseline="0" noProof="0" dirty="0">
                  <a:ln>
                    <a:noFill/>
                  </a:ln>
                  <a:solidFill>
                    <a:prstClr val="black"/>
                  </a:solidFill>
                  <a:effectLst/>
                  <a:uLnTx/>
                  <a:uFillTx/>
                  <a:latin typeface="+mj-lt"/>
                  <a:ea typeface="+mn-ea"/>
                  <a:cs typeface="+mn-cs"/>
                </a:rPr>
                <a:t>Umwelt</a:t>
              </a:r>
              <a:endParaRPr kumimoji="0" lang="de-DE" sz="1000" b="0" i="0" u="none" strike="noStrike" kern="0" cap="none" spc="0" normalizeH="0" baseline="0" noProof="0" dirty="0">
                <a:ln>
                  <a:noFill/>
                </a:ln>
                <a:solidFill>
                  <a:prstClr val="black"/>
                </a:solidFill>
                <a:effectLst/>
                <a:uLnTx/>
                <a:uFillTx/>
                <a:latin typeface="+mj-lt"/>
                <a:ea typeface="+mn-ea"/>
                <a:cs typeface="+mn-cs"/>
              </a:endParaRPr>
            </a:p>
          </p:txBody>
        </p:sp>
      </p:grpSp>
      <p:sp>
        <p:nvSpPr>
          <p:cNvPr id="3" name="Textplatzhalter 2"/>
          <p:cNvSpPr>
            <a:spLocks noGrp="1"/>
          </p:cNvSpPr>
          <p:nvPr>
            <p:ph type="body" sz="quarter" idx="13"/>
          </p:nvPr>
        </p:nvSpPr>
        <p:spPr/>
        <p:txBody>
          <a:bodyPr>
            <a:normAutofit/>
          </a:bodyPr>
          <a:lstStyle/>
          <a:p>
            <a:r>
              <a:rPr lang="de-DE" sz="1000"/>
              <a:t>Risikomanagement</a:t>
            </a:r>
          </a:p>
        </p:txBody>
      </p:sp>
      <p:sp>
        <p:nvSpPr>
          <p:cNvPr id="17" name="Rechteck 16"/>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12924142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8EE8C53A-21EC-40E9-9B68-519604FF3368}"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67</a:t>
            </a:fld>
            <a:endParaRPr lang="de-DE"/>
          </a:p>
        </p:txBody>
      </p:sp>
      <p:sp>
        <p:nvSpPr>
          <p:cNvPr id="7" name="Textplatzhalter 6"/>
          <p:cNvSpPr>
            <a:spLocks noGrp="1"/>
          </p:cNvSpPr>
          <p:nvPr>
            <p:ph type="body" sz="quarter" idx="13"/>
          </p:nvPr>
        </p:nvSpPr>
        <p:spPr/>
        <p:txBody>
          <a:bodyPr>
            <a:normAutofit/>
          </a:bodyPr>
          <a:lstStyle/>
          <a:p>
            <a:r>
              <a:rPr lang="de-DE" sz="1000"/>
              <a:t>Risikomanagement</a:t>
            </a:r>
          </a:p>
          <a:p>
            <a:endParaRPr lang="de-DE" sz="1000"/>
          </a:p>
        </p:txBody>
      </p:sp>
      <p:sp>
        <p:nvSpPr>
          <p:cNvPr id="9" name="Inhaltsplatzhalter 8"/>
          <p:cNvSpPr>
            <a:spLocks noGrp="1"/>
          </p:cNvSpPr>
          <p:nvPr>
            <p:ph idx="1"/>
          </p:nvPr>
        </p:nvSpPr>
        <p:spPr/>
        <p:txBody>
          <a:bodyPr/>
          <a:lstStyle/>
          <a:p>
            <a:endParaRPr lang="de-DE"/>
          </a:p>
        </p:txBody>
      </p:sp>
      <p:graphicFrame>
        <p:nvGraphicFramePr>
          <p:cNvPr id="10" name="Inhaltsplatzhalter 5"/>
          <p:cNvGraphicFramePr>
            <a:graphicFrameLocks/>
          </p:cNvGraphicFramePr>
          <p:nvPr>
            <p:extLst>
              <p:ext uri="{D42A27DB-BD31-4B8C-83A1-F6EECF244321}">
                <p14:modId xmlns:p14="http://schemas.microsoft.com/office/powerpoint/2010/main" val="3030896335"/>
              </p:ext>
            </p:extLst>
          </p:nvPr>
        </p:nvGraphicFramePr>
        <p:xfrm>
          <a:off x="395536" y="1484784"/>
          <a:ext cx="8183563" cy="5056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uppieren 10"/>
          <p:cNvGrpSpPr/>
          <p:nvPr/>
        </p:nvGrpSpPr>
        <p:grpSpPr>
          <a:xfrm>
            <a:off x="411506" y="4581128"/>
            <a:ext cx="1486467" cy="594586"/>
            <a:chOff x="3995" y="1034854"/>
            <a:chExt cx="1486467" cy="594586"/>
          </a:xfrm>
        </p:grpSpPr>
        <p:sp>
          <p:nvSpPr>
            <p:cNvPr id="12" name="Chevron 7"/>
            <p:cNvSpPr/>
            <p:nvPr/>
          </p:nvSpPr>
          <p:spPr>
            <a:xfrm>
              <a:off x="3995" y="1034854"/>
              <a:ext cx="1486467" cy="594586"/>
            </a:xfrm>
            <a:prstGeom prst="chevron">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p:spPr>
        </p:sp>
        <p:sp>
          <p:nvSpPr>
            <p:cNvPr id="13" name="Chevron 4"/>
            <p:cNvSpPr txBox="1"/>
            <p:nvPr/>
          </p:nvSpPr>
          <p:spPr>
            <a:xfrm>
              <a:off x="301288" y="1034854"/>
              <a:ext cx="891881" cy="594586"/>
            </a:xfrm>
            <a:prstGeom prst="rect">
              <a:avLst/>
            </a:prstGeom>
            <a:noFill/>
            <a:ln>
              <a:noFill/>
            </a:ln>
            <a:effectLst/>
          </p:spPr>
          <p:txBody>
            <a:bodyPr spcFirstLastPara="0" vert="horz" wrap="square" lIns="40005" tIns="13335" rIns="13335" bIns="13335" numCol="1" spcCol="1270" anchor="ctr" anchorCtr="0">
              <a:noAutofit/>
            </a:bodyPr>
            <a:lstStyle/>
            <a:p>
              <a:pPr marL="0" marR="0" lvl="0" indent="0" algn="ctr" defTabSz="444500" eaLnBrk="1" fontAlgn="base" latinLnBrk="0" hangingPunct="1">
                <a:lnSpc>
                  <a:spcPct val="90000"/>
                </a:lnSpc>
                <a:spcBef>
                  <a:spcPct val="0"/>
                </a:spcBef>
                <a:spcAft>
                  <a:spcPct val="3500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mj-lt"/>
                  <a:ea typeface="+mn-ea"/>
                  <a:cs typeface="+mn-cs"/>
                </a:rPr>
                <a:t>Arzneimittel-entwicklung &amp; -herstellung</a:t>
              </a:r>
            </a:p>
          </p:txBody>
        </p:sp>
      </p:grpSp>
      <p:grpSp>
        <p:nvGrpSpPr>
          <p:cNvPr id="14" name="Gruppieren 13"/>
          <p:cNvGrpSpPr/>
          <p:nvPr/>
        </p:nvGrpSpPr>
        <p:grpSpPr>
          <a:xfrm>
            <a:off x="7092280" y="4581128"/>
            <a:ext cx="1486467" cy="594586"/>
            <a:chOff x="6693099" y="1034854"/>
            <a:chExt cx="1486467" cy="594586"/>
          </a:xfrm>
        </p:grpSpPr>
        <p:sp>
          <p:nvSpPr>
            <p:cNvPr id="15" name="Chevron 19"/>
            <p:cNvSpPr/>
            <p:nvPr/>
          </p:nvSpPr>
          <p:spPr>
            <a:xfrm>
              <a:off x="6693099" y="1034854"/>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p:spPr>
        </p:sp>
        <p:sp>
          <p:nvSpPr>
            <p:cNvPr id="16" name="Chevron 4"/>
            <p:cNvSpPr txBox="1"/>
            <p:nvPr/>
          </p:nvSpPr>
          <p:spPr>
            <a:xfrm>
              <a:off x="6990392" y="1034854"/>
              <a:ext cx="891881" cy="594586"/>
            </a:xfrm>
            <a:prstGeom prst="rect">
              <a:avLst/>
            </a:prstGeom>
            <a:noFill/>
            <a:ln>
              <a:noFill/>
            </a:ln>
            <a:effectLst/>
          </p:spPr>
          <p:txBody>
            <a:bodyPr spcFirstLastPara="0" vert="horz" wrap="square" lIns="40005" tIns="13335" rIns="13335" bIns="13335" numCol="1" spcCol="1270" anchor="ctr" anchorCtr="0">
              <a:noAutofit/>
            </a:bodyPr>
            <a:lstStyle/>
            <a:p>
              <a:pPr marL="0" marR="0" lvl="0" indent="0" algn="ctr" defTabSz="444500" eaLnBrk="1" fontAlgn="base" latinLnBrk="0" hangingPunct="1">
                <a:lnSpc>
                  <a:spcPct val="90000"/>
                </a:lnSpc>
                <a:spcBef>
                  <a:spcPct val="0"/>
                </a:spcBef>
                <a:spcAft>
                  <a:spcPct val="35000"/>
                </a:spcAft>
                <a:buClrTx/>
                <a:buSzTx/>
                <a:buFontTx/>
                <a:buNone/>
                <a:tabLst/>
                <a:defRPr/>
              </a:pPr>
              <a:r>
                <a:rPr kumimoji="0" lang="de-DE" sz="1000" b="0" i="0" u="none" strike="noStrike" kern="0" cap="none" spc="0" normalizeH="0" baseline="0" noProof="0" dirty="0">
                  <a:ln>
                    <a:noFill/>
                  </a:ln>
                  <a:solidFill>
                    <a:prstClr val="black"/>
                  </a:solidFill>
                  <a:effectLst/>
                  <a:uLnTx/>
                  <a:uFillTx/>
                  <a:latin typeface="Arial"/>
                  <a:ea typeface="+mn-ea"/>
                  <a:cs typeface="+mn-cs"/>
                </a:rPr>
                <a:t>Eintrag in die </a:t>
              </a:r>
              <a:r>
                <a:rPr kumimoji="0" lang="de-DE" sz="1100" b="0" i="0" u="none" strike="noStrike" kern="0" cap="none" spc="0" normalizeH="0" baseline="0" noProof="0" dirty="0">
                  <a:ln>
                    <a:noFill/>
                  </a:ln>
                  <a:solidFill>
                    <a:prstClr val="black"/>
                  </a:solidFill>
                  <a:effectLst/>
                  <a:uLnTx/>
                  <a:uFillTx/>
                  <a:latin typeface="+mj-lt"/>
                  <a:ea typeface="+mn-ea"/>
                  <a:cs typeface="+mn-cs"/>
                </a:rPr>
                <a:t>Umwelt</a:t>
              </a:r>
              <a:endParaRPr kumimoji="0" lang="de-DE" sz="1000" b="0" i="0" u="none" strike="noStrike" kern="0" cap="none" spc="0" normalizeH="0" baseline="0" noProof="0" dirty="0">
                <a:ln>
                  <a:noFill/>
                </a:ln>
                <a:solidFill>
                  <a:prstClr val="black"/>
                </a:solidFill>
                <a:effectLst/>
                <a:uLnTx/>
                <a:uFillTx/>
                <a:latin typeface="+mj-lt"/>
                <a:ea typeface="+mn-ea"/>
                <a:cs typeface="+mn-cs"/>
              </a:endParaRPr>
            </a:p>
          </p:txBody>
        </p:sp>
      </p:grpSp>
      <p:grpSp>
        <p:nvGrpSpPr>
          <p:cNvPr id="17" name="Gruppieren 16"/>
          <p:cNvGrpSpPr/>
          <p:nvPr/>
        </p:nvGrpSpPr>
        <p:grpSpPr>
          <a:xfrm>
            <a:off x="4597701" y="5386406"/>
            <a:ext cx="4080726" cy="597985"/>
            <a:chOff x="4597701" y="5386406"/>
            <a:chExt cx="4080726" cy="597985"/>
          </a:xfrm>
        </p:grpSpPr>
        <p:grpSp>
          <p:nvGrpSpPr>
            <p:cNvPr id="18" name="Gruppieren 17"/>
            <p:cNvGrpSpPr/>
            <p:nvPr/>
          </p:nvGrpSpPr>
          <p:grpSpPr>
            <a:xfrm>
              <a:off x="4597701" y="5386406"/>
              <a:ext cx="1486467" cy="594586"/>
              <a:chOff x="4017458" y="1034854"/>
              <a:chExt cx="1486467" cy="594586"/>
            </a:xfrm>
          </p:grpSpPr>
          <p:sp>
            <p:nvSpPr>
              <p:cNvPr id="22" name="Chevron 13"/>
              <p:cNvSpPr/>
              <p:nvPr/>
            </p:nvSpPr>
            <p:spPr>
              <a:xfrm>
                <a:off x="4017458" y="1034854"/>
                <a:ext cx="1486467" cy="594586"/>
              </a:xfrm>
              <a:prstGeom prst="chevron">
                <a:avLst/>
              </a:prstGeom>
              <a:solidFill>
                <a:srgbClr val="4BACC6">
                  <a:hueOff val="-5960326"/>
                  <a:satOff val="23887"/>
                  <a:lumOff val="5177"/>
                  <a:alphaOff val="0"/>
                </a:srgbClr>
              </a:solidFill>
              <a:ln w="25400" cap="flat" cmpd="sng" algn="ctr">
                <a:solidFill>
                  <a:sysClr val="window" lastClr="FFFFFF">
                    <a:hueOff val="0"/>
                    <a:satOff val="0"/>
                    <a:lumOff val="0"/>
                    <a:alphaOff val="0"/>
                  </a:sysClr>
                </a:solidFill>
                <a:prstDash val="solid"/>
              </a:ln>
              <a:effectLst/>
            </p:spPr>
          </p:sp>
          <p:sp>
            <p:nvSpPr>
              <p:cNvPr id="23" name="Chevron 4"/>
              <p:cNvSpPr txBox="1"/>
              <p:nvPr/>
            </p:nvSpPr>
            <p:spPr>
              <a:xfrm>
                <a:off x="4314751" y="1034854"/>
                <a:ext cx="891881" cy="594586"/>
              </a:xfrm>
              <a:prstGeom prst="rect">
                <a:avLst/>
              </a:prstGeom>
              <a:noFill/>
              <a:ln>
                <a:noFill/>
              </a:ln>
              <a:effectLst/>
            </p:spPr>
            <p:txBody>
              <a:bodyPr spcFirstLastPara="0" vert="horz" wrap="square" lIns="40005" tIns="13335" rIns="13335" bIns="13335" numCol="1" spcCol="1270" anchor="ctr" anchorCtr="0">
                <a:noAutofit/>
              </a:bodyPr>
              <a:lstStyle/>
              <a:p>
                <a:pPr marL="0" marR="0" lvl="0" indent="0" algn="ctr" defTabSz="444500" eaLnBrk="1" fontAlgn="base" latinLnBrk="0" hangingPunct="1">
                  <a:lnSpc>
                    <a:spcPct val="90000"/>
                  </a:lnSpc>
                  <a:spcBef>
                    <a:spcPct val="0"/>
                  </a:spcBef>
                  <a:spcAft>
                    <a:spcPct val="3500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mj-lt"/>
                    <a:ea typeface="+mn-ea"/>
                    <a:cs typeface="+mn-cs"/>
                  </a:rPr>
                  <a:t>Konsum</a:t>
                </a:r>
                <a:endParaRPr kumimoji="0" lang="de-DE" sz="1000" b="0" i="0" u="none" strike="noStrike" kern="0" cap="none" spc="0" normalizeH="0" baseline="0" noProof="0" dirty="0">
                  <a:ln>
                    <a:noFill/>
                  </a:ln>
                  <a:solidFill>
                    <a:prstClr val="black"/>
                  </a:solidFill>
                  <a:effectLst/>
                  <a:uLnTx/>
                  <a:uFillTx/>
                  <a:latin typeface="+mj-lt"/>
                  <a:ea typeface="+mn-ea"/>
                  <a:cs typeface="+mn-cs"/>
                </a:endParaRPr>
              </a:p>
            </p:txBody>
          </p:sp>
        </p:grpSp>
        <p:grpSp>
          <p:nvGrpSpPr>
            <p:cNvPr id="19" name="Gruppieren 18"/>
            <p:cNvGrpSpPr/>
            <p:nvPr/>
          </p:nvGrpSpPr>
          <p:grpSpPr>
            <a:xfrm>
              <a:off x="7191960" y="5389805"/>
              <a:ext cx="1486467" cy="594586"/>
              <a:chOff x="6693099" y="1034854"/>
              <a:chExt cx="1486467" cy="594586"/>
            </a:xfrm>
          </p:grpSpPr>
          <p:sp>
            <p:nvSpPr>
              <p:cNvPr id="20" name="Chevron 16"/>
              <p:cNvSpPr/>
              <p:nvPr/>
            </p:nvSpPr>
            <p:spPr>
              <a:xfrm>
                <a:off x="6693099" y="1034854"/>
                <a:ext cx="1486467" cy="594586"/>
              </a:xfrm>
              <a:prstGeom prst="chevron">
                <a:avLst/>
              </a:prstGeom>
              <a:solidFill>
                <a:srgbClr val="4BACC6">
                  <a:hueOff val="-9933876"/>
                  <a:satOff val="39811"/>
                  <a:lumOff val="8628"/>
                  <a:alphaOff val="0"/>
                </a:srgbClr>
              </a:solidFill>
              <a:ln w="25400" cap="flat" cmpd="sng" algn="ctr">
                <a:solidFill>
                  <a:sysClr val="window" lastClr="FFFFFF">
                    <a:hueOff val="0"/>
                    <a:satOff val="0"/>
                    <a:lumOff val="0"/>
                    <a:alphaOff val="0"/>
                  </a:sysClr>
                </a:solidFill>
                <a:prstDash val="solid"/>
              </a:ln>
              <a:effectLst/>
            </p:spPr>
          </p:sp>
          <p:sp>
            <p:nvSpPr>
              <p:cNvPr id="21" name="Chevron 4"/>
              <p:cNvSpPr txBox="1"/>
              <p:nvPr/>
            </p:nvSpPr>
            <p:spPr>
              <a:xfrm>
                <a:off x="6990392" y="1034854"/>
                <a:ext cx="891881" cy="594586"/>
              </a:xfrm>
              <a:prstGeom prst="rect">
                <a:avLst/>
              </a:prstGeom>
              <a:noFill/>
              <a:ln>
                <a:noFill/>
              </a:ln>
              <a:effectLst/>
            </p:spPr>
            <p:txBody>
              <a:bodyPr spcFirstLastPara="0" vert="horz" wrap="square" lIns="40005" tIns="13335" rIns="13335" bIns="13335" numCol="1" spcCol="1270" anchor="ctr" anchorCtr="0">
                <a:noAutofit/>
              </a:bodyPr>
              <a:lstStyle/>
              <a:p>
                <a:pPr marL="0" marR="0" lvl="0" indent="0" algn="ctr" defTabSz="444500" eaLnBrk="1" fontAlgn="base" latinLnBrk="0" hangingPunct="1">
                  <a:lnSpc>
                    <a:spcPct val="90000"/>
                  </a:lnSpc>
                  <a:spcBef>
                    <a:spcPct val="0"/>
                  </a:spcBef>
                  <a:spcAft>
                    <a:spcPct val="35000"/>
                  </a:spcAft>
                  <a:buClrTx/>
                  <a:buSzTx/>
                  <a:buFontTx/>
                  <a:buNone/>
                  <a:tabLst/>
                  <a:defRPr/>
                </a:pPr>
                <a:r>
                  <a:rPr kumimoji="0" lang="de-DE" sz="1100" b="0" i="0" u="none" strike="noStrike" kern="0" cap="none" spc="0" normalizeH="0" baseline="0" noProof="0" dirty="0">
                    <a:ln>
                      <a:noFill/>
                    </a:ln>
                    <a:solidFill>
                      <a:prstClr val="black"/>
                    </a:solidFill>
                    <a:effectLst/>
                    <a:uLnTx/>
                    <a:uFillTx/>
                    <a:latin typeface="+mj-lt"/>
                    <a:ea typeface="+mn-ea"/>
                    <a:cs typeface="+mn-cs"/>
                  </a:rPr>
                  <a:t>Eintrag</a:t>
                </a:r>
                <a:r>
                  <a:rPr kumimoji="0" lang="de-DE" sz="1000" b="0" i="0" u="none" strike="noStrike" kern="0" cap="none" spc="0" normalizeH="0" baseline="0" noProof="0" dirty="0">
                    <a:ln>
                      <a:noFill/>
                    </a:ln>
                    <a:solidFill>
                      <a:prstClr val="black"/>
                    </a:solidFill>
                    <a:effectLst/>
                    <a:uLnTx/>
                    <a:uFillTx/>
                    <a:latin typeface="Arial"/>
                    <a:ea typeface="+mn-ea"/>
                    <a:cs typeface="+mn-cs"/>
                  </a:rPr>
                  <a:t> in die Umwelt</a:t>
                </a:r>
              </a:p>
            </p:txBody>
          </p:sp>
        </p:grpSp>
      </p:grpSp>
      <p:sp>
        <p:nvSpPr>
          <p:cNvPr id="24" name="Rechteck 23"/>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38705261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69A74C11-606E-4C28-8676-ED9845AF580B}"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68</a:t>
            </a:fld>
            <a:endParaRPr lang="de-DE"/>
          </a:p>
        </p:txBody>
      </p:sp>
      <p:sp>
        <p:nvSpPr>
          <p:cNvPr id="7" name="Textplatzhalter 6"/>
          <p:cNvSpPr>
            <a:spLocks noGrp="1"/>
          </p:cNvSpPr>
          <p:nvPr>
            <p:ph type="body" sz="quarter" idx="13"/>
          </p:nvPr>
        </p:nvSpPr>
        <p:spPr/>
        <p:txBody>
          <a:bodyPr/>
          <a:lstStyle/>
          <a:p>
            <a:endParaRPr lang="de-DE"/>
          </a:p>
        </p:txBody>
      </p:sp>
      <p:sp>
        <p:nvSpPr>
          <p:cNvPr id="9" name="Inhaltsplatzhalter 8"/>
          <p:cNvSpPr>
            <a:spLocks noGrp="1"/>
          </p:cNvSpPr>
          <p:nvPr>
            <p:ph idx="1"/>
          </p:nvPr>
        </p:nvSpPr>
        <p:spPr/>
        <p:txBody>
          <a:bodyPr/>
          <a:lstStyle/>
          <a:p>
            <a:endParaRPr lang="de-DE"/>
          </a:p>
        </p:txBody>
      </p:sp>
      <p:graphicFrame>
        <p:nvGraphicFramePr>
          <p:cNvPr id="10" name="Inhaltsplatzhalter 5"/>
          <p:cNvGraphicFramePr>
            <a:graphicFrameLocks/>
          </p:cNvGraphicFramePr>
          <p:nvPr>
            <p:extLst>
              <p:ext uri="{D42A27DB-BD31-4B8C-83A1-F6EECF244321}">
                <p14:modId xmlns:p14="http://schemas.microsoft.com/office/powerpoint/2010/main" val="6706667"/>
              </p:ext>
            </p:extLst>
          </p:nvPr>
        </p:nvGraphicFramePr>
        <p:xfrm>
          <a:off x="395536" y="1484784"/>
          <a:ext cx="8183563" cy="5056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hteck 10"/>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23034660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Film zur Einführung</a:t>
            </a:r>
          </a:p>
        </p:txBody>
      </p:sp>
      <p:sp>
        <p:nvSpPr>
          <p:cNvPr id="3" name="Inhaltsplatzhalter 2"/>
          <p:cNvSpPr>
            <a:spLocks noGrp="1"/>
          </p:cNvSpPr>
          <p:nvPr>
            <p:ph idx="1"/>
          </p:nvPr>
        </p:nvSpPr>
        <p:spPr>
          <a:xfrm>
            <a:off x="414000" y="1494000"/>
            <a:ext cx="7542376" cy="4525963"/>
          </a:xfrm>
        </p:spPr>
        <p:txBody>
          <a:bodyPr/>
          <a:lstStyle/>
          <a:p>
            <a:pPr marL="0" lvl="0" indent="0" algn="ctr" fontAlgn="base">
              <a:lnSpc>
                <a:spcPct val="100000"/>
              </a:lnSpc>
              <a:spcBef>
                <a:spcPct val="0"/>
              </a:spcBef>
              <a:spcAft>
                <a:spcPts val="1200"/>
              </a:spcAft>
            </a:pPr>
            <a:r>
              <a:rPr lang="de-DE" sz="2000" cap="none">
                <a:solidFill>
                  <a:prstClr val="black"/>
                </a:solidFill>
                <a:cs typeface="Arial" pitchFamily="34" charset="0"/>
              </a:rPr>
              <a:t>FILM</a:t>
            </a:r>
          </a:p>
          <a:p>
            <a:pPr marL="0" lvl="0" indent="0" algn="ctr" fontAlgn="base">
              <a:lnSpc>
                <a:spcPct val="100000"/>
              </a:lnSpc>
              <a:spcBef>
                <a:spcPct val="0"/>
              </a:spcBef>
              <a:spcAft>
                <a:spcPts val="1200"/>
              </a:spcAft>
            </a:pPr>
            <a:r>
              <a:rPr lang="de-DE" sz="2000" cap="none">
                <a:solidFill>
                  <a:prstClr val="black"/>
                </a:solidFill>
                <a:cs typeface="Arial" pitchFamily="34" charset="0"/>
              </a:rPr>
              <a:t>Pillen im Wasserkreislauf: </a:t>
            </a:r>
            <a:br>
              <a:rPr lang="de-DE" sz="2000" cap="none">
                <a:solidFill>
                  <a:prstClr val="black"/>
                </a:solidFill>
                <a:cs typeface="Arial" pitchFamily="34" charset="0"/>
              </a:rPr>
            </a:br>
            <a:r>
              <a:rPr lang="de-DE" sz="2000" cap="none">
                <a:solidFill>
                  <a:prstClr val="black"/>
                </a:solidFill>
                <a:cs typeface="Arial" pitchFamily="34" charset="0"/>
              </a:rPr>
              <a:t>Was wir dagegen tun können</a:t>
            </a:r>
          </a:p>
          <a:p>
            <a:pPr marL="0" lvl="0" indent="0" algn="ctr" fontAlgn="base">
              <a:lnSpc>
                <a:spcPct val="100000"/>
              </a:lnSpc>
              <a:spcBef>
                <a:spcPct val="0"/>
              </a:spcBef>
              <a:spcAft>
                <a:spcPts val="1200"/>
              </a:spcAft>
            </a:pPr>
            <a:r>
              <a:rPr lang="de-DE" b="0" u="sng" cap="none">
                <a:solidFill>
                  <a:prstClr val="black"/>
                </a:solidFill>
                <a:cs typeface="Arial" pitchFamily="34" charset="0"/>
                <a:hlinkClick r:id="rId2"/>
              </a:rPr>
              <a:t>https://www.youtube.com/watch?v=Y_-DBrrCDA0&amp;feature=youtu.be</a:t>
            </a:r>
            <a:endParaRPr lang="de-DE" cap="none">
              <a:solidFill>
                <a:prstClr val="black"/>
              </a:solidFill>
              <a:cs typeface="Arial" pitchFamily="34" charset="0"/>
            </a:endParaRPr>
          </a:p>
          <a:p>
            <a:endParaRPr lang="de-DE"/>
          </a:p>
        </p:txBody>
      </p:sp>
      <p:sp>
        <p:nvSpPr>
          <p:cNvPr id="4" name="Datumsplatzhalter 3"/>
          <p:cNvSpPr>
            <a:spLocks noGrp="1"/>
          </p:cNvSpPr>
          <p:nvPr>
            <p:ph type="dt" sz="half" idx="10"/>
          </p:nvPr>
        </p:nvSpPr>
        <p:spPr/>
        <p:txBody>
          <a:bodyPr/>
          <a:lstStyle/>
          <a:p>
            <a:fld id="{45AFB06D-6C3A-4C58-A038-BB42D45C26C1}"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69</a:t>
            </a:fld>
            <a:endParaRPr lang="de-DE"/>
          </a:p>
        </p:txBody>
      </p:sp>
      <p:sp>
        <p:nvSpPr>
          <p:cNvPr id="7" name="Textplatzhalter 6"/>
          <p:cNvSpPr>
            <a:spLocks noGrp="1"/>
          </p:cNvSpPr>
          <p:nvPr>
            <p:ph type="body" sz="quarter" idx="13"/>
          </p:nvPr>
        </p:nvSpPr>
        <p:spPr/>
        <p:txBody>
          <a:bodyPr/>
          <a:lstStyle/>
          <a:p>
            <a:r>
              <a:rPr lang="de-DE"/>
              <a:t>Maßnahmen auf Seiten anderer Akteure</a:t>
            </a:r>
          </a:p>
          <a:p>
            <a:endParaRPr lang="de-DE"/>
          </a:p>
        </p:txBody>
      </p:sp>
    </p:spTree>
    <p:extLst>
      <p:ext uri="{BB962C8B-B14F-4D97-AF65-F5344CB8AC3E}">
        <p14:creationId xmlns:p14="http://schemas.microsoft.com/office/powerpoint/2010/main" val="3411267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el 1"/>
          <p:cNvSpPr>
            <a:spLocks noGrp="1"/>
          </p:cNvSpPr>
          <p:nvPr>
            <p:ph type="title"/>
          </p:nvPr>
        </p:nvSpPr>
        <p:spPr/>
        <p:txBody>
          <a:bodyPr/>
          <a:lstStyle/>
          <a:p>
            <a:r>
              <a:rPr lang="de-DE"/>
              <a:t>Fachbereiche des UBAs</a:t>
            </a:r>
            <a:endParaRPr lang="de-DE" dirty="0"/>
          </a:p>
        </p:txBody>
      </p:sp>
      <p:sp>
        <p:nvSpPr>
          <p:cNvPr id="4" name="Datumsplatzhalter 3"/>
          <p:cNvSpPr>
            <a:spLocks noGrp="1"/>
          </p:cNvSpPr>
          <p:nvPr>
            <p:ph type="dt" sz="half" idx="10"/>
          </p:nvPr>
        </p:nvSpPr>
        <p:spPr/>
        <p:txBody>
          <a:bodyPr/>
          <a:lstStyle/>
          <a:p>
            <a:fld id="{617F00C3-81EE-4AF4-B506-52746DBA82BB}" type="datetime1">
              <a:rPr lang="de-DE" smtClean="0"/>
              <a:t>31.07.2020</a:t>
            </a:fld>
            <a:endParaRPr lang="de-DE" dirty="0"/>
          </a:p>
        </p:txBody>
      </p:sp>
      <p:sp>
        <p:nvSpPr>
          <p:cNvPr id="37" name="Fußzeilenplatzhalter 5"/>
          <p:cNvSpPr>
            <a:spLocks noGrp="1"/>
          </p:cNvSpPr>
          <p:nvPr>
            <p:ph type="ftr" sz="quarter" idx="11"/>
          </p:nvPr>
        </p:nvSpPr>
        <p:spPr/>
        <p:txBody>
          <a:bodyPr/>
          <a:lstStyle/>
          <a:p>
            <a:r>
              <a:rPr lang="de-DE"/>
              <a:t>Arzneimittelrückstände im Wasser: Was Pharmazeuten wissen müssen und tun können</a:t>
            </a:r>
            <a:endParaRPr lang="de-DE" dirty="0"/>
          </a:p>
        </p:txBody>
      </p:sp>
      <p:sp>
        <p:nvSpPr>
          <p:cNvPr id="6" name="Foliennummernplatzhalter 5"/>
          <p:cNvSpPr>
            <a:spLocks noGrp="1"/>
          </p:cNvSpPr>
          <p:nvPr>
            <p:ph type="sldNum" sz="quarter" idx="12"/>
          </p:nvPr>
        </p:nvSpPr>
        <p:spPr/>
        <p:txBody>
          <a:bodyPr/>
          <a:lstStyle/>
          <a:p>
            <a:fld id="{4F0D2E71-061B-4E4D-BF94-C6A9FAAAA5EA}" type="slidenum">
              <a:rPr lang="de-DE" smtClean="0"/>
              <a:pPr/>
              <a:t>7</a:t>
            </a:fld>
            <a:endParaRPr lang="de-DE" dirty="0"/>
          </a:p>
        </p:txBody>
      </p:sp>
      <p:sp>
        <p:nvSpPr>
          <p:cNvPr id="45" name="Textplatzhalter 6"/>
          <p:cNvSpPr>
            <a:spLocks noGrp="1"/>
          </p:cNvSpPr>
          <p:nvPr>
            <p:ph type="body" sz="quarter" idx="13"/>
          </p:nvPr>
        </p:nvSpPr>
        <p:spPr/>
        <p:txBody>
          <a:bodyPr/>
          <a:lstStyle/>
          <a:p>
            <a:r>
              <a:rPr lang="de-DE"/>
              <a:t>Die Apotheke als zentraler Ort für den (umwelt)-bewussten Umgang mit Arzneimitteln </a:t>
            </a:r>
          </a:p>
          <a:p>
            <a:endParaRPr lang="de-DE"/>
          </a:p>
          <a:p>
            <a:endParaRPr lang="de-DE"/>
          </a:p>
          <a:p>
            <a:endParaRPr lang="de-DE" dirty="0"/>
          </a:p>
        </p:txBody>
      </p:sp>
      <p:sp>
        <p:nvSpPr>
          <p:cNvPr id="8" name="Rectangle 119"/>
          <p:cNvSpPr>
            <a:spLocks noChangeArrowheads="1"/>
          </p:cNvSpPr>
          <p:nvPr/>
        </p:nvSpPr>
        <p:spPr bwMode="auto">
          <a:xfrm>
            <a:off x="7020272" y="1911299"/>
            <a:ext cx="1440000" cy="1800225"/>
          </a:xfrm>
          <a:prstGeom prst="rect">
            <a:avLst/>
          </a:prstGeom>
          <a:solidFill>
            <a:schemeClr val="accent1"/>
          </a:solidFill>
          <a:ln w="9525">
            <a:solidFill>
              <a:schemeClr val="tx1"/>
            </a:solidFill>
            <a:miter lim="800000"/>
            <a:headEnd/>
            <a:tailEnd/>
          </a:ln>
        </p:spPr>
        <p:txBody>
          <a:bodyPr wrap="none" anchor="ctr"/>
          <a:lstStyle/>
          <a:p>
            <a:pPr algn="ctr"/>
            <a:r>
              <a:rPr lang="de-DE" sz="1400" b="1" dirty="0">
                <a:solidFill>
                  <a:schemeClr val="bg1"/>
                </a:solidFill>
                <a:latin typeface="+mj-lt"/>
              </a:rPr>
              <a:t>Fachbereich E</a:t>
            </a:r>
          </a:p>
          <a:p>
            <a:pPr algn="ctr"/>
            <a:r>
              <a:rPr lang="de-DE" sz="1200" dirty="0">
                <a:solidFill>
                  <a:schemeClr val="bg1"/>
                </a:solidFill>
                <a:latin typeface="+mj-lt"/>
              </a:rPr>
              <a:t>Deutsche</a:t>
            </a:r>
          </a:p>
          <a:p>
            <a:pPr algn="ctr"/>
            <a:r>
              <a:rPr lang="de-DE" sz="1200" dirty="0">
                <a:solidFill>
                  <a:schemeClr val="bg1"/>
                </a:solidFill>
                <a:latin typeface="+mj-lt"/>
              </a:rPr>
              <a:t>Emissions-</a:t>
            </a:r>
          </a:p>
          <a:p>
            <a:pPr algn="ctr"/>
            <a:r>
              <a:rPr lang="de-DE" sz="1200" dirty="0">
                <a:solidFill>
                  <a:schemeClr val="bg1"/>
                </a:solidFill>
                <a:latin typeface="+mj-lt"/>
              </a:rPr>
              <a:t>handelsstelle</a:t>
            </a:r>
          </a:p>
          <a:p>
            <a:pPr algn="ctr"/>
            <a:endParaRPr lang="de-DE" sz="1400" b="1" dirty="0">
              <a:solidFill>
                <a:schemeClr val="bg1"/>
              </a:solidFill>
              <a:latin typeface="+mj-lt"/>
            </a:endParaRPr>
          </a:p>
          <a:p>
            <a:pPr algn="ctr"/>
            <a:endParaRPr lang="de-DE" sz="1400" b="1" dirty="0">
              <a:solidFill>
                <a:schemeClr val="bg1"/>
              </a:solidFill>
              <a:latin typeface="+mj-lt"/>
            </a:endParaRPr>
          </a:p>
          <a:p>
            <a:pPr algn="ctr"/>
            <a:r>
              <a:rPr lang="de-DE" sz="1400" dirty="0">
                <a:solidFill>
                  <a:schemeClr val="bg1"/>
                </a:solidFill>
                <a:latin typeface="+mj-lt"/>
              </a:rPr>
              <a:t>Herr Dr. </a:t>
            </a:r>
            <a:r>
              <a:rPr lang="de-DE" sz="1400" dirty="0" err="1">
                <a:solidFill>
                  <a:schemeClr val="bg1"/>
                </a:solidFill>
                <a:latin typeface="+mj-lt"/>
              </a:rPr>
              <a:t>Angrick</a:t>
            </a:r>
            <a:endParaRPr lang="de-DE" sz="1400" dirty="0">
              <a:solidFill>
                <a:schemeClr val="bg1"/>
              </a:solidFill>
              <a:latin typeface="+mj-lt"/>
            </a:endParaRPr>
          </a:p>
        </p:txBody>
      </p:sp>
      <p:sp>
        <p:nvSpPr>
          <p:cNvPr id="9" name="Rectangle 110"/>
          <p:cNvSpPr>
            <a:spLocks noChangeArrowheads="1"/>
          </p:cNvSpPr>
          <p:nvPr/>
        </p:nvSpPr>
        <p:spPr bwMode="auto">
          <a:xfrm>
            <a:off x="3814308" y="1926458"/>
            <a:ext cx="1440000" cy="1800225"/>
          </a:xfrm>
          <a:prstGeom prst="rect">
            <a:avLst/>
          </a:prstGeom>
          <a:solidFill>
            <a:schemeClr val="accent1"/>
          </a:solidFill>
          <a:ln w="9525">
            <a:solidFill>
              <a:schemeClr val="tx1"/>
            </a:solidFill>
            <a:miter lim="800000"/>
            <a:headEnd/>
            <a:tailEnd/>
          </a:ln>
        </p:spPr>
        <p:txBody>
          <a:bodyPr wrap="none" anchor="ctr"/>
          <a:lstStyle/>
          <a:p>
            <a:pPr algn="ctr"/>
            <a:r>
              <a:rPr lang="de-DE" sz="1400" b="1" dirty="0">
                <a:solidFill>
                  <a:schemeClr val="bg1"/>
                </a:solidFill>
                <a:latin typeface="+mj-lt"/>
              </a:rPr>
              <a:t>Fachbereich III</a:t>
            </a:r>
          </a:p>
          <a:p>
            <a:pPr algn="ctr"/>
            <a:r>
              <a:rPr lang="de-DE" sz="1200" dirty="0">
                <a:solidFill>
                  <a:schemeClr val="bg1"/>
                </a:solidFill>
                <a:latin typeface="+mj-lt"/>
              </a:rPr>
              <a:t>Nachhaltige</a:t>
            </a:r>
          </a:p>
          <a:p>
            <a:pPr algn="ctr"/>
            <a:r>
              <a:rPr lang="de-DE" sz="1200" dirty="0">
                <a:solidFill>
                  <a:schemeClr val="bg1"/>
                </a:solidFill>
                <a:latin typeface="+mj-lt"/>
              </a:rPr>
              <a:t>Produktion </a:t>
            </a:r>
          </a:p>
          <a:p>
            <a:pPr algn="ctr"/>
            <a:r>
              <a:rPr lang="de-DE" sz="1200" dirty="0">
                <a:solidFill>
                  <a:schemeClr val="bg1"/>
                </a:solidFill>
                <a:latin typeface="+mj-lt"/>
              </a:rPr>
              <a:t>und Produkte,</a:t>
            </a:r>
          </a:p>
          <a:p>
            <a:pPr algn="ctr"/>
            <a:r>
              <a:rPr lang="de-DE" sz="1200" dirty="0">
                <a:solidFill>
                  <a:schemeClr val="bg1"/>
                </a:solidFill>
                <a:latin typeface="+mj-lt"/>
              </a:rPr>
              <a:t>Kreislaufwirtschaft</a:t>
            </a:r>
          </a:p>
          <a:p>
            <a:pPr algn="ctr"/>
            <a:endParaRPr lang="de-DE" sz="1200" b="1" dirty="0">
              <a:solidFill>
                <a:schemeClr val="bg1"/>
              </a:solidFill>
              <a:latin typeface="+mj-lt"/>
            </a:endParaRPr>
          </a:p>
          <a:p>
            <a:pPr algn="ctr"/>
            <a:r>
              <a:rPr lang="de-DE" sz="1200" dirty="0">
                <a:solidFill>
                  <a:schemeClr val="bg1"/>
                </a:solidFill>
                <a:latin typeface="+mj-lt"/>
              </a:rPr>
              <a:t>Frau Dr</a:t>
            </a:r>
            <a:r>
              <a:rPr lang="de-DE" sz="1200">
                <a:solidFill>
                  <a:schemeClr val="bg1"/>
                </a:solidFill>
                <a:latin typeface="+mj-lt"/>
              </a:rPr>
              <a:t>. Rechenberg</a:t>
            </a:r>
            <a:endParaRPr lang="de-DE" sz="1200" dirty="0">
              <a:solidFill>
                <a:schemeClr val="bg1"/>
              </a:solidFill>
              <a:latin typeface="+mj-lt"/>
            </a:endParaRPr>
          </a:p>
        </p:txBody>
      </p:sp>
      <p:sp>
        <p:nvSpPr>
          <p:cNvPr id="10" name="Rectangle 112"/>
          <p:cNvSpPr>
            <a:spLocks noChangeArrowheads="1"/>
          </p:cNvSpPr>
          <p:nvPr/>
        </p:nvSpPr>
        <p:spPr bwMode="auto">
          <a:xfrm>
            <a:off x="611560" y="1911300"/>
            <a:ext cx="1440159" cy="1800225"/>
          </a:xfrm>
          <a:prstGeom prst="rect">
            <a:avLst/>
          </a:prstGeom>
          <a:solidFill>
            <a:schemeClr val="accent1"/>
          </a:solidFill>
          <a:ln w="9525">
            <a:solidFill>
              <a:schemeClr val="tx1"/>
            </a:solidFill>
            <a:miter lim="800000"/>
            <a:headEnd/>
            <a:tailEnd/>
          </a:ln>
        </p:spPr>
        <p:txBody>
          <a:bodyPr wrap="none" anchor="ctr"/>
          <a:lstStyle/>
          <a:p>
            <a:pPr algn="ctr"/>
            <a:r>
              <a:rPr lang="de-DE" sz="1400" b="1" dirty="0">
                <a:solidFill>
                  <a:schemeClr val="bg1"/>
                </a:solidFill>
                <a:latin typeface="+mj-lt"/>
              </a:rPr>
              <a:t>Fachbereich I</a:t>
            </a:r>
          </a:p>
          <a:p>
            <a:pPr algn="ctr"/>
            <a:r>
              <a:rPr lang="de-DE" sz="1200" dirty="0">
                <a:solidFill>
                  <a:schemeClr val="bg1"/>
                </a:solidFill>
                <a:latin typeface="+mj-lt"/>
              </a:rPr>
              <a:t>Umweltplanung</a:t>
            </a:r>
            <a:br>
              <a:rPr lang="de-DE" sz="1200" dirty="0">
                <a:solidFill>
                  <a:schemeClr val="bg1"/>
                </a:solidFill>
                <a:latin typeface="+mj-lt"/>
              </a:rPr>
            </a:br>
            <a:r>
              <a:rPr lang="de-DE" sz="1200" dirty="0">
                <a:solidFill>
                  <a:schemeClr val="bg1"/>
                </a:solidFill>
                <a:latin typeface="+mj-lt"/>
              </a:rPr>
              <a:t>und</a:t>
            </a:r>
            <a:br>
              <a:rPr lang="de-DE" sz="1200" dirty="0">
                <a:solidFill>
                  <a:schemeClr val="bg1"/>
                </a:solidFill>
                <a:latin typeface="+mj-lt"/>
              </a:rPr>
            </a:br>
            <a:r>
              <a:rPr lang="de-DE" sz="1200" dirty="0">
                <a:solidFill>
                  <a:schemeClr val="bg1"/>
                </a:solidFill>
                <a:latin typeface="+mj-lt"/>
              </a:rPr>
              <a:t>Nachhaltigkeits-</a:t>
            </a:r>
          </a:p>
          <a:p>
            <a:pPr algn="ctr"/>
            <a:r>
              <a:rPr lang="de-DE" sz="1200" dirty="0" err="1">
                <a:solidFill>
                  <a:schemeClr val="bg1"/>
                </a:solidFill>
                <a:latin typeface="+mj-lt"/>
              </a:rPr>
              <a:t>strategien</a:t>
            </a:r>
            <a:endParaRPr lang="de-DE" sz="1200" dirty="0">
              <a:solidFill>
                <a:schemeClr val="bg1"/>
              </a:solidFill>
              <a:latin typeface="+mj-lt"/>
            </a:endParaRPr>
          </a:p>
          <a:p>
            <a:pPr algn="ctr"/>
            <a:endParaRPr lang="de-DE" sz="1400" dirty="0">
              <a:solidFill>
                <a:schemeClr val="bg1"/>
              </a:solidFill>
              <a:latin typeface="+mj-lt"/>
            </a:endParaRPr>
          </a:p>
          <a:p>
            <a:pPr algn="ctr"/>
            <a:r>
              <a:rPr lang="de-DE" sz="1400" dirty="0">
                <a:solidFill>
                  <a:schemeClr val="bg1"/>
                </a:solidFill>
                <a:latin typeface="+mj-lt"/>
              </a:rPr>
              <a:t>Herr  Dr. Lehmann</a:t>
            </a:r>
          </a:p>
        </p:txBody>
      </p:sp>
      <p:sp>
        <p:nvSpPr>
          <p:cNvPr id="11" name="Rectangle 114"/>
          <p:cNvSpPr>
            <a:spLocks noChangeArrowheads="1"/>
          </p:cNvSpPr>
          <p:nvPr/>
        </p:nvSpPr>
        <p:spPr bwMode="auto">
          <a:xfrm>
            <a:off x="2197224" y="1926459"/>
            <a:ext cx="1440000" cy="1800225"/>
          </a:xfrm>
          <a:prstGeom prst="rect">
            <a:avLst/>
          </a:prstGeom>
          <a:solidFill>
            <a:schemeClr val="accent1"/>
          </a:solidFill>
          <a:ln w="9525">
            <a:solidFill>
              <a:schemeClr val="tx1"/>
            </a:solidFill>
            <a:miter lim="800000"/>
            <a:headEnd/>
            <a:tailEnd/>
          </a:ln>
        </p:spPr>
        <p:txBody>
          <a:bodyPr wrap="none" anchor="ctr"/>
          <a:lstStyle/>
          <a:p>
            <a:pPr algn="ctr"/>
            <a:r>
              <a:rPr lang="de-DE" sz="1400" b="1" dirty="0">
                <a:solidFill>
                  <a:schemeClr val="bg1"/>
                </a:solidFill>
                <a:latin typeface="+mj-lt"/>
              </a:rPr>
              <a:t>Fachbereich II</a:t>
            </a:r>
          </a:p>
          <a:p>
            <a:pPr algn="ctr"/>
            <a:r>
              <a:rPr lang="de-DE" sz="1200" dirty="0">
                <a:solidFill>
                  <a:schemeClr val="bg1"/>
                </a:solidFill>
                <a:latin typeface="+mj-lt"/>
              </a:rPr>
              <a:t>Gesundheitlicher</a:t>
            </a:r>
          </a:p>
          <a:p>
            <a:pPr algn="ctr"/>
            <a:r>
              <a:rPr lang="de-DE" sz="1200" dirty="0">
                <a:solidFill>
                  <a:schemeClr val="bg1"/>
                </a:solidFill>
                <a:latin typeface="+mj-lt"/>
              </a:rPr>
              <a:t>Umweltschutz,</a:t>
            </a:r>
          </a:p>
          <a:p>
            <a:pPr algn="ctr"/>
            <a:r>
              <a:rPr lang="de-DE" sz="1200" dirty="0">
                <a:solidFill>
                  <a:schemeClr val="bg1"/>
                </a:solidFill>
                <a:latin typeface="+mj-lt"/>
              </a:rPr>
              <a:t>Schutz </a:t>
            </a:r>
          </a:p>
          <a:p>
            <a:pPr algn="ctr"/>
            <a:r>
              <a:rPr lang="de-DE" sz="1200" dirty="0">
                <a:solidFill>
                  <a:schemeClr val="bg1"/>
                </a:solidFill>
                <a:latin typeface="+mj-lt"/>
              </a:rPr>
              <a:t>der Ökosysteme</a:t>
            </a:r>
          </a:p>
          <a:p>
            <a:pPr algn="ctr"/>
            <a:endParaRPr lang="de-DE" sz="1400" dirty="0">
              <a:solidFill>
                <a:schemeClr val="bg1"/>
              </a:solidFill>
              <a:latin typeface="+mj-lt"/>
            </a:endParaRPr>
          </a:p>
          <a:p>
            <a:pPr algn="ctr"/>
            <a:r>
              <a:rPr lang="de-DE" sz="1400" dirty="0">
                <a:solidFill>
                  <a:schemeClr val="bg1"/>
                </a:solidFill>
                <a:latin typeface="+mj-lt"/>
              </a:rPr>
              <a:t>Frau Dr. Busse</a:t>
            </a:r>
          </a:p>
        </p:txBody>
      </p:sp>
      <p:sp>
        <p:nvSpPr>
          <p:cNvPr id="12" name="Rectangle 116"/>
          <p:cNvSpPr>
            <a:spLocks noChangeArrowheads="1"/>
          </p:cNvSpPr>
          <p:nvPr/>
        </p:nvSpPr>
        <p:spPr bwMode="auto">
          <a:xfrm>
            <a:off x="5448552" y="1913043"/>
            <a:ext cx="1440000" cy="1800225"/>
          </a:xfrm>
          <a:prstGeom prst="rect">
            <a:avLst/>
          </a:prstGeom>
          <a:solidFill>
            <a:schemeClr val="accent1"/>
          </a:solidFill>
          <a:ln w="9525">
            <a:solidFill>
              <a:schemeClr val="tx1"/>
            </a:solidFill>
            <a:miter lim="800000"/>
            <a:headEnd/>
            <a:tailEnd/>
          </a:ln>
        </p:spPr>
        <p:txBody>
          <a:bodyPr wrap="none" anchor="ctr"/>
          <a:lstStyle/>
          <a:p>
            <a:pPr algn="ctr"/>
            <a:r>
              <a:rPr lang="de-DE" sz="1400" b="1" dirty="0">
                <a:solidFill>
                  <a:schemeClr val="bg1"/>
                </a:solidFill>
                <a:latin typeface="+mj-lt"/>
              </a:rPr>
              <a:t>Fachbereich IV</a:t>
            </a:r>
          </a:p>
          <a:p>
            <a:pPr algn="ctr"/>
            <a:r>
              <a:rPr lang="de-DE" sz="1200" dirty="0">
                <a:solidFill>
                  <a:schemeClr val="bg1"/>
                </a:solidFill>
                <a:latin typeface="+mj-lt"/>
              </a:rPr>
              <a:t>Chemikalien-</a:t>
            </a:r>
          </a:p>
          <a:p>
            <a:pPr algn="ctr"/>
            <a:r>
              <a:rPr lang="de-DE" sz="1200" dirty="0" err="1">
                <a:solidFill>
                  <a:schemeClr val="bg1"/>
                </a:solidFill>
                <a:latin typeface="+mj-lt"/>
              </a:rPr>
              <a:t>sicherheit</a:t>
            </a:r>
            <a:endParaRPr lang="de-DE" sz="1200" dirty="0">
              <a:solidFill>
                <a:schemeClr val="bg1"/>
              </a:solidFill>
              <a:latin typeface="+mj-lt"/>
            </a:endParaRPr>
          </a:p>
          <a:p>
            <a:pPr algn="ctr"/>
            <a:endParaRPr lang="de-DE" sz="1400" b="1" dirty="0">
              <a:solidFill>
                <a:schemeClr val="bg1"/>
              </a:solidFill>
              <a:latin typeface="+mj-lt"/>
            </a:endParaRPr>
          </a:p>
          <a:p>
            <a:pPr algn="ctr"/>
            <a:endParaRPr lang="de-DE" sz="1400" b="1" dirty="0">
              <a:solidFill>
                <a:schemeClr val="bg1"/>
              </a:solidFill>
              <a:latin typeface="+mj-lt"/>
            </a:endParaRPr>
          </a:p>
          <a:p>
            <a:pPr algn="ctr"/>
            <a:endParaRPr lang="de-DE" sz="1050" b="1" dirty="0">
              <a:solidFill>
                <a:schemeClr val="bg1"/>
              </a:solidFill>
              <a:latin typeface="+mj-lt"/>
            </a:endParaRPr>
          </a:p>
          <a:p>
            <a:pPr algn="ctr"/>
            <a:r>
              <a:rPr lang="de-DE" sz="1400" dirty="0">
                <a:solidFill>
                  <a:schemeClr val="bg1"/>
                </a:solidFill>
                <a:latin typeface="+mj-lt"/>
              </a:rPr>
              <a:t>Frau Dr. Klasen</a:t>
            </a:r>
          </a:p>
        </p:txBody>
      </p:sp>
      <p:sp>
        <p:nvSpPr>
          <p:cNvPr id="14" name="Line 75"/>
          <p:cNvSpPr>
            <a:spLocks noChangeShapeType="1"/>
          </p:cNvSpPr>
          <p:nvPr/>
        </p:nvSpPr>
        <p:spPr bwMode="auto">
          <a:xfrm flipV="1">
            <a:off x="1331638" y="1454100"/>
            <a:ext cx="6336705" cy="12705"/>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15" name="Line 76"/>
          <p:cNvSpPr>
            <a:spLocks noChangeShapeType="1"/>
          </p:cNvSpPr>
          <p:nvPr/>
        </p:nvSpPr>
        <p:spPr bwMode="auto">
          <a:xfrm>
            <a:off x="6168552" y="1460452"/>
            <a:ext cx="0" cy="4572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16" name="Line 77"/>
          <p:cNvSpPr>
            <a:spLocks noChangeShapeType="1"/>
          </p:cNvSpPr>
          <p:nvPr/>
        </p:nvSpPr>
        <p:spPr bwMode="auto">
          <a:xfrm>
            <a:off x="7668343" y="1454099"/>
            <a:ext cx="0" cy="4572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17" name="Line 78"/>
          <p:cNvSpPr>
            <a:spLocks noChangeShapeType="1"/>
          </p:cNvSpPr>
          <p:nvPr/>
        </p:nvSpPr>
        <p:spPr bwMode="auto">
          <a:xfrm>
            <a:off x="1345209" y="1469259"/>
            <a:ext cx="0" cy="4572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18" name="Line 89"/>
          <p:cNvSpPr>
            <a:spLocks noChangeShapeType="1"/>
          </p:cNvSpPr>
          <p:nvPr/>
        </p:nvSpPr>
        <p:spPr bwMode="auto">
          <a:xfrm>
            <a:off x="2917224" y="1475559"/>
            <a:ext cx="0" cy="4572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19" name="Line 90"/>
          <p:cNvSpPr>
            <a:spLocks noChangeShapeType="1"/>
          </p:cNvSpPr>
          <p:nvPr/>
        </p:nvSpPr>
        <p:spPr bwMode="auto">
          <a:xfrm>
            <a:off x="4556922" y="1454100"/>
            <a:ext cx="0" cy="4572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20" name="Line 90"/>
          <p:cNvSpPr>
            <a:spLocks noChangeShapeType="1"/>
          </p:cNvSpPr>
          <p:nvPr/>
        </p:nvSpPr>
        <p:spPr bwMode="auto">
          <a:xfrm>
            <a:off x="1346874" y="3711524"/>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22" name="Line 90"/>
          <p:cNvSpPr>
            <a:spLocks noChangeShapeType="1"/>
          </p:cNvSpPr>
          <p:nvPr/>
        </p:nvSpPr>
        <p:spPr bwMode="auto">
          <a:xfrm>
            <a:off x="4559061" y="1188126"/>
            <a:ext cx="0" cy="27868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23" name="Line 90"/>
          <p:cNvSpPr>
            <a:spLocks noChangeShapeType="1"/>
          </p:cNvSpPr>
          <p:nvPr/>
        </p:nvSpPr>
        <p:spPr bwMode="auto">
          <a:xfrm>
            <a:off x="1403648" y="6156702"/>
            <a:ext cx="0" cy="180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24" name="Inhaltsplatzhalter 2"/>
          <p:cNvSpPr txBox="1">
            <a:spLocks/>
          </p:cNvSpPr>
          <p:nvPr/>
        </p:nvSpPr>
        <p:spPr>
          <a:xfrm>
            <a:off x="2197224" y="3916931"/>
            <a:ext cx="1440000" cy="2230923"/>
          </a:xfrm>
          <a:prstGeom prst="rect">
            <a:avLst/>
          </a:prstGeom>
          <a:solidFill>
            <a:schemeClr val="accent1"/>
          </a:solidFill>
          <a:ln>
            <a:solidFill>
              <a:schemeClr val="tx1"/>
            </a:solidFill>
          </a:ln>
        </p:spPr>
        <p:txBody>
          <a:bodyPr vert="horz" lIns="0" tIns="0" rIns="0" bIns="0" rtlCol="0" anchor="ctr">
            <a:normAutofit fontScale="92500" lnSpcReduction="20000"/>
          </a:bodyPr>
          <a:lstStyle/>
          <a:p>
            <a:pPr algn="ctr" fontAlgn="auto">
              <a:lnSpc>
                <a:spcPct val="120000"/>
              </a:lnSpc>
              <a:spcBef>
                <a:spcPts val="0"/>
              </a:spcBef>
              <a:spcAft>
                <a:spcPts val="0"/>
              </a:spcAft>
              <a:defRPr/>
            </a:pPr>
            <a:endParaRPr lang="de-DE" sz="1100" b="1" dirty="0">
              <a:solidFill>
                <a:schemeClr val="bg1"/>
              </a:solidFill>
              <a:latin typeface="+mn-lt"/>
              <a:ea typeface="+mn-ea"/>
              <a:cs typeface="+mn-cs"/>
            </a:endParaRPr>
          </a:p>
          <a:p>
            <a:pPr algn="ctr" fontAlgn="auto">
              <a:lnSpc>
                <a:spcPct val="120000"/>
              </a:lnSpc>
              <a:spcBef>
                <a:spcPts val="0"/>
              </a:spcBef>
              <a:spcAft>
                <a:spcPts val="0"/>
              </a:spcAft>
              <a:defRPr/>
            </a:pPr>
            <a:r>
              <a:rPr lang="de-DE" sz="1200" b="1" dirty="0">
                <a:solidFill>
                  <a:schemeClr val="bg1"/>
                </a:solidFill>
                <a:latin typeface="+mj-lt"/>
              </a:rPr>
              <a:t>Abteilung II 1</a:t>
            </a:r>
          </a:p>
          <a:p>
            <a:pPr algn="ctr">
              <a:lnSpc>
                <a:spcPct val="120000"/>
              </a:lnSpc>
              <a:spcAft>
                <a:spcPts val="600"/>
              </a:spcAft>
            </a:pPr>
            <a:r>
              <a:rPr lang="de-DE" sz="1200" dirty="0">
                <a:solidFill>
                  <a:schemeClr val="bg1"/>
                </a:solidFill>
                <a:latin typeface="+mj-lt"/>
              </a:rPr>
              <a:t>Umwelthygiene</a:t>
            </a:r>
          </a:p>
          <a:p>
            <a:pPr lvl="0" algn="ctr">
              <a:lnSpc>
                <a:spcPct val="120000"/>
              </a:lnSpc>
            </a:pPr>
            <a:r>
              <a:rPr lang="de-DE" sz="1200" b="1" dirty="0">
                <a:solidFill>
                  <a:schemeClr val="bg1"/>
                </a:solidFill>
                <a:latin typeface="+mj-lt"/>
              </a:rPr>
              <a:t>Abteilung II 2</a:t>
            </a:r>
          </a:p>
          <a:p>
            <a:pPr algn="ctr">
              <a:lnSpc>
                <a:spcPct val="120000"/>
              </a:lnSpc>
              <a:spcAft>
                <a:spcPts val="600"/>
              </a:spcAft>
            </a:pPr>
            <a:r>
              <a:rPr lang="de-DE" sz="1200" dirty="0">
                <a:solidFill>
                  <a:schemeClr val="bg1"/>
                </a:solidFill>
                <a:latin typeface="+mj-lt"/>
              </a:rPr>
              <a:t>Wasser und Boden</a:t>
            </a:r>
          </a:p>
          <a:p>
            <a:pPr lvl="0" algn="ctr">
              <a:lnSpc>
                <a:spcPct val="120000"/>
              </a:lnSpc>
            </a:pPr>
            <a:r>
              <a:rPr lang="de-DE" sz="1200" b="1" dirty="0">
                <a:solidFill>
                  <a:schemeClr val="bg1"/>
                </a:solidFill>
                <a:latin typeface="+mj-lt"/>
              </a:rPr>
              <a:t>Abteilung</a:t>
            </a:r>
            <a:r>
              <a:rPr lang="de-DE" sz="1200" dirty="0">
                <a:solidFill>
                  <a:schemeClr val="bg1"/>
                </a:solidFill>
                <a:latin typeface="+mj-lt"/>
              </a:rPr>
              <a:t> </a:t>
            </a:r>
            <a:r>
              <a:rPr lang="de-DE" sz="1200" b="1" dirty="0">
                <a:solidFill>
                  <a:schemeClr val="bg1"/>
                </a:solidFill>
                <a:latin typeface="+mj-lt"/>
              </a:rPr>
              <a:t>II 3</a:t>
            </a:r>
          </a:p>
          <a:p>
            <a:pPr lvl="0" algn="ctr">
              <a:lnSpc>
                <a:spcPct val="120000"/>
              </a:lnSpc>
            </a:pPr>
            <a:r>
              <a:rPr lang="de-DE" sz="1200" dirty="0">
                <a:solidFill>
                  <a:schemeClr val="bg1"/>
                </a:solidFill>
                <a:latin typeface="+mj-lt"/>
              </a:rPr>
              <a:t>Trinkwasser- und</a:t>
            </a:r>
          </a:p>
          <a:p>
            <a:pPr algn="ctr">
              <a:lnSpc>
                <a:spcPct val="120000"/>
              </a:lnSpc>
              <a:spcAft>
                <a:spcPts val="600"/>
              </a:spcAft>
            </a:pPr>
            <a:r>
              <a:rPr lang="de-DE" sz="1200" dirty="0" err="1">
                <a:solidFill>
                  <a:schemeClr val="bg1"/>
                </a:solidFill>
                <a:latin typeface="+mj-lt"/>
              </a:rPr>
              <a:t>Badebeckenwasserhy</a:t>
            </a:r>
            <a:r>
              <a:rPr lang="de-DE" sz="1200" dirty="0">
                <a:solidFill>
                  <a:schemeClr val="bg1"/>
                </a:solidFill>
                <a:latin typeface="+mj-lt"/>
              </a:rPr>
              <a:t>-giene</a:t>
            </a:r>
          </a:p>
          <a:p>
            <a:pPr algn="ctr">
              <a:lnSpc>
                <a:spcPct val="120000"/>
              </a:lnSpc>
            </a:pPr>
            <a:r>
              <a:rPr lang="de-DE" sz="1200" b="1" dirty="0">
                <a:solidFill>
                  <a:schemeClr val="bg1"/>
                </a:solidFill>
                <a:latin typeface="+mj-lt"/>
              </a:rPr>
              <a:t>Abteilung</a:t>
            </a:r>
            <a:r>
              <a:rPr lang="de-DE" sz="1200" dirty="0">
                <a:solidFill>
                  <a:schemeClr val="bg1"/>
                </a:solidFill>
                <a:latin typeface="+mj-lt"/>
              </a:rPr>
              <a:t> </a:t>
            </a:r>
            <a:r>
              <a:rPr lang="de-DE" sz="1200" b="1" dirty="0">
                <a:solidFill>
                  <a:schemeClr val="bg1"/>
                </a:solidFill>
                <a:latin typeface="+mj-lt"/>
              </a:rPr>
              <a:t>II 4</a:t>
            </a:r>
          </a:p>
          <a:p>
            <a:pPr algn="ctr">
              <a:lnSpc>
                <a:spcPct val="120000"/>
              </a:lnSpc>
            </a:pPr>
            <a:r>
              <a:rPr lang="de-DE" sz="1200" dirty="0">
                <a:solidFill>
                  <a:schemeClr val="bg1"/>
                </a:solidFill>
                <a:latin typeface="+mj-lt"/>
              </a:rPr>
              <a:t>Luft</a:t>
            </a:r>
          </a:p>
          <a:p>
            <a:pPr lvl="0" algn="ctr">
              <a:lnSpc>
                <a:spcPct val="120000"/>
              </a:lnSpc>
            </a:pPr>
            <a:endParaRPr lang="de-DE" sz="1000" b="1" dirty="0">
              <a:solidFill>
                <a:schemeClr val="bg1"/>
              </a:solidFill>
              <a:latin typeface="+mn-lt"/>
              <a:ea typeface="+mn-ea"/>
              <a:cs typeface="+mn-cs"/>
            </a:endParaRPr>
          </a:p>
        </p:txBody>
      </p:sp>
      <p:sp>
        <p:nvSpPr>
          <p:cNvPr id="25" name="Line 90"/>
          <p:cNvSpPr>
            <a:spLocks noChangeShapeType="1"/>
          </p:cNvSpPr>
          <p:nvPr/>
        </p:nvSpPr>
        <p:spPr bwMode="auto">
          <a:xfrm>
            <a:off x="2917224" y="3711524"/>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26" name="Inhaltsplatzhalter 2"/>
          <p:cNvSpPr txBox="1">
            <a:spLocks/>
          </p:cNvSpPr>
          <p:nvPr/>
        </p:nvSpPr>
        <p:spPr>
          <a:xfrm>
            <a:off x="3807834" y="3911144"/>
            <a:ext cx="1440000" cy="2230923"/>
          </a:xfrm>
          <a:prstGeom prst="rect">
            <a:avLst/>
          </a:prstGeom>
          <a:solidFill>
            <a:schemeClr val="accent1"/>
          </a:solidFill>
          <a:ln>
            <a:solidFill>
              <a:schemeClr val="tx1"/>
            </a:solidFill>
          </a:ln>
        </p:spPr>
        <p:txBody>
          <a:bodyPr vert="horz" lIns="0" tIns="0" rIns="0" bIns="0" rtlCol="0" anchor="ctr">
            <a:normAutofit fontScale="92500" lnSpcReduction="20000"/>
          </a:bodyPr>
          <a:lstStyle/>
          <a:p>
            <a:pPr algn="ctr" fontAlgn="auto">
              <a:lnSpc>
                <a:spcPct val="120000"/>
              </a:lnSpc>
              <a:spcBef>
                <a:spcPts val="0"/>
              </a:spcBef>
              <a:spcAft>
                <a:spcPts val="0"/>
              </a:spcAft>
              <a:defRPr/>
            </a:pPr>
            <a:endParaRPr lang="de-DE" sz="1100" b="1" dirty="0">
              <a:solidFill>
                <a:schemeClr val="bg1"/>
              </a:solidFill>
              <a:latin typeface="+mn-lt"/>
              <a:ea typeface="+mn-ea"/>
              <a:cs typeface="+mn-cs"/>
            </a:endParaRPr>
          </a:p>
          <a:p>
            <a:pPr algn="ctr" fontAlgn="auto">
              <a:lnSpc>
                <a:spcPct val="120000"/>
              </a:lnSpc>
              <a:spcBef>
                <a:spcPts val="0"/>
              </a:spcBef>
              <a:spcAft>
                <a:spcPts val="0"/>
              </a:spcAft>
              <a:defRPr/>
            </a:pPr>
            <a:endParaRPr lang="de-DE" sz="1200" b="1" dirty="0">
              <a:solidFill>
                <a:schemeClr val="bg1"/>
              </a:solidFill>
              <a:latin typeface="+mn-lt"/>
              <a:ea typeface="+mn-ea"/>
              <a:cs typeface="+mn-cs"/>
            </a:endParaRPr>
          </a:p>
          <a:p>
            <a:pPr algn="ctr" fontAlgn="auto">
              <a:lnSpc>
                <a:spcPct val="120000"/>
              </a:lnSpc>
              <a:spcBef>
                <a:spcPts val="0"/>
              </a:spcBef>
              <a:spcAft>
                <a:spcPts val="0"/>
              </a:spcAft>
              <a:defRPr/>
            </a:pPr>
            <a:r>
              <a:rPr lang="de-DE" sz="1200" b="1" dirty="0">
                <a:solidFill>
                  <a:schemeClr val="bg1"/>
                </a:solidFill>
                <a:latin typeface="+mj-lt"/>
              </a:rPr>
              <a:t>Abteilung III 1</a:t>
            </a:r>
          </a:p>
          <a:p>
            <a:pPr lvl="0" algn="ctr">
              <a:lnSpc>
                <a:spcPct val="120000"/>
              </a:lnSpc>
            </a:pPr>
            <a:r>
              <a:rPr lang="de-DE" sz="1200" dirty="0">
                <a:solidFill>
                  <a:schemeClr val="bg1"/>
                </a:solidFill>
                <a:latin typeface="+mj-lt"/>
              </a:rPr>
              <a:t>Nachhaltige Produkte und Konsummuster, Kommunale Kreislauf-</a:t>
            </a:r>
          </a:p>
          <a:p>
            <a:pPr algn="ctr">
              <a:lnSpc>
                <a:spcPct val="120000"/>
              </a:lnSpc>
              <a:spcAft>
                <a:spcPts val="600"/>
              </a:spcAft>
            </a:pPr>
            <a:r>
              <a:rPr lang="de-DE" sz="1200" dirty="0">
                <a:solidFill>
                  <a:schemeClr val="bg1"/>
                </a:solidFill>
                <a:latin typeface="+mj-lt"/>
              </a:rPr>
              <a:t>Wirtschaft</a:t>
            </a:r>
          </a:p>
          <a:p>
            <a:pPr lvl="0" algn="ctr">
              <a:lnSpc>
                <a:spcPct val="120000"/>
              </a:lnSpc>
            </a:pPr>
            <a:r>
              <a:rPr lang="de-DE" sz="1200" b="1" dirty="0">
                <a:solidFill>
                  <a:schemeClr val="bg1"/>
                </a:solidFill>
                <a:latin typeface="+mj-lt"/>
              </a:rPr>
              <a:t>Abteilung III 2</a:t>
            </a:r>
          </a:p>
          <a:p>
            <a:pPr lvl="0" algn="ctr">
              <a:lnSpc>
                <a:spcPct val="120000"/>
              </a:lnSpc>
            </a:pPr>
            <a:r>
              <a:rPr lang="de-DE" sz="1200" dirty="0">
                <a:solidFill>
                  <a:schemeClr val="bg1"/>
                </a:solidFill>
                <a:latin typeface="+mj-lt"/>
              </a:rPr>
              <a:t>Nachhaltige </a:t>
            </a:r>
            <a:r>
              <a:rPr lang="de-DE" sz="1200" dirty="0" err="1">
                <a:solidFill>
                  <a:schemeClr val="bg1"/>
                </a:solidFill>
                <a:latin typeface="+mj-lt"/>
              </a:rPr>
              <a:t>Produk</a:t>
            </a:r>
            <a:r>
              <a:rPr lang="de-DE" sz="1200" dirty="0">
                <a:solidFill>
                  <a:schemeClr val="bg1"/>
                </a:solidFill>
                <a:latin typeface="+mj-lt"/>
              </a:rPr>
              <a:t>-</a:t>
            </a:r>
            <a:r>
              <a:rPr lang="de-DE" sz="1200" dirty="0" err="1">
                <a:solidFill>
                  <a:schemeClr val="bg1"/>
                </a:solidFill>
                <a:latin typeface="+mj-lt"/>
              </a:rPr>
              <a:t>tion</a:t>
            </a:r>
            <a:r>
              <a:rPr lang="de-DE" sz="1200" dirty="0">
                <a:solidFill>
                  <a:schemeClr val="bg1"/>
                </a:solidFill>
                <a:latin typeface="+mj-lt"/>
              </a:rPr>
              <a:t>, </a:t>
            </a:r>
            <a:r>
              <a:rPr lang="de-DE" sz="1200" dirty="0" err="1">
                <a:solidFill>
                  <a:schemeClr val="bg1"/>
                </a:solidFill>
                <a:latin typeface="+mj-lt"/>
              </a:rPr>
              <a:t>Ressour-censchonung</a:t>
            </a:r>
            <a:r>
              <a:rPr lang="de-DE" sz="1200" dirty="0">
                <a:solidFill>
                  <a:schemeClr val="bg1"/>
                </a:solidFill>
                <a:latin typeface="+mj-lt"/>
              </a:rPr>
              <a:t> und</a:t>
            </a:r>
          </a:p>
          <a:p>
            <a:pPr algn="ctr">
              <a:lnSpc>
                <a:spcPct val="120000"/>
              </a:lnSpc>
              <a:spcAft>
                <a:spcPts val="600"/>
              </a:spcAft>
            </a:pPr>
            <a:r>
              <a:rPr lang="de-DE" sz="1200" dirty="0">
                <a:solidFill>
                  <a:schemeClr val="bg1"/>
                </a:solidFill>
                <a:latin typeface="+mj-lt"/>
              </a:rPr>
              <a:t>Stoffkreisläufe</a:t>
            </a:r>
          </a:p>
          <a:p>
            <a:pPr algn="ctr">
              <a:lnSpc>
                <a:spcPct val="120000"/>
              </a:lnSpc>
              <a:spcAft>
                <a:spcPts val="600"/>
              </a:spcAft>
            </a:pPr>
            <a:endParaRPr lang="de-DE" sz="1000" dirty="0">
              <a:solidFill>
                <a:schemeClr val="bg1"/>
              </a:solidFill>
            </a:endParaRPr>
          </a:p>
          <a:p>
            <a:pPr lvl="0" algn="ctr">
              <a:lnSpc>
                <a:spcPct val="120000"/>
              </a:lnSpc>
            </a:pPr>
            <a:endParaRPr lang="de-DE" sz="1000" b="1" dirty="0">
              <a:solidFill>
                <a:schemeClr val="bg1"/>
              </a:solidFill>
              <a:latin typeface="+mn-lt"/>
              <a:ea typeface="+mn-ea"/>
              <a:cs typeface="+mn-cs"/>
            </a:endParaRPr>
          </a:p>
        </p:txBody>
      </p:sp>
      <p:sp>
        <p:nvSpPr>
          <p:cNvPr id="27" name="Line 90"/>
          <p:cNvSpPr>
            <a:spLocks noChangeShapeType="1"/>
          </p:cNvSpPr>
          <p:nvPr/>
        </p:nvSpPr>
        <p:spPr bwMode="auto">
          <a:xfrm>
            <a:off x="4559061" y="3717056"/>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28" name="Inhaltsplatzhalter 2"/>
          <p:cNvSpPr txBox="1">
            <a:spLocks/>
          </p:cNvSpPr>
          <p:nvPr/>
        </p:nvSpPr>
        <p:spPr>
          <a:xfrm>
            <a:off x="5448552" y="3936384"/>
            <a:ext cx="1440000" cy="2230923"/>
          </a:xfrm>
          <a:prstGeom prst="rect">
            <a:avLst/>
          </a:prstGeom>
          <a:solidFill>
            <a:schemeClr val="accent1"/>
          </a:solidFill>
          <a:ln>
            <a:solidFill>
              <a:schemeClr val="tx1"/>
            </a:solidFill>
          </a:ln>
        </p:spPr>
        <p:txBody>
          <a:bodyPr vert="horz" lIns="0" tIns="0" rIns="0" bIns="0" rtlCol="0" anchor="ctr">
            <a:normAutofit/>
          </a:bodyPr>
          <a:lstStyle/>
          <a:p>
            <a:pPr algn="ctr" fontAlgn="auto">
              <a:lnSpc>
                <a:spcPct val="120000"/>
              </a:lnSpc>
              <a:spcBef>
                <a:spcPts val="0"/>
              </a:spcBef>
              <a:spcAft>
                <a:spcPts val="0"/>
              </a:spcAft>
              <a:defRPr/>
            </a:pPr>
            <a:r>
              <a:rPr lang="de-DE" sz="1100" b="1" dirty="0">
                <a:solidFill>
                  <a:schemeClr val="bg1"/>
                </a:solidFill>
                <a:latin typeface="+mj-lt"/>
              </a:rPr>
              <a:t>Abteilung IV 1</a:t>
            </a:r>
          </a:p>
          <a:p>
            <a:pPr algn="ctr">
              <a:lnSpc>
                <a:spcPct val="120000"/>
              </a:lnSpc>
              <a:spcAft>
                <a:spcPts val="600"/>
              </a:spcAft>
            </a:pPr>
            <a:r>
              <a:rPr lang="de-DE" sz="1100" dirty="0">
                <a:solidFill>
                  <a:schemeClr val="bg1"/>
                </a:solidFill>
                <a:latin typeface="+mj-lt"/>
              </a:rPr>
              <a:t>Internationales und Pestizide</a:t>
            </a:r>
          </a:p>
          <a:p>
            <a:pPr lvl="0" algn="ctr">
              <a:lnSpc>
                <a:spcPct val="120000"/>
              </a:lnSpc>
            </a:pPr>
            <a:r>
              <a:rPr lang="de-DE" sz="1100" b="1" dirty="0">
                <a:solidFill>
                  <a:schemeClr val="bg1"/>
                </a:solidFill>
                <a:latin typeface="+mj-lt"/>
              </a:rPr>
              <a:t>Abteilung IV 2</a:t>
            </a:r>
          </a:p>
          <a:p>
            <a:pPr lvl="0" algn="ctr">
              <a:lnSpc>
                <a:spcPct val="120000"/>
              </a:lnSpc>
            </a:pPr>
            <a:r>
              <a:rPr lang="de-DE" sz="1100" dirty="0">
                <a:solidFill>
                  <a:schemeClr val="bg1"/>
                </a:solidFill>
                <a:latin typeface="+mj-lt"/>
              </a:rPr>
              <a:t>Arzneimittel, </a:t>
            </a:r>
            <a:r>
              <a:rPr lang="de-DE" sz="1100" dirty="0" err="1">
                <a:solidFill>
                  <a:schemeClr val="bg1"/>
                </a:solidFill>
                <a:latin typeface="+mj-lt"/>
              </a:rPr>
              <a:t>Chemi-kalien</a:t>
            </a:r>
            <a:r>
              <a:rPr lang="de-DE" sz="1100" dirty="0">
                <a:solidFill>
                  <a:schemeClr val="bg1"/>
                </a:solidFill>
                <a:latin typeface="+mj-lt"/>
              </a:rPr>
              <a:t> und Stoffunter-</a:t>
            </a:r>
            <a:r>
              <a:rPr lang="de-DE" sz="1100" dirty="0" err="1">
                <a:solidFill>
                  <a:schemeClr val="bg1"/>
                </a:solidFill>
                <a:latin typeface="+mj-lt"/>
              </a:rPr>
              <a:t>suchungen</a:t>
            </a:r>
            <a:endParaRPr lang="de-DE" sz="1100" dirty="0">
              <a:solidFill>
                <a:schemeClr val="bg1"/>
              </a:solidFill>
              <a:latin typeface="+mj-lt"/>
            </a:endParaRPr>
          </a:p>
          <a:p>
            <a:pPr lvl="0" algn="ctr">
              <a:lnSpc>
                <a:spcPct val="120000"/>
              </a:lnSpc>
            </a:pPr>
            <a:endParaRPr lang="de-DE" sz="1000" dirty="0">
              <a:solidFill>
                <a:schemeClr val="bg1"/>
              </a:solidFill>
            </a:endParaRPr>
          </a:p>
          <a:p>
            <a:pPr lvl="0" algn="ctr">
              <a:lnSpc>
                <a:spcPct val="120000"/>
              </a:lnSpc>
            </a:pPr>
            <a:endParaRPr lang="de-DE" sz="1000" dirty="0">
              <a:solidFill>
                <a:schemeClr val="bg1"/>
              </a:solidFill>
            </a:endParaRPr>
          </a:p>
          <a:p>
            <a:pPr lvl="0" algn="ctr">
              <a:lnSpc>
                <a:spcPct val="120000"/>
              </a:lnSpc>
            </a:pPr>
            <a:endParaRPr lang="de-DE" sz="1000" b="1" dirty="0">
              <a:solidFill>
                <a:schemeClr val="bg1"/>
              </a:solidFill>
              <a:latin typeface="+mn-lt"/>
              <a:ea typeface="+mn-ea"/>
              <a:cs typeface="+mn-cs"/>
            </a:endParaRPr>
          </a:p>
        </p:txBody>
      </p:sp>
      <p:sp>
        <p:nvSpPr>
          <p:cNvPr id="29" name="Line 90"/>
          <p:cNvSpPr>
            <a:spLocks noChangeShapeType="1"/>
          </p:cNvSpPr>
          <p:nvPr/>
        </p:nvSpPr>
        <p:spPr bwMode="auto">
          <a:xfrm>
            <a:off x="6147275" y="3726684"/>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30" name="Line 90"/>
          <p:cNvSpPr>
            <a:spLocks noChangeShapeType="1"/>
          </p:cNvSpPr>
          <p:nvPr/>
        </p:nvSpPr>
        <p:spPr bwMode="auto">
          <a:xfrm>
            <a:off x="2987824" y="6156702"/>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31" name="Line 90"/>
          <p:cNvSpPr>
            <a:spLocks noChangeShapeType="1"/>
          </p:cNvSpPr>
          <p:nvPr/>
        </p:nvSpPr>
        <p:spPr bwMode="auto">
          <a:xfrm>
            <a:off x="4559061" y="6156702"/>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32" name="Line 90"/>
          <p:cNvSpPr>
            <a:spLocks noChangeShapeType="1"/>
          </p:cNvSpPr>
          <p:nvPr/>
        </p:nvSpPr>
        <p:spPr bwMode="auto">
          <a:xfrm>
            <a:off x="6168552" y="6147854"/>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33" name="Inhaltsplatzhalter 2"/>
          <p:cNvSpPr txBox="1">
            <a:spLocks/>
          </p:cNvSpPr>
          <p:nvPr/>
        </p:nvSpPr>
        <p:spPr>
          <a:xfrm>
            <a:off x="7051564" y="3936384"/>
            <a:ext cx="1440000" cy="2230923"/>
          </a:xfrm>
          <a:prstGeom prst="rect">
            <a:avLst/>
          </a:prstGeom>
          <a:solidFill>
            <a:schemeClr val="accent1"/>
          </a:solidFill>
          <a:ln>
            <a:solidFill>
              <a:schemeClr val="tx1"/>
            </a:solidFill>
          </a:ln>
        </p:spPr>
        <p:txBody>
          <a:bodyPr vert="horz" lIns="0" tIns="0" rIns="0" bIns="0" rtlCol="0" anchor="ctr">
            <a:noAutofit/>
          </a:bodyPr>
          <a:lstStyle/>
          <a:p>
            <a:pPr algn="ctr" fontAlgn="auto">
              <a:lnSpc>
                <a:spcPct val="120000"/>
              </a:lnSpc>
              <a:spcBef>
                <a:spcPts val="0"/>
              </a:spcBef>
              <a:spcAft>
                <a:spcPts val="0"/>
              </a:spcAft>
              <a:defRPr/>
            </a:pPr>
            <a:r>
              <a:rPr lang="de-DE" sz="1050" b="1" dirty="0">
                <a:solidFill>
                  <a:schemeClr val="bg1"/>
                </a:solidFill>
                <a:latin typeface="+mj-lt"/>
              </a:rPr>
              <a:t>Abteilung E 1</a:t>
            </a:r>
          </a:p>
          <a:p>
            <a:pPr algn="ctr">
              <a:lnSpc>
                <a:spcPct val="120000"/>
              </a:lnSpc>
              <a:spcAft>
                <a:spcPts val="600"/>
              </a:spcAft>
            </a:pPr>
            <a:r>
              <a:rPr lang="de-DE" sz="1050" dirty="0">
                <a:solidFill>
                  <a:schemeClr val="bg1"/>
                </a:solidFill>
                <a:latin typeface="+mj-lt"/>
              </a:rPr>
              <a:t>Industrieanlagen Klimaschutzprojekte, Kundenservice und Rechtsangelegenheiten</a:t>
            </a:r>
          </a:p>
          <a:p>
            <a:pPr lvl="0" algn="ctr">
              <a:lnSpc>
                <a:spcPct val="120000"/>
              </a:lnSpc>
            </a:pPr>
            <a:r>
              <a:rPr lang="de-DE" sz="1050" b="1" dirty="0">
                <a:solidFill>
                  <a:schemeClr val="bg1"/>
                </a:solidFill>
                <a:latin typeface="+mj-lt"/>
              </a:rPr>
              <a:t>Abteilung E 2</a:t>
            </a:r>
          </a:p>
          <a:p>
            <a:pPr lvl="0" algn="ctr">
              <a:lnSpc>
                <a:spcPct val="120000"/>
              </a:lnSpc>
            </a:pPr>
            <a:r>
              <a:rPr lang="de-DE" sz="1050" dirty="0">
                <a:solidFill>
                  <a:schemeClr val="bg1"/>
                </a:solidFill>
                <a:latin typeface="+mj-lt"/>
              </a:rPr>
              <a:t>Energieanlagen, Luft-verkehr, Register und ökonomische</a:t>
            </a:r>
          </a:p>
          <a:p>
            <a:pPr lvl="0" algn="ctr">
              <a:lnSpc>
                <a:spcPct val="120000"/>
              </a:lnSpc>
            </a:pPr>
            <a:r>
              <a:rPr lang="de-DE" sz="1050" dirty="0">
                <a:solidFill>
                  <a:schemeClr val="bg1"/>
                </a:solidFill>
                <a:latin typeface="+mj-lt"/>
              </a:rPr>
              <a:t>Grundsatzfragen</a:t>
            </a:r>
            <a:endParaRPr lang="de-DE" sz="1050" b="1" dirty="0">
              <a:solidFill>
                <a:schemeClr val="bg1"/>
              </a:solidFill>
              <a:latin typeface="+mj-lt"/>
            </a:endParaRPr>
          </a:p>
        </p:txBody>
      </p:sp>
      <p:sp>
        <p:nvSpPr>
          <p:cNvPr id="34" name="Line 90"/>
          <p:cNvSpPr>
            <a:spLocks noChangeShapeType="1"/>
          </p:cNvSpPr>
          <p:nvPr/>
        </p:nvSpPr>
        <p:spPr bwMode="auto">
          <a:xfrm>
            <a:off x="7771564" y="3695144"/>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35" name="Line 90"/>
          <p:cNvSpPr>
            <a:spLocks noChangeShapeType="1"/>
          </p:cNvSpPr>
          <p:nvPr/>
        </p:nvSpPr>
        <p:spPr bwMode="auto">
          <a:xfrm>
            <a:off x="7794790" y="6167307"/>
            <a:ext cx="0" cy="216000"/>
          </a:xfrm>
          <a:prstGeom prst="line">
            <a:avLst/>
          </a:prstGeom>
          <a:noFill/>
          <a:ln w="28575">
            <a:solidFill>
              <a:schemeClr val="accent2"/>
            </a:solidFill>
            <a:round/>
            <a:headEnd/>
            <a:tailEnd/>
          </a:ln>
        </p:spPr>
        <p:txBody>
          <a:bodyPr/>
          <a:lstStyle/>
          <a:p>
            <a:endParaRPr lang="de-DE" sz="1400">
              <a:latin typeface="Meta Offc" pitchFamily="34" charset="0"/>
              <a:cs typeface="Meta Offc" pitchFamily="34" charset="0"/>
            </a:endParaRPr>
          </a:p>
        </p:txBody>
      </p:sp>
      <p:sp>
        <p:nvSpPr>
          <p:cNvPr id="36" name="Ellipse 35"/>
          <p:cNvSpPr/>
          <p:nvPr/>
        </p:nvSpPr>
        <p:spPr>
          <a:xfrm>
            <a:off x="5530710" y="4870099"/>
            <a:ext cx="841489" cy="288032"/>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Inhaltsplatzhalter 2"/>
          <p:cNvSpPr txBox="1">
            <a:spLocks/>
          </p:cNvSpPr>
          <p:nvPr/>
        </p:nvSpPr>
        <p:spPr>
          <a:xfrm>
            <a:off x="611560" y="3916998"/>
            <a:ext cx="1440000" cy="2230923"/>
          </a:xfrm>
          <a:prstGeom prst="rect">
            <a:avLst/>
          </a:prstGeom>
          <a:solidFill>
            <a:schemeClr val="accent1"/>
          </a:solidFill>
          <a:ln>
            <a:solidFill>
              <a:schemeClr val="tx1"/>
            </a:solidFill>
          </a:ln>
        </p:spPr>
        <p:txBody>
          <a:bodyPr vert="horz" lIns="0" tIns="0" rIns="0" bIns="0" rtlCol="0" anchor="ctr">
            <a:normAutofit/>
          </a:bodyPr>
          <a:lstStyle/>
          <a:p>
            <a:pPr algn="ctr"/>
            <a:r>
              <a:rPr lang="de-DE" sz="1100" b="1">
                <a:solidFill>
                  <a:schemeClr val="bg1"/>
                </a:solidFill>
                <a:latin typeface="+mj-lt"/>
              </a:rPr>
              <a:t>Abteilung I 1</a:t>
            </a:r>
          </a:p>
          <a:p>
            <a:pPr algn="ctr"/>
            <a:r>
              <a:rPr lang="de-DE" sz="1100">
                <a:solidFill>
                  <a:schemeClr val="bg1"/>
                </a:solidFill>
                <a:latin typeface="+mj-lt"/>
              </a:rPr>
              <a:t>Nachhaltigkeitsstra-tegien, Ressourcen-schonung und Instrumente</a:t>
            </a:r>
          </a:p>
          <a:p>
            <a:pPr algn="ctr"/>
            <a:r>
              <a:rPr lang="de-DE" sz="1100" b="1">
                <a:solidFill>
                  <a:schemeClr val="bg1"/>
                </a:solidFill>
                <a:latin typeface="+mj-lt"/>
              </a:rPr>
              <a:t>Abteilung I 2</a:t>
            </a:r>
          </a:p>
          <a:p>
            <a:pPr algn="ctr"/>
            <a:r>
              <a:rPr lang="de-DE" sz="1100">
                <a:solidFill>
                  <a:schemeClr val="bg1"/>
                </a:solidFill>
                <a:latin typeface="+mj-lt"/>
              </a:rPr>
              <a:t>Klimaschutz und Energie</a:t>
            </a:r>
          </a:p>
          <a:p>
            <a:pPr algn="ctr"/>
            <a:r>
              <a:rPr lang="de-DE" sz="1100" b="1">
                <a:solidFill>
                  <a:schemeClr val="bg1"/>
                </a:solidFill>
                <a:latin typeface="+mj-lt"/>
              </a:rPr>
              <a:t>Abteilung I 3</a:t>
            </a:r>
          </a:p>
          <a:p>
            <a:pPr algn="ctr"/>
            <a:r>
              <a:rPr lang="de-DE" sz="1100">
                <a:solidFill>
                  <a:schemeClr val="bg1"/>
                </a:solidFill>
                <a:latin typeface="+mj-lt"/>
              </a:rPr>
              <a:t>Verkehr, Lärm und räumliche Entwicklung</a:t>
            </a:r>
            <a:endParaRPr lang="de-DE" sz="1100" dirty="0">
              <a:solidFill>
                <a:schemeClr val="bg1"/>
              </a:solidFill>
              <a:latin typeface="+mj-lt"/>
            </a:endParaRPr>
          </a:p>
        </p:txBody>
      </p:sp>
    </p:spTree>
    <p:extLst>
      <p:ext uri="{BB962C8B-B14F-4D97-AF65-F5344CB8AC3E}">
        <p14:creationId xmlns:p14="http://schemas.microsoft.com/office/powerpoint/2010/main" val="28187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D65DD637-3535-4272-A9F3-8A63805AAD67}"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70</a:t>
            </a:fld>
            <a:endParaRPr lang="de-DE"/>
          </a:p>
        </p:txBody>
      </p:sp>
      <p:sp>
        <p:nvSpPr>
          <p:cNvPr id="7" name="Textplatzhalter 6"/>
          <p:cNvSpPr>
            <a:spLocks noGrp="1"/>
          </p:cNvSpPr>
          <p:nvPr>
            <p:ph type="body" sz="quarter" idx="13"/>
          </p:nvPr>
        </p:nvSpPr>
        <p:spPr/>
        <p:txBody>
          <a:bodyPr/>
          <a:lstStyle/>
          <a:p>
            <a:endParaRPr lang="de-DE"/>
          </a:p>
        </p:txBody>
      </p:sp>
      <p:graphicFrame>
        <p:nvGraphicFramePr>
          <p:cNvPr id="10" name="Inhaltsplatzhalter 5"/>
          <p:cNvGraphicFramePr>
            <a:graphicFrameLocks/>
          </p:cNvGraphicFramePr>
          <p:nvPr>
            <p:extLst>
              <p:ext uri="{D42A27DB-BD31-4B8C-83A1-F6EECF244321}">
                <p14:modId xmlns:p14="http://schemas.microsoft.com/office/powerpoint/2010/main" val="1891950631"/>
              </p:ext>
            </p:extLst>
          </p:nvPr>
        </p:nvGraphicFramePr>
        <p:xfrm>
          <a:off x="395536" y="1484784"/>
          <a:ext cx="8183563" cy="5056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28425160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F407DCEB-AA32-4919-ACEC-BABD220C8F66}"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71</a:t>
            </a:fld>
            <a:endParaRPr lang="de-DE"/>
          </a:p>
        </p:txBody>
      </p:sp>
      <p:sp>
        <p:nvSpPr>
          <p:cNvPr id="7" name="Textplatzhalter 6"/>
          <p:cNvSpPr>
            <a:spLocks noGrp="1"/>
          </p:cNvSpPr>
          <p:nvPr>
            <p:ph type="body" sz="quarter" idx="13"/>
          </p:nvPr>
        </p:nvSpPr>
        <p:spPr/>
        <p:txBody>
          <a:bodyPr>
            <a:normAutofit/>
          </a:bodyPr>
          <a:lstStyle/>
          <a:p>
            <a:r>
              <a:rPr lang="de-DE" sz="1000"/>
              <a:t>Risikomanagement</a:t>
            </a:r>
          </a:p>
          <a:p>
            <a:endParaRPr lang="de-DE" sz="1000"/>
          </a:p>
        </p:txBody>
      </p:sp>
      <p:graphicFrame>
        <p:nvGraphicFramePr>
          <p:cNvPr id="11" name="Inhaltsplatzhalter 5"/>
          <p:cNvGraphicFramePr>
            <a:graphicFrameLocks/>
          </p:cNvGraphicFramePr>
          <p:nvPr>
            <p:extLst>
              <p:ext uri="{D42A27DB-BD31-4B8C-83A1-F6EECF244321}">
                <p14:modId xmlns:p14="http://schemas.microsoft.com/office/powerpoint/2010/main" val="2194091507"/>
              </p:ext>
            </p:extLst>
          </p:nvPr>
        </p:nvGraphicFramePr>
        <p:xfrm>
          <a:off x="467544" y="1340768"/>
          <a:ext cx="8183563" cy="5056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feld 12"/>
          <p:cNvSpPr txBox="1"/>
          <p:nvPr/>
        </p:nvSpPr>
        <p:spPr>
          <a:xfrm>
            <a:off x="4108483" y="2202308"/>
            <a:ext cx="2007153" cy="369332"/>
          </a:xfrm>
          <a:prstGeom prst="rect">
            <a:avLst/>
          </a:prstGeom>
          <a:noFill/>
        </p:spPr>
        <p:txBody>
          <a:bodyPr wrap="none" rtlCol="0">
            <a:spAutoFit/>
          </a:bodyPr>
          <a:lstStyle/>
          <a:p>
            <a:pPr fontAlgn="base">
              <a:spcBef>
                <a:spcPct val="0"/>
              </a:spcBef>
              <a:spcAft>
                <a:spcPct val="0"/>
              </a:spcAft>
            </a:pPr>
            <a:r>
              <a:rPr lang="de-DE" dirty="0">
                <a:solidFill>
                  <a:srgbClr val="76B730"/>
                </a:solidFill>
                <a:latin typeface="Calibri" pitchFamily="34" charset="0"/>
                <a:cs typeface="Arial" charset="0"/>
              </a:rPr>
              <a:t>Gesundheitssystem</a:t>
            </a:r>
          </a:p>
        </p:txBody>
      </p:sp>
      <p:grpSp>
        <p:nvGrpSpPr>
          <p:cNvPr id="3" name="Gruppieren 2"/>
          <p:cNvGrpSpPr/>
          <p:nvPr/>
        </p:nvGrpSpPr>
        <p:grpSpPr>
          <a:xfrm>
            <a:off x="467544" y="1844824"/>
            <a:ext cx="7992888" cy="4102714"/>
            <a:chOff x="611560" y="2041592"/>
            <a:chExt cx="7992888" cy="4102714"/>
          </a:xfrm>
        </p:grpSpPr>
        <p:sp>
          <p:nvSpPr>
            <p:cNvPr id="12" name="Pfeil nach unten 11"/>
            <p:cNvSpPr/>
            <p:nvPr/>
          </p:nvSpPr>
          <p:spPr>
            <a:xfrm>
              <a:off x="3784140" y="2889776"/>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4" name="Pfeil nach unten 13"/>
            <p:cNvSpPr/>
            <p:nvPr/>
          </p:nvSpPr>
          <p:spPr>
            <a:xfrm>
              <a:off x="7740352" y="2901552"/>
              <a:ext cx="360040" cy="792088"/>
            </a:xfrm>
            <a:prstGeom prst="downArrow">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5" name="Textfeld 14"/>
            <p:cNvSpPr txBox="1"/>
            <p:nvPr/>
          </p:nvSpPr>
          <p:spPr>
            <a:xfrm>
              <a:off x="7214324" y="2045576"/>
              <a:ext cx="1390124" cy="646331"/>
            </a:xfrm>
            <a:prstGeom prst="rect">
              <a:avLst/>
            </a:prstGeom>
            <a:noFill/>
          </p:spPr>
          <p:txBody>
            <a:bodyPr wrap="none" rtlCol="0">
              <a:spAutoFit/>
            </a:bodyPr>
            <a:lstStyle/>
            <a:p>
              <a:pPr algn="ctr" fontAlgn="base">
                <a:spcBef>
                  <a:spcPct val="0"/>
                </a:spcBef>
                <a:spcAft>
                  <a:spcPct val="0"/>
                </a:spcAft>
              </a:pPr>
              <a:r>
                <a:rPr lang="de-DE" dirty="0">
                  <a:solidFill>
                    <a:srgbClr val="0070C0"/>
                  </a:solidFill>
                  <a:latin typeface="Calibri" pitchFamily="34" charset="0"/>
                  <a:cs typeface="Arial" charset="0"/>
                </a:rPr>
                <a:t>Technische </a:t>
              </a:r>
              <a:br>
                <a:rPr lang="de-DE" dirty="0">
                  <a:solidFill>
                    <a:srgbClr val="0070C0"/>
                  </a:solidFill>
                  <a:latin typeface="Calibri" pitchFamily="34" charset="0"/>
                  <a:cs typeface="Arial" charset="0"/>
                </a:rPr>
              </a:br>
              <a:r>
                <a:rPr lang="de-DE" dirty="0">
                  <a:solidFill>
                    <a:srgbClr val="0070C0"/>
                  </a:solidFill>
                  <a:latin typeface="Calibri" pitchFamily="34" charset="0"/>
                  <a:cs typeface="Arial" charset="0"/>
                </a:rPr>
                <a:t>Maßnahmen</a:t>
              </a:r>
            </a:p>
          </p:txBody>
        </p:sp>
        <p:sp>
          <p:nvSpPr>
            <p:cNvPr id="16" name="Pfeil nach unten 15"/>
            <p:cNvSpPr/>
            <p:nvPr/>
          </p:nvSpPr>
          <p:spPr>
            <a:xfrm>
              <a:off x="5076056" y="2892315"/>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7" name="Pfeil nach unten 16"/>
            <p:cNvSpPr/>
            <p:nvPr/>
          </p:nvSpPr>
          <p:spPr>
            <a:xfrm>
              <a:off x="6444208" y="2892315"/>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8" name="Pfeil nach unten 17"/>
            <p:cNvSpPr/>
            <p:nvPr/>
          </p:nvSpPr>
          <p:spPr>
            <a:xfrm>
              <a:off x="1126602" y="2897568"/>
              <a:ext cx="360040" cy="792088"/>
            </a:xfrm>
            <a:prstGeom prst="downArrow">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9" name="Textfeld 18"/>
            <p:cNvSpPr txBox="1"/>
            <p:nvPr/>
          </p:nvSpPr>
          <p:spPr>
            <a:xfrm>
              <a:off x="611560" y="2041592"/>
              <a:ext cx="1390124" cy="646331"/>
            </a:xfrm>
            <a:prstGeom prst="rect">
              <a:avLst/>
            </a:prstGeom>
            <a:noFill/>
          </p:spPr>
          <p:txBody>
            <a:bodyPr wrap="none" rtlCol="0">
              <a:spAutoFit/>
            </a:bodyPr>
            <a:lstStyle/>
            <a:p>
              <a:pPr algn="ctr" fontAlgn="base">
                <a:spcBef>
                  <a:spcPct val="0"/>
                </a:spcBef>
                <a:spcAft>
                  <a:spcPct val="0"/>
                </a:spcAft>
              </a:pPr>
              <a:r>
                <a:rPr lang="de-DE" dirty="0">
                  <a:solidFill>
                    <a:srgbClr val="0070C0"/>
                  </a:solidFill>
                  <a:latin typeface="Calibri" pitchFamily="34" charset="0"/>
                  <a:cs typeface="Arial" charset="0"/>
                </a:rPr>
                <a:t>Technische </a:t>
              </a:r>
              <a:br>
                <a:rPr lang="de-DE" dirty="0">
                  <a:solidFill>
                    <a:srgbClr val="0070C0"/>
                  </a:solidFill>
                  <a:latin typeface="Calibri" pitchFamily="34" charset="0"/>
                  <a:cs typeface="Arial" charset="0"/>
                </a:rPr>
              </a:br>
              <a:r>
                <a:rPr lang="de-DE" dirty="0">
                  <a:solidFill>
                    <a:srgbClr val="0070C0"/>
                  </a:solidFill>
                  <a:latin typeface="Calibri" pitchFamily="34" charset="0"/>
                  <a:cs typeface="Arial" charset="0"/>
                </a:rPr>
                <a:t>Maßnahmen</a:t>
              </a:r>
            </a:p>
          </p:txBody>
        </p:sp>
        <p:sp>
          <p:nvSpPr>
            <p:cNvPr id="20" name="Pfeil nach unten 19"/>
            <p:cNvSpPr/>
            <p:nvPr/>
          </p:nvSpPr>
          <p:spPr>
            <a:xfrm flipV="1">
              <a:off x="2699792" y="4437112"/>
              <a:ext cx="360040" cy="792088"/>
            </a:xfrm>
            <a:prstGeom prst="downArrow">
              <a:avLst/>
            </a:prstGeom>
            <a:solidFill>
              <a:srgbClr val="F79646">
                <a:lumMod val="75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1" name="Textfeld 20"/>
            <p:cNvSpPr txBox="1"/>
            <p:nvPr/>
          </p:nvSpPr>
          <p:spPr>
            <a:xfrm>
              <a:off x="2521430" y="5497974"/>
              <a:ext cx="1474506" cy="646331"/>
            </a:xfrm>
            <a:prstGeom prst="rect">
              <a:avLst/>
            </a:prstGeom>
            <a:noFill/>
          </p:spPr>
          <p:txBody>
            <a:bodyPr wrap="none" rtlCol="0">
              <a:spAutoFit/>
            </a:bodyPr>
            <a:lstStyle/>
            <a:p>
              <a:pPr fontAlgn="base">
                <a:spcBef>
                  <a:spcPct val="0"/>
                </a:spcBef>
                <a:spcAft>
                  <a:spcPct val="0"/>
                </a:spcAft>
              </a:pPr>
              <a:r>
                <a:rPr lang="de-DE" dirty="0">
                  <a:solidFill>
                    <a:srgbClr val="F79646">
                      <a:lumMod val="75000"/>
                    </a:srgbClr>
                  </a:solidFill>
                  <a:latin typeface="Calibri" pitchFamily="34" charset="0"/>
                  <a:cs typeface="Arial" charset="0"/>
                </a:rPr>
                <a:t>Umwelt-</a:t>
              </a:r>
              <a:br>
                <a:rPr lang="de-DE" dirty="0">
                  <a:solidFill>
                    <a:srgbClr val="F79646">
                      <a:lumMod val="75000"/>
                    </a:srgbClr>
                  </a:solidFill>
                  <a:latin typeface="Calibri" pitchFamily="34" charset="0"/>
                  <a:cs typeface="Arial" charset="0"/>
                </a:rPr>
              </a:br>
              <a:r>
                <a:rPr lang="de-DE" dirty="0" err="1">
                  <a:solidFill>
                    <a:srgbClr val="F79646">
                      <a:lumMod val="75000"/>
                    </a:srgbClr>
                  </a:solidFill>
                  <a:latin typeface="Calibri" pitchFamily="34" charset="0"/>
                  <a:cs typeface="Arial" charset="0"/>
                </a:rPr>
                <a:t>gesetzgebung</a:t>
              </a:r>
              <a:endParaRPr lang="de-DE" dirty="0">
                <a:solidFill>
                  <a:srgbClr val="F79646">
                    <a:lumMod val="75000"/>
                  </a:srgbClr>
                </a:solidFill>
                <a:latin typeface="Calibri" pitchFamily="34" charset="0"/>
                <a:cs typeface="Arial" charset="0"/>
              </a:endParaRPr>
            </a:p>
          </p:txBody>
        </p:sp>
        <p:sp>
          <p:nvSpPr>
            <p:cNvPr id="22" name="Pfeil nach unten 21"/>
            <p:cNvSpPr/>
            <p:nvPr/>
          </p:nvSpPr>
          <p:spPr>
            <a:xfrm flipV="1">
              <a:off x="6444208" y="4437112"/>
              <a:ext cx="360040" cy="792088"/>
            </a:xfrm>
            <a:prstGeom prst="downArrow">
              <a:avLst/>
            </a:prstGeom>
            <a:solidFill>
              <a:srgbClr val="F79646">
                <a:lumMod val="75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3" name="Pfeil nach unten 22"/>
            <p:cNvSpPr/>
            <p:nvPr/>
          </p:nvSpPr>
          <p:spPr>
            <a:xfrm flipV="1">
              <a:off x="7740352" y="4437112"/>
              <a:ext cx="360040" cy="792088"/>
            </a:xfrm>
            <a:prstGeom prst="downArrow">
              <a:avLst/>
            </a:prstGeom>
            <a:solidFill>
              <a:srgbClr val="F79646">
                <a:lumMod val="75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4" name="Textfeld 23"/>
            <p:cNvSpPr txBox="1"/>
            <p:nvPr/>
          </p:nvSpPr>
          <p:spPr>
            <a:xfrm>
              <a:off x="6477071" y="5497975"/>
              <a:ext cx="1474506" cy="646331"/>
            </a:xfrm>
            <a:prstGeom prst="rect">
              <a:avLst/>
            </a:prstGeom>
            <a:noFill/>
          </p:spPr>
          <p:txBody>
            <a:bodyPr wrap="none" rtlCol="0">
              <a:spAutoFit/>
            </a:bodyPr>
            <a:lstStyle/>
            <a:p>
              <a:pPr algn="ctr" fontAlgn="base">
                <a:spcBef>
                  <a:spcPct val="0"/>
                </a:spcBef>
                <a:spcAft>
                  <a:spcPct val="0"/>
                </a:spcAft>
              </a:pPr>
              <a:r>
                <a:rPr lang="de-DE" dirty="0">
                  <a:solidFill>
                    <a:srgbClr val="F79646">
                      <a:lumMod val="75000"/>
                    </a:srgbClr>
                  </a:solidFill>
                  <a:latin typeface="Calibri" pitchFamily="34" charset="0"/>
                  <a:cs typeface="Arial" charset="0"/>
                </a:rPr>
                <a:t>Umwelt-</a:t>
              </a:r>
              <a:br>
                <a:rPr lang="de-DE" dirty="0">
                  <a:solidFill>
                    <a:srgbClr val="F79646">
                      <a:lumMod val="75000"/>
                    </a:srgbClr>
                  </a:solidFill>
                  <a:latin typeface="Calibri" pitchFamily="34" charset="0"/>
                  <a:cs typeface="Arial" charset="0"/>
                </a:rPr>
              </a:br>
              <a:r>
                <a:rPr lang="de-DE" dirty="0" err="1">
                  <a:solidFill>
                    <a:srgbClr val="F79646">
                      <a:lumMod val="75000"/>
                    </a:srgbClr>
                  </a:solidFill>
                  <a:latin typeface="Calibri" pitchFamily="34" charset="0"/>
                  <a:cs typeface="Arial" charset="0"/>
                </a:rPr>
                <a:t>gesetzgebung</a:t>
              </a:r>
              <a:endParaRPr lang="de-DE" dirty="0">
                <a:solidFill>
                  <a:srgbClr val="F79646">
                    <a:lumMod val="75000"/>
                  </a:srgbClr>
                </a:solidFill>
                <a:latin typeface="Calibri" pitchFamily="34" charset="0"/>
                <a:cs typeface="Arial" charset="0"/>
              </a:endParaRPr>
            </a:p>
          </p:txBody>
        </p:sp>
        <p:sp>
          <p:nvSpPr>
            <p:cNvPr id="25" name="Pfeil nach unten 24"/>
            <p:cNvSpPr/>
            <p:nvPr/>
          </p:nvSpPr>
          <p:spPr>
            <a:xfrm flipV="1">
              <a:off x="1115616" y="4463752"/>
              <a:ext cx="360040" cy="792088"/>
            </a:xfrm>
            <a:prstGeom prst="downArrow">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6" name="Textfeld 25"/>
            <p:cNvSpPr txBox="1"/>
            <p:nvPr/>
          </p:nvSpPr>
          <p:spPr>
            <a:xfrm>
              <a:off x="1042477" y="5497975"/>
              <a:ext cx="1513299" cy="646331"/>
            </a:xfrm>
            <a:prstGeom prst="rect">
              <a:avLst/>
            </a:prstGeom>
            <a:noFill/>
          </p:spPr>
          <p:txBody>
            <a:bodyPr wrap="none" rtlCol="0">
              <a:spAutoFit/>
            </a:bodyPr>
            <a:lstStyle/>
            <a:p>
              <a:pPr algn="ctr" fontAlgn="base">
                <a:spcBef>
                  <a:spcPct val="0"/>
                </a:spcBef>
                <a:spcAft>
                  <a:spcPct val="0"/>
                </a:spcAft>
              </a:pPr>
              <a:r>
                <a:rPr lang="de-DE" dirty="0">
                  <a:solidFill>
                    <a:srgbClr val="FF0000"/>
                  </a:solidFill>
                  <a:latin typeface="Calibri" pitchFamily="34" charset="0"/>
                  <a:cs typeface="Arial" charset="0"/>
                </a:rPr>
                <a:t>Pharmazeut.</a:t>
              </a:r>
              <a:br>
                <a:rPr lang="de-DE" dirty="0">
                  <a:solidFill>
                    <a:srgbClr val="FF0000"/>
                  </a:solidFill>
                  <a:latin typeface="Calibri" pitchFamily="34" charset="0"/>
                  <a:cs typeface="Arial" charset="0"/>
                </a:rPr>
              </a:br>
              <a:r>
                <a:rPr lang="de-DE" dirty="0">
                  <a:solidFill>
                    <a:srgbClr val="FF0000"/>
                  </a:solidFill>
                  <a:latin typeface="Calibri" pitchFamily="34" charset="0"/>
                  <a:cs typeface="Arial" charset="0"/>
                </a:rPr>
                <a:t>Gesetzgebung</a:t>
              </a:r>
            </a:p>
          </p:txBody>
        </p:sp>
        <p:sp>
          <p:nvSpPr>
            <p:cNvPr id="27" name="Pfeil nach unten 26"/>
            <p:cNvSpPr/>
            <p:nvPr/>
          </p:nvSpPr>
          <p:spPr>
            <a:xfrm flipV="1">
              <a:off x="2267744" y="4437063"/>
              <a:ext cx="360040" cy="792088"/>
            </a:xfrm>
            <a:prstGeom prst="downArrow">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grpSp>
      <p:sp>
        <p:nvSpPr>
          <p:cNvPr id="28" name="Rechteck 27"/>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35455576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a:cs typeface="Arial" charset="0"/>
              </a:rPr>
              <a:t>Erarbeitung der Maßnahmen in Gruppenarbeit</a:t>
            </a:r>
            <a:endParaRPr lang="de-DE"/>
          </a:p>
        </p:txBody>
      </p:sp>
      <p:sp>
        <p:nvSpPr>
          <p:cNvPr id="3" name="Inhaltsplatzhalter 2"/>
          <p:cNvSpPr>
            <a:spLocks noGrp="1"/>
          </p:cNvSpPr>
          <p:nvPr>
            <p:ph idx="1"/>
          </p:nvPr>
        </p:nvSpPr>
        <p:spPr/>
        <p:txBody>
          <a:bodyPr>
            <a:normAutofit fontScale="92500" lnSpcReduction="20000"/>
          </a:bodyPr>
          <a:lstStyle/>
          <a:p>
            <a:pPr marL="342900" lvl="0" indent="-342900" fontAlgn="base">
              <a:lnSpc>
                <a:spcPct val="100000"/>
              </a:lnSpc>
              <a:spcBef>
                <a:spcPct val="0"/>
              </a:spcBef>
              <a:spcAft>
                <a:spcPts val="1200"/>
              </a:spcAft>
              <a:buFont typeface="Arial" panose="020B0604020202020204" pitchFamily="34" charset="0"/>
              <a:buChar char="•"/>
            </a:pPr>
            <a:r>
              <a:rPr lang="de-DE" altLang="de-DE" sz="1900" b="0" cap="none">
                <a:solidFill>
                  <a:prstClr val="black"/>
                </a:solidFill>
                <a:cs typeface="Arial" charset="0"/>
              </a:rPr>
              <a:t>Risikomanagement: bis </a:t>
            </a:r>
            <a:r>
              <a:rPr lang="de-DE" altLang="de-DE" sz="1900" b="0" cap="none">
                <a:solidFill>
                  <a:srgbClr val="FF0000"/>
                </a:solidFill>
                <a:cs typeface="Arial" charset="0"/>
              </a:rPr>
              <a:t>17:00</a:t>
            </a:r>
            <a:r>
              <a:rPr lang="de-DE" altLang="de-DE" sz="1900" b="0" cap="none">
                <a:solidFill>
                  <a:prstClr val="black"/>
                </a:solidFill>
                <a:cs typeface="Arial" charset="0"/>
              </a:rPr>
              <a:t> Uhr</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1900">
                <a:solidFill>
                  <a:prstClr val="black"/>
                </a:solidFill>
                <a:cs typeface="Arial" charset="0"/>
              </a:rPr>
              <a:t>Gruppenarbeit: </a:t>
            </a:r>
            <a:r>
              <a:rPr lang="de-DE" altLang="de-DE" sz="1900">
                <a:solidFill>
                  <a:srgbClr val="FF0000"/>
                </a:solidFill>
                <a:cs typeface="Arial" charset="0"/>
              </a:rPr>
              <a:t>15:45 – 16:30 </a:t>
            </a:r>
            <a:r>
              <a:rPr lang="de-DE" altLang="de-DE" sz="1900">
                <a:solidFill>
                  <a:prstClr val="black"/>
                </a:solidFill>
                <a:cs typeface="Arial" charset="0"/>
              </a:rPr>
              <a:t>Uhr</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1900">
                <a:solidFill>
                  <a:prstClr val="black"/>
                </a:solidFill>
                <a:cs typeface="Arial" charset="0"/>
              </a:rPr>
              <a:t>Plenare Vorstellung der Ergebnisse: </a:t>
            </a:r>
            <a:r>
              <a:rPr lang="de-DE" altLang="de-DE" sz="1900">
                <a:solidFill>
                  <a:srgbClr val="FF0000"/>
                </a:solidFill>
                <a:cs typeface="Arial" charset="0"/>
              </a:rPr>
              <a:t>16:30 – 17:00 </a:t>
            </a:r>
            <a:r>
              <a:rPr lang="de-DE" altLang="de-DE" sz="1900">
                <a:solidFill>
                  <a:prstClr val="black"/>
                </a:solidFill>
                <a:cs typeface="Arial" charset="0"/>
              </a:rPr>
              <a:t>Uhr im Rahmen der Abschlussdiskussion</a:t>
            </a:r>
          </a:p>
          <a:p>
            <a:pPr marL="342900" lvl="0" indent="-342900" fontAlgn="base">
              <a:lnSpc>
                <a:spcPct val="100000"/>
              </a:lnSpc>
              <a:spcBef>
                <a:spcPct val="0"/>
              </a:spcBef>
              <a:spcAft>
                <a:spcPts val="1200"/>
              </a:spcAft>
              <a:buFont typeface="Arial" panose="020B0604020202020204" pitchFamily="34" charset="0"/>
              <a:buChar char="•"/>
            </a:pPr>
            <a:r>
              <a:rPr lang="de-DE" altLang="de-DE" sz="1900" b="0" cap="none">
                <a:solidFill>
                  <a:prstClr val="black"/>
                </a:solidFill>
                <a:cs typeface="Arial" charset="0"/>
              </a:rPr>
              <a:t>7 Gruppen:</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1900">
                <a:solidFill>
                  <a:prstClr val="black"/>
                </a:solidFill>
                <a:cs typeface="Arial" charset="0"/>
              </a:rPr>
              <a:t>Gesundheitssystem: </a:t>
            </a:r>
            <a:r>
              <a:rPr lang="de-DE" altLang="de-DE" sz="1900">
                <a:solidFill>
                  <a:srgbClr val="FF0000"/>
                </a:solidFill>
                <a:cs typeface="Arial" charset="0"/>
              </a:rPr>
              <a:t>Dr. Seidl (ÖI) / Frau Witte (Uni Freiburg)</a:t>
            </a:r>
            <a:br>
              <a:rPr lang="de-DE" altLang="de-DE" sz="1900">
                <a:solidFill>
                  <a:srgbClr val="FF0000"/>
                </a:solidFill>
                <a:cs typeface="Arial" charset="0"/>
              </a:rPr>
            </a:br>
            <a:r>
              <a:rPr lang="de-DE" altLang="de-DE" sz="1900">
                <a:solidFill>
                  <a:srgbClr val="FF0000"/>
                </a:solidFill>
                <a:cs typeface="Arial" charset="0"/>
              </a:rPr>
              <a:t>in den Räumen: OKH, SR 00 080 / OKH, CIP Pool</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1900">
                <a:solidFill>
                  <a:prstClr val="black"/>
                </a:solidFill>
                <a:cs typeface="Arial" charset="0"/>
              </a:rPr>
              <a:t>Umweltgesetzgebung: </a:t>
            </a:r>
            <a:r>
              <a:rPr lang="de-DE" altLang="de-DE" sz="1900">
                <a:solidFill>
                  <a:srgbClr val="FF0000"/>
                </a:solidFill>
                <a:cs typeface="Arial" charset="0"/>
              </a:rPr>
              <a:t>Herr Amato / Dr. Maack (UBA)</a:t>
            </a:r>
            <a:br>
              <a:rPr lang="de-DE" altLang="de-DE" sz="1900">
                <a:solidFill>
                  <a:srgbClr val="FF0000"/>
                </a:solidFill>
                <a:cs typeface="Arial" charset="0"/>
              </a:rPr>
            </a:br>
            <a:r>
              <a:rPr lang="de-DE" altLang="de-DE" sz="1900">
                <a:solidFill>
                  <a:srgbClr val="FF0000"/>
                </a:solidFill>
                <a:cs typeface="Arial" charset="0"/>
              </a:rPr>
              <a:t>im Raum: SR 0018 Hermann-Herder-Str. 9</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1900">
                <a:solidFill>
                  <a:prstClr val="black"/>
                </a:solidFill>
                <a:cs typeface="Arial" charset="0"/>
              </a:rPr>
              <a:t>Zulassung &amp; pharmazeut. Gesetzgebung: </a:t>
            </a:r>
            <a:r>
              <a:rPr lang="de-DE" altLang="de-DE" sz="1900">
                <a:solidFill>
                  <a:srgbClr val="FF0000"/>
                </a:solidFill>
                <a:cs typeface="Arial" charset="0"/>
              </a:rPr>
              <a:t>Prof. Müller (Uni Freiburg)</a:t>
            </a:r>
            <a:br>
              <a:rPr lang="de-DE" altLang="de-DE" sz="1900">
                <a:solidFill>
                  <a:srgbClr val="FF0000"/>
                </a:solidFill>
                <a:cs typeface="Arial" charset="0"/>
              </a:rPr>
            </a:br>
            <a:r>
              <a:rPr lang="de-DE" altLang="de-DE" sz="1900">
                <a:solidFill>
                  <a:srgbClr val="FF0000"/>
                </a:solidFill>
                <a:cs typeface="Arial" charset="0"/>
              </a:rPr>
              <a:t>im Raum: HS Pharmazie </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1900">
                <a:solidFill>
                  <a:prstClr val="black"/>
                </a:solidFill>
                <a:cs typeface="Arial" charset="0"/>
              </a:rPr>
              <a:t>Technische Maßnahmen/Eintragsvermeidung: </a:t>
            </a:r>
            <a:br>
              <a:rPr lang="de-DE" altLang="de-DE" sz="1900">
                <a:solidFill>
                  <a:prstClr val="black"/>
                </a:solidFill>
                <a:cs typeface="Arial" charset="0"/>
              </a:rPr>
            </a:br>
            <a:r>
              <a:rPr lang="de-DE" altLang="de-DE" sz="1900">
                <a:solidFill>
                  <a:srgbClr val="FF0000"/>
                </a:solidFill>
                <a:cs typeface="Arial" charset="0"/>
              </a:rPr>
              <a:t>Prof. Dr. Kümmerer (Leuphana) / Dr. Winker (ISOE)</a:t>
            </a:r>
            <a:br>
              <a:rPr lang="de-DE" altLang="de-DE" sz="1900">
                <a:solidFill>
                  <a:srgbClr val="FF0000"/>
                </a:solidFill>
                <a:cs typeface="Arial" charset="0"/>
              </a:rPr>
            </a:br>
            <a:r>
              <a:rPr lang="de-DE" altLang="de-DE" sz="1900">
                <a:solidFill>
                  <a:srgbClr val="FF0000"/>
                </a:solidFill>
                <a:cs typeface="Arial" charset="0"/>
              </a:rPr>
              <a:t>in den Räumen HS Physiologie / SR 003 b, Hermann-Herder-Str. 9</a:t>
            </a:r>
          </a:p>
          <a:p>
            <a:endParaRPr lang="de-DE"/>
          </a:p>
        </p:txBody>
      </p:sp>
      <p:sp>
        <p:nvSpPr>
          <p:cNvPr id="4" name="Datumsplatzhalter 3"/>
          <p:cNvSpPr>
            <a:spLocks noGrp="1"/>
          </p:cNvSpPr>
          <p:nvPr>
            <p:ph type="dt" sz="half" idx="10"/>
          </p:nvPr>
        </p:nvSpPr>
        <p:spPr/>
        <p:txBody>
          <a:bodyPr/>
          <a:lstStyle/>
          <a:p>
            <a:fld id="{B267E1D9-97AB-4160-A24D-61BE88C8DA04}"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72</a:t>
            </a:fld>
            <a:endParaRPr lang="de-DE"/>
          </a:p>
        </p:txBody>
      </p:sp>
      <p:sp>
        <p:nvSpPr>
          <p:cNvPr id="7" name="Textplatzhalter 6"/>
          <p:cNvSpPr>
            <a:spLocks noGrp="1"/>
          </p:cNvSpPr>
          <p:nvPr>
            <p:ph type="body" sz="quarter" idx="13"/>
          </p:nvPr>
        </p:nvSpPr>
        <p:spPr/>
        <p:txBody>
          <a:bodyPr>
            <a:normAutofit/>
          </a:bodyPr>
          <a:lstStyle/>
          <a:p>
            <a:r>
              <a:rPr lang="de-DE" sz="1000"/>
              <a:t>Risikomanagement</a:t>
            </a:r>
          </a:p>
          <a:p>
            <a:endParaRPr lang="de-DE" sz="1000"/>
          </a:p>
        </p:txBody>
      </p:sp>
      <p:grpSp>
        <p:nvGrpSpPr>
          <p:cNvPr id="8" name="Gruppieren 7"/>
          <p:cNvGrpSpPr/>
          <p:nvPr/>
        </p:nvGrpSpPr>
        <p:grpSpPr>
          <a:xfrm>
            <a:off x="7115402" y="3068960"/>
            <a:ext cx="912981" cy="2160240"/>
            <a:chOff x="8100392" y="3429000"/>
            <a:chExt cx="936072" cy="2304256"/>
          </a:xfrm>
        </p:grpSpPr>
        <p:sp>
          <p:nvSpPr>
            <p:cNvPr id="9" name="Ellipse 8"/>
            <p:cNvSpPr/>
            <p:nvPr/>
          </p:nvSpPr>
          <p:spPr>
            <a:xfrm>
              <a:off x="8100392" y="3429000"/>
              <a:ext cx="288000" cy="288032"/>
            </a:xfrm>
            <a:prstGeom prst="ellipse">
              <a:avLst/>
            </a:prstGeom>
            <a:solidFill>
              <a:srgbClr val="309235"/>
            </a:solidFill>
            <a:ln w="25400" cap="flat" cmpd="sng" algn="ctr">
              <a:solidFill>
                <a:srgbClr val="309235"/>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0" name="Ellipse 9"/>
            <p:cNvSpPr/>
            <p:nvPr/>
          </p:nvSpPr>
          <p:spPr>
            <a:xfrm>
              <a:off x="8540930" y="3429000"/>
              <a:ext cx="288000" cy="288032"/>
            </a:xfrm>
            <a:prstGeom prst="ellipse">
              <a:avLst/>
            </a:prstGeom>
            <a:solidFill>
              <a:srgbClr val="90BC12"/>
            </a:solidFill>
            <a:ln w="25400" cap="flat" cmpd="sng" algn="ctr">
              <a:solidFill>
                <a:srgbClr val="90BC12"/>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1" name="Ellipse 10"/>
            <p:cNvSpPr/>
            <p:nvPr/>
          </p:nvSpPr>
          <p:spPr>
            <a:xfrm>
              <a:off x="8100392" y="4149080"/>
              <a:ext cx="288000" cy="288032"/>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2" name="Ellipse 11"/>
            <p:cNvSpPr/>
            <p:nvPr/>
          </p:nvSpPr>
          <p:spPr>
            <a:xfrm>
              <a:off x="8540930" y="4149080"/>
              <a:ext cx="288000" cy="288032"/>
            </a:xfrm>
            <a:prstGeom prst="ellipse">
              <a:avLst/>
            </a:prstGeom>
            <a:solidFill>
              <a:srgbClr val="FFFF00"/>
            </a:solidFill>
            <a:ln w="25400" cap="flat" cmpd="sng" algn="ctr">
              <a:solidFill>
                <a:srgbClr val="FFFF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3" name="Ellipse 12"/>
            <p:cNvSpPr/>
            <p:nvPr/>
          </p:nvSpPr>
          <p:spPr>
            <a:xfrm>
              <a:off x="8748464" y="4797152"/>
              <a:ext cx="288000" cy="288032"/>
            </a:xfrm>
            <a:prstGeom prst="ellipse">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4" name="Ellipse 13"/>
            <p:cNvSpPr/>
            <p:nvPr/>
          </p:nvSpPr>
          <p:spPr>
            <a:xfrm>
              <a:off x="8100392" y="5445224"/>
              <a:ext cx="288000" cy="288032"/>
            </a:xfrm>
            <a:prstGeom prst="ellipse">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5" name="Ellipse 14"/>
            <p:cNvSpPr/>
            <p:nvPr/>
          </p:nvSpPr>
          <p:spPr>
            <a:xfrm>
              <a:off x="8540930" y="5445224"/>
              <a:ext cx="288000" cy="288032"/>
            </a:xfrm>
            <a:prstGeom prst="ellipse">
              <a:avLst/>
            </a:prstGeom>
            <a:solidFill>
              <a:srgbClr val="33CCCC"/>
            </a:solidFill>
            <a:ln w="25400" cap="flat" cmpd="sng" algn="ctr">
              <a:solidFill>
                <a:srgbClr val="33CCCC"/>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2539592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a:cs typeface="Arial" charset="0"/>
              </a:rPr>
              <a:t>Erarbeitung der Maßnahmen in Gruppenarbeit</a:t>
            </a:r>
            <a:endParaRPr lang="de-DE"/>
          </a:p>
        </p:txBody>
      </p:sp>
      <p:sp>
        <p:nvSpPr>
          <p:cNvPr id="4" name="Datumsplatzhalter 3"/>
          <p:cNvSpPr>
            <a:spLocks noGrp="1"/>
          </p:cNvSpPr>
          <p:nvPr>
            <p:ph type="dt" sz="half" idx="10"/>
          </p:nvPr>
        </p:nvSpPr>
        <p:spPr/>
        <p:txBody>
          <a:bodyPr/>
          <a:lstStyle/>
          <a:p>
            <a:fld id="{DB32B091-2690-40AF-8E59-7EB5696CB07E}"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73</a:t>
            </a:fld>
            <a:endParaRPr lang="de-DE"/>
          </a:p>
        </p:txBody>
      </p:sp>
      <p:sp>
        <p:nvSpPr>
          <p:cNvPr id="7" name="Textplatzhalter 6"/>
          <p:cNvSpPr>
            <a:spLocks noGrp="1"/>
          </p:cNvSpPr>
          <p:nvPr>
            <p:ph type="body" sz="quarter" idx="13"/>
          </p:nvPr>
        </p:nvSpPr>
        <p:spPr/>
        <p:txBody>
          <a:bodyPr>
            <a:normAutofit/>
          </a:bodyPr>
          <a:lstStyle/>
          <a:p>
            <a:r>
              <a:rPr lang="de-DE" sz="1000"/>
              <a:t>Risikomanagement</a:t>
            </a:r>
          </a:p>
          <a:p>
            <a:endParaRPr lang="de-DE" sz="1000"/>
          </a:p>
        </p:txBody>
      </p:sp>
      <p:sp>
        <p:nvSpPr>
          <p:cNvPr id="3" name="Inhaltsplatzhalter 2"/>
          <p:cNvSpPr>
            <a:spLocks noGrp="1"/>
          </p:cNvSpPr>
          <p:nvPr>
            <p:ph sz="quarter" idx="15"/>
          </p:nvPr>
        </p:nvSpPr>
        <p:spPr>
          <a:xfrm>
            <a:off x="414000" y="1494000"/>
            <a:ext cx="8262456" cy="4867200"/>
          </a:xfrm>
        </p:spPr>
        <p:txBody>
          <a:bodyPr/>
          <a:lstStyle/>
          <a:p>
            <a:pPr marL="0" lvl="0" indent="0" fontAlgn="base">
              <a:lnSpc>
                <a:spcPct val="100000"/>
              </a:lnSpc>
              <a:spcBef>
                <a:spcPct val="0"/>
              </a:spcBef>
              <a:spcAft>
                <a:spcPts val="1200"/>
              </a:spcAft>
            </a:pPr>
            <a:r>
              <a:rPr lang="de-DE" altLang="de-DE" sz="1800" b="0" cap="none">
                <a:solidFill>
                  <a:prstClr val="black"/>
                </a:solidFill>
                <a:cs typeface="Arial" charset="0"/>
              </a:rPr>
              <a:t>Arbeitsauftrag für die Gruppen</a:t>
            </a:r>
          </a:p>
          <a:p>
            <a:pPr marL="161925" lvl="3" indent="-161925" fontAlgn="base">
              <a:lnSpc>
                <a:spcPct val="100000"/>
              </a:lnSpc>
              <a:spcBef>
                <a:spcPct val="0"/>
              </a:spcBef>
              <a:spcAft>
                <a:spcPts val="1200"/>
              </a:spcAft>
            </a:pPr>
            <a:r>
              <a:rPr lang="de-DE" altLang="de-DE" sz="1800" b="0" cap="none">
                <a:solidFill>
                  <a:prstClr val="black"/>
                </a:solidFill>
                <a:cs typeface="Arial" charset="0"/>
              </a:rPr>
              <a:t>Haben Sie Rückfragen zu den vorgestellten Maßnahmen? Kennen Sie weitere Maßnahmen bzw. haben Sie Ideen für weitere Maßnahmen? (Kurzes Brainstorming)</a:t>
            </a:r>
          </a:p>
          <a:p>
            <a:pPr marL="161925" lvl="3" indent="-161925" fontAlgn="base">
              <a:lnSpc>
                <a:spcPct val="100000"/>
              </a:lnSpc>
              <a:spcBef>
                <a:spcPct val="0"/>
              </a:spcBef>
              <a:spcAft>
                <a:spcPts val="1200"/>
              </a:spcAft>
            </a:pPr>
            <a:r>
              <a:rPr lang="de-DE" altLang="de-DE" sz="1800" b="0" cap="none">
                <a:solidFill>
                  <a:prstClr val="black"/>
                </a:solidFill>
                <a:cs typeface="Arial" charset="0"/>
              </a:rPr>
              <a:t>Was sind Ihrer Meinung nach die drei zentralen Maßnahmen in diesem Bereich des Risikomanagements? Welche Akteure sind involviert?</a:t>
            </a:r>
          </a:p>
          <a:p>
            <a:pPr marL="161925" lvl="3" indent="-161925" fontAlgn="base">
              <a:lnSpc>
                <a:spcPct val="100000"/>
              </a:lnSpc>
              <a:spcBef>
                <a:spcPct val="0"/>
              </a:spcBef>
              <a:spcAft>
                <a:spcPts val="1200"/>
              </a:spcAft>
            </a:pPr>
            <a:r>
              <a:rPr lang="de-DE" altLang="de-DE" sz="1800" b="0" cap="none">
                <a:solidFill>
                  <a:prstClr val="black"/>
                </a:solidFill>
                <a:cs typeface="Arial" charset="0"/>
              </a:rPr>
              <a:t>Was sind die Vor- und Nachteile dieser Maßnahmen?</a:t>
            </a:r>
          </a:p>
          <a:p>
            <a:endParaRPr lang="de-DE"/>
          </a:p>
        </p:txBody>
      </p:sp>
    </p:spTree>
    <p:extLst>
      <p:ext uri="{BB962C8B-B14F-4D97-AF65-F5344CB8AC3E}">
        <p14:creationId xmlns:p14="http://schemas.microsoft.com/office/powerpoint/2010/main" val="3631441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t>Risikoabschätzung</a:t>
            </a:r>
          </a:p>
        </p:txBody>
      </p:sp>
      <p:sp>
        <p:nvSpPr>
          <p:cNvPr id="3" name="Titel 2"/>
          <p:cNvSpPr>
            <a:spLocks noGrp="1"/>
          </p:cNvSpPr>
          <p:nvPr>
            <p:ph type="title"/>
          </p:nvPr>
        </p:nvSpPr>
        <p:spPr/>
        <p:txBody>
          <a:bodyPr/>
          <a:lstStyle/>
          <a:p>
            <a:r>
              <a:rPr lang="de-DE"/>
              <a:t>Block IV </a:t>
            </a:r>
          </a:p>
        </p:txBody>
      </p:sp>
      <p:sp>
        <p:nvSpPr>
          <p:cNvPr id="4" name="Textplatzhalter 3"/>
          <p:cNvSpPr>
            <a:spLocks noGrp="1"/>
          </p:cNvSpPr>
          <p:nvPr>
            <p:ph type="body" sz="quarter" idx="10"/>
          </p:nvPr>
        </p:nvSpPr>
        <p:spPr/>
        <p:txBody>
          <a:bodyPr/>
          <a:lstStyle/>
          <a:p>
            <a:r>
              <a:rPr lang="de-DE" dirty="0"/>
              <a:t>Prof. Dr. Klaus Kümmerer</a:t>
            </a:r>
          </a:p>
          <a:p>
            <a:r>
              <a:rPr lang="de-DE" dirty="0" err="1"/>
              <a:t>Leuphana</a:t>
            </a:r>
            <a:r>
              <a:rPr lang="de-DE" dirty="0"/>
              <a:t> Universität, Institut für Nachhaltige Chemie und Umweltchemie</a:t>
            </a:r>
          </a:p>
        </p:txBody>
      </p:sp>
    </p:spTree>
    <p:extLst>
      <p:ext uri="{BB962C8B-B14F-4D97-AF65-F5344CB8AC3E}">
        <p14:creationId xmlns:p14="http://schemas.microsoft.com/office/powerpoint/2010/main" val="36814087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Risiko-Abschätzung für Stoffe in der Umwelt</a:t>
            </a:r>
          </a:p>
        </p:txBody>
      </p:sp>
      <p:sp>
        <p:nvSpPr>
          <p:cNvPr id="3" name="Datumsplatzhalter 2"/>
          <p:cNvSpPr>
            <a:spLocks noGrp="1"/>
          </p:cNvSpPr>
          <p:nvPr>
            <p:ph type="dt" sz="half" idx="10"/>
          </p:nvPr>
        </p:nvSpPr>
        <p:spPr/>
        <p:txBody>
          <a:bodyPr/>
          <a:lstStyle/>
          <a:p>
            <a:fld id="{472FC3F0-30A2-4151-97D3-2A5C46AB396D}" type="datetime1">
              <a:rPr lang="de-DE" smtClean="0"/>
              <a:t>31.07.2020</a:t>
            </a:fld>
            <a:endParaRPr lang="de-DE"/>
          </a:p>
        </p:txBody>
      </p:sp>
      <p:sp>
        <p:nvSpPr>
          <p:cNvPr id="4" name="Fußzeilenplatzhalter 3"/>
          <p:cNvSpPr>
            <a:spLocks noGrp="1"/>
          </p:cNvSpPr>
          <p:nvPr>
            <p:ph type="ftr" sz="quarter" idx="11"/>
          </p:nvPr>
        </p:nvSpPr>
        <p:spPr/>
        <p:txBody>
          <a:bodyPr/>
          <a:lstStyle/>
          <a:p>
            <a:r>
              <a:rPr lang="de-DE"/>
              <a:t>Arzneimittelrückstände im Wasser: Was Pharmazeuten wissen müssen und tun können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75</a:t>
            </a:fld>
            <a:endParaRPr lang="de-DE"/>
          </a:p>
        </p:txBody>
      </p:sp>
      <p:sp>
        <p:nvSpPr>
          <p:cNvPr id="6" name="Textplatzhalter 5"/>
          <p:cNvSpPr>
            <a:spLocks noGrp="1"/>
          </p:cNvSpPr>
          <p:nvPr>
            <p:ph type="body" sz="quarter" idx="13"/>
          </p:nvPr>
        </p:nvSpPr>
        <p:spPr/>
        <p:txBody>
          <a:bodyPr>
            <a:normAutofit/>
          </a:bodyPr>
          <a:lstStyle/>
          <a:p>
            <a:r>
              <a:rPr lang="de-DE" sz="1000"/>
              <a:t>Risikoabschätzung</a:t>
            </a:r>
          </a:p>
          <a:p>
            <a:endParaRPr lang="de-DE" sz="1000"/>
          </a:p>
        </p:txBody>
      </p:sp>
      <p:pic>
        <p:nvPicPr>
          <p:cNvPr id="9" name="Inhaltsplatzhalter 3" descr="Inhaltsplatzhalter 3"/>
          <p:cNvPicPr>
            <a:picLocks noGrp="1" noChangeAspect="1"/>
          </p:cNvPicPr>
          <p:nvPr>
            <p:ph sz="quarter" idx="15"/>
          </p:nvPr>
        </p:nvPicPr>
        <p:blipFill>
          <a:blip r:embed="rId2">
            <a:extLst/>
          </a:blip>
          <a:srcRect l="2915" t="2960" b="67817"/>
          <a:stretch>
            <a:fillRect/>
          </a:stretch>
        </p:blipFill>
        <p:spPr>
          <a:xfrm>
            <a:off x="939064" y="1772816"/>
            <a:ext cx="7265873" cy="3096344"/>
          </a:xfrm>
          <a:prstGeom prst="rect">
            <a:avLst/>
          </a:prstGeom>
          <a:ln w="12700">
            <a:miter lim="400000"/>
          </a:ln>
        </p:spPr>
      </p:pic>
    </p:spTree>
    <p:extLst>
      <p:ext uri="{BB962C8B-B14F-4D97-AF65-F5344CB8AC3E}">
        <p14:creationId xmlns:p14="http://schemas.microsoft.com/office/powerpoint/2010/main" val="12843085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Risiko-Abschätzung für Stoffe in der Umwelt</a:t>
            </a:r>
          </a:p>
        </p:txBody>
      </p:sp>
      <p:sp>
        <p:nvSpPr>
          <p:cNvPr id="4" name="Datumsplatzhalter 3"/>
          <p:cNvSpPr>
            <a:spLocks noGrp="1"/>
          </p:cNvSpPr>
          <p:nvPr>
            <p:ph type="dt" sz="half" idx="10"/>
          </p:nvPr>
        </p:nvSpPr>
        <p:spPr/>
        <p:txBody>
          <a:bodyPr/>
          <a:lstStyle/>
          <a:p>
            <a:fld id="{534E8FAC-9709-44E3-AAC3-036DB2D3E850}"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76</a:t>
            </a:fld>
            <a:endParaRPr lang="de-DE"/>
          </a:p>
        </p:txBody>
      </p:sp>
      <p:sp>
        <p:nvSpPr>
          <p:cNvPr id="7" name="Textplatzhalter 6"/>
          <p:cNvSpPr>
            <a:spLocks noGrp="1"/>
          </p:cNvSpPr>
          <p:nvPr>
            <p:ph type="body" sz="quarter" idx="13"/>
          </p:nvPr>
        </p:nvSpPr>
        <p:spPr/>
        <p:txBody>
          <a:bodyPr>
            <a:normAutofit/>
          </a:bodyPr>
          <a:lstStyle/>
          <a:p>
            <a:r>
              <a:rPr lang="de-DE" sz="1000"/>
              <a:t>Risikoabschätzung</a:t>
            </a:r>
          </a:p>
          <a:p>
            <a:endParaRPr lang="de-DE" sz="1000"/>
          </a:p>
          <a:p>
            <a:endParaRPr lang="de-DE" sz="1000"/>
          </a:p>
        </p:txBody>
      </p:sp>
      <p:grpSp>
        <p:nvGrpSpPr>
          <p:cNvPr id="8" name="Gruppieren 7"/>
          <p:cNvGrpSpPr/>
          <p:nvPr/>
        </p:nvGrpSpPr>
        <p:grpSpPr>
          <a:xfrm>
            <a:off x="251520" y="1486182"/>
            <a:ext cx="8505670" cy="4387161"/>
            <a:chOff x="98778" y="1600200"/>
            <a:chExt cx="9045222" cy="4624745"/>
          </a:xfrm>
          <a:noFill/>
        </p:grpSpPr>
        <p:sp>
          <p:nvSpPr>
            <p:cNvPr id="9" name="AutoShape 56"/>
            <p:cNvSpPr/>
            <p:nvPr/>
          </p:nvSpPr>
          <p:spPr>
            <a:xfrm>
              <a:off x="4642220" y="5303102"/>
              <a:ext cx="663712" cy="290454"/>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5400" y="16200"/>
                  </a:lnTo>
                  <a:lnTo>
                    <a:pt x="5400" y="0"/>
                  </a:lnTo>
                  <a:lnTo>
                    <a:pt x="16200" y="0"/>
                  </a:lnTo>
                  <a:lnTo>
                    <a:pt x="16200" y="16200"/>
                  </a:lnTo>
                  <a:lnTo>
                    <a:pt x="21600" y="16200"/>
                  </a:lnTo>
                  <a:lnTo>
                    <a:pt x="10800" y="21600"/>
                  </a:lnTo>
                  <a:close/>
                </a:path>
              </a:pathLst>
            </a:custGeom>
            <a:solidFill>
              <a:schemeClr val="bg2"/>
            </a:solidFill>
            <a:ln>
              <a:solidFill>
                <a:schemeClr val="bg2"/>
              </a:solidFill>
              <a:miter/>
            </a:ln>
          </p:spPr>
          <p:txBody>
            <a:bodyPr lIns="45719" rIns="45719" anchor="ctr"/>
            <a:lstStyle/>
            <a:p>
              <a:endParaRPr>
                <a:latin typeface="Calibri" panose="020F0502020204030204" pitchFamily="34" charset="0"/>
              </a:endParaRPr>
            </a:p>
          </p:txBody>
        </p:sp>
        <p:sp>
          <p:nvSpPr>
            <p:cNvPr id="10" name="AutoShape 55"/>
            <p:cNvSpPr/>
            <p:nvPr/>
          </p:nvSpPr>
          <p:spPr>
            <a:xfrm>
              <a:off x="4621142" y="4589296"/>
              <a:ext cx="663712" cy="313697"/>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5400" y="16200"/>
                  </a:lnTo>
                  <a:lnTo>
                    <a:pt x="5400" y="0"/>
                  </a:lnTo>
                  <a:lnTo>
                    <a:pt x="16200" y="0"/>
                  </a:lnTo>
                  <a:lnTo>
                    <a:pt x="16200" y="16200"/>
                  </a:lnTo>
                  <a:lnTo>
                    <a:pt x="21600" y="16200"/>
                  </a:lnTo>
                  <a:lnTo>
                    <a:pt x="10800" y="21600"/>
                  </a:lnTo>
                  <a:close/>
                </a:path>
              </a:pathLst>
            </a:custGeom>
            <a:solidFill>
              <a:schemeClr val="bg2"/>
            </a:solidFill>
            <a:ln>
              <a:solidFill>
                <a:schemeClr val="bg2"/>
              </a:solidFill>
              <a:miter/>
            </a:ln>
          </p:spPr>
          <p:txBody>
            <a:bodyPr lIns="45719" rIns="45719" anchor="ctr"/>
            <a:lstStyle/>
            <a:p>
              <a:endParaRPr>
                <a:latin typeface="Calibri" panose="020F0502020204030204" pitchFamily="34" charset="0"/>
              </a:endParaRPr>
            </a:p>
          </p:txBody>
        </p:sp>
        <p:sp>
          <p:nvSpPr>
            <p:cNvPr id="11" name="Text Box 25"/>
            <p:cNvSpPr txBox="1"/>
            <p:nvPr/>
          </p:nvSpPr>
          <p:spPr>
            <a:xfrm>
              <a:off x="914400" y="1600200"/>
              <a:ext cx="2819400" cy="475169"/>
            </a:xfrm>
            <a:prstGeom prst="rect">
              <a:avLst/>
            </a:prstGeom>
            <a:noFill/>
            <a:ln w="38100">
              <a:solidFill>
                <a:schemeClr val="tx1"/>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400"/>
                </a:spcBef>
                <a:defRPr sz="2400"/>
              </a:lvl1pPr>
            </a:lstStyle>
            <a:p>
              <a:r>
                <a:rPr>
                  <a:latin typeface="Calibri" panose="020F0502020204030204" pitchFamily="34" charset="0"/>
                </a:rPr>
                <a:t>Exposition</a:t>
              </a:r>
            </a:p>
          </p:txBody>
        </p:sp>
        <p:sp>
          <p:nvSpPr>
            <p:cNvPr id="12" name="Text Box 26"/>
            <p:cNvSpPr txBox="1"/>
            <p:nvPr/>
          </p:nvSpPr>
          <p:spPr>
            <a:xfrm>
              <a:off x="5638800" y="1600200"/>
              <a:ext cx="2743200" cy="475169"/>
            </a:xfrm>
            <a:prstGeom prst="rect">
              <a:avLst/>
            </a:prstGeom>
            <a:grpFill/>
            <a:ln w="38100">
              <a:solidFill>
                <a:schemeClr val="tx1"/>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400"/>
                </a:spcBef>
                <a:defRPr sz="2400"/>
              </a:lvl1pPr>
            </a:lstStyle>
            <a:p>
              <a:r>
                <a:rPr>
                  <a:latin typeface="Calibri" panose="020F0502020204030204" pitchFamily="34" charset="0"/>
                </a:rPr>
                <a:t>Wirkung</a:t>
              </a:r>
            </a:p>
          </p:txBody>
        </p:sp>
        <p:sp>
          <p:nvSpPr>
            <p:cNvPr id="13" name="Text Box 28"/>
            <p:cNvSpPr txBox="1"/>
            <p:nvPr/>
          </p:nvSpPr>
          <p:spPr>
            <a:xfrm>
              <a:off x="1676400" y="2286000"/>
              <a:ext cx="1143000" cy="369332"/>
            </a:xfrm>
            <a:prstGeom prst="rect">
              <a:avLst/>
            </a:prstGeom>
            <a:grpFill/>
            <a:ln w="317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lvl1pPr>
            </a:lstStyle>
            <a:p>
              <a:r>
                <a:rPr>
                  <a:latin typeface="Calibri" panose="020F0502020204030204" pitchFamily="34" charset="0"/>
                </a:rPr>
                <a:t>Analyse</a:t>
              </a:r>
            </a:p>
          </p:txBody>
        </p:sp>
        <p:sp>
          <p:nvSpPr>
            <p:cNvPr id="14" name="Text Box 29"/>
            <p:cNvSpPr txBox="1"/>
            <p:nvPr/>
          </p:nvSpPr>
          <p:spPr>
            <a:xfrm>
              <a:off x="2895599" y="2286000"/>
              <a:ext cx="2071511" cy="369332"/>
            </a:xfrm>
            <a:prstGeom prst="rect">
              <a:avLst/>
            </a:prstGeom>
            <a:grpFill/>
            <a:ln w="317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lvl1pPr>
            </a:lstStyle>
            <a:p>
              <a:r>
                <a:rPr>
                  <a:latin typeface="Calibri" panose="020F0502020204030204" pitchFamily="34" charset="0"/>
                </a:rPr>
                <a:t>Abbau/Elimination</a:t>
              </a:r>
            </a:p>
          </p:txBody>
        </p:sp>
        <p:sp>
          <p:nvSpPr>
            <p:cNvPr id="15" name="Text Box 30"/>
            <p:cNvSpPr txBox="1"/>
            <p:nvPr/>
          </p:nvSpPr>
          <p:spPr>
            <a:xfrm>
              <a:off x="5029200" y="2286000"/>
              <a:ext cx="1828800" cy="369332"/>
            </a:xfrm>
            <a:prstGeom prst="rect">
              <a:avLst/>
            </a:prstGeom>
            <a:grpFill/>
            <a:ln w="317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lvl1pPr>
            </a:lstStyle>
            <a:p>
              <a:r>
                <a:rPr>
                  <a:latin typeface="Calibri" panose="020F0502020204030204" pitchFamily="34" charset="0"/>
                </a:rPr>
                <a:t>Ökotoxizität</a:t>
              </a:r>
            </a:p>
          </p:txBody>
        </p:sp>
        <p:sp>
          <p:nvSpPr>
            <p:cNvPr id="16" name="Text Box 32"/>
            <p:cNvSpPr txBox="1"/>
            <p:nvPr/>
          </p:nvSpPr>
          <p:spPr>
            <a:xfrm>
              <a:off x="761999" y="2895600"/>
              <a:ext cx="3200400" cy="794888"/>
            </a:xfrm>
            <a:prstGeom prst="rect">
              <a:avLst/>
            </a:prstGeom>
            <a:grpFill/>
            <a:ln>
              <a:solidFill>
                <a:srgbClr val="000000"/>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spcBef>
                  <a:spcPts val="1200"/>
                </a:spcBef>
                <a:defRPr sz="2000"/>
              </a:pPr>
              <a:r>
                <a:rPr>
                  <a:latin typeface="Calibri" panose="020F0502020204030204" pitchFamily="34" charset="0"/>
                </a:rPr>
                <a:t>Predicted Environmental Concentration </a:t>
              </a:r>
              <a:r>
                <a:rPr sz="2300" b="1">
                  <a:solidFill>
                    <a:srgbClr val="FF6600"/>
                  </a:solidFill>
                  <a:latin typeface="Calibri" panose="020F0502020204030204" pitchFamily="34" charset="0"/>
                </a:rPr>
                <a:t>(PEC)</a:t>
              </a:r>
            </a:p>
          </p:txBody>
        </p:sp>
        <p:sp>
          <p:nvSpPr>
            <p:cNvPr id="17" name="Text Box 33"/>
            <p:cNvSpPr txBox="1"/>
            <p:nvPr/>
          </p:nvSpPr>
          <p:spPr>
            <a:xfrm>
              <a:off x="2933700" y="4066077"/>
              <a:ext cx="4038600" cy="523220"/>
            </a:xfrm>
            <a:prstGeom prst="rect">
              <a:avLst/>
            </a:prstGeom>
            <a:grpFill/>
            <a:ln w="76200">
              <a:solidFill>
                <a:schemeClr val="tx1"/>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600"/>
                </a:spcBef>
                <a:defRPr sz="2800"/>
              </a:lvl1pPr>
            </a:lstStyle>
            <a:p>
              <a:r>
                <a:rPr>
                  <a:latin typeface="Calibri" panose="020F0502020204030204" pitchFamily="34" charset="0"/>
                </a:rPr>
                <a:t>PEC/PNEC- Verhältnis</a:t>
              </a:r>
            </a:p>
          </p:txBody>
        </p:sp>
        <p:sp>
          <p:nvSpPr>
            <p:cNvPr id="18" name="Text Box 34"/>
            <p:cNvSpPr txBox="1"/>
            <p:nvPr/>
          </p:nvSpPr>
          <p:spPr>
            <a:xfrm>
              <a:off x="3384920" y="4902993"/>
              <a:ext cx="3352801" cy="400110"/>
            </a:xfrm>
            <a:prstGeom prst="rect">
              <a:avLst/>
            </a:prstGeom>
            <a:grp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defRPr sz="2000"/>
              </a:lvl1pPr>
            </a:lstStyle>
            <a:p>
              <a:r>
                <a:rPr>
                  <a:latin typeface="Calibri" panose="020F0502020204030204" pitchFamily="34" charset="0"/>
                </a:rPr>
                <a:t>Risiko-Abschätzung</a:t>
              </a:r>
            </a:p>
          </p:txBody>
        </p:sp>
        <p:sp>
          <p:nvSpPr>
            <p:cNvPr id="19" name="Text Box 35"/>
            <p:cNvSpPr txBox="1"/>
            <p:nvPr/>
          </p:nvSpPr>
          <p:spPr>
            <a:xfrm>
              <a:off x="3048000" y="5638800"/>
              <a:ext cx="3810000" cy="586145"/>
            </a:xfrm>
            <a:prstGeom prst="rect">
              <a:avLst/>
            </a:prstGeom>
            <a:grpFill/>
            <a:ln w="38100">
              <a:solidFill>
                <a:schemeClr val="tx1"/>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900"/>
                </a:spcBef>
                <a:defRPr sz="3200"/>
              </a:lvl1pPr>
            </a:lstStyle>
            <a:p>
              <a:r>
                <a:rPr>
                  <a:latin typeface="Calibri" panose="020F0502020204030204" pitchFamily="34" charset="0"/>
                </a:rPr>
                <a:t>Risiko-Management</a:t>
              </a:r>
            </a:p>
          </p:txBody>
        </p:sp>
        <p:sp>
          <p:nvSpPr>
            <p:cNvPr id="20" name="Line 38"/>
            <p:cNvSpPr/>
            <p:nvPr/>
          </p:nvSpPr>
          <p:spPr>
            <a:xfrm>
              <a:off x="2209800" y="2667000"/>
              <a:ext cx="0" cy="228600"/>
            </a:xfrm>
            <a:prstGeom prst="line">
              <a:avLst/>
            </a:prstGeom>
            <a:grpFill/>
            <a:ln>
              <a:solidFill>
                <a:schemeClr val="bg2"/>
              </a:solidFill>
              <a:tailEnd type="triangle"/>
            </a:ln>
          </p:spPr>
          <p:txBody>
            <a:bodyPr lIns="45719" rIns="45719"/>
            <a:lstStyle/>
            <a:p>
              <a:endParaRPr>
                <a:latin typeface="Calibri" panose="020F0502020204030204" pitchFamily="34" charset="0"/>
              </a:endParaRPr>
            </a:p>
          </p:txBody>
        </p:sp>
        <p:sp>
          <p:nvSpPr>
            <p:cNvPr id="21" name="Line 39"/>
            <p:cNvSpPr/>
            <p:nvPr/>
          </p:nvSpPr>
          <p:spPr>
            <a:xfrm>
              <a:off x="3276600" y="2667000"/>
              <a:ext cx="0" cy="228600"/>
            </a:xfrm>
            <a:prstGeom prst="line">
              <a:avLst/>
            </a:prstGeom>
            <a:grpFill/>
            <a:ln>
              <a:solidFill>
                <a:schemeClr val="bg2"/>
              </a:solidFill>
              <a:tailEnd type="triangle"/>
            </a:ln>
          </p:spPr>
          <p:txBody>
            <a:bodyPr lIns="45719" rIns="45719"/>
            <a:lstStyle/>
            <a:p>
              <a:endParaRPr>
                <a:latin typeface="Calibri" panose="020F0502020204030204" pitchFamily="34" charset="0"/>
              </a:endParaRPr>
            </a:p>
          </p:txBody>
        </p:sp>
        <p:sp>
          <p:nvSpPr>
            <p:cNvPr id="22" name="Text Box 48"/>
            <p:cNvSpPr txBox="1"/>
            <p:nvPr/>
          </p:nvSpPr>
          <p:spPr>
            <a:xfrm>
              <a:off x="4275665" y="2893547"/>
              <a:ext cx="2887134" cy="796941"/>
            </a:xfrm>
            <a:prstGeom prst="rect">
              <a:avLst/>
            </a:prstGeom>
            <a:grpFill/>
            <a:ln>
              <a:solidFill>
                <a:srgbClr val="000000"/>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spcBef>
                  <a:spcPts val="1200"/>
                </a:spcBef>
                <a:defRPr sz="2000"/>
              </a:pPr>
              <a:r>
                <a:rPr>
                  <a:latin typeface="Calibri" panose="020F0502020204030204" pitchFamily="34" charset="0"/>
                </a:rPr>
                <a:t>Predicted No Effect Concentration </a:t>
              </a:r>
              <a:r>
                <a:rPr sz="2200" b="1">
                  <a:solidFill>
                    <a:srgbClr val="FF6600"/>
                  </a:solidFill>
                  <a:latin typeface="Calibri" panose="020F0502020204030204" pitchFamily="34" charset="0"/>
                </a:rPr>
                <a:t>(PNEC)</a:t>
              </a:r>
            </a:p>
          </p:txBody>
        </p:sp>
        <p:sp>
          <p:nvSpPr>
            <p:cNvPr id="23" name="Line 51"/>
            <p:cNvSpPr/>
            <p:nvPr/>
          </p:nvSpPr>
          <p:spPr>
            <a:xfrm>
              <a:off x="5943600" y="2667000"/>
              <a:ext cx="0" cy="228600"/>
            </a:xfrm>
            <a:prstGeom prst="line">
              <a:avLst/>
            </a:prstGeom>
            <a:grpFill/>
            <a:ln>
              <a:solidFill>
                <a:schemeClr val="bg2"/>
              </a:solidFill>
              <a:tailEnd type="triangle"/>
            </a:ln>
          </p:spPr>
          <p:txBody>
            <a:bodyPr lIns="45719" rIns="45719"/>
            <a:lstStyle/>
            <a:p>
              <a:endParaRPr>
                <a:latin typeface="Calibri" panose="020F0502020204030204" pitchFamily="34" charset="0"/>
              </a:endParaRPr>
            </a:p>
          </p:txBody>
        </p:sp>
        <p:sp>
          <p:nvSpPr>
            <p:cNvPr id="24" name="AutoShape 52"/>
            <p:cNvSpPr/>
            <p:nvPr/>
          </p:nvSpPr>
          <p:spPr>
            <a:xfrm>
              <a:off x="3505200" y="3634264"/>
              <a:ext cx="381000" cy="404337"/>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5400" y="16200"/>
                  </a:lnTo>
                  <a:lnTo>
                    <a:pt x="5400" y="0"/>
                  </a:lnTo>
                  <a:lnTo>
                    <a:pt x="16200" y="0"/>
                  </a:lnTo>
                  <a:lnTo>
                    <a:pt x="16200" y="16200"/>
                  </a:lnTo>
                  <a:lnTo>
                    <a:pt x="21600" y="16200"/>
                  </a:lnTo>
                  <a:lnTo>
                    <a:pt x="10800" y="21600"/>
                  </a:lnTo>
                  <a:close/>
                </a:path>
              </a:pathLst>
            </a:custGeom>
            <a:solidFill>
              <a:schemeClr val="bg2"/>
            </a:solidFill>
            <a:ln>
              <a:solidFill>
                <a:schemeClr val="bg2"/>
              </a:solidFill>
              <a:miter/>
            </a:ln>
          </p:spPr>
          <p:txBody>
            <a:bodyPr lIns="45719" rIns="45719" anchor="ctr"/>
            <a:lstStyle/>
            <a:p>
              <a:endParaRPr>
                <a:latin typeface="Calibri" panose="020F0502020204030204" pitchFamily="34" charset="0"/>
              </a:endParaRPr>
            </a:p>
          </p:txBody>
        </p:sp>
        <p:sp>
          <p:nvSpPr>
            <p:cNvPr id="25" name="AutoShape 53"/>
            <p:cNvSpPr/>
            <p:nvPr/>
          </p:nvSpPr>
          <p:spPr>
            <a:xfrm>
              <a:off x="5943600" y="3649653"/>
              <a:ext cx="381000" cy="388947"/>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5400" y="16200"/>
                  </a:lnTo>
                  <a:lnTo>
                    <a:pt x="5400" y="0"/>
                  </a:lnTo>
                  <a:lnTo>
                    <a:pt x="16200" y="0"/>
                  </a:lnTo>
                  <a:lnTo>
                    <a:pt x="16200" y="16200"/>
                  </a:lnTo>
                  <a:lnTo>
                    <a:pt x="21600" y="16200"/>
                  </a:lnTo>
                  <a:lnTo>
                    <a:pt x="10800" y="21600"/>
                  </a:lnTo>
                  <a:close/>
                </a:path>
              </a:pathLst>
            </a:custGeom>
            <a:solidFill>
              <a:schemeClr val="bg2"/>
            </a:solidFill>
            <a:ln>
              <a:solidFill>
                <a:schemeClr val="bg2"/>
              </a:solidFill>
              <a:miter/>
            </a:ln>
          </p:spPr>
          <p:txBody>
            <a:bodyPr lIns="45719" rIns="45719" anchor="ctr"/>
            <a:lstStyle/>
            <a:p>
              <a:endParaRPr>
                <a:latin typeface="Calibri" panose="020F0502020204030204" pitchFamily="34" charset="0"/>
              </a:endParaRPr>
            </a:p>
          </p:txBody>
        </p:sp>
        <p:sp>
          <p:nvSpPr>
            <p:cNvPr id="26" name="Text Box 58"/>
            <p:cNvSpPr txBox="1"/>
            <p:nvPr/>
          </p:nvSpPr>
          <p:spPr>
            <a:xfrm>
              <a:off x="7467600" y="2286000"/>
              <a:ext cx="1295400" cy="369332"/>
            </a:xfrm>
            <a:prstGeom prst="rect">
              <a:avLst/>
            </a:prstGeom>
            <a:grpFill/>
            <a:ln w="317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lvl1pPr>
            </a:lstStyle>
            <a:p>
              <a:r>
                <a:rPr>
                  <a:latin typeface="Calibri" panose="020F0502020204030204" pitchFamily="34" charset="0"/>
                </a:rPr>
                <a:t>Toxizität</a:t>
              </a:r>
            </a:p>
          </p:txBody>
        </p:sp>
        <p:sp>
          <p:nvSpPr>
            <p:cNvPr id="27" name="AutoShape 61"/>
            <p:cNvSpPr/>
            <p:nvPr/>
          </p:nvSpPr>
          <p:spPr>
            <a:xfrm rot="10800000" flipV="1">
              <a:off x="6629400" y="4724400"/>
              <a:ext cx="933447" cy="488950"/>
            </a:xfrm>
            <a:custGeom>
              <a:avLst/>
              <a:gdLst/>
              <a:ahLst/>
              <a:cxnLst>
                <a:cxn ang="0">
                  <a:pos x="wd2" y="hd2"/>
                </a:cxn>
                <a:cxn ang="5400000">
                  <a:pos x="wd2" y="hd2"/>
                </a:cxn>
                <a:cxn ang="10800000">
                  <a:pos x="wd2" y="hd2"/>
                </a:cxn>
                <a:cxn ang="16200000">
                  <a:pos x="wd2" y="hd2"/>
                </a:cxn>
              </a:cxnLst>
              <a:rect l="0" t="0" r="r" b="b"/>
              <a:pathLst>
                <a:path w="21600" h="21600" extrusionOk="0">
                  <a:moveTo>
                    <a:pt x="441" y="0"/>
                  </a:moveTo>
                  <a:lnTo>
                    <a:pt x="0" y="0"/>
                  </a:lnTo>
                  <a:lnTo>
                    <a:pt x="0" y="21600"/>
                  </a:lnTo>
                  <a:lnTo>
                    <a:pt x="21600" y="21600"/>
                  </a:lnTo>
                </a:path>
              </a:pathLst>
            </a:custGeom>
            <a:noFill/>
            <a:ln>
              <a:solidFill>
                <a:schemeClr val="tx1"/>
              </a:solidFill>
              <a:miter/>
              <a:tailEnd type="triangle"/>
            </a:ln>
          </p:spPr>
          <p:txBody>
            <a:bodyPr lIns="45719" rIns="45719" anchor="ctr"/>
            <a:lstStyle/>
            <a:p>
              <a:endParaRPr>
                <a:latin typeface="Calibri" panose="020F0502020204030204" pitchFamily="34" charset="0"/>
              </a:endParaRPr>
            </a:p>
          </p:txBody>
        </p:sp>
        <p:sp>
          <p:nvSpPr>
            <p:cNvPr id="28" name="Text Box 62"/>
            <p:cNvSpPr txBox="1"/>
            <p:nvPr/>
          </p:nvSpPr>
          <p:spPr>
            <a:xfrm>
              <a:off x="98778" y="2286000"/>
              <a:ext cx="1501420" cy="368111"/>
            </a:xfrm>
            <a:prstGeom prst="rect">
              <a:avLst/>
            </a:prstGeom>
            <a:grpFill/>
            <a:ln w="317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1000"/>
                </a:spcBef>
                <a:defRPr>
                  <a:solidFill>
                    <a:srgbClr val="0000FF"/>
                  </a:solidFill>
                </a:defRPr>
              </a:lvl1pPr>
            </a:lstStyle>
            <a:p>
              <a:r>
                <a:rPr>
                  <a:solidFill>
                    <a:schemeClr val="tx1"/>
                  </a:solidFill>
                  <a:latin typeface="Calibri" panose="020F0502020204030204" pitchFamily="34" charset="0"/>
                </a:rPr>
                <a:t>Berechnung</a:t>
              </a:r>
            </a:p>
          </p:txBody>
        </p:sp>
        <p:sp>
          <p:nvSpPr>
            <p:cNvPr id="29" name="Line 64"/>
            <p:cNvSpPr/>
            <p:nvPr/>
          </p:nvSpPr>
          <p:spPr>
            <a:xfrm>
              <a:off x="1143000" y="2667000"/>
              <a:ext cx="0" cy="228600"/>
            </a:xfrm>
            <a:prstGeom prst="line">
              <a:avLst/>
            </a:prstGeom>
            <a:grpFill/>
            <a:ln>
              <a:solidFill>
                <a:schemeClr val="bg2"/>
              </a:solidFill>
              <a:tailEnd type="triangle"/>
            </a:ln>
          </p:spPr>
          <p:txBody>
            <a:bodyPr lIns="45719" rIns="45719"/>
            <a:lstStyle/>
            <a:p>
              <a:endParaRPr>
                <a:latin typeface="Calibri" panose="020F0502020204030204" pitchFamily="34" charset="0"/>
              </a:endParaRPr>
            </a:p>
          </p:txBody>
        </p:sp>
        <p:sp>
          <p:nvSpPr>
            <p:cNvPr id="30" name="Text Box 66"/>
            <p:cNvSpPr txBox="1"/>
            <p:nvPr/>
          </p:nvSpPr>
          <p:spPr>
            <a:xfrm>
              <a:off x="7315200" y="2895600"/>
              <a:ext cx="1600200" cy="646331"/>
            </a:xfrm>
            <a:prstGeom prst="rect">
              <a:avLst/>
            </a:prstGeom>
            <a:grp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lvl1pPr>
            </a:lstStyle>
            <a:p>
              <a:r>
                <a:rPr>
                  <a:latin typeface="Calibri" panose="020F0502020204030204" pitchFamily="34" charset="0"/>
                </a:rPr>
                <a:t>tägliche Aufnahme</a:t>
              </a:r>
            </a:p>
          </p:txBody>
        </p:sp>
        <p:sp>
          <p:nvSpPr>
            <p:cNvPr id="31" name="Line 67"/>
            <p:cNvSpPr/>
            <p:nvPr/>
          </p:nvSpPr>
          <p:spPr>
            <a:xfrm>
              <a:off x="8077200" y="2667000"/>
              <a:ext cx="0" cy="228600"/>
            </a:xfrm>
            <a:prstGeom prst="line">
              <a:avLst/>
            </a:prstGeom>
            <a:grpFill/>
            <a:ln>
              <a:solidFill>
                <a:schemeClr val="bg2"/>
              </a:solidFill>
              <a:tailEnd type="triangle"/>
            </a:ln>
          </p:spPr>
          <p:txBody>
            <a:bodyPr lIns="45719" rIns="45719"/>
            <a:lstStyle/>
            <a:p>
              <a:endParaRPr>
                <a:latin typeface="Calibri" panose="020F0502020204030204" pitchFamily="34" charset="0"/>
              </a:endParaRPr>
            </a:p>
          </p:txBody>
        </p:sp>
        <p:sp>
          <p:nvSpPr>
            <p:cNvPr id="32" name="Text Box 68"/>
            <p:cNvSpPr txBox="1"/>
            <p:nvPr/>
          </p:nvSpPr>
          <p:spPr>
            <a:xfrm>
              <a:off x="7086600" y="4038600"/>
              <a:ext cx="2057400" cy="646331"/>
            </a:xfrm>
            <a:prstGeom prst="rect">
              <a:avLst/>
            </a:prstGeom>
            <a:grp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000"/>
                </a:spcBef>
              </a:lvl1pPr>
            </a:lstStyle>
            <a:p>
              <a:r>
                <a:rPr>
                  <a:latin typeface="Calibri" panose="020F0502020204030204" pitchFamily="34" charset="0"/>
                </a:rPr>
                <a:t>duldbare tägliche Aufnahme (ADI)</a:t>
              </a:r>
            </a:p>
          </p:txBody>
        </p:sp>
        <p:sp>
          <p:nvSpPr>
            <p:cNvPr id="33" name="AutoShape 69"/>
            <p:cNvSpPr/>
            <p:nvPr/>
          </p:nvSpPr>
          <p:spPr>
            <a:xfrm>
              <a:off x="7848600" y="3581400"/>
              <a:ext cx="381000" cy="457200"/>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5400" y="16200"/>
                  </a:lnTo>
                  <a:lnTo>
                    <a:pt x="5400" y="0"/>
                  </a:lnTo>
                  <a:lnTo>
                    <a:pt x="16200" y="0"/>
                  </a:lnTo>
                  <a:lnTo>
                    <a:pt x="16200" y="16200"/>
                  </a:lnTo>
                  <a:lnTo>
                    <a:pt x="21600" y="16200"/>
                  </a:lnTo>
                  <a:lnTo>
                    <a:pt x="10800" y="21600"/>
                  </a:lnTo>
                  <a:close/>
                </a:path>
              </a:pathLst>
            </a:custGeom>
            <a:solidFill>
              <a:schemeClr val="bg2"/>
            </a:solidFill>
            <a:ln>
              <a:solidFill>
                <a:schemeClr val="bg2"/>
              </a:solidFill>
              <a:miter/>
            </a:ln>
          </p:spPr>
          <p:txBody>
            <a:bodyPr lIns="45719" rIns="45719" anchor="ctr"/>
            <a:lstStyle/>
            <a:p>
              <a:endParaRPr>
                <a:latin typeface="Calibri" panose="020F0502020204030204" pitchFamily="34" charset="0"/>
              </a:endParaRPr>
            </a:p>
          </p:txBody>
        </p:sp>
      </p:grpSp>
      <p:sp>
        <p:nvSpPr>
          <p:cNvPr id="34" name="Rechteck 33"/>
          <p:cNvSpPr/>
          <p:nvPr/>
        </p:nvSpPr>
        <p:spPr>
          <a:xfrm>
            <a:off x="7266779" y="6104751"/>
            <a:ext cx="1450525" cy="276999"/>
          </a:xfrm>
          <a:prstGeom prst="rect">
            <a:avLst/>
          </a:prstGeom>
        </p:spPr>
        <p:txBody>
          <a:bodyPr wrap="none">
            <a:spAutoFit/>
          </a:bodyPr>
          <a:lstStyle/>
          <a:p>
            <a:pPr algn="r">
              <a:defRPr sz="1200"/>
            </a:pPr>
            <a:r>
              <a:rPr lang="de-DE" dirty="0">
                <a:latin typeface="Calibri" panose="020F0502020204030204" pitchFamily="34" charset="0"/>
              </a:rPr>
              <a:t>Grafik: K. Kümmerer</a:t>
            </a:r>
          </a:p>
        </p:txBody>
      </p:sp>
    </p:spTree>
    <p:extLst>
      <p:ext uri="{BB962C8B-B14F-4D97-AF65-F5344CB8AC3E}">
        <p14:creationId xmlns:p14="http://schemas.microsoft.com/office/powerpoint/2010/main" val="16890383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PEC/PNEC-Verhältnis</a:t>
            </a:r>
          </a:p>
        </p:txBody>
      </p:sp>
      <p:sp>
        <p:nvSpPr>
          <p:cNvPr id="4" name="Datumsplatzhalter 3"/>
          <p:cNvSpPr>
            <a:spLocks noGrp="1"/>
          </p:cNvSpPr>
          <p:nvPr>
            <p:ph type="dt" sz="half" idx="10"/>
          </p:nvPr>
        </p:nvSpPr>
        <p:spPr/>
        <p:txBody>
          <a:bodyPr/>
          <a:lstStyle/>
          <a:p>
            <a:fld id="{A87782A5-64CC-4888-BC8C-51D01E4E8581}"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77</a:t>
            </a:fld>
            <a:endParaRPr lang="de-DE"/>
          </a:p>
        </p:txBody>
      </p:sp>
      <p:sp>
        <p:nvSpPr>
          <p:cNvPr id="7" name="Textplatzhalter 6"/>
          <p:cNvSpPr>
            <a:spLocks noGrp="1"/>
          </p:cNvSpPr>
          <p:nvPr>
            <p:ph type="body" sz="quarter" idx="13"/>
          </p:nvPr>
        </p:nvSpPr>
        <p:spPr/>
        <p:txBody>
          <a:bodyPr>
            <a:normAutofit/>
          </a:bodyPr>
          <a:lstStyle/>
          <a:p>
            <a:r>
              <a:rPr lang="de-DE" sz="1000"/>
              <a:t>Risikoabschätzung</a:t>
            </a:r>
          </a:p>
          <a:p>
            <a:endParaRPr lang="de-DE" sz="1000"/>
          </a:p>
          <a:p>
            <a:endParaRPr lang="de-DE" sz="1000"/>
          </a:p>
        </p:txBody>
      </p:sp>
      <p:grpSp>
        <p:nvGrpSpPr>
          <p:cNvPr id="8" name="Gruppieren 7"/>
          <p:cNvGrpSpPr/>
          <p:nvPr/>
        </p:nvGrpSpPr>
        <p:grpSpPr>
          <a:xfrm>
            <a:off x="663819" y="1523999"/>
            <a:ext cx="8022861" cy="4659316"/>
            <a:chOff x="663819" y="1523999"/>
            <a:chExt cx="8022861" cy="4659316"/>
          </a:xfrm>
        </p:grpSpPr>
        <p:grpSp>
          <p:nvGrpSpPr>
            <p:cNvPr id="9" name="Group 3"/>
            <p:cNvGrpSpPr/>
            <p:nvPr/>
          </p:nvGrpSpPr>
          <p:grpSpPr>
            <a:xfrm>
              <a:off x="1414097" y="1676400"/>
              <a:ext cx="1904121" cy="1992316"/>
              <a:chOff x="0" y="0"/>
              <a:chExt cx="1904120" cy="1992314"/>
            </a:xfrm>
          </p:grpSpPr>
          <p:grpSp>
            <p:nvGrpSpPr>
              <p:cNvPr id="19" name="Group 4"/>
              <p:cNvGrpSpPr/>
              <p:nvPr/>
            </p:nvGrpSpPr>
            <p:grpSpPr>
              <a:xfrm>
                <a:off x="0" y="0"/>
                <a:ext cx="1904120" cy="1992314"/>
                <a:chOff x="0" y="0"/>
                <a:chExt cx="1904119" cy="1992313"/>
              </a:xfrm>
            </p:grpSpPr>
            <p:sp>
              <p:nvSpPr>
                <p:cNvPr id="21" name="Freeform 5"/>
                <p:cNvSpPr/>
                <p:nvPr/>
              </p:nvSpPr>
              <p:spPr>
                <a:xfrm>
                  <a:off x="7940" y="0"/>
                  <a:ext cx="1896180" cy="1533526"/>
                </a:xfrm>
                <a:custGeom>
                  <a:avLst/>
                  <a:gdLst/>
                  <a:ahLst/>
                  <a:cxnLst>
                    <a:cxn ang="0">
                      <a:pos x="wd2" y="hd2"/>
                    </a:cxn>
                    <a:cxn ang="5400000">
                      <a:pos x="wd2" y="hd2"/>
                    </a:cxn>
                    <a:cxn ang="10800000">
                      <a:pos x="wd2" y="hd2"/>
                    </a:cxn>
                    <a:cxn ang="16200000">
                      <a:pos x="wd2" y="hd2"/>
                    </a:cxn>
                  </a:cxnLst>
                  <a:rect l="0" t="0" r="r" b="b"/>
                  <a:pathLst>
                    <a:path w="21600" h="21600" extrusionOk="0">
                      <a:moveTo>
                        <a:pt x="3437" y="5098"/>
                      </a:moveTo>
                      <a:lnTo>
                        <a:pt x="3600" y="4517"/>
                      </a:lnTo>
                      <a:lnTo>
                        <a:pt x="3871" y="3891"/>
                      </a:lnTo>
                      <a:lnTo>
                        <a:pt x="4306" y="3443"/>
                      </a:lnTo>
                      <a:lnTo>
                        <a:pt x="4848" y="3019"/>
                      </a:lnTo>
                      <a:lnTo>
                        <a:pt x="5282" y="2817"/>
                      </a:lnTo>
                      <a:lnTo>
                        <a:pt x="5843" y="2594"/>
                      </a:lnTo>
                      <a:lnTo>
                        <a:pt x="6675" y="2504"/>
                      </a:lnTo>
                      <a:lnTo>
                        <a:pt x="7489" y="2594"/>
                      </a:lnTo>
                      <a:lnTo>
                        <a:pt x="8231" y="2840"/>
                      </a:lnTo>
                      <a:lnTo>
                        <a:pt x="8792" y="3130"/>
                      </a:lnTo>
                      <a:lnTo>
                        <a:pt x="9118" y="2147"/>
                      </a:lnTo>
                      <a:lnTo>
                        <a:pt x="9534" y="1386"/>
                      </a:lnTo>
                      <a:lnTo>
                        <a:pt x="10113" y="783"/>
                      </a:lnTo>
                      <a:lnTo>
                        <a:pt x="10872" y="335"/>
                      </a:lnTo>
                      <a:lnTo>
                        <a:pt x="11777" y="22"/>
                      </a:lnTo>
                      <a:lnTo>
                        <a:pt x="12681" y="0"/>
                      </a:lnTo>
                      <a:lnTo>
                        <a:pt x="13495" y="157"/>
                      </a:lnTo>
                      <a:lnTo>
                        <a:pt x="14400" y="537"/>
                      </a:lnTo>
                      <a:lnTo>
                        <a:pt x="15069" y="1207"/>
                      </a:lnTo>
                      <a:lnTo>
                        <a:pt x="15558" y="1878"/>
                      </a:lnTo>
                      <a:lnTo>
                        <a:pt x="15883" y="2527"/>
                      </a:lnTo>
                      <a:lnTo>
                        <a:pt x="15956" y="3354"/>
                      </a:lnTo>
                      <a:lnTo>
                        <a:pt x="16589" y="3086"/>
                      </a:lnTo>
                      <a:lnTo>
                        <a:pt x="17331" y="3175"/>
                      </a:lnTo>
                      <a:lnTo>
                        <a:pt x="17964" y="3443"/>
                      </a:lnTo>
                      <a:lnTo>
                        <a:pt x="18488" y="4025"/>
                      </a:lnTo>
                      <a:lnTo>
                        <a:pt x="18886" y="4740"/>
                      </a:lnTo>
                      <a:lnTo>
                        <a:pt x="19031" y="5590"/>
                      </a:lnTo>
                      <a:lnTo>
                        <a:pt x="19013" y="6216"/>
                      </a:lnTo>
                      <a:lnTo>
                        <a:pt x="19375" y="6149"/>
                      </a:lnTo>
                      <a:lnTo>
                        <a:pt x="19809" y="6283"/>
                      </a:lnTo>
                      <a:lnTo>
                        <a:pt x="20261" y="6596"/>
                      </a:lnTo>
                      <a:lnTo>
                        <a:pt x="20623" y="6909"/>
                      </a:lnTo>
                      <a:lnTo>
                        <a:pt x="20858" y="7200"/>
                      </a:lnTo>
                      <a:lnTo>
                        <a:pt x="21075" y="7580"/>
                      </a:lnTo>
                      <a:lnTo>
                        <a:pt x="21311" y="8050"/>
                      </a:lnTo>
                      <a:lnTo>
                        <a:pt x="21437" y="8631"/>
                      </a:lnTo>
                      <a:lnTo>
                        <a:pt x="21455" y="9056"/>
                      </a:lnTo>
                      <a:lnTo>
                        <a:pt x="21401" y="9525"/>
                      </a:lnTo>
                      <a:lnTo>
                        <a:pt x="21256" y="10107"/>
                      </a:lnTo>
                      <a:lnTo>
                        <a:pt x="21437" y="10733"/>
                      </a:lnTo>
                      <a:lnTo>
                        <a:pt x="21528" y="11247"/>
                      </a:lnTo>
                      <a:lnTo>
                        <a:pt x="21564" y="11873"/>
                      </a:lnTo>
                      <a:lnTo>
                        <a:pt x="21455" y="12589"/>
                      </a:lnTo>
                      <a:lnTo>
                        <a:pt x="21383" y="13036"/>
                      </a:lnTo>
                      <a:lnTo>
                        <a:pt x="21148" y="13573"/>
                      </a:lnTo>
                      <a:lnTo>
                        <a:pt x="21455" y="14288"/>
                      </a:lnTo>
                      <a:lnTo>
                        <a:pt x="21564" y="14758"/>
                      </a:lnTo>
                      <a:lnTo>
                        <a:pt x="21600" y="15429"/>
                      </a:lnTo>
                      <a:lnTo>
                        <a:pt x="21528" y="16077"/>
                      </a:lnTo>
                      <a:lnTo>
                        <a:pt x="21329" y="16837"/>
                      </a:lnTo>
                      <a:lnTo>
                        <a:pt x="21075" y="17352"/>
                      </a:lnTo>
                      <a:lnTo>
                        <a:pt x="20695" y="17843"/>
                      </a:lnTo>
                      <a:lnTo>
                        <a:pt x="20044" y="18358"/>
                      </a:lnTo>
                      <a:lnTo>
                        <a:pt x="19375" y="18514"/>
                      </a:lnTo>
                      <a:lnTo>
                        <a:pt x="18742" y="18380"/>
                      </a:lnTo>
                      <a:lnTo>
                        <a:pt x="18344" y="18112"/>
                      </a:lnTo>
                      <a:lnTo>
                        <a:pt x="18072" y="18648"/>
                      </a:lnTo>
                      <a:lnTo>
                        <a:pt x="17765" y="19051"/>
                      </a:lnTo>
                      <a:lnTo>
                        <a:pt x="17512" y="19319"/>
                      </a:lnTo>
                      <a:lnTo>
                        <a:pt x="17023" y="19655"/>
                      </a:lnTo>
                      <a:lnTo>
                        <a:pt x="16589" y="19901"/>
                      </a:lnTo>
                      <a:lnTo>
                        <a:pt x="15956" y="20080"/>
                      </a:lnTo>
                      <a:lnTo>
                        <a:pt x="15323" y="20035"/>
                      </a:lnTo>
                      <a:lnTo>
                        <a:pt x="14708" y="19811"/>
                      </a:lnTo>
                      <a:lnTo>
                        <a:pt x="14183" y="19409"/>
                      </a:lnTo>
                      <a:lnTo>
                        <a:pt x="13857" y="20102"/>
                      </a:lnTo>
                      <a:lnTo>
                        <a:pt x="13550" y="20504"/>
                      </a:lnTo>
                      <a:lnTo>
                        <a:pt x="13170" y="20862"/>
                      </a:lnTo>
                      <a:lnTo>
                        <a:pt x="12718" y="21153"/>
                      </a:lnTo>
                      <a:lnTo>
                        <a:pt x="12211" y="21265"/>
                      </a:lnTo>
                      <a:lnTo>
                        <a:pt x="11741" y="21265"/>
                      </a:lnTo>
                      <a:lnTo>
                        <a:pt x="11288" y="21153"/>
                      </a:lnTo>
                      <a:lnTo>
                        <a:pt x="10746" y="20773"/>
                      </a:lnTo>
                      <a:lnTo>
                        <a:pt x="10420" y="20415"/>
                      </a:lnTo>
                      <a:lnTo>
                        <a:pt x="10113" y="20862"/>
                      </a:lnTo>
                      <a:lnTo>
                        <a:pt x="9805" y="21153"/>
                      </a:lnTo>
                      <a:lnTo>
                        <a:pt x="9407" y="21376"/>
                      </a:lnTo>
                      <a:lnTo>
                        <a:pt x="8864" y="21600"/>
                      </a:lnTo>
                      <a:lnTo>
                        <a:pt x="8285" y="21533"/>
                      </a:lnTo>
                      <a:lnTo>
                        <a:pt x="7688" y="21332"/>
                      </a:lnTo>
                      <a:lnTo>
                        <a:pt x="7236" y="20974"/>
                      </a:lnTo>
                      <a:lnTo>
                        <a:pt x="6802" y="20393"/>
                      </a:lnTo>
                      <a:lnTo>
                        <a:pt x="6549" y="19811"/>
                      </a:lnTo>
                      <a:lnTo>
                        <a:pt x="6096" y="20012"/>
                      </a:lnTo>
                      <a:lnTo>
                        <a:pt x="5590" y="20169"/>
                      </a:lnTo>
                      <a:lnTo>
                        <a:pt x="4975" y="20102"/>
                      </a:lnTo>
                      <a:lnTo>
                        <a:pt x="4432" y="19834"/>
                      </a:lnTo>
                      <a:lnTo>
                        <a:pt x="4034" y="19453"/>
                      </a:lnTo>
                      <a:lnTo>
                        <a:pt x="3690" y="19051"/>
                      </a:lnTo>
                      <a:lnTo>
                        <a:pt x="3401" y="18470"/>
                      </a:lnTo>
                      <a:lnTo>
                        <a:pt x="3347" y="17843"/>
                      </a:lnTo>
                      <a:lnTo>
                        <a:pt x="3039" y="18000"/>
                      </a:lnTo>
                      <a:lnTo>
                        <a:pt x="2551" y="18022"/>
                      </a:lnTo>
                      <a:lnTo>
                        <a:pt x="2008" y="17843"/>
                      </a:lnTo>
                      <a:lnTo>
                        <a:pt x="1447" y="17441"/>
                      </a:lnTo>
                      <a:lnTo>
                        <a:pt x="1067" y="16882"/>
                      </a:lnTo>
                      <a:lnTo>
                        <a:pt x="742" y="16166"/>
                      </a:lnTo>
                      <a:lnTo>
                        <a:pt x="543" y="15429"/>
                      </a:lnTo>
                      <a:lnTo>
                        <a:pt x="488" y="14400"/>
                      </a:lnTo>
                      <a:lnTo>
                        <a:pt x="507" y="13707"/>
                      </a:lnTo>
                      <a:lnTo>
                        <a:pt x="669" y="12678"/>
                      </a:lnTo>
                      <a:lnTo>
                        <a:pt x="289" y="12097"/>
                      </a:lnTo>
                      <a:lnTo>
                        <a:pt x="90" y="11337"/>
                      </a:lnTo>
                      <a:lnTo>
                        <a:pt x="0" y="10532"/>
                      </a:lnTo>
                      <a:lnTo>
                        <a:pt x="0" y="9682"/>
                      </a:lnTo>
                      <a:lnTo>
                        <a:pt x="127" y="8765"/>
                      </a:lnTo>
                      <a:lnTo>
                        <a:pt x="380" y="8094"/>
                      </a:lnTo>
                      <a:lnTo>
                        <a:pt x="796" y="7379"/>
                      </a:lnTo>
                      <a:lnTo>
                        <a:pt x="1248" y="6820"/>
                      </a:lnTo>
                      <a:lnTo>
                        <a:pt x="1791" y="6283"/>
                      </a:lnTo>
                      <a:lnTo>
                        <a:pt x="2460" y="5948"/>
                      </a:lnTo>
                      <a:lnTo>
                        <a:pt x="3401" y="5657"/>
                      </a:lnTo>
                      <a:lnTo>
                        <a:pt x="3437" y="5098"/>
                      </a:lnTo>
                    </a:path>
                  </a:pathLst>
                </a:custGeom>
                <a:solidFill>
                  <a:schemeClr val="accent3">
                    <a:lumOff val="44000"/>
                  </a:schemeClr>
                </a:solidFill>
                <a:ln w="12700" cap="rnd">
                  <a:solidFill>
                    <a:srgbClr val="000000"/>
                  </a:solidFill>
                  <a:prstDash val="solid"/>
                  <a:round/>
                </a:ln>
                <a:effectLst/>
              </p:spPr>
              <p:txBody>
                <a:bodyPr wrap="square" lIns="45719" tIns="45719" rIns="45719" bIns="45719" numCol="1" anchor="t">
                  <a:noAutofit/>
                </a:bodyPr>
                <a:lstStyle/>
                <a:p>
                  <a:endParaRPr>
                    <a:latin typeface="Calibri" panose="020F0502020204030204" pitchFamily="34" charset="0"/>
                  </a:endParaRPr>
                </a:p>
              </p:txBody>
            </p:sp>
            <p:sp>
              <p:nvSpPr>
                <p:cNvPr id="22" name="Oval 6"/>
                <p:cNvSpPr/>
                <p:nvPr/>
              </p:nvSpPr>
              <p:spPr>
                <a:xfrm>
                  <a:off x="158809" y="1435100"/>
                  <a:ext cx="276329" cy="217489"/>
                </a:xfrm>
                <a:prstGeom prst="ellipse">
                  <a:avLst/>
                </a:prstGeom>
                <a:solidFill>
                  <a:schemeClr val="accent3">
                    <a:lumOff val="44000"/>
                  </a:schemeClr>
                </a:solidFill>
                <a:ln w="12700" cap="flat">
                  <a:solidFill>
                    <a:srgbClr val="000000"/>
                  </a:solidFill>
                  <a:prstDash val="solid"/>
                  <a:round/>
                </a:ln>
                <a:effectLst/>
              </p:spPr>
              <p:txBody>
                <a:bodyPr wrap="square" lIns="45719" tIns="45719" rIns="45719" bIns="45719" numCol="1" anchor="ctr">
                  <a:noAutofit/>
                </a:bodyPr>
                <a:lstStyle/>
                <a:p>
                  <a:endParaRPr>
                    <a:latin typeface="Calibri" panose="020F0502020204030204" pitchFamily="34" charset="0"/>
                  </a:endParaRPr>
                </a:p>
              </p:txBody>
            </p:sp>
            <p:sp>
              <p:nvSpPr>
                <p:cNvPr id="23" name="Oval 7"/>
                <p:cNvSpPr/>
                <p:nvPr/>
              </p:nvSpPr>
              <p:spPr>
                <a:xfrm>
                  <a:off x="33349" y="1706562"/>
                  <a:ext cx="212805" cy="142877"/>
                </a:xfrm>
                <a:prstGeom prst="ellipse">
                  <a:avLst/>
                </a:prstGeom>
                <a:solidFill>
                  <a:schemeClr val="accent3">
                    <a:lumOff val="44000"/>
                  </a:schemeClr>
                </a:solidFill>
                <a:ln w="12700" cap="flat">
                  <a:solidFill>
                    <a:srgbClr val="000000"/>
                  </a:solidFill>
                  <a:prstDash val="solid"/>
                  <a:round/>
                </a:ln>
                <a:effectLst/>
              </p:spPr>
              <p:txBody>
                <a:bodyPr wrap="square" lIns="45719" tIns="45719" rIns="45719" bIns="45719" numCol="1" anchor="ctr">
                  <a:noAutofit/>
                </a:bodyPr>
                <a:lstStyle/>
                <a:p>
                  <a:endParaRPr>
                    <a:latin typeface="Calibri" panose="020F0502020204030204" pitchFamily="34" charset="0"/>
                  </a:endParaRPr>
                </a:p>
              </p:txBody>
            </p:sp>
            <p:sp>
              <p:nvSpPr>
                <p:cNvPr id="24" name="Oval 8"/>
                <p:cNvSpPr/>
                <p:nvPr/>
              </p:nvSpPr>
              <p:spPr>
                <a:xfrm>
                  <a:off x="0" y="1882775"/>
                  <a:ext cx="120695" cy="109539"/>
                </a:xfrm>
                <a:prstGeom prst="ellipse">
                  <a:avLst/>
                </a:prstGeom>
                <a:solidFill>
                  <a:schemeClr val="accent3">
                    <a:lumOff val="44000"/>
                  </a:schemeClr>
                </a:solidFill>
                <a:ln w="12700" cap="flat">
                  <a:solidFill>
                    <a:srgbClr val="000000"/>
                  </a:solidFill>
                  <a:prstDash val="solid"/>
                  <a:round/>
                </a:ln>
                <a:effectLst/>
              </p:spPr>
              <p:txBody>
                <a:bodyPr wrap="square" lIns="45719" tIns="45719" rIns="45719" bIns="45719" numCol="1" anchor="ctr">
                  <a:noAutofit/>
                </a:bodyPr>
                <a:lstStyle/>
                <a:p>
                  <a:endParaRPr>
                    <a:latin typeface="Calibri" panose="020F0502020204030204" pitchFamily="34" charset="0"/>
                  </a:endParaRPr>
                </a:p>
              </p:txBody>
            </p:sp>
          </p:grpSp>
          <p:sp>
            <p:nvSpPr>
              <p:cNvPr id="20" name="Rectangle 9"/>
              <p:cNvSpPr txBox="1"/>
              <p:nvPr/>
            </p:nvSpPr>
            <p:spPr>
              <a:xfrm>
                <a:off x="60347" y="407987"/>
                <a:ext cx="1617428" cy="8860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6037" tIns="46037" rIns="46037" bIns="46037" numCol="1" anchor="t">
                <a:spAutoFit/>
              </a:bodyPr>
              <a:lstStyle/>
              <a:p>
                <a:pPr>
                  <a:lnSpc>
                    <a:spcPct val="90000"/>
                  </a:lnSpc>
                  <a:spcBef>
                    <a:spcPts val="500"/>
                  </a:spcBef>
                  <a:defRPr sz="1600" b="1"/>
                </a:pPr>
                <a:r>
                  <a:rPr>
                    <a:latin typeface="Calibri" panose="020F0502020204030204" pitchFamily="34" charset="0"/>
                  </a:rPr>
                  <a:t>PEC&lt;PNEC</a:t>
                </a:r>
              </a:p>
              <a:p>
                <a:pPr>
                  <a:lnSpc>
                    <a:spcPct val="90000"/>
                  </a:lnSpc>
                  <a:spcBef>
                    <a:spcPts val="500"/>
                  </a:spcBef>
                  <a:defRPr sz="1600" b="1"/>
                </a:pPr>
                <a:r>
                  <a:rPr>
                    <a:latin typeface="Calibri" panose="020F0502020204030204" pitchFamily="34" charset="0"/>
                  </a:rPr>
                  <a:t>wieder mal Glück </a:t>
                </a:r>
              </a:p>
              <a:p>
                <a:pPr>
                  <a:lnSpc>
                    <a:spcPct val="90000"/>
                  </a:lnSpc>
                  <a:spcBef>
                    <a:spcPts val="500"/>
                  </a:spcBef>
                  <a:defRPr sz="1600" b="1"/>
                </a:pPr>
                <a:r>
                  <a:rPr>
                    <a:latin typeface="Calibri" panose="020F0502020204030204" pitchFamily="34" charset="0"/>
                  </a:rPr>
                  <a:t>gehabt!</a:t>
                </a:r>
              </a:p>
            </p:txBody>
          </p:sp>
        </p:grpSp>
        <p:pic>
          <p:nvPicPr>
            <p:cNvPr id="10" name="Picture 10" descr="Picture 10"/>
            <p:cNvPicPr>
              <a:picLocks noChangeAspect="1"/>
            </p:cNvPicPr>
            <p:nvPr/>
          </p:nvPicPr>
          <p:blipFill>
            <a:blip r:embed="rId2">
              <a:extLst/>
            </a:blip>
            <a:stretch>
              <a:fillRect/>
            </a:stretch>
          </p:blipFill>
          <p:spPr>
            <a:xfrm>
              <a:off x="4191000" y="5181601"/>
              <a:ext cx="1257300" cy="1001714"/>
            </a:xfrm>
            <a:prstGeom prst="rect">
              <a:avLst/>
            </a:prstGeom>
            <a:ln w="12700">
              <a:miter lim="400000"/>
            </a:ln>
          </p:spPr>
        </p:pic>
        <p:grpSp>
          <p:nvGrpSpPr>
            <p:cNvPr id="11" name="Group 11"/>
            <p:cNvGrpSpPr/>
            <p:nvPr/>
          </p:nvGrpSpPr>
          <p:grpSpPr>
            <a:xfrm>
              <a:off x="4273062" y="1523999"/>
              <a:ext cx="4413618" cy="3346454"/>
              <a:chOff x="0" y="0"/>
              <a:chExt cx="4413617" cy="3346452"/>
            </a:xfrm>
          </p:grpSpPr>
          <p:grpSp>
            <p:nvGrpSpPr>
              <p:cNvPr id="13" name="Group 12"/>
              <p:cNvGrpSpPr/>
              <p:nvPr/>
            </p:nvGrpSpPr>
            <p:grpSpPr>
              <a:xfrm>
                <a:off x="0" y="0"/>
                <a:ext cx="4413617" cy="3346452"/>
                <a:chOff x="0" y="0"/>
                <a:chExt cx="4413616" cy="3346451"/>
              </a:xfrm>
            </p:grpSpPr>
            <p:sp>
              <p:nvSpPr>
                <p:cNvPr id="15" name="Freeform 13"/>
                <p:cNvSpPr/>
                <p:nvPr/>
              </p:nvSpPr>
              <p:spPr>
                <a:xfrm>
                  <a:off x="31752" y="0"/>
                  <a:ext cx="4381865" cy="2574925"/>
                </a:xfrm>
                <a:custGeom>
                  <a:avLst/>
                  <a:gdLst/>
                  <a:ahLst/>
                  <a:cxnLst>
                    <a:cxn ang="0">
                      <a:pos x="wd2" y="hd2"/>
                    </a:cxn>
                    <a:cxn ang="5400000">
                      <a:pos x="wd2" y="hd2"/>
                    </a:cxn>
                    <a:cxn ang="10800000">
                      <a:pos x="wd2" y="hd2"/>
                    </a:cxn>
                    <a:cxn ang="16200000">
                      <a:pos x="wd2" y="hd2"/>
                    </a:cxn>
                  </a:cxnLst>
                  <a:rect l="0" t="0" r="r" b="b"/>
                  <a:pathLst>
                    <a:path w="21600" h="21600" extrusionOk="0">
                      <a:moveTo>
                        <a:pt x="3436" y="5100"/>
                      </a:moveTo>
                      <a:lnTo>
                        <a:pt x="3608" y="4514"/>
                      </a:lnTo>
                      <a:lnTo>
                        <a:pt x="3882" y="3902"/>
                      </a:lnTo>
                      <a:lnTo>
                        <a:pt x="4312" y="3436"/>
                      </a:lnTo>
                      <a:lnTo>
                        <a:pt x="4844" y="3023"/>
                      </a:lnTo>
                      <a:lnTo>
                        <a:pt x="5298" y="2823"/>
                      </a:lnTo>
                      <a:lnTo>
                        <a:pt x="5854" y="2597"/>
                      </a:lnTo>
                      <a:lnTo>
                        <a:pt x="6683" y="2504"/>
                      </a:lnTo>
                      <a:lnTo>
                        <a:pt x="7497" y="2597"/>
                      </a:lnTo>
                      <a:lnTo>
                        <a:pt x="8241" y="2850"/>
                      </a:lnTo>
                      <a:lnTo>
                        <a:pt x="8797" y="3143"/>
                      </a:lnTo>
                      <a:lnTo>
                        <a:pt x="9117" y="2157"/>
                      </a:lnTo>
                      <a:lnTo>
                        <a:pt x="9548" y="1398"/>
                      </a:lnTo>
                      <a:lnTo>
                        <a:pt x="10127" y="786"/>
                      </a:lnTo>
                      <a:lnTo>
                        <a:pt x="10870" y="346"/>
                      </a:lnTo>
                      <a:lnTo>
                        <a:pt x="11786" y="27"/>
                      </a:lnTo>
                      <a:lnTo>
                        <a:pt x="12686" y="0"/>
                      </a:lnTo>
                      <a:lnTo>
                        <a:pt x="13500" y="173"/>
                      </a:lnTo>
                      <a:lnTo>
                        <a:pt x="14400" y="546"/>
                      </a:lnTo>
                      <a:lnTo>
                        <a:pt x="15081" y="1225"/>
                      </a:lnTo>
                      <a:lnTo>
                        <a:pt x="15574" y="1891"/>
                      </a:lnTo>
                      <a:lnTo>
                        <a:pt x="15895" y="2530"/>
                      </a:lnTo>
                      <a:lnTo>
                        <a:pt x="15957" y="3356"/>
                      </a:lnTo>
                      <a:lnTo>
                        <a:pt x="16599" y="3090"/>
                      </a:lnTo>
                      <a:lnTo>
                        <a:pt x="17343" y="3169"/>
                      </a:lnTo>
                      <a:lnTo>
                        <a:pt x="17961" y="3436"/>
                      </a:lnTo>
                      <a:lnTo>
                        <a:pt x="18501" y="4022"/>
                      </a:lnTo>
                      <a:lnTo>
                        <a:pt x="18884" y="4754"/>
                      </a:lnTo>
                      <a:lnTo>
                        <a:pt x="19033" y="5593"/>
                      </a:lnTo>
                      <a:lnTo>
                        <a:pt x="19010" y="6206"/>
                      </a:lnTo>
                      <a:lnTo>
                        <a:pt x="19377" y="6152"/>
                      </a:lnTo>
                      <a:lnTo>
                        <a:pt x="19823" y="6299"/>
                      </a:lnTo>
                      <a:lnTo>
                        <a:pt x="20270" y="6592"/>
                      </a:lnTo>
                      <a:lnTo>
                        <a:pt x="20637" y="6911"/>
                      </a:lnTo>
                      <a:lnTo>
                        <a:pt x="20872" y="7204"/>
                      </a:lnTo>
                      <a:lnTo>
                        <a:pt x="21083" y="7577"/>
                      </a:lnTo>
                      <a:lnTo>
                        <a:pt x="21318" y="8043"/>
                      </a:lnTo>
                      <a:lnTo>
                        <a:pt x="21443" y="8629"/>
                      </a:lnTo>
                      <a:lnTo>
                        <a:pt x="21467" y="9069"/>
                      </a:lnTo>
                      <a:lnTo>
                        <a:pt x="21404" y="9535"/>
                      </a:lnTo>
                      <a:lnTo>
                        <a:pt x="21256" y="10121"/>
                      </a:lnTo>
                      <a:lnTo>
                        <a:pt x="21443" y="10733"/>
                      </a:lnTo>
                      <a:lnTo>
                        <a:pt x="21530" y="11266"/>
                      </a:lnTo>
                      <a:lnTo>
                        <a:pt x="21577" y="11879"/>
                      </a:lnTo>
                      <a:lnTo>
                        <a:pt x="21467" y="12598"/>
                      </a:lnTo>
                      <a:lnTo>
                        <a:pt x="21381" y="13037"/>
                      </a:lnTo>
                      <a:lnTo>
                        <a:pt x="21146" y="13570"/>
                      </a:lnTo>
                      <a:lnTo>
                        <a:pt x="21467" y="14302"/>
                      </a:lnTo>
                      <a:lnTo>
                        <a:pt x="21577" y="14768"/>
                      </a:lnTo>
                      <a:lnTo>
                        <a:pt x="21600" y="15434"/>
                      </a:lnTo>
                      <a:lnTo>
                        <a:pt x="21530" y="16073"/>
                      </a:lnTo>
                      <a:lnTo>
                        <a:pt x="21342" y="16833"/>
                      </a:lnTo>
                      <a:lnTo>
                        <a:pt x="21083" y="17365"/>
                      </a:lnTo>
                      <a:lnTo>
                        <a:pt x="20700" y="17858"/>
                      </a:lnTo>
                      <a:lnTo>
                        <a:pt x="20058" y="18351"/>
                      </a:lnTo>
                      <a:lnTo>
                        <a:pt x="19377" y="18524"/>
                      </a:lnTo>
                      <a:lnTo>
                        <a:pt x="18751" y="18377"/>
                      </a:lnTo>
                      <a:lnTo>
                        <a:pt x="18352" y="18124"/>
                      </a:lnTo>
                      <a:lnTo>
                        <a:pt x="18070" y="18644"/>
                      </a:lnTo>
                      <a:lnTo>
                        <a:pt x="17773" y="19056"/>
                      </a:lnTo>
                      <a:lnTo>
                        <a:pt x="17515" y="19323"/>
                      </a:lnTo>
                      <a:lnTo>
                        <a:pt x="17022" y="19669"/>
                      </a:lnTo>
                      <a:lnTo>
                        <a:pt x="16599" y="19895"/>
                      </a:lnTo>
                      <a:lnTo>
                        <a:pt x="15957" y="20082"/>
                      </a:lnTo>
                      <a:lnTo>
                        <a:pt x="15339" y="20042"/>
                      </a:lnTo>
                      <a:lnTo>
                        <a:pt x="14713" y="19816"/>
                      </a:lnTo>
                      <a:lnTo>
                        <a:pt x="14181" y="19403"/>
                      </a:lnTo>
                      <a:lnTo>
                        <a:pt x="13860" y="20109"/>
                      </a:lnTo>
                      <a:lnTo>
                        <a:pt x="13563" y="20508"/>
                      </a:lnTo>
                      <a:lnTo>
                        <a:pt x="13179" y="20868"/>
                      </a:lnTo>
                      <a:lnTo>
                        <a:pt x="12733" y="21161"/>
                      </a:lnTo>
                      <a:lnTo>
                        <a:pt x="12217" y="21267"/>
                      </a:lnTo>
                      <a:lnTo>
                        <a:pt x="11747" y="21267"/>
                      </a:lnTo>
                      <a:lnTo>
                        <a:pt x="11301" y="21161"/>
                      </a:lnTo>
                      <a:lnTo>
                        <a:pt x="10745" y="20774"/>
                      </a:lnTo>
                      <a:lnTo>
                        <a:pt x="10424" y="20428"/>
                      </a:lnTo>
                      <a:lnTo>
                        <a:pt x="10127" y="20868"/>
                      </a:lnTo>
                      <a:lnTo>
                        <a:pt x="9806" y="21161"/>
                      </a:lnTo>
                      <a:lnTo>
                        <a:pt x="9415" y="21387"/>
                      </a:lnTo>
                      <a:lnTo>
                        <a:pt x="8859" y="21600"/>
                      </a:lnTo>
                      <a:lnTo>
                        <a:pt x="8288" y="21533"/>
                      </a:lnTo>
                      <a:lnTo>
                        <a:pt x="7685" y="21334"/>
                      </a:lnTo>
                      <a:lnTo>
                        <a:pt x="7239" y="20974"/>
                      </a:lnTo>
                      <a:lnTo>
                        <a:pt x="6809" y="20401"/>
                      </a:lnTo>
                      <a:lnTo>
                        <a:pt x="6558" y="19816"/>
                      </a:lnTo>
                      <a:lnTo>
                        <a:pt x="6104" y="20015"/>
                      </a:lnTo>
                      <a:lnTo>
                        <a:pt x="5596" y="20162"/>
                      </a:lnTo>
                      <a:lnTo>
                        <a:pt x="4977" y="20109"/>
                      </a:lnTo>
                      <a:lnTo>
                        <a:pt x="4437" y="19842"/>
                      </a:lnTo>
                      <a:lnTo>
                        <a:pt x="4030" y="19456"/>
                      </a:lnTo>
                      <a:lnTo>
                        <a:pt x="3694" y="19056"/>
                      </a:lnTo>
                      <a:lnTo>
                        <a:pt x="3412" y="18471"/>
                      </a:lnTo>
                      <a:lnTo>
                        <a:pt x="3350" y="17858"/>
                      </a:lnTo>
                      <a:lnTo>
                        <a:pt x="3052" y="18004"/>
                      </a:lnTo>
                      <a:lnTo>
                        <a:pt x="2559" y="18031"/>
                      </a:lnTo>
                      <a:lnTo>
                        <a:pt x="2003" y="17858"/>
                      </a:lnTo>
                      <a:lnTo>
                        <a:pt x="1448" y="17445"/>
                      </a:lnTo>
                      <a:lnTo>
                        <a:pt x="1064" y="16899"/>
                      </a:lnTo>
                      <a:lnTo>
                        <a:pt x="743" y="16167"/>
                      </a:lnTo>
                      <a:lnTo>
                        <a:pt x="548" y="15434"/>
                      </a:lnTo>
                      <a:lnTo>
                        <a:pt x="485" y="14409"/>
                      </a:lnTo>
                      <a:lnTo>
                        <a:pt x="509" y="13716"/>
                      </a:lnTo>
                      <a:lnTo>
                        <a:pt x="681" y="12691"/>
                      </a:lnTo>
                      <a:lnTo>
                        <a:pt x="297" y="12105"/>
                      </a:lnTo>
                      <a:lnTo>
                        <a:pt x="102" y="11346"/>
                      </a:lnTo>
                      <a:lnTo>
                        <a:pt x="0" y="10534"/>
                      </a:lnTo>
                      <a:lnTo>
                        <a:pt x="0" y="9681"/>
                      </a:lnTo>
                      <a:lnTo>
                        <a:pt x="125" y="8776"/>
                      </a:lnTo>
                      <a:lnTo>
                        <a:pt x="383" y="8110"/>
                      </a:lnTo>
                      <a:lnTo>
                        <a:pt x="806" y="7378"/>
                      </a:lnTo>
                      <a:lnTo>
                        <a:pt x="1260" y="6818"/>
                      </a:lnTo>
                      <a:lnTo>
                        <a:pt x="1792" y="6299"/>
                      </a:lnTo>
                      <a:lnTo>
                        <a:pt x="2473" y="5953"/>
                      </a:lnTo>
                      <a:lnTo>
                        <a:pt x="3115" y="5740"/>
                      </a:lnTo>
                      <a:lnTo>
                        <a:pt x="3412" y="5660"/>
                      </a:lnTo>
                      <a:lnTo>
                        <a:pt x="3436" y="5100"/>
                      </a:lnTo>
                    </a:path>
                  </a:pathLst>
                </a:custGeom>
                <a:solidFill>
                  <a:srgbClr val="FE3857"/>
                </a:solidFill>
                <a:ln w="12700" cap="rnd">
                  <a:solidFill>
                    <a:srgbClr val="000000"/>
                  </a:solidFill>
                  <a:prstDash val="solid"/>
                  <a:round/>
                </a:ln>
                <a:effectLst/>
              </p:spPr>
              <p:txBody>
                <a:bodyPr wrap="square" lIns="45719" tIns="45719" rIns="45719" bIns="45719" numCol="1" anchor="t">
                  <a:noAutofit/>
                </a:bodyPr>
                <a:lstStyle/>
                <a:p>
                  <a:endParaRPr>
                    <a:latin typeface="Calibri" panose="020F0502020204030204" pitchFamily="34" charset="0"/>
                  </a:endParaRPr>
                </a:p>
              </p:txBody>
            </p:sp>
            <p:sp>
              <p:nvSpPr>
                <p:cNvPr id="16" name="Oval 14"/>
                <p:cNvSpPr/>
                <p:nvPr/>
              </p:nvSpPr>
              <p:spPr>
                <a:xfrm>
                  <a:off x="368330" y="2403475"/>
                  <a:ext cx="658869" cy="376239"/>
                </a:xfrm>
                <a:prstGeom prst="ellipse">
                  <a:avLst/>
                </a:prstGeom>
                <a:solidFill>
                  <a:srgbClr val="FE3857"/>
                </a:solidFill>
                <a:ln w="12700" cap="flat">
                  <a:solidFill>
                    <a:srgbClr val="000000"/>
                  </a:solidFill>
                  <a:prstDash val="solid"/>
                  <a:round/>
                </a:ln>
                <a:effectLst/>
              </p:spPr>
              <p:txBody>
                <a:bodyPr wrap="square" lIns="45719" tIns="45719" rIns="45719" bIns="45719" numCol="1" anchor="ctr">
                  <a:noAutofit/>
                </a:bodyPr>
                <a:lstStyle/>
                <a:p>
                  <a:endParaRPr>
                    <a:latin typeface="Calibri" panose="020F0502020204030204" pitchFamily="34" charset="0"/>
                  </a:endParaRPr>
                </a:p>
              </p:txBody>
            </p:sp>
            <p:sp>
              <p:nvSpPr>
                <p:cNvPr id="17" name="Oval 15"/>
                <p:cNvSpPr/>
                <p:nvPr/>
              </p:nvSpPr>
              <p:spPr>
                <a:xfrm>
                  <a:off x="79381" y="2860675"/>
                  <a:ext cx="508043" cy="247650"/>
                </a:xfrm>
                <a:prstGeom prst="ellipse">
                  <a:avLst/>
                </a:prstGeom>
                <a:solidFill>
                  <a:srgbClr val="FE3857"/>
                </a:solidFill>
                <a:ln w="12700" cap="flat">
                  <a:solidFill>
                    <a:srgbClr val="000000"/>
                  </a:solidFill>
                  <a:prstDash val="solid"/>
                  <a:round/>
                </a:ln>
                <a:effectLst/>
              </p:spPr>
              <p:txBody>
                <a:bodyPr wrap="square" lIns="45719" tIns="45719" rIns="45719" bIns="45719" numCol="1" anchor="ctr">
                  <a:noAutofit/>
                </a:bodyPr>
                <a:lstStyle/>
                <a:p>
                  <a:endParaRPr>
                    <a:latin typeface="Calibri" panose="020F0502020204030204" pitchFamily="34" charset="0"/>
                  </a:endParaRPr>
                </a:p>
              </p:txBody>
            </p:sp>
            <p:sp>
              <p:nvSpPr>
                <p:cNvPr id="18" name="Oval 16"/>
                <p:cNvSpPr/>
                <p:nvPr/>
              </p:nvSpPr>
              <p:spPr>
                <a:xfrm>
                  <a:off x="0" y="3152775"/>
                  <a:ext cx="296889" cy="193677"/>
                </a:xfrm>
                <a:prstGeom prst="ellipse">
                  <a:avLst/>
                </a:prstGeom>
                <a:solidFill>
                  <a:srgbClr val="FE3857"/>
                </a:solidFill>
                <a:ln w="12700" cap="flat">
                  <a:solidFill>
                    <a:srgbClr val="000000"/>
                  </a:solidFill>
                  <a:prstDash val="solid"/>
                  <a:round/>
                </a:ln>
                <a:effectLst/>
              </p:spPr>
              <p:txBody>
                <a:bodyPr wrap="square" lIns="45719" tIns="45719" rIns="45719" bIns="45719" numCol="1" anchor="ctr">
                  <a:noAutofit/>
                </a:bodyPr>
                <a:lstStyle/>
                <a:p>
                  <a:endParaRPr>
                    <a:latin typeface="Calibri" panose="020F0502020204030204" pitchFamily="34" charset="0"/>
                  </a:endParaRPr>
                </a:p>
              </p:txBody>
            </p:sp>
          </p:grpSp>
          <p:sp>
            <p:nvSpPr>
              <p:cNvPr id="14" name="Rectangle 17"/>
              <p:cNvSpPr/>
              <p:nvPr/>
            </p:nvSpPr>
            <p:spPr>
              <a:xfrm>
                <a:off x="935115" y="619125"/>
                <a:ext cx="2039981" cy="1244057"/>
              </a:xfrm>
              <a:prstGeom prst="rect">
                <a:avLst/>
              </a:prstGeom>
              <a:solidFill>
                <a:srgbClr val="FE3857"/>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6037" tIns="46037" rIns="46037" bIns="46037" numCol="1" anchor="t">
                <a:spAutoFit/>
              </a:bodyPr>
              <a:lstStyle/>
              <a:p>
                <a:pPr>
                  <a:lnSpc>
                    <a:spcPct val="90000"/>
                  </a:lnSpc>
                  <a:spcBef>
                    <a:spcPts val="1200"/>
                  </a:spcBef>
                  <a:defRPr sz="3600" b="1">
                    <a:solidFill>
                      <a:srgbClr val="0000FF"/>
                    </a:solidFill>
                  </a:defRPr>
                </a:pPr>
                <a:r>
                  <a:rPr>
                    <a:latin typeface="Calibri" panose="020F0502020204030204" pitchFamily="34" charset="0"/>
                  </a:rPr>
                  <a:t>PEC&gt;PNEC</a:t>
                </a:r>
              </a:p>
              <a:p>
                <a:pPr>
                  <a:lnSpc>
                    <a:spcPct val="90000"/>
                  </a:lnSpc>
                  <a:spcBef>
                    <a:spcPts val="600"/>
                  </a:spcBef>
                  <a:defRPr b="1">
                    <a:solidFill>
                      <a:srgbClr val="FFCCFF"/>
                    </a:solidFill>
                  </a:defRPr>
                </a:pPr>
                <a:r>
                  <a:rPr>
                    <a:latin typeface="Calibri" panose="020F0502020204030204" pitchFamily="34" charset="0"/>
                  </a:rPr>
                  <a:t>oh je, was soll bloß </a:t>
                </a:r>
              </a:p>
              <a:p>
                <a:pPr>
                  <a:lnSpc>
                    <a:spcPct val="90000"/>
                  </a:lnSpc>
                  <a:spcBef>
                    <a:spcPts val="600"/>
                  </a:spcBef>
                  <a:defRPr b="1">
                    <a:solidFill>
                      <a:srgbClr val="FFCCFF"/>
                    </a:solidFill>
                  </a:defRPr>
                </a:pPr>
                <a:r>
                  <a:rPr>
                    <a:latin typeface="Calibri" panose="020F0502020204030204" pitchFamily="34" charset="0"/>
                  </a:rPr>
                  <a:t>aus mir werden</a:t>
                </a:r>
              </a:p>
            </p:txBody>
          </p:sp>
        </p:grpSp>
        <p:pic>
          <p:nvPicPr>
            <p:cNvPr id="12" name="Picture 18" descr="Picture 18"/>
            <p:cNvPicPr>
              <a:picLocks noChangeAspect="1"/>
            </p:cNvPicPr>
            <p:nvPr/>
          </p:nvPicPr>
          <p:blipFill>
            <a:blip r:embed="rId2">
              <a:extLst/>
            </a:blip>
            <a:stretch>
              <a:fillRect/>
            </a:stretch>
          </p:blipFill>
          <p:spPr>
            <a:xfrm>
              <a:off x="663819" y="4117975"/>
              <a:ext cx="2231782" cy="1778000"/>
            </a:xfrm>
            <a:prstGeom prst="rect">
              <a:avLst/>
            </a:prstGeom>
            <a:ln w="12700">
              <a:miter lim="400000"/>
            </a:ln>
          </p:spPr>
        </p:pic>
      </p:grpSp>
      <p:sp>
        <p:nvSpPr>
          <p:cNvPr id="25" name="Rechteck 24"/>
          <p:cNvSpPr/>
          <p:nvPr/>
        </p:nvSpPr>
        <p:spPr>
          <a:xfrm>
            <a:off x="7248158" y="6101427"/>
            <a:ext cx="1450525" cy="276999"/>
          </a:xfrm>
          <a:prstGeom prst="rect">
            <a:avLst/>
          </a:prstGeom>
        </p:spPr>
        <p:txBody>
          <a:bodyPr wrap="none">
            <a:spAutoFit/>
          </a:bodyPr>
          <a:lstStyle/>
          <a:p>
            <a:pPr algn="r">
              <a:defRPr sz="1200"/>
            </a:pPr>
            <a:r>
              <a:rPr lang="de-DE" dirty="0">
                <a:latin typeface="Calibri" panose="020F0502020204030204" pitchFamily="34" charset="0"/>
              </a:rPr>
              <a:t>Grafik: K. Kümmerer</a:t>
            </a:r>
          </a:p>
        </p:txBody>
      </p:sp>
    </p:spTree>
    <p:extLst>
      <p:ext uri="{BB962C8B-B14F-4D97-AF65-F5344CB8AC3E}">
        <p14:creationId xmlns:p14="http://schemas.microsoft.com/office/powerpoint/2010/main" val="20481860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 und Familienplanung bei Fischen </a:t>
            </a:r>
            <a:r>
              <a:rPr lang="de-DE" sz="1600" b="0">
                <a:solidFill>
                  <a:srgbClr val="000000"/>
                </a:solidFill>
              </a:rPr>
              <a:t>()</a:t>
            </a:r>
            <a:endParaRPr lang="de-DE"/>
          </a:p>
        </p:txBody>
      </p:sp>
      <p:sp>
        <p:nvSpPr>
          <p:cNvPr id="3" name="Datumsplatzhalter 2"/>
          <p:cNvSpPr>
            <a:spLocks noGrp="1"/>
          </p:cNvSpPr>
          <p:nvPr>
            <p:ph type="dt" sz="half" idx="10"/>
          </p:nvPr>
        </p:nvSpPr>
        <p:spPr/>
        <p:txBody>
          <a:bodyPr/>
          <a:lstStyle/>
          <a:p>
            <a:fld id="{BEB3C93F-85F9-40B4-8822-93012A8427B6}" type="datetime1">
              <a:rPr lang="de-DE" smtClean="0"/>
              <a:t>31.07.2020</a:t>
            </a:fld>
            <a:endParaRPr lang="de-DE"/>
          </a:p>
        </p:txBody>
      </p:sp>
      <p:sp>
        <p:nvSpPr>
          <p:cNvPr id="4" name="Fußzeilenplatzhalter 3"/>
          <p:cNvSpPr>
            <a:spLocks noGrp="1"/>
          </p:cNvSpPr>
          <p:nvPr>
            <p:ph type="ftr" sz="quarter" idx="11"/>
          </p:nvPr>
        </p:nvSpPr>
        <p:spPr/>
        <p:txBody>
          <a:bodyPr/>
          <a:lstStyle/>
          <a:p>
            <a:r>
              <a:rPr lang="de-DE"/>
              <a:t>Arzneimittelrückstände im Wasser: Was Pharmazeuten wissen müssen und tun können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78</a:t>
            </a:fld>
            <a:endParaRPr lang="de-DE"/>
          </a:p>
        </p:txBody>
      </p:sp>
      <p:sp>
        <p:nvSpPr>
          <p:cNvPr id="6" name="Textplatzhalter 5"/>
          <p:cNvSpPr>
            <a:spLocks noGrp="1"/>
          </p:cNvSpPr>
          <p:nvPr>
            <p:ph type="body" sz="quarter" idx="13"/>
          </p:nvPr>
        </p:nvSpPr>
        <p:spPr/>
        <p:txBody>
          <a:bodyPr>
            <a:normAutofit/>
          </a:bodyPr>
          <a:lstStyle/>
          <a:p>
            <a:r>
              <a:rPr lang="de-DE" sz="1000"/>
              <a:t>Risikoabschätzung</a:t>
            </a:r>
          </a:p>
          <a:p>
            <a:endParaRPr lang="de-DE" sz="1000"/>
          </a:p>
          <a:p>
            <a:endParaRPr lang="de-DE" sz="1000"/>
          </a:p>
        </p:txBody>
      </p:sp>
      <p:sp>
        <p:nvSpPr>
          <p:cNvPr id="8" name="Inhaltsplatzhalter 7"/>
          <p:cNvSpPr>
            <a:spLocks noGrp="1"/>
          </p:cNvSpPr>
          <p:nvPr>
            <p:ph sz="quarter" idx="15"/>
          </p:nvPr>
        </p:nvSpPr>
        <p:spPr>
          <a:xfrm>
            <a:off x="414000" y="1494000"/>
            <a:ext cx="8190448" cy="4867200"/>
          </a:xfrm>
        </p:spPr>
        <p:txBody>
          <a:bodyPr/>
          <a:lstStyle/>
          <a:p>
            <a:pPr hangingPunct="0"/>
            <a:r>
              <a:rPr lang="de-DE" sz="1600" b="0" kern="0" cap="none">
                <a:solidFill>
                  <a:srgbClr val="000000"/>
                </a:solidFill>
                <a:cs typeface="Arial"/>
                <a:sym typeface="Arial"/>
              </a:rPr>
              <a:t>17-alpha-ethinylöstradiol </a:t>
            </a:r>
            <a:br>
              <a:rPr lang="de-DE" sz="1600" b="0" kern="0" cap="none">
                <a:solidFill>
                  <a:srgbClr val="000000"/>
                </a:solidFill>
                <a:cs typeface="Arial"/>
                <a:sym typeface="Arial"/>
              </a:rPr>
            </a:br>
            <a:r>
              <a:rPr lang="de-DE" sz="1600" b="0" kern="0" cap="none">
                <a:solidFill>
                  <a:srgbClr val="000000"/>
                </a:solidFill>
                <a:cs typeface="Arial"/>
                <a:sym typeface="Arial"/>
              </a:rPr>
              <a:t>hauptinhaltsstoff der antibabypille</a:t>
            </a: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0" hangingPunct="0">
              <a:spcBef>
                <a:spcPts val="0"/>
              </a:spcBef>
            </a:pPr>
            <a:endParaRPr lang="de-DE" sz="1600" b="0" kern="0" cap="none">
              <a:solidFill>
                <a:srgbClr val="000000"/>
              </a:solidFill>
              <a:cs typeface="Arial"/>
              <a:sym typeface="Arial"/>
            </a:endParaRPr>
          </a:p>
          <a:p>
            <a:pPr lvl="3" hangingPunct="0">
              <a:lnSpc>
                <a:spcPct val="90000"/>
              </a:lnSpc>
              <a:buSzPct val="100000"/>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 pos="9410700" algn="l"/>
              </a:tabLst>
              <a:defRPr sz="2400"/>
            </a:pPr>
            <a:r>
              <a:rPr lang="de-DE" sz="1600" b="0" kern="0" cap="none">
                <a:solidFill>
                  <a:srgbClr val="000000"/>
                </a:solidFill>
                <a:cs typeface="Arial"/>
                <a:sym typeface="Arial"/>
              </a:rPr>
              <a:t>0,35 ng/L: 5,5 % der Fische betroffen </a:t>
            </a:r>
            <a:br>
              <a:rPr lang="de-DE" sz="1600" b="0" kern="0" cap="none">
                <a:solidFill>
                  <a:srgbClr val="000000"/>
                </a:solidFill>
                <a:cs typeface="Arial"/>
                <a:sym typeface="Arial"/>
              </a:rPr>
            </a:br>
            <a:r>
              <a:rPr lang="de-DE" sz="1600" b="0" kern="0" cap="none">
                <a:solidFill>
                  <a:srgbClr val="000000"/>
                </a:solidFill>
                <a:cs typeface="Arial"/>
                <a:sym typeface="Arial"/>
              </a:rPr>
              <a:t>(Vitellogeninproduktion, Median aus 39 Studien, 26 Species, Labor und Freiland)</a:t>
            </a:r>
            <a:br>
              <a:rPr lang="de-DE" sz="1600" b="0" kern="0" cap="none">
                <a:solidFill>
                  <a:srgbClr val="000000"/>
                </a:solidFill>
                <a:cs typeface="Arial"/>
                <a:sym typeface="Arial"/>
              </a:rPr>
            </a:br>
            <a:r>
              <a:rPr lang="de-DE" sz="1000" b="0" kern="0" cap="none">
                <a:solidFill>
                  <a:srgbClr val="000000"/>
                </a:solidFill>
                <a:cs typeface="Arial"/>
                <a:sym typeface="Arial"/>
              </a:rPr>
              <a:t>(Caldwell et al. 2008 ES&amp;T, 42, 7046-7054)</a:t>
            </a:r>
          </a:p>
          <a:p>
            <a:pPr lvl="3" hangingPunct="0">
              <a:lnSpc>
                <a:spcPct val="90000"/>
              </a:lnSpc>
              <a:buSzPct val="100000"/>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 pos="9410700" algn="l"/>
              </a:tabLst>
              <a:defRPr sz="1200"/>
            </a:pPr>
            <a:endParaRPr lang="de-DE" sz="1600" b="0" kern="0" cap="none">
              <a:solidFill>
                <a:srgbClr val="000000"/>
              </a:solidFill>
              <a:cs typeface="Arial"/>
              <a:sym typeface="Arial"/>
            </a:endParaRPr>
          </a:p>
          <a:p>
            <a:pPr lvl="3" hangingPunct="0">
              <a:lnSpc>
                <a:spcPct val="90000"/>
              </a:lnSpc>
              <a:buSzPct val="100000"/>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 pos="9410700" algn="l"/>
              </a:tabLst>
              <a:defRPr sz="2400"/>
            </a:pPr>
            <a:r>
              <a:rPr lang="de-DE" sz="1600" b="0" kern="0" cap="none">
                <a:solidFill>
                  <a:srgbClr val="000000"/>
                </a:solidFill>
                <a:cs typeface="Arial"/>
                <a:sym typeface="Arial"/>
              </a:rPr>
              <a:t>PNEC (predicted no effect concentration): 0,1 ng/L </a:t>
            </a:r>
            <a:br>
              <a:rPr lang="de-DE" sz="1600" b="0" kern="0" cap="none">
                <a:solidFill>
                  <a:srgbClr val="000000"/>
                </a:solidFill>
                <a:cs typeface="Arial"/>
                <a:sym typeface="Arial"/>
              </a:rPr>
            </a:br>
            <a:r>
              <a:rPr lang="de-DE" sz="1000" b="0" kern="0" cap="none">
                <a:solidFill>
                  <a:srgbClr val="000000"/>
                </a:solidFill>
                <a:cs typeface="Arial"/>
                <a:sym typeface="Arial"/>
              </a:rPr>
              <a:t>(Caldwell et al. 2012, Environ Toxicol and Chem, 31, 1396-1406)</a:t>
            </a:r>
          </a:p>
          <a:p>
            <a:endParaRPr lang="de-DE" sz="1600"/>
          </a:p>
        </p:txBody>
      </p:sp>
      <p:pic>
        <p:nvPicPr>
          <p:cNvPr id="9" name="Bild 12" descr="Bild 12"/>
          <p:cNvPicPr>
            <a:picLocks noChangeAspect="1"/>
          </p:cNvPicPr>
          <p:nvPr/>
        </p:nvPicPr>
        <p:blipFill>
          <a:blip r:embed="rId2">
            <a:extLst/>
          </a:blip>
          <a:stretch>
            <a:fillRect/>
          </a:stretch>
        </p:blipFill>
        <p:spPr>
          <a:xfrm>
            <a:off x="467544" y="2204864"/>
            <a:ext cx="2287168" cy="1293994"/>
          </a:xfrm>
          <a:prstGeom prst="rect">
            <a:avLst/>
          </a:prstGeom>
          <a:ln w="12700">
            <a:miter lim="400000"/>
          </a:ln>
        </p:spPr>
      </p:pic>
      <p:pic>
        <p:nvPicPr>
          <p:cNvPr id="11" name="Picture 5" descr="Picture 5"/>
          <p:cNvPicPr>
            <a:picLocks noChangeAspect="1"/>
          </p:cNvPicPr>
          <p:nvPr/>
        </p:nvPicPr>
        <p:blipFill>
          <a:blip r:embed="rId3">
            <a:extLst/>
          </a:blip>
          <a:stretch>
            <a:fillRect/>
          </a:stretch>
        </p:blipFill>
        <p:spPr>
          <a:xfrm>
            <a:off x="3635896" y="1484784"/>
            <a:ext cx="4752528" cy="2496550"/>
          </a:xfrm>
          <a:prstGeom prst="rect">
            <a:avLst/>
          </a:prstGeom>
          <a:ln w="12700">
            <a:miter lim="400000"/>
          </a:ln>
        </p:spPr>
      </p:pic>
      <p:sp>
        <p:nvSpPr>
          <p:cNvPr id="10" name="Textfeld 9"/>
          <p:cNvSpPr txBox="1"/>
          <p:nvPr/>
        </p:nvSpPr>
        <p:spPr>
          <a:xfrm>
            <a:off x="3654549" y="3735112"/>
            <a:ext cx="4176464" cy="246221"/>
          </a:xfrm>
          <a:prstGeom prst="rect">
            <a:avLst/>
          </a:prstGeom>
          <a:noFill/>
        </p:spPr>
        <p:txBody>
          <a:bodyPr wrap="square" rtlCol="0">
            <a:spAutoFit/>
          </a:bodyPr>
          <a:lstStyle/>
          <a:p>
            <a:r>
              <a:rPr lang="de-DE" sz="1000">
                <a:solidFill>
                  <a:srgbClr val="000000"/>
                </a:solidFill>
                <a:latin typeface="+mj-lt"/>
              </a:rPr>
              <a:t>Die Forelle, Gustave Courbet, 1871</a:t>
            </a:r>
            <a:endParaRPr lang="de-DE" sz="1000">
              <a:latin typeface="+mj-lt"/>
            </a:endParaRPr>
          </a:p>
        </p:txBody>
      </p:sp>
    </p:spTree>
    <p:extLst>
      <p:ext uri="{BB962C8B-B14F-4D97-AF65-F5344CB8AC3E}">
        <p14:creationId xmlns:p14="http://schemas.microsoft.com/office/powerpoint/2010/main" val="32593234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e 7"/>
          <p:cNvGraphicFramePr>
            <a:graphicFrameLocks noGrp="1"/>
          </p:cNvGraphicFramePr>
          <p:nvPr>
            <p:extLst>
              <p:ext uri="{D42A27DB-BD31-4B8C-83A1-F6EECF244321}">
                <p14:modId xmlns:p14="http://schemas.microsoft.com/office/powerpoint/2010/main" val="1501054029"/>
              </p:ext>
            </p:extLst>
          </p:nvPr>
        </p:nvGraphicFramePr>
        <p:xfrm>
          <a:off x="414338" y="1556792"/>
          <a:ext cx="8249715" cy="4423320"/>
        </p:xfrm>
        <a:graphic>
          <a:graphicData uri="http://schemas.openxmlformats.org/drawingml/2006/table">
            <a:tbl>
              <a:tblPr firstRow="1" bandRow="1">
                <a:tableStyleId>{93296810-A885-4BE3-A3E7-6D5BEEA58F35}</a:tableStyleId>
              </a:tblPr>
              <a:tblGrid>
                <a:gridCol w="2242640">
                  <a:extLst>
                    <a:ext uri="{9D8B030D-6E8A-4147-A177-3AD203B41FA5}">
                      <a16:colId xmlns:a16="http://schemas.microsoft.com/office/drawing/2014/main" val="20000"/>
                    </a:ext>
                  </a:extLst>
                </a:gridCol>
                <a:gridCol w="1882217">
                  <a:extLst>
                    <a:ext uri="{9D8B030D-6E8A-4147-A177-3AD203B41FA5}">
                      <a16:colId xmlns:a16="http://schemas.microsoft.com/office/drawing/2014/main" val="20001"/>
                    </a:ext>
                  </a:extLst>
                </a:gridCol>
                <a:gridCol w="2062429">
                  <a:extLst>
                    <a:ext uri="{9D8B030D-6E8A-4147-A177-3AD203B41FA5}">
                      <a16:colId xmlns:a16="http://schemas.microsoft.com/office/drawing/2014/main" val="20002"/>
                    </a:ext>
                  </a:extLst>
                </a:gridCol>
                <a:gridCol w="2062429">
                  <a:extLst>
                    <a:ext uri="{9D8B030D-6E8A-4147-A177-3AD203B41FA5}">
                      <a16:colId xmlns:a16="http://schemas.microsoft.com/office/drawing/2014/main" val="20003"/>
                    </a:ext>
                  </a:extLst>
                </a:gridCol>
              </a:tblGrid>
              <a:tr h="621034">
                <a:tc>
                  <a:txBody>
                    <a:bodyPr/>
                    <a:lstStyle/>
                    <a:p>
                      <a:pPr algn="l" defTabSz="457200">
                        <a:defRPr sz="1800" b="0">
                          <a:solidFill>
                            <a:srgbClr val="000000"/>
                          </a:solidFill>
                        </a:defRPr>
                      </a:pPr>
                      <a:r>
                        <a:rPr sz="2400">
                          <a:latin typeface="Calibri" panose="020F0502020204030204" pitchFamily="34" charset="0"/>
                        </a:rPr>
                        <a:t>Arzneimittel</a:t>
                      </a:r>
                      <a:endParaRPr sz="2400" b="1">
                        <a:solidFill>
                          <a:srgbClr val="FF0000"/>
                        </a:solidFill>
                        <a:latin typeface="Calibri" panose="020F0502020204030204" pitchFamily="34" charset="0"/>
                      </a:endParaRPr>
                    </a:p>
                  </a:txBody>
                  <a:tcPr marL="45720" marR="45720" horzOverflow="overflow"/>
                </a:tc>
                <a:tc>
                  <a:txBody>
                    <a:bodyPr/>
                    <a:lstStyle/>
                    <a:p>
                      <a:pPr algn="ctr" defTabSz="457200">
                        <a:defRPr sz="1800" b="0">
                          <a:solidFill>
                            <a:srgbClr val="000000"/>
                          </a:solidFill>
                        </a:defRPr>
                      </a:pPr>
                      <a:r>
                        <a:rPr sz="2400">
                          <a:latin typeface="Calibri" panose="020F0502020204030204" pitchFamily="34" charset="0"/>
                        </a:rPr>
                        <a:t>PEC [µg/L]</a:t>
                      </a:r>
                      <a:endParaRPr sz="2400" b="1">
                        <a:solidFill>
                          <a:srgbClr val="FF0000"/>
                        </a:solidFill>
                        <a:latin typeface="Calibri" panose="020F0502020204030204" pitchFamily="34" charset="0"/>
                      </a:endParaRPr>
                    </a:p>
                  </a:txBody>
                  <a:tcPr marL="45720" marR="45720" horzOverflow="overflow"/>
                </a:tc>
                <a:tc>
                  <a:txBody>
                    <a:bodyPr/>
                    <a:lstStyle/>
                    <a:p>
                      <a:pPr algn="ctr" defTabSz="457200">
                        <a:defRPr sz="1800" b="0">
                          <a:solidFill>
                            <a:srgbClr val="000000"/>
                          </a:solidFill>
                        </a:defRPr>
                      </a:pPr>
                      <a:r>
                        <a:rPr sz="2400">
                          <a:latin typeface="Calibri" panose="020F0502020204030204" pitchFamily="34" charset="0"/>
                        </a:rPr>
                        <a:t>PNEC [µg/L]</a:t>
                      </a:r>
                      <a:endParaRPr sz="2400" b="1">
                        <a:solidFill>
                          <a:srgbClr val="FF0000"/>
                        </a:solidFill>
                        <a:latin typeface="Calibri" panose="020F0502020204030204" pitchFamily="34" charset="0"/>
                      </a:endParaRPr>
                    </a:p>
                  </a:txBody>
                  <a:tcPr marL="45720" marR="45720" horzOverflow="overflow"/>
                </a:tc>
                <a:tc>
                  <a:txBody>
                    <a:bodyPr/>
                    <a:lstStyle/>
                    <a:p>
                      <a:pPr algn="ctr" defTabSz="457200">
                        <a:defRPr sz="1800" b="0">
                          <a:solidFill>
                            <a:srgbClr val="000000"/>
                          </a:solidFill>
                        </a:defRPr>
                      </a:pPr>
                      <a:r>
                        <a:rPr sz="2400">
                          <a:latin typeface="Calibri" panose="020F0502020204030204" pitchFamily="34" charset="0"/>
                        </a:rPr>
                        <a:t>RQ</a:t>
                      </a:r>
                      <a:endParaRPr sz="2400" b="1">
                        <a:solidFill>
                          <a:srgbClr val="FF0000"/>
                        </a:solidFill>
                        <a:latin typeface="Calibri" panose="020F0502020204030204" pitchFamily="34" charset="0"/>
                      </a:endParaRPr>
                    </a:p>
                  </a:txBody>
                  <a:tcPr marL="45720" marR="45720" horzOverflow="overflow"/>
                </a:tc>
                <a:extLst>
                  <a:ext uri="{0D108BD9-81ED-4DB2-BD59-A6C34878D82A}">
                    <a16:rowId xmlns:a16="http://schemas.microsoft.com/office/drawing/2014/main" val="10000"/>
                  </a:ext>
                </a:extLst>
              </a:tr>
              <a:tr h="621034">
                <a:tc>
                  <a:txBody>
                    <a:bodyPr/>
                    <a:lstStyle/>
                    <a:p>
                      <a:pPr algn="l" defTabSz="457200">
                        <a:defRPr sz="1800"/>
                      </a:pPr>
                      <a:r>
                        <a:rPr sz="2400">
                          <a:latin typeface="Calibri" panose="020F0502020204030204" pitchFamily="34" charset="0"/>
                        </a:rPr>
                        <a:t>Estradiol</a:t>
                      </a:r>
                    </a:p>
                  </a:txBody>
                  <a:tcPr marL="45720" marR="45720" horzOverflow="overflow"/>
                </a:tc>
                <a:tc>
                  <a:txBody>
                    <a:bodyPr/>
                    <a:lstStyle/>
                    <a:p>
                      <a:pPr algn="ctr" defTabSz="457200">
                        <a:defRPr sz="1800"/>
                      </a:pPr>
                      <a:r>
                        <a:rPr sz="2400">
                          <a:latin typeface="Calibri" panose="020F0502020204030204" pitchFamily="34" charset="0"/>
                        </a:rPr>
                        <a:t>0,01</a:t>
                      </a:r>
                    </a:p>
                  </a:txBody>
                  <a:tcPr marL="45720" marR="45720" horzOverflow="overflow"/>
                </a:tc>
                <a:tc>
                  <a:txBody>
                    <a:bodyPr/>
                    <a:lstStyle/>
                    <a:p>
                      <a:pPr algn="ctr" defTabSz="457200">
                        <a:defRPr sz="1800"/>
                      </a:pPr>
                      <a:r>
                        <a:rPr sz="2400">
                          <a:latin typeface="Calibri" panose="020F0502020204030204" pitchFamily="34" charset="0"/>
                        </a:rPr>
                        <a:t>0,00002</a:t>
                      </a:r>
                    </a:p>
                  </a:txBody>
                  <a:tcPr marL="45720" marR="45720" horzOverflow="overflow"/>
                </a:tc>
                <a:tc>
                  <a:txBody>
                    <a:bodyPr/>
                    <a:lstStyle/>
                    <a:p>
                      <a:pPr algn="ctr" defTabSz="457200">
                        <a:defRPr sz="1800"/>
                      </a:pPr>
                      <a:r>
                        <a:rPr sz="2400">
                          <a:latin typeface="Calibri" panose="020F0502020204030204" pitchFamily="34" charset="0"/>
                        </a:rPr>
                        <a:t>413</a:t>
                      </a:r>
                    </a:p>
                  </a:txBody>
                  <a:tcPr marL="45720" marR="45720" horzOverflow="overflow"/>
                </a:tc>
                <a:extLst>
                  <a:ext uri="{0D108BD9-81ED-4DB2-BD59-A6C34878D82A}">
                    <a16:rowId xmlns:a16="http://schemas.microsoft.com/office/drawing/2014/main" val="10001"/>
                  </a:ext>
                </a:extLst>
              </a:tr>
              <a:tr h="621034">
                <a:tc>
                  <a:txBody>
                    <a:bodyPr/>
                    <a:lstStyle/>
                    <a:p>
                      <a:pPr algn="l" defTabSz="457200">
                        <a:defRPr sz="1800"/>
                      </a:pPr>
                      <a:r>
                        <a:rPr sz="2400">
                          <a:latin typeface="Calibri" panose="020F0502020204030204" pitchFamily="34" charset="0"/>
                        </a:rPr>
                        <a:t>Amoxicillin</a:t>
                      </a:r>
                    </a:p>
                  </a:txBody>
                  <a:tcPr marL="45720" marR="45720" horzOverflow="overflow"/>
                </a:tc>
                <a:tc>
                  <a:txBody>
                    <a:bodyPr/>
                    <a:lstStyle/>
                    <a:p>
                      <a:pPr algn="ctr" defTabSz="457200">
                        <a:defRPr sz="1800"/>
                      </a:pPr>
                      <a:r>
                        <a:rPr sz="2400">
                          <a:latin typeface="Calibri" panose="020F0502020204030204" pitchFamily="34" charset="0"/>
                        </a:rPr>
                        <a:t>0,55</a:t>
                      </a:r>
                    </a:p>
                  </a:txBody>
                  <a:tcPr marL="45720" marR="45720" horzOverflow="overflow"/>
                </a:tc>
                <a:tc>
                  <a:txBody>
                    <a:bodyPr/>
                    <a:lstStyle/>
                    <a:p>
                      <a:pPr algn="ctr" defTabSz="457200">
                        <a:defRPr sz="1800"/>
                      </a:pPr>
                      <a:r>
                        <a:rPr sz="2400">
                          <a:latin typeface="Calibri" panose="020F0502020204030204" pitchFamily="34" charset="0"/>
                        </a:rPr>
                        <a:t>0,0037</a:t>
                      </a:r>
                    </a:p>
                  </a:txBody>
                  <a:tcPr marL="45720" marR="45720" horzOverflow="overflow"/>
                </a:tc>
                <a:tc>
                  <a:txBody>
                    <a:bodyPr/>
                    <a:lstStyle/>
                    <a:p>
                      <a:pPr algn="ctr" defTabSz="457200">
                        <a:defRPr sz="1800"/>
                      </a:pPr>
                      <a:r>
                        <a:rPr sz="2400">
                          <a:latin typeface="Calibri" panose="020F0502020204030204" pitchFamily="34" charset="0"/>
                        </a:rPr>
                        <a:t>148</a:t>
                      </a:r>
                    </a:p>
                  </a:txBody>
                  <a:tcPr marL="45720" marR="45720" horzOverflow="overflow"/>
                </a:tc>
                <a:extLst>
                  <a:ext uri="{0D108BD9-81ED-4DB2-BD59-A6C34878D82A}">
                    <a16:rowId xmlns:a16="http://schemas.microsoft.com/office/drawing/2014/main" val="10002"/>
                  </a:ext>
                </a:extLst>
              </a:tr>
              <a:tr h="621034">
                <a:tc>
                  <a:txBody>
                    <a:bodyPr/>
                    <a:lstStyle/>
                    <a:p>
                      <a:pPr algn="l" defTabSz="457200">
                        <a:defRPr sz="1800"/>
                      </a:pPr>
                      <a:r>
                        <a:rPr sz="2400">
                          <a:latin typeface="Calibri" panose="020F0502020204030204" pitchFamily="34" charset="0"/>
                        </a:rPr>
                        <a:t>Propranolol</a:t>
                      </a:r>
                    </a:p>
                  </a:txBody>
                  <a:tcPr marL="45720" marR="45720" horzOverflow="overflow"/>
                </a:tc>
                <a:tc>
                  <a:txBody>
                    <a:bodyPr/>
                    <a:lstStyle/>
                    <a:p>
                      <a:pPr algn="ctr" defTabSz="457200">
                        <a:defRPr sz="1800"/>
                      </a:pPr>
                      <a:r>
                        <a:rPr sz="2400">
                          <a:latin typeface="Calibri" panose="020F0502020204030204" pitchFamily="34" charset="0"/>
                        </a:rPr>
                        <a:t>0,11</a:t>
                      </a:r>
                    </a:p>
                  </a:txBody>
                  <a:tcPr marL="45720" marR="45720" horzOverflow="overflow"/>
                </a:tc>
                <a:tc>
                  <a:txBody>
                    <a:bodyPr/>
                    <a:lstStyle/>
                    <a:p>
                      <a:pPr algn="ctr" defTabSz="457200">
                        <a:defRPr sz="1800"/>
                      </a:pPr>
                      <a:r>
                        <a:rPr sz="2400">
                          <a:latin typeface="Calibri" panose="020F0502020204030204" pitchFamily="34" charset="0"/>
                        </a:rPr>
                        <a:t>0,005</a:t>
                      </a:r>
                    </a:p>
                  </a:txBody>
                  <a:tcPr marL="45720" marR="45720" horzOverflow="overflow"/>
                </a:tc>
                <a:tc>
                  <a:txBody>
                    <a:bodyPr/>
                    <a:lstStyle/>
                    <a:p>
                      <a:pPr algn="ctr" defTabSz="457200">
                        <a:defRPr sz="1800"/>
                      </a:pPr>
                      <a:r>
                        <a:rPr sz="2400">
                          <a:latin typeface="Calibri" panose="020F0502020204030204" pitchFamily="34" charset="0"/>
                        </a:rPr>
                        <a:t>21,5</a:t>
                      </a:r>
                    </a:p>
                  </a:txBody>
                  <a:tcPr marL="45720" marR="45720" horzOverflow="overflow"/>
                </a:tc>
                <a:extLst>
                  <a:ext uri="{0D108BD9-81ED-4DB2-BD59-A6C34878D82A}">
                    <a16:rowId xmlns:a16="http://schemas.microsoft.com/office/drawing/2014/main" val="10003"/>
                  </a:ext>
                </a:extLst>
              </a:tr>
              <a:tr h="621034">
                <a:tc>
                  <a:txBody>
                    <a:bodyPr/>
                    <a:lstStyle/>
                    <a:p>
                      <a:pPr algn="l" defTabSz="457200">
                        <a:defRPr sz="1800"/>
                      </a:pPr>
                      <a:r>
                        <a:rPr sz="2400">
                          <a:latin typeface="Calibri" panose="020F0502020204030204" pitchFamily="34" charset="0"/>
                        </a:rPr>
                        <a:t>Paracetamol</a:t>
                      </a:r>
                    </a:p>
                  </a:txBody>
                  <a:tcPr marL="45720" marR="45720" horzOverflow="overflow"/>
                </a:tc>
                <a:tc>
                  <a:txBody>
                    <a:bodyPr/>
                    <a:lstStyle/>
                    <a:p>
                      <a:pPr algn="ctr" defTabSz="457200">
                        <a:defRPr sz="1800"/>
                      </a:pPr>
                      <a:r>
                        <a:rPr sz="2400">
                          <a:latin typeface="Calibri" panose="020F0502020204030204" pitchFamily="34" charset="0"/>
                        </a:rPr>
                        <a:t>50,8</a:t>
                      </a:r>
                    </a:p>
                  </a:txBody>
                  <a:tcPr marL="45720" marR="45720" horzOverflow="overflow"/>
                </a:tc>
                <a:tc>
                  <a:txBody>
                    <a:bodyPr/>
                    <a:lstStyle/>
                    <a:p>
                      <a:pPr algn="ctr" defTabSz="457200">
                        <a:defRPr sz="1800"/>
                      </a:pPr>
                      <a:r>
                        <a:rPr sz="2400">
                          <a:latin typeface="Calibri" panose="020F0502020204030204" pitchFamily="34" charset="0"/>
                        </a:rPr>
                        <a:t>9,2</a:t>
                      </a:r>
                    </a:p>
                  </a:txBody>
                  <a:tcPr marL="45720" marR="45720" horzOverflow="overflow"/>
                </a:tc>
                <a:tc>
                  <a:txBody>
                    <a:bodyPr/>
                    <a:lstStyle/>
                    <a:p>
                      <a:pPr algn="ctr" defTabSz="457200">
                        <a:defRPr sz="1800"/>
                      </a:pPr>
                      <a:r>
                        <a:rPr sz="2400">
                          <a:latin typeface="Calibri" panose="020F0502020204030204" pitchFamily="34" charset="0"/>
                        </a:rPr>
                        <a:t>5,5</a:t>
                      </a:r>
                    </a:p>
                  </a:txBody>
                  <a:tcPr marL="45720" marR="45720" horzOverflow="overflow"/>
                </a:tc>
                <a:extLst>
                  <a:ext uri="{0D108BD9-81ED-4DB2-BD59-A6C34878D82A}">
                    <a16:rowId xmlns:a16="http://schemas.microsoft.com/office/drawing/2014/main" val="10004"/>
                  </a:ext>
                </a:extLst>
              </a:tr>
              <a:tr h="697116">
                <a:tc>
                  <a:txBody>
                    <a:bodyPr/>
                    <a:lstStyle/>
                    <a:p>
                      <a:pPr algn="l" defTabSz="457200">
                        <a:defRPr sz="1800"/>
                      </a:pPr>
                      <a:r>
                        <a:rPr sz="2400">
                          <a:latin typeface="Calibri" panose="020F0502020204030204" pitchFamily="34" charset="0"/>
                        </a:rPr>
                        <a:t>Sulfamethoxazol</a:t>
                      </a:r>
                    </a:p>
                  </a:txBody>
                  <a:tcPr marL="45720" marR="45720" horzOverflow="overflow"/>
                </a:tc>
                <a:tc>
                  <a:txBody>
                    <a:bodyPr/>
                    <a:lstStyle/>
                    <a:p>
                      <a:pPr algn="ctr" defTabSz="457200">
                        <a:defRPr sz="1800"/>
                      </a:pPr>
                      <a:r>
                        <a:rPr sz="2400">
                          <a:latin typeface="Calibri" panose="020F0502020204030204" pitchFamily="34" charset="0"/>
                        </a:rPr>
                        <a:t>0,05</a:t>
                      </a:r>
                    </a:p>
                  </a:txBody>
                  <a:tcPr marL="45720" marR="45720" horzOverflow="overflow"/>
                </a:tc>
                <a:tc>
                  <a:txBody>
                    <a:bodyPr/>
                    <a:lstStyle/>
                    <a:p>
                      <a:pPr algn="ctr" defTabSz="457200">
                        <a:defRPr sz="1800"/>
                      </a:pPr>
                      <a:r>
                        <a:rPr sz="2400">
                          <a:latin typeface="Calibri" panose="020F0502020204030204" pitchFamily="34" charset="0"/>
                        </a:rPr>
                        <a:t>0,027</a:t>
                      </a:r>
                    </a:p>
                  </a:txBody>
                  <a:tcPr marL="45720" marR="45720" horzOverflow="overflow"/>
                </a:tc>
                <a:tc>
                  <a:txBody>
                    <a:bodyPr/>
                    <a:lstStyle/>
                    <a:p>
                      <a:pPr algn="ctr" defTabSz="457200">
                        <a:defRPr sz="1800"/>
                      </a:pPr>
                      <a:r>
                        <a:rPr sz="2400">
                          <a:latin typeface="Calibri" panose="020F0502020204030204" pitchFamily="34" charset="0"/>
                        </a:rPr>
                        <a:t>2</a:t>
                      </a:r>
                    </a:p>
                  </a:txBody>
                  <a:tcPr marL="45720" marR="45720" horzOverflow="overflow"/>
                </a:tc>
                <a:extLst>
                  <a:ext uri="{0D108BD9-81ED-4DB2-BD59-A6C34878D82A}">
                    <a16:rowId xmlns:a16="http://schemas.microsoft.com/office/drawing/2014/main" val="10005"/>
                  </a:ext>
                </a:extLst>
              </a:tr>
              <a:tr h="621034">
                <a:tc>
                  <a:txBody>
                    <a:bodyPr/>
                    <a:lstStyle/>
                    <a:p>
                      <a:pPr algn="l" defTabSz="457200">
                        <a:defRPr sz="1800"/>
                      </a:pPr>
                      <a:r>
                        <a:rPr sz="2400">
                          <a:latin typeface="Calibri" panose="020F0502020204030204" pitchFamily="34" charset="0"/>
                        </a:rPr>
                        <a:t>Metformin</a:t>
                      </a:r>
                    </a:p>
                  </a:txBody>
                  <a:tcPr marL="45720" marR="45720" horzOverflow="overflow"/>
                </a:tc>
                <a:tc>
                  <a:txBody>
                    <a:bodyPr/>
                    <a:lstStyle/>
                    <a:p>
                      <a:pPr algn="ctr" defTabSz="457200">
                        <a:defRPr sz="1800"/>
                      </a:pPr>
                      <a:r>
                        <a:rPr sz="2400">
                          <a:latin typeface="Calibri" panose="020F0502020204030204" pitchFamily="34" charset="0"/>
                        </a:rPr>
                        <a:t>10,7</a:t>
                      </a:r>
                    </a:p>
                  </a:txBody>
                  <a:tcPr marL="45720" marR="45720" horzOverflow="overflow"/>
                </a:tc>
                <a:tc>
                  <a:txBody>
                    <a:bodyPr/>
                    <a:lstStyle/>
                    <a:p>
                      <a:pPr algn="ctr" defTabSz="457200">
                        <a:defRPr sz="1800"/>
                      </a:pPr>
                      <a:r>
                        <a:rPr sz="2400">
                          <a:latin typeface="Calibri" panose="020F0502020204030204" pitchFamily="34" charset="0"/>
                        </a:rPr>
                        <a:t>101</a:t>
                      </a:r>
                    </a:p>
                  </a:txBody>
                  <a:tcPr marL="45720" marR="45720" horzOverflow="overflow"/>
                </a:tc>
                <a:tc>
                  <a:txBody>
                    <a:bodyPr/>
                    <a:lstStyle/>
                    <a:p>
                      <a:pPr algn="ctr" defTabSz="457200">
                        <a:defRPr sz="1800"/>
                      </a:pPr>
                      <a:r>
                        <a:rPr sz="2400">
                          <a:latin typeface="Calibri" panose="020F0502020204030204" pitchFamily="34" charset="0"/>
                        </a:rPr>
                        <a:t>0,11</a:t>
                      </a:r>
                    </a:p>
                  </a:txBody>
                  <a:tcPr marL="45720" marR="45720" horzOverflow="overflow"/>
                </a:tc>
                <a:extLst>
                  <a:ext uri="{0D108BD9-81ED-4DB2-BD59-A6C34878D82A}">
                    <a16:rowId xmlns:a16="http://schemas.microsoft.com/office/drawing/2014/main" val="10006"/>
                  </a:ext>
                </a:extLst>
              </a:tr>
            </a:tbl>
          </a:graphicData>
        </a:graphic>
      </p:graphicFrame>
      <p:sp>
        <p:nvSpPr>
          <p:cNvPr id="2" name="Titel 1"/>
          <p:cNvSpPr>
            <a:spLocks noGrp="1"/>
          </p:cNvSpPr>
          <p:nvPr>
            <p:ph type="title"/>
          </p:nvPr>
        </p:nvSpPr>
        <p:spPr/>
        <p:txBody>
          <a:bodyPr/>
          <a:lstStyle/>
          <a:p>
            <a:r>
              <a:rPr lang="de-DE"/>
              <a:t>Risiko-Quotienten ausgewählter Arzneimittel</a:t>
            </a:r>
            <a:br>
              <a:rPr lang="de-DE"/>
            </a:br>
            <a:r>
              <a:rPr lang="de-DE"/>
              <a:t>(PEC/PNEC, unterschiedl. Organismen)</a:t>
            </a:r>
          </a:p>
        </p:txBody>
      </p:sp>
      <p:sp>
        <p:nvSpPr>
          <p:cNvPr id="4" name="Datumsplatzhalter 3"/>
          <p:cNvSpPr>
            <a:spLocks noGrp="1"/>
          </p:cNvSpPr>
          <p:nvPr>
            <p:ph type="dt" sz="half" idx="10"/>
          </p:nvPr>
        </p:nvSpPr>
        <p:spPr/>
        <p:txBody>
          <a:bodyPr/>
          <a:lstStyle/>
          <a:p>
            <a:fld id="{AE04E2A9-3B4A-49FB-B24C-3416157D9F27}"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79</a:t>
            </a:fld>
            <a:endParaRPr lang="de-DE"/>
          </a:p>
        </p:txBody>
      </p:sp>
      <p:sp>
        <p:nvSpPr>
          <p:cNvPr id="7" name="Textplatzhalter 6"/>
          <p:cNvSpPr>
            <a:spLocks noGrp="1"/>
          </p:cNvSpPr>
          <p:nvPr>
            <p:ph type="body" sz="quarter" idx="13"/>
          </p:nvPr>
        </p:nvSpPr>
        <p:spPr/>
        <p:txBody>
          <a:bodyPr>
            <a:normAutofit/>
          </a:bodyPr>
          <a:lstStyle/>
          <a:p>
            <a:r>
              <a:rPr lang="de-DE" sz="1000"/>
              <a:t>Risikoabschätzung</a:t>
            </a:r>
          </a:p>
          <a:p>
            <a:endParaRPr lang="de-DE" sz="1000"/>
          </a:p>
          <a:p>
            <a:endParaRPr lang="de-DE" sz="1000"/>
          </a:p>
        </p:txBody>
      </p:sp>
      <p:sp>
        <p:nvSpPr>
          <p:cNvPr id="9" name="Text Box 4"/>
          <p:cNvSpPr txBox="1"/>
          <p:nvPr/>
        </p:nvSpPr>
        <p:spPr>
          <a:xfrm>
            <a:off x="3851919" y="6100026"/>
            <a:ext cx="4812133"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1200"/>
            </a:pPr>
            <a:r>
              <a:rPr lang="de-DE" sz="1000">
                <a:latin typeface="Calibri" panose="020F0502020204030204" pitchFamily="34" charset="0"/>
              </a:rPr>
              <a:t>Norwegian Pollution Control Authority; 2007; Human and veterinary pharmaceuticals, narcotics, and personal care products in the environment; aus Verbrauchsdaten berechnet</a:t>
            </a:r>
          </a:p>
        </p:txBody>
      </p:sp>
    </p:spTree>
    <p:extLst>
      <p:ext uri="{BB962C8B-B14F-4D97-AF65-F5344CB8AC3E}">
        <p14:creationId xmlns:p14="http://schemas.microsoft.com/office/powerpoint/2010/main" val="3481912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el 1"/>
          <p:cNvSpPr>
            <a:spLocks noGrp="1"/>
          </p:cNvSpPr>
          <p:nvPr>
            <p:ph type="title"/>
          </p:nvPr>
        </p:nvSpPr>
        <p:spPr/>
        <p:txBody>
          <a:bodyPr/>
          <a:lstStyle/>
          <a:p>
            <a:r>
              <a:rPr lang="de-DE"/>
              <a:t>FG IV 2.2: Arzneimittel, Wasch- und Reinigungsmittel</a:t>
            </a:r>
            <a:endParaRPr lang="de-DE" dirty="0"/>
          </a:p>
        </p:txBody>
      </p:sp>
      <p:sp>
        <p:nvSpPr>
          <p:cNvPr id="4" name="Datumsplatzhalter 3"/>
          <p:cNvSpPr>
            <a:spLocks noGrp="1"/>
          </p:cNvSpPr>
          <p:nvPr>
            <p:ph type="dt" sz="half" idx="10"/>
          </p:nvPr>
        </p:nvSpPr>
        <p:spPr/>
        <p:txBody>
          <a:bodyPr/>
          <a:lstStyle/>
          <a:p>
            <a:fld id="{94C579A7-03D8-4617-823F-31387B6405B6}" type="datetime1">
              <a:rPr lang="de-DE" smtClean="0"/>
              <a:t>31.07.2020</a:t>
            </a:fld>
            <a:endParaRPr lang="de-DE" dirty="0"/>
          </a:p>
        </p:txBody>
      </p:sp>
      <p:sp>
        <p:nvSpPr>
          <p:cNvPr id="35" name="Fußzeilenplatzhalter 5"/>
          <p:cNvSpPr>
            <a:spLocks noGrp="1"/>
          </p:cNvSpPr>
          <p:nvPr>
            <p:ph type="ftr" sz="quarter" idx="11"/>
          </p:nvPr>
        </p:nvSpPr>
        <p:spPr/>
        <p:txBody>
          <a:bodyPr/>
          <a:lstStyle/>
          <a:p>
            <a:r>
              <a:rPr lang="de-DE"/>
              <a:t>Arzneimittelrückstände im Wasser: Was Pharmazeuten wissen müssen und tun können</a:t>
            </a:r>
            <a:endParaRPr lang="de-DE" dirty="0"/>
          </a:p>
        </p:txBody>
      </p:sp>
      <p:sp>
        <p:nvSpPr>
          <p:cNvPr id="6" name="Foliennummernplatzhalter 5"/>
          <p:cNvSpPr>
            <a:spLocks noGrp="1"/>
          </p:cNvSpPr>
          <p:nvPr>
            <p:ph type="sldNum" sz="quarter" idx="12"/>
          </p:nvPr>
        </p:nvSpPr>
        <p:spPr/>
        <p:txBody>
          <a:bodyPr/>
          <a:lstStyle/>
          <a:p>
            <a:fld id="{4F0D2E71-061B-4E4D-BF94-C6A9FAAAA5EA}" type="slidenum">
              <a:rPr lang="de-DE" smtClean="0"/>
              <a:pPr/>
              <a:t>8</a:t>
            </a:fld>
            <a:endParaRPr lang="de-DE" dirty="0"/>
          </a:p>
        </p:txBody>
      </p:sp>
      <p:sp>
        <p:nvSpPr>
          <p:cNvPr id="33" name="Textplatzhalter 6"/>
          <p:cNvSpPr>
            <a:spLocks noGrp="1"/>
          </p:cNvSpPr>
          <p:nvPr>
            <p:ph type="body" sz="quarter" idx="13"/>
          </p:nvPr>
        </p:nvSpPr>
        <p:spPr/>
        <p:txBody>
          <a:bodyPr/>
          <a:lstStyle/>
          <a:p>
            <a:r>
              <a:rPr lang="de-DE"/>
              <a:t>Die Apotheke als zentraler Ort für den (umwelt)-bewussten Umgang mit Arzneimitteln </a:t>
            </a:r>
          </a:p>
          <a:p>
            <a:endParaRPr lang="de-DE"/>
          </a:p>
          <a:p>
            <a:endParaRPr lang="de-DE"/>
          </a:p>
          <a:p>
            <a:endParaRPr lang="de-DE" dirty="0"/>
          </a:p>
        </p:txBody>
      </p:sp>
      <p:sp>
        <p:nvSpPr>
          <p:cNvPr id="9" name="Textfeld 8"/>
          <p:cNvSpPr txBox="1"/>
          <p:nvPr/>
        </p:nvSpPr>
        <p:spPr>
          <a:xfrm rot="21306296">
            <a:off x="1424161" y="2630598"/>
            <a:ext cx="1432828" cy="338554"/>
          </a:xfrm>
          <a:prstGeom prst="rect">
            <a:avLst/>
          </a:prstGeom>
          <a:solidFill>
            <a:schemeClr val="bg1"/>
          </a:solidFill>
        </p:spPr>
        <p:txBody>
          <a:bodyPr wrap="none" rtlCol="0">
            <a:spAutoFit/>
          </a:bodyPr>
          <a:lstStyle/>
          <a:p>
            <a:r>
              <a:rPr lang="de-DE" sz="1600" dirty="0">
                <a:solidFill>
                  <a:srgbClr val="0070C0"/>
                </a:solidFill>
                <a:latin typeface="+mj-lt"/>
              </a:rPr>
              <a:t>Biotechnologie</a:t>
            </a:r>
          </a:p>
        </p:txBody>
      </p:sp>
      <p:sp>
        <p:nvSpPr>
          <p:cNvPr id="10" name="Textfeld 9"/>
          <p:cNvSpPr txBox="1"/>
          <p:nvPr/>
        </p:nvSpPr>
        <p:spPr>
          <a:xfrm rot="20353774">
            <a:off x="4300727" y="2437357"/>
            <a:ext cx="1449179" cy="338554"/>
          </a:xfrm>
          <a:prstGeom prst="rect">
            <a:avLst/>
          </a:prstGeom>
          <a:solidFill>
            <a:schemeClr val="bg1"/>
          </a:solidFill>
        </p:spPr>
        <p:txBody>
          <a:bodyPr wrap="none" rtlCol="0">
            <a:spAutoFit/>
          </a:bodyPr>
          <a:lstStyle/>
          <a:p>
            <a:r>
              <a:rPr lang="de-DE" sz="1600" dirty="0">
                <a:solidFill>
                  <a:schemeClr val="accent1">
                    <a:lumMod val="60000"/>
                    <a:lumOff val="40000"/>
                  </a:schemeClr>
                </a:solidFill>
                <a:latin typeface="+mj-lt"/>
              </a:rPr>
              <a:t>Umwelttechnik</a:t>
            </a:r>
          </a:p>
        </p:txBody>
      </p:sp>
      <p:sp>
        <p:nvSpPr>
          <p:cNvPr id="11" name="Textfeld 10"/>
          <p:cNvSpPr txBox="1"/>
          <p:nvPr/>
        </p:nvSpPr>
        <p:spPr>
          <a:xfrm rot="1492959">
            <a:off x="2720711" y="3256320"/>
            <a:ext cx="853119" cy="338554"/>
          </a:xfrm>
          <a:prstGeom prst="rect">
            <a:avLst/>
          </a:prstGeom>
          <a:solidFill>
            <a:schemeClr val="bg1"/>
          </a:solidFill>
        </p:spPr>
        <p:txBody>
          <a:bodyPr wrap="none" rtlCol="0">
            <a:spAutoFit/>
          </a:bodyPr>
          <a:lstStyle/>
          <a:p>
            <a:r>
              <a:rPr lang="de-DE" sz="1600" dirty="0">
                <a:solidFill>
                  <a:schemeClr val="accent3">
                    <a:lumMod val="75000"/>
                  </a:schemeClr>
                </a:solidFill>
                <a:latin typeface="+mj-lt"/>
              </a:rPr>
              <a:t>Biologie</a:t>
            </a:r>
          </a:p>
        </p:txBody>
      </p:sp>
      <p:sp>
        <p:nvSpPr>
          <p:cNvPr id="12" name="Textfeld 11"/>
          <p:cNvSpPr txBox="1"/>
          <p:nvPr/>
        </p:nvSpPr>
        <p:spPr>
          <a:xfrm rot="789703">
            <a:off x="3786901" y="3725265"/>
            <a:ext cx="2476832" cy="338554"/>
          </a:xfrm>
          <a:prstGeom prst="rect">
            <a:avLst/>
          </a:prstGeom>
          <a:solidFill>
            <a:schemeClr val="bg1"/>
          </a:solidFill>
        </p:spPr>
        <p:txBody>
          <a:bodyPr wrap="none" rtlCol="0">
            <a:spAutoFit/>
          </a:bodyPr>
          <a:lstStyle/>
          <a:p>
            <a:r>
              <a:rPr lang="de-DE" sz="1600" dirty="0">
                <a:solidFill>
                  <a:srgbClr val="666699"/>
                </a:solidFill>
                <a:latin typeface="+mj-lt"/>
              </a:rPr>
              <a:t>Verwaltungsfachangestellte</a:t>
            </a:r>
          </a:p>
        </p:txBody>
      </p:sp>
      <p:sp>
        <p:nvSpPr>
          <p:cNvPr id="13" name="Textfeld 12"/>
          <p:cNvSpPr txBox="1"/>
          <p:nvPr/>
        </p:nvSpPr>
        <p:spPr>
          <a:xfrm rot="344817">
            <a:off x="1932688" y="2168213"/>
            <a:ext cx="2011641" cy="338554"/>
          </a:xfrm>
          <a:prstGeom prst="rect">
            <a:avLst/>
          </a:prstGeom>
          <a:solidFill>
            <a:schemeClr val="bg1"/>
          </a:solidFill>
        </p:spPr>
        <p:txBody>
          <a:bodyPr wrap="none" rtlCol="0">
            <a:spAutoFit/>
          </a:bodyPr>
          <a:lstStyle/>
          <a:p>
            <a:pPr marL="271463" indent="-271463">
              <a:defRPr/>
            </a:pPr>
            <a:r>
              <a:rPr lang="de-DE" sz="1600" dirty="0">
                <a:solidFill>
                  <a:srgbClr val="FFC000"/>
                </a:solidFill>
                <a:latin typeface="+mj-lt"/>
              </a:rPr>
              <a:t>Technische Zeichnerin</a:t>
            </a:r>
          </a:p>
        </p:txBody>
      </p:sp>
      <p:sp>
        <p:nvSpPr>
          <p:cNvPr id="14" name="Textfeld 13"/>
          <p:cNvSpPr txBox="1"/>
          <p:nvPr/>
        </p:nvSpPr>
        <p:spPr>
          <a:xfrm rot="20307607">
            <a:off x="3386748" y="4963987"/>
            <a:ext cx="2401042" cy="338554"/>
          </a:xfrm>
          <a:prstGeom prst="rect">
            <a:avLst/>
          </a:prstGeom>
          <a:solidFill>
            <a:schemeClr val="bg1"/>
          </a:solidFill>
        </p:spPr>
        <p:txBody>
          <a:bodyPr wrap="none" rtlCol="0">
            <a:spAutoFit/>
          </a:bodyPr>
          <a:lstStyle/>
          <a:p>
            <a:r>
              <a:rPr lang="de-DE" sz="1600" dirty="0">
                <a:solidFill>
                  <a:srgbClr val="FF00FF"/>
                </a:solidFill>
                <a:latin typeface="+mj-lt"/>
              </a:rPr>
              <a:t>Technischer Umweltschutz</a:t>
            </a:r>
          </a:p>
        </p:txBody>
      </p:sp>
      <p:sp>
        <p:nvSpPr>
          <p:cNvPr id="15" name="Rechteck 14"/>
          <p:cNvSpPr/>
          <p:nvPr/>
        </p:nvSpPr>
        <p:spPr>
          <a:xfrm rot="21031610">
            <a:off x="4820812" y="2957743"/>
            <a:ext cx="1263166" cy="338554"/>
          </a:xfrm>
          <a:prstGeom prst="rect">
            <a:avLst/>
          </a:prstGeom>
          <a:solidFill>
            <a:schemeClr val="bg1"/>
          </a:solidFill>
        </p:spPr>
        <p:txBody>
          <a:bodyPr wrap="none">
            <a:spAutoFit/>
          </a:bodyPr>
          <a:lstStyle/>
          <a:p>
            <a:r>
              <a:rPr lang="de-DE" sz="1600" dirty="0">
                <a:solidFill>
                  <a:srgbClr val="003366"/>
                </a:solidFill>
                <a:latin typeface="+mj-lt"/>
              </a:rPr>
              <a:t>Geoökologie</a:t>
            </a:r>
          </a:p>
        </p:txBody>
      </p:sp>
      <p:sp>
        <p:nvSpPr>
          <p:cNvPr id="16" name="Rechteck 15"/>
          <p:cNvSpPr/>
          <p:nvPr/>
        </p:nvSpPr>
        <p:spPr>
          <a:xfrm rot="21124154">
            <a:off x="6531854" y="3228662"/>
            <a:ext cx="1613903" cy="338554"/>
          </a:xfrm>
          <a:prstGeom prst="rect">
            <a:avLst/>
          </a:prstGeom>
          <a:solidFill>
            <a:schemeClr val="bg1"/>
          </a:solidFill>
        </p:spPr>
        <p:txBody>
          <a:bodyPr wrap="none">
            <a:spAutoFit/>
          </a:bodyPr>
          <a:lstStyle/>
          <a:p>
            <a:r>
              <a:rPr lang="de-DE" sz="1600" dirty="0">
                <a:solidFill>
                  <a:srgbClr val="CC3300"/>
                </a:solidFill>
                <a:latin typeface="+mj-lt"/>
              </a:rPr>
              <a:t>Veterinärmedizin</a:t>
            </a:r>
          </a:p>
        </p:txBody>
      </p:sp>
      <p:sp>
        <p:nvSpPr>
          <p:cNvPr id="17" name="Rechteck 16"/>
          <p:cNvSpPr/>
          <p:nvPr/>
        </p:nvSpPr>
        <p:spPr>
          <a:xfrm rot="19560527">
            <a:off x="994891" y="5289565"/>
            <a:ext cx="841897" cy="338554"/>
          </a:xfrm>
          <a:prstGeom prst="rect">
            <a:avLst/>
          </a:prstGeom>
          <a:solidFill>
            <a:schemeClr val="bg1"/>
          </a:solidFill>
        </p:spPr>
        <p:txBody>
          <a:bodyPr wrap="none">
            <a:spAutoFit/>
          </a:bodyPr>
          <a:lstStyle/>
          <a:p>
            <a:r>
              <a:rPr lang="de-DE" sz="1600" dirty="0">
                <a:solidFill>
                  <a:schemeClr val="accent3">
                    <a:lumMod val="60000"/>
                    <a:lumOff val="40000"/>
                  </a:schemeClr>
                </a:solidFill>
                <a:latin typeface="+mj-lt"/>
              </a:rPr>
              <a:t>Chemie</a:t>
            </a:r>
          </a:p>
        </p:txBody>
      </p:sp>
      <p:sp>
        <p:nvSpPr>
          <p:cNvPr id="18" name="Rechteck 17"/>
          <p:cNvSpPr/>
          <p:nvPr/>
        </p:nvSpPr>
        <p:spPr>
          <a:xfrm>
            <a:off x="6080956" y="5013176"/>
            <a:ext cx="2560509" cy="338554"/>
          </a:xfrm>
          <a:prstGeom prst="rect">
            <a:avLst/>
          </a:prstGeom>
          <a:solidFill>
            <a:schemeClr val="bg1"/>
          </a:solidFill>
        </p:spPr>
        <p:txBody>
          <a:bodyPr wrap="none">
            <a:spAutoFit/>
          </a:bodyPr>
          <a:lstStyle/>
          <a:p>
            <a:pPr marL="271463" indent="-271463">
              <a:defRPr/>
            </a:pPr>
            <a:r>
              <a:rPr lang="de-DE" sz="1600" dirty="0">
                <a:solidFill>
                  <a:srgbClr val="7030A0"/>
                </a:solidFill>
                <a:latin typeface="+mj-lt"/>
              </a:rPr>
              <a:t>chem. </a:t>
            </a:r>
            <a:r>
              <a:rPr lang="de-DE" sz="1600" dirty="0" err="1">
                <a:solidFill>
                  <a:srgbClr val="7030A0"/>
                </a:solidFill>
                <a:latin typeface="+mj-lt"/>
              </a:rPr>
              <a:t>Laboratoriumstechnik</a:t>
            </a:r>
            <a:endParaRPr lang="de-DE" sz="1600" dirty="0">
              <a:solidFill>
                <a:srgbClr val="7030A0"/>
              </a:solidFill>
              <a:latin typeface="+mj-lt"/>
            </a:endParaRPr>
          </a:p>
        </p:txBody>
      </p:sp>
      <p:sp>
        <p:nvSpPr>
          <p:cNvPr id="19" name="Rechteck 18"/>
          <p:cNvSpPr/>
          <p:nvPr/>
        </p:nvSpPr>
        <p:spPr>
          <a:xfrm rot="21348767">
            <a:off x="1928776" y="5849888"/>
            <a:ext cx="3280193" cy="338554"/>
          </a:xfrm>
          <a:prstGeom prst="rect">
            <a:avLst/>
          </a:prstGeom>
          <a:solidFill>
            <a:schemeClr val="bg1"/>
          </a:solidFill>
        </p:spPr>
        <p:txBody>
          <a:bodyPr wrap="none">
            <a:spAutoFit/>
          </a:bodyPr>
          <a:lstStyle/>
          <a:p>
            <a:pPr marL="271463" indent="-271463">
              <a:defRPr/>
            </a:pPr>
            <a:r>
              <a:rPr lang="de-DE" sz="1600" dirty="0">
                <a:solidFill>
                  <a:srgbClr val="FF3300"/>
                </a:solidFill>
                <a:latin typeface="+mj-lt"/>
              </a:rPr>
              <a:t>Ingenieurwesen für Veterinärmedizin</a:t>
            </a:r>
          </a:p>
        </p:txBody>
      </p:sp>
      <p:sp>
        <p:nvSpPr>
          <p:cNvPr id="20" name="Rechteck 19"/>
          <p:cNvSpPr/>
          <p:nvPr/>
        </p:nvSpPr>
        <p:spPr>
          <a:xfrm rot="966049">
            <a:off x="5258699" y="5745629"/>
            <a:ext cx="2116092" cy="338554"/>
          </a:xfrm>
          <a:prstGeom prst="rect">
            <a:avLst/>
          </a:prstGeom>
          <a:solidFill>
            <a:schemeClr val="bg1"/>
          </a:solidFill>
        </p:spPr>
        <p:txBody>
          <a:bodyPr wrap="none">
            <a:spAutoFit/>
          </a:bodyPr>
          <a:lstStyle/>
          <a:p>
            <a:r>
              <a:rPr lang="de-DE" sz="1600" dirty="0">
                <a:solidFill>
                  <a:srgbClr val="0070C0"/>
                </a:solidFill>
                <a:latin typeface="+mj-lt"/>
              </a:rPr>
              <a:t>Umweltwissenschaften</a:t>
            </a:r>
          </a:p>
        </p:txBody>
      </p:sp>
      <p:sp>
        <p:nvSpPr>
          <p:cNvPr id="21" name="Rechteck 20"/>
          <p:cNvSpPr/>
          <p:nvPr/>
        </p:nvSpPr>
        <p:spPr>
          <a:xfrm rot="552248">
            <a:off x="6510823" y="2400807"/>
            <a:ext cx="1487267" cy="338554"/>
          </a:xfrm>
          <a:prstGeom prst="rect">
            <a:avLst/>
          </a:prstGeom>
          <a:solidFill>
            <a:schemeClr val="bg1"/>
          </a:solidFill>
        </p:spPr>
        <p:txBody>
          <a:bodyPr wrap="none">
            <a:spAutoFit/>
          </a:bodyPr>
          <a:lstStyle/>
          <a:p>
            <a:r>
              <a:rPr lang="de-DE" sz="1600" dirty="0">
                <a:solidFill>
                  <a:schemeClr val="accent3">
                    <a:lumMod val="60000"/>
                    <a:lumOff val="40000"/>
                  </a:schemeClr>
                </a:solidFill>
                <a:latin typeface="+mj-lt"/>
              </a:rPr>
              <a:t>Ökotrophologie</a:t>
            </a:r>
          </a:p>
        </p:txBody>
      </p:sp>
      <p:sp>
        <p:nvSpPr>
          <p:cNvPr id="22" name="Rechteck 21"/>
          <p:cNvSpPr/>
          <p:nvPr/>
        </p:nvSpPr>
        <p:spPr>
          <a:xfrm rot="21138326">
            <a:off x="3826911" y="4150622"/>
            <a:ext cx="1061509" cy="338554"/>
          </a:xfrm>
          <a:prstGeom prst="rect">
            <a:avLst/>
          </a:prstGeom>
          <a:solidFill>
            <a:schemeClr val="bg1"/>
          </a:solidFill>
        </p:spPr>
        <p:txBody>
          <a:bodyPr wrap="none">
            <a:spAutoFit/>
          </a:bodyPr>
          <a:lstStyle/>
          <a:p>
            <a:r>
              <a:rPr lang="de-DE" sz="1600" dirty="0">
                <a:solidFill>
                  <a:srgbClr val="FFC000"/>
                </a:solidFill>
                <a:latin typeface="+mj-lt"/>
              </a:rPr>
              <a:t>Biochemie</a:t>
            </a:r>
          </a:p>
        </p:txBody>
      </p:sp>
      <p:sp>
        <p:nvSpPr>
          <p:cNvPr id="23" name="Rechteck 22"/>
          <p:cNvSpPr/>
          <p:nvPr/>
        </p:nvSpPr>
        <p:spPr>
          <a:xfrm rot="380455">
            <a:off x="1543992" y="4686132"/>
            <a:ext cx="2290179" cy="338554"/>
          </a:xfrm>
          <a:prstGeom prst="rect">
            <a:avLst/>
          </a:prstGeom>
          <a:solidFill>
            <a:schemeClr val="bg1"/>
          </a:solidFill>
        </p:spPr>
        <p:txBody>
          <a:bodyPr wrap="none">
            <a:spAutoFit/>
          </a:bodyPr>
          <a:lstStyle/>
          <a:p>
            <a:r>
              <a:rPr lang="de-DE" sz="1600" dirty="0">
                <a:solidFill>
                  <a:srgbClr val="CC6600"/>
                </a:solidFill>
                <a:latin typeface="+mj-lt"/>
              </a:rPr>
              <a:t>Lebensmitteltechnologie </a:t>
            </a:r>
          </a:p>
        </p:txBody>
      </p:sp>
      <p:sp>
        <p:nvSpPr>
          <p:cNvPr id="24" name="Rechteck 23"/>
          <p:cNvSpPr/>
          <p:nvPr/>
        </p:nvSpPr>
        <p:spPr>
          <a:xfrm rot="21137489">
            <a:off x="6283101" y="4059226"/>
            <a:ext cx="2069404" cy="338554"/>
          </a:xfrm>
          <a:prstGeom prst="rect">
            <a:avLst/>
          </a:prstGeom>
          <a:solidFill>
            <a:schemeClr val="bg1"/>
          </a:solidFill>
        </p:spPr>
        <p:txBody>
          <a:bodyPr wrap="square">
            <a:spAutoFit/>
          </a:bodyPr>
          <a:lstStyle/>
          <a:p>
            <a:r>
              <a:rPr lang="de-DE" sz="1600" dirty="0">
                <a:solidFill>
                  <a:srgbClr val="FF0000"/>
                </a:solidFill>
                <a:latin typeface="+mj-lt"/>
              </a:rPr>
              <a:t>Lebensmittelchemie</a:t>
            </a:r>
          </a:p>
        </p:txBody>
      </p:sp>
      <p:sp>
        <p:nvSpPr>
          <p:cNvPr id="25" name="Textfeld 24"/>
          <p:cNvSpPr txBox="1"/>
          <p:nvPr/>
        </p:nvSpPr>
        <p:spPr>
          <a:xfrm rot="20243503">
            <a:off x="442488" y="3462084"/>
            <a:ext cx="1649045" cy="584775"/>
          </a:xfrm>
          <a:prstGeom prst="rect">
            <a:avLst/>
          </a:prstGeom>
          <a:solidFill>
            <a:schemeClr val="bg1"/>
          </a:solidFill>
        </p:spPr>
        <p:txBody>
          <a:bodyPr wrap="square" rtlCol="0">
            <a:spAutoFit/>
          </a:bodyPr>
          <a:lstStyle/>
          <a:p>
            <a:pPr algn="ctr"/>
            <a:r>
              <a:rPr lang="de-DE" sz="1600" dirty="0">
                <a:solidFill>
                  <a:srgbClr val="7030A0"/>
                </a:solidFill>
                <a:latin typeface="+mj-lt"/>
              </a:rPr>
              <a:t>Aquatische Ökologie</a:t>
            </a:r>
          </a:p>
        </p:txBody>
      </p:sp>
      <p:sp>
        <p:nvSpPr>
          <p:cNvPr id="26" name="Rechteck 25"/>
          <p:cNvSpPr/>
          <p:nvPr/>
        </p:nvSpPr>
        <p:spPr>
          <a:xfrm>
            <a:off x="2951821" y="1619508"/>
            <a:ext cx="3625223" cy="369332"/>
          </a:xfrm>
          <a:prstGeom prst="rect">
            <a:avLst/>
          </a:prstGeom>
        </p:spPr>
        <p:txBody>
          <a:bodyPr wrap="none">
            <a:spAutoFit/>
          </a:bodyPr>
          <a:lstStyle/>
          <a:p>
            <a:r>
              <a:rPr lang="de-DE" b="1" i="1" u="sng" dirty="0">
                <a:solidFill>
                  <a:schemeClr val="tx2"/>
                </a:solidFill>
                <a:latin typeface="+mj-lt"/>
                <a:cs typeface="Kartika" panose="02020503030404060203" pitchFamily="18" charset="0"/>
              </a:rPr>
              <a:t>Interdisziplinäre Zusammensetzung </a:t>
            </a:r>
            <a:endParaRPr lang="en-GB" b="1" i="1" u="sng" dirty="0">
              <a:solidFill>
                <a:schemeClr val="tx2"/>
              </a:solidFill>
              <a:latin typeface="+mj-lt"/>
              <a:cs typeface="Kartika" panose="02020503030404060203" pitchFamily="18" charset="0"/>
            </a:endParaRPr>
          </a:p>
        </p:txBody>
      </p:sp>
      <p:sp>
        <p:nvSpPr>
          <p:cNvPr id="27" name="Rechteck 26"/>
          <p:cNvSpPr/>
          <p:nvPr/>
        </p:nvSpPr>
        <p:spPr>
          <a:xfrm rot="21064363">
            <a:off x="2064281" y="3931368"/>
            <a:ext cx="1418337" cy="338554"/>
          </a:xfrm>
          <a:prstGeom prst="rect">
            <a:avLst/>
          </a:prstGeom>
          <a:solidFill>
            <a:schemeClr val="bg1"/>
          </a:solidFill>
        </p:spPr>
        <p:txBody>
          <a:bodyPr wrap="none">
            <a:spAutoFit/>
          </a:bodyPr>
          <a:lstStyle/>
          <a:p>
            <a:r>
              <a:rPr lang="de-DE" sz="1600" dirty="0">
                <a:solidFill>
                  <a:srgbClr val="FF00FF"/>
                </a:solidFill>
                <a:latin typeface="+mj-lt"/>
              </a:rPr>
              <a:t>Ökotoxikologie</a:t>
            </a:r>
          </a:p>
        </p:txBody>
      </p:sp>
    </p:spTree>
    <p:extLst>
      <p:ext uri="{BB962C8B-B14F-4D97-AF65-F5344CB8AC3E}">
        <p14:creationId xmlns:p14="http://schemas.microsoft.com/office/powerpoint/2010/main" val="37095370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Wirkungen auf den Menschen</a:t>
            </a:r>
          </a:p>
        </p:txBody>
      </p:sp>
      <p:sp>
        <p:nvSpPr>
          <p:cNvPr id="4" name="Datumsplatzhalter 3"/>
          <p:cNvSpPr>
            <a:spLocks noGrp="1"/>
          </p:cNvSpPr>
          <p:nvPr>
            <p:ph type="dt" sz="half" idx="10"/>
          </p:nvPr>
        </p:nvSpPr>
        <p:spPr/>
        <p:txBody>
          <a:bodyPr/>
          <a:lstStyle/>
          <a:p>
            <a:fld id="{10FE91D5-53B3-48D6-B4CC-053544A1E920}"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80</a:t>
            </a:fld>
            <a:endParaRPr lang="de-DE"/>
          </a:p>
        </p:txBody>
      </p:sp>
      <p:sp>
        <p:nvSpPr>
          <p:cNvPr id="7" name="Textplatzhalter 6"/>
          <p:cNvSpPr>
            <a:spLocks noGrp="1"/>
          </p:cNvSpPr>
          <p:nvPr>
            <p:ph type="body" sz="quarter" idx="13"/>
          </p:nvPr>
        </p:nvSpPr>
        <p:spPr/>
        <p:txBody>
          <a:bodyPr>
            <a:normAutofit/>
          </a:bodyPr>
          <a:lstStyle/>
          <a:p>
            <a:r>
              <a:rPr lang="de-DE" sz="1000"/>
              <a:t>Risikoabschätzung</a:t>
            </a:r>
          </a:p>
          <a:p>
            <a:endParaRPr lang="de-DE" sz="1000"/>
          </a:p>
          <a:p>
            <a:endParaRPr lang="de-DE" sz="1000"/>
          </a:p>
        </p:txBody>
      </p:sp>
      <p:sp>
        <p:nvSpPr>
          <p:cNvPr id="8" name="Textplatzhalter 7"/>
          <p:cNvSpPr>
            <a:spLocks noGrp="1"/>
          </p:cNvSpPr>
          <p:nvPr>
            <p:ph type="body" sz="quarter" idx="14"/>
          </p:nvPr>
        </p:nvSpPr>
        <p:spPr/>
        <p:txBody>
          <a:bodyPr/>
          <a:lstStyle/>
          <a:p>
            <a:endParaRPr lang="de-DE"/>
          </a:p>
        </p:txBody>
      </p:sp>
      <p:sp>
        <p:nvSpPr>
          <p:cNvPr id="3" name="Inhaltsplatzhalter 2"/>
          <p:cNvSpPr>
            <a:spLocks noGrp="1"/>
          </p:cNvSpPr>
          <p:nvPr>
            <p:ph sz="quarter" idx="15"/>
          </p:nvPr>
        </p:nvSpPr>
        <p:spPr/>
        <p:txBody>
          <a:bodyPr>
            <a:normAutofit/>
          </a:bodyPr>
          <a:lstStyle/>
          <a:p>
            <a:pPr lvl="3"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r>
              <a:rPr lang="de-DE" sz="1800" kern="0">
                <a:solidFill>
                  <a:srgbClr val="000000"/>
                </a:solidFill>
                <a:cs typeface="Arial"/>
                <a:sym typeface="Arial"/>
              </a:rPr>
              <a:t>ca. 2000 Liter Wasser trinken pro Tag</a:t>
            </a:r>
            <a:br>
              <a:rPr lang="de-DE" sz="1800" kern="0">
                <a:solidFill>
                  <a:srgbClr val="000000"/>
                </a:solidFill>
                <a:cs typeface="Arial"/>
                <a:sym typeface="Arial"/>
              </a:rPr>
            </a:br>
            <a:r>
              <a:rPr lang="de-DE" sz="1800" kern="0">
                <a:solidFill>
                  <a:srgbClr val="000000"/>
                </a:solidFill>
                <a:cs typeface="Arial"/>
                <a:sym typeface="Arial"/>
              </a:rPr>
              <a:t> 	 →weiterhin Rezept</a:t>
            </a:r>
            <a:br>
              <a:rPr lang="de-DE" sz="1800" kern="0">
                <a:solidFill>
                  <a:srgbClr val="000000"/>
                </a:solidFill>
                <a:cs typeface="Arial"/>
                <a:sym typeface="Arial"/>
              </a:rPr>
            </a:br>
            <a:endParaRPr lang="de-DE" sz="1800" kern="0">
              <a:solidFill>
                <a:srgbClr val="000000"/>
              </a:solidFill>
              <a:cs typeface="Arial"/>
              <a:sym typeface="Arial"/>
            </a:endParaRPr>
          </a:p>
          <a:p>
            <a:pPr lvl="3"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r>
              <a:rPr lang="de-DE" sz="1800" kern="0">
                <a:solidFill>
                  <a:srgbClr val="000000"/>
                </a:solidFill>
                <a:cs typeface="Arial"/>
                <a:sym typeface="Arial"/>
              </a:rPr>
              <a:t> Aber: Einzelstoffe</a:t>
            </a:r>
            <a:br>
              <a:rPr lang="de-DE" sz="1800" kern="0">
                <a:solidFill>
                  <a:srgbClr val="000000"/>
                </a:solidFill>
                <a:cs typeface="Arial"/>
                <a:sym typeface="Arial"/>
              </a:rPr>
            </a:br>
            <a:endParaRPr lang="de-DE" sz="1800" kern="0">
              <a:solidFill>
                <a:srgbClr val="000000"/>
              </a:solidFill>
              <a:cs typeface="Arial"/>
              <a:sym typeface="Arial"/>
            </a:endParaRPr>
          </a:p>
          <a:p>
            <a:pPr lvl="3"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endParaRPr lang="de-DE" sz="1800" kern="0">
              <a:solidFill>
                <a:srgbClr val="000000"/>
              </a:solidFill>
              <a:cs typeface="Arial"/>
              <a:sym typeface="Arial"/>
            </a:endParaRPr>
          </a:p>
          <a:p>
            <a:pPr lvl="1"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r>
              <a:rPr lang="de-DE" sz="1800" kern="0">
                <a:solidFill>
                  <a:srgbClr val="000000"/>
                </a:solidFill>
                <a:cs typeface="Arial"/>
                <a:sym typeface="Arial"/>
              </a:rPr>
              <a:t>Abschätzung gilt nicht:</a:t>
            </a:r>
          </a:p>
          <a:p>
            <a:pPr lvl="1"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endParaRPr lang="de-DE" sz="1800" kern="0">
              <a:solidFill>
                <a:srgbClr val="000000"/>
              </a:solidFill>
              <a:cs typeface="Arial"/>
              <a:sym typeface="Arial"/>
            </a:endParaRPr>
          </a:p>
          <a:p>
            <a:pPr lvl="3"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r>
              <a:rPr lang="de-DE" sz="1800" kern="0">
                <a:solidFill>
                  <a:srgbClr val="000000"/>
                </a:solidFill>
                <a:cs typeface="Arial"/>
                <a:sym typeface="Arial"/>
              </a:rPr>
              <a:t>für Kinder, ungeborenes Leben, ältere, kranke Menschen, Menschen mit 	Mehrfachmedikation?</a:t>
            </a:r>
          </a:p>
          <a:p>
            <a:pPr marL="162000" lvl="3" indent="0" hangingPunct="0">
              <a:lnSpc>
                <a:spcPct val="100000"/>
              </a:lnSpc>
              <a:buNone/>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endParaRPr lang="de-DE" sz="1800" kern="0">
              <a:solidFill>
                <a:srgbClr val="000000"/>
              </a:solidFill>
              <a:cs typeface="Arial"/>
              <a:sym typeface="Arial"/>
            </a:endParaRPr>
          </a:p>
          <a:p>
            <a:pPr lvl="3" hangingPunct="0">
              <a:lnSpc>
                <a:spcPct val="100000"/>
              </a:lnSpc>
              <a:tabLst>
                <a:tab pos="444500" algn="l"/>
                <a:tab pos="889000" algn="l"/>
                <a:tab pos="1346200" algn="l"/>
                <a:tab pos="1790700" algn="l"/>
                <a:tab pos="2235200" algn="l"/>
                <a:tab pos="2692400" algn="l"/>
                <a:tab pos="3136900" algn="l"/>
                <a:tab pos="3581400" algn="l"/>
                <a:tab pos="4038600" algn="l"/>
                <a:tab pos="4483100" algn="l"/>
                <a:tab pos="4940300" algn="l"/>
                <a:tab pos="5384800" algn="l"/>
                <a:tab pos="5829300" algn="l"/>
                <a:tab pos="6286500" algn="l"/>
                <a:tab pos="6731000" algn="l"/>
                <a:tab pos="7175500" algn="l"/>
                <a:tab pos="7632700" algn="l"/>
                <a:tab pos="8077200" algn="l"/>
                <a:tab pos="8534400" algn="l"/>
                <a:tab pos="8978900" algn="l"/>
              </a:tabLst>
              <a:defRPr sz="2600"/>
            </a:pPr>
            <a:r>
              <a:rPr lang="de-DE" sz="1800" kern="0">
                <a:solidFill>
                  <a:srgbClr val="000000"/>
                </a:solidFill>
                <a:cs typeface="Arial"/>
                <a:sym typeface="Arial"/>
              </a:rPr>
              <a:t>Mit der DNA direkt interagierende Stoffe z.B. einige Zytostatika?</a:t>
            </a:r>
          </a:p>
          <a:p>
            <a:endParaRPr lang="de-DE" sz="1100"/>
          </a:p>
        </p:txBody>
      </p:sp>
    </p:spTree>
    <p:extLst>
      <p:ext uri="{BB962C8B-B14F-4D97-AF65-F5344CB8AC3E}">
        <p14:creationId xmlns:p14="http://schemas.microsoft.com/office/powerpoint/2010/main" val="151377165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atin typeface="+mj-lt"/>
              </a:rPr>
              <a:t>Bestehen Gesundheitsgefährdungen für den Menschen durch belastetes Trinkwasser? </a:t>
            </a:r>
          </a:p>
        </p:txBody>
      </p:sp>
      <p:sp>
        <p:nvSpPr>
          <p:cNvPr id="3" name="Inhaltsplatzhalter 2"/>
          <p:cNvSpPr>
            <a:spLocks noGrp="1"/>
          </p:cNvSpPr>
          <p:nvPr>
            <p:ph idx="1"/>
          </p:nvPr>
        </p:nvSpPr>
        <p:spPr/>
        <p:txBody>
          <a:bodyPr/>
          <a:lstStyle/>
          <a:p>
            <a:pPr algn="ctr"/>
            <a:endParaRPr lang="de-DE" sz="3200" b="0" cap="none"/>
          </a:p>
          <a:p>
            <a:pPr algn="ctr"/>
            <a:r>
              <a:rPr lang="de-DE" sz="3200" b="0" cap="none"/>
              <a:t>„Akute Gesundheitsgefährdungen durch Arzneimittelrückstände im Trinkwasser können heute nahezu ausgeschlossen werden. Langzeiteffekte sind aber derzeit noch unerforscht.“</a:t>
            </a:r>
          </a:p>
          <a:p>
            <a:endParaRPr lang="de-DE"/>
          </a:p>
        </p:txBody>
      </p:sp>
      <p:sp>
        <p:nvSpPr>
          <p:cNvPr id="4" name="Datumsplatzhalter 3"/>
          <p:cNvSpPr>
            <a:spLocks noGrp="1"/>
          </p:cNvSpPr>
          <p:nvPr>
            <p:ph type="dt" sz="half" idx="10"/>
          </p:nvPr>
        </p:nvSpPr>
        <p:spPr/>
        <p:txBody>
          <a:bodyPr/>
          <a:lstStyle/>
          <a:p>
            <a:fld id="{CCC9D784-8E9A-4F88-8146-8D02695D23EB}"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81</a:t>
            </a:fld>
            <a:endParaRPr lang="de-DE"/>
          </a:p>
        </p:txBody>
      </p:sp>
      <p:sp>
        <p:nvSpPr>
          <p:cNvPr id="7" name="Textplatzhalter 6"/>
          <p:cNvSpPr>
            <a:spLocks noGrp="1"/>
          </p:cNvSpPr>
          <p:nvPr>
            <p:ph type="body" sz="quarter" idx="13"/>
          </p:nvPr>
        </p:nvSpPr>
        <p:spPr/>
        <p:txBody>
          <a:bodyPr>
            <a:normAutofit/>
          </a:bodyPr>
          <a:lstStyle/>
          <a:p>
            <a:r>
              <a:rPr lang="de-DE" sz="1000"/>
              <a:t>Risikoabschätzung</a:t>
            </a:r>
          </a:p>
          <a:p>
            <a:endParaRPr lang="de-DE" sz="1000"/>
          </a:p>
          <a:p>
            <a:endParaRPr lang="de-DE" sz="1000"/>
          </a:p>
        </p:txBody>
      </p:sp>
      <p:sp>
        <p:nvSpPr>
          <p:cNvPr id="8" name="Titel 1"/>
          <p:cNvSpPr txBox="1">
            <a:spLocks/>
          </p:cNvSpPr>
          <p:nvPr/>
        </p:nvSpPr>
        <p:spPr>
          <a:xfrm rot="-1560000">
            <a:off x="843631" y="2888947"/>
            <a:ext cx="7856187" cy="1190181"/>
          </a:xfrm>
          <a:prstGeom prst="rect">
            <a:avLst/>
          </a:prstGeom>
        </p:spPr>
        <p:txBody>
          <a:bodyPr vert="horz" lIns="0" tIns="0" rIns="0" bIns="0" rtlCol="0" anchor="b" anchorCtr="0">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de-DE" sz="8800" dirty="0">
                <a:solidFill>
                  <a:srgbClr val="FF6600"/>
                </a:solidFill>
                <a:latin typeface="+mj-lt"/>
                <a:ea typeface="+mj-ea"/>
                <a:cs typeface="+mj-cs"/>
              </a:rPr>
              <a:t>Vorsorgeprinzip</a:t>
            </a:r>
            <a:r>
              <a:rPr kumimoji="0" lang="de-DE" sz="8800" b="0" i="0" u="none" strike="noStrike" kern="1200" cap="none" spc="0" normalizeH="0" baseline="0" noProof="0" dirty="0">
                <a:ln>
                  <a:noFill/>
                </a:ln>
                <a:solidFill>
                  <a:srgbClr val="FF6600"/>
                </a:solidFill>
                <a:effectLst/>
                <a:uLnTx/>
                <a:uFillTx/>
                <a:latin typeface="+mj-lt"/>
                <a:ea typeface="+mj-ea"/>
                <a:cs typeface="+mj-cs"/>
              </a:rPr>
              <a:t> </a:t>
            </a:r>
          </a:p>
        </p:txBody>
      </p:sp>
      <p:sp>
        <p:nvSpPr>
          <p:cNvPr id="9" name="Text Box 4"/>
          <p:cNvSpPr txBox="1"/>
          <p:nvPr/>
        </p:nvSpPr>
        <p:spPr>
          <a:xfrm>
            <a:off x="3851919" y="6100026"/>
            <a:ext cx="481213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r">
              <a:defRPr sz="1200"/>
            </a:pPr>
            <a:r>
              <a:rPr lang="de-DE" sz="1000">
                <a:latin typeface="Calibri" panose="020F0502020204030204" pitchFamily="34" charset="0"/>
                <a:sym typeface="Wingdings" pitchFamily="2" charset="2"/>
              </a:rPr>
              <a:t>start-project, 2008</a:t>
            </a:r>
            <a:endParaRPr lang="de-DE" sz="1000">
              <a:latin typeface="Calibri" panose="020F0502020204030204" pitchFamily="34" charset="0"/>
            </a:endParaRPr>
          </a:p>
        </p:txBody>
      </p:sp>
    </p:spTree>
    <p:extLst>
      <p:ext uri="{BB962C8B-B14F-4D97-AF65-F5344CB8AC3E}">
        <p14:creationId xmlns:p14="http://schemas.microsoft.com/office/powerpoint/2010/main" val="157915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p:txBody>
          <a:bodyPr/>
          <a:lstStyle/>
          <a:p>
            <a:r>
              <a:rPr lang="de-DE"/>
              <a:t>Handlungsmöglichkeiten für Pharmazeuten</a:t>
            </a:r>
          </a:p>
        </p:txBody>
      </p:sp>
      <p:sp>
        <p:nvSpPr>
          <p:cNvPr id="3" name="Titel 2"/>
          <p:cNvSpPr>
            <a:spLocks noGrp="1"/>
          </p:cNvSpPr>
          <p:nvPr>
            <p:ph type="title"/>
          </p:nvPr>
        </p:nvSpPr>
        <p:spPr/>
        <p:txBody>
          <a:bodyPr/>
          <a:lstStyle/>
          <a:p>
            <a:r>
              <a:rPr lang="de-DE"/>
              <a:t>Block V</a:t>
            </a:r>
          </a:p>
        </p:txBody>
      </p:sp>
      <p:sp>
        <p:nvSpPr>
          <p:cNvPr id="4" name="Textplatzhalter 3"/>
          <p:cNvSpPr>
            <a:spLocks noGrp="1"/>
          </p:cNvSpPr>
          <p:nvPr>
            <p:ph type="body" sz="quarter" idx="10"/>
          </p:nvPr>
        </p:nvSpPr>
        <p:spPr/>
        <p:txBody>
          <a:bodyPr/>
          <a:lstStyle/>
          <a:p>
            <a:r>
              <a:rPr lang="de-DE" dirty="0"/>
              <a:t>Dr. Martina Winker</a:t>
            </a:r>
          </a:p>
          <a:p>
            <a:r>
              <a:rPr lang="de-DE" dirty="0"/>
              <a:t>ISOE - Institut für sozial-ökologische Forschung</a:t>
            </a:r>
          </a:p>
        </p:txBody>
      </p:sp>
    </p:spTree>
    <p:extLst>
      <p:ext uri="{BB962C8B-B14F-4D97-AF65-F5344CB8AC3E}">
        <p14:creationId xmlns:p14="http://schemas.microsoft.com/office/powerpoint/2010/main" val="400499531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„Kette“</a:t>
            </a:r>
          </a:p>
        </p:txBody>
      </p:sp>
      <p:sp>
        <p:nvSpPr>
          <p:cNvPr id="4" name="Datumsplatzhalter 3"/>
          <p:cNvSpPr>
            <a:spLocks noGrp="1"/>
          </p:cNvSpPr>
          <p:nvPr>
            <p:ph type="dt" sz="half" idx="10"/>
          </p:nvPr>
        </p:nvSpPr>
        <p:spPr/>
        <p:txBody>
          <a:bodyPr/>
          <a:lstStyle/>
          <a:p>
            <a:fld id="{93C7B424-3A28-4F04-A76C-B78CB97CFD02}"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83</a:t>
            </a:fld>
            <a:endParaRPr lang="de-DE"/>
          </a:p>
        </p:txBody>
      </p:sp>
      <p:sp>
        <p:nvSpPr>
          <p:cNvPr id="7" name="Textplatzhalter 6"/>
          <p:cNvSpPr>
            <a:spLocks noGrp="1"/>
          </p:cNvSpPr>
          <p:nvPr>
            <p:ph type="body" sz="quarter" idx="13"/>
          </p:nvPr>
        </p:nvSpPr>
        <p:spPr/>
        <p:txBody>
          <a:bodyPr>
            <a:normAutofit/>
          </a:bodyPr>
          <a:lstStyle/>
          <a:p>
            <a:r>
              <a:rPr lang="de-DE" sz="1000"/>
              <a:t>Handlungsmöglichkeiten für Pharmazeuten</a:t>
            </a:r>
          </a:p>
        </p:txBody>
      </p:sp>
      <p:graphicFrame>
        <p:nvGraphicFramePr>
          <p:cNvPr id="11" name="Inhaltsplatzhalter 5"/>
          <p:cNvGraphicFramePr>
            <a:graphicFrameLocks/>
          </p:cNvGraphicFramePr>
          <p:nvPr>
            <p:extLst>
              <p:ext uri="{D42A27DB-BD31-4B8C-83A1-F6EECF244321}">
                <p14:modId xmlns:p14="http://schemas.microsoft.com/office/powerpoint/2010/main" val="4173589306"/>
              </p:ext>
            </p:extLst>
          </p:nvPr>
        </p:nvGraphicFramePr>
        <p:xfrm>
          <a:off x="467544" y="1340768"/>
          <a:ext cx="8183563" cy="5056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feld 12"/>
          <p:cNvSpPr txBox="1"/>
          <p:nvPr/>
        </p:nvSpPr>
        <p:spPr>
          <a:xfrm>
            <a:off x="4108483" y="2202308"/>
            <a:ext cx="2007153" cy="369332"/>
          </a:xfrm>
          <a:prstGeom prst="rect">
            <a:avLst/>
          </a:prstGeom>
          <a:noFill/>
        </p:spPr>
        <p:txBody>
          <a:bodyPr wrap="none" rtlCol="0">
            <a:spAutoFit/>
          </a:bodyPr>
          <a:lstStyle/>
          <a:p>
            <a:pPr fontAlgn="base">
              <a:spcBef>
                <a:spcPct val="0"/>
              </a:spcBef>
              <a:spcAft>
                <a:spcPct val="0"/>
              </a:spcAft>
            </a:pPr>
            <a:r>
              <a:rPr lang="de-DE" dirty="0">
                <a:solidFill>
                  <a:srgbClr val="76B730"/>
                </a:solidFill>
                <a:latin typeface="Calibri" pitchFamily="34" charset="0"/>
                <a:cs typeface="Arial" charset="0"/>
              </a:rPr>
              <a:t>Gesundheitssystem</a:t>
            </a:r>
          </a:p>
        </p:txBody>
      </p:sp>
      <p:grpSp>
        <p:nvGrpSpPr>
          <p:cNvPr id="3" name="Gruppieren 2"/>
          <p:cNvGrpSpPr/>
          <p:nvPr/>
        </p:nvGrpSpPr>
        <p:grpSpPr>
          <a:xfrm>
            <a:off x="467544" y="1844824"/>
            <a:ext cx="7992888" cy="4102714"/>
            <a:chOff x="611560" y="2041592"/>
            <a:chExt cx="7992888" cy="4102714"/>
          </a:xfrm>
        </p:grpSpPr>
        <p:sp>
          <p:nvSpPr>
            <p:cNvPr id="12" name="Pfeil nach unten 11"/>
            <p:cNvSpPr/>
            <p:nvPr/>
          </p:nvSpPr>
          <p:spPr>
            <a:xfrm>
              <a:off x="3784140" y="2889776"/>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4" name="Pfeil nach unten 13"/>
            <p:cNvSpPr/>
            <p:nvPr/>
          </p:nvSpPr>
          <p:spPr>
            <a:xfrm>
              <a:off x="7740352" y="2901552"/>
              <a:ext cx="360040" cy="792088"/>
            </a:xfrm>
            <a:prstGeom prst="downArrow">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5" name="Textfeld 14"/>
            <p:cNvSpPr txBox="1"/>
            <p:nvPr/>
          </p:nvSpPr>
          <p:spPr>
            <a:xfrm>
              <a:off x="7214324" y="2045576"/>
              <a:ext cx="1390124" cy="646331"/>
            </a:xfrm>
            <a:prstGeom prst="rect">
              <a:avLst/>
            </a:prstGeom>
            <a:noFill/>
          </p:spPr>
          <p:txBody>
            <a:bodyPr wrap="none" rtlCol="0">
              <a:spAutoFit/>
            </a:bodyPr>
            <a:lstStyle/>
            <a:p>
              <a:pPr algn="ctr" fontAlgn="base">
                <a:spcBef>
                  <a:spcPct val="0"/>
                </a:spcBef>
                <a:spcAft>
                  <a:spcPct val="0"/>
                </a:spcAft>
              </a:pPr>
              <a:r>
                <a:rPr lang="de-DE" dirty="0">
                  <a:solidFill>
                    <a:srgbClr val="0070C0"/>
                  </a:solidFill>
                  <a:latin typeface="Calibri" pitchFamily="34" charset="0"/>
                  <a:cs typeface="Arial" charset="0"/>
                </a:rPr>
                <a:t>Technische </a:t>
              </a:r>
              <a:br>
                <a:rPr lang="de-DE" dirty="0">
                  <a:solidFill>
                    <a:srgbClr val="0070C0"/>
                  </a:solidFill>
                  <a:latin typeface="Calibri" pitchFamily="34" charset="0"/>
                  <a:cs typeface="Arial" charset="0"/>
                </a:rPr>
              </a:br>
              <a:r>
                <a:rPr lang="de-DE" dirty="0">
                  <a:solidFill>
                    <a:srgbClr val="0070C0"/>
                  </a:solidFill>
                  <a:latin typeface="Calibri" pitchFamily="34" charset="0"/>
                  <a:cs typeface="Arial" charset="0"/>
                </a:rPr>
                <a:t>Maßnahmen</a:t>
              </a:r>
            </a:p>
          </p:txBody>
        </p:sp>
        <p:sp>
          <p:nvSpPr>
            <p:cNvPr id="16" name="Pfeil nach unten 15"/>
            <p:cNvSpPr/>
            <p:nvPr/>
          </p:nvSpPr>
          <p:spPr>
            <a:xfrm>
              <a:off x="5076056" y="2892315"/>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7" name="Pfeil nach unten 16"/>
            <p:cNvSpPr/>
            <p:nvPr/>
          </p:nvSpPr>
          <p:spPr>
            <a:xfrm>
              <a:off x="6444208" y="2892315"/>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8" name="Pfeil nach unten 17"/>
            <p:cNvSpPr/>
            <p:nvPr/>
          </p:nvSpPr>
          <p:spPr>
            <a:xfrm>
              <a:off x="1126602" y="2897568"/>
              <a:ext cx="360040" cy="792088"/>
            </a:xfrm>
            <a:prstGeom prst="downArrow">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19" name="Textfeld 18"/>
            <p:cNvSpPr txBox="1"/>
            <p:nvPr/>
          </p:nvSpPr>
          <p:spPr>
            <a:xfrm>
              <a:off x="611560" y="2041592"/>
              <a:ext cx="1390124" cy="646331"/>
            </a:xfrm>
            <a:prstGeom prst="rect">
              <a:avLst/>
            </a:prstGeom>
            <a:noFill/>
          </p:spPr>
          <p:txBody>
            <a:bodyPr wrap="none" rtlCol="0">
              <a:spAutoFit/>
            </a:bodyPr>
            <a:lstStyle/>
            <a:p>
              <a:pPr algn="ctr" fontAlgn="base">
                <a:spcBef>
                  <a:spcPct val="0"/>
                </a:spcBef>
                <a:spcAft>
                  <a:spcPct val="0"/>
                </a:spcAft>
              </a:pPr>
              <a:r>
                <a:rPr lang="de-DE" dirty="0">
                  <a:solidFill>
                    <a:srgbClr val="0070C0"/>
                  </a:solidFill>
                  <a:latin typeface="Calibri" pitchFamily="34" charset="0"/>
                  <a:cs typeface="Arial" charset="0"/>
                </a:rPr>
                <a:t>Technische </a:t>
              </a:r>
              <a:br>
                <a:rPr lang="de-DE" dirty="0">
                  <a:solidFill>
                    <a:srgbClr val="0070C0"/>
                  </a:solidFill>
                  <a:latin typeface="Calibri" pitchFamily="34" charset="0"/>
                  <a:cs typeface="Arial" charset="0"/>
                </a:rPr>
              </a:br>
              <a:r>
                <a:rPr lang="de-DE" dirty="0">
                  <a:solidFill>
                    <a:srgbClr val="0070C0"/>
                  </a:solidFill>
                  <a:latin typeface="Calibri" pitchFamily="34" charset="0"/>
                  <a:cs typeface="Arial" charset="0"/>
                </a:rPr>
                <a:t>Maßnahmen</a:t>
              </a:r>
            </a:p>
          </p:txBody>
        </p:sp>
        <p:sp>
          <p:nvSpPr>
            <p:cNvPr id="20" name="Pfeil nach unten 19"/>
            <p:cNvSpPr/>
            <p:nvPr/>
          </p:nvSpPr>
          <p:spPr>
            <a:xfrm flipV="1">
              <a:off x="2699792" y="4437112"/>
              <a:ext cx="360040" cy="792088"/>
            </a:xfrm>
            <a:prstGeom prst="downArrow">
              <a:avLst/>
            </a:prstGeom>
            <a:solidFill>
              <a:srgbClr val="F79646">
                <a:lumMod val="75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1" name="Textfeld 20"/>
            <p:cNvSpPr txBox="1"/>
            <p:nvPr/>
          </p:nvSpPr>
          <p:spPr>
            <a:xfrm>
              <a:off x="2521430" y="5497974"/>
              <a:ext cx="1474506" cy="646331"/>
            </a:xfrm>
            <a:prstGeom prst="rect">
              <a:avLst/>
            </a:prstGeom>
            <a:noFill/>
          </p:spPr>
          <p:txBody>
            <a:bodyPr wrap="none" rtlCol="0">
              <a:spAutoFit/>
            </a:bodyPr>
            <a:lstStyle/>
            <a:p>
              <a:pPr fontAlgn="base">
                <a:spcBef>
                  <a:spcPct val="0"/>
                </a:spcBef>
                <a:spcAft>
                  <a:spcPct val="0"/>
                </a:spcAft>
              </a:pPr>
              <a:r>
                <a:rPr lang="de-DE" dirty="0">
                  <a:solidFill>
                    <a:srgbClr val="F79646">
                      <a:lumMod val="75000"/>
                    </a:srgbClr>
                  </a:solidFill>
                  <a:latin typeface="Calibri" pitchFamily="34" charset="0"/>
                  <a:cs typeface="Arial" charset="0"/>
                </a:rPr>
                <a:t>Umwelt-</a:t>
              </a:r>
              <a:br>
                <a:rPr lang="de-DE" dirty="0">
                  <a:solidFill>
                    <a:srgbClr val="F79646">
                      <a:lumMod val="75000"/>
                    </a:srgbClr>
                  </a:solidFill>
                  <a:latin typeface="Calibri" pitchFamily="34" charset="0"/>
                  <a:cs typeface="Arial" charset="0"/>
                </a:rPr>
              </a:br>
              <a:r>
                <a:rPr lang="de-DE" dirty="0" err="1">
                  <a:solidFill>
                    <a:srgbClr val="F79646">
                      <a:lumMod val="75000"/>
                    </a:srgbClr>
                  </a:solidFill>
                  <a:latin typeface="Calibri" pitchFamily="34" charset="0"/>
                  <a:cs typeface="Arial" charset="0"/>
                </a:rPr>
                <a:t>gesetzgebung</a:t>
              </a:r>
              <a:endParaRPr lang="de-DE" dirty="0">
                <a:solidFill>
                  <a:srgbClr val="F79646">
                    <a:lumMod val="75000"/>
                  </a:srgbClr>
                </a:solidFill>
                <a:latin typeface="Calibri" pitchFamily="34" charset="0"/>
                <a:cs typeface="Arial" charset="0"/>
              </a:endParaRPr>
            </a:p>
          </p:txBody>
        </p:sp>
        <p:sp>
          <p:nvSpPr>
            <p:cNvPr id="22" name="Pfeil nach unten 21"/>
            <p:cNvSpPr/>
            <p:nvPr/>
          </p:nvSpPr>
          <p:spPr>
            <a:xfrm flipV="1">
              <a:off x="6444208" y="4437112"/>
              <a:ext cx="360040" cy="792088"/>
            </a:xfrm>
            <a:prstGeom prst="downArrow">
              <a:avLst/>
            </a:prstGeom>
            <a:solidFill>
              <a:srgbClr val="F79646">
                <a:lumMod val="75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3" name="Pfeil nach unten 22"/>
            <p:cNvSpPr/>
            <p:nvPr/>
          </p:nvSpPr>
          <p:spPr>
            <a:xfrm flipV="1">
              <a:off x="7740352" y="4437112"/>
              <a:ext cx="360040" cy="792088"/>
            </a:xfrm>
            <a:prstGeom prst="downArrow">
              <a:avLst/>
            </a:prstGeom>
            <a:solidFill>
              <a:srgbClr val="F79646">
                <a:lumMod val="75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4" name="Textfeld 23"/>
            <p:cNvSpPr txBox="1"/>
            <p:nvPr/>
          </p:nvSpPr>
          <p:spPr>
            <a:xfrm>
              <a:off x="6477071" y="5497975"/>
              <a:ext cx="1474506" cy="646331"/>
            </a:xfrm>
            <a:prstGeom prst="rect">
              <a:avLst/>
            </a:prstGeom>
            <a:noFill/>
          </p:spPr>
          <p:txBody>
            <a:bodyPr wrap="none" rtlCol="0">
              <a:spAutoFit/>
            </a:bodyPr>
            <a:lstStyle/>
            <a:p>
              <a:pPr algn="ctr" fontAlgn="base">
                <a:spcBef>
                  <a:spcPct val="0"/>
                </a:spcBef>
                <a:spcAft>
                  <a:spcPct val="0"/>
                </a:spcAft>
              </a:pPr>
              <a:r>
                <a:rPr lang="de-DE" dirty="0">
                  <a:solidFill>
                    <a:srgbClr val="F79646">
                      <a:lumMod val="75000"/>
                    </a:srgbClr>
                  </a:solidFill>
                  <a:latin typeface="Calibri" pitchFamily="34" charset="0"/>
                  <a:cs typeface="Arial" charset="0"/>
                </a:rPr>
                <a:t>Umwelt-</a:t>
              </a:r>
              <a:br>
                <a:rPr lang="de-DE" dirty="0">
                  <a:solidFill>
                    <a:srgbClr val="F79646">
                      <a:lumMod val="75000"/>
                    </a:srgbClr>
                  </a:solidFill>
                  <a:latin typeface="Calibri" pitchFamily="34" charset="0"/>
                  <a:cs typeface="Arial" charset="0"/>
                </a:rPr>
              </a:br>
              <a:r>
                <a:rPr lang="de-DE" dirty="0" err="1">
                  <a:solidFill>
                    <a:srgbClr val="F79646">
                      <a:lumMod val="75000"/>
                    </a:srgbClr>
                  </a:solidFill>
                  <a:latin typeface="Calibri" pitchFamily="34" charset="0"/>
                  <a:cs typeface="Arial" charset="0"/>
                </a:rPr>
                <a:t>gesetzgebung</a:t>
              </a:r>
              <a:endParaRPr lang="de-DE" dirty="0">
                <a:solidFill>
                  <a:srgbClr val="F79646">
                    <a:lumMod val="75000"/>
                  </a:srgbClr>
                </a:solidFill>
                <a:latin typeface="Calibri" pitchFamily="34" charset="0"/>
                <a:cs typeface="Arial" charset="0"/>
              </a:endParaRPr>
            </a:p>
          </p:txBody>
        </p:sp>
        <p:sp>
          <p:nvSpPr>
            <p:cNvPr id="25" name="Pfeil nach unten 24"/>
            <p:cNvSpPr/>
            <p:nvPr/>
          </p:nvSpPr>
          <p:spPr>
            <a:xfrm flipV="1">
              <a:off x="1115616" y="4463752"/>
              <a:ext cx="360040" cy="792088"/>
            </a:xfrm>
            <a:prstGeom prst="downArrow">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sp>
          <p:nvSpPr>
            <p:cNvPr id="26" name="Textfeld 25"/>
            <p:cNvSpPr txBox="1"/>
            <p:nvPr/>
          </p:nvSpPr>
          <p:spPr>
            <a:xfrm>
              <a:off x="1042477" y="5497975"/>
              <a:ext cx="1513299" cy="646331"/>
            </a:xfrm>
            <a:prstGeom prst="rect">
              <a:avLst/>
            </a:prstGeom>
            <a:noFill/>
          </p:spPr>
          <p:txBody>
            <a:bodyPr wrap="none" rtlCol="0">
              <a:spAutoFit/>
            </a:bodyPr>
            <a:lstStyle/>
            <a:p>
              <a:pPr algn="ctr" fontAlgn="base">
                <a:spcBef>
                  <a:spcPct val="0"/>
                </a:spcBef>
                <a:spcAft>
                  <a:spcPct val="0"/>
                </a:spcAft>
              </a:pPr>
              <a:r>
                <a:rPr lang="de-DE" dirty="0">
                  <a:solidFill>
                    <a:srgbClr val="FF0000"/>
                  </a:solidFill>
                  <a:latin typeface="Calibri" pitchFamily="34" charset="0"/>
                  <a:cs typeface="Arial" charset="0"/>
                </a:rPr>
                <a:t>Pharmazeut.</a:t>
              </a:r>
              <a:br>
                <a:rPr lang="de-DE" dirty="0">
                  <a:solidFill>
                    <a:srgbClr val="FF0000"/>
                  </a:solidFill>
                  <a:latin typeface="Calibri" pitchFamily="34" charset="0"/>
                  <a:cs typeface="Arial" charset="0"/>
                </a:rPr>
              </a:br>
              <a:r>
                <a:rPr lang="de-DE" dirty="0">
                  <a:solidFill>
                    <a:srgbClr val="FF0000"/>
                  </a:solidFill>
                  <a:latin typeface="Calibri" pitchFamily="34" charset="0"/>
                  <a:cs typeface="Arial" charset="0"/>
                </a:rPr>
                <a:t>Gesetzgebung</a:t>
              </a:r>
            </a:p>
          </p:txBody>
        </p:sp>
        <p:sp>
          <p:nvSpPr>
            <p:cNvPr id="27" name="Pfeil nach unten 26"/>
            <p:cNvSpPr/>
            <p:nvPr/>
          </p:nvSpPr>
          <p:spPr>
            <a:xfrm flipV="1">
              <a:off x="2267744" y="4437063"/>
              <a:ext cx="360040" cy="792088"/>
            </a:xfrm>
            <a:prstGeom prst="downArrow">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Arial"/>
                <a:ea typeface="+mn-ea"/>
                <a:cs typeface="+mn-cs"/>
              </a:endParaRPr>
            </a:p>
          </p:txBody>
        </p:sp>
      </p:grpSp>
      <p:sp>
        <p:nvSpPr>
          <p:cNvPr id="28" name="Textfeld 27"/>
          <p:cNvSpPr txBox="1"/>
          <p:nvPr/>
        </p:nvSpPr>
        <p:spPr>
          <a:xfrm>
            <a:off x="414338" y="5981640"/>
            <a:ext cx="6696744" cy="400110"/>
          </a:xfrm>
          <a:prstGeom prst="rect">
            <a:avLst/>
          </a:prstGeom>
          <a:noFill/>
        </p:spPr>
        <p:txBody>
          <a:bodyPr wrap="square" rtlCol="0">
            <a:spAutoFit/>
          </a:bodyPr>
          <a:lstStyle/>
          <a:p>
            <a:r>
              <a:rPr lang="de-DE" sz="1000" dirty="0"/>
              <a:t>Hinweis: im finalen Bericht wurde diese Grafik nochmals angepasst. Diese Anpassung wurde hier nicht vorgenommen, da dann der Prozess/die Gruppenarbeitsaufträge nicht mehr nachvollziehbar sind.</a:t>
            </a:r>
          </a:p>
        </p:txBody>
      </p:sp>
      <p:sp>
        <p:nvSpPr>
          <p:cNvPr id="29" name="Rechteck 28"/>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11068203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a:t>
            </a:r>
            <a:br>
              <a:rPr lang="de-DE"/>
            </a:br>
            <a:r>
              <a:rPr lang="de-DE"/>
              <a:t>Pharmazeuten und Pharmazeutinnen</a:t>
            </a:r>
          </a:p>
        </p:txBody>
      </p:sp>
      <p:sp>
        <p:nvSpPr>
          <p:cNvPr id="4" name="Datumsplatzhalter 3"/>
          <p:cNvSpPr>
            <a:spLocks noGrp="1"/>
          </p:cNvSpPr>
          <p:nvPr>
            <p:ph type="dt" sz="half" idx="10"/>
          </p:nvPr>
        </p:nvSpPr>
        <p:spPr/>
        <p:txBody>
          <a:bodyPr/>
          <a:lstStyle/>
          <a:p>
            <a:fld id="{5D323F18-3A28-4D44-9680-F75DAF82F440}"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84</a:t>
            </a:fld>
            <a:endParaRPr lang="de-DE"/>
          </a:p>
        </p:txBody>
      </p:sp>
      <p:sp>
        <p:nvSpPr>
          <p:cNvPr id="7" name="Textplatzhalter 6"/>
          <p:cNvSpPr>
            <a:spLocks noGrp="1"/>
          </p:cNvSpPr>
          <p:nvPr>
            <p:ph type="body" sz="quarter" idx="13"/>
          </p:nvPr>
        </p:nvSpPr>
        <p:spPr/>
        <p:txBody>
          <a:bodyPr>
            <a:normAutofit/>
          </a:bodyPr>
          <a:lstStyle/>
          <a:p>
            <a:r>
              <a:rPr lang="de-DE" sz="1000"/>
              <a:t>Handlungsmöglichkeiten für Pharmazeuten</a:t>
            </a:r>
          </a:p>
          <a:p>
            <a:endParaRPr lang="de-DE" sz="1000"/>
          </a:p>
        </p:txBody>
      </p:sp>
      <p:graphicFrame>
        <p:nvGraphicFramePr>
          <p:cNvPr id="11" name="Inhaltsplatzhalter 5"/>
          <p:cNvGraphicFramePr>
            <a:graphicFrameLocks/>
          </p:cNvGraphicFramePr>
          <p:nvPr>
            <p:extLst>
              <p:ext uri="{D42A27DB-BD31-4B8C-83A1-F6EECF244321}">
                <p14:modId xmlns:p14="http://schemas.microsoft.com/office/powerpoint/2010/main" val="2909181152"/>
              </p:ext>
            </p:extLst>
          </p:nvPr>
        </p:nvGraphicFramePr>
        <p:xfrm>
          <a:off x="467544" y="1340768"/>
          <a:ext cx="8183563" cy="5056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8" name="Gruppieren 27"/>
          <p:cNvGrpSpPr/>
          <p:nvPr/>
        </p:nvGrpSpPr>
        <p:grpSpPr>
          <a:xfrm>
            <a:off x="647082" y="2060848"/>
            <a:ext cx="6552938" cy="3557037"/>
            <a:chOff x="647082" y="2454408"/>
            <a:chExt cx="6717517" cy="3168426"/>
          </a:xfrm>
        </p:grpSpPr>
        <p:sp>
          <p:nvSpPr>
            <p:cNvPr id="29" name="Pfeil nach unten 28"/>
            <p:cNvSpPr/>
            <p:nvPr/>
          </p:nvSpPr>
          <p:spPr>
            <a:xfrm>
              <a:off x="4391980" y="2897568"/>
              <a:ext cx="360040" cy="792088"/>
            </a:xfrm>
            <a:prstGeom prst="downArrow">
              <a:avLst/>
            </a:prstGeom>
            <a:solidFill>
              <a:srgbClr val="EBE600"/>
            </a:solidFill>
            <a:ln w="25400" cap="flat" cmpd="sng" algn="ctr">
              <a:solidFill>
                <a:srgbClr val="EBE6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0" name="Pfeil nach unten 29"/>
            <p:cNvSpPr/>
            <p:nvPr/>
          </p:nvSpPr>
          <p:spPr>
            <a:xfrm>
              <a:off x="1126602" y="2897568"/>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1" name="Pfeil nach unten 30"/>
            <p:cNvSpPr/>
            <p:nvPr/>
          </p:nvSpPr>
          <p:spPr>
            <a:xfrm flipV="1">
              <a:off x="2447764" y="4437063"/>
              <a:ext cx="360040" cy="792088"/>
            </a:xfrm>
            <a:prstGeom prst="downArrow">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2" name="Pfeil nach unten 31"/>
            <p:cNvSpPr/>
            <p:nvPr/>
          </p:nvSpPr>
          <p:spPr>
            <a:xfrm flipV="1">
              <a:off x="6516216" y="4437112"/>
              <a:ext cx="360040" cy="792088"/>
            </a:xfrm>
            <a:prstGeom prst="downArrow">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3" name="Textfeld 32"/>
            <p:cNvSpPr txBox="1"/>
            <p:nvPr/>
          </p:nvSpPr>
          <p:spPr>
            <a:xfrm>
              <a:off x="647082" y="2454408"/>
              <a:ext cx="1354378"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76B730"/>
                  </a:solidFill>
                  <a:effectLst/>
                  <a:uLnTx/>
                  <a:uFillTx/>
                  <a:latin typeface="Calibri" panose="020F0502020204030204" pitchFamily="34" charset="0"/>
                  <a:cs typeface="Arial" charset="0"/>
                </a:rPr>
                <a:t>Entwicklung</a:t>
              </a:r>
            </a:p>
          </p:txBody>
        </p:sp>
        <p:sp>
          <p:nvSpPr>
            <p:cNvPr id="34" name="Textfeld 33"/>
            <p:cNvSpPr txBox="1"/>
            <p:nvPr/>
          </p:nvSpPr>
          <p:spPr>
            <a:xfrm>
              <a:off x="3314495" y="2455896"/>
              <a:ext cx="2578608"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EBE600"/>
                  </a:solidFill>
                  <a:effectLst/>
                  <a:uLnTx/>
                  <a:uFillTx/>
                  <a:latin typeface="Calibri" panose="020F0502020204030204" pitchFamily="34" charset="0"/>
                  <a:cs typeface="Arial" charset="0"/>
                </a:rPr>
                <a:t>Verordnung und Verkauf</a:t>
              </a:r>
            </a:p>
          </p:txBody>
        </p:sp>
        <p:sp>
          <p:nvSpPr>
            <p:cNvPr id="35" name="Textfeld 34"/>
            <p:cNvSpPr txBox="1"/>
            <p:nvPr/>
          </p:nvSpPr>
          <p:spPr>
            <a:xfrm>
              <a:off x="2094249" y="5291916"/>
              <a:ext cx="1137467"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FF0000"/>
                  </a:solidFill>
                  <a:effectLst/>
                  <a:uLnTx/>
                  <a:uFillTx/>
                  <a:latin typeface="Calibri" panose="020F0502020204030204" pitchFamily="34" charset="0"/>
                  <a:cs typeface="Arial" charset="0"/>
                </a:rPr>
                <a:t>Zulassung</a:t>
              </a:r>
            </a:p>
          </p:txBody>
        </p:sp>
        <p:sp>
          <p:nvSpPr>
            <p:cNvPr id="36" name="Textfeld 35"/>
            <p:cNvSpPr txBox="1"/>
            <p:nvPr/>
          </p:nvSpPr>
          <p:spPr>
            <a:xfrm>
              <a:off x="6084168" y="5293852"/>
              <a:ext cx="1280431"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0070C0"/>
                  </a:solidFill>
                  <a:effectLst/>
                  <a:uLnTx/>
                  <a:uFillTx/>
                  <a:latin typeface="Calibri" panose="020F0502020204030204" pitchFamily="34" charset="0"/>
                  <a:cs typeface="Arial" charset="0"/>
                </a:rPr>
                <a:t>Entsorgung</a:t>
              </a:r>
            </a:p>
          </p:txBody>
        </p:sp>
      </p:grpSp>
      <p:sp>
        <p:nvSpPr>
          <p:cNvPr id="17" name="Rechteck 16"/>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11068203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a:cs typeface="Arial" charset="0"/>
              </a:rPr>
              <a:t>Erarbeitung der Maßnahmen in Gruppenarbeit</a:t>
            </a:r>
            <a:endParaRPr lang="de-DE"/>
          </a:p>
        </p:txBody>
      </p:sp>
      <p:sp>
        <p:nvSpPr>
          <p:cNvPr id="3" name="Inhaltsplatzhalter 2"/>
          <p:cNvSpPr>
            <a:spLocks noGrp="1"/>
          </p:cNvSpPr>
          <p:nvPr>
            <p:ph idx="1"/>
          </p:nvPr>
        </p:nvSpPr>
        <p:spPr/>
        <p:txBody>
          <a:bodyPr>
            <a:normAutofit/>
          </a:bodyPr>
          <a:lstStyle/>
          <a:p>
            <a:pPr marL="342900" lvl="0" indent="-342900" fontAlgn="base">
              <a:lnSpc>
                <a:spcPct val="100000"/>
              </a:lnSpc>
              <a:spcBef>
                <a:spcPct val="0"/>
              </a:spcBef>
              <a:spcAft>
                <a:spcPts val="1200"/>
              </a:spcAft>
              <a:buFont typeface="Arial" panose="020B0604020202020204" pitchFamily="34" charset="0"/>
              <a:buChar char="•"/>
            </a:pPr>
            <a:r>
              <a:rPr lang="de-DE" altLang="de-DE" sz="2000" b="0" cap="none">
                <a:solidFill>
                  <a:prstClr val="black"/>
                </a:solidFill>
                <a:cs typeface="Arial" charset="0"/>
              </a:rPr>
              <a:t>Ablauf: </a:t>
            </a:r>
            <a:r>
              <a:rPr lang="de-DE" altLang="de-DE" sz="2000" b="0" cap="none">
                <a:solidFill>
                  <a:srgbClr val="FF6600"/>
                </a:solidFill>
                <a:cs typeface="Arial" charset="0"/>
              </a:rPr>
              <a:t>bis 13:00</a:t>
            </a:r>
            <a:r>
              <a:rPr lang="de-DE" altLang="de-DE" sz="2000" b="0" cap="none">
                <a:solidFill>
                  <a:prstClr val="black"/>
                </a:solidFill>
                <a:cs typeface="Arial" charset="0"/>
              </a:rPr>
              <a:t> Uhr</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Gruppenarbeit: </a:t>
            </a:r>
            <a:r>
              <a:rPr lang="de-DE" altLang="de-DE" sz="2000">
                <a:solidFill>
                  <a:srgbClr val="FF6600"/>
                </a:solidFill>
                <a:cs typeface="Arial" charset="0"/>
              </a:rPr>
              <a:t>10:05 – 11:15 </a:t>
            </a:r>
            <a:r>
              <a:rPr lang="de-DE" altLang="de-DE" sz="2000">
                <a:solidFill>
                  <a:prstClr val="black"/>
                </a:solidFill>
                <a:cs typeface="Arial" charset="0"/>
              </a:rPr>
              <a:t>Uhr</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Pause: </a:t>
            </a:r>
            <a:r>
              <a:rPr lang="de-DE" altLang="de-DE" sz="2000">
                <a:solidFill>
                  <a:srgbClr val="FF6600"/>
                </a:solidFill>
                <a:cs typeface="Arial" charset="0"/>
              </a:rPr>
              <a:t>11:15 – 11:30 </a:t>
            </a:r>
            <a:r>
              <a:rPr lang="de-DE" altLang="de-DE" sz="2000">
                <a:solidFill>
                  <a:prstClr val="black"/>
                </a:solidFill>
                <a:cs typeface="Arial" charset="0"/>
              </a:rPr>
              <a:t>Uhr</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Plenare Vorstellung der Ergebnisse &amp; Diskussion: </a:t>
            </a:r>
            <a:r>
              <a:rPr lang="de-DE" altLang="de-DE" sz="2000">
                <a:solidFill>
                  <a:srgbClr val="FF6600"/>
                </a:solidFill>
                <a:cs typeface="Arial" charset="0"/>
              </a:rPr>
              <a:t>ab 11:30 </a:t>
            </a:r>
            <a:r>
              <a:rPr lang="de-DE" altLang="de-DE" sz="2000">
                <a:solidFill>
                  <a:prstClr val="black"/>
                </a:solidFill>
                <a:cs typeface="Arial" charset="0"/>
              </a:rPr>
              <a:t>Uhr </a:t>
            </a:r>
          </a:p>
          <a:p>
            <a:pPr marL="342900" lvl="0" indent="-342900" fontAlgn="base">
              <a:lnSpc>
                <a:spcPct val="100000"/>
              </a:lnSpc>
              <a:spcBef>
                <a:spcPct val="0"/>
              </a:spcBef>
              <a:spcAft>
                <a:spcPts val="1200"/>
              </a:spcAft>
              <a:buFont typeface="Arial" panose="020B0604020202020204" pitchFamily="34" charset="0"/>
              <a:buChar char="•"/>
            </a:pPr>
            <a:r>
              <a:rPr lang="de-DE" altLang="de-DE" sz="2000" b="0" cap="none">
                <a:solidFill>
                  <a:prstClr val="black"/>
                </a:solidFill>
                <a:cs typeface="Arial" charset="0"/>
              </a:rPr>
              <a:t>8 Gruppen (pro Thema je 2 Gruppen)</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Entwicklung mit </a:t>
            </a:r>
            <a:r>
              <a:rPr lang="de-DE" altLang="de-DE" sz="2000">
                <a:solidFill>
                  <a:srgbClr val="FF6600"/>
                </a:solidFill>
                <a:cs typeface="Arial" charset="0"/>
              </a:rPr>
              <a:t>Prof. Dr. Kümmerer in Raum: </a:t>
            </a:r>
            <a:br>
              <a:rPr lang="de-DE" altLang="de-DE" sz="2000">
                <a:solidFill>
                  <a:srgbClr val="FF6600"/>
                </a:solidFill>
                <a:cs typeface="Arial" charset="0"/>
              </a:rPr>
            </a:br>
            <a:r>
              <a:rPr lang="de-DE" altLang="de-DE" sz="2000">
                <a:solidFill>
                  <a:srgbClr val="FF6600"/>
                </a:solidFill>
                <a:cs typeface="Arial" charset="0"/>
              </a:rPr>
              <a:t>SR 01020 b/c, Hermann-Herder-Str. 9</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Zulassung mit </a:t>
            </a:r>
            <a:r>
              <a:rPr lang="de-DE" altLang="de-DE" sz="2000">
                <a:solidFill>
                  <a:srgbClr val="FF6600"/>
                </a:solidFill>
                <a:cs typeface="Arial" charset="0"/>
              </a:rPr>
              <a:t>Prof. Dr. Müller in Raum:  HS Pharmazie</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Verordnung und Verkauf mit </a:t>
            </a:r>
            <a:r>
              <a:rPr lang="de-DE" altLang="de-DE" sz="2000">
                <a:solidFill>
                  <a:srgbClr val="FF6600"/>
                </a:solidFill>
                <a:cs typeface="Arial" charset="0"/>
              </a:rPr>
              <a:t>Frau Witte in Raum: OKH, SR 00 080</a:t>
            </a:r>
          </a:p>
          <a:p>
            <a:pPr marL="703263" lvl="1" indent="-342900" fontAlgn="base">
              <a:lnSpc>
                <a:spcPct val="100000"/>
              </a:lnSpc>
              <a:spcBef>
                <a:spcPct val="0"/>
              </a:spcBef>
              <a:spcAft>
                <a:spcPts val="1200"/>
              </a:spcAft>
              <a:buClr>
                <a:srgbClr val="777777"/>
              </a:buClr>
              <a:buSzTx/>
              <a:buFont typeface="Arial" panose="020B0604020202020204" pitchFamily="34" charset="0"/>
              <a:buChar char="•"/>
            </a:pPr>
            <a:r>
              <a:rPr lang="de-DE" altLang="de-DE" sz="2000">
                <a:solidFill>
                  <a:prstClr val="black"/>
                </a:solidFill>
                <a:cs typeface="Arial" charset="0"/>
              </a:rPr>
              <a:t>Entsorgung mit </a:t>
            </a:r>
            <a:r>
              <a:rPr lang="de-DE" altLang="de-DE" sz="2000">
                <a:solidFill>
                  <a:srgbClr val="FF6600"/>
                </a:solidFill>
                <a:cs typeface="Arial" charset="0"/>
              </a:rPr>
              <a:t>Dr. Seidl in Raum: SR 00003 b </a:t>
            </a:r>
          </a:p>
          <a:p>
            <a:pPr marL="285750" indent="-285750">
              <a:buFont typeface="Arial" panose="020B0604020202020204" pitchFamily="34" charset="0"/>
              <a:buChar char="•"/>
            </a:pPr>
            <a:endParaRPr lang="de-DE"/>
          </a:p>
        </p:txBody>
      </p:sp>
      <p:sp>
        <p:nvSpPr>
          <p:cNvPr id="4" name="Datumsplatzhalter 3"/>
          <p:cNvSpPr>
            <a:spLocks noGrp="1"/>
          </p:cNvSpPr>
          <p:nvPr>
            <p:ph type="dt" sz="half" idx="10"/>
          </p:nvPr>
        </p:nvSpPr>
        <p:spPr/>
        <p:txBody>
          <a:bodyPr/>
          <a:lstStyle/>
          <a:p>
            <a:fld id="{0D5C9204-B831-42BF-BC4E-7D08F087233E}"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85</a:t>
            </a:fld>
            <a:endParaRPr lang="de-DE"/>
          </a:p>
        </p:txBody>
      </p:sp>
      <p:sp>
        <p:nvSpPr>
          <p:cNvPr id="7" name="Textplatzhalter 6"/>
          <p:cNvSpPr>
            <a:spLocks noGrp="1"/>
          </p:cNvSpPr>
          <p:nvPr>
            <p:ph type="body" sz="quarter" idx="13"/>
          </p:nvPr>
        </p:nvSpPr>
        <p:spPr/>
        <p:txBody>
          <a:bodyPr>
            <a:normAutofit/>
          </a:bodyPr>
          <a:lstStyle/>
          <a:p>
            <a:r>
              <a:rPr lang="de-DE" sz="1000"/>
              <a:t>Handlungsmöglichkeiten für Pharmazeuten</a:t>
            </a:r>
          </a:p>
          <a:p>
            <a:endParaRPr lang="de-DE" sz="1000"/>
          </a:p>
        </p:txBody>
      </p:sp>
      <p:grpSp>
        <p:nvGrpSpPr>
          <p:cNvPr id="8" name="Gruppieren 7"/>
          <p:cNvGrpSpPr/>
          <p:nvPr/>
        </p:nvGrpSpPr>
        <p:grpSpPr>
          <a:xfrm>
            <a:off x="7921625" y="3717032"/>
            <a:ext cx="718957" cy="2232248"/>
            <a:chOff x="7740352" y="3861048"/>
            <a:chExt cx="728538" cy="2232248"/>
          </a:xfrm>
        </p:grpSpPr>
        <p:sp>
          <p:nvSpPr>
            <p:cNvPr id="9" name="Ellipse 8"/>
            <p:cNvSpPr/>
            <p:nvPr/>
          </p:nvSpPr>
          <p:spPr>
            <a:xfrm>
              <a:off x="7740352" y="3861048"/>
              <a:ext cx="288000" cy="288032"/>
            </a:xfrm>
            <a:prstGeom prst="ellipse">
              <a:avLst/>
            </a:prstGeom>
            <a:solidFill>
              <a:srgbClr val="309235"/>
            </a:solidFill>
            <a:ln>
              <a:solidFill>
                <a:srgbClr val="309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Ellipse 9"/>
            <p:cNvSpPr/>
            <p:nvPr/>
          </p:nvSpPr>
          <p:spPr>
            <a:xfrm>
              <a:off x="8180890" y="3861048"/>
              <a:ext cx="288000" cy="288032"/>
            </a:xfrm>
            <a:prstGeom prst="ellipse">
              <a:avLst/>
            </a:prstGeom>
            <a:solidFill>
              <a:srgbClr val="90BC12"/>
            </a:solidFill>
            <a:ln>
              <a:solidFill>
                <a:srgbClr val="90BC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Ellipse 10"/>
            <p:cNvSpPr/>
            <p:nvPr/>
          </p:nvSpPr>
          <p:spPr>
            <a:xfrm>
              <a:off x="8172432" y="4653136"/>
              <a:ext cx="288000" cy="28803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7749144" y="5157192"/>
              <a:ext cx="288000" cy="288032"/>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Ellipse 12"/>
            <p:cNvSpPr/>
            <p:nvPr/>
          </p:nvSpPr>
          <p:spPr>
            <a:xfrm>
              <a:off x="7749144" y="4653136"/>
              <a:ext cx="288000"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Ellipse 13"/>
            <p:cNvSpPr/>
            <p:nvPr/>
          </p:nvSpPr>
          <p:spPr>
            <a:xfrm>
              <a:off x="7755588" y="5805264"/>
              <a:ext cx="288000"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Ellipse 14"/>
            <p:cNvSpPr/>
            <p:nvPr/>
          </p:nvSpPr>
          <p:spPr>
            <a:xfrm>
              <a:off x="8172400" y="5805264"/>
              <a:ext cx="288000" cy="288032"/>
            </a:xfrm>
            <a:prstGeom prst="ellipse">
              <a:avLst/>
            </a:prstGeom>
            <a:solidFill>
              <a:srgbClr val="33CCCC"/>
            </a:solidFill>
            <a:ln>
              <a:solidFill>
                <a:srgbClr val="33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Ellipse 15"/>
            <p:cNvSpPr/>
            <p:nvPr/>
          </p:nvSpPr>
          <p:spPr>
            <a:xfrm>
              <a:off x="8171309" y="5157192"/>
              <a:ext cx="288000" cy="288032"/>
            </a:xfrm>
            <a:prstGeom prst="ellips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6542834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a:cs typeface="Arial" charset="0"/>
              </a:rPr>
              <a:t>Erarbeitung der Maßnahmen in Gruppenarbeit</a:t>
            </a:r>
            <a:endParaRPr lang="de-DE"/>
          </a:p>
        </p:txBody>
      </p:sp>
      <p:sp>
        <p:nvSpPr>
          <p:cNvPr id="4" name="Datumsplatzhalter 3"/>
          <p:cNvSpPr>
            <a:spLocks noGrp="1"/>
          </p:cNvSpPr>
          <p:nvPr>
            <p:ph type="dt" sz="half" idx="10"/>
          </p:nvPr>
        </p:nvSpPr>
        <p:spPr/>
        <p:txBody>
          <a:bodyPr/>
          <a:lstStyle/>
          <a:p>
            <a:fld id="{BC6E7B92-EFA7-4E2A-98DA-3257C450DCEF}"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86</a:t>
            </a:fld>
            <a:endParaRPr lang="de-DE"/>
          </a:p>
        </p:txBody>
      </p:sp>
      <p:sp>
        <p:nvSpPr>
          <p:cNvPr id="7" name="Textplatzhalter 6"/>
          <p:cNvSpPr>
            <a:spLocks noGrp="1"/>
          </p:cNvSpPr>
          <p:nvPr>
            <p:ph type="body" sz="quarter" idx="13"/>
          </p:nvPr>
        </p:nvSpPr>
        <p:spPr/>
        <p:txBody>
          <a:bodyPr>
            <a:normAutofit/>
          </a:bodyPr>
          <a:lstStyle/>
          <a:p>
            <a:r>
              <a:rPr lang="de-DE" sz="1000"/>
              <a:t>Handlungsmöglichkeiten für Pharmazeuten</a:t>
            </a:r>
          </a:p>
          <a:p>
            <a:endParaRPr lang="de-DE" sz="1000"/>
          </a:p>
        </p:txBody>
      </p:sp>
      <p:sp>
        <p:nvSpPr>
          <p:cNvPr id="3" name="Inhaltsplatzhalter 2"/>
          <p:cNvSpPr>
            <a:spLocks noGrp="1"/>
          </p:cNvSpPr>
          <p:nvPr>
            <p:ph sz="quarter" idx="15"/>
          </p:nvPr>
        </p:nvSpPr>
        <p:spPr>
          <a:xfrm>
            <a:off x="414000" y="1494000"/>
            <a:ext cx="7542376" cy="4867200"/>
          </a:xfrm>
        </p:spPr>
        <p:txBody>
          <a:bodyPr>
            <a:normAutofit/>
          </a:bodyPr>
          <a:lstStyle/>
          <a:p>
            <a:pPr marL="0" lvl="0" indent="0" fontAlgn="base">
              <a:lnSpc>
                <a:spcPct val="100000"/>
              </a:lnSpc>
              <a:spcBef>
                <a:spcPct val="0"/>
              </a:spcBef>
              <a:spcAft>
                <a:spcPts val="1200"/>
              </a:spcAft>
            </a:pPr>
            <a:r>
              <a:rPr lang="de-DE" altLang="de-DE" sz="1800" b="0" cap="none">
                <a:solidFill>
                  <a:prstClr val="black"/>
                </a:solidFill>
                <a:cs typeface="Arial" charset="0"/>
              </a:rPr>
              <a:t>Arbeitsauftrag für die Gruppen</a:t>
            </a:r>
          </a:p>
          <a:p>
            <a:pPr lvl="3" fontAlgn="base">
              <a:lnSpc>
                <a:spcPct val="100000"/>
              </a:lnSpc>
              <a:spcBef>
                <a:spcPct val="0"/>
              </a:spcBef>
              <a:spcAft>
                <a:spcPts val="1200"/>
              </a:spcAft>
            </a:pPr>
            <a:r>
              <a:rPr lang="de-DE" altLang="de-DE" sz="1800" b="0" cap="none">
                <a:solidFill>
                  <a:prstClr val="black"/>
                </a:solidFill>
                <a:cs typeface="Arial" charset="0"/>
              </a:rPr>
              <a:t>Welche Rolle/n kann der/die Pharmazeut*in in diesem Bereich einnehmen?</a:t>
            </a:r>
          </a:p>
          <a:p>
            <a:pPr lvl="3" fontAlgn="base">
              <a:lnSpc>
                <a:spcPct val="100000"/>
              </a:lnSpc>
              <a:spcBef>
                <a:spcPct val="0"/>
              </a:spcBef>
              <a:spcAft>
                <a:spcPts val="1200"/>
              </a:spcAft>
            </a:pPr>
            <a:r>
              <a:rPr lang="de-DE" altLang="de-DE" sz="1800" b="0" cap="none">
                <a:solidFill>
                  <a:prstClr val="black"/>
                </a:solidFill>
                <a:cs typeface="Arial" charset="0"/>
              </a:rPr>
              <a:t>Was ergeben sich daraus für Handlungsmöglichkeiten? </a:t>
            </a:r>
            <a:br>
              <a:rPr lang="de-DE" altLang="de-DE" sz="1800" b="0" cap="none">
                <a:solidFill>
                  <a:prstClr val="black"/>
                </a:solidFill>
                <a:cs typeface="Arial" charset="0"/>
              </a:rPr>
            </a:br>
            <a:r>
              <a:rPr lang="de-DE" altLang="de-DE" sz="1800" b="0" cap="none">
                <a:solidFill>
                  <a:prstClr val="black"/>
                </a:solidFill>
                <a:cs typeface="Arial" charset="0"/>
              </a:rPr>
              <a:t>Diese bitte ordnen entlang des Zeitstrahls: Im beruflichen Alltag direkt umsetzbar ↔ Nur umsetzbar, wenn grundlegende Änderungen erfolgen.</a:t>
            </a:r>
          </a:p>
          <a:p>
            <a:pPr lvl="3" fontAlgn="base">
              <a:lnSpc>
                <a:spcPct val="100000"/>
              </a:lnSpc>
              <a:spcBef>
                <a:spcPct val="0"/>
              </a:spcBef>
              <a:spcAft>
                <a:spcPts val="1200"/>
              </a:spcAft>
            </a:pPr>
            <a:endParaRPr lang="de-DE" altLang="de-DE" sz="1800" b="0" cap="none">
              <a:solidFill>
                <a:prstClr val="black"/>
              </a:solidFill>
              <a:cs typeface="Arial" charset="0"/>
            </a:endParaRPr>
          </a:p>
          <a:p>
            <a:pPr lvl="3" fontAlgn="base">
              <a:lnSpc>
                <a:spcPct val="100000"/>
              </a:lnSpc>
              <a:spcBef>
                <a:spcPct val="0"/>
              </a:spcBef>
              <a:spcAft>
                <a:spcPts val="1200"/>
              </a:spcAft>
            </a:pPr>
            <a:endParaRPr lang="de-DE" altLang="de-DE" sz="1800" b="0" cap="none">
              <a:solidFill>
                <a:prstClr val="black"/>
              </a:solidFill>
              <a:cs typeface="Arial" charset="0"/>
            </a:endParaRPr>
          </a:p>
          <a:p>
            <a:pPr lvl="3" fontAlgn="base">
              <a:lnSpc>
                <a:spcPct val="100000"/>
              </a:lnSpc>
              <a:spcBef>
                <a:spcPct val="0"/>
              </a:spcBef>
              <a:spcAft>
                <a:spcPts val="1200"/>
              </a:spcAft>
            </a:pPr>
            <a:endParaRPr lang="de-DE" altLang="de-DE" sz="1800" b="0" cap="none">
              <a:solidFill>
                <a:prstClr val="black"/>
              </a:solidFill>
              <a:cs typeface="Arial" charset="0"/>
            </a:endParaRPr>
          </a:p>
          <a:p>
            <a:pPr lvl="3" fontAlgn="base">
              <a:lnSpc>
                <a:spcPct val="100000"/>
              </a:lnSpc>
              <a:spcBef>
                <a:spcPct val="0"/>
              </a:spcBef>
              <a:spcAft>
                <a:spcPts val="1200"/>
              </a:spcAft>
            </a:pPr>
            <a:r>
              <a:rPr lang="de-DE" sz="1800" b="0" cap="none">
                <a:solidFill>
                  <a:prstClr val="black"/>
                </a:solidFill>
                <a:cs typeface="Arial" charset="0"/>
              </a:rPr>
              <a:t>Wenn noch Zeit ist: Spielen Sie die Handlungsmöglichkeiten </a:t>
            </a:r>
            <a:br>
              <a:rPr lang="de-DE" sz="1800" b="0" cap="none">
                <a:solidFill>
                  <a:prstClr val="black"/>
                </a:solidFill>
                <a:cs typeface="Arial" charset="0"/>
              </a:rPr>
            </a:br>
            <a:r>
              <a:rPr lang="de-DE" sz="1800" b="0" cap="none">
                <a:solidFill>
                  <a:prstClr val="black"/>
                </a:solidFill>
                <a:cs typeface="Arial" charset="0"/>
              </a:rPr>
              <a:t>für 1-2 Beispiele auf der Wirkstoffebene durch. </a:t>
            </a:r>
          </a:p>
          <a:p>
            <a:endParaRPr lang="de-DE" sz="1400"/>
          </a:p>
        </p:txBody>
      </p:sp>
      <p:sp>
        <p:nvSpPr>
          <p:cNvPr id="8" name="Textfeld 7"/>
          <p:cNvSpPr txBox="1"/>
          <p:nvPr/>
        </p:nvSpPr>
        <p:spPr>
          <a:xfrm>
            <a:off x="836762" y="3501008"/>
            <a:ext cx="2160239" cy="523220"/>
          </a:xfrm>
          <a:prstGeom prst="rect">
            <a:avLst/>
          </a:prstGeom>
          <a:noFill/>
        </p:spPr>
        <p:txBody>
          <a:bodyPr wrap="square" rtlCol="0">
            <a:spAutoFit/>
          </a:bodyPr>
          <a:lstStyle/>
          <a:p>
            <a:r>
              <a:rPr lang="de-DE" sz="1400" dirty="0">
                <a:latin typeface="Calibri" panose="020F0502020204030204" pitchFamily="34" charset="0"/>
                <a:cs typeface="Arial" panose="020B0604020202020204" pitchFamily="34" charset="0"/>
              </a:rPr>
              <a:t>Direkt in der Apotheke umsetzbar</a:t>
            </a:r>
          </a:p>
        </p:txBody>
      </p:sp>
      <p:sp>
        <p:nvSpPr>
          <p:cNvPr id="9" name="Textfeld 8"/>
          <p:cNvSpPr txBox="1"/>
          <p:nvPr/>
        </p:nvSpPr>
        <p:spPr>
          <a:xfrm>
            <a:off x="5508105" y="3501008"/>
            <a:ext cx="2808311" cy="523220"/>
          </a:xfrm>
          <a:prstGeom prst="rect">
            <a:avLst/>
          </a:prstGeom>
          <a:noFill/>
        </p:spPr>
        <p:txBody>
          <a:bodyPr wrap="square" rtlCol="0">
            <a:spAutoFit/>
          </a:bodyPr>
          <a:lstStyle/>
          <a:p>
            <a:pPr algn="r"/>
            <a:r>
              <a:rPr lang="de-DE" sz="1400" dirty="0">
                <a:latin typeface="Calibri" panose="020F0502020204030204" pitchFamily="34" charset="0"/>
                <a:cs typeface="Arial" panose="020B0604020202020204" pitchFamily="34" charset="0"/>
              </a:rPr>
              <a:t>Grundlegende Veränderungen im Gesundheitssystem notwendig</a:t>
            </a:r>
          </a:p>
        </p:txBody>
      </p:sp>
      <p:cxnSp>
        <p:nvCxnSpPr>
          <p:cNvPr id="10" name="Gerade Verbindung mit Pfeil 9"/>
          <p:cNvCxnSpPr/>
          <p:nvPr/>
        </p:nvCxnSpPr>
        <p:spPr>
          <a:xfrm>
            <a:off x="899592" y="4221088"/>
            <a:ext cx="7272808"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15430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Risikomanagement: </a:t>
            </a:r>
            <a:br>
              <a:rPr lang="de-DE"/>
            </a:br>
            <a:r>
              <a:rPr lang="de-DE"/>
              <a:t>Pharmazeuten und Pharmazeutinnen</a:t>
            </a:r>
          </a:p>
        </p:txBody>
      </p:sp>
      <p:sp>
        <p:nvSpPr>
          <p:cNvPr id="4" name="Datumsplatzhalter 3"/>
          <p:cNvSpPr>
            <a:spLocks noGrp="1"/>
          </p:cNvSpPr>
          <p:nvPr>
            <p:ph type="dt" sz="half" idx="10"/>
          </p:nvPr>
        </p:nvSpPr>
        <p:spPr/>
        <p:txBody>
          <a:bodyPr/>
          <a:lstStyle/>
          <a:p>
            <a:fld id="{5D323F18-3A28-4D44-9680-F75DAF82F440}" type="datetime1">
              <a:rPr lang="de-DE" smtClean="0"/>
              <a:t>31.07.2020</a:t>
            </a:fld>
            <a:endParaRPr lang="de-DE"/>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87</a:t>
            </a:fld>
            <a:endParaRPr lang="de-DE"/>
          </a:p>
        </p:txBody>
      </p:sp>
      <p:sp>
        <p:nvSpPr>
          <p:cNvPr id="7" name="Textplatzhalter 6"/>
          <p:cNvSpPr>
            <a:spLocks noGrp="1"/>
          </p:cNvSpPr>
          <p:nvPr>
            <p:ph type="body" sz="quarter" idx="13"/>
          </p:nvPr>
        </p:nvSpPr>
        <p:spPr/>
        <p:txBody>
          <a:bodyPr>
            <a:normAutofit/>
          </a:bodyPr>
          <a:lstStyle/>
          <a:p>
            <a:r>
              <a:rPr lang="de-DE" sz="1000"/>
              <a:t>Handlungsmöglichkeiten für Pharmazeuten</a:t>
            </a:r>
          </a:p>
          <a:p>
            <a:endParaRPr lang="de-DE" sz="1000"/>
          </a:p>
        </p:txBody>
      </p:sp>
      <p:graphicFrame>
        <p:nvGraphicFramePr>
          <p:cNvPr id="11" name="Inhaltsplatzhalter 5"/>
          <p:cNvGraphicFramePr>
            <a:graphicFrameLocks/>
          </p:cNvGraphicFramePr>
          <p:nvPr>
            <p:extLst/>
          </p:nvPr>
        </p:nvGraphicFramePr>
        <p:xfrm>
          <a:off x="467544" y="1340768"/>
          <a:ext cx="8183563" cy="5056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8" name="Gruppieren 27"/>
          <p:cNvGrpSpPr/>
          <p:nvPr/>
        </p:nvGrpSpPr>
        <p:grpSpPr>
          <a:xfrm>
            <a:off x="647082" y="2060848"/>
            <a:ext cx="6552938" cy="3557037"/>
            <a:chOff x="647082" y="2454408"/>
            <a:chExt cx="6717517" cy="3168426"/>
          </a:xfrm>
        </p:grpSpPr>
        <p:sp>
          <p:nvSpPr>
            <p:cNvPr id="29" name="Pfeil nach unten 28"/>
            <p:cNvSpPr/>
            <p:nvPr/>
          </p:nvSpPr>
          <p:spPr>
            <a:xfrm>
              <a:off x="4391980" y="2897568"/>
              <a:ext cx="360040" cy="792088"/>
            </a:xfrm>
            <a:prstGeom prst="downArrow">
              <a:avLst/>
            </a:prstGeom>
            <a:solidFill>
              <a:srgbClr val="EBE600"/>
            </a:solidFill>
            <a:ln w="25400" cap="flat" cmpd="sng" algn="ctr">
              <a:solidFill>
                <a:srgbClr val="EBE6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0" name="Pfeil nach unten 29"/>
            <p:cNvSpPr/>
            <p:nvPr/>
          </p:nvSpPr>
          <p:spPr>
            <a:xfrm>
              <a:off x="1126602" y="2897568"/>
              <a:ext cx="360040" cy="792088"/>
            </a:xfrm>
            <a:prstGeom prst="downArrow">
              <a:avLst/>
            </a:prstGeom>
            <a:solidFill>
              <a:srgbClr val="76B730"/>
            </a:solidFill>
            <a:ln w="25400" cap="flat" cmpd="sng" algn="ctr">
              <a:solidFill>
                <a:srgbClr val="76B73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1" name="Pfeil nach unten 30"/>
            <p:cNvSpPr/>
            <p:nvPr/>
          </p:nvSpPr>
          <p:spPr>
            <a:xfrm flipV="1">
              <a:off x="2447764" y="4437063"/>
              <a:ext cx="360040" cy="792088"/>
            </a:xfrm>
            <a:prstGeom prst="downArrow">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2" name="Pfeil nach unten 31"/>
            <p:cNvSpPr/>
            <p:nvPr/>
          </p:nvSpPr>
          <p:spPr>
            <a:xfrm flipV="1">
              <a:off x="6516216" y="4437112"/>
              <a:ext cx="360040" cy="792088"/>
            </a:xfrm>
            <a:prstGeom prst="downArrow">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pitchFamily="34" charset="0"/>
              </a:endParaRPr>
            </a:p>
          </p:txBody>
        </p:sp>
        <p:sp>
          <p:nvSpPr>
            <p:cNvPr id="33" name="Textfeld 32"/>
            <p:cNvSpPr txBox="1"/>
            <p:nvPr/>
          </p:nvSpPr>
          <p:spPr>
            <a:xfrm>
              <a:off x="647082" y="2454408"/>
              <a:ext cx="1354378"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76B730"/>
                  </a:solidFill>
                  <a:effectLst/>
                  <a:uLnTx/>
                  <a:uFillTx/>
                  <a:latin typeface="Calibri" panose="020F0502020204030204" pitchFamily="34" charset="0"/>
                  <a:cs typeface="Arial" charset="0"/>
                </a:rPr>
                <a:t>Entwicklung</a:t>
              </a:r>
            </a:p>
          </p:txBody>
        </p:sp>
        <p:sp>
          <p:nvSpPr>
            <p:cNvPr id="34" name="Textfeld 33"/>
            <p:cNvSpPr txBox="1"/>
            <p:nvPr/>
          </p:nvSpPr>
          <p:spPr>
            <a:xfrm>
              <a:off x="3314495" y="2455896"/>
              <a:ext cx="2578608"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EBE600"/>
                  </a:solidFill>
                  <a:effectLst/>
                  <a:uLnTx/>
                  <a:uFillTx/>
                  <a:latin typeface="Calibri" panose="020F0502020204030204" pitchFamily="34" charset="0"/>
                  <a:cs typeface="Arial" charset="0"/>
                </a:rPr>
                <a:t>Verordnung und Verkauf</a:t>
              </a:r>
            </a:p>
          </p:txBody>
        </p:sp>
        <p:sp>
          <p:nvSpPr>
            <p:cNvPr id="35" name="Textfeld 34"/>
            <p:cNvSpPr txBox="1"/>
            <p:nvPr/>
          </p:nvSpPr>
          <p:spPr>
            <a:xfrm>
              <a:off x="2094249" y="5291916"/>
              <a:ext cx="1137467"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FF0000"/>
                  </a:solidFill>
                  <a:effectLst/>
                  <a:uLnTx/>
                  <a:uFillTx/>
                  <a:latin typeface="Calibri" panose="020F0502020204030204" pitchFamily="34" charset="0"/>
                  <a:cs typeface="Arial" charset="0"/>
                </a:rPr>
                <a:t>Zulassung</a:t>
              </a:r>
            </a:p>
          </p:txBody>
        </p:sp>
        <p:sp>
          <p:nvSpPr>
            <p:cNvPr id="36" name="Textfeld 35"/>
            <p:cNvSpPr txBox="1"/>
            <p:nvPr/>
          </p:nvSpPr>
          <p:spPr>
            <a:xfrm>
              <a:off x="6084168" y="5293852"/>
              <a:ext cx="1280431" cy="32898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800" b="0" i="0" u="none" strike="noStrike" kern="0" cap="none" spc="0" normalizeH="0" baseline="0" noProof="0" dirty="0">
                  <a:ln>
                    <a:noFill/>
                  </a:ln>
                  <a:solidFill>
                    <a:srgbClr val="0070C0"/>
                  </a:solidFill>
                  <a:effectLst/>
                  <a:uLnTx/>
                  <a:uFillTx/>
                  <a:latin typeface="Calibri" panose="020F0502020204030204" pitchFamily="34" charset="0"/>
                  <a:cs typeface="Arial" charset="0"/>
                </a:rPr>
                <a:t>Entsorgung</a:t>
              </a:r>
            </a:p>
          </p:txBody>
        </p:sp>
      </p:grpSp>
      <p:sp>
        <p:nvSpPr>
          <p:cNvPr id="17" name="Rechteck 16"/>
          <p:cNvSpPr/>
          <p:nvPr/>
        </p:nvSpPr>
        <p:spPr>
          <a:xfrm>
            <a:off x="7775110" y="6117064"/>
            <a:ext cx="921214" cy="276999"/>
          </a:xfrm>
          <a:prstGeom prst="rect">
            <a:avLst/>
          </a:prstGeom>
        </p:spPr>
        <p:txBody>
          <a:bodyPr wrap="none">
            <a:spAutoFit/>
          </a:bodyPr>
          <a:lstStyle/>
          <a:p>
            <a:pPr algn="r">
              <a:defRPr sz="1200"/>
            </a:pPr>
            <a:r>
              <a:rPr lang="de-DE" dirty="0">
                <a:latin typeface="Calibri" panose="020F0502020204030204" pitchFamily="34" charset="0"/>
              </a:rPr>
              <a:t>Grafik: ISOE</a:t>
            </a:r>
          </a:p>
        </p:txBody>
      </p:sp>
    </p:spTree>
    <p:extLst>
      <p:ext uri="{BB962C8B-B14F-4D97-AF65-F5344CB8AC3E}">
        <p14:creationId xmlns:p14="http://schemas.microsoft.com/office/powerpoint/2010/main" val="17466991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Vielen Dank für Ihre Aufmerksamkeit</a:t>
            </a:r>
          </a:p>
        </p:txBody>
      </p:sp>
      <p:sp>
        <p:nvSpPr>
          <p:cNvPr id="3" name="Textplatzhalter 2"/>
          <p:cNvSpPr>
            <a:spLocks noGrp="1"/>
          </p:cNvSpPr>
          <p:nvPr>
            <p:ph type="body" sz="quarter" idx="13"/>
          </p:nvPr>
        </p:nvSpPr>
        <p:spPr/>
        <p:txBody>
          <a:bodyPr/>
          <a:lstStyle/>
          <a:p>
            <a:endParaRPr lang="de-DE" dirty="0"/>
          </a:p>
        </p:txBody>
      </p:sp>
    </p:spTree>
    <p:extLst>
      <p:ext uri="{BB962C8B-B14F-4D97-AF65-F5344CB8AC3E}">
        <p14:creationId xmlns:p14="http://schemas.microsoft.com/office/powerpoint/2010/main" val="1006744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t>FG Arzneimittel am UBA: Was wir tun</a:t>
            </a:r>
          </a:p>
        </p:txBody>
      </p:sp>
      <p:sp>
        <p:nvSpPr>
          <p:cNvPr id="4" name="Datumsplatzhalter 3"/>
          <p:cNvSpPr>
            <a:spLocks noGrp="1"/>
          </p:cNvSpPr>
          <p:nvPr>
            <p:ph type="dt" sz="half" idx="10"/>
          </p:nvPr>
        </p:nvSpPr>
        <p:spPr/>
        <p:txBody>
          <a:bodyPr/>
          <a:lstStyle/>
          <a:p>
            <a:fld id="{9446DA1E-8897-4484-BDE7-E311CD9AB0A2}" type="datetime1">
              <a:rPr lang="de-DE" smtClean="0"/>
              <a:t>31.07.2020</a:t>
            </a:fld>
            <a:endParaRPr lang="de-DE" sz="1400"/>
          </a:p>
        </p:txBody>
      </p:sp>
      <p:sp>
        <p:nvSpPr>
          <p:cNvPr id="5" name="Fußzeilenplatzhalter 4"/>
          <p:cNvSpPr>
            <a:spLocks noGrp="1"/>
          </p:cNvSpPr>
          <p:nvPr>
            <p:ph type="ftr" sz="quarter" idx="11"/>
          </p:nvPr>
        </p:nvSpPr>
        <p:spPr/>
        <p:txBody>
          <a:bodyPr/>
          <a:lstStyle/>
          <a:p>
            <a:r>
              <a:rPr lang="de-DE"/>
              <a:t>Arzneimittelrückstände im Wasser: Was Pharmazeuten wissen müssen und tun können</a:t>
            </a:r>
          </a:p>
        </p:txBody>
      </p:sp>
      <p:sp>
        <p:nvSpPr>
          <p:cNvPr id="6" name="Foliennummernplatzhalter 5"/>
          <p:cNvSpPr>
            <a:spLocks noGrp="1"/>
          </p:cNvSpPr>
          <p:nvPr>
            <p:ph type="sldNum" sz="quarter" idx="12"/>
          </p:nvPr>
        </p:nvSpPr>
        <p:spPr/>
        <p:txBody>
          <a:bodyPr/>
          <a:lstStyle/>
          <a:p>
            <a:fld id="{4F0D2E71-061B-4E4D-BF94-C6A9FAAAA5EA}" type="slidenum">
              <a:rPr lang="de-DE" smtClean="0"/>
              <a:pPr/>
              <a:t>9</a:t>
            </a:fld>
            <a:endParaRPr lang="de-DE"/>
          </a:p>
        </p:txBody>
      </p:sp>
      <p:sp>
        <p:nvSpPr>
          <p:cNvPr id="7" name="Textplatzhalter 6"/>
          <p:cNvSpPr>
            <a:spLocks noGrp="1"/>
          </p:cNvSpPr>
          <p:nvPr>
            <p:ph type="body" sz="quarter" idx="13"/>
          </p:nvPr>
        </p:nvSpPr>
        <p:spPr/>
        <p:txBody>
          <a:bodyPr>
            <a:normAutofit/>
          </a:bodyPr>
          <a:lstStyle/>
          <a:p>
            <a:r>
              <a:rPr lang="de-DE" sz="1000"/>
              <a:t>Die Apotheke als zentraler Ort für den (umwelt)-bewussten Umgang mit Arzneimitteln </a:t>
            </a:r>
          </a:p>
          <a:p>
            <a:endParaRPr lang="de-DE" sz="1000"/>
          </a:p>
        </p:txBody>
      </p:sp>
      <p:sp>
        <p:nvSpPr>
          <p:cNvPr id="8" name="Inhaltsplatzhalter 2"/>
          <p:cNvSpPr txBox="1">
            <a:spLocks/>
          </p:cNvSpPr>
          <p:nvPr/>
        </p:nvSpPr>
        <p:spPr>
          <a:xfrm>
            <a:off x="3269756" y="1484784"/>
            <a:ext cx="5578901" cy="606043"/>
          </a:xfrm>
          <a:prstGeom prst="rect">
            <a:avLst/>
          </a:prstGeom>
        </p:spPr>
        <p:txBody>
          <a:bodyPr vert="horz" lIns="0" tIns="0" rIns="0" bIns="0" rtlCol="0">
            <a:noAutofit/>
          </a:bodyPr>
          <a:lstStyle>
            <a:lvl1pPr marL="216000" indent="-216000" algn="l" rtl="0" eaLnBrk="1" fontAlgn="base" hangingPunct="1">
              <a:lnSpc>
                <a:spcPct val="120000"/>
              </a:lnSpc>
              <a:spcBef>
                <a:spcPts val="0"/>
              </a:spcBef>
              <a:spcAft>
                <a:spcPct val="0"/>
              </a:spcAft>
              <a:buFont typeface="+mj-lt"/>
              <a:buNone/>
              <a:defRPr lang="de-DE" sz="1500" b="1" kern="1200" cap="all"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576000" indent="-360000" algn="l" rtl="0" eaLnBrk="1" fontAlgn="base" hangingPunct="1">
              <a:lnSpc>
                <a:spcPct val="120000"/>
              </a:lnSpc>
              <a:spcBef>
                <a:spcPts val="0"/>
              </a:spcBef>
              <a:spcAft>
                <a:spcPct val="0"/>
              </a:spcAft>
              <a:buFont typeface="Meta Offc" pitchFamily="34" charset="0"/>
              <a:buNone/>
              <a:defRPr lang="de-DE" sz="1500" kern="1200">
                <a:solidFill>
                  <a:schemeClr val="tx1"/>
                </a:solidFill>
                <a:latin typeface="Arial"/>
                <a:ea typeface="ＭＳ Ｐゴシック" charset="0"/>
                <a:cs typeface="Arial"/>
              </a:defRPr>
            </a:lvl3pPr>
            <a:lvl4pPr marL="576000" indent="-360000" algn="l" rtl="0" eaLnBrk="1" fontAlgn="base" hangingPunct="1">
              <a:lnSpc>
                <a:spcPct val="120000"/>
              </a:lnSpc>
              <a:spcBef>
                <a:spcPts val="0"/>
              </a:spcBef>
              <a:spcAft>
                <a:spcPct val="0"/>
              </a:spcAft>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gn="l" rtl="0" eaLnBrk="1" fontAlgn="base" hangingPunct="1">
              <a:lnSpc>
                <a:spcPct val="120000"/>
              </a:lnSpc>
              <a:spcBef>
                <a:spcPts val="0"/>
              </a:spcBef>
              <a:spcAft>
                <a:spcPct val="0"/>
              </a:spcAft>
              <a:buFont typeface="+mj-lt"/>
              <a:buNone/>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 typeface="+mj-lt"/>
              <a:buNone/>
              <a:tabLst/>
              <a:defRPr/>
            </a:pPr>
            <a:r>
              <a:rPr kumimoji="0" lang="de-DE" sz="1600" b="1" i="0" u="none" strike="noStrike" kern="1200" cap="none" spc="0" normalizeH="0" baseline="0" noProof="0">
                <a:ln>
                  <a:noFill/>
                </a:ln>
                <a:solidFill>
                  <a:sysClr val="windowText" lastClr="000000"/>
                </a:solidFill>
                <a:effectLst/>
                <a:uLnTx/>
                <a:uFillTx/>
                <a:latin typeface="Calibri" panose="020F0502020204030204" pitchFamily="34" charset="0"/>
                <a:cs typeface="Arial" panose="020B0604020202020204" pitchFamily="34" charset="0"/>
              </a:rPr>
              <a:t>Umweltrisiko-Bewertung (ERA) bei der Zulassung von</a:t>
            </a:r>
          </a:p>
          <a:p>
            <a:pPr marL="0" marR="0" lvl="0" indent="0" algn="l" defTabSz="914400" rtl="0" eaLnBrk="1" fontAlgn="auto" latinLnBrk="0" hangingPunct="1">
              <a:lnSpc>
                <a:spcPct val="120000"/>
              </a:lnSpc>
              <a:spcBef>
                <a:spcPts val="0"/>
              </a:spcBef>
              <a:spcAft>
                <a:spcPts val="0"/>
              </a:spcAft>
              <a:buClrTx/>
              <a:buSzTx/>
              <a:buFont typeface="+mj-lt"/>
              <a:buNone/>
              <a:tabLst/>
              <a:defRPr/>
            </a:pPr>
            <a:r>
              <a:rPr kumimoji="0" lang="de-DE" sz="1600" b="1" i="0" u="none" strike="noStrike" kern="1200" cap="none" spc="0" normalizeH="0" baseline="0" noProof="0">
                <a:ln>
                  <a:noFill/>
                </a:ln>
                <a:solidFill>
                  <a:srgbClr val="009BD5"/>
                </a:solidFill>
                <a:effectLst/>
                <a:uLnTx/>
                <a:uFillTx/>
                <a:latin typeface="Calibri" panose="020F0502020204030204" pitchFamily="34" charset="0"/>
                <a:cs typeface="Arial" panose="020B0604020202020204" pitchFamily="34" charset="0"/>
              </a:rPr>
              <a:t>Humanarzneimitteln (HAM) </a:t>
            </a:r>
            <a:r>
              <a:rPr kumimoji="0" lang="de-DE" sz="1600" b="1" i="0" u="none" strike="noStrike" kern="1200" cap="none" spc="0" normalizeH="0" baseline="0" noProof="0">
                <a:ln>
                  <a:noFill/>
                </a:ln>
                <a:solidFill>
                  <a:srgbClr val="4D4D4D"/>
                </a:solidFill>
                <a:effectLst/>
                <a:uLnTx/>
                <a:uFillTx/>
                <a:latin typeface="Calibri" panose="020F0502020204030204" pitchFamily="34" charset="0"/>
                <a:cs typeface="Arial" panose="020B0604020202020204" pitchFamily="34" charset="0"/>
              </a:rPr>
              <a:t>und </a:t>
            </a:r>
            <a:r>
              <a:rPr kumimoji="0" lang="de-DE" sz="1600" b="1" i="0" u="none" strike="noStrike" kern="1200" cap="none" spc="0" normalizeH="0" baseline="0" noProof="0">
                <a:ln>
                  <a:noFill/>
                </a:ln>
                <a:solidFill>
                  <a:srgbClr val="D78400"/>
                </a:solidFill>
                <a:effectLst/>
                <a:uLnTx/>
                <a:uFillTx/>
                <a:latin typeface="Calibri" panose="020F0502020204030204" pitchFamily="34" charset="0"/>
                <a:cs typeface="Arial" panose="020B0604020202020204" pitchFamily="34" charset="0"/>
              </a:rPr>
              <a:t>Tierarzneimitteln (TAM) </a:t>
            </a:r>
          </a:p>
          <a:p>
            <a:pPr marL="0" marR="0" lvl="0" indent="0" algn="l" defTabSz="914400" rtl="0" eaLnBrk="1" fontAlgn="base" latinLnBrk="0" hangingPunct="1">
              <a:lnSpc>
                <a:spcPct val="120000"/>
              </a:lnSpc>
              <a:spcBef>
                <a:spcPts val="0"/>
              </a:spcBef>
              <a:spcAft>
                <a:spcPct val="0"/>
              </a:spcAft>
              <a:buClrTx/>
              <a:buSzTx/>
              <a:buFont typeface="+mj-lt"/>
              <a:buNone/>
              <a:tabLst/>
              <a:defRPr/>
            </a:pPr>
            <a:endParaRPr kumimoji="0" lang="de-DE" sz="1600" b="1" i="0" u="none" strike="noStrike" kern="1200" cap="none" spc="0" normalizeH="0" baseline="0" noProof="0" dirty="0">
              <a:ln>
                <a:noFill/>
              </a:ln>
              <a:solidFill>
                <a:srgbClr val="4D4D4D"/>
              </a:solidFill>
              <a:effectLst/>
              <a:uLnTx/>
              <a:uFillTx/>
              <a:latin typeface="Calibri" panose="020F0502020204030204" pitchFamily="34" charset="0"/>
              <a:cs typeface="Arial" panose="020B0604020202020204" pitchFamily="34" charset="0"/>
            </a:endParaRPr>
          </a:p>
        </p:txBody>
      </p:sp>
      <p:grpSp>
        <p:nvGrpSpPr>
          <p:cNvPr id="9" name="Gruppieren 8"/>
          <p:cNvGrpSpPr/>
          <p:nvPr/>
        </p:nvGrpSpPr>
        <p:grpSpPr>
          <a:xfrm>
            <a:off x="7102824" y="3077931"/>
            <a:ext cx="1391527" cy="2359422"/>
            <a:chOff x="7175374" y="2066490"/>
            <a:chExt cx="1391527" cy="2359422"/>
          </a:xfrm>
        </p:grpSpPr>
        <p:sp>
          <p:nvSpPr>
            <p:cNvPr id="10" name="Text Box 13"/>
            <p:cNvSpPr txBox="1">
              <a:spLocks noChangeArrowheads="1"/>
            </p:cNvSpPr>
            <p:nvPr/>
          </p:nvSpPr>
          <p:spPr bwMode="auto">
            <a:xfrm>
              <a:off x="7175619" y="2733141"/>
              <a:ext cx="1391282" cy="1692771"/>
            </a:xfrm>
            <a:prstGeom prst="rect">
              <a:avLst/>
            </a:prstGeom>
            <a:solidFill>
              <a:srgbClr val="009BD5"/>
            </a:solidFill>
            <a:ln w="9525">
              <a:noFill/>
              <a:miter lim="800000"/>
              <a:headEnd/>
              <a:tailEnd/>
            </a:ln>
          </p:spPr>
          <p:txBody>
            <a:bodyPr wrap="square">
              <a:spAutoFit/>
            </a:bodyPr>
            <a:lstStyle/>
            <a:p>
              <a:pPr marL="0" marR="0" lvl="0" indent="0" defTabSz="914400" eaLnBrk="1" fontAlgn="base" latinLnBrk="0" hangingPunct="1">
                <a:lnSpc>
                  <a:spcPct val="100000"/>
                </a:lnSpc>
                <a:spcBef>
                  <a:spcPts val="600"/>
                </a:spcBef>
                <a:spcAft>
                  <a:spcPct val="0"/>
                </a:spcAft>
                <a:buClrTx/>
                <a:buSzTx/>
                <a:buFontTx/>
                <a:buNone/>
                <a:tabLst/>
                <a:defRPr/>
              </a:pPr>
              <a:r>
                <a:rPr kumimoji="0" lang="de-DE" sz="1400" b="1" i="0" u="none" strike="noStrike" kern="0" cap="none" spc="0" normalizeH="0" baseline="0" noProof="0" dirty="0">
                  <a:ln>
                    <a:noFill/>
                  </a:ln>
                  <a:solidFill>
                    <a:prstClr val="white"/>
                  </a:solidFill>
                  <a:effectLst/>
                  <a:uLnTx/>
                  <a:uFillTx/>
                  <a:latin typeface="Calibri" panose="020F0502020204030204" pitchFamily="34" charset="0"/>
                  <a:ea typeface="ＭＳ Ｐゴシック" charset="0"/>
                  <a:cs typeface="Arial" charset="0"/>
                </a:rPr>
                <a:t>Umwelt-bewertung:</a:t>
              </a:r>
            </a:p>
            <a:p>
              <a:pPr marL="285750" marR="0" lvl="0" indent="-285750" defTabSz="91440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de-DE" sz="1400" b="1" i="0" u="none" strike="noStrike" kern="0" cap="none" spc="0" normalizeH="0" baseline="0" noProof="0" dirty="0">
                  <a:ln>
                    <a:noFill/>
                  </a:ln>
                  <a:solidFill>
                    <a:prstClr val="white"/>
                  </a:solidFill>
                  <a:effectLst/>
                  <a:uLnTx/>
                  <a:uFillTx/>
                  <a:latin typeface="Calibri" panose="020F0502020204030204" pitchFamily="34" charset="0"/>
                  <a:ea typeface="ＭＳ Ｐゴシック" charset="0"/>
                  <a:cs typeface="Arial" charset="0"/>
                </a:rPr>
                <a:t>Exposition</a:t>
              </a:r>
            </a:p>
            <a:p>
              <a:pPr marL="285750" marR="0" lvl="0" indent="-285750" defTabSz="91440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de-DE" sz="1400" b="1" i="0" u="none" strike="noStrike" kern="0" cap="none" spc="0" normalizeH="0" baseline="0" noProof="0" dirty="0">
                  <a:ln>
                    <a:noFill/>
                  </a:ln>
                  <a:solidFill>
                    <a:prstClr val="white"/>
                  </a:solidFill>
                  <a:effectLst/>
                  <a:uLnTx/>
                  <a:uFillTx/>
                  <a:latin typeface="Calibri" panose="020F0502020204030204" pitchFamily="34" charset="0"/>
                  <a:ea typeface="ＭＳ Ｐゴシック" charset="0"/>
                  <a:cs typeface="Arial" charset="0"/>
                </a:rPr>
                <a:t>Verhalten</a:t>
              </a:r>
            </a:p>
            <a:p>
              <a:pPr marL="285750" marR="0" lvl="0" indent="-285750" defTabSz="91440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de-DE" sz="1400" b="1" i="0" u="none" strike="noStrike" kern="0" cap="none" spc="0" normalizeH="0" baseline="0" noProof="0" dirty="0">
                  <a:ln>
                    <a:noFill/>
                  </a:ln>
                  <a:solidFill>
                    <a:prstClr val="white"/>
                  </a:solidFill>
                  <a:effectLst/>
                  <a:uLnTx/>
                  <a:uFillTx/>
                  <a:latin typeface="Calibri" panose="020F0502020204030204" pitchFamily="34" charset="0"/>
                  <a:ea typeface="ＭＳ Ｐゴシック" charset="0"/>
                  <a:cs typeface="Arial" charset="0"/>
                </a:rPr>
                <a:t>Effekt</a:t>
              </a:r>
            </a:p>
            <a:p>
              <a:pPr marL="285750" marR="0" lvl="0" indent="-285750" defTabSz="91440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de-DE" sz="1400" b="1" i="0" u="none" strike="noStrike" kern="0" cap="none" spc="0" normalizeH="0" baseline="0" noProof="0" dirty="0">
                  <a:ln>
                    <a:noFill/>
                  </a:ln>
                  <a:solidFill>
                    <a:prstClr val="white"/>
                  </a:solidFill>
                  <a:effectLst/>
                  <a:uLnTx/>
                  <a:uFillTx/>
                  <a:latin typeface="Calibri" panose="020F0502020204030204" pitchFamily="34" charset="0"/>
                  <a:ea typeface="ＭＳ Ｐゴシック" charset="0"/>
                  <a:cs typeface="Arial" charset="0"/>
                </a:rPr>
                <a:t>Fazit</a:t>
              </a:r>
            </a:p>
          </p:txBody>
        </p:sp>
        <p:pic>
          <p:nvPicPr>
            <p:cNvPr id="11" name="Grafik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75374" y="2066490"/>
              <a:ext cx="1391527" cy="694586"/>
            </a:xfrm>
            <a:prstGeom prst="rect">
              <a:avLst/>
            </a:prstGeom>
          </p:spPr>
        </p:pic>
      </p:grpSp>
      <p:sp>
        <p:nvSpPr>
          <p:cNvPr id="12" name="Textfeld 11"/>
          <p:cNvSpPr txBox="1"/>
          <p:nvPr/>
        </p:nvSpPr>
        <p:spPr>
          <a:xfrm>
            <a:off x="1376061" y="6151774"/>
            <a:ext cx="6391878" cy="369332"/>
          </a:xfrm>
          <a:prstGeom prst="rect">
            <a:avLst/>
          </a:prstGeom>
          <a:noFill/>
        </p:spPr>
        <p:txBody>
          <a:bodyPr wrap="none" rtlCol="0">
            <a:spAutoFit/>
          </a:bodyPr>
          <a:lstStyle/>
          <a:p>
            <a:pPr marL="285750" indent="-285750" fontAlgn="base">
              <a:spcBef>
                <a:spcPct val="0"/>
              </a:spcBef>
              <a:spcAft>
                <a:spcPct val="0"/>
              </a:spcAft>
              <a:buFont typeface="Wingdings" panose="05000000000000000000" pitchFamily="2" charset="2"/>
              <a:buChar char="Ø"/>
            </a:pPr>
            <a:r>
              <a:rPr lang="de-DE" b="1" dirty="0">
                <a:solidFill>
                  <a:srgbClr val="FF0000"/>
                </a:solidFill>
                <a:latin typeface="Calibri" panose="020F0502020204030204" pitchFamily="34" charset="0"/>
                <a:ea typeface="ＭＳ Ｐゴシック" charset="0"/>
                <a:cs typeface="Arial" panose="020B0604020202020204" pitchFamily="34" charset="0"/>
              </a:rPr>
              <a:t>keine Versagung aus Umweltgründen bei Humanarzneimitteln</a:t>
            </a:r>
          </a:p>
        </p:txBody>
      </p:sp>
      <p:grpSp>
        <p:nvGrpSpPr>
          <p:cNvPr id="13" name="Gruppieren 12"/>
          <p:cNvGrpSpPr/>
          <p:nvPr/>
        </p:nvGrpSpPr>
        <p:grpSpPr>
          <a:xfrm>
            <a:off x="737948" y="2505739"/>
            <a:ext cx="1016425" cy="1582245"/>
            <a:chOff x="796922" y="2655824"/>
            <a:chExt cx="1279714" cy="1878701"/>
          </a:xfrm>
        </p:grpSpPr>
        <p:sp>
          <p:nvSpPr>
            <p:cNvPr id="14" name="Text Box 22"/>
            <p:cNvSpPr txBox="1">
              <a:spLocks noChangeArrowheads="1"/>
            </p:cNvSpPr>
            <p:nvPr/>
          </p:nvSpPr>
          <p:spPr bwMode="auto">
            <a:xfrm>
              <a:off x="796922" y="3913272"/>
              <a:ext cx="1279714" cy="621253"/>
            </a:xfrm>
            <a:prstGeom prst="rect">
              <a:avLst/>
            </a:prstGeom>
            <a:solidFill>
              <a:srgbClr val="009BD5"/>
            </a:solidFill>
            <a:ln w="9525">
              <a:noFill/>
              <a:miter lim="800000"/>
              <a:headEnd/>
              <a:tailEnd/>
            </a:ln>
          </p:spPr>
          <p:txBody>
            <a:bodyPr wrap="square">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de-DE" sz="1400" b="0" i="0" u="none" strike="noStrike" kern="0" cap="none" spc="0" normalizeH="0" baseline="0" noProof="0">
                  <a:ln>
                    <a:noFill/>
                  </a:ln>
                  <a:solidFill>
                    <a:prstClr val="white"/>
                  </a:solidFill>
                  <a:effectLst/>
                  <a:uLnTx/>
                  <a:uFillTx/>
                  <a:latin typeface="Calibri" panose="020F0502020204030204" pitchFamily="34" charset="0"/>
                  <a:ea typeface="ＭＳ Ｐゴシック" charset="0"/>
                  <a:cs typeface="Arial" charset="0"/>
                </a:rPr>
                <a:t>Antrag-steller</a:t>
              </a:r>
              <a:endParaRPr kumimoji="0" lang="de-DE" sz="1400" b="0" i="0" u="none" strike="noStrike" kern="0" cap="none" spc="0" normalizeH="0" baseline="0" noProof="0" dirty="0">
                <a:ln>
                  <a:noFill/>
                </a:ln>
                <a:solidFill>
                  <a:prstClr val="white"/>
                </a:solidFill>
                <a:effectLst/>
                <a:uLnTx/>
                <a:uFillTx/>
                <a:latin typeface="Calibri" panose="020F0502020204030204" pitchFamily="34" charset="0"/>
                <a:ea typeface="ＭＳ Ｐゴシック" charset="0"/>
                <a:cs typeface="Arial" charset="0"/>
              </a:endParaRPr>
            </a:p>
          </p:txBody>
        </p:sp>
        <p:pic>
          <p:nvPicPr>
            <p:cNvPr id="15" name="Grafik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6922" y="2655824"/>
              <a:ext cx="1279714" cy="1257447"/>
            </a:xfrm>
            <a:prstGeom prst="rect">
              <a:avLst/>
            </a:prstGeom>
          </p:spPr>
        </p:pic>
      </p:grpSp>
      <p:grpSp>
        <p:nvGrpSpPr>
          <p:cNvPr id="16" name="Gruppieren 15"/>
          <p:cNvGrpSpPr/>
          <p:nvPr/>
        </p:nvGrpSpPr>
        <p:grpSpPr>
          <a:xfrm>
            <a:off x="2113839" y="2906224"/>
            <a:ext cx="1095563" cy="1061025"/>
            <a:chOff x="5301368" y="1574304"/>
            <a:chExt cx="1446315" cy="1329735"/>
          </a:xfrm>
        </p:grpSpPr>
        <p:pic>
          <p:nvPicPr>
            <p:cNvPr id="17" name="Grafik 1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01368" y="1574304"/>
              <a:ext cx="1213849" cy="979140"/>
            </a:xfrm>
            <a:prstGeom prst="rect">
              <a:avLst/>
            </a:prstGeom>
          </p:spPr>
        </p:pic>
        <p:sp>
          <p:nvSpPr>
            <p:cNvPr id="18" name="Pfeil nach rechts 17"/>
            <p:cNvSpPr/>
            <p:nvPr/>
          </p:nvSpPr>
          <p:spPr>
            <a:xfrm>
              <a:off x="5301369" y="2423275"/>
              <a:ext cx="1446314" cy="480764"/>
            </a:xfrm>
            <a:prstGeom prst="rightArrow">
              <a:avLst/>
            </a:prstGeom>
            <a:solidFill>
              <a:srgbClr val="009BD5"/>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de-DE" sz="1400" b="0" i="0" u="none" strike="noStrike" kern="0" cap="none" spc="0" normalizeH="0" baseline="0" noProof="0" dirty="0">
                  <a:ln>
                    <a:noFill/>
                  </a:ln>
                  <a:solidFill>
                    <a:prstClr val="white"/>
                  </a:solidFill>
                  <a:effectLst/>
                  <a:uLnTx/>
                  <a:uFillTx/>
                  <a:latin typeface="Calibri" panose="020F0502020204030204" pitchFamily="34" charset="0"/>
                </a:rPr>
                <a:t>Dossier</a:t>
              </a:r>
            </a:p>
          </p:txBody>
        </p:sp>
      </p:grpSp>
      <p:grpSp>
        <p:nvGrpSpPr>
          <p:cNvPr id="19" name="Gruppieren 18"/>
          <p:cNvGrpSpPr/>
          <p:nvPr/>
        </p:nvGrpSpPr>
        <p:grpSpPr>
          <a:xfrm>
            <a:off x="5699167" y="2906224"/>
            <a:ext cx="1155367" cy="1061025"/>
            <a:chOff x="5486680" y="2135580"/>
            <a:chExt cx="1155367" cy="1061025"/>
          </a:xfrm>
        </p:grpSpPr>
        <p:pic>
          <p:nvPicPr>
            <p:cNvPr id="20" name="Grafik 19"/>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46720" y="2135580"/>
              <a:ext cx="309456" cy="781277"/>
            </a:xfrm>
            <a:prstGeom prst="rect">
              <a:avLst/>
            </a:prstGeom>
          </p:spPr>
        </p:pic>
        <p:sp>
          <p:nvSpPr>
            <p:cNvPr id="21" name="Pfeil nach rechts 20"/>
            <p:cNvSpPr/>
            <p:nvPr/>
          </p:nvSpPr>
          <p:spPr>
            <a:xfrm>
              <a:off x="5486680" y="2812993"/>
              <a:ext cx="1155367" cy="383612"/>
            </a:xfrm>
            <a:prstGeom prst="rightArrow">
              <a:avLst/>
            </a:prstGeom>
            <a:solidFill>
              <a:srgbClr val="009BD5"/>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de-DE" sz="1400" b="0" i="0" u="none" strike="noStrike" kern="0" cap="none" spc="0" normalizeH="0" baseline="0" noProof="0" dirty="0">
                  <a:ln>
                    <a:noFill/>
                  </a:ln>
                  <a:solidFill>
                    <a:prstClr val="white"/>
                  </a:solidFill>
                  <a:effectLst/>
                  <a:uLnTx/>
                  <a:uFillTx/>
                  <a:latin typeface="Calibri" panose="020F0502020204030204" pitchFamily="34" charset="0"/>
                </a:rPr>
                <a:t>ERA Dossier</a:t>
              </a:r>
            </a:p>
          </p:txBody>
        </p:sp>
      </p:grpSp>
      <p:grpSp>
        <p:nvGrpSpPr>
          <p:cNvPr id="22" name="Gruppieren 21"/>
          <p:cNvGrpSpPr/>
          <p:nvPr/>
        </p:nvGrpSpPr>
        <p:grpSpPr>
          <a:xfrm>
            <a:off x="5542023" y="4274375"/>
            <a:ext cx="1165373" cy="1435334"/>
            <a:chOff x="5796136" y="4077072"/>
            <a:chExt cx="1165373" cy="1435334"/>
          </a:xfrm>
        </p:grpSpPr>
        <p:pic>
          <p:nvPicPr>
            <p:cNvPr id="23" name="Grafik 2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32633" y="4077072"/>
              <a:ext cx="828876" cy="1022340"/>
            </a:xfrm>
            <a:prstGeom prst="rect">
              <a:avLst/>
            </a:prstGeom>
          </p:spPr>
        </p:pic>
        <p:sp>
          <p:nvSpPr>
            <p:cNvPr id="24" name="Pfeil nach links 23"/>
            <p:cNvSpPr/>
            <p:nvPr/>
          </p:nvSpPr>
          <p:spPr>
            <a:xfrm>
              <a:off x="5796136" y="4792167"/>
              <a:ext cx="1165373" cy="720239"/>
            </a:xfrm>
            <a:prstGeom prst="leftArrow">
              <a:avLst>
                <a:gd name="adj1" fmla="val 55182"/>
                <a:gd name="adj2" fmla="val 47409"/>
              </a:avLst>
            </a:prstGeom>
            <a:solidFill>
              <a:srgbClr val="009BD5"/>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de-DE" sz="1400" b="0" i="0" u="none" strike="noStrike" kern="0" cap="none" spc="0" normalizeH="0" baseline="0" noProof="0" dirty="0">
                  <a:ln>
                    <a:noFill/>
                  </a:ln>
                  <a:solidFill>
                    <a:prstClr val="white"/>
                  </a:solidFill>
                  <a:effectLst/>
                  <a:uLnTx/>
                  <a:uFillTx/>
                  <a:latin typeface="Calibri" panose="020F0502020204030204" pitchFamily="34" charset="0"/>
                </a:rPr>
                <a:t>Umwelt-bewertung</a:t>
              </a:r>
            </a:p>
          </p:txBody>
        </p:sp>
      </p:grpSp>
      <p:grpSp>
        <p:nvGrpSpPr>
          <p:cNvPr id="25" name="Gruppieren 24"/>
          <p:cNvGrpSpPr/>
          <p:nvPr/>
        </p:nvGrpSpPr>
        <p:grpSpPr>
          <a:xfrm>
            <a:off x="3525798" y="2748328"/>
            <a:ext cx="1892940" cy="2808312"/>
            <a:chOff x="3766612" y="2782210"/>
            <a:chExt cx="1892940" cy="2808312"/>
          </a:xfrm>
        </p:grpSpPr>
        <p:pic>
          <p:nvPicPr>
            <p:cNvPr id="26" name="Picture 4" descr="C:\WINNT\Profiles\koschorr.000\Desktop\homepage\Eigenseite\Bilder\bvllogo.gif"/>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l="2905" r="6003"/>
            <a:stretch/>
          </p:blipFill>
          <p:spPr bwMode="auto">
            <a:xfrm>
              <a:off x="3859552" y="4690403"/>
              <a:ext cx="1800000" cy="900119"/>
            </a:xfrm>
            <a:prstGeom prst="rect">
              <a:avLst/>
            </a:prstGeom>
            <a:noFill/>
            <a:ln w="19050">
              <a:solidFill>
                <a:srgbClr val="4D4D4D"/>
              </a:solidFill>
              <a:miter lim="800000"/>
              <a:headEnd/>
              <a:tailEnd/>
            </a:ln>
            <a:extLst>
              <a:ext uri="{909E8E84-426E-40DD-AFC4-6F175D3DCCD1}">
                <a14:hiddenFill xmlns:a14="http://schemas.microsoft.com/office/drawing/2010/main">
                  <a:solidFill>
                    <a:srgbClr val="FFFFFF"/>
                  </a:solidFill>
                </a14:hiddenFill>
              </a:ext>
            </a:extLst>
          </p:spPr>
        </p:pic>
        <p:pic>
          <p:nvPicPr>
            <p:cNvPr id="27" name="Grafik 1"/>
            <p:cNvPicPr>
              <a:picLocks noChangeAspect="1"/>
            </p:cNvPicPr>
            <p:nvPr/>
          </p:nvPicPr>
          <p:blipFill>
            <a:blip r:embed="rId8" cstate="email">
              <a:extLst>
                <a:ext uri="{28A0092B-C50C-407E-A947-70E740481C1C}">
                  <a14:useLocalDpi xmlns:a14="http://schemas.microsoft.com/office/drawing/2010/main"/>
                </a:ext>
              </a:extLst>
            </a:blip>
            <a:srcRect l="51556"/>
            <a:stretch>
              <a:fillRect/>
            </a:stretch>
          </p:blipFill>
          <p:spPr bwMode="auto">
            <a:xfrm>
              <a:off x="3859552" y="2782210"/>
              <a:ext cx="1800000" cy="818034"/>
            </a:xfrm>
            <a:prstGeom prst="rect">
              <a:avLst/>
            </a:prstGeom>
            <a:noFill/>
            <a:ln w="19050">
              <a:solidFill>
                <a:srgbClr val="009BD5"/>
              </a:solidFill>
              <a:miter lim="800000"/>
              <a:headEnd/>
              <a:tailEnd/>
            </a:ln>
            <a:extLst>
              <a:ext uri="{909E8E84-426E-40DD-AFC4-6F175D3DCCD1}">
                <a14:hiddenFill xmlns:a14="http://schemas.microsoft.com/office/drawing/2010/main">
                  <a:solidFill>
                    <a:srgbClr val="FFFFFF"/>
                  </a:solidFill>
                </a14:hiddenFill>
              </a:ext>
            </a:extLst>
          </p:spPr>
        </p:pic>
        <p:sp>
          <p:nvSpPr>
            <p:cNvPr id="28" name="Textfeld 27"/>
            <p:cNvSpPr txBox="1"/>
            <p:nvPr/>
          </p:nvSpPr>
          <p:spPr>
            <a:xfrm>
              <a:off x="3766612" y="3664911"/>
              <a:ext cx="1872293" cy="523220"/>
            </a:xfrm>
            <a:prstGeom prst="rect">
              <a:avLst/>
            </a:prstGeom>
            <a:noFill/>
            <a:ln>
              <a:noFill/>
            </a:ln>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de-DE" sz="1400" b="0" i="0" u="none" strike="noStrike" kern="0" cap="none" spc="0" normalizeH="0" baseline="0" noProof="0" dirty="0">
                  <a:ln>
                    <a:noFill/>
                  </a:ln>
                  <a:solidFill>
                    <a:prstClr val="black"/>
                  </a:solidFill>
                  <a:effectLst/>
                  <a:uLnTx/>
                  <a:uFillTx/>
                  <a:latin typeface="Calibri" panose="020F0502020204030204" pitchFamily="34" charset="0"/>
                  <a:ea typeface="ＭＳ Ｐゴシック" charset="0"/>
                </a:rPr>
                <a:t>Zulassungs-behörden für </a:t>
              </a:r>
              <a:r>
                <a:rPr kumimoji="0" lang="de-DE" sz="1400" b="0" i="0" u="none" strike="noStrike" kern="0" cap="none" spc="0" normalizeH="0" baseline="0" noProof="0" dirty="0">
                  <a:ln>
                    <a:noFill/>
                  </a:ln>
                  <a:solidFill>
                    <a:srgbClr val="009BD5"/>
                  </a:solidFill>
                  <a:effectLst/>
                  <a:uLnTx/>
                  <a:uFillTx/>
                  <a:latin typeface="Calibri" panose="020F0502020204030204" pitchFamily="34" charset="0"/>
                  <a:ea typeface="ＭＳ Ｐゴシック" charset="0"/>
                </a:rPr>
                <a:t>HAM</a:t>
              </a:r>
              <a:r>
                <a:rPr kumimoji="0" lang="de-DE" sz="1400" b="0" i="0" u="none" strike="noStrike" kern="0" cap="none" spc="0" normalizeH="0" baseline="0" noProof="0" dirty="0">
                  <a:ln>
                    <a:noFill/>
                  </a:ln>
                  <a:solidFill>
                    <a:prstClr val="black"/>
                  </a:solidFill>
                  <a:effectLst/>
                  <a:uLnTx/>
                  <a:uFillTx/>
                  <a:latin typeface="Calibri" panose="020F0502020204030204" pitchFamily="34" charset="0"/>
                  <a:ea typeface="ＭＳ Ｐゴシック" charset="0"/>
                </a:rPr>
                <a:t> und </a:t>
              </a:r>
              <a:r>
                <a:rPr kumimoji="0" lang="de-DE" sz="1400" b="0" i="0" u="none" strike="noStrike" kern="0" cap="none" spc="0" normalizeH="0" baseline="0" noProof="0" dirty="0">
                  <a:ln>
                    <a:noFill/>
                  </a:ln>
                  <a:solidFill>
                    <a:srgbClr val="4D4D4D"/>
                  </a:solidFill>
                  <a:effectLst/>
                  <a:uLnTx/>
                  <a:uFillTx/>
                  <a:latin typeface="Calibri" panose="020F0502020204030204" pitchFamily="34" charset="0"/>
                  <a:ea typeface="ＭＳ Ｐゴシック" charset="0"/>
                </a:rPr>
                <a:t>TAM</a:t>
              </a:r>
            </a:p>
          </p:txBody>
        </p:sp>
      </p:grpSp>
      <p:grpSp>
        <p:nvGrpSpPr>
          <p:cNvPr id="29" name="Gruppieren 28"/>
          <p:cNvGrpSpPr/>
          <p:nvPr/>
        </p:nvGrpSpPr>
        <p:grpSpPr>
          <a:xfrm>
            <a:off x="1913258" y="4522770"/>
            <a:ext cx="1296144" cy="1157575"/>
            <a:chOff x="6300192" y="283718"/>
            <a:chExt cx="1296144" cy="1157575"/>
          </a:xfrm>
        </p:grpSpPr>
        <p:pic>
          <p:nvPicPr>
            <p:cNvPr id="30" name="Grafik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16215" y="283718"/>
              <a:ext cx="720000" cy="888052"/>
            </a:xfrm>
            <a:prstGeom prst="rect">
              <a:avLst/>
            </a:prstGeom>
          </p:spPr>
        </p:pic>
        <p:pic>
          <p:nvPicPr>
            <p:cNvPr id="31" name="Grafik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876336" y="382988"/>
              <a:ext cx="720000" cy="888052"/>
            </a:xfrm>
            <a:prstGeom prst="rect">
              <a:avLst/>
            </a:prstGeom>
          </p:spPr>
        </p:pic>
        <p:sp>
          <p:nvSpPr>
            <p:cNvPr id="32" name="Pfeil nach links 31"/>
            <p:cNvSpPr/>
            <p:nvPr/>
          </p:nvSpPr>
          <p:spPr>
            <a:xfrm>
              <a:off x="6300192" y="980729"/>
              <a:ext cx="1296144" cy="460564"/>
            </a:xfrm>
            <a:prstGeom prst="leftArrow">
              <a:avLst>
                <a:gd name="adj1" fmla="val 55182"/>
                <a:gd name="adj2" fmla="val 47409"/>
              </a:avLst>
            </a:prstGeom>
            <a:solidFill>
              <a:srgbClr val="A5A5A5"/>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de-DE" sz="1400" b="0" i="0" u="none" strike="noStrike" kern="0" cap="none" spc="0" normalizeH="0" baseline="0" noProof="0" dirty="0">
                  <a:ln>
                    <a:noFill/>
                  </a:ln>
                  <a:solidFill>
                    <a:prstClr val="white"/>
                  </a:solidFill>
                  <a:effectLst/>
                  <a:uLnTx/>
                  <a:uFillTx/>
                  <a:latin typeface="Calibri" panose="020F0502020204030204" pitchFamily="34" charset="0"/>
                </a:rPr>
                <a:t>Bewertungen</a:t>
              </a:r>
            </a:p>
          </p:txBody>
        </p:sp>
      </p:grpSp>
      <p:grpSp>
        <p:nvGrpSpPr>
          <p:cNvPr id="33" name="Gruppieren 32"/>
          <p:cNvGrpSpPr/>
          <p:nvPr/>
        </p:nvGrpSpPr>
        <p:grpSpPr>
          <a:xfrm>
            <a:off x="620634" y="4445359"/>
            <a:ext cx="1133739" cy="1234986"/>
            <a:chOff x="6121464" y="230671"/>
            <a:chExt cx="1008112" cy="1084609"/>
          </a:xfrm>
        </p:grpSpPr>
        <p:pic>
          <p:nvPicPr>
            <p:cNvPr id="34" name="Grafik 33"/>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225973" y="230671"/>
              <a:ext cx="799096" cy="1084609"/>
            </a:xfrm>
            <a:prstGeom prst="rect">
              <a:avLst/>
            </a:prstGeom>
          </p:spPr>
        </p:pic>
        <p:sp>
          <p:nvSpPr>
            <p:cNvPr id="35" name="Textfeld 34"/>
            <p:cNvSpPr txBox="1"/>
            <p:nvPr/>
          </p:nvSpPr>
          <p:spPr>
            <a:xfrm>
              <a:off x="6121464" y="477308"/>
              <a:ext cx="1008112" cy="648721"/>
            </a:xfrm>
            <a:prstGeom prst="rect">
              <a:avLst/>
            </a:prstGeom>
            <a:noFill/>
          </p:spPr>
          <p:txBody>
            <a:bodyPr wrap="square" rtlCol="0">
              <a:spAutoFit/>
            </a:bodyPr>
            <a:lstStyle/>
            <a:p>
              <a:pPr algn="ctr" fontAlgn="base">
                <a:spcBef>
                  <a:spcPct val="0"/>
                </a:spcBef>
                <a:spcAft>
                  <a:spcPct val="0"/>
                </a:spcAft>
              </a:pPr>
              <a:r>
                <a:rPr lang="de-DE" sz="1400" dirty="0">
                  <a:solidFill>
                    <a:prstClr val="white"/>
                  </a:solidFill>
                  <a:latin typeface="Calibri" panose="020F0502020204030204" pitchFamily="34" charset="0"/>
                  <a:ea typeface="ＭＳ Ｐゴシック" charset="0"/>
                </a:rPr>
                <a:t>Stellung-</a:t>
              </a:r>
              <a:r>
                <a:rPr lang="de-DE" sz="1400" dirty="0" err="1">
                  <a:solidFill>
                    <a:prstClr val="white"/>
                  </a:solidFill>
                  <a:latin typeface="Calibri" panose="020F0502020204030204" pitchFamily="34" charset="0"/>
                  <a:ea typeface="ＭＳ Ｐゴシック" charset="0"/>
                </a:rPr>
                <a:t>nahme</a:t>
              </a:r>
              <a:r>
                <a:rPr lang="de-DE" sz="1400" dirty="0">
                  <a:solidFill>
                    <a:prstClr val="white"/>
                  </a:solidFill>
                  <a:latin typeface="Calibri" panose="020F0502020204030204" pitchFamily="34" charset="0"/>
                  <a:ea typeface="ＭＳ Ｐゴシック" charset="0"/>
                </a:rPr>
                <a:t> </a:t>
              </a:r>
            </a:p>
            <a:p>
              <a:pPr algn="ctr" fontAlgn="base">
                <a:spcBef>
                  <a:spcPct val="0"/>
                </a:spcBef>
                <a:spcAft>
                  <a:spcPct val="0"/>
                </a:spcAft>
              </a:pPr>
              <a:r>
                <a:rPr lang="de-DE" sz="1400" dirty="0">
                  <a:solidFill>
                    <a:prstClr val="white"/>
                  </a:solidFill>
                  <a:latin typeface="Calibri" panose="020F0502020204030204" pitchFamily="34" charset="0"/>
                  <a:ea typeface="ＭＳ Ｐゴシック" charset="0"/>
                </a:rPr>
                <a:t>DE</a:t>
              </a:r>
            </a:p>
          </p:txBody>
        </p:sp>
      </p:grpSp>
      <p:cxnSp>
        <p:nvCxnSpPr>
          <p:cNvPr id="36" name="Gerader Verbinder 69"/>
          <p:cNvCxnSpPr/>
          <p:nvPr/>
        </p:nvCxnSpPr>
        <p:spPr>
          <a:xfrm>
            <a:off x="1129843" y="2348880"/>
            <a:ext cx="6884315" cy="0"/>
          </a:xfrm>
          <a:prstGeom prst="line">
            <a:avLst/>
          </a:prstGeom>
          <a:noFill/>
          <a:ln w="19050" cap="flat" cmpd="sng" algn="ctr">
            <a:solidFill>
              <a:srgbClr val="E2007A">
                <a:shade val="95000"/>
                <a:satMod val="105000"/>
              </a:srgbClr>
            </a:solidFill>
            <a:prstDash val="solid"/>
          </a:ln>
          <a:effectLst/>
        </p:spPr>
      </p:cxnSp>
      <p:cxnSp>
        <p:nvCxnSpPr>
          <p:cNvPr id="37" name="Gerader Verbinder 72"/>
          <p:cNvCxnSpPr/>
          <p:nvPr/>
        </p:nvCxnSpPr>
        <p:spPr>
          <a:xfrm>
            <a:off x="1129843" y="6013417"/>
            <a:ext cx="6884315" cy="0"/>
          </a:xfrm>
          <a:prstGeom prst="line">
            <a:avLst/>
          </a:prstGeom>
          <a:noFill/>
          <a:ln w="19050" cap="flat" cmpd="sng" algn="ctr">
            <a:solidFill>
              <a:srgbClr val="E2007A">
                <a:shade val="95000"/>
                <a:satMod val="105000"/>
              </a:srgbClr>
            </a:solidFill>
            <a:prstDash val="solid"/>
          </a:ln>
          <a:effectLst/>
        </p:spPr>
      </p:cxnSp>
      <p:sp>
        <p:nvSpPr>
          <p:cNvPr id="38" name="AutoShape 92"/>
          <p:cNvSpPr>
            <a:spLocks noChangeArrowheads="1"/>
          </p:cNvSpPr>
          <p:nvPr/>
        </p:nvSpPr>
        <p:spPr bwMode="auto">
          <a:xfrm>
            <a:off x="1447956" y="1434884"/>
            <a:ext cx="1331766" cy="655943"/>
          </a:xfrm>
          <a:prstGeom prst="chevron">
            <a:avLst>
              <a:gd name="adj" fmla="val 26077"/>
            </a:avLst>
          </a:prstGeom>
          <a:solidFill>
            <a:sysClr val="window" lastClr="FFFFFF"/>
          </a:solidFill>
          <a:ln w="19050">
            <a:solidFill>
              <a:srgbClr val="002060"/>
            </a:solidFill>
            <a:miter lim="800000"/>
            <a:headEnd/>
            <a:tailEnd/>
          </a:ln>
          <a:effectLst/>
        </p:spPr>
        <p:txBody>
          <a:bodyPr wrap="none" anchor="ctr"/>
          <a:lstStyle/>
          <a:p>
            <a:pPr algn="ctr">
              <a:defRPr/>
            </a:pPr>
            <a:r>
              <a:rPr lang="de-DE" sz="1400" b="1" kern="0" dirty="0">
                <a:solidFill>
                  <a:srgbClr val="009BD5"/>
                </a:solidFill>
                <a:effectLst>
                  <a:outerShdw blurRad="38100" dist="38100" dir="2700000" algn="tl">
                    <a:srgbClr val="FFFFFF"/>
                  </a:outerShdw>
                </a:effectLst>
                <a:latin typeface="Calibri" panose="020F0502020204030204" pitchFamily="34" charset="0"/>
                <a:ea typeface="ＭＳ Ｐゴシック" charset="0"/>
                <a:cs typeface="Arial" panose="020B0604020202020204" pitchFamily="34" charset="0"/>
              </a:rPr>
              <a:t>  </a:t>
            </a:r>
            <a:r>
              <a:rPr lang="de-DE" sz="1400" b="1" kern="0" dirty="0">
                <a:solidFill>
                  <a:srgbClr val="009BD5"/>
                </a:solidFill>
                <a:latin typeface="Calibri" panose="020F0502020204030204" pitchFamily="34" charset="0"/>
                <a:ea typeface="ＭＳ Ｐゴシック" charset="0"/>
                <a:cs typeface="Arial" panose="020B0604020202020204" pitchFamily="34" charset="0"/>
              </a:rPr>
              <a:t>Vollzug  von </a:t>
            </a:r>
            <a:br>
              <a:rPr lang="de-DE" sz="1400" b="1" kern="0" dirty="0">
                <a:solidFill>
                  <a:srgbClr val="009BD5"/>
                </a:solidFill>
                <a:latin typeface="Calibri" panose="020F0502020204030204" pitchFamily="34" charset="0"/>
                <a:ea typeface="ＭＳ Ｐゴシック" charset="0"/>
                <a:cs typeface="Arial" panose="020B0604020202020204" pitchFamily="34" charset="0"/>
              </a:rPr>
            </a:br>
            <a:r>
              <a:rPr lang="de-DE" sz="1400" b="1" kern="0" dirty="0">
                <a:solidFill>
                  <a:srgbClr val="009BD5"/>
                </a:solidFill>
                <a:latin typeface="Calibri" panose="020F0502020204030204" pitchFamily="34" charset="0"/>
                <a:ea typeface="ＭＳ Ｐゴシック" charset="0"/>
                <a:cs typeface="Arial" panose="020B0604020202020204" pitchFamily="34" charset="0"/>
              </a:rPr>
              <a:t>  Gesetzen u. </a:t>
            </a:r>
            <a:br>
              <a:rPr lang="de-DE" sz="1400" b="1" kern="0" dirty="0">
                <a:solidFill>
                  <a:srgbClr val="009BD5"/>
                </a:solidFill>
                <a:latin typeface="Calibri" panose="020F0502020204030204" pitchFamily="34" charset="0"/>
                <a:ea typeface="ＭＳ Ｐゴシック" charset="0"/>
                <a:cs typeface="Arial" panose="020B0604020202020204" pitchFamily="34" charset="0"/>
              </a:rPr>
            </a:br>
            <a:r>
              <a:rPr lang="de-DE" sz="1400" b="1" kern="0" dirty="0">
                <a:solidFill>
                  <a:srgbClr val="009BD5"/>
                </a:solidFill>
                <a:latin typeface="Calibri" panose="020F0502020204030204" pitchFamily="34" charset="0"/>
                <a:ea typeface="ＭＳ Ｐゴシック" charset="0"/>
                <a:cs typeface="Arial" panose="020B0604020202020204" pitchFamily="34" charset="0"/>
              </a:rPr>
              <a:t>Regelungen</a:t>
            </a:r>
          </a:p>
        </p:txBody>
      </p:sp>
    </p:spTree>
    <p:extLst>
      <p:ext uri="{BB962C8B-B14F-4D97-AF65-F5344CB8AC3E}">
        <p14:creationId xmlns:p14="http://schemas.microsoft.com/office/powerpoint/2010/main" val="1253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Präsentation blau">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äsentation flieder">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räsentation fuchsia">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yad">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orlage_micle">
    <a:majorFont>
      <a:latin typeface="Arial"/>
      <a:ea typeface=""/>
      <a:cs typeface=""/>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Nyad">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F608A284B94B34FB81D313D16579D72" ma:contentTypeVersion="0" ma:contentTypeDescription="Ein neues Dokument erstellen." ma:contentTypeScope="" ma:versionID="11b230f24140cf9db497f2bad7a9577d">
  <xsd:schema xmlns:xsd="http://www.w3.org/2001/XMLSchema" xmlns:xs="http://www.w3.org/2001/XMLSchema" xmlns:p="http://schemas.microsoft.com/office/2006/metadata/properties" targetNamespace="http://schemas.microsoft.com/office/2006/metadata/properties" ma:root="true" ma:fieldsID="66c4a6dd5ef775a5269b08f7de37f93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f:fields xmlns:f="http://schemas.fabasoft.com/folio/2007/fields">
  <f:record ref="">
    <f:field ref="objname" par="" text="UBA_Praesentation_Lehrveranstaltung_final"/>
    <f:field ref="objsubject" par="" text=""/>
    <f:field ref="objcreatedby" par="" text="Amato, Riccardo"/>
    <f:field ref="objcreatedat" par="" text="27.05.2020 15:37:20"/>
    <f:field ref="objchangedby" par="" text="Seidler, Kerstin"/>
    <f:field ref="objmodifiedat" par="" text="30.06.2020 15:46:37"/>
    <f:field ref="doc_FSCFOLIO_1_1001_FieldDocumentNumber" par="" text=""/>
    <f:field ref="doc_FSCFOLIO_1_1001_FieldSubject" par="" text=""/>
    <f:field ref="FSCFOLIO_1_1001_FieldCurrentUser" par="" text="Elke Örtl "/>
    <f:field ref="CCAPRECONFIG_15_1001_Objektname" par="" text="UBA_Praesentation_Lehrveranstaltung_final"/>
    <f:field ref="DEPRECONFIG_15_1001_Objektname" par="" text="UBA_Praesentation_Lehrveranstaltung_final"/>
  </f:record>
  <f:display par="" text="...">
    <f:field ref="FSCFOLIO_1_1001_FieldCurrentUser" text="Aktueller Benutzer"/>
    <f:field ref="objsubject" text="Betreff (einzeilig)"/>
    <f:field ref="objcreatedat" text="Erzeugt am/um"/>
    <f:field ref="objcreatedby" text="Erzeugt von"/>
    <f:field ref="objmodifiedat" text="Letzte Änderung am/um"/>
    <f:field ref="objchangedby" text="Letzte Änderung von"/>
    <f:field ref="objname" text="Name"/>
    <f:field ref="CCAPRECONFIG_15_1001_Objektname" text="Objektname"/>
    <f:field ref="DEPRECONFIG_15_1001_Objektname" text="Objektname"/>
  </f:display>
  <f:display par="" text="Serienbrief">
    <f:field ref="doc_FSCFOLIO_1_1001_FieldSubject" text="Betreff"/>
    <f:field ref="doc_FSCFOLIO_1_1001_FieldDocumentNumber" text="Dokument Nummer"/>
  </f:display>
</f:field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0D6CE6-CCDD-491B-BA48-8DE8C08978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E8A9591-F074-446B-902F-511FF79C122F}">
  <ds:schemaRefs>
    <ds:schemaRef ds:uri="http://schemas.fabasoft.com/folio/2007/fields"/>
  </ds:schemaRefs>
</ds:datastoreItem>
</file>

<file path=customXml/itemProps3.xml><?xml version="1.0" encoding="utf-8"?>
<ds:datastoreItem xmlns:ds="http://schemas.openxmlformats.org/officeDocument/2006/customXml" ds:itemID="{BA9F97D0-CAB1-47C4-8874-4CB3A054FEE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4.xml><?xml version="1.0" encoding="utf-8"?>
<ds:datastoreItem xmlns:ds="http://schemas.openxmlformats.org/officeDocument/2006/customXml" ds:itemID="{3A7A963F-5FB0-45B0-A9F2-2C39C5EFE0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5982</Words>
  <Application>Microsoft Office PowerPoint</Application>
  <PresentationFormat>Bildschirmpräsentation (4:3)</PresentationFormat>
  <Paragraphs>1230</Paragraphs>
  <Slides>88</Slides>
  <Notes>29</Notes>
  <HiddenSlides>0</HiddenSlides>
  <MMClips>1</MMClips>
  <ScaleCrop>false</ScaleCrop>
  <HeadingPairs>
    <vt:vector size="6" baseType="variant">
      <vt:variant>
        <vt:lpstr>Verwendete Schriftarten</vt:lpstr>
      </vt:variant>
      <vt:variant>
        <vt:i4>13</vt:i4>
      </vt:variant>
      <vt:variant>
        <vt:lpstr>Design</vt:lpstr>
      </vt:variant>
      <vt:variant>
        <vt:i4>3</vt:i4>
      </vt:variant>
      <vt:variant>
        <vt:lpstr>Folientitel</vt:lpstr>
      </vt:variant>
      <vt:variant>
        <vt:i4>88</vt:i4>
      </vt:variant>
    </vt:vector>
  </HeadingPairs>
  <TitlesOfParts>
    <vt:vector size="104" baseType="lpstr">
      <vt:lpstr>MS PGothic</vt:lpstr>
      <vt:lpstr>MS PGothic</vt:lpstr>
      <vt:lpstr>Arial</vt:lpstr>
      <vt:lpstr>Arial Unicode MS</vt:lpstr>
      <vt:lpstr>Calibri</vt:lpstr>
      <vt:lpstr>Cambria</vt:lpstr>
      <vt:lpstr>Kalinga</vt:lpstr>
      <vt:lpstr>Kartika</vt:lpstr>
      <vt:lpstr>Lucida Sans Unicode</vt:lpstr>
      <vt:lpstr>Meta Offc</vt:lpstr>
      <vt:lpstr>Symbol</vt:lpstr>
      <vt:lpstr>Times New Roman</vt:lpstr>
      <vt:lpstr>Wingdings</vt:lpstr>
      <vt:lpstr>Präsentation blau</vt:lpstr>
      <vt:lpstr>Präsentation flieder</vt:lpstr>
      <vt:lpstr>Präsentation fuchsia</vt:lpstr>
      <vt:lpstr>Einführung</vt:lpstr>
      <vt:lpstr>Block I - 1</vt:lpstr>
      <vt:lpstr>Vorstellung des Umweltbundesamtes</vt:lpstr>
      <vt:lpstr>1</vt:lpstr>
      <vt:lpstr>Was ist das Umweltbundesamt (UBA)?</vt:lpstr>
      <vt:lpstr>Zentrale Aufgaben</vt:lpstr>
      <vt:lpstr>Fachbereiche des UBAs</vt:lpstr>
      <vt:lpstr>FG IV 2.2: Arzneimittel, Wasch- und Reinigungsmittel</vt:lpstr>
      <vt:lpstr>FG Arzneimittel am UBA: Was wir tun</vt:lpstr>
      <vt:lpstr>Hintergrund des Projektes aus Sicht des Umweltbundesamtes</vt:lpstr>
      <vt:lpstr>Umgang mit Arzneimitteln?</vt:lpstr>
      <vt:lpstr>Projektziel</vt:lpstr>
      <vt:lpstr>Programm: Donnerstag</vt:lpstr>
      <vt:lpstr>Programm: Freitag</vt:lpstr>
      <vt:lpstr>Film zur Einführung</vt:lpstr>
      <vt:lpstr>Interaktionszusammenhang</vt:lpstr>
      <vt:lpstr>Block I - 2</vt:lpstr>
      <vt:lpstr>Medikamenten-Einnahme</vt:lpstr>
      <vt:lpstr>Regelmäßiger Medikamentenkonsum</vt:lpstr>
      <vt:lpstr>Bekanntheit des Problems von Medikamentenrückständen im Wasserkreislauf</vt:lpstr>
      <vt:lpstr>Vermutete Ursachen für Medikamentenreste im Wasser</vt:lpstr>
      <vt:lpstr>Vorstellungen über die Verantwortlichkeit verschiedener Akteure für Medikamentenreste im Wasser</vt:lpstr>
      <vt:lpstr>Praktiken der Medikamenten-Entsorgung</vt:lpstr>
      <vt:lpstr>Entsorgung von Medikamentenresten</vt:lpstr>
      <vt:lpstr>Bereitschaft für alternative Medikamenten-Einnahme</vt:lpstr>
      <vt:lpstr>Typologie zur Entwicklung eines Zielgruppenmodells</vt:lpstr>
      <vt:lpstr>Zielgruppen der Information und Kommunikation</vt:lpstr>
      <vt:lpstr>Zusammenfassung</vt:lpstr>
      <vt:lpstr>Block II - 1 </vt:lpstr>
      <vt:lpstr>Arzneimittelverbrauch in Deutschland</vt:lpstr>
      <vt:lpstr>Verbrauch von Arzneimitteln in Deutschland</vt:lpstr>
      <vt:lpstr>Arzneimittel im Wasserkreislauf</vt:lpstr>
      <vt:lpstr>Emissions Related to Manufacturing of Pharmaceuticals</vt:lpstr>
      <vt:lpstr>Emissions Related to Manufacturing of Pharmaceuticals  in den Rhein in Basel</vt:lpstr>
      <vt:lpstr>Verbrauch Krankenhäuser (KH) vs. Haushalte/Praxen (PH) AZV Breisgauer Bucht 2004</vt:lpstr>
      <vt:lpstr>Entsorgung von Arzneimittelresten</vt:lpstr>
      <vt:lpstr>Entfernung von Arzneimittelwirkstoffen  aus dem Wasser in konventionellen Kläranlagen </vt:lpstr>
      <vt:lpstr>Metformin und sein Transformationsprodukt Guanylharnstoff in Elbe und Weser</vt:lpstr>
      <vt:lpstr>Metformin und sein Transformationsprodukt Guanylharnstoff in der Nordsee</vt:lpstr>
      <vt:lpstr>Arzneimittelwirkstoffe (µg/L) in der aquatischen Umwelt - global</vt:lpstr>
      <vt:lpstr>Vorkommen von Arzneimittelwirkstoffen   in Umweltorganismen</vt:lpstr>
      <vt:lpstr>Erweiterte Abwasserbehandlung</vt:lpstr>
      <vt:lpstr>Eliminierung von Spurenstoffen in der erweiterten Abwasserreinigung [%]</vt:lpstr>
      <vt:lpstr>UV-Photolyse Ciprofloxacin (viele Transformationsprodukte aus einem Stoff)</vt:lpstr>
      <vt:lpstr>Viele Stoffe als Vorläufer für ein Transformationsprodukt</vt:lpstr>
      <vt:lpstr>(Erweiterte) Abwasserreinigung - stößt zunehmend an Grenzen!</vt:lpstr>
      <vt:lpstr>Block II - 2 </vt:lpstr>
      <vt:lpstr>Funde in der Umwelt</vt:lpstr>
      <vt:lpstr>Auswirkungen auf die Umwelt</vt:lpstr>
      <vt:lpstr>Auswirkungen auf die Umwelt</vt:lpstr>
      <vt:lpstr>Auswirkungen auf die Umwelt</vt:lpstr>
      <vt:lpstr>Auswirkungen auf die Umwelt</vt:lpstr>
      <vt:lpstr>Auswirkungen auf die Umwelt</vt:lpstr>
      <vt:lpstr>Auswirkungen auf die Umwelt</vt:lpstr>
      <vt:lpstr>Auswirkungen auf die Umwelt</vt:lpstr>
      <vt:lpstr>Auswirkungen auf die Umwelt</vt:lpstr>
      <vt:lpstr>Auswirkungen auf die Umwelt</vt:lpstr>
      <vt:lpstr>Auswirkungen auf die Umwelt</vt:lpstr>
      <vt:lpstr>Auswirkungen auf die Umwelt</vt:lpstr>
      <vt:lpstr>Diclofenac in der Tierzucht I</vt:lpstr>
      <vt:lpstr>Diclofenac in der Tierzucht II</vt:lpstr>
      <vt:lpstr>Auswirkungen auf die Umwelt</vt:lpstr>
      <vt:lpstr>Produktion im Ausland</vt:lpstr>
      <vt:lpstr>Block III</vt:lpstr>
      <vt:lpstr>Risikomanagement: „Kette“</vt:lpstr>
      <vt:lpstr>Risikomanagement: „Kette“</vt:lpstr>
      <vt:lpstr>Risikomanagement: „Kette“</vt:lpstr>
      <vt:lpstr>Risikomanagement: „Kette“</vt:lpstr>
      <vt:lpstr>Film zur Einführung</vt:lpstr>
      <vt:lpstr>Risikomanagement: „Kette“</vt:lpstr>
      <vt:lpstr>Risikomanagement: „Kette“</vt:lpstr>
      <vt:lpstr>Erarbeitung der Maßnahmen in Gruppenarbeit</vt:lpstr>
      <vt:lpstr>Erarbeitung der Maßnahmen in Gruppenarbeit</vt:lpstr>
      <vt:lpstr>Block IV </vt:lpstr>
      <vt:lpstr>Risiko-Abschätzung für Stoffe in der Umwelt</vt:lpstr>
      <vt:lpstr>Risiko-Abschätzung für Stoffe in der Umwelt</vt:lpstr>
      <vt:lpstr>PEC/PNEC-Verhältnis</vt:lpstr>
      <vt:lpstr>... und Familienplanung bei Fischen ()</vt:lpstr>
      <vt:lpstr>Risiko-Quotienten ausgewählter Arzneimittel (PEC/PNEC, unterschiedl. Organismen)</vt:lpstr>
      <vt:lpstr>Wirkungen auf den Menschen</vt:lpstr>
      <vt:lpstr>Bestehen Gesundheitsgefährdungen für den Menschen durch belastetes Trinkwasser? </vt:lpstr>
      <vt:lpstr>Block V</vt:lpstr>
      <vt:lpstr>Risikomanagement: „Kette“</vt:lpstr>
      <vt:lpstr>Risikomanagement:  Pharmazeuten und Pharmazeutinnen</vt:lpstr>
      <vt:lpstr>Erarbeitung der Maßnahmen in Gruppenarbeit</vt:lpstr>
      <vt:lpstr>Erarbeitung der Maßnahmen in Gruppenarbeit</vt:lpstr>
      <vt:lpstr>Risikomanagement:  Pharmazeuten und Pharmazeutinnen</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UBA_PPT</dc:title>
  <dc:creator>UBA</dc:creator>
  <cp:lastModifiedBy>Örtl, Elke</cp:lastModifiedBy>
  <cp:revision>186</cp:revision>
  <dcterms:created xsi:type="dcterms:W3CDTF">2013-11-18T20:15:17Z</dcterms:created>
  <dcterms:modified xsi:type="dcterms:W3CDTF">2020-07-31T09:41:27Z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0x0101005F608A284B94B34FB81D313D16579D72</vt:lpwstr>
  </property>
  <property fmtid="{D5CDD505-2E9C-101B-9397-08002B2CF9AE}" pid="3" name="FSC#UBACFG@15.1700:Author">
    <vt:lpwstr>Riccardo Amato</vt:lpwstr>
  </property>
  <property fmtid="{D5CDD505-2E9C-101B-9397-08002B2CF9AE}" pid="4" name="FSC#UBACFG@15.1700:MailAuthor">
    <vt:lpwstr>Riccardo.Amato@uba.de</vt:lpwstr>
  </property>
  <property fmtid="{D5CDD505-2E9C-101B-9397-08002B2CF9AE}" pid="5" name="FSC#UBACFG@15.1700:Mail2Author">
    <vt:lpwstr/>
  </property>
  <property fmtid="{D5CDD505-2E9C-101B-9397-08002B2CF9AE}" pid="6" name="FSC#UBACFG@15.1700:TelephonAuthor">
    <vt:lpwstr/>
  </property>
  <property fmtid="{D5CDD505-2E9C-101B-9397-08002B2CF9AE}" pid="7" name="FSC#UBACFG@15.1700:FaxAuthor">
    <vt:lpwstr/>
  </property>
  <property fmtid="{D5CDD505-2E9C-101B-9397-08002B2CF9AE}" pid="8" name="FSC#UBACFG@15.1700:SurnameAuthor">
    <vt:lpwstr>Amato</vt:lpwstr>
  </property>
  <property fmtid="{D5CDD505-2E9C-101B-9397-08002B2CF9AE}" pid="9" name="FSC#UBACFG@15.1700:GroupReferrednumber">
    <vt:lpwstr>IV 2.2 (Fachgebiet IV 2.2 - Arzneimittel)</vt:lpwstr>
  </property>
  <property fmtid="{D5CDD505-2E9C-101B-9397-08002B2CF9AE}" pid="10" name="FSC#UBACFG@15.1700:FinalVersionSignerProcedure">
    <vt:lpwstr>Jutta Klasen</vt:lpwstr>
  </property>
  <property fmtid="{D5CDD505-2E9C-101B-9397-08002B2CF9AE}" pid="11" name="FSC#UBACFG@15.1700:FileReferenceProcedure">
    <vt:lpwstr>97 399/0006#0018</vt:lpwstr>
  </property>
  <property fmtid="{D5CDD505-2E9C-101B-9397-08002B2CF9AE}" pid="12" name="FSC#UBACFG@15.1700:SubjectReferrednumber">
    <vt:lpwstr>Bericht ans BMU</vt:lpwstr>
  </property>
  <property fmtid="{D5CDD505-2E9C-101B-9397-08002B2CF9AE}" pid="13" name="FSC#UBACFG@15.1700:ObjnameReferrednumber">
    <vt:lpwstr>97 399/0006#0018-0002 - Abschlussbericht/Handbuch</vt:lpwstr>
  </property>
  <property fmtid="{D5CDD505-2E9C-101B-9397-08002B2CF9AE}" pid="14" name="FSC#COOELAK@1.1001:Subject">
    <vt:lpwstr>UFOPLAN - Die Apotheke als zentraler Ort für den (umwelt)-bewussten Umgang mit Arzneimitteln FKZ: 3716 65 4120_x000d_
 </vt:lpwstr>
  </property>
  <property fmtid="{D5CDD505-2E9C-101B-9397-08002B2CF9AE}" pid="15" name="FSC#COOELAK@1.1001:FileReference">
    <vt:lpwstr>97 399/0006</vt:lpwstr>
  </property>
  <property fmtid="{D5CDD505-2E9C-101B-9397-08002B2CF9AE}" pid="16" name="FSC#COOELAK@1.1001:FileRefYear">
    <vt:lpwstr>2016</vt:lpwstr>
  </property>
  <property fmtid="{D5CDD505-2E9C-101B-9397-08002B2CF9AE}" pid="17" name="FSC#COOELAK@1.1001:FileRefOrdinal">
    <vt:lpwstr>6</vt:lpwstr>
  </property>
  <property fmtid="{D5CDD505-2E9C-101B-9397-08002B2CF9AE}" pid="18" name="FSC#COOELAK@1.1001:FileRefOU">
    <vt:lpwstr>IV 2.2</vt:lpwstr>
  </property>
  <property fmtid="{D5CDD505-2E9C-101B-9397-08002B2CF9AE}" pid="19" name="FSC#COOELAK@1.1001:Organization">
    <vt:lpwstr/>
  </property>
  <property fmtid="{D5CDD505-2E9C-101B-9397-08002B2CF9AE}" pid="20" name="FSC#COOELAK@1.1001:Owner">
    <vt:lpwstr>Amato Riccardo</vt:lpwstr>
  </property>
  <property fmtid="{D5CDD505-2E9C-101B-9397-08002B2CF9AE}" pid="21" name="FSC#COOELAK@1.1001:OwnerExtension">
    <vt:lpwstr/>
  </property>
  <property fmtid="{D5CDD505-2E9C-101B-9397-08002B2CF9AE}" pid="22" name="FSC#COOELAK@1.1001:OwnerFaxExtension">
    <vt:lpwstr/>
  </property>
  <property fmtid="{D5CDD505-2E9C-101B-9397-08002B2CF9AE}" pid="23" name="FSC#COOELAK@1.1001:DispatchedBy">
    <vt:lpwstr/>
  </property>
  <property fmtid="{D5CDD505-2E9C-101B-9397-08002B2CF9AE}" pid="24" name="FSC#COOELAK@1.1001:DispatchedAt">
    <vt:lpwstr/>
  </property>
  <property fmtid="{D5CDD505-2E9C-101B-9397-08002B2CF9AE}" pid="25" name="FSC#COOELAK@1.1001:ApprovedBy">
    <vt:lpwstr>Klasen Jutta</vt:lpwstr>
  </property>
  <property fmtid="{D5CDD505-2E9C-101B-9397-08002B2CF9AE}" pid="26" name="FSC#COOELAK@1.1001:ApprovedAt">
    <vt:lpwstr>05.06.2020</vt:lpwstr>
  </property>
  <property fmtid="{D5CDD505-2E9C-101B-9397-08002B2CF9AE}" pid="27" name="FSC#COOELAK@1.1001:Department">
    <vt:lpwstr>IV 2.2 (Fachgebiet IV 2.2 - Arzneimittel)</vt:lpwstr>
  </property>
  <property fmtid="{D5CDD505-2E9C-101B-9397-08002B2CF9AE}" pid="28" name="FSC#COOELAK@1.1001:CreatedAt">
    <vt:lpwstr>27.05.2020</vt:lpwstr>
  </property>
  <property fmtid="{D5CDD505-2E9C-101B-9397-08002B2CF9AE}" pid="29" name="FSC#COOELAK@1.1001:OU">
    <vt:lpwstr>IV 2.2 (Fachgebiet IV 2.2 - Arzneimittel)</vt:lpwstr>
  </property>
  <property fmtid="{D5CDD505-2E9C-101B-9397-08002B2CF9AE}" pid="30" name="FSC#COOELAK@1.1001:Priority">
    <vt:lpwstr> ()</vt:lpwstr>
  </property>
  <property fmtid="{D5CDD505-2E9C-101B-9397-08002B2CF9AE}" pid="31" name="FSC#COOELAK@1.1001:ObjBarCode">
    <vt:lpwstr>*COO.2245.100.8.576336*</vt:lpwstr>
  </property>
  <property fmtid="{D5CDD505-2E9C-101B-9397-08002B2CF9AE}" pid="32" name="FSC#COOELAK@1.1001:RefBarCode">
    <vt:lpwstr>*COO.2245.100.3.106779*</vt:lpwstr>
  </property>
  <property fmtid="{D5CDD505-2E9C-101B-9397-08002B2CF9AE}" pid="33" name="FSC#COOELAK@1.1001:FileRefBarCode">
    <vt:lpwstr>*97 399/0006*</vt:lpwstr>
  </property>
  <property fmtid="{D5CDD505-2E9C-101B-9397-08002B2CF9AE}" pid="34" name="FSC#COOELAK@1.1001:ExternalRef">
    <vt:lpwstr/>
  </property>
  <property fmtid="{D5CDD505-2E9C-101B-9397-08002B2CF9AE}" pid="35" name="FSC#COOELAK@1.1001:IncomingNumber">
    <vt:lpwstr/>
  </property>
  <property fmtid="{D5CDD505-2E9C-101B-9397-08002B2CF9AE}" pid="36" name="FSC#COOELAK@1.1001:IncomingSubject">
    <vt:lpwstr/>
  </property>
  <property fmtid="{D5CDD505-2E9C-101B-9397-08002B2CF9AE}" pid="37" name="FSC#COOELAK@1.1001:ProcessResponsible">
    <vt:lpwstr>Amato Riccardo</vt:lpwstr>
  </property>
  <property fmtid="{D5CDD505-2E9C-101B-9397-08002B2CF9AE}" pid="38" name="FSC#COOELAK@1.1001:ProcessResponsiblePhone">
    <vt:lpwstr/>
  </property>
  <property fmtid="{D5CDD505-2E9C-101B-9397-08002B2CF9AE}" pid="39" name="FSC#COOELAK@1.1001:ProcessResponsibleMail">
    <vt:lpwstr>Riccardo.Amato@uba.de</vt:lpwstr>
  </property>
  <property fmtid="{D5CDD505-2E9C-101B-9397-08002B2CF9AE}" pid="40" name="FSC#COOELAK@1.1001:ProcessResponsibleFax">
    <vt:lpwstr/>
  </property>
  <property fmtid="{D5CDD505-2E9C-101B-9397-08002B2CF9AE}" pid="41" name="FSC#COOELAK@1.1001:ApproverFirstName">
    <vt:lpwstr>Jutta</vt:lpwstr>
  </property>
  <property fmtid="{D5CDD505-2E9C-101B-9397-08002B2CF9AE}" pid="42" name="FSC#COOELAK@1.1001:ApproverSurName">
    <vt:lpwstr>Klasen</vt:lpwstr>
  </property>
  <property fmtid="{D5CDD505-2E9C-101B-9397-08002B2CF9AE}" pid="43" name="FSC#COOELAK@1.1001:ApproverTitle">
    <vt:lpwstr/>
  </property>
  <property fmtid="{D5CDD505-2E9C-101B-9397-08002B2CF9AE}" pid="44" name="FSC#COOELAK@1.1001:ExternalDate">
    <vt:lpwstr/>
  </property>
  <property fmtid="{D5CDD505-2E9C-101B-9397-08002B2CF9AE}" pid="45" name="FSC#COOELAK@1.1001:SettlementApprovedAt">
    <vt:lpwstr>05.06.2020</vt:lpwstr>
  </property>
  <property fmtid="{D5CDD505-2E9C-101B-9397-08002B2CF9AE}" pid="46" name="FSC#COOELAK@1.1001:BaseNumber">
    <vt:lpwstr>97 399</vt:lpwstr>
  </property>
  <property fmtid="{D5CDD505-2E9C-101B-9397-08002B2CF9AE}" pid="47" name="FSC#COOELAK@1.1001:CurrentUserRolePos">
    <vt:lpwstr>Sachbearbeiter/in</vt:lpwstr>
  </property>
  <property fmtid="{D5CDD505-2E9C-101B-9397-08002B2CF9AE}" pid="48" name="FSC#COOELAK@1.1001:CurrentUserEmail">
    <vt:lpwstr>Elke.Oertl@uba.de</vt:lpwstr>
  </property>
  <property fmtid="{D5CDD505-2E9C-101B-9397-08002B2CF9AE}" pid="49" name="FSC#ELAKGOV@1.1001:PersonalSubjGender">
    <vt:lpwstr/>
  </property>
  <property fmtid="{D5CDD505-2E9C-101B-9397-08002B2CF9AE}" pid="50" name="FSC#ELAKGOV@1.1001:PersonalSubjFirstName">
    <vt:lpwstr/>
  </property>
  <property fmtid="{D5CDD505-2E9C-101B-9397-08002B2CF9AE}" pid="51" name="FSC#ELAKGOV@1.1001:PersonalSubjSurName">
    <vt:lpwstr/>
  </property>
  <property fmtid="{D5CDD505-2E9C-101B-9397-08002B2CF9AE}" pid="52" name="FSC#ELAKGOV@1.1001:PersonalSubjSalutation">
    <vt:lpwstr/>
  </property>
  <property fmtid="{D5CDD505-2E9C-101B-9397-08002B2CF9AE}" pid="53" name="FSC#ELAKGOV@1.1001:PersonalSubjAddress">
    <vt:lpwstr/>
  </property>
  <property fmtid="{D5CDD505-2E9C-101B-9397-08002B2CF9AE}" pid="54" name="FSC#ATSTATECFG@1.1001:Office">
    <vt:lpwstr/>
  </property>
  <property fmtid="{D5CDD505-2E9C-101B-9397-08002B2CF9AE}" pid="55" name="FSC#ATSTATECFG@1.1001:Agent">
    <vt:lpwstr/>
  </property>
  <property fmtid="{D5CDD505-2E9C-101B-9397-08002B2CF9AE}" pid="56" name="FSC#ATSTATECFG@1.1001:AgentPhone">
    <vt:lpwstr/>
  </property>
  <property fmtid="{D5CDD505-2E9C-101B-9397-08002B2CF9AE}" pid="57" name="FSC#ATSTATECFG@1.1001:DepartmentFax">
    <vt:lpwstr/>
  </property>
  <property fmtid="{D5CDD505-2E9C-101B-9397-08002B2CF9AE}" pid="58" name="FSC#ATSTATECFG@1.1001:DepartmentEmail">
    <vt:lpwstr/>
  </property>
  <property fmtid="{D5CDD505-2E9C-101B-9397-08002B2CF9AE}" pid="59" name="FSC#ATSTATECFG@1.1001:SubfileDate">
    <vt:lpwstr>27.05.2020</vt:lpwstr>
  </property>
  <property fmtid="{D5CDD505-2E9C-101B-9397-08002B2CF9AE}" pid="60" name="FSC#ATSTATECFG@1.1001:SubfileSubject">
    <vt:lpwstr>Bericht ans BMU</vt:lpwstr>
  </property>
  <property fmtid="{D5CDD505-2E9C-101B-9397-08002B2CF9AE}" pid="61" name="FSC#ATSTATECFG@1.1001:DepartmentZipCode">
    <vt:lpwstr/>
  </property>
  <property fmtid="{D5CDD505-2E9C-101B-9397-08002B2CF9AE}" pid="62" name="FSC#ATSTATECFG@1.1001:DepartmentCountry">
    <vt:lpwstr/>
  </property>
  <property fmtid="{D5CDD505-2E9C-101B-9397-08002B2CF9AE}" pid="63" name="FSC#ATSTATECFG@1.1001:DepartmentCity">
    <vt:lpwstr/>
  </property>
  <property fmtid="{D5CDD505-2E9C-101B-9397-08002B2CF9AE}" pid="64" name="FSC#ATSTATECFG@1.1001:DepartmentStreet">
    <vt:lpwstr/>
  </property>
  <property fmtid="{D5CDD505-2E9C-101B-9397-08002B2CF9AE}" pid="65" name="FSC#ATSTATECFG@1.1001:DepartmentDVR">
    <vt:lpwstr/>
  </property>
  <property fmtid="{D5CDD505-2E9C-101B-9397-08002B2CF9AE}" pid="66" name="FSC#ATSTATECFG@1.1001:DepartmentUID">
    <vt:lpwstr/>
  </property>
  <property fmtid="{D5CDD505-2E9C-101B-9397-08002B2CF9AE}" pid="67" name="FSC#ATSTATECFG@1.1001:SubfileReference">
    <vt:lpwstr>97 399/0006#0018-0002</vt:lpwstr>
  </property>
  <property fmtid="{D5CDD505-2E9C-101B-9397-08002B2CF9AE}" pid="68" name="FSC#ATSTATECFG@1.1001:Clause">
    <vt:lpwstr/>
  </property>
  <property fmtid="{D5CDD505-2E9C-101B-9397-08002B2CF9AE}" pid="69" name="FSC#ATSTATECFG@1.1001:ApprovedSignature">
    <vt:lpwstr/>
  </property>
  <property fmtid="{D5CDD505-2E9C-101B-9397-08002B2CF9AE}" pid="70" name="FSC#ATSTATECFG@1.1001:BankAccount">
    <vt:lpwstr/>
  </property>
  <property fmtid="{D5CDD505-2E9C-101B-9397-08002B2CF9AE}" pid="71" name="FSC#ATSTATECFG@1.1001:BankAccountOwner">
    <vt:lpwstr/>
  </property>
  <property fmtid="{D5CDD505-2E9C-101B-9397-08002B2CF9AE}" pid="72" name="FSC#ATSTATECFG@1.1001:BankInstitute">
    <vt:lpwstr/>
  </property>
  <property fmtid="{D5CDD505-2E9C-101B-9397-08002B2CF9AE}" pid="73" name="FSC#ATSTATECFG@1.1001:BankAccountID">
    <vt:lpwstr/>
  </property>
  <property fmtid="{D5CDD505-2E9C-101B-9397-08002B2CF9AE}" pid="74" name="FSC#ATSTATECFG@1.1001:BankAccountIBAN">
    <vt:lpwstr/>
  </property>
  <property fmtid="{D5CDD505-2E9C-101B-9397-08002B2CF9AE}" pid="75" name="FSC#ATSTATECFG@1.1001:BankAccountBIC">
    <vt:lpwstr/>
  </property>
  <property fmtid="{D5CDD505-2E9C-101B-9397-08002B2CF9AE}" pid="76" name="FSC#ATSTATECFG@1.1001:BankName">
    <vt:lpwstr/>
  </property>
  <property fmtid="{D5CDD505-2E9C-101B-9397-08002B2CF9AE}" pid="77" name="FSC#FSCGOVDE@1.1001:FileRefOUEmail">
    <vt:lpwstr/>
  </property>
  <property fmtid="{D5CDD505-2E9C-101B-9397-08002B2CF9AE}" pid="78" name="FSC#FSCGOVDE@1.1001:ProcedureReference">
    <vt:lpwstr>97 399/0006#0018</vt:lpwstr>
  </property>
  <property fmtid="{D5CDD505-2E9C-101B-9397-08002B2CF9AE}" pid="79" name="FSC#FSCGOVDE@1.1001:FileSubject">
    <vt:lpwstr>UFOPLAN - Die Apotheke als zentraler Ort für den (umwelt)-bewussten Umgang mit Arzneimitteln FKZ: 3716 65 4120_x000d_
 </vt:lpwstr>
  </property>
  <property fmtid="{D5CDD505-2E9C-101B-9397-08002B2CF9AE}" pid="80" name="FSC#FSCGOVDE@1.1001:ProcedureSubject">
    <vt:lpwstr>Bericht ans BMU</vt:lpwstr>
  </property>
  <property fmtid="{D5CDD505-2E9C-101B-9397-08002B2CF9AE}" pid="81" name="FSC#FSCGOVDE@1.1001:SignFinalVersionBy">
    <vt:lpwstr>Klasen Jutta</vt:lpwstr>
  </property>
  <property fmtid="{D5CDD505-2E9C-101B-9397-08002B2CF9AE}" pid="82" name="FSC#FSCGOVDE@1.1001:SignFinalVersionAt">
    <vt:lpwstr>05.06.2020</vt:lpwstr>
  </property>
  <property fmtid="{D5CDD505-2E9C-101B-9397-08002B2CF9AE}" pid="83" name="FSC#FSCGOVDE@1.1001:ProcedureRefBarCode">
    <vt:lpwstr>97 399/0006#0018</vt:lpwstr>
  </property>
  <property fmtid="{D5CDD505-2E9C-101B-9397-08002B2CF9AE}" pid="84" name="FSC#FSCGOVDE@1.1001:FileAddSubj">
    <vt:lpwstr/>
  </property>
  <property fmtid="{D5CDD505-2E9C-101B-9397-08002B2CF9AE}" pid="85" name="FSC#FSCGOVDE@1.1001:DocumentSubj">
    <vt:lpwstr>Bericht ans BMU</vt:lpwstr>
  </property>
  <property fmtid="{D5CDD505-2E9C-101B-9397-08002B2CF9AE}" pid="86" name="FSC#FSCGOVDE@1.1001:FileRel">
    <vt:lpwstr/>
  </property>
  <property fmtid="{D5CDD505-2E9C-101B-9397-08002B2CF9AE}" pid="87" name="FSC#COOSYSTEM@1.1:Container">
    <vt:lpwstr>COO.2245.100.8.576336</vt:lpwstr>
  </property>
  <property fmtid="{D5CDD505-2E9C-101B-9397-08002B2CF9AE}" pid="88" name="FSC#FSCFOLIO@1.1001:docpropproject">
    <vt:lpwstr/>
  </property>
</Properties>
</file>