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5"/>
    <p:sldMasterId id="2147483697" r:id="rId6"/>
    <p:sldMasterId id="2147483687" r:id="rId7"/>
  </p:sldMasterIdLst>
  <p:notesMasterIdLst>
    <p:notesMasterId r:id="rId53"/>
  </p:notesMasterIdLst>
  <p:handoutMasterIdLst>
    <p:handoutMasterId r:id="rId54"/>
  </p:handoutMasterIdLst>
  <p:sldIdLst>
    <p:sldId id="306" r:id="rId8"/>
    <p:sldId id="264" r:id="rId9"/>
    <p:sldId id="313" r:id="rId10"/>
    <p:sldId id="307" r:id="rId11"/>
    <p:sldId id="308" r:id="rId12"/>
    <p:sldId id="309" r:id="rId13"/>
    <p:sldId id="310" r:id="rId14"/>
    <p:sldId id="256" r:id="rId15"/>
    <p:sldId id="265" r:id="rId16"/>
    <p:sldId id="266" r:id="rId17"/>
    <p:sldId id="274" r:id="rId18"/>
    <p:sldId id="270" r:id="rId19"/>
    <p:sldId id="271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4" r:id="rId28"/>
    <p:sldId id="285" r:id="rId29"/>
    <p:sldId id="279" r:id="rId30"/>
    <p:sldId id="272" r:id="rId31"/>
    <p:sldId id="286" r:id="rId32"/>
    <p:sldId id="287" r:id="rId33"/>
    <p:sldId id="288" r:id="rId34"/>
    <p:sldId id="289" r:id="rId35"/>
    <p:sldId id="312" r:id="rId36"/>
    <p:sldId id="290" r:id="rId37"/>
    <p:sldId id="291" r:id="rId38"/>
    <p:sldId id="292" r:id="rId39"/>
    <p:sldId id="293" r:id="rId40"/>
    <p:sldId id="294" r:id="rId41"/>
    <p:sldId id="295" r:id="rId42"/>
    <p:sldId id="311" r:id="rId43"/>
    <p:sldId id="297" r:id="rId44"/>
    <p:sldId id="298" r:id="rId45"/>
    <p:sldId id="299" r:id="rId46"/>
    <p:sldId id="300" r:id="rId47"/>
    <p:sldId id="301" r:id="rId48"/>
    <p:sldId id="302" r:id="rId49"/>
    <p:sldId id="304" r:id="rId50"/>
    <p:sldId id="303" r:id="rId51"/>
    <p:sldId id="273" r:id="rId5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43">
          <p15:clr>
            <a:srgbClr val="A4A3A4"/>
          </p15:clr>
        </p15:guide>
        <p15:guide id="2" orient="horz" pos="197">
          <p15:clr>
            <a:srgbClr val="A4A3A4"/>
          </p15:clr>
        </p15:guide>
        <p15:guide id="3" orient="horz" pos="4020">
          <p15:clr>
            <a:srgbClr val="A4A3A4"/>
          </p15:clr>
        </p15:guide>
        <p15:guide id="4" orient="horz" pos="663">
          <p15:clr>
            <a:srgbClr val="A4A3A4"/>
          </p15:clr>
        </p15:guide>
        <p15:guide id="5" orient="horz" pos="296">
          <p15:clr>
            <a:srgbClr val="A4A3A4"/>
          </p15:clr>
        </p15:guide>
        <p15:guide id="6" pos="261">
          <p15:clr>
            <a:srgbClr val="A4A3A4"/>
          </p15:clr>
        </p15:guide>
        <p15:guide id="7" pos="5478">
          <p15:clr>
            <a:srgbClr val="A4A3A4"/>
          </p15:clr>
        </p15:guide>
        <p15:guide id="8" pos="4105">
          <p15:clr>
            <a:srgbClr val="A4A3A4"/>
          </p15:clr>
        </p15:guide>
        <p15:guide id="9" pos="41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4D"/>
    <a:srgbClr val="83053C"/>
    <a:srgbClr val="CE1F5E"/>
    <a:srgbClr val="F0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30" autoAdjust="0"/>
    <p:restoredTop sz="94674"/>
  </p:normalViewPr>
  <p:slideViewPr>
    <p:cSldViewPr showGuides="1">
      <p:cViewPr varScale="1">
        <p:scale>
          <a:sx n="124" d="100"/>
          <a:sy n="124" d="100"/>
        </p:scale>
        <p:origin x="1002" y="90"/>
      </p:cViewPr>
      <p:guideLst>
        <p:guide orient="horz" pos="943"/>
        <p:guide orient="horz" pos="197"/>
        <p:guide orient="horz" pos="4020"/>
        <p:guide orient="horz" pos="663"/>
        <p:guide orient="horz" pos="296"/>
        <p:guide pos="261"/>
        <p:guide pos="5478"/>
        <p:guide pos="4105"/>
        <p:guide pos="41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viewProps" Target="viewProp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472182596291011E-2"/>
          <c:y val="5.7203886817550835E-2"/>
          <c:w val="0.60909044057622064"/>
          <c:h val="0.94279606185433606"/>
        </c:manualLayout>
      </c:layout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8CD200"/>
            </a:solidFill>
          </c:spPr>
          <c:explosion val="10"/>
          <c:dPt>
            <c:idx val="0"/>
            <c:bubble3D val="0"/>
            <c:explosion val="4"/>
            <c:spPr>
              <a:solidFill>
                <a:srgbClr val="1F497D">
                  <a:lumMod val="75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1-4EB2-479C-B46C-3ED06C26828B}"/>
              </c:ext>
            </c:extLst>
          </c:dPt>
          <c:dPt>
            <c:idx val="1"/>
            <c:bubble3D val="0"/>
            <c:spPr>
              <a:solidFill>
                <a:srgbClr val="5283BE"/>
              </a:solidFill>
            </c:spPr>
            <c:extLst>
              <c:ext xmlns:c16="http://schemas.microsoft.com/office/drawing/2014/chart" uri="{C3380CC4-5D6E-409C-BE32-E72D297353CC}">
                <c16:uniqueId val="{00000003-4EB2-479C-B46C-3ED06C26828B}"/>
              </c:ext>
            </c:extLst>
          </c:dPt>
          <c:dPt>
            <c:idx val="2"/>
            <c:bubble3D val="0"/>
            <c:spPr>
              <a:solidFill>
                <a:srgbClr val="4F81BD">
                  <a:lumMod val="60000"/>
                  <a:lumOff val="4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5-4EB2-479C-B46C-3ED06C26828B}"/>
              </c:ext>
            </c:extLst>
          </c:dPt>
          <c:dPt>
            <c:idx val="3"/>
            <c:bubble3D val="0"/>
            <c:spPr>
              <a:solidFill>
                <a:srgbClr val="CF7977"/>
              </a:solidFill>
            </c:spPr>
            <c:extLst>
              <c:ext xmlns:c16="http://schemas.microsoft.com/office/drawing/2014/chart" uri="{C3380CC4-5D6E-409C-BE32-E72D297353CC}">
                <c16:uniqueId val="{00000007-4EB2-479C-B46C-3ED06C26828B}"/>
              </c:ext>
            </c:extLst>
          </c:dPt>
          <c:dPt>
            <c:idx val="4"/>
            <c:bubble3D val="0"/>
            <c:spPr>
              <a:solidFill>
                <a:srgbClr val="C0504D">
                  <a:lumMod val="75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9-4EB2-479C-B46C-3ED06C26828B}"/>
              </c:ext>
            </c:extLst>
          </c:dPt>
          <c:dLbls>
            <c:dLbl>
              <c:idx val="0"/>
              <c:layout>
                <c:manualLayout>
                  <c:x val="-0.17631891004172684"/>
                  <c:y val="3.09445656642317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B2-479C-B46C-3ED06C26828B}"/>
                </c:ext>
              </c:extLst>
            </c:dLbl>
            <c:dLbl>
              <c:idx val="2"/>
              <c:layout>
                <c:manualLayout>
                  <c:x val="7.0869614833117503E-2"/>
                  <c:y val="-0.106619865287923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EB2-479C-B46C-3ED06C2682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Häufig</c:v>
                </c:pt>
                <c:pt idx="1">
                  <c:v>Manchmal</c:v>
                </c:pt>
                <c:pt idx="2">
                  <c:v>Selten</c:v>
                </c:pt>
                <c:pt idx="3">
                  <c:v>Nie, so gut wie nie</c:v>
                </c:pt>
              </c:strCache>
            </c:strRef>
          </c:cat>
          <c:val>
            <c:numRef>
              <c:f>Tabelle1!$B$2:$B$5</c:f>
              <c:numCache>
                <c:formatCode>0.0</c:formatCode>
                <c:ptCount val="4"/>
                <c:pt idx="0">
                  <c:v>43.7</c:v>
                </c:pt>
                <c:pt idx="1">
                  <c:v>17.399999999999999</c:v>
                </c:pt>
                <c:pt idx="2">
                  <c:v>23.6</c:v>
                </c:pt>
                <c:pt idx="3">
                  <c:v>15.4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EB2-479C-B46C-3ED06C2682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137192444517219"/>
          <c:y val="0.26836098410507475"/>
          <c:w val="0.38862807555482787"/>
          <c:h val="0.43668722132624987"/>
        </c:manualLayout>
      </c:layout>
      <c:overlay val="0"/>
      <c:txPr>
        <a:bodyPr/>
        <a:lstStyle/>
        <a:p>
          <a:pPr>
            <a:defRPr sz="1600" b="0">
              <a:solidFill>
                <a:sysClr val="windowText" lastClr="000000"/>
              </a:solidFill>
              <a:latin typeface="Calibri" panose="020F0502020204030204" pitchFamily="34" charset="0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9736593245272805E-2"/>
          <c:y val="5.1538410194384252E-2"/>
          <c:w val="0.56721246537126058"/>
          <c:h val="0.84576942950621958"/>
        </c:manualLayout>
      </c:layout>
      <c:ofPieChart>
        <c:ofPieType val="bar"/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dPt>
            <c:idx val="0"/>
            <c:bubble3D val="0"/>
            <c:spPr>
              <a:solidFill>
                <a:srgbClr val="17375E"/>
              </a:solidFill>
            </c:spPr>
            <c:extLst>
              <c:ext xmlns:c16="http://schemas.microsoft.com/office/drawing/2014/chart" uri="{C3380CC4-5D6E-409C-BE32-E72D297353CC}">
                <c16:uniqueId val="{00000001-197F-443A-BE75-032A9E6153D1}"/>
              </c:ext>
            </c:extLst>
          </c:dPt>
          <c:dPt>
            <c:idx val="1"/>
            <c:bubble3D val="0"/>
            <c:spPr>
              <a:solidFill>
                <a:srgbClr val="C0504D">
                  <a:lumMod val="40000"/>
                  <a:lumOff val="6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3-197F-443A-BE75-032A9E6153D1}"/>
              </c:ext>
            </c:extLst>
          </c:dPt>
          <c:dPt>
            <c:idx val="2"/>
            <c:bubble3D val="0"/>
            <c:spPr>
              <a:solidFill>
                <a:srgbClr val="C0504D">
                  <a:lumMod val="60000"/>
                  <a:lumOff val="4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5-197F-443A-BE75-032A9E6153D1}"/>
              </c:ext>
            </c:extLst>
          </c:dPt>
          <c:dPt>
            <c:idx val="3"/>
            <c:bubble3D val="0"/>
            <c:spPr>
              <a:solidFill>
                <a:srgbClr val="C0504D"/>
              </a:solidFill>
            </c:spPr>
            <c:extLst>
              <c:ext xmlns:c16="http://schemas.microsoft.com/office/drawing/2014/chart" uri="{C3380CC4-5D6E-409C-BE32-E72D297353CC}">
                <c16:uniqueId val="{00000007-197F-443A-BE75-032A9E6153D1}"/>
              </c:ext>
            </c:extLst>
          </c:dPt>
          <c:dPt>
            <c:idx val="4"/>
            <c:bubble3D val="0"/>
            <c:spPr>
              <a:solidFill>
                <a:srgbClr val="C0504D">
                  <a:lumMod val="75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9-197F-443A-BE75-032A9E6153D1}"/>
              </c:ext>
            </c:extLst>
          </c:dPt>
          <c:dPt>
            <c:idx val="5"/>
            <c:bubble3D val="0"/>
            <c:spPr>
              <a:solidFill>
                <a:srgbClr val="C0504D">
                  <a:lumMod val="50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B-197F-443A-BE75-032A9E6153D1}"/>
              </c:ext>
            </c:extLst>
          </c:dPt>
          <c:dPt>
            <c:idx val="6"/>
            <c:bubble3D val="0"/>
            <c:explosion val="4"/>
            <c:spPr>
              <a:solidFill>
                <a:srgbClr val="D33B3B"/>
              </a:solidFill>
            </c:spPr>
            <c:extLst>
              <c:ext xmlns:c16="http://schemas.microsoft.com/office/drawing/2014/chart" uri="{C3380CC4-5D6E-409C-BE32-E72D297353CC}">
                <c16:uniqueId val="{0000000D-197F-443A-BE75-032A9E6153D1}"/>
              </c:ext>
            </c:extLst>
          </c:dPt>
          <c:dLbls>
            <c:dLbl>
              <c:idx val="0"/>
              <c:layout>
                <c:manualLayout>
                  <c:x val="0.11648862487494999"/>
                  <c:y val="-4.7220838046881921E-3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7F-443A-BE75-032A9E6153D1}"/>
                </c:ext>
              </c:extLst>
            </c:dLbl>
            <c:dLbl>
              <c:idx val="1"/>
              <c:layout>
                <c:manualLayout>
                  <c:x val="-9.2918013760516296E-2"/>
                  <c:y val="5.82994152385031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97F-443A-BE75-032A9E6153D1}"/>
                </c:ext>
              </c:extLst>
            </c:dLbl>
            <c:dLbl>
              <c:idx val="2"/>
              <c:layout>
                <c:manualLayout>
                  <c:x val="-8.9416890713271122E-2"/>
                  <c:y val="7.30739560215836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97F-443A-BE75-032A9E6153D1}"/>
                </c:ext>
              </c:extLst>
            </c:dLbl>
            <c:dLbl>
              <c:idx val="3"/>
              <c:layout>
                <c:manualLayout>
                  <c:x val="-8.591576766602594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97F-443A-BE75-032A9E6153D1}"/>
                </c:ext>
              </c:extLst>
            </c:dLbl>
            <c:dLbl>
              <c:idx val="4"/>
              <c:layout>
                <c:manualLayout>
                  <c:x val="-8.5915767666025947E-2"/>
                  <c:y val="-2.955367207129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97F-443A-BE75-032A9E6153D1}"/>
                </c:ext>
              </c:extLst>
            </c:dLbl>
            <c:dLbl>
              <c:idx val="5"/>
              <c:layout>
                <c:manualLayout>
                  <c:x val="-8.3162010333826572E-2"/>
                  <c:y val="1.1889408304545128E-3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Calibri" panose="020F050202020403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97F-443A-BE75-032A9E6153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  <a:latin typeface="Calibri" panose="020F0502020204030204" pitchFamily="34" charset="0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keine Medikamente</c:v>
                </c:pt>
                <c:pt idx="1">
                  <c:v>1 Medikament</c:v>
                </c:pt>
                <c:pt idx="2">
                  <c:v>2 Medikamente</c:v>
                </c:pt>
                <c:pt idx="3">
                  <c:v>3 Medikamente</c:v>
                </c:pt>
                <c:pt idx="4">
                  <c:v>4 bis 5 Medikamente</c:v>
                </c:pt>
                <c:pt idx="5">
                  <c:v>6 Medikamente und mehr</c:v>
                </c:pt>
              </c:strCache>
            </c:strRef>
          </c:cat>
          <c:val>
            <c:numRef>
              <c:f>Tabelle1!$B$2:$B$7</c:f>
              <c:numCache>
                <c:formatCode>0.0</c:formatCode>
                <c:ptCount val="6"/>
                <c:pt idx="0">
                  <c:v>47.1</c:v>
                </c:pt>
                <c:pt idx="1">
                  <c:v>17.7</c:v>
                </c:pt>
                <c:pt idx="2">
                  <c:v>16.100000000000001</c:v>
                </c:pt>
                <c:pt idx="3">
                  <c:v>8.3000000000000007</c:v>
                </c:pt>
                <c:pt idx="4">
                  <c:v>7.5</c:v>
                </c:pt>
                <c:pt idx="5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97F-443A-BE75-032A9E615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5"/>
        <c:secondPieSize val="75"/>
        <c:serLines>
          <c:spPr>
            <a:ln w="19050">
              <a:solidFill>
                <a:srgbClr val="1F497D"/>
              </a:solidFill>
            </a:ln>
          </c:spPr>
        </c:serLines>
      </c:ofPieChart>
    </c:plotArea>
    <c:legend>
      <c:legendPos val="r"/>
      <c:layout>
        <c:manualLayout>
          <c:xMode val="edge"/>
          <c:yMode val="edge"/>
          <c:x val="0.6281539655697127"/>
          <c:y val="0.18729605246396513"/>
          <c:w val="0.35355699162194132"/>
          <c:h val="0.50709428140117829"/>
        </c:manualLayout>
      </c:layout>
      <c:overlay val="0"/>
      <c:txPr>
        <a:bodyPr/>
        <a:lstStyle/>
        <a:p>
          <a:pPr>
            <a:defRPr sz="1400">
              <a:latin typeface="Calibri" panose="020F0502020204030204" pitchFamily="34" charset="0"/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 algn="just">
        <a:defRPr sz="1800"/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780396093273123E-2"/>
          <c:y val="4.2957321498139932E-2"/>
          <c:w val="0.9089543102490466"/>
          <c:h val="0.65539487915494044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</c:strCache>
            </c:strRef>
          </c:tx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F321-486F-A787-CE7C804BBEDC}"/>
              </c:ext>
            </c:extLst>
          </c:dPt>
          <c:dLbls>
            <c:dLbl>
              <c:idx val="0"/>
              <c:layout>
                <c:manualLayout>
                  <c:x val="-3.1391443013964127E-2"/>
                  <c:y val="5.70670330939363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321-486F-A787-CE7C804BBEDC}"/>
                </c:ext>
              </c:extLst>
            </c:dLbl>
            <c:dLbl>
              <c:idx val="1"/>
              <c:layout>
                <c:manualLayout>
                  <c:x val="-3.6100159466058712E-2"/>
                  <c:y val="5.4213681439239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321-486F-A787-CE7C804BBEDC}"/>
                </c:ext>
              </c:extLst>
            </c:dLbl>
            <c:dLbl>
              <c:idx val="2"/>
              <c:layout>
                <c:manualLayout>
                  <c:x val="-3.6100159466058802E-2"/>
                  <c:y val="5.70670330939363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21-486F-A787-CE7C804BBEDC}"/>
                </c:ext>
              </c:extLst>
            </c:dLbl>
            <c:dLbl>
              <c:idx val="3"/>
              <c:layout>
                <c:manualLayout>
                  <c:x val="-3.9239303767455096E-2"/>
                  <c:y val="4.85069781298459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21-486F-A787-CE7C804BBEDC}"/>
                </c:ext>
              </c:extLst>
            </c:dLbl>
            <c:dLbl>
              <c:idx val="4"/>
              <c:layout>
                <c:manualLayout>
                  <c:x val="-3.1391443013964127E-2"/>
                  <c:y val="5.9920384748633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321-486F-A787-CE7C804BBEDC}"/>
                </c:ext>
              </c:extLst>
            </c:dLbl>
            <c:dLbl>
              <c:idx val="5"/>
              <c:layout>
                <c:manualLayout>
                  <c:x val="-2.9821870863265917E-2"/>
                  <c:y val="5.9920384748633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21-486F-A787-CE7C804BBEDC}"/>
                </c:ext>
              </c:extLst>
            </c:dLbl>
            <c:dLbl>
              <c:idx val="6"/>
              <c:layout>
                <c:manualLayout>
                  <c:x val="-3.9239303767455158E-2"/>
                  <c:y val="5.4213681439239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321-486F-A787-CE7C804BBE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latin typeface="Calibri" panose="020F050202020403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Tabelle1!$A$2:$A$9</c:f>
              <c:strCache>
                <c:ptCount val="8"/>
                <c:pt idx="0">
                  <c:v>Die Pharmaindustrie</c:v>
                </c:pt>
                <c:pt idx="1">
                  <c:v>Die Wissenschaft</c:v>
                </c:pt>
                <c:pt idx="2">
                  <c:v>Der Staat</c:v>
                </c:pt>
                <c:pt idx="3">
                  <c:v>Die Wasser- und Klärwerke</c:v>
                </c:pt>
                <c:pt idx="4">
                  <c:v>Jeder einzelne Verbraucher, also auch ich</c:v>
                </c:pt>
                <c:pt idx="5">
                  <c:v>Umweltverbände</c:v>
                </c:pt>
                <c:pt idx="6">
                  <c:v>Die Ärzte</c:v>
                </c:pt>
                <c:pt idx="7">
                  <c:v>Die Apotheker</c:v>
                </c:pt>
              </c:strCache>
            </c:strRef>
          </c:cat>
          <c:val>
            <c:numRef>
              <c:f>Tabelle1!$B$2:$B$9</c:f>
              <c:numCache>
                <c:formatCode>0.0</c:formatCode>
                <c:ptCount val="8"/>
                <c:pt idx="0">
                  <c:v>4.5999999999999996</c:v>
                </c:pt>
                <c:pt idx="1">
                  <c:v>4.0999999999999996</c:v>
                </c:pt>
                <c:pt idx="2">
                  <c:v>4</c:v>
                </c:pt>
                <c:pt idx="3">
                  <c:v>3.9</c:v>
                </c:pt>
                <c:pt idx="4">
                  <c:v>3.7</c:v>
                </c:pt>
                <c:pt idx="5">
                  <c:v>3.5</c:v>
                </c:pt>
                <c:pt idx="6">
                  <c:v>3.5</c:v>
                </c:pt>
                <c:pt idx="7">
                  <c:v>3.4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F321-486F-A787-CE7C804BBEDC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</c:strCache>
            </c:strRef>
          </c:tx>
          <c:cat>
            <c:strRef>
              <c:f>Tabelle1!$A$2:$A$9</c:f>
              <c:strCache>
                <c:ptCount val="8"/>
                <c:pt idx="0">
                  <c:v>Die Pharmaindustrie</c:v>
                </c:pt>
                <c:pt idx="1">
                  <c:v>Die Wissenschaft</c:v>
                </c:pt>
                <c:pt idx="2">
                  <c:v>Der Staat</c:v>
                </c:pt>
                <c:pt idx="3">
                  <c:v>Die Wasser- und Klärwerke</c:v>
                </c:pt>
                <c:pt idx="4">
                  <c:v>Jeder einzelne Verbraucher, also auch ich</c:v>
                </c:pt>
                <c:pt idx="5">
                  <c:v>Umweltverbände</c:v>
                </c:pt>
                <c:pt idx="6">
                  <c:v>Die Ärzte</c:v>
                </c:pt>
                <c:pt idx="7">
                  <c:v>Die Apotheker</c:v>
                </c:pt>
              </c:strCache>
            </c:strRef>
          </c:cat>
          <c:val>
            <c:numRef>
              <c:f>Tabelle1!$C$2:$C$9</c:f>
              <c:numCache>
                <c:formatCode>General</c:formatCode>
                <c:ptCount val="8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F321-486F-A787-CE7C804BBEDC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</c:strCache>
            </c:strRef>
          </c:tx>
          <c:cat>
            <c:strRef>
              <c:f>Tabelle1!$A$2:$A$9</c:f>
              <c:strCache>
                <c:ptCount val="8"/>
                <c:pt idx="0">
                  <c:v>Die Pharmaindustrie</c:v>
                </c:pt>
                <c:pt idx="1">
                  <c:v>Die Wissenschaft</c:v>
                </c:pt>
                <c:pt idx="2">
                  <c:v>Der Staat</c:v>
                </c:pt>
                <c:pt idx="3">
                  <c:v>Die Wasser- und Klärwerke</c:v>
                </c:pt>
                <c:pt idx="4">
                  <c:v>Jeder einzelne Verbraucher, also auch ich</c:v>
                </c:pt>
                <c:pt idx="5">
                  <c:v>Umweltverbände</c:v>
                </c:pt>
                <c:pt idx="6">
                  <c:v>Die Ärzte</c:v>
                </c:pt>
                <c:pt idx="7">
                  <c:v>Die Apotheker</c:v>
                </c:pt>
              </c:strCache>
            </c:strRef>
          </c:cat>
          <c:val>
            <c:numRef>
              <c:f>Tabelle1!$D$2:$D$9</c:f>
              <c:numCache>
                <c:formatCode>General</c:formatCode>
                <c:ptCount val="8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F321-486F-A787-CE7C804BBE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1839576"/>
        <c:axId val="221839968"/>
      </c:lineChart>
      <c:catAx>
        <c:axId val="221839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Calibri" panose="020F0502020204030204" pitchFamily="34" charset="0"/>
              </a:defRPr>
            </a:pPr>
            <a:endParaRPr lang="de-DE"/>
          </a:p>
        </c:txPr>
        <c:crossAx val="221839968"/>
        <c:crossesAt val="3"/>
        <c:auto val="1"/>
        <c:lblAlgn val="ctr"/>
        <c:lblOffset val="100"/>
        <c:noMultiLvlLbl val="0"/>
      </c:catAx>
      <c:valAx>
        <c:axId val="221839968"/>
        <c:scaling>
          <c:orientation val="minMax"/>
          <c:max val="4.8"/>
          <c:min val="3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Calibri" panose="020F0502020204030204" pitchFamily="34" charset="0"/>
              </a:defRPr>
            </a:pPr>
            <a:endParaRPr lang="de-DE"/>
          </a:p>
        </c:txPr>
        <c:crossAx val="2218395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10"/>
      <c:depthPercent val="100"/>
      <c:rAngAx val="1"/>
    </c:view3D>
    <c:floor>
      <c:thickness val="0"/>
      <c:spPr>
        <a:solidFill>
          <a:sysClr val="window" lastClr="FFFFFF">
            <a:lumMod val="95000"/>
          </a:sysClr>
        </a:solidFill>
        <a:ln>
          <a:noFill/>
        </a:ln>
        <a:scene3d>
          <a:camera prst="orthographicFront"/>
          <a:lightRig rig="threePt" dir="t"/>
        </a:scene3d>
        <a:sp3d/>
      </c:spPr>
    </c:floor>
    <c:sideWall>
      <c:thickness val="0"/>
      <c:spPr>
        <a:noFill/>
      </c:spPr>
    </c:sideWall>
    <c:backWall>
      <c:thickness val="0"/>
      <c:spPr>
        <a:noFill/>
      </c:spPr>
    </c:backWall>
    <c:plotArea>
      <c:layout>
        <c:manualLayout>
          <c:layoutTarget val="inner"/>
          <c:xMode val="edge"/>
          <c:yMode val="edge"/>
          <c:x val="0.48394702662167227"/>
          <c:y val="3.688860203949916E-2"/>
          <c:w val="0.51605297337832767"/>
          <c:h val="0.90990515038079256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immer</c:v>
                </c:pt>
              </c:strCache>
            </c:strRef>
          </c:tx>
          <c:spPr>
            <a:solidFill>
              <a:srgbClr val="4F81BD">
                <a:lumMod val="50000"/>
              </a:srgbClr>
            </a:solidFill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D58-45F6-A260-64B3C5F9EFCD}"/>
              </c:ext>
            </c:extLst>
          </c:dPt>
          <c:dLbls>
            <c:dLbl>
              <c:idx val="6"/>
              <c:layout>
                <c:manualLayout>
                  <c:x val="-8.5207602706419208E-3"/>
                  <c:y val="2.06531560604104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58-45F6-A260-64B3C5F9EFCD}"/>
                </c:ext>
              </c:extLst>
            </c:dLbl>
            <c:dLbl>
              <c:idx val="7"/>
              <c:layout>
                <c:manualLayout>
                  <c:x val="-1.5337126957597133E-2"/>
                  <c:y val="9.6173752380583809E-17"/>
                </c:manualLayout>
              </c:layout>
              <c:spPr/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chemeClr val="bg1">
                          <a:lumMod val="50000"/>
                        </a:schemeClr>
                      </a:solidFill>
                      <a:latin typeface="Calibri" panose="020F0502020204030204" pitchFamily="34" charset="0"/>
                      <a:ea typeface="Arial Narrow"/>
                      <a:cs typeface="Arial Narrow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D58-45F6-A260-64B3C5F9EF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FFFFFF"/>
                    </a:solidFill>
                    <a:latin typeface="Calibri" panose="020F0502020204030204" pitchFamily="34" charset="0"/>
                    <a:ea typeface="Arial Narrow"/>
                    <a:cs typeface="Arial Narrow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Tabelle1!$A$2:$A$10</c:f>
              <c:strCache>
                <c:ptCount val="9"/>
                <c:pt idx="0">
                  <c:v>gebe leere Plastik-/Aluverpackungen, aus denen  die Tabletten herausgedrückt sind, zum Verpackungsmüll (gelber Sack/ grüner Punkt) oder Restmüll</c:v>
                </c:pt>
                <c:pt idx="1">
                  <c:v>entsorge Kartonverpackungen und Papier, z.B. den Beipackzettel, getrennt im Papiermüll bzw. Verpackungsmüll</c:v>
                </c:pt>
                <c:pt idx="2">
                  <c:v>bringe leere Glasverpackungen, bspw. von Tropfen oder Säften, zum Glascontainer</c:v>
                </c:pt>
                <c:pt idx="3">
                  <c:v>gebe alte Medikamente in einer Apotheke ab</c:v>
                </c:pt>
                <c:pt idx="4">
                  <c:v>entsorge alte Medikamente im Restmüll </c:v>
                </c:pt>
                <c:pt idx="5">
                  <c:v>entsorge übrig gebliebene Flüssigkeitsreste von Medikamenten in der Spüle oder Toilette</c:v>
                </c:pt>
                <c:pt idx="6">
                  <c:v>bringe übrig gebliebene oder abgelaufene Arzneimittel zum Sondermüll</c:v>
                </c:pt>
                <c:pt idx="7">
                  <c:v>gebe die restlichen Arzneimittel samt Verpackung in den Verpackungsmüll (gelber Sack/ grüner Punkt)</c:v>
                </c:pt>
                <c:pt idx="8">
                  <c:v>entsorge übrig gebliebene Tabletten in der Toilette oder in der Spüle</c:v>
                </c:pt>
              </c:strCache>
            </c:strRef>
          </c:cat>
          <c:val>
            <c:numRef>
              <c:f>Tabelle1!$B$2:$B$10</c:f>
              <c:numCache>
                <c:formatCode>0.0</c:formatCode>
                <c:ptCount val="9"/>
                <c:pt idx="0">
                  <c:v>56.9</c:v>
                </c:pt>
                <c:pt idx="1">
                  <c:v>56.2</c:v>
                </c:pt>
                <c:pt idx="2">
                  <c:v>43.7</c:v>
                </c:pt>
                <c:pt idx="3">
                  <c:v>29.9</c:v>
                </c:pt>
                <c:pt idx="4">
                  <c:v>15.2</c:v>
                </c:pt>
                <c:pt idx="5">
                  <c:v>7.7</c:v>
                </c:pt>
                <c:pt idx="6">
                  <c:v>4.0999999999999996</c:v>
                </c:pt>
                <c:pt idx="7">
                  <c:v>3.4</c:v>
                </c:pt>
                <c:pt idx="8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D58-45F6-A260-64B3C5F9EFCD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häufig</c:v>
                </c:pt>
              </c:strCache>
            </c:strRef>
          </c:tx>
          <c:spPr>
            <a:solidFill>
              <a:srgbClr val="4172AD"/>
            </a:solidFill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AD58-45F6-A260-64B3C5F9EFCD}"/>
              </c:ext>
            </c:extLst>
          </c:dPt>
          <c:dLbls>
            <c:dLbl>
              <c:idx val="8"/>
              <c:layout>
                <c:manualLayout>
                  <c:x val="-1.0224751305064776E-2"/>
                  <c:y val="5.24590163934435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D58-45F6-A260-64B3C5F9EF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FFFFFF"/>
                    </a:solidFill>
                    <a:latin typeface="Calibri" panose="020F0502020204030204" pitchFamily="34" charset="0"/>
                    <a:ea typeface="Arial Narrow"/>
                    <a:cs typeface="Arial Narrow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Tabelle1!$A$2:$A$10</c:f>
              <c:strCache>
                <c:ptCount val="9"/>
                <c:pt idx="0">
                  <c:v>gebe leere Plastik-/Aluverpackungen, aus denen  die Tabletten herausgedrückt sind, zum Verpackungsmüll (gelber Sack/ grüner Punkt) oder Restmüll</c:v>
                </c:pt>
                <c:pt idx="1">
                  <c:v>entsorge Kartonverpackungen und Papier, z.B. den Beipackzettel, getrennt im Papiermüll bzw. Verpackungsmüll</c:v>
                </c:pt>
                <c:pt idx="2">
                  <c:v>bringe leere Glasverpackungen, bspw. von Tropfen oder Säften, zum Glascontainer</c:v>
                </c:pt>
                <c:pt idx="3">
                  <c:v>gebe alte Medikamente in einer Apotheke ab</c:v>
                </c:pt>
                <c:pt idx="4">
                  <c:v>entsorge alte Medikamente im Restmüll </c:v>
                </c:pt>
                <c:pt idx="5">
                  <c:v>entsorge übrig gebliebene Flüssigkeitsreste von Medikamenten in der Spüle oder Toilette</c:v>
                </c:pt>
                <c:pt idx="6">
                  <c:v>bringe übrig gebliebene oder abgelaufene Arzneimittel zum Sondermüll</c:v>
                </c:pt>
                <c:pt idx="7">
                  <c:v>gebe die restlichen Arzneimittel samt Verpackung in den Verpackungsmüll (gelber Sack/ grüner Punkt)</c:v>
                </c:pt>
                <c:pt idx="8">
                  <c:v>entsorge übrig gebliebene Tabletten in der Toilette oder in der Spüle</c:v>
                </c:pt>
              </c:strCache>
            </c:strRef>
          </c:cat>
          <c:val>
            <c:numRef>
              <c:f>Tabelle1!$C$2:$C$10</c:f>
              <c:numCache>
                <c:formatCode>0.0</c:formatCode>
                <c:ptCount val="9"/>
                <c:pt idx="0">
                  <c:v>17</c:v>
                </c:pt>
                <c:pt idx="1">
                  <c:v>16.8</c:v>
                </c:pt>
                <c:pt idx="2">
                  <c:v>14.8</c:v>
                </c:pt>
                <c:pt idx="3">
                  <c:v>15</c:v>
                </c:pt>
                <c:pt idx="4">
                  <c:v>13.1</c:v>
                </c:pt>
                <c:pt idx="5">
                  <c:v>9.4</c:v>
                </c:pt>
                <c:pt idx="6">
                  <c:v>3.3</c:v>
                </c:pt>
                <c:pt idx="7">
                  <c:v>3.7</c:v>
                </c:pt>
                <c:pt idx="8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D58-45F6-A260-64B3C5F9EFCD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manchmal</c:v>
                </c:pt>
              </c:strCache>
            </c:strRef>
          </c:tx>
          <c:spPr>
            <a:solidFill>
              <a:srgbClr val="4F81BD">
                <a:lumMod val="60000"/>
                <a:lumOff val="40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de-DE" sz="1200" b="1" i="0" u="none" strike="noStrike" kern="1200" baseline="0">
                    <a:solidFill>
                      <a:srgbClr val="FFFFFF"/>
                    </a:solidFill>
                    <a:latin typeface="Calibri" panose="020F0502020204030204" pitchFamily="34" charset="0"/>
                    <a:ea typeface="Arial Narrow"/>
                    <a:cs typeface="Arial Narrow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Tabelle1!$A$2:$A$10</c:f>
              <c:strCache>
                <c:ptCount val="9"/>
                <c:pt idx="0">
                  <c:v>gebe leere Plastik-/Aluverpackungen, aus denen  die Tabletten herausgedrückt sind, zum Verpackungsmüll (gelber Sack/ grüner Punkt) oder Restmüll</c:v>
                </c:pt>
                <c:pt idx="1">
                  <c:v>entsorge Kartonverpackungen und Papier, z.B. den Beipackzettel, getrennt im Papiermüll bzw. Verpackungsmüll</c:v>
                </c:pt>
                <c:pt idx="2">
                  <c:v>bringe leere Glasverpackungen, bspw. von Tropfen oder Säften, zum Glascontainer</c:v>
                </c:pt>
                <c:pt idx="3">
                  <c:v>gebe alte Medikamente in einer Apotheke ab</c:v>
                </c:pt>
                <c:pt idx="4">
                  <c:v>entsorge alte Medikamente im Restmüll </c:v>
                </c:pt>
                <c:pt idx="5">
                  <c:v>entsorge übrig gebliebene Flüssigkeitsreste von Medikamenten in der Spüle oder Toilette</c:v>
                </c:pt>
                <c:pt idx="6">
                  <c:v>bringe übrig gebliebene oder abgelaufene Arzneimittel zum Sondermüll</c:v>
                </c:pt>
                <c:pt idx="7">
                  <c:v>gebe die restlichen Arzneimittel samt Verpackung in den Verpackungsmüll (gelber Sack/ grüner Punkt)</c:v>
                </c:pt>
                <c:pt idx="8">
                  <c:v>entsorge übrig gebliebene Tabletten in der Toilette oder in der Spüle</c:v>
                </c:pt>
              </c:strCache>
            </c:strRef>
          </c:cat>
          <c:val>
            <c:numRef>
              <c:f>Tabelle1!$D$2:$D$10</c:f>
              <c:numCache>
                <c:formatCode>0.0</c:formatCode>
                <c:ptCount val="9"/>
                <c:pt idx="0">
                  <c:v>10.1</c:v>
                </c:pt>
                <c:pt idx="1">
                  <c:v>9.9</c:v>
                </c:pt>
                <c:pt idx="2">
                  <c:v>11.3</c:v>
                </c:pt>
                <c:pt idx="3">
                  <c:v>12.9</c:v>
                </c:pt>
                <c:pt idx="4">
                  <c:v>14.9</c:v>
                </c:pt>
                <c:pt idx="5">
                  <c:v>16</c:v>
                </c:pt>
                <c:pt idx="6">
                  <c:v>7.1</c:v>
                </c:pt>
                <c:pt idx="7">
                  <c:v>7.9</c:v>
                </c:pt>
                <c:pt idx="8">
                  <c:v>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D58-45F6-A260-64B3C5F9EFCD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selten</c:v>
                </c:pt>
              </c:strCache>
            </c:strRef>
          </c:tx>
          <c:spPr>
            <a:solidFill>
              <a:srgbClr val="4F81BD">
                <a:lumMod val="20000"/>
                <a:lumOff val="80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de-DE" sz="120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Arial Narrow"/>
                    <a:cs typeface="Arial Narrow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Tabelle1!$A$2:$A$10</c:f>
              <c:strCache>
                <c:ptCount val="9"/>
                <c:pt idx="0">
                  <c:v>gebe leere Plastik-/Aluverpackungen, aus denen  die Tabletten herausgedrückt sind, zum Verpackungsmüll (gelber Sack/ grüner Punkt) oder Restmüll</c:v>
                </c:pt>
                <c:pt idx="1">
                  <c:v>entsorge Kartonverpackungen und Papier, z.B. den Beipackzettel, getrennt im Papiermüll bzw. Verpackungsmüll</c:v>
                </c:pt>
                <c:pt idx="2">
                  <c:v>bringe leere Glasverpackungen, bspw. von Tropfen oder Säften, zum Glascontainer</c:v>
                </c:pt>
                <c:pt idx="3">
                  <c:v>gebe alte Medikamente in einer Apotheke ab</c:v>
                </c:pt>
                <c:pt idx="4">
                  <c:v>entsorge alte Medikamente im Restmüll </c:v>
                </c:pt>
                <c:pt idx="5">
                  <c:v>entsorge übrig gebliebene Flüssigkeitsreste von Medikamenten in der Spüle oder Toilette</c:v>
                </c:pt>
                <c:pt idx="6">
                  <c:v>bringe übrig gebliebene oder abgelaufene Arzneimittel zum Sondermüll</c:v>
                </c:pt>
                <c:pt idx="7">
                  <c:v>gebe die restlichen Arzneimittel samt Verpackung in den Verpackungsmüll (gelber Sack/ grüner Punkt)</c:v>
                </c:pt>
                <c:pt idx="8">
                  <c:v>entsorge übrig gebliebene Tabletten in der Toilette oder in der Spüle</c:v>
                </c:pt>
              </c:strCache>
            </c:strRef>
          </c:cat>
          <c:val>
            <c:numRef>
              <c:f>Tabelle1!$E$2:$E$10</c:f>
              <c:numCache>
                <c:formatCode>0.0</c:formatCode>
                <c:ptCount val="9"/>
                <c:pt idx="0">
                  <c:v>5.5</c:v>
                </c:pt>
                <c:pt idx="1">
                  <c:v>6.7</c:v>
                </c:pt>
                <c:pt idx="2">
                  <c:v>11.8</c:v>
                </c:pt>
                <c:pt idx="3">
                  <c:v>9</c:v>
                </c:pt>
                <c:pt idx="4">
                  <c:v>14.9</c:v>
                </c:pt>
                <c:pt idx="5">
                  <c:v>13.4</c:v>
                </c:pt>
                <c:pt idx="6">
                  <c:v>11.5</c:v>
                </c:pt>
                <c:pt idx="7">
                  <c:v>9.9</c:v>
                </c:pt>
                <c:pt idx="8">
                  <c:v>10.3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D58-45F6-A260-64B3C5F9EFCD}"/>
            </c:ext>
          </c:extLst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nie</c:v>
                </c:pt>
              </c:strCache>
            </c:strRef>
          </c:tx>
          <c:spPr>
            <a:solidFill>
              <a:srgbClr val="CA444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de-DE" sz="1200" b="1" i="0" u="none" strike="noStrike" kern="1200" baseline="0">
                    <a:solidFill>
                      <a:srgbClr val="FFFFFF"/>
                    </a:solidFill>
                    <a:latin typeface="Calibri" panose="020F0502020204030204" pitchFamily="34" charset="0"/>
                    <a:ea typeface="Arial Narrow"/>
                    <a:cs typeface="Arial Narrow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Tabelle1!$A$2:$A$10</c:f>
              <c:strCache>
                <c:ptCount val="9"/>
                <c:pt idx="0">
                  <c:v>gebe leere Plastik-/Aluverpackungen, aus denen  die Tabletten herausgedrückt sind, zum Verpackungsmüll (gelber Sack/ grüner Punkt) oder Restmüll</c:v>
                </c:pt>
                <c:pt idx="1">
                  <c:v>entsorge Kartonverpackungen und Papier, z.B. den Beipackzettel, getrennt im Papiermüll bzw. Verpackungsmüll</c:v>
                </c:pt>
                <c:pt idx="2">
                  <c:v>bringe leere Glasverpackungen, bspw. von Tropfen oder Säften, zum Glascontainer</c:v>
                </c:pt>
                <c:pt idx="3">
                  <c:v>gebe alte Medikamente in einer Apotheke ab</c:v>
                </c:pt>
                <c:pt idx="4">
                  <c:v>entsorge alte Medikamente im Restmüll </c:v>
                </c:pt>
                <c:pt idx="5">
                  <c:v>entsorge übrig gebliebene Flüssigkeitsreste von Medikamenten in der Spüle oder Toilette</c:v>
                </c:pt>
                <c:pt idx="6">
                  <c:v>bringe übrig gebliebene oder abgelaufene Arzneimittel zum Sondermüll</c:v>
                </c:pt>
                <c:pt idx="7">
                  <c:v>gebe die restlichen Arzneimittel samt Verpackung in den Verpackungsmüll (gelber Sack/ grüner Punkt)</c:v>
                </c:pt>
                <c:pt idx="8">
                  <c:v>entsorge übrig gebliebene Tabletten in der Toilette oder in der Spüle</c:v>
                </c:pt>
              </c:strCache>
            </c:strRef>
          </c:cat>
          <c:val>
            <c:numRef>
              <c:f>Tabelle1!$F$2:$F$10</c:f>
              <c:numCache>
                <c:formatCode>0.0</c:formatCode>
                <c:ptCount val="9"/>
                <c:pt idx="0">
                  <c:v>10.5</c:v>
                </c:pt>
                <c:pt idx="1">
                  <c:v>10.4</c:v>
                </c:pt>
                <c:pt idx="2">
                  <c:v>18.399999999999999</c:v>
                </c:pt>
                <c:pt idx="3">
                  <c:v>33.1</c:v>
                </c:pt>
                <c:pt idx="4">
                  <c:v>41.9</c:v>
                </c:pt>
                <c:pt idx="5">
                  <c:v>53.4</c:v>
                </c:pt>
                <c:pt idx="6">
                  <c:v>74</c:v>
                </c:pt>
                <c:pt idx="7">
                  <c:v>75.099999999999994</c:v>
                </c:pt>
                <c:pt idx="8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D58-45F6-A260-64B3C5F9EFC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36"/>
        <c:gapDepth val="335"/>
        <c:shape val="box"/>
        <c:axId val="221840752"/>
        <c:axId val="221841144"/>
        <c:axId val="0"/>
      </c:bar3DChart>
      <c:catAx>
        <c:axId val="2218407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Narrow"/>
                <a:ea typeface="Arial Narrow"/>
                <a:cs typeface="Arial Narrow"/>
              </a:defRPr>
            </a:pPr>
            <a:endParaRPr lang="de-DE"/>
          </a:p>
        </c:txPr>
        <c:crossAx val="221841144"/>
        <c:crosses val="autoZero"/>
        <c:auto val="1"/>
        <c:lblAlgn val="ctr"/>
        <c:lblOffset val="100"/>
        <c:noMultiLvlLbl val="0"/>
      </c:catAx>
      <c:valAx>
        <c:axId val="221841144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221840752"/>
        <c:crosses val="max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Arial Narrow"/>
              </a:defRPr>
            </a:pPr>
            <a:endParaRPr lang="de-DE"/>
          </a:p>
        </c:txPr>
      </c:legendEntry>
      <c:legendEntry>
        <c:idx val="1"/>
        <c:txPr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Arial Narrow"/>
              </a:defRPr>
            </a:pPr>
            <a:endParaRPr lang="de-DE"/>
          </a:p>
        </c:txPr>
      </c:legendEntry>
      <c:legendEntry>
        <c:idx val="2"/>
        <c:txPr>
          <a:bodyPr/>
          <a:lstStyle/>
          <a:p>
            <a:pPr>
              <a:defRPr lang="de-DE" sz="1200" b="1" i="0" u="none" strike="noStrike" kern="1200" baseline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Arial Narrow"/>
              </a:defRPr>
            </a:pPr>
            <a:endParaRPr lang="de-DE"/>
          </a:p>
        </c:txPr>
      </c:legendEntry>
      <c:layout>
        <c:manualLayout>
          <c:xMode val="edge"/>
          <c:yMode val="edge"/>
          <c:x val="0.51717878984030063"/>
          <c:y val="6.3803795017426104E-3"/>
          <c:w val="0.45728954890410689"/>
          <c:h val="6.2548289660513762E-2"/>
        </c:manualLayout>
      </c:layout>
      <c:overlay val="0"/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Calibri" panose="020F0502020204030204" pitchFamily="34" charset="0"/>
              <a:ea typeface="Arial Narrow"/>
              <a:cs typeface="Arial Narrow"/>
            </a:defRPr>
          </a:pPr>
          <a:endParaRPr lang="de-DE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10"/>
      <c:depthPercent val="100"/>
      <c:rAngAx val="1"/>
    </c:view3D>
    <c:floor>
      <c:thickness val="0"/>
      <c:spPr>
        <a:solidFill>
          <a:sysClr val="window" lastClr="FFFFFF">
            <a:lumMod val="95000"/>
          </a:sysClr>
        </a:solidFill>
        <a:ln>
          <a:noFill/>
        </a:ln>
        <a:scene3d>
          <a:camera prst="orthographicFront"/>
          <a:lightRig rig="threePt" dir="t"/>
        </a:scene3d>
        <a:sp3d/>
      </c:spPr>
    </c:floor>
    <c:sideWall>
      <c:thickness val="0"/>
      <c:spPr>
        <a:noFill/>
      </c:spPr>
    </c:sideWall>
    <c:backWall>
      <c:thickness val="0"/>
      <c:spPr>
        <a:noFill/>
      </c:spPr>
    </c:backWall>
    <c:plotArea>
      <c:layout>
        <c:manualLayout>
          <c:layoutTarget val="inner"/>
          <c:xMode val="edge"/>
          <c:yMode val="edge"/>
          <c:x val="0.38498781376228702"/>
          <c:y val="0.15602322040294869"/>
          <c:w val="0.61501221589493971"/>
          <c:h val="0.83646248804926848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ja, sicher</c:v>
                </c:pt>
              </c:strCache>
            </c:strRef>
          </c:tx>
          <c:spPr>
            <a:solidFill>
              <a:srgbClr val="4F81BD">
                <a:lumMod val="50000"/>
              </a:srgbClr>
            </a:solidFill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E51-45F7-83A8-66CD92E3BF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FFFFFF"/>
                    </a:solidFill>
                    <a:latin typeface="Calibri" panose="020F0502020204030204" pitchFamily="34" charset="0"/>
                    <a:ea typeface="Arial Narrow"/>
                    <a:cs typeface="Arial Narrow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Tabelle1!$A$2:$A$6</c:f>
              <c:strCache>
                <c:ptCount val="5"/>
                <c:pt idx="0">
                  <c:v>Bei leichteren Beschwerden wie Kopfschmerzen zunächst bewährte Hausmitteln einsetzen, statt sofort zu Medikamenten zu greifen</c:v>
                </c:pt>
                <c:pt idx="1">
                  <c:v>Eine umweltfreundliche Alternative zu einem Medikament wählen, die genauso gut wirkt</c:v>
                </c:pt>
                <c:pt idx="2">
                  <c:v>Den Arzt auf eine umweltfreundliche Alternative zu einem Medikament ansprechen</c:v>
                </c:pt>
                <c:pt idx="3">
                  <c:v>Den Apotheker auf eine umweltfreundliche Alternative zu einem Medikament ansprechen</c:v>
                </c:pt>
                <c:pt idx="4">
                  <c:v>Bei Krankheiten möglichst wenig Medikamente einnehmen/ insgesamt weniger Medikamente einnehmen</c:v>
                </c:pt>
              </c:strCache>
            </c:strRef>
          </c:cat>
          <c:val>
            <c:numRef>
              <c:f>Tabelle1!$B$2:$B$6</c:f>
              <c:numCache>
                <c:formatCode>0.0</c:formatCode>
                <c:ptCount val="5"/>
                <c:pt idx="0">
                  <c:v>51.5</c:v>
                </c:pt>
                <c:pt idx="1">
                  <c:v>45.1</c:v>
                </c:pt>
                <c:pt idx="2">
                  <c:v>30.9</c:v>
                </c:pt>
                <c:pt idx="3">
                  <c:v>29.6</c:v>
                </c:pt>
                <c:pt idx="4">
                  <c:v>22.3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51-45F7-83A8-66CD92E3BF95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ja, vielleicht</c:v>
                </c:pt>
              </c:strCache>
            </c:strRef>
          </c:tx>
          <c:spPr>
            <a:solidFill>
              <a:srgbClr val="4F81BD"/>
            </a:solidFill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9E51-45F7-83A8-66CD92E3BF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FFFFFF"/>
                    </a:solidFill>
                    <a:latin typeface="Calibri" panose="020F0502020204030204" pitchFamily="34" charset="0"/>
                    <a:ea typeface="Arial Narrow"/>
                    <a:cs typeface="Arial Narrow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Tabelle1!$A$2:$A$6</c:f>
              <c:strCache>
                <c:ptCount val="5"/>
                <c:pt idx="0">
                  <c:v>Bei leichteren Beschwerden wie Kopfschmerzen zunächst bewährte Hausmitteln einsetzen, statt sofort zu Medikamenten zu greifen</c:v>
                </c:pt>
                <c:pt idx="1">
                  <c:v>Eine umweltfreundliche Alternative zu einem Medikament wählen, die genauso gut wirkt</c:v>
                </c:pt>
                <c:pt idx="2">
                  <c:v>Den Arzt auf eine umweltfreundliche Alternative zu einem Medikament ansprechen</c:v>
                </c:pt>
                <c:pt idx="3">
                  <c:v>Den Apotheker auf eine umweltfreundliche Alternative zu einem Medikament ansprechen</c:v>
                </c:pt>
                <c:pt idx="4">
                  <c:v>Bei Krankheiten möglichst wenig Medikamente einnehmen/ insgesamt weniger Medikamente einnehmen</c:v>
                </c:pt>
              </c:strCache>
            </c:strRef>
          </c:cat>
          <c:val>
            <c:numRef>
              <c:f>Tabelle1!$C$2:$C$6</c:f>
              <c:numCache>
                <c:formatCode>0.0</c:formatCode>
                <c:ptCount val="5"/>
                <c:pt idx="0">
                  <c:v>33.799999999999997</c:v>
                </c:pt>
                <c:pt idx="1">
                  <c:v>44.1</c:v>
                </c:pt>
                <c:pt idx="2">
                  <c:v>44.9</c:v>
                </c:pt>
                <c:pt idx="3">
                  <c:v>44.9</c:v>
                </c:pt>
                <c:pt idx="4">
                  <c:v>40.1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E51-45F7-83A8-66CD92E3BF95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eher nicht</c:v>
                </c:pt>
              </c:strCache>
            </c:strRef>
          </c:tx>
          <c:spPr>
            <a:solidFill>
              <a:srgbClr val="C0504D">
                <a:lumMod val="60000"/>
                <a:lumOff val="40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FFFFFF"/>
                    </a:solidFill>
                    <a:latin typeface="Calibri" panose="020F0502020204030204" pitchFamily="34" charset="0"/>
                    <a:ea typeface="Arial Narrow"/>
                    <a:cs typeface="Arial Narrow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Tabelle1!$A$2:$A$6</c:f>
              <c:strCache>
                <c:ptCount val="5"/>
                <c:pt idx="0">
                  <c:v>Bei leichteren Beschwerden wie Kopfschmerzen zunächst bewährte Hausmitteln einsetzen, statt sofort zu Medikamenten zu greifen</c:v>
                </c:pt>
                <c:pt idx="1">
                  <c:v>Eine umweltfreundliche Alternative zu einem Medikament wählen, die genauso gut wirkt</c:v>
                </c:pt>
                <c:pt idx="2">
                  <c:v>Den Arzt auf eine umweltfreundliche Alternative zu einem Medikament ansprechen</c:v>
                </c:pt>
                <c:pt idx="3">
                  <c:v>Den Apotheker auf eine umweltfreundliche Alternative zu einem Medikament ansprechen</c:v>
                </c:pt>
                <c:pt idx="4">
                  <c:v>Bei Krankheiten möglichst wenig Medikamente einnehmen/ insgesamt weniger Medikamente einnehmen</c:v>
                </c:pt>
              </c:strCache>
            </c:strRef>
          </c:cat>
          <c:val>
            <c:numRef>
              <c:f>Tabelle1!$D$2:$D$6</c:f>
              <c:numCache>
                <c:formatCode>0.0</c:formatCode>
                <c:ptCount val="5"/>
                <c:pt idx="0">
                  <c:v>12.2</c:v>
                </c:pt>
                <c:pt idx="1">
                  <c:v>7.9</c:v>
                </c:pt>
                <c:pt idx="2">
                  <c:v>17.899999999999999</c:v>
                </c:pt>
                <c:pt idx="3">
                  <c:v>19.7</c:v>
                </c:pt>
                <c:pt idx="4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51-45F7-83A8-66CD92E3BF95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auf keinen Fall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dLbls>
            <c:dLbl>
              <c:idx val="0"/>
              <c:layout>
                <c:manualLayout>
                  <c:x val="7.270083605961575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E51-45F7-83A8-66CD92E3BF95}"/>
                </c:ext>
              </c:extLst>
            </c:dLbl>
            <c:dLbl>
              <c:idx val="1"/>
              <c:layout>
                <c:manualLayout>
                  <c:x val="4.3620501635768813E-3"/>
                  <c:y val="5.287129501816522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E51-45F7-83A8-66CD92E3BF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de-DE" sz="1200" b="1" i="0" u="none" strike="noStrike" kern="1200" baseline="0">
                    <a:solidFill>
                      <a:srgbClr val="FFFFFF"/>
                    </a:solidFill>
                    <a:latin typeface="Calibri" panose="020F0502020204030204" pitchFamily="34" charset="0"/>
                    <a:ea typeface="Arial Narrow"/>
                    <a:cs typeface="Arial Narrow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Tabelle1!$A$2:$A$6</c:f>
              <c:strCache>
                <c:ptCount val="5"/>
                <c:pt idx="0">
                  <c:v>Bei leichteren Beschwerden wie Kopfschmerzen zunächst bewährte Hausmitteln einsetzen, statt sofort zu Medikamenten zu greifen</c:v>
                </c:pt>
                <c:pt idx="1">
                  <c:v>Eine umweltfreundliche Alternative zu einem Medikament wählen, die genauso gut wirkt</c:v>
                </c:pt>
                <c:pt idx="2">
                  <c:v>Den Arzt auf eine umweltfreundliche Alternative zu einem Medikament ansprechen</c:v>
                </c:pt>
                <c:pt idx="3">
                  <c:v>Den Apotheker auf eine umweltfreundliche Alternative zu einem Medikament ansprechen</c:v>
                </c:pt>
                <c:pt idx="4">
                  <c:v>Bei Krankheiten möglichst wenig Medikamente einnehmen/ insgesamt weniger Medikamente einnehmen</c:v>
                </c:pt>
              </c:strCache>
            </c:strRef>
          </c:cat>
          <c:val>
            <c:numRef>
              <c:f>Tabelle1!$E$2:$E$6</c:f>
              <c:numCache>
                <c:formatCode>0.0</c:formatCode>
                <c:ptCount val="5"/>
                <c:pt idx="0">
                  <c:v>2.6</c:v>
                </c:pt>
                <c:pt idx="1">
                  <c:v>3</c:v>
                </c:pt>
                <c:pt idx="2">
                  <c:v>6.4</c:v>
                </c:pt>
                <c:pt idx="3">
                  <c:v>5.8</c:v>
                </c:pt>
                <c:pt idx="4">
                  <c:v>11.5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E51-45F7-83A8-66CD92E3BF9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36"/>
        <c:gapDepth val="335"/>
        <c:shape val="box"/>
        <c:axId val="223330248"/>
        <c:axId val="223330640"/>
        <c:axId val="0"/>
      </c:bar3DChart>
      <c:catAx>
        <c:axId val="22333024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Arial Narrow"/>
              </a:defRPr>
            </a:pPr>
            <a:endParaRPr lang="de-DE"/>
          </a:p>
        </c:txPr>
        <c:crossAx val="223330640"/>
        <c:crosses val="autoZero"/>
        <c:auto val="1"/>
        <c:lblAlgn val="ctr"/>
        <c:lblOffset val="100"/>
        <c:noMultiLvlLbl val="0"/>
      </c:catAx>
      <c:valAx>
        <c:axId val="223330640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223330248"/>
        <c:crosses val="max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7809312003938433"/>
          <c:y val="0.11142021811080392"/>
          <c:w val="0.51596367247987129"/>
          <c:h val="6.8481299212598434E-2"/>
        </c:manualLayout>
      </c:layout>
      <c:overlay val="0"/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Calibri" panose="020F0502020204030204" pitchFamily="34" charset="0"/>
              <a:ea typeface="Arial Narrow"/>
              <a:cs typeface="Arial Narrow"/>
            </a:defRPr>
          </a:pPr>
          <a:endParaRPr lang="de-DE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de-DE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4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647862150278423E-2"/>
          <c:y val="0.12282898622047243"/>
          <c:w val="0.47682069709407565"/>
          <c:h val="0.75290895669291336"/>
        </c:manualLayout>
      </c:layout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8CD200"/>
            </a:solidFill>
          </c:spPr>
          <c:explosion val="3"/>
          <c:dPt>
            <c:idx val="0"/>
            <c:bubble3D val="0"/>
            <c:spPr>
              <a:solidFill>
                <a:srgbClr val="9BBB59"/>
              </a:solidFill>
            </c:spPr>
            <c:extLst>
              <c:ext xmlns:c16="http://schemas.microsoft.com/office/drawing/2014/chart" uri="{C3380CC4-5D6E-409C-BE32-E72D297353CC}">
                <c16:uniqueId val="{00000001-25C7-4017-916D-EFB97B4C3017}"/>
              </c:ext>
            </c:extLst>
          </c:dPt>
          <c:dPt>
            <c:idx val="1"/>
            <c:bubble3D val="0"/>
            <c:spPr>
              <a:solidFill>
                <a:srgbClr val="4F81BD"/>
              </a:solidFill>
            </c:spPr>
            <c:extLst>
              <c:ext xmlns:c16="http://schemas.microsoft.com/office/drawing/2014/chart" uri="{C3380CC4-5D6E-409C-BE32-E72D297353CC}">
                <c16:uniqueId val="{00000003-25C7-4017-916D-EFB97B4C3017}"/>
              </c:ext>
            </c:extLst>
          </c:dPt>
          <c:dPt>
            <c:idx val="2"/>
            <c:bubble3D val="0"/>
            <c:spPr>
              <a:solidFill>
                <a:srgbClr val="F79646"/>
              </a:solidFill>
            </c:spPr>
            <c:extLst>
              <c:ext xmlns:c16="http://schemas.microsoft.com/office/drawing/2014/chart" uri="{C3380CC4-5D6E-409C-BE32-E72D297353CC}">
                <c16:uniqueId val="{00000005-25C7-4017-916D-EFB97B4C3017}"/>
              </c:ext>
            </c:extLst>
          </c:dPt>
          <c:dPt>
            <c:idx val="3"/>
            <c:bubble3D val="0"/>
            <c:spPr>
              <a:solidFill>
                <a:srgbClr val="B54441"/>
              </a:solidFill>
            </c:spPr>
            <c:extLst>
              <c:ext xmlns:c16="http://schemas.microsoft.com/office/drawing/2014/chart" uri="{C3380CC4-5D6E-409C-BE32-E72D297353CC}">
                <c16:uniqueId val="{00000007-25C7-4017-916D-EFB97B4C3017}"/>
              </c:ext>
            </c:extLst>
          </c:dPt>
          <c:dPt>
            <c:idx val="4"/>
            <c:bubble3D val="0"/>
            <c:spPr>
              <a:solidFill>
                <a:srgbClr val="C0504D">
                  <a:lumMod val="75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9-25C7-4017-916D-EFB97B4C3017}"/>
              </c:ext>
            </c:extLst>
          </c:dPt>
          <c:dLbls>
            <c:dLbl>
              <c:idx val="0"/>
              <c:layout>
                <c:manualLayout>
                  <c:x val="-9.7394525543451127E-2"/>
                  <c:y val="0.11802116141732283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 panose="020F0502020204030204" pitchFamily="34" charset="0"/>
                      </a:rPr>
                      <a:t>21%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5C7-4017-916D-EFB97B4C3017}"/>
                </c:ext>
              </c:extLst>
            </c:dLbl>
            <c:dLbl>
              <c:idx val="1"/>
              <c:layout>
                <c:manualLayout>
                  <c:x val="-0.11841122863933853"/>
                  <c:y val="-0.15605880905511804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 panose="020F0502020204030204" pitchFamily="34" charset="0"/>
                      </a:rPr>
                      <a:t>27%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5C7-4017-916D-EFB97B4C3017}"/>
                </c:ext>
              </c:extLst>
            </c:dLbl>
            <c:dLbl>
              <c:idx val="2"/>
              <c:layout>
                <c:manualLayout>
                  <c:x val="0.12449828247580801"/>
                  <c:y val="-0.17083243110236215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 panose="020F0502020204030204" pitchFamily="34" charset="0"/>
                      </a:rPr>
                      <a:t>33%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5C7-4017-916D-EFB97B4C3017}"/>
                </c:ext>
              </c:extLst>
            </c:dLbl>
            <c:dLbl>
              <c:idx val="3"/>
              <c:layout>
                <c:manualLayout>
                  <c:x val="9.2167214172824391E-2"/>
                  <c:y val="0.121488681102362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Calibri" panose="020F0502020204030204" pitchFamily="34" charset="0"/>
                      </a:rPr>
                      <a:t>19%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5C7-4017-916D-EFB97B4C301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  <a:latin typeface="Calibri" panose="020F0502020204030204" pitchFamily="34" charset="0"/>
                    <a:cs typeface="Arial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Die Problemsensiblen</c:v>
                </c:pt>
                <c:pt idx="1">
                  <c:v>Die Aufklärungsinteressierten</c:v>
                </c:pt>
                <c:pt idx="2">
                  <c:v>Die Skeptischen</c:v>
                </c:pt>
                <c:pt idx="3">
                  <c:v>Die Desinteressierten</c:v>
                </c:pt>
              </c:strCache>
            </c:strRef>
          </c:cat>
          <c:val>
            <c:numRef>
              <c:f>Tabelle1!$B$2:$B$5</c:f>
              <c:numCache>
                <c:formatCode>0</c:formatCode>
                <c:ptCount val="4"/>
                <c:pt idx="0">
                  <c:v>21.2</c:v>
                </c:pt>
                <c:pt idx="1">
                  <c:v>27.4</c:v>
                </c:pt>
                <c:pt idx="2">
                  <c:v>32.799999999999997</c:v>
                </c:pt>
                <c:pt idx="3">
                  <c:v>18.5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5C7-4017-916D-EFB97B4C30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0176476978716256"/>
          <c:y val="0.2801828248031496"/>
          <c:w val="0.48298048580837266"/>
          <c:h val="0.44596875000000002"/>
        </c:manualLayout>
      </c:layout>
      <c:overlay val="0"/>
      <c:txPr>
        <a:bodyPr/>
        <a:lstStyle/>
        <a:p>
          <a:pPr>
            <a:defRPr sz="1800" b="0">
              <a:solidFill>
                <a:sysClr val="windowText" lastClr="000000"/>
              </a:solidFill>
              <a:latin typeface="Calibri" panose="020F0502020204030204" pitchFamily="34" charset="0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84900000000001"/>
          <c:y val="3.2507599999999998E-2"/>
          <c:w val="0.78255799999999998"/>
          <c:h val="0.623897000000000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KH</c:v>
                </c:pt>
              </c:strCache>
            </c:strRef>
          </c:tx>
          <c:spPr>
            <a:solidFill>
              <a:srgbClr val="DD0806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Antiarrythmika</c:v>
                </c:pt>
                <c:pt idx="1">
                  <c:v>Antidementiva</c:v>
                </c:pt>
                <c:pt idx="2">
                  <c:v>Antidiabetika</c:v>
                </c:pt>
                <c:pt idx="3">
                  <c:v>Antihypertonika</c:v>
                </c:pt>
                <c:pt idx="4">
                  <c:v>Antihypotonika</c:v>
                </c:pt>
                <c:pt idx="5">
                  <c:v>Calciumantagonisten</c:v>
                </c:pt>
                <c:pt idx="6">
                  <c:v>Diuretika</c:v>
                </c:pt>
                <c:pt idx="7">
                  <c:v>Durchblutungsfördernde Mittel</c:v>
                </c:pt>
                <c:pt idx="8">
                  <c:v>Kardiaka</c:v>
                </c:pt>
                <c:pt idx="9">
                  <c:v>Kontrazeptiva</c:v>
                </c:pt>
                <c:pt idx="10">
                  <c:v>Koronarmittel </c:v>
                </c:pt>
                <c:pt idx="11">
                  <c:v>Lipidsenker</c:v>
                </c:pt>
                <c:pt idx="12">
                  <c:v>Psychopharmaka</c:v>
                </c:pt>
                <c:pt idx="13">
                  <c:v>Schilddrüsentherapeutika</c:v>
                </c:pt>
                <c:pt idx="14">
                  <c:v>Venenmittel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12.248245000000001</c:v>
                </c:pt>
                <c:pt idx="1">
                  <c:v>2.6600760000000001</c:v>
                </c:pt>
                <c:pt idx="2">
                  <c:v>19.677873000000002</c:v>
                </c:pt>
                <c:pt idx="3">
                  <c:v>12.825338</c:v>
                </c:pt>
                <c:pt idx="4">
                  <c:v>0.10581400000000001</c:v>
                </c:pt>
                <c:pt idx="5">
                  <c:v>5.6279539999999999</c:v>
                </c:pt>
                <c:pt idx="6">
                  <c:v>14.09127</c:v>
                </c:pt>
                <c:pt idx="7">
                  <c:v>7.6908799999999999</c:v>
                </c:pt>
                <c:pt idx="8">
                  <c:v>6.9280000000000001E-3</c:v>
                </c:pt>
                <c:pt idx="9">
                  <c:v>3.0000000000000001E-5</c:v>
                </c:pt>
                <c:pt idx="10">
                  <c:v>3.4365939999999999</c:v>
                </c:pt>
                <c:pt idx="11">
                  <c:v>2.8843540000000001</c:v>
                </c:pt>
                <c:pt idx="12">
                  <c:v>42.773921999999999</c:v>
                </c:pt>
                <c:pt idx="13">
                  <c:v>0.61185800000000001</c:v>
                </c:pt>
                <c:pt idx="14">
                  <c:v>7.8259999999999996E-3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4B-4444-9EF6-4D7FC46424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PH</c:v>
                </c:pt>
              </c:strCache>
            </c:strRef>
          </c:tx>
          <c:spPr>
            <a:solidFill>
              <a:srgbClr val="FCF30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Antiarrythmika</c:v>
                </c:pt>
                <c:pt idx="1">
                  <c:v>Antidementiva</c:v>
                </c:pt>
                <c:pt idx="2">
                  <c:v>Antidiabetika</c:v>
                </c:pt>
                <c:pt idx="3">
                  <c:v>Antihypertonika</c:v>
                </c:pt>
                <c:pt idx="4">
                  <c:v>Antihypotonika</c:v>
                </c:pt>
                <c:pt idx="5">
                  <c:v>Calciumantagonisten</c:v>
                </c:pt>
                <c:pt idx="6">
                  <c:v>Diuretika</c:v>
                </c:pt>
                <c:pt idx="7">
                  <c:v>Durchblutungsfördernde Mittel</c:v>
                </c:pt>
                <c:pt idx="8">
                  <c:v>Kardiaka</c:v>
                </c:pt>
                <c:pt idx="9">
                  <c:v>Kontrazeptiva</c:v>
                </c:pt>
                <c:pt idx="10">
                  <c:v>Koronarmittel </c:v>
                </c:pt>
                <c:pt idx="11">
                  <c:v>Lipidsenker</c:v>
                </c:pt>
                <c:pt idx="12">
                  <c:v>Psychopharmaka</c:v>
                </c:pt>
                <c:pt idx="13">
                  <c:v>Schilddrüsentherapeutika</c:v>
                </c:pt>
                <c:pt idx="14">
                  <c:v>Venenmittel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176.44567900000001</c:v>
                </c:pt>
                <c:pt idx="1">
                  <c:v>128.93049999999999</c:v>
                </c:pt>
                <c:pt idx="2">
                  <c:v>3263.6622390000002</c:v>
                </c:pt>
                <c:pt idx="3">
                  <c:v>719.12849700000004</c:v>
                </c:pt>
                <c:pt idx="4">
                  <c:v>4.0804549999999997</c:v>
                </c:pt>
                <c:pt idx="5">
                  <c:v>241.97291300000001</c:v>
                </c:pt>
                <c:pt idx="6">
                  <c:v>533.60675500000002</c:v>
                </c:pt>
                <c:pt idx="7">
                  <c:v>140.51094000000001</c:v>
                </c:pt>
                <c:pt idx="8">
                  <c:v>0.43222899999999997</c:v>
                </c:pt>
                <c:pt idx="9">
                  <c:v>0.18212999999999999</c:v>
                </c:pt>
                <c:pt idx="10">
                  <c:v>110.38294500000001</c:v>
                </c:pt>
                <c:pt idx="11">
                  <c:v>155.47035399999999</c:v>
                </c:pt>
                <c:pt idx="12">
                  <c:v>856.31266200000005</c:v>
                </c:pt>
                <c:pt idx="13">
                  <c:v>4.7338680000000002</c:v>
                </c:pt>
                <c:pt idx="14">
                  <c:v>27.097508000000001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4B-4444-9EF6-4D7FC46424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3331816"/>
        <c:axId val="223332208"/>
      </c:barChart>
      <c:catAx>
        <c:axId val="223331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08080"/>
            </a:solidFill>
            <a:prstDash val="solid"/>
            <a:round/>
          </a:ln>
        </c:spPr>
        <c:txPr>
          <a:bodyPr rot="-2700000"/>
          <a:lstStyle/>
          <a:p>
            <a:pPr>
              <a:defRPr sz="1100" b="0" i="0" u="none" strike="noStrike">
                <a:solidFill>
                  <a:srgbClr val="000000"/>
                </a:solidFill>
                <a:latin typeface="Calibri" panose="020F0502020204030204" pitchFamily="34" charset="0"/>
              </a:defRPr>
            </a:pPr>
            <a:endParaRPr lang="de-DE"/>
          </a:p>
        </c:txPr>
        <c:crossAx val="223332208"/>
        <c:crosses val="autoZero"/>
        <c:auto val="1"/>
        <c:lblAlgn val="ctr"/>
        <c:lblOffset val="100"/>
        <c:noMultiLvlLbl val="1"/>
      </c:catAx>
      <c:valAx>
        <c:axId val="223332208"/>
        <c:scaling>
          <c:orientation val="minMax"/>
          <c:max val="500"/>
        </c:scaling>
        <c:delete val="0"/>
        <c:axPos val="l"/>
        <c:majorGridlines>
          <c:spPr>
            <a:ln w="12700" cap="flat">
              <a:solidFill>
                <a:srgbClr val="000000"/>
              </a:solidFill>
              <a:prstDash val="solid"/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sz="1800" b="1" i="0" u="none" strike="noStrike">
                    <a:solidFill>
                      <a:srgbClr val="000000"/>
                    </a:solidFill>
                    <a:latin typeface="Calibri" panose="020F0502020204030204" pitchFamily="34" charset="0"/>
                  </a:defRPr>
                </a:pPr>
                <a:r>
                  <a:rPr lang="de-DE" sz="1800" b="1" i="0" u="none" strike="noStrike">
                    <a:solidFill>
                      <a:srgbClr val="000000"/>
                    </a:solidFill>
                    <a:latin typeface="Calibri" panose="020F0502020204030204" pitchFamily="34" charset="0"/>
                  </a:rPr>
                  <a:t>Verbrauch in kg/a</a:t>
                </a:r>
              </a:p>
            </c:rich>
          </c:tx>
          <c:overlay val="1"/>
        </c:title>
        <c:numFmt formatCode="#,##0" sourceLinked="0"/>
        <c:majorTickMark val="out"/>
        <c:minorTickMark val="none"/>
        <c:tickLblPos val="nextTo"/>
        <c:spPr>
          <a:ln w="12700" cap="flat">
            <a:solidFill>
              <a:srgbClr val="808080"/>
            </a:solidFill>
            <a:prstDash val="solid"/>
            <a:round/>
          </a:ln>
        </c:spPr>
        <c:txPr>
          <a:bodyPr rot="0"/>
          <a:lstStyle/>
          <a:p>
            <a:pPr>
              <a:defRPr sz="1100" b="0" i="0" u="none" strike="noStrike">
                <a:solidFill>
                  <a:srgbClr val="000000"/>
                </a:solidFill>
                <a:latin typeface="Calibri" panose="020F0502020204030204" pitchFamily="34" charset="0"/>
              </a:defRPr>
            </a:pPr>
            <a:endParaRPr lang="de-DE"/>
          </a:p>
        </c:txPr>
        <c:crossAx val="223331816"/>
        <c:crosses val="autoZero"/>
        <c:crossBetween val="between"/>
        <c:majorUnit val="125"/>
        <c:minorUnit val="62.5"/>
      </c:valAx>
      <c:spPr>
        <a:noFill/>
        <a:ln w="12700" cap="flat">
          <a:solidFill>
            <a:srgbClr val="808080"/>
          </a:solidFill>
          <a:prstDash val="solid"/>
          <a:round/>
        </a:ln>
        <a:effectLst/>
      </c:spPr>
    </c:plotArea>
    <c:legend>
      <c:legendPos val="r"/>
      <c:layout>
        <c:manualLayout>
          <c:xMode val="edge"/>
          <c:yMode val="edge"/>
          <c:x val="0.91507000000000005"/>
          <c:y val="0.28396199999999999"/>
          <c:w val="8.4929599999999994E-2"/>
          <c:h val="8.7564900000000001E-2"/>
        </c:manualLayout>
      </c:layout>
      <c:overlay val="1"/>
      <c:spPr>
        <a:noFill/>
        <a:ln w="12700" cap="flat">
          <a:solidFill>
            <a:srgbClr val="000000"/>
          </a:solidFill>
          <a:prstDash val="solid"/>
          <a:round/>
        </a:ln>
        <a:effectLst/>
      </c:spPr>
      <c:txPr>
        <a:bodyPr rot="0"/>
        <a:lstStyle/>
        <a:p>
          <a:pPr>
            <a:defRPr sz="1100" b="0" i="0" u="none" strike="noStrike">
              <a:solidFill>
                <a:srgbClr val="000000"/>
              </a:solidFill>
              <a:latin typeface="Calibri" panose="020F0502020204030204" pitchFamily="34" charset="0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35"/>
          <c:y val="4.1411000000000003E-2"/>
          <c:w val="0.88146500000000005"/>
          <c:h val="0.881234999999999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Ärztliche Praxen</c:v>
                </c:pt>
              </c:strCache>
            </c:strRef>
          </c:tx>
          <c:spPr>
            <a:solidFill>
              <a:srgbClr val="FFFF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Penicilline </c:v>
                </c:pt>
                <c:pt idx="1">
                  <c:v>Cephalosp.</c:v>
                </c:pt>
                <c:pt idx="2">
                  <c:v>Sulfonamide</c:v>
                </c:pt>
                <c:pt idx="3">
                  <c:v>Aminoglykos.</c:v>
                </c:pt>
                <c:pt idx="4">
                  <c:v>Tetracycline</c:v>
                </c:pt>
                <c:pt idx="5">
                  <c:v>Makrolide</c:v>
                </c:pt>
                <c:pt idx="6">
                  <c:v>Glykopeptide</c:v>
                </c:pt>
                <c:pt idx="7">
                  <c:v>Chinolone</c:v>
                </c:pt>
                <c:pt idx="8">
                  <c:v>Sonstige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106.5</c:v>
                </c:pt>
                <c:pt idx="1">
                  <c:v>19</c:v>
                </c:pt>
                <c:pt idx="2">
                  <c:v>61.2</c:v>
                </c:pt>
                <c:pt idx="4">
                  <c:v>31.6</c:v>
                </c:pt>
                <c:pt idx="5">
                  <c:v>43.2</c:v>
                </c:pt>
                <c:pt idx="7">
                  <c:v>4.5999999999999996</c:v>
                </c:pt>
                <c:pt idx="8">
                  <c:v>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B6-4D79-915A-6B26760BC1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Krankenhäuser</c:v>
                </c:pt>
              </c:strCache>
            </c:strRef>
          </c:tx>
          <c:spPr>
            <a:solidFill>
              <a:srgbClr val="FF000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Penicilline </c:v>
                </c:pt>
                <c:pt idx="1">
                  <c:v>Cephalosp.</c:v>
                </c:pt>
                <c:pt idx="2">
                  <c:v>Sulfonamide</c:v>
                </c:pt>
                <c:pt idx="3">
                  <c:v>Aminoglykos.</c:v>
                </c:pt>
                <c:pt idx="4">
                  <c:v>Tetracycline</c:v>
                </c:pt>
                <c:pt idx="5">
                  <c:v>Makrolide</c:v>
                </c:pt>
                <c:pt idx="6">
                  <c:v>Glykopeptide</c:v>
                </c:pt>
                <c:pt idx="7">
                  <c:v>Chinolone</c:v>
                </c:pt>
                <c:pt idx="8">
                  <c:v>Sonstige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34.6</c:v>
                </c:pt>
                <c:pt idx="1">
                  <c:v>22.6</c:v>
                </c:pt>
                <c:pt idx="2">
                  <c:v>5.7</c:v>
                </c:pt>
                <c:pt idx="3">
                  <c:v>1.1000000000000001</c:v>
                </c:pt>
                <c:pt idx="4">
                  <c:v>4.8000000000000001E-2</c:v>
                </c:pt>
                <c:pt idx="5">
                  <c:v>0.15</c:v>
                </c:pt>
                <c:pt idx="6">
                  <c:v>0.79</c:v>
                </c:pt>
                <c:pt idx="7">
                  <c:v>1.34</c:v>
                </c:pt>
                <c:pt idx="8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B6-4D79-915A-6B26760BC1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3332992"/>
        <c:axId val="223333384"/>
      </c:barChart>
      <c:catAx>
        <c:axId val="223332992"/>
        <c:scaling>
          <c:orientation val="minMax"/>
        </c:scaling>
        <c:delete val="0"/>
        <c:axPos val="b"/>
        <c:numFmt formatCode="&quot;.&quot;000" sourceLinked="0"/>
        <c:majorTickMark val="out"/>
        <c:minorTickMark val="none"/>
        <c:tickLblPos val="low"/>
        <c:spPr>
          <a:ln w="12700" cap="flat">
            <a:solidFill>
              <a:srgbClr val="000000"/>
            </a:solidFill>
            <a:prstDash val="solid"/>
            <a:round/>
          </a:ln>
        </c:spPr>
        <c:txPr>
          <a:bodyPr rot="0"/>
          <a:lstStyle/>
          <a:p>
            <a:pPr>
              <a:defRPr sz="1200" b="1" i="0" u="none" strike="noStrike">
                <a:solidFill>
                  <a:srgbClr val="000000"/>
                </a:solidFill>
                <a:latin typeface="Calibri" panose="020F0502020204030204" pitchFamily="34" charset="0"/>
              </a:defRPr>
            </a:pPr>
            <a:endParaRPr lang="de-DE"/>
          </a:p>
        </c:txPr>
        <c:crossAx val="223333384"/>
        <c:crosses val="autoZero"/>
        <c:auto val="1"/>
        <c:lblAlgn val="ctr"/>
        <c:lblOffset val="100"/>
        <c:noMultiLvlLbl val="1"/>
      </c:catAx>
      <c:valAx>
        <c:axId val="223333384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000000"/>
              </a:solidFill>
              <a:prstDash val="solid"/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sz="1800" b="1" i="0" u="none" strike="noStrike">
                    <a:solidFill>
                      <a:srgbClr val="000000"/>
                    </a:solidFill>
                    <a:latin typeface="Calibri" panose="020F0502020204030204" pitchFamily="34" charset="0"/>
                  </a:defRPr>
                </a:pPr>
                <a:r>
                  <a:rPr lang="de-DE" sz="1800" b="1" i="0" u="none" strike="noStrike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t/a</a:t>
                </a:r>
              </a:p>
            </c:rich>
          </c:tx>
          <c:overlay val="1"/>
        </c:title>
        <c:numFmt formatCode="0" sourceLinked="0"/>
        <c:majorTickMark val="out"/>
        <c:minorTickMark val="in"/>
        <c:tickLblPos val="nextTo"/>
        <c:spPr>
          <a:ln w="12700" cap="flat">
            <a:solidFill>
              <a:srgbClr val="000000"/>
            </a:solidFill>
            <a:prstDash val="solid"/>
            <a:round/>
          </a:ln>
        </c:spPr>
        <c:txPr>
          <a:bodyPr rot="0"/>
          <a:lstStyle/>
          <a:p>
            <a:pPr>
              <a:defRPr sz="1400" b="1" i="0" u="none" strike="noStrike">
                <a:solidFill>
                  <a:srgbClr val="000000"/>
                </a:solidFill>
                <a:latin typeface="Calibri" panose="020F0502020204030204" pitchFamily="34" charset="0"/>
              </a:defRPr>
            </a:pPr>
            <a:endParaRPr lang="de-DE"/>
          </a:p>
        </c:txPr>
        <c:crossAx val="223332992"/>
        <c:crosses val="autoZero"/>
        <c:crossBetween val="between"/>
        <c:majorUnit val="30"/>
        <c:minorUnit val="1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51352929201886666"/>
          <c:y val="7.3305661208394046E-2"/>
          <c:w val="0.44736399999999998"/>
          <c:h val="0.15227599999999999"/>
        </c:manualLayout>
      </c:layout>
      <c:overlay val="1"/>
      <c:spPr>
        <a:noFill/>
        <a:ln w="12700" cap="flat">
          <a:solidFill>
            <a:srgbClr val="000000"/>
          </a:solidFill>
          <a:prstDash val="solid"/>
          <a:round/>
        </a:ln>
        <a:effectLst/>
      </c:spPr>
      <c:txPr>
        <a:bodyPr rot="0"/>
        <a:lstStyle/>
        <a:p>
          <a:pPr>
            <a:defRPr sz="1600" b="1" i="0" u="none" strike="noStrike">
              <a:solidFill>
                <a:srgbClr val="000000"/>
              </a:solidFill>
              <a:latin typeface="Calibri" panose="020F0502020204030204" pitchFamily="34" charset="0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0.69568</cdr:x>
      <cdr:y>0.91129</cdr:y>
    </cdr:from>
    <cdr:to>
      <cdr:x>0.85914</cdr:x>
      <cdr:y>0.94892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986339" y="3228974"/>
          <a:ext cx="1171575" cy="133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0.69568</cdr:x>
      <cdr:y>0.91129</cdr:y>
    </cdr:from>
    <cdr:to>
      <cdr:x>0.85914</cdr:x>
      <cdr:y>0.94892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4986339" y="3228974"/>
          <a:ext cx="1171575" cy="133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0.69568</cdr:x>
      <cdr:y>0.91129</cdr:y>
    </cdr:from>
    <cdr:to>
      <cdr:x>0.85914</cdr:x>
      <cdr:y>0.94892</cdr:y>
    </cdr:to>
    <cdr:sp macro="" textlink="">
      <cdr:nvSpPr>
        <cdr:cNvPr id="4" name="Textfeld 1"/>
        <cdr:cNvSpPr txBox="1"/>
      </cdr:nvSpPr>
      <cdr:spPr>
        <a:xfrm xmlns:a="http://schemas.openxmlformats.org/drawingml/2006/main">
          <a:off x="4986339" y="3228974"/>
          <a:ext cx="1171575" cy="133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0.69568</cdr:x>
      <cdr:y>0.91129</cdr:y>
    </cdr:from>
    <cdr:to>
      <cdr:x>0.85914</cdr:x>
      <cdr:y>0.94892</cdr:y>
    </cdr:to>
    <cdr:sp macro="" textlink="">
      <cdr:nvSpPr>
        <cdr:cNvPr id="5" name="Textfeld 1"/>
        <cdr:cNvSpPr txBox="1"/>
      </cdr:nvSpPr>
      <cdr:spPr>
        <a:xfrm xmlns:a="http://schemas.openxmlformats.org/drawingml/2006/main">
          <a:off x="4986339" y="3228974"/>
          <a:ext cx="1171575" cy="133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0.69568</cdr:x>
      <cdr:y>0.91129</cdr:y>
    </cdr:from>
    <cdr:to>
      <cdr:x>0.85914</cdr:x>
      <cdr:y>0.94892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986339" y="3228974"/>
          <a:ext cx="1171575" cy="133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0.69568</cdr:x>
      <cdr:y>0.91129</cdr:y>
    </cdr:from>
    <cdr:to>
      <cdr:x>0.85914</cdr:x>
      <cdr:y>0.94892</cdr:y>
    </cdr:to>
    <cdr:sp macro="" textlink="">
      <cdr:nvSpPr>
        <cdr:cNvPr id="3" name="Textfeld 1"/>
        <cdr:cNvSpPr txBox="1"/>
      </cdr:nvSpPr>
      <cdr:spPr>
        <a:xfrm xmlns:a="http://schemas.openxmlformats.org/drawingml/2006/main">
          <a:off x="4986339" y="3228974"/>
          <a:ext cx="1171575" cy="133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0.69568</cdr:x>
      <cdr:y>0.91129</cdr:y>
    </cdr:from>
    <cdr:to>
      <cdr:x>0.85914</cdr:x>
      <cdr:y>0.94892</cdr:y>
    </cdr:to>
    <cdr:sp macro="" textlink="">
      <cdr:nvSpPr>
        <cdr:cNvPr id="4" name="Textfeld 1"/>
        <cdr:cNvSpPr txBox="1"/>
      </cdr:nvSpPr>
      <cdr:spPr>
        <a:xfrm xmlns:a="http://schemas.openxmlformats.org/drawingml/2006/main">
          <a:off x="4986339" y="3228974"/>
          <a:ext cx="1171575" cy="133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0.69568</cdr:x>
      <cdr:y>0.91129</cdr:y>
    </cdr:from>
    <cdr:to>
      <cdr:x>0.85914</cdr:x>
      <cdr:y>0.94892</cdr:y>
    </cdr:to>
    <cdr:sp macro="" textlink="">
      <cdr:nvSpPr>
        <cdr:cNvPr id="5" name="Textfeld 1"/>
        <cdr:cNvSpPr txBox="1"/>
      </cdr:nvSpPr>
      <cdr:spPr>
        <a:xfrm xmlns:a="http://schemas.openxmlformats.org/drawingml/2006/main">
          <a:off x="4986339" y="3228974"/>
          <a:ext cx="1171575" cy="1333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0.00664</cdr:x>
      <cdr:y>0.39943</cdr:y>
    </cdr:from>
    <cdr:to>
      <cdr:x>0.39411</cdr:x>
      <cdr:y>0.53024</cdr:y>
    </cdr:to>
    <cdr:sp macro="" textlink="">
      <cdr:nvSpPr>
        <cdr:cNvPr id="6" name="Abgerundetes Rechteck 5"/>
        <cdr:cNvSpPr/>
      </cdr:nvSpPr>
      <cdr:spPr bwMode="auto">
        <a:xfrm xmlns:a="http://schemas.openxmlformats.org/drawingml/2006/main">
          <a:off x="57969" y="1758980"/>
          <a:ext cx="3384376" cy="576051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rgbClr val="99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193662" tIns="46802" rIns="193662" bIns="46802" numCol="1" rtlCol="0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de-DE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9pPr>
        </a:lstStyle>
        <a:p xmlns:a="http://schemas.openxmlformats.org/drawingml/2006/main">
          <a:pPr marL="0" marR="0" indent="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Char char="•"/>
            <a:tabLst/>
          </a:pPr>
          <a:endPara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cdr:txBody>
    </cdr:sp>
  </cdr:relSizeAnchor>
  <cdr:relSizeAnchor xmlns:cdr="http://schemas.openxmlformats.org/drawingml/2006/chartDrawing">
    <cdr:from>
      <cdr:x>0.00664</cdr:x>
      <cdr:y>0.69375</cdr:y>
    </cdr:from>
    <cdr:to>
      <cdr:x>0.39411</cdr:x>
      <cdr:y>0.82457</cdr:y>
    </cdr:to>
    <cdr:sp macro="" textlink="">
      <cdr:nvSpPr>
        <cdr:cNvPr id="7" name="Abgerundetes Rechteck 6"/>
        <cdr:cNvSpPr/>
      </cdr:nvSpPr>
      <cdr:spPr bwMode="auto">
        <a:xfrm xmlns:a="http://schemas.openxmlformats.org/drawingml/2006/main">
          <a:off x="57968" y="3055084"/>
          <a:ext cx="3384377" cy="576096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rgbClr val="99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193662" tIns="46802" rIns="193662" bIns="46802" numCol="1" rtlCol="0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Char char="•"/>
            <a:tabLst/>
          </a:pPr>
          <a:endPara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cdr:txBody>
    </cdr:sp>
  </cdr:relSizeAnchor>
  <cdr:relSizeAnchor xmlns:cdr="http://schemas.openxmlformats.org/drawingml/2006/chartDrawing">
    <cdr:from>
      <cdr:x>0.00664</cdr:x>
      <cdr:y>0.23109</cdr:y>
    </cdr:from>
    <cdr:to>
      <cdr:x>0.39411</cdr:x>
      <cdr:y>0.38307</cdr:y>
    </cdr:to>
    <cdr:sp macro="" textlink="">
      <cdr:nvSpPr>
        <cdr:cNvPr id="8" name="Abgerundetes Rechteck 7"/>
        <cdr:cNvSpPr/>
      </cdr:nvSpPr>
      <cdr:spPr bwMode="auto">
        <a:xfrm xmlns:a="http://schemas.openxmlformats.org/drawingml/2006/main">
          <a:off x="57968" y="1017657"/>
          <a:ext cx="3384377" cy="669278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rgbClr val="99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193662" tIns="46802" rIns="193662" bIns="46802" numCol="1" rtlCol="0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l" defTabSz="914400" rtl="0" eaLnBrk="0" fontAlgn="base" latinLnBrk="0" hangingPunct="0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Char char="•"/>
            <a:tabLst/>
          </a:pPr>
          <a:endPara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Arzneimittel im Wasser - was müssen Pharmazeuten wissen und was können Sie tun?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131F7-34A8-40ED-83A2-4217187E740E}" type="datetimeFigureOut">
              <a:rPr lang="de-DE" smtClean="0"/>
              <a:t>31.07.2020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545F0-91D0-4C8C-AAA6-F53D7ECC1D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7410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Arzneimittel im Wasser - was müssen Pharmazeuten wissen und was können Sie tun?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D62C4-CDB2-4712-8CCA-F90B6B7FF2C3}" type="datetimeFigureOut">
              <a:rPr lang="de-DE" smtClean="0"/>
              <a:pPr/>
              <a:t>31.07.2020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847CE-969E-4988-BC95-A364F6CD585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93393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847CE-969E-4988-BC95-A364F6CD5850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336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Hinweis: für Externe</a:t>
            </a:r>
            <a:r>
              <a:rPr lang="de-DE" baseline="0"/>
              <a:t> ist die Folie nicht intuitiv verständlich, um die Inhalte vermitteln zu können. Ggf. weitere Infos ergänzen</a:t>
            </a:r>
            <a:endParaRPr lang="de-DE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847CE-969E-4988-BC95-A364F6CD5850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6450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Soll die Folie drin bleiben?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847CE-969E-4988-BC95-A364F6CD5850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279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eut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179512" y="180000"/>
            <a:ext cx="8784000" cy="649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13999" y="2304000"/>
            <a:ext cx="8280000" cy="14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spcBef>
                <a:spcPts val="0"/>
              </a:spcBef>
              <a:buNone/>
              <a:defRPr sz="4000" b="1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Hier steht ein schöner Präsentationstitel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387815" y="1076546"/>
            <a:ext cx="264390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000" spc="-30" baseline="0" dirty="0">
                <a:solidFill>
                  <a:schemeClr val="bg1"/>
                </a:solidFill>
                <a:latin typeface="Calibri" panose="020F0502020204030204" pitchFamily="34" charset="0"/>
              </a:rPr>
              <a:t>Für Mensch &amp; Umwelt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 hasCustomPrompt="1"/>
          </p:nvPr>
        </p:nvSpPr>
        <p:spPr>
          <a:xfrm>
            <a:off x="414000" y="1872000"/>
            <a:ext cx="8280000" cy="360000"/>
          </a:xfrm>
        </p:spPr>
        <p:txBody>
          <a:bodyPr>
            <a:noAutofit/>
          </a:bodyPr>
          <a:lstStyle>
            <a:lvl1pPr>
              <a:defRPr sz="2400">
                <a:solidFill>
                  <a:schemeClr val="accent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Hier steht ein schöner Veranstaltungstitel</a:t>
            </a:r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10" hasCustomPrompt="1"/>
          </p:nvPr>
        </p:nvSpPr>
        <p:spPr>
          <a:xfrm>
            <a:off x="413999" y="3798000"/>
            <a:ext cx="8280000" cy="2340000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spcBef>
                <a:spcPts val="0"/>
              </a:spcBef>
              <a:defRPr lang="de-DE" sz="2000" b="0" i="0" u="none" strike="noStrike" cap="none" baseline="0" smtClean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5pPr>
          </a:lstStyle>
          <a:p>
            <a:r>
              <a:rPr lang="de-DE" dirty="0"/>
              <a:t>Name Autor/in 1</a:t>
            </a:r>
            <a:br>
              <a:rPr lang="de-DE" dirty="0"/>
            </a:br>
            <a:r>
              <a:rPr lang="de-DE" dirty="0"/>
              <a:t>Fachgebiet X X.X / FG-Bezeichnung</a:t>
            </a:r>
            <a:br>
              <a:rPr lang="de-DE" dirty="0"/>
            </a:br>
            <a:r>
              <a:rPr lang="de-DE" dirty="0"/>
              <a:t>Name Autor/in 2</a:t>
            </a:r>
            <a:br>
              <a:rPr lang="de-DE" dirty="0"/>
            </a:br>
            <a:r>
              <a:rPr lang="de-DE" dirty="0"/>
              <a:t>Fachgebiet X X.X / FG-Bezeichnung</a:t>
            </a:r>
          </a:p>
        </p:txBody>
      </p:sp>
      <p:grpSp>
        <p:nvGrpSpPr>
          <p:cNvPr id="10" name="Gruppieren 9"/>
          <p:cNvGrpSpPr>
            <a:grpSpLocks noChangeAspect="1"/>
          </p:cNvGrpSpPr>
          <p:nvPr userDrawn="1"/>
        </p:nvGrpSpPr>
        <p:grpSpPr>
          <a:xfrm>
            <a:off x="6803001" y="532800"/>
            <a:ext cx="2159105" cy="1080000"/>
            <a:chOff x="14785976" y="27157354"/>
            <a:chExt cx="5086351" cy="2544762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4785976" y="27157354"/>
              <a:ext cx="5086351" cy="25447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15427330" y="28471816"/>
              <a:ext cx="3803650" cy="544512"/>
            </a:xfrm>
            <a:custGeom>
              <a:avLst/>
              <a:gdLst/>
              <a:ahLst/>
              <a:cxnLst>
                <a:cxn ang="0">
                  <a:pos x="1200" y="168"/>
                </a:cxn>
                <a:cxn ang="0">
                  <a:pos x="1169" y="127"/>
                </a:cxn>
                <a:cxn ang="0">
                  <a:pos x="1196" y="50"/>
                </a:cxn>
                <a:cxn ang="0">
                  <a:pos x="1136" y="23"/>
                </a:cxn>
                <a:cxn ang="0">
                  <a:pos x="1121" y="75"/>
                </a:cxn>
                <a:cxn ang="0">
                  <a:pos x="990" y="47"/>
                </a:cxn>
                <a:cxn ang="0">
                  <a:pos x="925" y="50"/>
                </a:cxn>
                <a:cxn ang="0">
                  <a:pos x="958" y="109"/>
                </a:cxn>
                <a:cxn ang="0">
                  <a:pos x="996" y="107"/>
                </a:cxn>
                <a:cxn ang="0">
                  <a:pos x="1029" y="109"/>
                </a:cxn>
                <a:cxn ang="0">
                  <a:pos x="1066" y="107"/>
                </a:cxn>
                <a:cxn ang="0">
                  <a:pos x="1099" y="100"/>
                </a:cxn>
                <a:cxn ang="0">
                  <a:pos x="1024" y="67"/>
                </a:cxn>
                <a:cxn ang="0">
                  <a:pos x="837" y="147"/>
                </a:cxn>
                <a:cxn ang="0">
                  <a:pos x="852" y="114"/>
                </a:cxn>
                <a:cxn ang="0">
                  <a:pos x="892" y="91"/>
                </a:cxn>
                <a:cxn ang="0">
                  <a:pos x="800" y="81"/>
                </a:cxn>
                <a:cxn ang="0">
                  <a:pos x="847" y="94"/>
                </a:cxn>
                <a:cxn ang="0">
                  <a:pos x="826" y="171"/>
                </a:cxn>
                <a:cxn ang="0">
                  <a:pos x="892" y="169"/>
                </a:cxn>
                <a:cxn ang="0">
                  <a:pos x="681" y="83"/>
                </a:cxn>
                <a:cxn ang="0">
                  <a:pos x="737" y="135"/>
                </a:cxn>
                <a:cxn ang="0">
                  <a:pos x="681" y="163"/>
                </a:cxn>
                <a:cxn ang="0">
                  <a:pos x="741" y="98"/>
                </a:cxn>
                <a:cxn ang="0">
                  <a:pos x="729" y="72"/>
                </a:cxn>
                <a:cxn ang="0">
                  <a:pos x="727" y="47"/>
                </a:cxn>
                <a:cxn ang="0">
                  <a:pos x="612" y="99"/>
                </a:cxn>
                <a:cxn ang="0">
                  <a:pos x="588" y="105"/>
                </a:cxn>
                <a:cxn ang="0">
                  <a:pos x="661" y="83"/>
                </a:cxn>
                <a:cxn ang="0">
                  <a:pos x="610" y="172"/>
                </a:cxn>
                <a:cxn ang="0">
                  <a:pos x="610" y="146"/>
                </a:cxn>
                <a:cxn ang="0">
                  <a:pos x="622" y="119"/>
                </a:cxn>
                <a:cxn ang="0">
                  <a:pos x="452" y="109"/>
                </a:cxn>
                <a:cxn ang="0">
                  <a:pos x="529" y="0"/>
                </a:cxn>
                <a:cxn ang="0">
                  <a:pos x="465" y="47"/>
                </a:cxn>
                <a:cxn ang="0">
                  <a:pos x="499" y="155"/>
                </a:cxn>
                <a:cxn ang="0">
                  <a:pos x="529" y="0"/>
                </a:cxn>
                <a:cxn ang="0">
                  <a:pos x="313" y="50"/>
                </a:cxn>
                <a:cxn ang="0">
                  <a:pos x="319" y="169"/>
                </a:cxn>
                <a:cxn ang="0">
                  <a:pos x="357" y="84"/>
                </a:cxn>
                <a:cxn ang="0">
                  <a:pos x="393" y="169"/>
                </a:cxn>
                <a:cxn ang="0">
                  <a:pos x="352" y="47"/>
                </a:cxn>
                <a:cxn ang="0">
                  <a:pos x="225" y="169"/>
                </a:cxn>
                <a:cxn ang="0">
                  <a:pos x="219" y="50"/>
                </a:cxn>
                <a:cxn ang="0">
                  <a:pos x="182" y="135"/>
                </a:cxn>
                <a:cxn ang="0">
                  <a:pos x="146" y="50"/>
                </a:cxn>
                <a:cxn ang="0">
                  <a:pos x="186" y="172"/>
                </a:cxn>
                <a:cxn ang="0">
                  <a:pos x="48" y="72"/>
                </a:cxn>
                <a:cxn ang="0">
                  <a:pos x="50" y="32"/>
                </a:cxn>
                <a:cxn ang="0">
                  <a:pos x="57" y="143"/>
                </a:cxn>
                <a:cxn ang="0">
                  <a:pos x="55" y="98"/>
                </a:cxn>
                <a:cxn ang="0">
                  <a:pos x="89" y="81"/>
                </a:cxn>
                <a:cxn ang="0">
                  <a:pos x="0" y="7"/>
                </a:cxn>
              </a:cxnLst>
              <a:rect l="0" t="0" r="r" b="b"/>
              <a:pathLst>
                <a:path w="1200" h="172">
                  <a:moveTo>
                    <a:pt x="1136" y="130"/>
                  </a:moveTo>
                  <a:cubicBezTo>
                    <a:pt x="1136" y="157"/>
                    <a:pt x="1147" y="171"/>
                    <a:pt x="1175" y="171"/>
                  </a:cubicBezTo>
                  <a:cubicBezTo>
                    <a:pt x="1187" y="171"/>
                    <a:pt x="1197" y="169"/>
                    <a:pt x="1200" y="168"/>
                  </a:cubicBezTo>
                  <a:cubicBezTo>
                    <a:pt x="1200" y="142"/>
                    <a:pt x="1200" y="142"/>
                    <a:pt x="1200" y="142"/>
                  </a:cubicBezTo>
                  <a:cubicBezTo>
                    <a:pt x="1195" y="144"/>
                    <a:pt x="1189" y="145"/>
                    <a:pt x="1183" y="145"/>
                  </a:cubicBezTo>
                  <a:cubicBezTo>
                    <a:pt x="1173" y="145"/>
                    <a:pt x="1169" y="142"/>
                    <a:pt x="1169" y="127"/>
                  </a:cubicBezTo>
                  <a:cubicBezTo>
                    <a:pt x="1169" y="75"/>
                    <a:pt x="1169" y="75"/>
                    <a:pt x="1169" y="75"/>
                  </a:cubicBezTo>
                  <a:cubicBezTo>
                    <a:pt x="1196" y="75"/>
                    <a:pt x="1196" y="75"/>
                    <a:pt x="1196" y="75"/>
                  </a:cubicBezTo>
                  <a:cubicBezTo>
                    <a:pt x="1196" y="50"/>
                    <a:pt x="1196" y="50"/>
                    <a:pt x="1196" y="50"/>
                  </a:cubicBezTo>
                  <a:cubicBezTo>
                    <a:pt x="1169" y="50"/>
                    <a:pt x="1169" y="50"/>
                    <a:pt x="1169" y="50"/>
                  </a:cubicBezTo>
                  <a:cubicBezTo>
                    <a:pt x="1169" y="15"/>
                    <a:pt x="1169" y="15"/>
                    <a:pt x="1169" y="15"/>
                  </a:cubicBezTo>
                  <a:cubicBezTo>
                    <a:pt x="1151" y="16"/>
                    <a:pt x="1139" y="21"/>
                    <a:pt x="1136" y="23"/>
                  </a:cubicBezTo>
                  <a:cubicBezTo>
                    <a:pt x="1136" y="50"/>
                    <a:pt x="1136" y="50"/>
                    <a:pt x="1136" y="50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21" y="75"/>
                    <a:pt x="1121" y="75"/>
                    <a:pt x="1121" y="75"/>
                  </a:cubicBezTo>
                  <a:cubicBezTo>
                    <a:pt x="1136" y="75"/>
                    <a:pt x="1136" y="75"/>
                    <a:pt x="1136" y="75"/>
                  </a:cubicBezTo>
                  <a:lnTo>
                    <a:pt x="1136" y="130"/>
                  </a:lnTo>
                  <a:close/>
                  <a:moveTo>
                    <a:pt x="990" y="47"/>
                  </a:moveTo>
                  <a:cubicBezTo>
                    <a:pt x="973" y="47"/>
                    <a:pt x="960" y="56"/>
                    <a:pt x="955" y="66"/>
                  </a:cubicBezTo>
                  <a:cubicBezTo>
                    <a:pt x="955" y="63"/>
                    <a:pt x="954" y="54"/>
                    <a:pt x="953" y="50"/>
                  </a:cubicBezTo>
                  <a:cubicBezTo>
                    <a:pt x="925" y="50"/>
                    <a:pt x="925" y="50"/>
                    <a:pt x="925" y="50"/>
                  </a:cubicBezTo>
                  <a:cubicBezTo>
                    <a:pt x="925" y="169"/>
                    <a:pt x="925" y="169"/>
                    <a:pt x="925" y="169"/>
                  </a:cubicBezTo>
                  <a:cubicBezTo>
                    <a:pt x="958" y="169"/>
                    <a:pt x="958" y="169"/>
                    <a:pt x="958" y="169"/>
                  </a:cubicBezTo>
                  <a:cubicBezTo>
                    <a:pt x="958" y="109"/>
                    <a:pt x="958" y="109"/>
                    <a:pt x="958" y="109"/>
                  </a:cubicBezTo>
                  <a:cubicBezTo>
                    <a:pt x="958" y="83"/>
                    <a:pt x="966" y="74"/>
                    <a:pt x="980" y="74"/>
                  </a:cubicBezTo>
                  <a:cubicBezTo>
                    <a:pt x="987" y="74"/>
                    <a:pt x="991" y="78"/>
                    <a:pt x="994" y="84"/>
                  </a:cubicBezTo>
                  <a:cubicBezTo>
                    <a:pt x="996" y="89"/>
                    <a:pt x="996" y="95"/>
                    <a:pt x="996" y="107"/>
                  </a:cubicBezTo>
                  <a:cubicBezTo>
                    <a:pt x="996" y="169"/>
                    <a:pt x="996" y="169"/>
                    <a:pt x="996" y="169"/>
                  </a:cubicBezTo>
                  <a:cubicBezTo>
                    <a:pt x="1029" y="169"/>
                    <a:pt x="1029" y="169"/>
                    <a:pt x="1029" y="169"/>
                  </a:cubicBezTo>
                  <a:cubicBezTo>
                    <a:pt x="1029" y="109"/>
                    <a:pt x="1029" y="109"/>
                    <a:pt x="1029" y="109"/>
                  </a:cubicBezTo>
                  <a:cubicBezTo>
                    <a:pt x="1029" y="84"/>
                    <a:pt x="1036" y="74"/>
                    <a:pt x="1051" y="74"/>
                  </a:cubicBezTo>
                  <a:cubicBezTo>
                    <a:pt x="1058" y="74"/>
                    <a:pt x="1062" y="78"/>
                    <a:pt x="1064" y="84"/>
                  </a:cubicBezTo>
                  <a:cubicBezTo>
                    <a:pt x="1066" y="89"/>
                    <a:pt x="1066" y="95"/>
                    <a:pt x="1066" y="107"/>
                  </a:cubicBezTo>
                  <a:cubicBezTo>
                    <a:pt x="1066" y="169"/>
                    <a:pt x="1066" y="169"/>
                    <a:pt x="1066" y="169"/>
                  </a:cubicBezTo>
                  <a:cubicBezTo>
                    <a:pt x="1099" y="169"/>
                    <a:pt x="1099" y="169"/>
                    <a:pt x="1099" y="169"/>
                  </a:cubicBezTo>
                  <a:cubicBezTo>
                    <a:pt x="1099" y="100"/>
                    <a:pt x="1099" y="100"/>
                    <a:pt x="1099" y="100"/>
                  </a:cubicBezTo>
                  <a:cubicBezTo>
                    <a:pt x="1099" y="86"/>
                    <a:pt x="1098" y="76"/>
                    <a:pt x="1095" y="68"/>
                  </a:cubicBezTo>
                  <a:cubicBezTo>
                    <a:pt x="1089" y="53"/>
                    <a:pt x="1076" y="47"/>
                    <a:pt x="1060" y="47"/>
                  </a:cubicBezTo>
                  <a:cubicBezTo>
                    <a:pt x="1043" y="47"/>
                    <a:pt x="1030" y="57"/>
                    <a:pt x="1024" y="67"/>
                  </a:cubicBezTo>
                  <a:cubicBezTo>
                    <a:pt x="1019" y="53"/>
                    <a:pt x="1006" y="47"/>
                    <a:pt x="990" y="47"/>
                  </a:cubicBezTo>
                  <a:moveTo>
                    <a:pt x="859" y="126"/>
                  </a:moveTo>
                  <a:cubicBezTo>
                    <a:pt x="859" y="139"/>
                    <a:pt x="851" y="147"/>
                    <a:pt x="837" y="147"/>
                  </a:cubicBezTo>
                  <a:cubicBezTo>
                    <a:pt x="829" y="147"/>
                    <a:pt x="823" y="142"/>
                    <a:pt x="823" y="134"/>
                  </a:cubicBezTo>
                  <a:cubicBezTo>
                    <a:pt x="823" y="127"/>
                    <a:pt x="826" y="122"/>
                    <a:pt x="838" y="118"/>
                  </a:cubicBezTo>
                  <a:cubicBezTo>
                    <a:pt x="852" y="114"/>
                    <a:pt x="852" y="114"/>
                    <a:pt x="852" y="114"/>
                  </a:cubicBezTo>
                  <a:cubicBezTo>
                    <a:pt x="856" y="113"/>
                    <a:pt x="858" y="112"/>
                    <a:pt x="859" y="110"/>
                  </a:cubicBezTo>
                  <a:lnTo>
                    <a:pt x="859" y="126"/>
                  </a:lnTo>
                  <a:close/>
                  <a:moveTo>
                    <a:pt x="892" y="91"/>
                  </a:moveTo>
                  <a:cubicBezTo>
                    <a:pt x="892" y="58"/>
                    <a:pt x="874" y="47"/>
                    <a:pt x="845" y="47"/>
                  </a:cubicBezTo>
                  <a:cubicBezTo>
                    <a:pt x="827" y="47"/>
                    <a:pt x="811" y="50"/>
                    <a:pt x="800" y="55"/>
                  </a:cubicBezTo>
                  <a:cubicBezTo>
                    <a:pt x="800" y="81"/>
                    <a:pt x="800" y="81"/>
                    <a:pt x="800" y="81"/>
                  </a:cubicBezTo>
                  <a:cubicBezTo>
                    <a:pt x="810" y="77"/>
                    <a:pt x="827" y="73"/>
                    <a:pt x="843" y="73"/>
                  </a:cubicBezTo>
                  <a:cubicBezTo>
                    <a:pt x="854" y="73"/>
                    <a:pt x="859" y="77"/>
                    <a:pt x="859" y="83"/>
                  </a:cubicBezTo>
                  <a:cubicBezTo>
                    <a:pt x="859" y="89"/>
                    <a:pt x="856" y="92"/>
                    <a:pt x="847" y="94"/>
                  </a:cubicBezTo>
                  <a:cubicBezTo>
                    <a:pt x="828" y="99"/>
                    <a:pt x="828" y="99"/>
                    <a:pt x="828" y="99"/>
                  </a:cubicBezTo>
                  <a:cubicBezTo>
                    <a:pt x="800" y="106"/>
                    <a:pt x="790" y="119"/>
                    <a:pt x="790" y="137"/>
                  </a:cubicBezTo>
                  <a:cubicBezTo>
                    <a:pt x="790" y="156"/>
                    <a:pt x="804" y="171"/>
                    <a:pt x="826" y="171"/>
                  </a:cubicBezTo>
                  <a:cubicBezTo>
                    <a:pt x="841" y="171"/>
                    <a:pt x="854" y="166"/>
                    <a:pt x="863" y="155"/>
                  </a:cubicBezTo>
                  <a:cubicBezTo>
                    <a:pt x="863" y="159"/>
                    <a:pt x="863" y="164"/>
                    <a:pt x="865" y="169"/>
                  </a:cubicBezTo>
                  <a:cubicBezTo>
                    <a:pt x="892" y="169"/>
                    <a:pt x="892" y="169"/>
                    <a:pt x="892" y="169"/>
                  </a:cubicBezTo>
                  <a:lnTo>
                    <a:pt x="892" y="91"/>
                  </a:lnTo>
                  <a:close/>
                  <a:moveTo>
                    <a:pt x="727" y="47"/>
                  </a:moveTo>
                  <a:cubicBezTo>
                    <a:pt x="695" y="47"/>
                    <a:pt x="681" y="63"/>
                    <a:pt x="681" y="83"/>
                  </a:cubicBezTo>
                  <a:cubicBezTo>
                    <a:pt x="681" y="103"/>
                    <a:pt x="693" y="113"/>
                    <a:pt x="711" y="119"/>
                  </a:cubicBezTo>
                  <a:cubicBezTo>
                    <a:pt x="722" y="123"/>
                    <a:pt x="722" y="123"/>
                    <a:pt x="722" y="123"/>
                  </a:cubicBezTo>
                  <a:cubicBezTo>
                    <a:pt x="733" y="127"/>
                    <a:pt x="737" y="130"/>
                    <a:pt x="737" y="135"/>
                  </a:cubicBezTo>
                  <a:cubicBezTo>
                    <a:pt x="737" y="142"/>
                    <a:pt x="731" y="146"/>
                    <a:pt x="720" y="146"/>
                  </a:cubicBezTo>
                  <a:cubicBezTo>
                    <a:pt x="708" y="146"/>
                    <a:pt x="693" y="142"/>
                    <a:pt x="681" y="135"/>
                  </a:cubicBezTo>
                  <a:cubicBezTo>
                    <a:pt x="681" y="163"/>
                    <a:pt x="681" y="163"/>
                    <a:pt x="681" y="163"/>
                  </a:cubicBezTo>
                  <a:cubicBezTo>
                    <a:pt x="694" y="169"/>
                    <a:pt x="705" y="172"/>
                    <a:pt x="720" y="172"/>
                  </a:cubicBezTo>
                  <a:cubicBezTo>
                    <a:pt x="753" y="172"/>
                    <a:pt x="770" y="158"/>
                    <a:pt x="770" y="133"/>
                  </a:cubicBezTo>
                  <a:cubicBezTo>
                    <a:pt x="770" y="115"/>
                    <a:pt x="761" y="104"/>
                    <a:pt x="741" y="98"/>
                  </a:cubicBezTo>
                  <a:cubicBezTo>
                    <a:pt x="730" y="94"/>
                    <a:pt x="730" y="94"/>
                    <a:pt x="730" y="94"/>
                  </a:cubicBezTo>
                  <a:cubicBezTo>
                    <a:pt x="718" y="91"/>
                    <a:pt x="715" y="88"/>
                    <a:pt x="715" y="82"/>
                  </a:cubicBezTo>
                  <a:cubicBezTo>
                    <a:pt x="715" y="76"/>
                    <a:pt x="720" y="72"/>
                    <a:pt x="729" y="72"/>
                  </a:cubicBezTo>
                  <a:cubicBezTo>
                    <a:pt x="739" y="72"/>
                    <a:pt x="753" y="75"/>
                    <a:pt x="765" y="81"/>
                  </a:cubicBezTo>
                  <a:cubicBezTo>
                    <a:pt x="765" y="54"/>
                    <a:pt x="765" y="54"/>
                    <a:pt x="765" y="54"/>
                  </a:cubicBezTo>
                  <a:cubicBezTo>
                    <a:pt x="755" y="50"/>
                    <a:pt x="742" y="47"/>
                    <a:pt x="727" y="47"/>
                  </a:cubicBezTo>
                  <a:moveTo>
                    <a:pt x="613" y="73"/>
                  </a:moveTo>
                  <a:cubicBezTo>
                    <a:pt x="623" y="73"/>
                    <a:pt x="628" y="77"/>
                    <a:pt x="628" y="85"/>
                  </a:cubicBezTo>
                  <a:cubicBezTo>
                    <a:pt x="628" y="92"/>
                    <a:pt x="623" y="96"/>
                    <a:pt x="612" y="99"/>
                  </a:cubicBezTo>
                  <a:cubicBezTo>
                    <a:pt x="598" y="103"/>
                    <a:pt x="598" y="103"/>
                    <a:pt x="598" y="103"/>
                  </a:cubicBezTo>
                  <a:cubicBezTo>
                    <a:pt x="592" y="104"/>
                    <a:pt x="589" y="106"/>
                    <a:pt x="588" y="107"/>
                  </a:cubicBezTo>
                  <a:cubicBezTo>
                    <a:pt x="588" y="105"/>
                    <a:pt x="588" y="105"/>
                    <a:pt x="588" y="105"/>
                  </a:cubicBezTo>
                  <a:cubicBezTo>
                    <a:pt x="588" y="86"/>
                    <a:pt x="597" y="73"/>
                    <a:pt x="613" y="73"/>
                  </a:cubicBezTo>
                  <a:moveTo>
                    <a:pt x="622" y="119"/>
                  </a:moveTo>
                  <a:cubicBezTo>
                    <a:pt x="648" y="113"/>
                    <a:pt x="661" y="104"/>
                    <a:pt x="661" y="83"/>
                  </a:cubicBezTo>
                  <a:cubicBezTo>
                    <a:pt x="661" y="63"/>
                    <a:pt x="646" y="47"/>
                    <a:pt x="613" y="47"/>
                  </a:cubicBezTo>
                  <a:cubicBezTo>
                    <a:pt x="579" y="47"/>
                    <a:pt x="555" y="72"/>
                    <a:pt x="555" y="109"/>
                  </a:cubicBezTo>
                  <a:cubicBezTo>
                    <a:pt x="555" y="147"/>
                    <a:pt x="574" y="172"/>
                    <a:pt x="610" y="172"/>
                  </a:cubicBezTo>
                  <a:cubicBezTo>
                    <a:pt x="632" y="172"/>
                    <a:pt x="649" y="167"/>
                    <a:pt x="660" y="161"/>
                  </a:cubicBezTo>
                  <a:cubicBezTo>
                    <a:pt x="660" y="135"/>
                    <a:pt x="660" y="135"/>
                    <a:pt x="660" y="135"/>
                  </a:cubicBezTo>
                  <a:cubicBezTo>
                    <a:pt x="645" y="141"/>
                    <a:pt x="625" y="146"/>
                    <a:pt x="610" y="146"/>
                  </a:cubicBezTo>
                  <a:cubicBezTo>
                    <a:pt x="597" y="146"/>
                    <a:pt x="592" y="138"/>
                    <a:pt x="592" y="133"/>
                  </a:cubicBezTo>
                  <a:cubicBezTo>
                    <a:pt x="592" y="128"/>
                    <a:pt x="595" y="125"/>
                    <a:pt x="601" y="124"/>
                  </a:cubicBezTo>
                  <a:lnTo>
                    <a:pt x="622" y="119"/>
                  </a:lnTo>
                  <a:close/>
                  <a:moveTo>
                    <a:pt x="496" y="109"/>
                  </a:moveTo>
                  <a:cubicBezTo>
                    <a:pt x="496" y="132"/>
                    <a:pt x="490" y="145"/>
                    <a:pt x="474" y="145"/>
                  </a:cubicBezTo>
                  <a:cubicBezTo>
                    <a:pt x="457" y="145"/>
                    <a:pt x="452" y="132"/>
                    <a:pt x="452" y="109"/>
                  </a:cubicBezTo>
                  <a:cubicBezTo>
                    <a:pt x="452" y="87"/>
                    <a:pt x="457" y="74"/>
                    <a:pt x="474" y="74"/>
                  </a:cubicBezTo>
                  <a:cubicBezTo>
                    <a:pt x="490" y="74"/>
                    <a:pt x="496" y="87"/>
                    <a:pt x="496" y="109"/>
                  </a:cubicBezTo>
                  <a:moveTo>
                    <a:pt x="529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1" y="55"/>
                    <a:pt x="480" y="47"/>
                    <a:pt x="465" y="47"/>
                  </a:cubicBezTo>
                  <a:cubicBezTo>
                    <a:pt x="432" y="47"/>
                    <a:pt x="418" y="72"/>
                    <a:pt x="418" y="109"/>
                  </a:cubicBezTo>
                  <a:cubicBezTo>
                    <a:pt x="418" y="147"/>
                    <a:pt x="432" y="172"/>
                    <a:pt x="466" y="172"/>
                  </a:cubicBezTo>
                  <a:cubicBezTo>
                    <a:pt x="481" y="172"/>
                    <a:pt x="493" y="164"/>
                    <a:pt x="499" y="155"/>
                  </a:cubicBezTo>
                  <a:cubicBezTo>
                    <a:pt x="499" y="158"/>
                    <a:pt x="499" y="164"/>
                    <a:pt x="501" y="169"/>
                  </a:cubicBezTo>
                  <a:cubicBezTo>
                    <a:pt x="529" y="169"/>
                    <a:pt x="529" y="169"/>
                    <a:pt x="529" y="169"/>
                  </a:cubicBezTo>
                  <a:lnTo>
                    <a:pt x="529" y="0"/>
                  </a:lnTo>
                  <a:close/>
                  <a:moveTo>
                    <a:pt x="352" y="47"/>
                  </a:moveTo>
                  <a:cubicBezTo>
                    <a:pt x="334" y="47"/>
                    <a:pt x="321" y="56"/>
                    <a:pt x="316" y="66"/>
                  </a:cubicBezTo>
                  <a:cubicBezTo>
                    <a:pt x="316" y="63"/>
                    <a:pt x="315" y="54"/>
                    <a:pt x="313" y="50"/>
                  </a:cubicBezTo>
                  <a:cubicBezTo>
                    <a:pt x="286" y="50"/>
                    <a:pt x="286" y="50"/>
                    <a:pt x="286" y="50"/>
                  </a:cubicBezTo>
                  <a:cubicBezTo>
                    <a:pt x="286" y="169"/>
                    <a:pt x="286" y="169"/>
                    <a:pt x="286" y="169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319" y="109"/>
                    <a:pt x="319" y="109"/>
                    <a:pt x="319" y="109"/>
                  </a:cubicBezTo>
                  <a:cubicBezTo>
                    <a:pt x="319" y="83"/>
                    <a:pt x="327" y="74"/>
                    <a:pt x="342" y="74"/>
                  </a:cubicBezTo>
                  <a:cubicBezTo>
                    <a:pt x="350" y="74"/>
                    <a:pt x="355" y="77"/>
                    <a:pt x="357" y="84"/>
                  </a:cubicBezTo>
                  <a:cubicBezTo>
                    <a:pt x="359" y="89"/>
                    <a:pt x="360" y="93"/>
                    <a:pt x="360" y="107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93" y="169"/>
                    <a:pt x="393" y="169"/>
                    <a:pt x="393" y="169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93" y="86"/>
                    <a:pt x="391" y="76"/>
                    <a:pt x="388" y="68"/>
                  </a:cubicBezTo>
                  <a:cubicBezTo>
                    <a:pt x="382" y="53"/>
                    <a:pt x="370" y="47"/>
                    <a:pt x="352" y="47"/>
                  </a:cubicBezTo>
                  <a:moveTo>
                    <a:pt x="186" y="172"/>
                  </a:moveTo>
                  <a:cubicBezTo>
                    <a:pt x="204" y="172"/>
                    <a:pt x="217" y="163"/>
                    <a:pt x="223" y="153"/>
                  </a:cubicBezTo>
                  <a:cubicBezTo>
                    <a:pt x="223" y="156"/>
                    <a:pt x="223" y="164"/>
                    <a:pt x="225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36"/>
                    <a:pt x="211" y="145"/>
                    <a:pt x="196" y="145"/>
                  </a:cubicBezTo>
                  <a:cubicBezTo>
                    <a:pt x="189" y="145"/>
                    <a:pt x="184" y="141"/>
                    <a:pt x="182" y="135"/>
                  </a:cubicBezTo>
                  <a:cubicBezTo>
                    <a:pt x="180" y="130"/>
                    <a:pt x="179" y="125"/>
                    <a:pt x="179" y="112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31"/>
                    <a:pt x="147" y="142"/>
                    <a:pt x="150" y="151"/>
                  </a:cubicBezTo>
                  <a:cubicBezTo>
                    <a:pt x="156" y="165"/>
                    <a:pt x="168" y="172"/>
                    <a:pt x="186" y="172"/>
                  </a:cubicBezTo>
                  <a:moveTo>
                    <a:pt x="50" y="32"/>
                  </a:moveTo>
                  <a:cubicBezTo>
                    <a:pt x="72" y="32"/>
                    <a:pt x="78" y="39"/>
                    <a:pt x="78" y="51"/>
                  </a:cubicBezTo>
                  <a:cubicBezTo>
                    <a:pt x="78" y="64"/>
                    <a:pt x="70" y="72"/>
                    <a:pt x="48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9" y="32"/>
                    <a:pt x="44" y="32"/>
                    <a:pt x="50" y="32"/>
                  </a:cubicBezTo>
                  <a:moveTo>
                    <a:pt x="55" y="98"/>
                  </a:moveTo>
                  <a:cubicBezTo>
                    <a:pt x="78" y="98"/>
                    <a:pt x="86" y="108"/>
                    <a:pt x="86" y="120"/>
                  </a:cubicBezTo>
                  <a:cubicBezTo>
                    <a:pt x="86" y="133"/>
                    <a:pt x="79" y="143"/>
                    <a:pt x="57" y="143"/>
                  </a:cubicBezTo>
                  <a:cubicBezTo>
                    <a:pt x="47" y="143"/>
                    <a:pt x="39" y="143"/>
                    <a:pt x="34" y="142"/>
                  </a:cubicBezTo>
                  <a:cubicBezTo>
                    <a:pt x="34" y="98"/>
                    <a:pt x="34" y="98"/>
                    <a:pt x="34" y="98"/>
                  </a:cubicBezTo>
                  <a:lnTo>
                    <a:pt x="55" y="98"/>
                  </a:lnTo>
                  <a:close/>
                  <a:moveTo>
                    <a:pt x="49" y="171"/>
                  </a:moveTo>
                  <a:cubicBezTo>
                    <a:pt x="105" y="171"/>
                    <a:pt x="121" y="152"/>
                    <a:pt x="121" y="122"/>
                  </a:cubicBezTo>
                  <a:cubicBezTo>
                    <a:pt x="121" y="100"/>
                    <a:pt x="106" y="85"/>
                    <a:pt x="89" y="81"/>
                  </a:cubicBezTo>
                  <a:cubicBezTo>
                    <a:pt x="103" y="77"/>
                    <a:pt x="113" y="64"/>
                    <a:pt x="113" y="49"/>
                  </a:cubicBezTo>
                  <a:cubicBezTo>
                    <a:pt x="113" y="18"/>
                    <a:pt x="94" y="4"/>
                    <a:pt x="50" y="4"/>
                  </a:cubicBezTo>
                  <a:cubicBezTo>
                    <a:pt x="36" y="4"/>
                    <a:pt x="6" y="6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0"/>
                    <a:pt x="25" y="171"/>
                    <a:pt x="49" y="17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15427328" y="27792366"/>
              <a:ext cx="2582864" cy="546101"/>
            </a:xfrm>
            <a:custGeom>
              <a:avLst/>
              <a:gdLst/>
              <a:ahLst/>
              <a:cxnLst>
                <a:cxn ang="0">
                  <a:pos x="790" y="172"/>
                </a:cxn>
                <a:cxn ang="0">
                  <a:pos x="815" y="142"/>
                </a:cxn>
                <a:cxn ang="0">
                  <a:pos x="784" y="128"/>
                </a:cxn>
                <a:cxn ang="0">
                  <a:pos x="811" y="75"/>
                </a:cxn>
                <a:cxn ang="0">
                  <a:pos x="784" y="50"/>
                </a:cxn>
                <a:cxn ang="0">
                  <a:pos x="751" y="23"/>
                </a:cxn>
                <a:cxn ang="0">
                  <a:pos x="736" y="50"/>
                </a:cxn>
                <a:cxn ang="0">
                  <a:pos x="751" y="75"/>
                </a:cxn>
                <a:cxn ang="0">
                  <a:pos x="676" y="131"/>
                </a:cxn>
                <a:cxn ang="0">
                  <a:pos x="725" y="168"/>
                </a:cxn>
                <a:cxn ang="0">
                  <a:pos x="719" y="143"/>
                </a:cxn>
                <a:cxn ang="0">
                  <a:pos x="709" y="0"/>
                </a:cxn>
                <a:cxn ang="0">
                  <a:pos x="676" y="131"/>
                </a:cxn>
                <a:cxn ang="0">
                  <a:pos x="617" y="85"/>
                </a:cxn>
                <a:cxn ang="0">
                  <a:pos x="586" y="103"/>
                </a:cxn>
                <a:cxn ang="0">
                  <a:pos x="577" y="105"/>
                </a:cxn>
                <a:cxn ang="0">
                  <a:pos x="611" y="119"/>
                </a:cxn>
                <a:cxn ang="0">
                  <a:pos x="602" y="47"/>
                </a:cxn>
                <a:cxn ang="0">
                  <a:pos x="599" y="172"/>
                </a:cxn>
                <a:cxn ang="0">
                  <a:pos x="649" y="135"/>
                </a:cxn>
                <a:cxn ang="0">
                  <a:pos x="581" y="133"/>
                </a:cxn>
                <a:cxn ang="0">
                  <a:pos x="611" y="119"/>
                </a:cxn>
                <a:cxn ang="0">
                  <a:pos x="532" y="50"/>
                </a:cxn>
                <a:cxn ang="0">
                  <a:pos x="479" y="134"/>
                </a:cxn>
                <a:cxn ang="0">
                  <a:pos x="428" y="50"/>
                </a:cxn>
                <a:cxn ang="0">
                  <a:pos x="386" y="50"/>
                </a:cxn>
                <a:cxn ang="0">
                  <a:pos x="390" y="169"/>
                </a:cxn>
                <a:cxn ang="0">
                  <a:pos x="442" y="97"/>
                </a:cxn>
                <a:cxn ang="0">
                  <a:pos x="494" y="169"/>
                </a:cxn>
                <a:cxn ang="0">
                  <a:pos x="189" y="66"/>
                </a:cxn>
                <a:cxn ang="0">
                  <a:pos x="159" y="50"/>
                </a:cxn>
                <a:cxn ang="0">
                  <a:pos x="192" y="169"/>
                </a:cxn>
                <a:cxn ang="0">
                  <a:pos x="214" y="74"/>
                </a:cxn>
                <a:cxn ang="0">
                  <a:pos x="230" y="107"/>
                </a:cxn>
                <a:cxn ang="0">
                  <a:pos x="263" y="169"/>
                </a:cxn>
                <a:cxn ang="0">
                  <a:pos x="285" y="74"/>
                </a:cxn>
                <a:cxn ang="0">
                  <a:pos x="300" y="107"/>
                </a:cxn>
                <a:cxn ang="0">
                  <a:pos x="333" y="169"/>
                </a:cxn>
                <a:cxn ang="0">
                  <a:pos x="329" y="68"/>
                </a:cxn>
                <a:cxn ang="0">
                  <a:pos x="258" y="68"/>
                </a:cxn>
                <a:cxn ang="0">
                  <a:pos x="34" y="6"/>
                </a:cxn>
                <a:cxn ang="0">
                  <a:pos x="0" y="111"/>
                </a:cxn>
                <a:cxn ang="0">
                  <a:pos x="125" y="111"/>
                </a:cxn>
                <a:cxn ang="0">
                  <a:pos x="90" y="6"/>
                </a:cxn>
                <a:cxn ang="0">
                  <a:pos x="62" y="144"/>
                </a:cxn>
                <a:cxn ang="0">
                  <a:pos x="34" y="6"/>
                </a:cxn>
              </a:cxnLst>
              <a:rect l="0" t="0" r="r" b="b"/>
              <a:pathLst>
                <a:path w="815" h="172">
                  <a:moveTo>
                    <a:pt x="751" y="130"/>
                  </a:moveTo>
                  <a:cubicBezTo>
                    <a:pt x="751" y="157"/>
                    <a:pt x="762" y="172"/>
                    <a:pt x="790" y="172"/>
                  </a:cubicBezTo>
                  <a:cubicBezTo>
                    <a:pt x="802" y="172"/>
                    <a:pt x="812" y="169"/>
                    <a:pt x="815" y="168"/>
                  </a:cubicBezTo>
                  <a:cubicBezTo>
                    <a:pt x="815" y="142"/>
                    <a:pt x="815" y="142"/>
                    <a:pt x="815" y="142"/>
                  </a:cubicBezTo>
                  <a:cubicBezTo>
                    <a:pt x="810" y="144"/>
                    <a:pt x="804" y="145"/>
                    <a:pt x="798" y="145"/>
                  </a:cubicBezTo>
                  <a:cubicBezTo>
                    <a:pt x="788" y="145"/>
                    <a:pt x="784" y="142"/>
                    <a:pt x="784" y="128"/>
                  </a:cubicBezTo>
                  <a:cubicBezTo>
                    <a:pt x="784" y="75"/>
                    <a:pt x="784" y="75"/>
                    <a:pt x="784" y="75"/>
                  </a:cubicBezTo>
                  <a:cubicBezTo>
                    <a:pt x="811" y="75"/>
                    <a:pt x="811" y="75"/>
                    <a:pt x="811" y="75"/>
                  </a:cubicBezTo>
                  <a:cubicBezTo>
                    <a:pt x="811" y="50"/>
                    <a:pt x="811" y="50"/>
                    <a:pt x="811" y="50"/>
                  </a:cubicBezTo>
                  <a:cubicBezTo>
                    <a:pt x="784" y="50"/>
                    <a:pt x="784" y="50"/>
                    <a:pt x="784" y="50"/>
                  </a:cubicBezTo>
                  <a:cubicBezTo>
                    <a:pt x="784" y="15"/>
                    <a:pt x="784" y="15"/>
                    <a:pt x="784" y="15"/>
                  </a:cubicBezTo>
                  <a:cubicBezTo>
                    <a:pt x="766" y="17"/>
                    <a:pt x="754" y="22"/>
                    <a:pt x="751" y="23"/>
                  </a:cubicBezTo>
                  <a:cubicBezTo>
                    <a:pt x="751" y="50"/>
                    <a:pt x="751" y="50"/>
                    <a:pt x="751" y="50"/>
                  </a:cubicBezTo>
                  <a:cubicBezTo>
                    <a:pt x="736" y="50"/>
                    <a:pt x="736" y="50"/>
                    <a:pt x="736" y="50"/>
                  </a:cubicBezTo>
                  <a:cubicBezTo>
                    <a:pt x="736" y="75"/>
                    <a:pt x="736" y="75"/>
                    <a:pt x="736" y="75"/>
                  </a:cubicBezTo>
                  <a:cubicBezTo>
                    <a:pt x="751" y="75"/>
                    <a:pt x="751" y="75"/>
                    <a:pt x="751" y="75"/>
                  </a:cubicBezTo>
                  <a:lnTo>
                    <a:pt x="751" y="130"/>
                  </a:lnTo>
                  <a:close/>
                  <a:moveTo>
                    <a:pt x="676" y="131"/>
                  </a:moveTo>
                  <a:cubicBezTo>
                    <a:pt x="676" y="159"/>
                    <a:pt x="686" y="170"/>
                    <a:pt x="708" y="170"/>
                  </a:cubicBezTo>
                  <a:cubicBezTo>
                    <a:pt x="715" y="170"/>
                    <a:pt x="722" y="169"/>
                    <a:pt x="725" y="168"/>
                  </a:cubicBezTo>
                  <a:cubicBezTo>
                    <a:pt x="725" y="143"/>
                    <a:pt x="725" y="143"/>
                    <a:pt x="725" y="143"/>
                  </a:cubicBezTo>
                  <a:cubicBezTo>
                    <a:pt x="719" y="143"/>
                    <a:pt x="719" y="143"/>
                    <a:pt x="719" y="143"/>
                  </a:cubicBezTo>
                  <a:cubicBezTo>
                    <a:pt x="712" y="143"/>
                    <a:pt x="709" y="140"/>
                    <a:pt x="709" y="129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76" y="0"/>
                    <a:pt x="676" y="0"/>
                    <a:pt x="676" y="0"/>
                  </a:cubicBezTo>
                  <a:lnTo>
                    <a:pt x="676" y="131"/>
                  </a:lnTo>
                  <a:close/>
                  <a:moveTo>
                    <a:pt x="602" y="73"/>
                  </a:moveTo>
                  <a:cubicBezTo>
                    <a:pt x="611" y="73"/>
                    <a:pt x="617" y="78"/>
                    <a:pt x="617" y="85"/>
                  </a:cubicBezTo>
                  <a:cubicBezTo>
                    <a:pt x="617" y="92"/>
                    <a:pt x="612" y="97"/>
                    <a:pt x="601" y="99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1" y="105"/>
                    <a:pt x="578" y="106"/>
                    <a:pt x="577" y="108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577" y="86"/>
                    <a:pt x="586" y="73"/>
                    <a:pt x="602" y="73"/>
                  </a:cubicBezTo>
                  <a:moveTo>
                    <a:pt x="611" y="119"/>
                  </a:moveTo>
                  <a:cubicBezTo>
                    <a:pt x="637" y="113"/>
                    <a:pt x="650" y="105"/>
                    <a:pt x="650" y="83"/>
                  </a:cubicBezTo>
                  <a:cubicBezTo>
                    <a:pt x="650" y="63"/>
                    <a:pt x="635" y="47"/>
                    <a:pt x="602" y="47"/>
                  </a:cubicBezTo>
                  <a:cubicBezTo>
                    <a:pt x="567" y="47"/>
                    <a:pt x="544" y="72"/>
                    <a:pt x="544" y="109"/>
                  </a:cubicBezTo>
                  <a:cubicBezTo>
                    <a:pt x="544" y="147"/>
                    <a:pt x="562" y="172"/>
                    <a:pt x="599" y="172"/>
                  </a:cubicBezTo>
                  <a:cubicBezTo>
                    <a:pt x="620" y="172"/>
                    <a:pt x="638" y="168"/>
                    <a:pt x="649" y="161"/>
                  </a:cubicBezTo>
                  <a:cubicBezTo>
                    <a:pt x="649" y="135"/>
                    <a:pt x="649" y="135"/>
                    <a:pt x="649" y="135"/>
                  </a:cubicBezTo>
                  <a:cubicBezTo>
                    <a:pt x="634" y="141"/>
                    <a:pt x="613" y="146"/>
                    <a:pt x="599" y="146"/>
                  </a:cubicBezTo>
                  <a:cubicBezTo>
                    <a:pt x="586" y="146"/>
                    <a:pt x="581" y="138"/>
                    <a:pt x="581" y="133"/>
                  </a:cubicBezTo>
                  <a:cubicBezTo>
                    <a:pt x="581" y="128"/>
                    <a:pt x="584" y="125"/>
                    <a:pt x="590" y="124"/>
                  </a:cubicBezTo>
                  <a:lnTo>
                    <a:pt x="611" y="119"/>
                  </a:lnTo>
                  <a:close/>
                  <a:moveTo>
                    <a:pt x="494" y="169"/>
                  </a:moveTo>
                  <a:cubicBezTo>
                    <a:pt x="508" y="141"/>
                    <a:pt x="523" y="92"/>
                    <a:pt x="532" y="50"/>
                  </a:cubicBezTo>
                  <a:cubicBezTo>
                    <a:pt x="498" y="50"/>
                    <a:pt x="498" y="50"/>
                    <a:pt x="498" y="50"/>
                  </a:cubicBezTo>
                  <a:cubicBezTo>
                    <a:pt x="492" y="83"/>
                    <a:pt x="485" y="116"/>
                    <a:pt x="479" y="134"/>
                  </a:cubicBezTo>
                  <a:cubicBezTo>
                    <a:pt x="472" y="116"/>
                    <a:pt x="463" y="83"/>
                    <a:pt x="456" y="50"/>
                  </a:cubicBezTo>
                  <a:cubicBezTo>
                    <a:pt x="428" y="50"/>
                    <a:pt x="428" y="50"/>
                    <a:pt x="428" y="50"/>
                  </a:cubicBezTo>
                  <a:cubicBezTo>
                    <a:pt x="421" y="83"/>
                    <a:pt x="412" y="116"/>
                    <a:pt x="405" y="134"/>
                  </a:cubicBezTo>
                  <a:cubicBezTo>
                    <a:pt x="399" y="116"/>
                    <a:pt x="392" y="83"/>
                    <a:pt x="386" y="50"/>
                  </a:cubicBezTo>
                  <a:cubicBezTo>
                    <a:pt x="352" y="50"/>
                    <a:pt x="352" y="50"/>
                    <a:pt x="352" y="50"/>
                  </a:cubicBezTo>
                  <a:cubicBezTo>
                    <a:pt x="361" y="92"/>
                    <a:pt x="376" y="141"/>
                    <a:pt x="390" y="169"/>
                  </a:cubicBezTo>
                  <a:cubicBezTo>
                    <a:pt x="420" y="169"/>
                    <a:pt x="420" y="169"/>
                    <a:pt x="420" y="169"/>
                  </a:cubicBezTo>
                  <a:cubicBezTo>
                    <a:pt x="429" y="146"/>
                    <a:pt x="439" y="112"/>
                    <a:pt x="442" y="97"/>
                  </a:cubicBezTo>
                  <a:cubicBezTo>
                    <a:pt x="445" y="112"/>
                    <a:pt x="455" y="146"/>
                    <a:pt x="465" y="169"/>
                  </a:cubicBezTo>
                  <a:lnTo>
                    <a:pt x="494" y="169"/>
                  </a:lnTo>
                  <a:close/>
                  <a:moveTo>
                    <a:pt x="224" y="47"/>
                  </a:moveTo>
                  <a:cubicBezTo>
                    <a:pt x="207" y="47"/>
                    <a:pt x="194" y="56"/>
                    <a:pt x="189" y="66"/>
                  </a:cubicBezTo>
                  <a:cubicBezTo>
                    <a:pt x="189" y="63"/>
                    <a:pt x="188" y="55"/>
                    <a:pt x="187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169"/>
                    <a:pt x="159" y="169"/>
                    <a:pt x="159" y="169"/>
                  </a:cubicBezTo>
                  <a:cubicBezTo>
                    <a:pt x="192" y="169"/>
                    <a:pt x="192" y="169"/>
                    <a:pt x="192" y="169"/>
                  </a:cubicBezTo>
                  <a:cubicBezTo>
                    <a:pt x="192" y="109"/>
                    <a:pt x="192" y="109"/>
                    <a:pt x="192" y="109"/>
                  </a:cubicBezTo>
                  <a:cubicBezTo>
                    <a:pt x="192" y="83"/>
                    <a:pt x="200" y="74"/>
                    <a:pt x="214" y="74"/>
                  </a:cubicBezTo>
                  <a:cubicBezTo>
                    <a:pt x="221" y="74"/>
                    <a:pt x="226" y="78"/>
                    <a:pt x="228" y="84"/>
                  </a:cubicBezTo>
                  <a:cubicBezTo>
                    <a:pt x="230" y="90"/>
                    <a:pt x="230" y="95"/>
                    <a:pt x="230" y="107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3" y="84"/>
                    <a:pt x="270" y="74"/>
                    <a:pt x="285" y="74"/>
                  </a:cubicBezTo>
                  <a:cubicBezTo>
                    <a:pt x="292" y="74"/>
                    <a:pt x="296" y="78"/>
                    <a:pt x="298" y="84"/>
                  </a:cubicBezTo>
                  <a:cubicBezTo>
                    <a:pt x="300" y="90"/>
                    <a:pt x="300" y="95"/>
                    <a:pt x="300" y="107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33" y="169"/>
                    <a:pt x="333" y="169"/>
                    <a:pt x="333" y="169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3" y="86"/>
                    <a:pt x="332" y="76"/>
                    <a:pt x="329" y="68"/>
                  </a:cubicBezTo>
                  <a:cubicBezTo>
                    <a:pt x="323" y="54"/>
                    <a:pt x="310" y="47"/>
                    <a:pt x="294" y="47"/>
                  </a:cubicBezTo>
                  <a:cubicBezTo>
                    <a:pt x="277" y="47"/>
                    <a:pt x="264" y="57"/>
                    <a:pt x="258" y="68"/>
                  </a:cubicBezTo>
                  <a:cubicBezTo>
                    <a:pt x="253" y="54"/>
                    <a:pt x="240" y="47"/>
                    <a:pt x="224" y="47"/>
                  </a:cubicBezTo>
                  <a:moveTo>
                    <a:pt x="3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50"/>
                    <a:pt x="24" y="172"/>
                    <a:pt x="62" y="172"/>
                  </a:cubicBezTo>
                  <a:cubicBezTo>
                    <a:pt x="100" y="172"/>
                    <a:pt x="125" y="150"/>
                    <a:pt x="125" y="111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31"/>
                    <a:pt x="80" y="144"/>
                    <a:pt x="62" y="144"/>
                  </a:cubicBezTo>
                  <a:cubicBezTo>
                    <a:pt x="44" y="144"/>
                    <a:pt x="34" y="131"/>
                    <a:pt x="34" y="109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18276888" y="27709814"/>
              <a:ext cx="720725" cy="695325"/>
            </a:xfrm>
            <a:custGeom>
              <a:avLst/>
              <a:gdLst/>
              <a:ahLst/>
              <a:cxnLst>
                <a:cxn ang="0">
                  <a:pos x="63" y="87"/>
                </a:cxn>
                <a:cxn ang="0">
                  <a:pos x="4" y="81"/>
                </a:cxn>
                <a:cxn ang="0">
                  <a:pos x="0" y="112"/>
                </a:cxn>
                <a:cxn ang="0">
                  <a:pos x="81" y="219"/>
                </a:cxn>
                <a:cxn ang="0">
                  <a:pos x="81" y="219"/>
                </a:cxn>
                <a:cxn ang="0">
                  <a:pos x="105" y="141"/>
                </a:cxn>
                <a:cxn ang="0">
                  <a:pos x="99" y="103"/>
                </a:cxn>
                <a:cxn ang="0">
                  <a:pos x="63" y="87"/>
                </a:cxn>
                <a:cxn ang="0">
                  <a:pos x="190" y="72"/>
                </a:cxn>
                <a:cxn ang="0">
                  <a:pos x="220" y="73"/>
                </a:cxn>
                <a:cxn ang="0">
                  <a:pos x="113" y="0"/>
                </a:cxn>
                <a:cxn ang="0">
                  <a:pos x="7" y="73"/>
                </a:cxn>
                <a:cxn ang="0">
                  <a:pos x="37" y="72"/>
                </a:cxn>
                <a:cxn ang="0">
                  <a:pos x="95" y="64"/>
                </a:cxn>
                <a:cxn ang="0">
                  <a:pos x="109" y="60"/>
                </a:cxn>
                <a:cxn ang="0">
                  <a:pos x="96" y="42"/>
                </a:cxn>
                <a:cxn ang="0">
                  <a:pos x="114" y="24"/>
                </a:cxn>
                <a:cxn ang="0">
                  <a:pos x="132" y="42"/>
                </a:cxn>
                <a:cxn ang="0">
                  <a:pos x="117" y="60"/>
                </a:cxn>
                <a:cxn ang="0">
                  <a:pos x="131" y="64"/>
                </a:cxn>
                <a:cxn ang="0">
                  <a:pos x="190" y="72"/>
                </a:cxn>
                <a:cxn ang="0">
                  <a:pos x="227" y="112"/>
                </a:cxn>
                <a:cxn ang="0">
                  <a:pos x="223" y="82"/>
                </a:cxn>
                <a:cxn ang="0">
                  <a:pos x="222" y="82"/>
                </a:cxn>
                <a:cxn ang="0">
                  <a:pos x="163" y="87"/>
                </a:cxn>
                <a:cxn ang="0">
                  <a:pos x="127" y="103"/>
                </a:cxn>
                <a:cxn ang="0">
                  <a:pos x="121" y="141"/>
                </a:cxn>
                <a:cxn ang="0">
                  <a:pos x="145" y="219"/>
                </a:cxn>
                <a:cxn ang="0">
                  <a:pos x="145" y="219"/>
                </a:cxn>
                <a:cxn ang="0">
                  <a:pos x="227" y="112"/>
                </a:cxn>
              </a:cxnLst>
              <a:rect l="0" t="0" r="r" b="b"/>
              <a:pathLst>
                <a:path w="227" h="219">
                  <a:moveTo>
                    <a:pt x="63" y="87"/>
                  </a:moveTo>
                  <a:cubicBezTo>
                    <a:pt x="42" y="85"/>
                    <a:pt x="26" y="83"/>
                    <a:pt x="4" y="81"/>
                  </a:cubicBezTo>
                  <a:cubicBezTo>
                    <a:pt x="1" y="91"/>
                    <a:pt x="0" y="101"/>
                    <a:pt x="0" y="112"/>
                  </a:cubicBezTo>
                  <a:cubicBezTo>
                    <a:pt x="0" y="162"/>
                    <a:pt x="34" y="205"/>
                    <a:pt x="81" y="219"/>
                  </a:cubicBezTo>
                  <a:cubicBezTo>
                    <a:pt x="81" y="219"/>
                    <a:pt x="81" y="219"/>
                    <a:pt x="81" y="219"/>
                  </a:cubicBezTo>
                  <a:cubicBezTo>
                    <a:pt x="98" y="193"/>
                    <a:pt x="101" y="171"/>
                    <a:pt x="105" y="141"/>
                  </a:cubicBezTo>
                  <a:cubicBezTo>
                    <a:pt x="106" y="129"/>
                    <a:pt x="106" y="114"/>
                    <a:pt x="99" y="103"/>
                  </a:cubicBezTo>
                  <a:cubicBezTo>
                    <a:pt x="92" y="92"/>
                    <a:pt x="76" y="87"/>
                    <a:pt x="63" y="87"/>
                  </a:cubicBezTo>
                  <a:moveTo>
                    <a:pt x="190" y="72"/>
                  </a:moveTo>
                  <a:cubicBezTo>
                    <a:pt x="199" y="73"/>
                    <a:pt x="220" y="73"/>
                    <a:pt x="220" y="73"/>
                  </a:cubicBezTo>
                  <a:cubicBezTo>
                    <a:pt x="204" y="30"/>
                    <a:pt x="163" y="0"/>
                    <a:pt x="113" y="0"/>
                  </a:cubicBezTo>
                  <a:cubicBezTo>
                    <a:pt x="64" y="0"/>
                    <a:pt x="23" y="30"/>
                    <a:pt x="7" y="73"/>
                  </a:cubicBezTo>
                  <a:cubicBezTo>
                    <a:pt x="15" y="75"/>
                    <a:pt x="27" y="72"/>
                    <a:pt x="37" y="72"/>
                  </a:cubicBezTo>
                  <a:cubicBezTo>
                    <a:pt x="54" y="69"/>
                    <a:pt x="77" y="67"/>
                    <a:pt x="95" y="64"/>
                  </a:cubicBezTo>
                  <a:cubicBezTo>
                    <a:pt x="100" y="64"/>
                    <a:pt x="105" y="63"/>
                    <a:pt x="109" y="60"/>
                  </a:cubicBezTo>
                  <a:cubicBezTo>
                    <a:pt x="102" y="58"/>
                    <a:pt x="96" y="51"/>
                    <a:pt x="96" y="42"/>
                  </a:cubicBezTo>
                  <a:cubicBezTo>
                    <a:pt x="96" y="32"/>
                    <a:pt x="104" y="24"/>
                    <a:pt x="114" y="24"/>
                  </a:cubicBezTo>
                  <a:cubicBezTo>
                    <a:pt x="124" y="24"/>
                    <a:pt x="132" y="32"/>
                    <a:pt x="132" y="42"/>
                  </a:cubicBezTo>
                  <a:cubicBezTo>
                    <a:pt x="132" y="51"/>
                    <a:pt x="125" y="58"/>
                    <a:pt x="117" y="60"/>
                  </a:cubicBezTo>
                  <a:cubicBezTo>
                    <a:pt x="121" y="63"/>
                    <a:pt x="126" y="64"/>
                    <a:pt x="131" y="64"/>
                  </a:cubicBezTo>
                  <a:cubicBezTo>
                    <a:pt x="150" y="67"/>
                    <a:pt x="172" y="69"/>
                    <a:pt x="190" y="72"/>
                  </a:cubicBezTo>
                  <a:moveTo>
                    <a:pt x="227" y="112"/>
                  </a:moveTo>
                  <a:cubicBezTo>
                    <a:pt x="227" y="101"/>
                    <a:pt x="226" y="91"/>
                    <a:pt x="223" y="82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00" y="83"/>
                    <a:pt x="184" y="85"/>
                    <a:pt x="163" y="87"/>
                  </a:cubicBezTo>
                  <a:cubicBezTo>
                    <a:pt x="150" y="87"/>
                    <a:pt x="134" y="92"/>
                    <a:pt x="127" y="103"/>
                  </a:cubicBezTo>
                  <a:cubicBezTo>
                    <a:pt x="120" y="114"/>
                    <a:pt x="120" y="129"/>
                    <a:pt x="121" y="141"/>
                  </a:cubicBezTo>
                  <a:cubicBezTo>
                    <a:pt x="125" y="171"/>
                    <a:pt x="128" y="193"/>
                    <a:pt x="145" y="219"/>
                  </a:cubicBezTo>
                  <a:cubicBezTo>
                    <a:pt x="145" y="219"/>
                    <a:pt x="145" y="219"/>
                    <a:pt x="145" y="219"/>
                  </a:cubicBezTo>
                  <a:cubicBezTo>
                    <a:pt x="192" y="206"/>
                    <a:pt x="227" y="163"/>
                    <a:pt x="227" y="112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</p:grpSp>
    </p:spTree>
    <p:extLst>
      <p:ext uri="{BB962C8B-B14F-4D97-AF65-F5344CB8AC3E}">
        <p14:creationId xmlns:p14="http://schemas.microsoft.com/office/powerpoint/2010/main" val="2207358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eut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179512" y="180000"/>
            <a:ext cx="8784000" cy="649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13999" y="2304000"/>
            <a:ext cx="8280000" cy="14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spcBef>
                <a:spcPts val="0"/>
              </a:spcBef>
              <a:buNone/>
              <a:defRPr sz="4000" b="1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Hier steht ein schöner Präsentationstitel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387815" y="1076546"/>
            <a:ext cx="264390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000" spc="-30" baseline="0" dirty="0">
                <a:solidFill>
                  <a:schemeClr val="bg1"/>
                </a:solidFill>
                <a:latin typeface="Calibri" panose="020F0502020204030204" pitchFamily="34" charset="0"/>
              </a:rPr>
              <a:t>Für Mensch &amp; Umwelt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 hasCustomPrompt="1"/>
          </p:nvPr>
        </p:nvSpPr>
        <p:spPr>
          <a:xfrm>
            <a:off x="414000" y="1872000"/>
            <a:ext cx="8280000" cy="360000"/>
          </a:xfrm>
        </p:spPr>
        <p:txBody>
          <a:bodyPr>
            <a:noAutofit/>
          </a:bodyPr>
          <a:lstStyle>
            <a:lvl1pPr>
              <a:defRPr sz="2400">
                <a:solidFill>
                  <a:schemeClr val="accent4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Hier steht ein schöner Veranstaltungstitel</a:t>
            </a:r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10" hasCustomPrompt="1"/>
          </p:nvPr>
        </p:nvSpPr>
        <p:spPr>
          <a:xfrm>
            <a:off x="413999" y="3798000"/>
            <a:ext cx="8280000" cy="2340000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spcBef>
                <a:spcPts val="0"/>
              </a:spcBef>
              <a:defRPr lang="de-DE" sz="2000" b="0" i="0" u="none" strike="noStrike" cap="none" baseline="0" smtClean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5pPr>
          </a:lstStyle>
          <a:p>
            <a:r>
              <a:rPr lang="de-DE" dirty="0"/>
              <a:t>Name Autor/in 1</a:t>
            </a:r>
            <a:br>
              <a:rPr lang="de-DE" dirty="0"/>
            </a:br>
            <a:r>
              <a:rPr lang="de-DE" dirty="0"/>
              <a:t>Fachgebiet X X.X / FG-Bezeichnung</a:t>
            </a:r>
            <a:br>
              <a:rPr lang="de-DE" dirty="0"/>
            </a:br>
            <a:r>
              <a:rPr lang="de-DE" dirty="0"/>
              <a:t>Name Autor/in 2</a:t>
            </a:r>
            <a:br>
              <a:rPr lang="de-DE" dirty="0"/>
            </a:br>
            <a:r>
              <a:rPr lang="de-DE" dirty="0"/>
              <a:t>Fachgebiet X X.X / FG-Bezeichnung</a:t>
            </a:r>
          </a:p>
        </p:txBody>
      </p:sp>
      <p:grpSp>
        <p:nvGrpSpPr>
          <p:cNvPr id="10" name="Gruppieren 9"/>
          <p:cNvGrpSpPr>
            <a:grpSpLocks noChangeAspect="1"/>
          </p:cNvGrpSpPr>
          <p:nvPr userDrawn="1"/>
        </p:nvGrpSpPr>
        <p:grpSpPr>
          <a:xfrm>
            <a:off x="6803001" y="532800"/>
            <a:ext cx="2159105" cy="1080000"/>
            <a:chOff x="14785976" y="27157354"/>
            <a:chExt cx="5086351" cy="2544762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4785976" y="27157354"/>
              <a:ext cx="5086351" cy="2544762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15427330" y="28471816"/>
              <a:ext cx="3803650" cy="544512"/>
            </a:xfrm>
            <a:custGeom>
              <a:avLst/>
              <a:gdLst/>
              <a:ahLst/>
              <a:cxnLst>
                <a:cxn ang="0">
                  <a:pos x="1200" y="168"/>
                </a:cxn>
                <a:cxn ang="0">
                  <a:pos x="1169" y="127"/>
                </a:cxn>
                <a:cxn ang="0">
                  <a:pos x="1196" y="50"/>
                </a:cxn>
                <a:cxn ang="0">
                  <a:pos x="1136" y="23"/>
                </a:cxn>
                <a:cxn ang="0">
                  <a:pos x="1121" y="75"/>
                </a:cxn>
                <a:cxn ang="0">
                  <a:pos x="990" y="47"/>
                </a:cxn>
                <a:cxn ang="0">
                  <a:pos x="925" y="50"/>
                </a:cxn>
                <a:cxn ang="0">
                  <a:pos x="958" y="109"/>
                </a:cxn>
                <a:cxn ang="0">
                  <a:pos x="996" y="107"/>
                </a:cxn>
                <a:cxn ang="0">
                  <a:pos x="1029" y="109"/>
                </a:cxn>
                <a:cxn ang="0">
                  <a:pos x="1066" y="107"/>
                </a:cxn>
                <a:cxn ang="0">
                  <a:pos x="1099" y="100"/>
                </a:cxn>
                <a:cxn ang="0">
                  <a:pos x="1024" y="67"/>
                </a:cxn>
                <a:cxn ang="0">
                  <a:pos x="837" y="147"/>
                </a:cxn>
                <a:cxn ang="0">
                  <a:pos x="852" y="114"/>
                </a:cxn>
                <a:cxn ang="0">
                  <a:pos x="892" y="91"/>
                </a:cxn>
                <a:cxn ang="0">
                  <a:pos x="800" y="81"/>
                </a:cxn>
                <a:cxn ang="0">
                  <a:pos x="847" y="94"/>
                </a:cxn>
                <a:cxn ang="0">
                  <a:pos x="826" y="171"/>
                </a:cxn>
                <a:cxn ang="0">
                  <a:pos x="892" y="169"/>
                </a:cxn>
                <a:cxn ang="0">
                  <a:pos x="681" y="83"/>
                </a:cxn>
                <a:cxn ang="0">
                  <a:pos x="737" y="135"/>
                </a:cxn>
                <a:cxn ang="0">
                  <a:pos x="681" y="163"/>
                </a:cxn>
                <a:cxn ang="0">
                  <a:pos x="741" y="98"/>
                </a:cxn>
                <a:cxn ang="0">
                  <a:pos x="729" y="72"/>
                </a:cxn>
                <a:cxn ang="0">
                  <a:pos x="727" y="47"/>
                </a:cxn>
                <a:cxn ang="0">
                  <a:pos x="612" y="99"/>
                </a:cxn>
                <a:cxn ang="0">
                  <a:pos x="588" y="105"/>
                </a:cxn>
                <a:cxn ang="0">
                  <a:pos x="661" y="83"/>
                </a:cxn>
                <a:cxn ang="0">
                  <a:pos x="610" y="172"/>
                </a:cxn>
                <a:cxn ang="0">
                  <a:pos x="610" y="146"/>
                </a:cxn>
                <a:cxn ang="0">
                  <a:pos x="622" y="119"/>
                </a:cxn>
                <a:cxn ang="0">
                  <a:pos x="452" y="109"/>
                </a:cxn>
                <a:cxn ang="0">
                  <a:pos x="529" y="0"/>
                </a:cxn>
                <a:cxn ang="0">
                  <a:pos x="465" y="47"/>
                </a:cxn>
                <a:cxn ang="0">
                  <a:pos x="499" y="155"/>
                </a:cxn>
                <a:cxn ang="0">
                  <a:pos x="529" y="0"/>
                </a:cxn>
                <a:cxn ang="0">
                  <a:pos x="313" y="50"/>
                </a:cxn>
                <a:cxn ang="0">
                  <a:pos x="319" y="169"/>
                </a:cxn>
                <a:cxn ang="0">
                  <a:pos x="357" y="84"/>
                </a:cxn>
                <a:cxn ang="0">
                  <a:pos x="393" y="169"/>
                </a:cxn>
                <a:cxn ang="0">
                  <a:pos x="352" y="47"/>
                </a:cxn>
                <a:cxn ang="0">
                  <a:pos x="225" y="169"/>
                </a:cxn>
                <a:cxn ang="0">
                  <a:pos x="219" y="50"/>
                </a:cxn>
                <a:cxn ang="0">
                  <a:pos x="182" y="135"/>
                </a:cxn>
                <a:cxn ang="0">
                  <a:pos x="146" y="50"/>
                </a:cxn>
                <a:cxn ang="0">
                  <a:pos x="186" y="172"/>
                </a:cxn>
                <a:cxn ang="0">
                  <a:pos x="48" y="72"/>
                </a:cxn>
                <a:cxn ang="0">
                  <a:pos x="50" y="32"/>
                </a:cxn>
                <a:cxn ang="0">
                  <a:pos x="57" y="143"/>
                </a:cxn>
                <a:cxn ang="0">
                  <a:pos x="55" y="98"/>
                </a:cxn>
                <a:cxn ang="0">
                  <a:pos x="89" y="81"/>
                </a:cxn>
                <a:cxn ang="0">
                  <a:pos x="0" y="7"/>
                </a:cxn>
              </a:cxnLst>
              <a:rect l="0" t="0" r="r" b="b"/>
              <a:pathLst>
                <a:path w="1200" h="172">
                  <a:moveTo>
                    <a:pt x="1136" y="130"/>
                  </a:moveTo>
                  <a:cubicBezTo>
                    <a:pt x="1136" y="157"/>
                    <a:pt x="1147" y="171"/>
                    <a:pt x="1175" y="171"/>
                  </a:cubicBezTo>
                  <a:cubicBezTo>
                    <a:pt x="1187" y="171"/>
                    <a:pt x="1197" y="169"/>
                    <a:pt x="1200" y="168"/>
                  </a:cubicBezTo>
                  <a:cubicBezTo>
                    <a:pt x="1200" y="142"/>
                    <a:pt x="1200" y="142"/>
                    <a:pt x="1200" y="142"/>
                  </a:cubicBezTo>
                  <a:cubicBezTo>
                    <a:pt x="1195" y="144"/>
                    <a:pt x="1189" y="145"/>
                    <a:pt x="1183" y="145"/>
                  </a:cubicBezTo>
                  <a:cubicBezTo>
                    <a:pt x="1173" y="145"/>
                    <a:pt x="1169" y="142"/>
                    <a:pt x="1169" y="127"/>
                  </a:cubicBezTo>
                  <a:cubicBezTo>
                    <a:pt x="1169" y="75"/>
                    <a:pt x="1169" y="75"/>
                    <a:pt x="1169" y="75"/>
                  </a:cubicBezTo>
                  <a:cubicBezTo>
                    <a:pt x="1196" y="75"/>
                    <a:pt x="1196" y="75"/>
                    <a:pt x="1196" y="75"/>
                  </a:cubicBezTo>
                  <a:cubicBezTo>
                    <a:pt x="1196" y="50"/>
                    <a:pt x="1196" y="50"/>
                    <a:pt x="1196" y="50"/>
                  </a:cubicBezTo>
                  <a:cubicBezTo>
                    <a:pt x="1169" y="50"/>
                    <a:pt x="1169" y="50"/>
                    <a:pt x="1169" y="50"/>
                  </a:cubicBezTo>
                  <a:cubicBezTo>
                    <a:pt x="1169" y="15"/>
                    <a:pt x="1169" y="15"/>
                    <a:pt x="1169" y="15"/>
                  </a:cubicBezTo>
                  <a:cubicBezTo>
                    <a:pt x="1151" y="16"/>
                    <a:pt x="1139" y="21"/>
                    <a:pt x="1136" y="23"/>
                  </a:cubicBezTo>
                  <a:cubicBezTo>
                    <a:pt x="1136" y="50"/>
                    <a:pt x="1136" y="50"/>
                    <a:pt x="1136" y="50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21" y="75"/>
                    <a:pt x="1121" y="75"/>
                    <a:pt x="1121" y="75"/>
                  </a:cubicBezTo>
                  <a:cubicBezTo>
                    <a:pt x="1136" y="75"/>
                    <a:pt x="1136" y="75"/>
                    <a:pt x="1136" y="75"/>
                  </a:cubicBezTo>
                  <a:lnTo>
                    <a:pt x="1136" y="130"/>
                  </a:lnTo>
                  <a:close/>
                  <a:moveTo>
                    <a:pt x="990" y="47"/>
                  </a:moveTo>
                  <a:cubicBezTo>
                    <a:pt x="973" y="47"/>
                    <a:pt x="960" y="56"/>
                    <a:pt x="955" y="66"/>
                  </a:cubicBezTo>
                  <a:cubicBezTo>
                    <a:pt x="955" y="63"/>
                    <a:pt x="954" y="54"/>
                    <a:pt x="953" y="50"/>
                  </a:cubicBezTo>
                  <a:cubicBezTo>
                    <a:pt x="925" y="50"/>
                    <a:pt x="925" y="50"/>
                    <a:pt x="925" y="50"/>
                  </a:cubicBezTo>
                  <a:cubicBezTo>
                    <a:pt x="925" y="169"/>
                    <a:pt x="925" y="169"/>
                    <a:pt x="925" y="169"/>
                  </a:cubicBezTo>
                  <a:cubicBezTo>
                    <a:pt x="958" y="169"/>
                    <a:pt x="958" y="169"/>
                    <a:pt x="958" y="169"/>
                  </a:cubicBezTo>
                  <a:cubicBezTo>
                    <a:pt x="958" y="109"/>
                    <a:pt x="958" y="109"/>
                    <a:pt x="958" y="109"/>
                  </a:cubicBezTo>
                  <a:cubicBezTo>
                    <a:pt x="958" y="83"/>
                    <a:pt x="966" y="74"/>
                    <a:pt x="980" y="74"/>
                  </a:cubicBezTo>
                  <a:cubicBezTo>
                    <a:pt x="987" y="74"/>
                    <a:pt x="991" y="78"/>
                    <a:pt x="994" y="84"/>
                  </a:cubicBezTo>
                  <a:cubicBezTo>
                    <a:pt x="996" y="89"/>
                    <a:pt x="996" y="95"/>
                    <a:pt x="996" y="107"/>
                  </a:cubicBezTo>
                  <a:cubicBezTo>
                    <a:pt x="996" y="169"/>
                    <a:pt x="996" y="169"/>
                    <a:pt x="996" y="169"/>
                  </a:cubicBezTo>
                  <a:cubicBezTo>
                    <a:pt x="1029" y="169"/>
                    <a:pt x="1029" y="169"/>
                    <a:pt x="1029" y="169"/>
                  </a:cubicBezTo>
                  <a:cubicBezTo>
                    <a:pt x="1029" y="109"/>
                    <a:pt x="1029" y="109"/>
                    <a:pt x="1029" y="109"/>
                  </a:cubicBezTo>
                  <a:cubicBezTo>
                    <a:pt x="1029" y="84"/>
                    <a:pt x="1036" y="74"/>
                    <a:pt x="1051" y="74"/>
                  </a:cubicBezTo>
                  <a:cubicBezTo>
                    <a:pt x="1058" y="74"/>
                    <a:pt x="1062" y="78"/>
                    <a:pt x="1064" y="84"/>
                  </a:cubicBezTo>
                  <a:cubicBezTo>
                    <a:pt x="1066" y="89"/>
                    <a:pt x="1066" y="95"/>
                    <a:pt x="1066" y="107"/>
                  </a:cubicBezTo>
                  <a:cubicBezTo>
                    <a:pt x="1066" y="169"/>
                    <a:pt x="1066" y="169"/>
                    <a:pt x="1066" y="169"/>
                  </a:cubicBezTo>
                  <a:cubicBezTo>
                    <a:pt x="1099" y="169"/>
                    <a:pt x="1099" y="169"/>
                    <a:pt x="1099" y="169"/>
                  </a:cubicBezTo>
                  <a:cubicBezTo>
                    <a:pt x="1099" y="100"/>
                    <a:pt x="1099" y="100"/>
                    <a:pt x="1099" y="100"/>
                  </a:cubicBezTo>
                  <a:cubicBezTo>
                    <a:pt x="1099" y="86"/>
                    <a:pt x="1098" y="76"/>
                    <a:pt x="1095" y="68"/>
                  </a:cubicBezTo>
                  <a:cubicBezTo>
                    <a:pt x="1089" y="53"/>
                    <a:pt x="1076" y="47"/>
                    <a:pt x="1060" y="47"/>
                  </a:cubicBezTo>
                  <a:cubicBezTo>
                    <a:pt x="1043" y="47"/>
                    <a:pt x="1030" y="57"/>
                    <a:pt x="1024" y="67"/>
                  </a:cubicBezTo>
                  <a:cubicBezTo>
                    <a:pt x="1019" y="53"/>
                    <a:pt x="1006" y="47"/>
                    <a:pt x="990" y="47"/>
                  </a:cubicBezTo>
                  <a:moveTo>
                    <a:pt x="859" y="126"/>
                  </a:moveTo>
                  <a:cubicBezTo>
                    <a:pt x="859" y="139"/>
                    <a:pt x="851" y="147"/>
                    <a:pt x="837" y="147"/>
                  </a:cubicBezTo>
                  <a:cubicBezTo>
                    <a:pt x="829" y="147"/>
                    <a:pt x="823" y="142"/>
                    <a:pt x="823" y="134"/>
                  </a:cubicBezTo>
                  <a:cubicBezTo>
                    <a:pt x="823" y="127"/>
                    <a:pt x="826" y="122"/>
                    <a:pt x="838" y="118"/>
                  </a:cubicBezTo>
                  <a:cubicBezTo>
                    <a:pt x="852" y="114"/>
                    <a:pt x="852" y="114"/>
                    <a:pt x="852" y="114"/>
                  </a:cubicBezTo>
                  <a:cubicBezTo>
                    <a:pt x="856" y="113"/>
                    <a:pt x="858" y="112"/>
                    <a:pt x="859" y="110"/>
                  </a:cubicBezTo>
                  <a:lnTo>
                    <a:pt x="859" y="126"/>
                  </a:lnTo>
                  <a:close/>
                  <a:moveTo>
                    <a:pt x="892" y="91"/>
                  </a:moveTo>
                  <a:cubicBezTo>
                    <a:pt x="892" y="58"/>
                    <a:pt x="874" y="47"/>
                    <a:pt x="845" y="47"/>
                  </a:cubicBezTo>
                  <a:cubicBezTo>
                    <a:pt x="827" y="47"/>
                    <a:pt x="811" y="50"/>
                    <a:pt x="800" y="55"/>
                  </a:cubicBezTo>
                  <a:cubicBezTo>
                    <a:pt x="800" y="81"/>
                    <a:pt x="800" y="81"/>
                    <a:pt x="800" y="81"/>
                  </a:cubicBezTo>
                  <a:cubicBezTo>
                    <a:pt x="810" y="77"/>
                    <a:pt x="827" y="73"/>
                    <a:pt x="843" y="73"/>
                  </a:cubicBezTo>
                  <a:cubicBezTo>
                    <a:pt x="854" y="73"/>
                    <a:pt x="859" y="77"/>
                    <a:pt x="859" y="83"/>
                  </a:cubicBezTo>
                  <a:cubicBezTo>
                    <a:pt x="859" y="89"/>
                    <a:pt x="856" y="92"/>
                    <a:pt x="847" y="94"/>
                  </a:cubicBezTo>
                  <a:cubicBezTo>
                    <a:pt x="828" y="99"/>
                    <a:pt x="828" y="99"/>
                    <a:pt x="828" y="99"/>
                  </a:cubicBezTo>
                  <a:cubicBezTo>
                    <a:pt x="800" y="106"/>
                    <a:pt x="790" y="119"/>
                    <a:pt x="790" y="137"/>
                  </a:cubicBezTo>
                  <a:cubicBezTo>
                    <a:pt x="790" y="156"/>
                    <a:pt x="804" y="171"/>
                    <a:pt x="826" y="171"/>
                  </a:cubicBezTo>
                  <a:cubicBezTo>
                    <a:pt x="841" y="171"/>
                    <a:pt x="854" y="166"/>
                    <a:pt x="863" y="155"/>
                  </a:cubicBezTo>
                  <a:cubicBezTo>
                    <a:pt x="863" y="159"/>
                    <a:pt x="863" y="164"/>
                    <a:pt x="865" y="169"/>
                  </a:cubicBezTo>
                  <a:cubicBezTo>
                    <a:pt x="892" y="169"/>
                    <a:pt x="892" y="169"/>
                    <a:pt x="892" y="169"/>
                  </a:cubicBezTo>
                  <a:lnTo>
                    <a:pt x="892" y="91"/>
                  </a:lnTo>
                  <a:close/>
                  <a:moveTo>
                    <a:pt x="727" y="47"/>
                  </a:moveTo>
                  <a:cubicBezTo>
                    <a:pt x="695" y="47"/>
                    <a:pt x="681" y="63"/>
                    <a:pt x="681" y="83"/>
                  </a:cubicBezTo>
                  <a:cubicBezTo>
                    <a:pt x="681" y="103"/>
                    <a:pt x="693" y="113"/>
                    <a:pt x="711" y="119"/>
                  </a:cubicBezTo>
                  <a:cubicBezTo>
                    <a:pt x="722" y="123"/>
                    <a:pt x="722" y="123"/>
                    <a:pt x="722" y="123"/>
                  </a:cubicBezTo>
                  <a:cubicBezTo>
                    <a:pt x="733" y="127"/>
                    <a:pt x="737" y="130"/>
                    <a:pt x="737" y="135"/>
                  </a:cubicBezTo>
                  <a:cubicBezTo>
                    <a:pt x="737" y="142"/>
                    <a:pt x="731" y="146"/>
                    <a:pt x="720" y="146"/>
                  </a:cubicBezTo>
                  <a:cubicBezTo>
                    <a:pt x="708" y="146"/>
                    <a:pt x="693" y="142"/>
                    <a:pt x="681" y="135"/>
                  </a:cubicBezTo>
                  <a:cubicBezTo>
                    <a:pt x="681" y="163"/>
                    <a:pt x="681" y="163"/>
                    <a:pt x="681" y="163"/>
                  </a:cubicBezTo>
                  <a:cubicBezTo>
                    <a:pt x="694" y="169"/>
                    <a:pt x="705" y="172"/>
                    <a:pt x="720" y="172"/>
                  </a:cubicBezTo>
                  <a:cubicBezTo>
                    <a:pt x="753" y="172"/>
                    <a:pt x="770" y="158"/>
                    <a:pt x="770" y="133"/>
                  </a:cubicBezTo>
                  <a:cubicBezTo>
                    <a:pt x="770" y="115"/>
                    <a:pt x="761" y="104"/>
                    <a:pt x="741" y="98"/>
                  </a:cubicBezTo>
                  <a:cubicBezTo>
                    <a:pt x="730" y="94"/>
                    <a:pt x="730" y="94"/>
                    <a:pt x="730" y="94"/>
                  </a:cubicBezTo>
                  <a:cubicBezTo>
                    <a:pt x="718" y="91"/>
                    <a:pt x="715" y="88"/>
                    <a:pt x="715" y="82"/>
                  </a:cubicBezTo>
                  <a:cubicBezTo>
                    <a:pt x="715" y="76"/>
                    <a:pt x="720" y="72"/>
                    <a:pt x="729" y="72"/>
                  </a:cubicBezTo>
                  <a:cubicBezTo>
                    <a:pt x="739" y="72"/>
                    <a:pt x="753" y="75"/>
                    <a:pt x="765" y="81"/>
                  </a:cubicBezTo>
                  <a:cubicBezTo>
                    <a:pt x="765" y="54"/>
                    <a:pt x="765" y="54"/>
                    <a:pt x="765" y="54"/>
                  </a:cubicBezTo>
                  <a:cubicBezTo>
                    <a:pt x="755" y="50"/>
                    <a:pt x="742" y="47"/>
                    <a:pt x="727" y="47"/>
                  </a:cubicBezTo>
                  <a:moveTo>
                    <a:pt x="613" y="73"/>
                  </a:moveTo>
                  <a:cubicBezTo>
                    <a:pt x="623" y="73"/>
                    <a:pt x="628" y="77"/>
                    <a:pt x="628" y="85"/>
                  </a:cubicBezTo>
                  <a:cubicBezTo>
                    <a:pt x="628" y="92"/>
                    <a:pt x="623" y="96"/>
                    <a:pt x="612" y="99"/>
                  </a:cubicBezTo>
                  <a:cubicBezTo>
                    <a:pt x="598" y="103"/>
                    <a:pt x="598" y="103"/>
                    <a:pt x="598" y="103"/>
                  </a:cubicBezTo>
                  <a:cubicBezTo>
                    <a:pt x="592" y="104"/>
                    <a:pt x="589" y="106"/>
                    <a:pt x="588" y="107"/>
                  </a:cubicBezTo>
                  <a:cubicBezTo>
                    <a:pt x="588" y="105"/>
                    <a:pt x="588" y="105"/>
                    <a:pt x="588" y="105"/>
                  </a:cubicBezTo>
                  <a:cubicBezTo>
                    <a:pt x="588" y="86"/>
                    <a:pt x="597" y="73"/>
                    <a:pt x="613" y="73"/>
                  </a:cubicBezTo>
                  <a:moveTo>
                    <a:pt x="622" y="119"/>
                  </a:moveTo>
                  <a:cubicBezTo>
                    <a:pt x="648" y="113"/>
                    <a:pt x="661" y="104"/>
                    <a:pt x="661" y="83"/>
                  </a:cubicBezTo>
                  <a:cubicBezTo>
                    <a:pt x="661" y="63"/>
                    <a:pt x="646" y="47"/>
                    <a:pt x="613" y="47"/>
                  </a:cubicBezTo>
                  <a:cubicBezTo>
                    <a:pt x="579" y="47"/>
                    <a:pt x="555" y="72"/>
                    <a:pt x="555" y="109"/>
                  </a:cubicBezTo>
                  <a:cubicBezTo>
                    <a:pt x="555" y="147"/>
                    <a:pt x="574" y="172"/>
                    <a:pt x="610" y="172"/>
                  </a:cubicBezTo>
                  <a:cubicBezTo>
                    <a:pt x="632" y="172"/>
                    <a:pt x="649" y="167"/>
                    <a:pt x="660" y="161"/>
                  </a:cubicBezTo>
                  <a:cubicBezTo>
                    <a:pt x="660" y="135"/>
                    <a:pt x="660" y="135"/>
                    <a:pt x="660" y="135"/>
                  </a:cubicBezTo>
                  <a:cubicBezTo>
                    <a:pt x="645" y="141"/>
                    <a:pt x="625" y="146"/>
                    <a:pt x="610" y="146"/>
                  </a:cubicBezTo>
                  <a:cubicBezTo>
                    <a:pt x="597" y="146"/>
                    <a:pt x="592" y="138"/>
                    <a:pt x="592" y="133"/>
                  </a:cubicBezTo>
                  <a:cubicBezTo>
                    <a:pt x="592" y="128"/>
                    <a:pt x="595" y="125"/>
                    <a:pt x="601" y="124"/>
                  </a:cubicBezTo>
                  <a:lnTo>
                    <a:pt x="622" y="119"/>
                  </a:lnTo>
                  <a:close/>
                  <a:moveTo>
                    <a:pt x="496" y="109"/>
                  </a:moveTo>
                  <a:cubicBezTo>
                    <a:pt x="496" y="132"/>
                    <a:pt x="490" y="145"/>
                    <a:pt x="474" y="145"/>
                  </a:cubicBezTo>
                  <a:cubicBezTo>
                    <a:pt x="457" y="145"/>
                    <a:pt x="452" y="132"/>
                    <a:pt x="452" y="109"/>
                  </a:cubicBezTo>
                  <a:cubicBezTo>
                    <a:pt x="452" y="87"/>
                    <a:pt x="457" y="74"/>
                    <a:pt x="474" y="74"/>
                  </a:cubicBezTo>
                  <a:cubicBezTo>
                    <a:pt x="490" y="74"/>
                    <a:pt x="496" y="87"/>
                    <a:pt x="496" y="109"/>
                  </a:cubicBezTo>
                  <a:moveTo>
                    <a:pt x="529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1" y="55"/>
                    <a:pt x="480" y="47"/>
                    <a:pt x="465" y="47"/>
                  </a:cubicBezTo>
                  <a:cubicBezTo>
                    <a:pt x="432" y="47"/>
                    <a:pt x="418" y="72"/>
                    <a:pt x="418" y="109"/>
                  </a:cubicBezTo>
                  <a:cubicBezTo>
                    <a:pt x="418" y="147"/>
                    <a:pt x="432" y="172"/>
                    <a:pt x="466" y="172"/>
                  </a:cubicBezTo>
                  <a:cubicBezTo>
                    <a:pt x="481" y="172"/>
                    <a:pt x="493" y="164"/>
                    <a:pt x="499" y="155"/>
                  </a:cubicBezTo>
                  <a:cubicBezTo>
                    <a:pt x="499" y="158"/>
                    <a:pt x="499" y="164"/>
                    <a:pt x="501" y="169"/>
                  </a:cubicBezTo>
                  <a:cubicBezTo>
                    <a:pt x="529" y="169"/>
                    <a:pt x="529" y="169"/>
                    <a:pt x="529" y="169"/>
                  </a:cubicBezTo>
                  <a:lnTo>
                    <a:pt x="529" y="0"/>
                  </a:lnTo>
                  <a:close/>
                  <a:moveTo>
                    <a:pt x="352" y="47"/>
                  </a:moveTo>
                  <a:cubicBezTo>
                    <a:pt x="334" y="47"/>
                    <a:pt x="321" y="56"/>
                    <a:pt x="316" y="66"/>
                  </a:cubicBezTo>
                  <a:cubicBezTo>
                    <a:pt x="316" y="63"/>
                    <a:pt x="315" y="54"/>
                    <a:pt x="313" y="50"/>
                  </a:cubicBezTo>
                  <a:cubicBezTo>
                    <a:pt x="286" y="50"/>
                    <a:pt x="286" y="50"/>
                    <a:pt x="286" y="50"/>
                  </a:cubicBezTo>
                  <a:cubicBezTo>
                    <a:pt x="286" y="169"/>
                    <a:pt x="286" y="169"/>
                    <a:pt x="286" y="169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319" y="109"/>
                    <a:pt x="319" y="109"/>
                    <a:pt x="319" y="109"/>
                  </a:cubicBezTo>
                  <a:cubicBezTo>
                    <a:pt x="319" y="83"/>
                    <a:pt x="327" y="74"/>
                    <a:pt x="342" y="74"/>
                  </a:cubicBezTo>
                  <a:cubicBezTo>
                    <a:pt x="350" y="74"/>
                    <a:pt x="355" y="77"/>
                    <a:pt x="357" y="84"/>
                  </a:cubicBezTo>
                  <a:cubicBezTo>
                    <a:pt x="359" y="89"/>
                    <a:pt x="360" y="93"/>
                    <a:pt x="360" y="107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93" y="169"/>
                    <a:pt x="393" y="169"/>
                    <a:pt x="393" y="169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93" y="86"/>
                    <a:pt x="391" y="76"/>
                    <a:pt x="388" y="68"/>
                  </a:cubicBezTo>
                  <a:cubicBezTo>
                    <a:pt x="382" y="53"/>
                    <a:pt x="370" y="47"/>
                    <a:pt x="352" y="47"/>
                  </a:cubicBezTo>
                  <a:moveTo>
                    <a:pt x="186" y="172"/>
                  </a:moveTo>
                  <a:cubicBezTo>
                    <a:pt x="204" y="172"/>
                    <a:pt x="217" y="163"/>
                    <a:pt x="223" y="153"/>
                  </a:cubicBezTo>
                  <a:cubicBezTo>
                    <a:pt x="223" y="156"/>
                    <a:pt x="223" y="164"/>
                    <a:pt x="225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36"/>
                    <a:pt x="211" y="145"/>
                    <a:pt x="196" y="145"/>
                  </a:cubicBezTo>
                  <a:cubicBezTo>
                    <a:pt x="189" y="145"/>
                    <a:pt x="184" y="141"/>
                    <a:pt x="182" y="135"/>
                  </a:cubicBezTo>
                  <a:cubicBezTo>
                    <a:pt x="180" y="130"/>
                    <a:pt x="179" y="125"/>
                    <a:pt x="179" y="112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31"/>
                    <a:pt x="147" y="142"/>
                    <a:pt x="150" y="151"/>
                  </a:cubicBezTo>
                  <a:cubicBezTo>
                    <a:pt x="156" y="165"/>
                    <a:pt x="168" y="172"/>
                    <a:pt x="186" y="172"/>
                  </a:cubicBezTo>
                  <a:moveTo>
                    <a:pt x="50" y="32"/>
                  </a:moveTo>
                  <a:cubicBezTo>
                    <a:pt x="72" y="32"/>
                    <a:pt x="78" y="39"/>
                    <a:pt x="78" y="51"/>
                  </a:cubicBezTo>
                  <a:cubicBezTo>
                    <a:pt x="78" y="64"/>
                    <a:pt x="70" y="72"/>
                    <a:pt x="48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9" y="32"/>
                    <a:pt x="44" y="32"/>
                    <a:pt x="50" y="32"/>
                  </a:cubicBezTo>
                  <a:moveTo>
                    <a:pt x="55" y="98"/>
                  </a:moveTo>
                  <a:cubicBezTo>
                    <a:pt x="78" y="98"/>
                    <a:pt x="86" y="108"/>
                    <a:pt x="86" y="120"/>
                  </a:cubicBezTo>
                  <a:cubicBezTo>
                    <a:pt x="86" y="133"/>
                    <a:pt x="79" y="143"/>
                    <a:pt x="57" y="143"/>
                  </a:cubicBezTo>
                  <a:cubicBezTo>
                    <a:pt x="47" y="143"/>
                    <a:pt x="39" y="143"/>
                    <a:pt x="34" y="142"/>
                  </a:cubicBezTo>
                  <a:cubicBezTo>
                    <a:pt x="34" y="98"/>
                    <a:pt x="34" y="98"/>
                    <a:pt x="34" y="98"/>
                  </a:cubicBezTo>
                  <a:lnTo>
                    <a:pt x="55" y="98"/>
                  </a:lnTo>
                  <a:close/>
                  <a:moveTo>
                    <a:pt x="49" y="171"/>
                  </a:moveTo>
                  <a:cubicBezTo>
                    <a:pt x="105" y="171"/>
                    <a:pt x="121" y="152"/>
                    <a:pt x="121" y="122"/>
                  </a:cubicBezTo>
                  <a:cubicBezTo>
                    <a:pt x="121" y="100"/>
                    <a:pt x="106" y="85"/>
                    <a:pt x="89" y="81"/>
                  </a:cubicBezTo>
                  <a:cubicBezTo>
                    <a:pt x="103" y="77"/>
                    <a:pt x="113" y="64"/>
                    <a:pt x="113" y="49"/>
                  </a:cubicBezTo>
                  <a:cubicBezTo>
                    <a:pt x="113" y="18"/>
                    <a:pt x="94" y="4"/>
                    <a:pt x="50" y="4"/>
                  </a:cubicBezTo>
                  <a:cubicBezTo>
                    <a:pt x="36" y="4"/>
                    <a:pt x="6" y="6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0"/>
                    <a:pt x="25" y="171"/>
                    <a:pt x="49" y="17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15427328" y="27792366"/>
              <a:ext cx="2582864" cy="546101"/>
            </a:xfrm>
            <a:custGeom>
              <a:avLst/>
              <a:gdLst/>
              <a:ahLst/>
              <a:cxnLst>
                <a:cxn ang="0">
                  <a:pos x="790" y="172"/>
                </a:cxn>
                <a:cxn ang="0">
                  <a:pos x="815" y="142"/>
                </a:cxn>
                <a:cxn ang="0">
                  <a:pos x="784" y="128"/>
                </a:cxn>
                <a:cxn ang="0">
                  <a:pos x="811" y="75"/>
                </a:cxn>
                <a:cxn ang="0">
                  <a:pos x="784" y="50"/>
                </a:cxn>
                <a:cxn ang="0">
                  <a:pos x="751" y="23"/>
                </a:cxn>
                <a:cxn ang="0">
                  <a:pos x="736" y="50"/>
                </a:cxn>
                <a:cxn ang="0">
                  <a:pos x="751" y="75"/>
                </a:cxn>
                <a:cxn ang="0">
                  <a:pos x="676" y="131"/>
                </a:cxn>
                <a:cxn ang="0">
                  <a:pos x="725" y="168"/>
                </a:cxn>
                <a:cxn ang="0">
                  <a:pos x="719" y="143"/>
                </a:cxn>
                <a:cxn ang="0">
                  <a:pos x="709" y="0"/>
                </a:cxn>
                <a:cxn ang="0">
                  <a:pos x="676" y="131"/>
                </a:cxn>
                <a:cxn ang="0">
                  <a:pos x="617" y="85"/>
                </a:cxn>
                <a:cxn ang="0">
                  <a:pos x="586" y="103"/>
                </a:cxn>
                <a:cxn ang="0">
                  <a:pos x="577" y="105"/>
                </a:cxn>
                <a:cxn ang="0">
                  <a:pos x="611" y="119"/>
                </a:cxn>
                <a:cxn ang="0">
                  <a:pos x="602" y="47"/>
                </a:cxn>
                <a:cxn ang="0">
                  <a:pos x="599" y="172"/>
                </a:cxn>
                <a:cxn ang="0">
                  <a:pos x="649" y="135"/>
                </a:cxn>
                <a:cxn ang="0">
                  <a:pos x="581" y="133"/>
                </a:cxn>
                <a:cxn ang="0">
                  <a:pos x="611" y="119"/>
                </a:cxn>
                <a:cxn ang="0">
                  <a:pos x="532" y="50"/>
                </a:cxn>
                <a:cxn ang="0">
                  <a:pos x="479" y="134"/>
                </a:cxn>
                <a:cxn ang="0">
                  <a:pos x="428" y="50"/>
                </a:cxn>
                <a:cxn ang="0">
                  <a:pos x="386" y="50"/>
                </a:cxn>
                <a:cxn ang="0">
                  <a:pos x="390" y="169"/>
                </a:cxn>
                <a:cxn ang="0">
                  <a:pos x="442" y="97"/>
                </a:cxn>
                <a:cxn ang="0">
                  <a:pos x="494" y="169"/>
                </a:cxn>
                <a:cxn ang="0">
                  <a:pos x="189" y="66"/>
                </a:cxn>
                <a:cxn ang="0">
                  <a:pos x="159" y="50"/>
                </a:cxn>
                <a:cxn ang="0">
                  <a:pos x="192" y="169"/>
                </a:cxn>
                <a:cxn ang="0">
                  <a:pos x="214" y="74"/>
                </a:cxn>
                <a:cxn ang="0">
                  <a:pos x="230" y="107"/>
                </a:cxn>
                <a:cxn ang="0">
                  <a:pos x="263" y="169"/>
                </a:cxn>
                <a:cxn ang="0">
                  <a:pos x="285" y="74"/>
                </a:cxn>
                <a:cxn ang="0">
                  <a:pos x="300" y="107"/>
                </a:cxn>
                <a:cxn ang="0">
                  <a:pos x="333" y="169"/>
                </a:cxn>
                <a:cxn ang="0">
                  <a:pos x="329" y="68"/>
                </a:cxn>
                <a:cxn ang="0">
                  <a:pos x="258" y="68"/>
                </a:cxn>
                <a:cxn ang="0">
                  <a:pos x="34" y="6"/>
                </a:cxn>
                <a:cxn ang="0">
                  <a:pos x="0" y="111"/>
                </a:cxn>
                <a:cxn ang="0">
                  <a:pos x="125" y="111"/>
                </a:cxn>
                <a:cxn ang="0">
                  <a:pos x="90" y="6"/>
                </a:cxn>
                <a:cxn ang="0">
                  <a:pos x="62" y="144"/>
                </a:cxn>
                <a:cxn ang="0">
                  <a:pos x="34" y="6"/>
                </a:cxn>
              </a:cxnLst>
              <a:rect l="0" t="0" r="r" b="b"/>
              <a:pathLst>
                <a:path w="815" h="172">
                  <a:moveTo>
                    <a:pt x="751" y="130"/>
                  </a:moveTo>
                  <a:cubicBezTo>
                    <a:pt x="751" y="157"/>
                    <a:pt x="762" y="172"/>
                    <a:pt x="790" y="172"/>
                  </a:cubicBezTo>
                  <a:cubicBezTo>
                    <a:pt x="802" y="172"/>
                    <a:pt x="812" y="169"/>
                    <a:pt x="815" y="168"/>
                  </a:cubicBezTo>
                  <a:cubicBezTo>
                    <a:pt x="815" y="142"/>
                    <a:pt x="815" y="142"/>
                    <a:pt x="815" y="142"/>
                  </a:cubicBezTo>
                  <a:cubicBezTo>
                    <a:pt x="810" y="144"/>
                    <a:pt x="804" y="145"/>
                    <a:pt x="798" y="145"/>
                  </a:cubicBezTo>
                  <a:cubicBezTo>
                    <a:pt x="788" y="145"/>
                    <a:pt x="784" y="142"/>
                    <a:pt x="784" y="128"/>
                  </a:cubicBezTo>
                  <a:cubicBezTo>
                    <a:pt x="784" y="75"/>
                    <a:pt x="784" y="75"/>
                    <a:pt x="784" y="75"/>
                  </a:cubicBezTo>
                  <a:cubicBezTo>
                    <a:pt x="811" y="75"/>
                    <a:pt x="811" y="75"/>
                    <a:pt x="811" y="75"/>
                  </a:cubicBezTo>
                  <a:cubicBezTo>
                    <a:pt x="811" y="50"/>
                    <a:pt x="811" y="50"/>
                    <a:pt x="811" y="50"/>
                  </a:cubicBezTo>
                  <a:cubicBezTo>
                    <a:pt x="784" y="50"/>
                    <a:pt x="784" y="50"/>
                    <a:pt x="784" y="50"/>
                  </a:cubicBezTo>
                  <a:cubicBezTo>
                    <a:pt x="784" y="15"/>
                    <a:pt x="784" y="15"/>
                    <a:pt x="784" y="15"/>
                  </a:cubicBezTo>
                  <a:cubicBezTo>
                    <a:pt x="766" y="17"/>
                    <a:pt x="754" y="22"/>
                    <a:pt x="751" y="23"/>
                  </a:cubicBezTo>
                  <a:cubicBezTo>
                    <a:pt x="751" y="50"/>
                    <a:pt x="751" y="50"/>
                    <a:pt x="751" y="50"/>
                  </a:cubicBezTo>
                  <a:cubicBezTo>
                    <a:pt x="736" y="50"/>
                    <a:pt x="736" y="50"/>
                    <a:pt x="736" y="50"/>
                  </a:cubicBezTo>
                  <a:cubicBezTo>
                    <a:pt x="736" y="75"/>
                    <a:pt x="736" y="75"/>
                    <a:pt x="736" y="75"/>
                  </a:cubicBezTo>
                  <a:cubicBezTo>
                    <a:pt x="751" y="75"/>
                    <a:pt x="751" y="75"/>
                    <a:pt x="751" y="75"/>
                  </a:cubicBezTo>
                  <a:lnTo>
                    <a:pt x="751" y="130"/>
                  </a:lnTo>
                  <a:close/>
                  <a:moveTo>
                    <a:pt x="676" y="131"/>
                  </a:moveTo>
                  <a:cubicBezTo>
                    <a:pt x="676" y="159"/>
                    <a:pt x="686" y="170"/>
                    <a:pt x="708" y="170"/>
                  </a:cubicBezTo>
                  <a:cubicBezTo>
                    <a:pt x="715" y="170"/>
                    <a:pt x="722" y="169"/>
                    <a:pt x="725" y="168"/>
                  </a:cubicBezTo>
                  <a:cubicBezTo>
                    <a:pt x="725" y="143"/>
                    <a:pt x="725" y="143"/>
                    <a:pt x="725" y="143"/>
                  </a:cubicBezTo>
                  <a:cubicBezTo>
                    <a:pt x="719" y="143"/>
                    <a:pt x="719" y="143"/>
                    <a:pt x="719" y="143"/>
                  </a:cubicBezTo>
                  <a:cubicBezTo>
                    <a:pt x="712" y="143"/>
                    <a:pt x="709" y="140"/>
                    <a:pt x="709" y="129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76" y="0"/>
                    <a:pt x="676" y="0"/>
                    <a:pt x="676" y="0"/>
                  </a:cubicBezTo>
                  <a:lnTo>
                    <a:pt x="676" y="131"/>
                  </a:lnTo>
                  <a:close/>
                  <a:moveTo>
                    <a:pt x="602" y="73"/>
                  </a:moveTo>
                  <a:cubicBezTo>
                    <a:pt x="611" y="73"/>
                    <a:pt x="617" y="78"/>
                    <a:pt x="617" y="85"/>
                  </a:cubicBezTo>
                  <a:cubicBezTo>
                    <a:pt x="617" y="92"/>
                    <a:pt x="612" y="97"/>
                    <a:pt x="601" y="99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1" y="105"/>
                    <a:pt x="578" y="106"/>
                    <a:pt x="577" y="108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577" y="86"/>
                    <a:pt x="586" y="73"/>
                    <a:pt x="602" y="73"/>
                  </a:cubicBezTo>
                  <a:moveTo>
                    <a:pt x="611" y="119"/>
                  </a:moveTo>
                  <a:cubicBezTo>
                    <a:pt x="637" y="113"/>
                    <a:pt x="650" y="105"/>
                    <a:pt x="650" y="83"/>
                  </a:cubicBezTo>
                  <a:cubicBezTo>
                    <a:pt x="650" y="63"/>
                    <a:pt x="635" y="47"/>
                    <a:pt x="602" y="47"/>
                  </a:cubicBezTo>
                  <a:cubicBezTo>
                    <a:pt x="567" y="47"/>
                    <a:pt x="544" y="72"/>
                    <a:pt x="544" y="109"/>
                  </a:cubicBezTo>
                  <a:cubicBezTo>
                    <a:pt x="544" y="147"/>
                    <a:pt x="562" y="172"/>
                    <a:pt x="599" y="172"/>
                  </a:cubicBezTo>
                  <a:cubicBezTo>
                    <a:pt x="620" y="172"/>
                    <a:pt x="638" y="168"/>
                    <a:pt x="649" y="161"/>
                  </a:cubicBezTo>
                  <a:cubicBezTo>
                    <a:pt x="649" y="135"/>
                    <a:pt x="649" y="135"/>
                    <a:pt x="649" y="135"/>
                  </a:cubicBezTo>
                  <a:cubicBezTo>
                    <a:pt x="634" y="141"/>
                    <a:pt x="613" y="146"/>
                    <a:pt x="599" y="146"/>
                  </a:cubicBezTo>
                  <a:cubicBezTo>
                    <a:pt x="586" y="146"/>
                    <a:pt x="581" y="138"/>
                    <a:pt x="581" y="133"/>
                  </a:cubicBezTo>
                  <a:cubicBezTo>
                    <a:pt x="581" y="128"/>
                    <a:pt x="584" y="125"/>
                    <a:pt x="590" y="124"/>
                  </a:cubicBezTo>
                  <a:lnTo>
                    <a:pt x="611" y="119"/>
                  </a:lnTo>
                  <a:close/>
                  <a:moveTo>
                    <a:pt x="494" y="169"/>
                  </a:moveTo>
                  <a:cubicBezTo>
                    <a:pt x="508" y="141"/>
                    <a:pt x="523" y="92"/>
                    <a:pt x="532" y="50"/>
                  </a:cubicBezTo>
                  <a:cubicBezTo>
                    <a:pt x="498" y="50"/>
                    <a:pt x="498" y="50"/>
                    <a:pt x="498" y="50"/>
                  </a:cubicBezTo>
                  <a:cubicBezTo>
                    <a:pt x="492" y="83"/>
                    <a:pt x="485" y="116"/>
                    <a:pt x="479" y="134"/>
                  </a:cubicBezTo>
                  <a:cubicBezTo>
                    <a:pt x="472" y="116"/>
                    <a:pt x="463" y="83"/>
                    <a:pt x="456" y="50"/>
                  </a:cubicBezTo>
                  <a:cubicBezTo>
                    <a:pt x="428" y="50"/>
                    <a:pt x="428" y="50"/>
                    <a:pt x="428" y="50"/>
                  </a:cubicBezTo>
                  <a:cubicBezTo>
                    <a:pt x="421" y="83"/>
                    <a:pt x="412" y="116"/>
                    <a:pt x="405" y="134"/>
                  </a:cubicBezTo>
                  <a:cubicBezTo>
                    <a:pt x="399" y="116"/>
                    <a:pt x="392" y="83"/>
                    <a:pt x="386" y="50"/>
                  </a:cubicBezTo>
                  <a:cubicBezTo>
                    <a:pt x="352" y="50"/>
                    <a:pt x="352" y="50"/>
                    <a:pt x="352" y="50"/>
                  </a:cubicBezTo>
                  <a:cubicBezTo>
                    <a:pt x="361" y="92"/>
                    <a:pt x="376" y="141"/>
                    <a:pt x="390" y="169"/>
                  </a:cubicBezTo>
                  <a:cubicBezTo>
                    <a:pt x="420" y="169"/>
                    <a:pt x="420" y="169"/>
                    <a:pt x="420" y="169"/>
                  </a:cubicBezTo>
                  <a:cubicBezTo>
                    <a:pt x="429" y="146"/>
                    <a:pt x="439" y="112"/>
                    <a:pt x="442" y="97"/>
                  </a:cubicBezTo>
                  <a:cubicBezTo>
                    <a:pt x="445" y="112"/>
                    <a:pt x="455" y="146"/>
                    <a:pt x="465" y="169"/>
                  </a:cubicBezTo>
                  <a:lnTo>
                    <a:pt x="494" y="169"/>
                  </a:lnTo>
                  <a:close/>
                  <a:moveTo>
                    <a:pt x="224" y="47"/>
                  </a:moveTo>
                  <a:cubicBezTo>
                    <a:pt x="207" y="47"/>
                    <a:pt x="194" y="56"/>
                    <a:pt x="189" y="66"/>
                  </a:cubicBezTo>
                  <a:cubicBezTo>
                    <a:pt x="189" y="63"/>
                    <a:pt x="188" y="55"/>
                    <a:pt x="187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169"/>
                    <a:pt x="159" y="169"/>
                    <a:pt x="159" y="169"/>
                  </a:cubicBezTo>
                  <a:cubicBezTo>
                    <a:pt x="192" y="169"/>
                    <a:pt x="192" y="169"/>
                    <a:pt x="192" y="169"/>
                  </a:cubicBezTo>
                  <a:cubicBezTo>
                    <a:pt x="192" y="109"/>
                    <a:pt x="192" y="109"/>
                    <a:pt x="192" y="109"/>
                  </a:cubicBezTo>
                  <a:cubicBezTo>
                    <a:pt x="192" y="83"/>
                    <a:pt x="200" y="74"/>
                    <a:pt x="214" y="74"/>
                  </a:cubicBezTo>
                  <a:cubicBezTo>
                    <a:pt x="221" y="74"/>
                    <a:pt x="226" y="78"/>
                    <a:pt x="228" y="84"/>
                  </a:cubicBezTo>
                  <a:cubicBezTo>
                    <a:pt x="230" y="90"/>
                    <a:pt x="230" y="95"/>
                    <a:pt x="230" y="107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3" y="84"/>
                    <a:pt x="270" y="74"/>
                    <a:pt x="285" y="74"/>
                  </a:cubicBezTo>
                  <a:cubicBezTo>
                    <a:pt x="292" y="74"/>
                    <a:pt x="296" y="78"/>
                    <a:pt x="298" y="84"/>
                  </a:cubicBezTo>
                  <a:cubicBezTo>
                    <a:pt x="300" y="90"/>
                    <a:pt x="300" y="95"/>
                    <a:pt x="300" y="107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33" y="169"/>
                    <a:pt x="333" y="169"/>
                    <a:pt x="333" y="169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3" y="86"/>
                    <a:pt x="332" y="76"/>
                    <a:pt x="329" y="68"/>
                  </a:cubicBezTo>
                  <a:cubicBezTo>
                    <a:pt x="323" y="54"/>
                    <a:pt x="310" y="47"/>
                    <a:pt x="294" y="47"/>
                  </a:cubicBezTo>
                  <a:cubicBezTo>
                    <a:pt x="277" y="47"/>
                    <a:pt x="264" y="57"/>
                    <a:pt x="258" y="68"/>
                  </a:cubicBezTo>
                  <a:cubicBezTo>
                    <a:pt x="253" y="54"/>
                    <a:pt x="240" y="47"/>
                    <a:pt x="224" y="47"/>
                  </a:cubicBezTo>
                  <a:moveTo>
                    <a:pt x="3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50"/>
                    <a:pt x="24" y="172"/>
                    <a:pt x="62" y="172"/>
                  </a:cubicBezTo>
                  <a:cubicBezTo>
                    <a:pt x="100" y="172"/>
                    <a:pt x="125" y="150"/>
                    <a:pt x="125" y="111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31"/>
                    <a:pt x="80" y="144"/>
                    <a:pt x="62" y="144"/>
                  </a:cubicBezTo>
                  <a:cubicBezTo>
                    <a:pt x="44" y="144"/>
                    <a:pt x="34" y="131"/>
                    <a:pt x="34" y="109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18276888" y="27709814"/>
              <a:ext cx="720725" cy="695325"/>
            </a:xfrm>
            <a:custGeom>
              <a:avLst/>
              <a:gdLst/>
              <a:ahLst/>
              <a:cxnLst>
                <a:cxn ang="0">
                  <a:pos x="63" y="87"/>
                </a:cxn>
                <a:cxn ang="0">
                  <a:pos x="4" y="81"/>
                </a:cxn>
                <a:cxn ang="0">
                  <a:pos x="0" y="112"/>
                </a:cxn>
                <a:cxn ang="0">
                  <a:pos x="81" y="219"/>
                </a:cxn>
                <a:cxn ang="0">
                  <a:pos x="81" y="219"/>
                </a:cxn>
                <a:cxn ang="0">
                  <a:pos x="105" y="141"/>
                </a:cxn>
                <a:cxn ang="0">
                  <a:pos x="99" y="103"/>
                </a:cxn>
                <a:cxn ang="0">
                  <a:pos x="63" y="87"/>
                </a:cxn>
                <a:cxn ang="0">
                  <a:pos x="190" y="72"/>
                </a:cxn>
                <a:cxn ang="0">
                  <a:pos x="220" y="73"/>
                </a:cxn>
                <a:cxn ang="0">
                  <a:pos x="113" y="0"/>
                </a:cxn>
                <a:cxn ang="0">
                  <a:pos x="7" y="73"/>
                </a:cxn>
                <a:cxn ang="0">
                  <a:pos x="37" y="72"/>
                </a:cxn>
                <a:cxn ang="0">
                  <a:pos x="95" y="64"/>
                </a:cxn>
                <a:cxn ang="0">
                  <a:pos x="109" y="60"/>
                </a:cxn>
                <a:cxn ang="0">
                  <a:pos x="96" y="42"/>
                </a:cxn>
                <a:cxn ang="0">
                  <a:pos x="114" y="24"/>
                </a:cxn>
                <a:cxn ang="0">
                  <a:pos x="132" y="42"/>
                </a:cxn>
                <a:cxn ang="0">
                  <a:pos x="117" y="60"/>
                </a:cxn>
                <a:cxn ang="0">
                  <a:pos x="131" y="64"/>
                </a:cxn>
                <a:cxn ang="0">
                  <a:pos x="190" y="72"/>
                </a:cxn>
                <a:cxn ang="0">
                  <a:pos x="227" y="112"/>
                </a:cxn>
                <a:cxn ang="0">
                  <a:pos x="223" y="82"/>
                </a:cxn>
                <a:cxn ang="0">
                  <a:pos x="222" y="82"/>
                </a:cxn>
                <a:cxn ang="0">
                  <a:pos x="163" y="87"/>
                </a:cxn>
                <a:cxn ang="0">
                  <a:pos x="127" y="103"/>
                </a:cxn>
                <a:cxn ang="0">
                  <a:pos x="121" y="141"/>
                </a:cxn>
                <a:cxn ang="0">
                  <a:pos x="145" y="219"/>
                </a:cxn>
                <a:cxn ang="0">
                  <a:pos x="145" y="219"/>
                </a:cxn>
                <a:cxn ang="0">
                  <a:pos x="227" y="112"/>
                </a:cxn>
              </a:cxnLst>
              <a:rect l="0" t="0" r="r" b="b"/>
              <a:pathLst>
                <a:path w="227" h="219">
                  <a:moveTo>
                    <a:pt x="63" y="87"/>
                  </a:moveTo>
                  <a:cubicBezTo>
                    <a:pt x="42" y="85"/>
                    <a:pt x="26" y="83"/>
                    <a:pt x="4" y="81"/>
                  </a:cubicBezTo>
                  <a:cubicBezTo>
                    <a:pt x="1" y="91"/>
                    <a:pt x="0" y="101"/>
                    <a:pt x="0" y="112"/>
                  </a:cubicBezTo>
                  <a:cubicBezTo>
                    <a:pt x="0" y="162"/>
                    <a:pt x="34" y="205"/>
                    <a:pt x="81" y="219"/>
                  </a:cubicBezTo>
                  <a:cubicBezTo>
                    <a:pt x="81" y="219"/>
                    <a:pt x="81" y="219"/>
                    <a:pt x="81" y="219"/>
                  </a:cubicBezTo>
                  <a:cubicBezTo>
                    <a:pt x="98" y="193"/>
                    <a:pt x="101" y="171"/>
                    <a:pt x="105" y="141"/>
                  </a:cubicBezTo>
                  <a:cubicBezTo>
                    <a:pt x="106" y="129"/>
                    <a:pt x="106" y="114"/>
                    <a:pt x="99" y="103"/>
                  </a:cubicBezTo>
                  <a:cubicBezTo>
                    <a:pt x="92" y="92"/>
                    <a:pt x="76" y="87"/>
                    <a:pt x="63" y="87"/>
                  </a:cubicBezTo>
                  <a:moveTo>
                    <a:pt x="190" y="72"/>
                  </a:moveTo>
                  <a:cubicBezTo>
                    <a:pt x="199" y="73"/>
                    <a:pt x="220" y="73"/>
                    <a:pt x="220" y="73"/>
                  </a:cubicBezTo>
                  <a:cubicBezTo>
                    <a:pt x="204" y="30"/>
                    <a:pt x="163" y="0"/>
                    <a:pt x="113" y="0"/>
                  </a:cubicBezTo>
                  <a:cubicBezTo>
                    <a:pt x="64" y="0"/>
                    <a:pt x="23" y="30"/>
                    <a:pt x="7" y="73"/>
                  </a:cubicBezTo>
                  <a:cubicBezTo>
                    <a:pt x="15" y="75"/>
                    <a:pt x="27" y="72"/>
                    <a:pt x="37" y="72"/>
                  </a:cubicBezTo>
                  <a:cubicBezTo>
                    <a:pt x="54" y="69"/>
                    <a:pt x="77" y="67"/>
                    <a:pt x="95" y="64"/>
                  </a:cubicBezTo>
                  <a:cubicBezTo>
                    <a:pt x="100" y="64"/>
                    <a:pt x="105" y="63"/>
                    <a:pt x="109" y="60"/>
                  </a:cubicBezTo>
                  <a:cubicBezTo>
                    <a:pt x="102" y="58"/>
                    <a:pt x="96" y="51"/>
                    <a:pt x="96" y="42"/>
                  </a:cubicBezTo>
                  <a:cubicBezTo>
                    <a:pt x="96" y="32"/>
                    <a:pt x="104" y="24"/>
                    <a:pt x="114" y="24"/>
                  </a:cubicBezTo>
                  <a:cubicBezTo>
                    <a:pt x="124" y="24"/>
                    <a:pt x="132" y="32"/>
                    <a:pt x="132" y="42"/>
                  </a:cubicBezTo>
                  <a:cubicBezTo>
                    <a:pt x="132" y="51"/>
                    <a:pt x="125" y="58"/>
                    <a:pt x="117" y="60"/>
                  </a:cubicBezTo>
                  <a:cubicBezTo>
                    <a:pt x="121" y="63"/>
                    <a:pt x="126" y="64"/>
                    <a:pt x="131" y="64"/>
                  </a:cubicBezTo>
                  <a:cubicBezTo>
                    <a:pt x="150" y="67"/>
                    <a:pt x="172" y="69"/>
                    <a:pt x="190" y="72"/>
                  </a:cubicBezTo>
                  <a:moveTo>
                    <a:pt x="227" y="112"/>
                  </a:moveTo>
                  <a:cubicBezTo>
                    <a:pt x="227" y="101"/>
                    <a:pt x="226" y="91"/>
                    <a:pt x="223" y="82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00" y="83"/>
                    <a:pt x="184" y="85"/>
                    <a:pt x="163" y="87"/>
                  </a:cubicBezTo>
                  <a:cubicBezTo>
                    <a:pt x="150" y="87"/>
                    <a:pt x="134" y="92"/>
                    <a:pt x="127" y="103"/>
                  </a:cubicBezTo>
                  <a:cubicBezTo>
                    <a:pt x="120" y="114"/>
                    <a:pt x="120" y="129"/>
                    <a:pt x="121" y="141"/>
                  </a:cubicBezTo>
                  <a:cubicBezTo>
                    <a:pt x="125" y="171"/>
                    <a:pt x="128" y="193"/>
                    <a:pt x="145" y="219"/>
                  </a:cubicBezTo>
                  <a:cubicBezTo>
                    <a:pt x="145" y="219"/>
                    <a:pt x="145" y="219"/>
                    <a:pt x="145" y="219"/>
                  </a:cubicBezTo>
                  <a:cubicBezTo>
                    <a:pt x="192" y="206"/>
                    <a:pt x="227" y="163"/>
                    <a:pt x="227" y="112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</p:grpSp>
    </p:spTree>
    <p:extLst>
      <p:ext uri="{BB962C8B-B14F-4D97-AF65-F5344CB8AC3E}">
        <p14:creationId xmlns:p14="http://schemas.microsoft.com/office/powerpoint/2010/main" val="3743273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engl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179512" y="180000"/>
            <a:ext cx="8784000" cy="649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13999" y="2304000"/>
            <a:ext cx="8280000" cy="14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spcBef>
                <a:spcPts val="0"/>
              </a:spcBef>
              <a:buNone/>
              <a:defRPr sz="4000" b="1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Hier steht ein schöner Präsentationstitel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387815" y="1076546"/>
            <a:ext cx="324808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000" spc="-30" baseline="0" dirty="0">
                <a:solidFill>
                  <a:schemeClr val="bg1"/>
                </a:solidFill>
                <a:latin typeface="Calibri" panose="020F0502020204030204" pitchFamily="34" charset="0"/>
              </a:rPr>
              <a:t>German Environment Agency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 hasCustomPrompt="1"/>
          </p:nvPr>
        </p:nvSpPr>
        <p:spPr>
          <a:xfrm>
            <a:off x="414000" y="1872000"/>
            <a:ext cx="8280000" cy="360000"/>
          </a:xfrm>
        </p:spPr>
        <p:txBody>
          <a:bodyPr>
            <a:noAutofit/>
          </a:bodyPr>
          <a:lstStyle>
            <a:lvl1pPr>
              <a:defRPr sz="2400">
                <a:solidFill>
                  <a:schemeClr val="accent4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Hier steht ein schöner Veranstaltungstitel</a:t>
            </a:r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10" hasCustomPrompt="1"/>
          </p:nvPr>
        </p:nvSpPr>
        <p:spPr>
          <a:xfrm>
            <a:off x="413999" y="3798000"/>
            <a:ext cx="8280000" cy="2340000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spcBef>
                <a:spcPts val="0"/>
              </a:spcBef>
              <a:defRPr lang="de-DE" sz="2000" b="0" i="0" u="none" strike="noStrike" cap="none" baseline="0" smtClean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5pPr>
          </a:lstStyle>
          <a:p>
            <a:r>
              <a:rPr lang="de-DE" dirty="0"/>
              <a:t>Name Autor/in 1</a:t>
            </a:r>
            <a:br>
              <a:rPr lang="de-DE" dirty="0"/>
            </a:br>
            <a:r>
              <a:rPr lang="de-DE" dirty="0"/>
              <a:t>Fachgebiet X X.X / FG-Bezeichnung</a:t>
            </a:r>
            <a:br>
              <a:rPr lang="de-DE" dirty="0"/>
            </a:br>
            <a:r>
              <a:rPr lang="de-DE" dirty="0"/>
              <a:t>Name Autor/in 2</a:t>
            </a:r>
            <a:br>
              <a:rPr lang="de-DE" dirty="0"/>
            </a:br>
            <a:r>
              <a:rPr lang="de-DE" dirty="0"/>
              <a:t>Fachgebiet X X.X / FG-Bezeichnung</a:t>
            </a:r>
          </a:p>
        </p:txBody>
      </p:sp>
      <p:grpSp>
        <p:nvGrpSpPr>
          <p:cNvPr id="13" name="Gruppieren 12"/>
          <p:cNvGrpSpPr>
            <a:grpSpLocks noChangeAspect="1"/>
          </p:cNvGrpSpPr>
          <p:nvPr userDrawn="1"/>
        </p:nvGrpSpPr>
        <p:grpSpPr>
          <a:xfrm>
            <a:off x="6803001" y="532800"/>
            <a:ext cx="2159105" cy="1080000"/>
            <a:chOff x="14785976" y="27157354"/>
            <a:chExt cx="5086351" cy="2544762"/>
          </a:xfrm>
        </p:grpSpPr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4785976" y="27157354"/>
              <a:ext cx="5086351" cy="2544762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15427330" y="28471816"/>
              <a:ext cx="3803650" cy="544512"/>
            </a:xfrm>
            <a:custGeom>
              <a:avLst/>
              <a:gdLst/>
              <a:ahLst/>
              <a:cxnLst>
                <a:cxn ang="0">
                  <a:pos x="1200" y="168"/>
                </a:cxn>
                <a:cxn ang="0">
                  <a:pos x="1169" y="127"/>
                </a:cxn>
                <a:cxn ang="0">
                  <a:pos x="1196" y="50"/>
                </a:cxn>
                <a:cxn ang="0">
                  <a:pos x="1136" y="23"/>
                </a:cxn>
                <a:cxn ang="0">
                  <a:pos x="1121" y="75"/>
                </a:cxn>
                <a:cxn ang="0">
                  <a:pos x="990" y="47"/>
                </a:cxn>
                <a:cxn ang="0">
                  <a:pos x="925" y="50"/>
                </a:cxn>
                <a:cxn ang="0">
                  <a:pos x="958" y="109"/>
                </a:cxn>
                <a:cxn ang="0">
                  <a:pos x="996" y="107"/>
                </a:cxn>
                <a:cxn ang="0">
                  <a:pos x="1029" y="109"/>
                </a:cxn>
                <a:cxn ang="0">
                  <a:pos x="1066" y="107"/>
                </a:cxn>
                <a:cxn ang="0">
                  <a:pos x="1099" y="100"/>
                </a:cxn>
                <a:cxn ang="0">
                  <a:pos x="1024" y="67"/>
                </a:cxn>
                <a:cxn ang="0">
                  <a:pos x="837" y="147"/>
                </a:cxn>
                <a:cxn ang="0">
                  <a:pos x="852" y="114"/>
                </a:cxn>
                <a:cxn ang="0">
                  <a:pos x="892" y="91"/>
                </a:cxn>
                <a:cxn ang="0">
                  <a:pos x="800" y="81"/>
                </a:cxn>
                <a:cxn ang="0">
                  <a:pos x="847" y="94"/>
                </a:cxn>
                <a:cxn ang="0">
                  <a:pos x="826" y="171"/>
                </a:cxn>
                <a:cxn ang="0">
                  <a:pos x="892" y="169"/>
                </a:cxn>
                <a:cxn ang="0">
                  <a:pos x="681" y="83"/>
                </a:cxn>
                <a:cxn ang="0">
                  <a:pos x="737" y="135"/>
                </a:cxn>
                <a:cxn ang="0">
                  <a:pos x="681" y="163"/>
                </a:cxn>
                <a:cxn ang="0">
                  <a:pos x="741" y="98"/>
                </a:cxn>
                <a:cxn ang="0">
                  <a:pos x="729" y="72"/>
                </a:cxn>
                <a:cxn ang="0">
                  <a:pos x="727" y="47"/>
                </a:cxn>
                <a:cxn ang="0">
                  <a:pos x="612" y="99"/>
                </a:cxn>
                <a:cxn ang="0">
                  <a:pos x="588" y="105"/>
                </a:cxn>
                <a:cxn ang="0">
                  <a:pos x="661" y="83"/>
                </a:cxn>
                <a:cxn ang="0">
                  <a:pos x="610" y="172"/>
                </a:cxn>
                <a:cxn ang="0">
                  <a:pos x="610" y="146"/>
                </a:cxn>
                <a:cxn ang="0">
                  <a:pos x="622" y="119"/>
                </a:cxn>
                <a:cxn ang="0">
                  <a:pos x="452" y="109"/>
                </a:cxn>
                <a:cxn ang="0">
                  <a:pos x="529" y="0"/>
                </a:cxn>
                <a:cxn ang="0">
                  <a:pos x="465" y="47"/>
                </a:cxn>
                <a:cxn ang="0">
                  <a:pos x="499" y="155"/>
                </a:cxn>
                <a:cxn ang="0">
                  <a:pos x="529" y="0"/>
                </a:cxn>
                <a:cxn ang="0">
                  <a:pos x="313" y="50"/>
                </a:cxn>
                <a:cxn ang="0">
                  <a:pos x="319" y="169"/>
                </a:cxn>
                <a:cxn ang="0">
                  <a:pos x="357" y="84"/>
                </a:cxn>
                <a:cxn ang="0">
                  <a:pos x="393" y="169"/>
                </a:cxn>
                <a:cxn ang="0">
                  <a:pos x="352" y="47"/>
                </a:cxn>
                <a:cxn ang="0">
                  <a:pos x="225" y="169"/>
                </a:cxn>
                <a:cxn ang="0">
                  <a:pos x="219" y="50"/>
                </a:cxn>
                <a:cxn ang="0">
                  <a:pos x="182" y="135"/>
                </a:cxn>
                <a:cxn ang="0">
                  <a:pos x="146" y="50"/>
                </a:cxn>
                <a:cxn ang="0">
                  <a:pos x="186" y="172"/>
                </a:cxn>
                <a:cxn ang="0">
                  <a:pos x="48" y="72"/>
                </a:cxn>
                <a:cxn ang="0">
                  <a:pos x="50" y="32"/>
                </a:cxn>
                <a:cxn ang="0">
                  <a:pos x="57" y="143"/>
                </a:cxn>
                <a:cxn ang="0">
                  <a:pos x="55" y="98"/>
                </a:cxn>
                <a:cxn ang="0">
                  <a:pos x="89" y="81"/>
                </a:cxn>
                <a:cxn ang="0">
                  <a:pos x="0" y="7"/>
                </a:cxn>
              </a:cxnLst>
              <a:rect l="0" t="0" r="r" b="b"/>
              <a:pathLst>
                <a:path w="1200" h="172">
                  <a:moveTo>
                    <a:pt x="1136" y="130"/>
                  </a:moveTo>
                  <a:cubicBezTo>
                    <a:pt x="1136" y="157"/>
                    <a:pt x="1147" y="171"/>
                    <a:pt x="1175" y="171"/>
                  </a:cubicBezTo>
                  <a:cubicBezTo>
                    <a:pt x="1187" y="171"/>
                    <a:pt x="1197" y="169"/>
                    <a:pt x="1200" y="168"/>
                  </a:cubicBezTo>
                  <a:cubicBezTo>
                    <a:pt x="1200" y="142"/>
                    <a:pt x="1200" y="142"/>
                    <a:pt x="1200" y="142"/>
                  </a:cubicBezTo>
                  <a:cubicBezTo>
                    <a:pt x="1195" y="144"/>
                    <a:pt x="1189" y="145"/>
                    <a:pt x="1183" y="145"/>
                  </a:cubicBezTo>
                  <a:cubicBezTo>
                    <a:pt x="1173" y="145"/>
                    <a:pt x="1169" y="142"/>
                    <a:pt x="1169" y="127"/>
                  </a:cubicBezTo>
                  <a:cubicBezTo>
                    <a:pt x="1169" y="75"/>
                    <a:pt x="1169" y="75"/>
                    <a:pt x="1169" y="75"/>
                  </a:cubicBezTo>
                  <a:cubicBezTo>
                    <a:pt x="1196" y="75"/>
                    <a:pt x="1196" y="75"/>
                    <a:pt x="1196" y="75"/>
                  </a:cubicBezTo>
                  <a:cubicBezTo>
                    <a:pt x="1196" y="50"/>
                    <a:pt x="1196" y="50"/>
                    <a:pt x="1196" y="50"/>
                  </a:cubicBezTo>
                  <a:cubicBezTo>
                    <a:pt x="1169" y="50"/>
                    <a:pt x="1169" y="50"/>
                    <a:pt x="1169" y="50"/>
                  </a:cubicBezTo>
                  <a:cubicBezTo>
                    <a:pt x="1169" y="15"/>
                    <a:pt x="1169" y="15"/>
                    <a:pt x="1169" y="15"/>
                  </a:cubicBezTo>
                  <a:cubicBezTo>
                    <a:pt x="1151" y="16"/>
                    <a:pt x="1139" y="21"/>
                    <a:pt x="1136" y="23"/>
                  </a:cubicBezTo>
                  <a:cubicBezTo>
                    <a:pt x="1136" y="50"/>
                    <a:pt x="1136" y="50"/>
                    <a:pt x="1136" y="50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21" y="75"/>
                    <a:pt x="1121" y="75"/>
                    <a:pt x="1121" y="75"/>
                  </a:cubicBezTo>
                  <a:cubicBezTo>
                    <a:pt x="1136" y="75"/>
                    <a:pt x="1136" y="75"/>
                    <a:pt x="1136" y="75"/>
                  </a:cubicBezTo>
                  <a:lnTo>
                    <a:pt x="1136" y="130"/>
                  </a:lnTo>
                  <a:close/>
                  <a:moveTo>
                    <a:pt x="990" y="47"/>
                  </a:moveTo>
                  <a:cubicBezTo>
                    <a:pt x="973" y="47"/>
                    <a:pt x="960" y="56"/>
                    <a:pt x="955" y="66"/>
                  </a:cubicBezTo>
                  <a:cubicBezTo>
                    <a:pt x="955" y="63"/>
                    <a:pt x="954" y="54"/>
                    <a:pt x="953" y="50"/>
                  </a:cubicBezTo>
                  <a:cubicBezTo>
                    <a:pt x="925" y="50"/>
                    <a:pt x="925" y="50"/>
                    <a:pt x="925" y="50"/>
                  </a:cubicBezTo>
                  <a:cubicBezTo>
                    <a:pt x="925" y="169"/>
                    <a:pt x="925" y="169"/>
                    <a:pt x="925" y="169"/>
                  </a:cubicBezTo>
                  <a:cubicBezTo>
                    <a:pt x="958" y="169"/>
                    <a:pt x="958" y="169"/>
                    <a:pt x="958" y="169"/>
                  </a:cubicBezTo>
                  <a:cubicBezTo>
                    <a:pt x="958" y="109"/>
                    <a:pt x="958" y="109"/>
                    <a:pt x="958" y="109"/>
                  </a:cubicBezTo>
                  <a:cubicBezTo>
                    <a:pt x="958" y="83"/>
                    <a:pt x="966" y="74"/>
                    <a:pt x="980" y="74"/>
                  </a:cubicBezTo>
                  <a:cubicBezTo>
                    <a:pt x="987" y="74"/>
                    <a:pt x="991" y="78"/>
                    <a:pt x="994" y="84"/>
                  </a:cubicBezTo>
                  <a:cubicBezTo>
                    <a:pt x="996" y="89"/>
                    <a:pt x="996" y="95"/>
                    <a:pt x="996" y="107"/>
                  </a:cubicBezTo>
                  <a:cubicBezTo>
                    <a:pt x="996" y="169"/>
                    <a:pt x="996" y="169"/>
                    <a:pt x="996" y="169"/>
                  </a:cubicBezTo>
                  <a:cubicBezTo>
                    <a:pt x="1029" y="169"/>
                    <a:pt x="1029" y="169"/>
                    <a:pt x="1029" y="169"/>
                  </a:cubicBezTo>
                  <a:cubicBezTo>
                    <a:pt x="1029" y="109"/>
                    <a:pt x="1029" y="109"/>
                    <a:pt x="1029" y="109"/>
                  </a:cubicBezTo>
                  <a:cubicBezTo>
                    <a:pt x="1029" y="84"/>
                    <a:pt x="1036" y="74"/>
                    <a:pt x="1051" y="74"/>
                  </a:cubicBezTo>
                  <a:cubicBezTo>
                    <a:pt x="1058" y="74"/>
                    <a:pt x="1062" y="78"/>
                    <a:pt x="1064" y="84"/>
                  </a:cubicBezTo>
                  <a:cubicBezTo>
                    <a:pt x="1066" y="89"/>
                    <a:pt x="1066" y="95"/>
                    <a:pt x="1066" y="107"/>
                  </a:cubicBezTo>
                  <a:cubicBezTo>
                    <a:pt x="1066" y="169"/>
                    <a:pt x="1066" y="169"/>
                    <a:pt x="1066" y="169"/>
                  </a:cubicBezTo>
                  <a:cubicBezTo>
                    <a:pt x="1099" y="169"/>
                    <a:pt x="1099" y="169"/>
                    <a:pt x="1099" y="169"/>
                  </a:cubicBezTo>
                  <a:cubicBezTo>
                    <a:pt x="1099" y="100"/>
                    <a:pt x="1099" y="100"/>
                    <a:pt x="1099" y="100"/>
                  </a:cubicBezTo>
                  <a:cubicBezTo>
                    <a:pt x="1099" y="86"/>
                    <a:pt x="1098" y="76"/>
                    <a:pt x="1095" y="68"/>
                  </a:cubicBezTo>
                  <a:cubicBezTo>
                    <a:pt x="1089" y="53"/>
                    <a:pt x="1076" y="47"/>
                    <a:pt x="1060" y="47"/>
                  </a:cubicBezTo>
                  <a:cubicBezTo>
                    <a:pt x="1043" y="47"/>
                    <a:pt x="1030" y="57"/>
                    <a:pt x="1024" y="67"/>
                  </a:cubicBezTo>
                  <a:cubicBezTo>
                    <a:pt x="1019" y="53"/>
                    <a:pt x="1006" y="47"/>
                    <a:pt x="990" y="47"/>
                  </a:cubicBezTo>
                  <a:moveTo>
                    <a:pt x="859" y="126"/>
                  </a:moveTo>
                  <a:cubicBezTo>
                    <a:pt x="859" y="139"/>
                    <a:pt x="851" y="147"/>
                    <a:pt x="837" y="147"/>
                  </a:cubicBezTo>
                  <a:cubicBezTo>
                    <a:pt x="829" y="147"/>
                    <a:pt x="823" y="142"/>
                    <a:pt x="823" y="134"/>
                  </a:cubicBezTo>
                  <a:cubicBezTo>
                    <a:pt x="823" y="127"/>
                    <a:pt x="826" y="122"/>
                    <a:pt x="838" y="118"/>
                  </a:cubicBezTo>
                  <a:cubicBezTo>
                    <a:pt x="852" y="114"/>
                    <a:pt x="852" y="114"/>
                    <a:pt x="852" y="114"/>
                  </a:cubicBezTo>
                  <a:cubicBezTo>
                    <a:pt x="856" y="113"/>
                    <a:pt x="858" y="112"/>
                    <a:pt x="859" y="110"/>
                  </a:cubicBezTo>
                  <a:lnTo>
                    <a:pt x="859" y="126"/>
                  </a:lnTo>
                  <a:close/>
                  <a:moveTo>
                    <a:pt x="892" y="91"/>
                  </a:moveTo>
                  <a:cubicBezTo>
                    <a:pt x="892" y="58"/>
                    <a:pt x="874" y="47"/>
                    <a:pt x="845" y="47"/>
                  </a:cubicBezTo>
                  <a:cubicBezTo>
                    <a:pt x="827" y="47"/>
                    <a:pt x="811" y="50"/>
                    <a:pt x="800" y="55"/>
                  </a:cubicBezTo>
                  <a:cubicBezTo>
                    <a:pt x="800" y="81"/>
                    <a:pt x="800" y="81"/>
                    <a:pt x="800" y="81"/>
                  </a:cubicBezTo>
                  <a:cubicBezTo>
                    <a:pt x="810" y="77"/>
                    <a:pt x="827" y="73"/>
                    <a:pt x="843" y="73"/>
                  </a:cubicBezTo>
                  <a:cubicBezTo>
                    <a:pt x="854" y="73"/>
                    <a:pt x="859" y="77"/>
                    <a:pt x="859" y="83"/>
                  </a:cubicBezTo>
                  <a:cubicBezTo>
                    <a:pt x="859" y="89"/>
                    <a:pt x="856" y="92"/>
                    <a:pt x="847" y="94"/>
                  </a:cubicBezTo>
                  <a:cubicBezTo>
                    <a:pt x="828" y="99"/>
                    <a:pt x="828" y="99"/>
                    <a:pt x="828" y="99"/>
                  </a:cubicBezTo>
                  <a:cubicBezTo>
                    <a:pt x="800" y="106"/>
                    <a:pt x="790" y="119"/>
                    <a:pt x="790" y="137"/>
                  </a:cubicBezTo>
                  <a:cubicBezTo>
                    <a:pt x="790" y="156"/>
                    <a:pt x="804" y="171"/>
                    <a:pt x="826" y="171"/>
                  </a:cubicBezTo>
                  <a:cubicBezTo>
                    <a:pt x="841" y="171"/>
                    <a:pt x="854" y="166"/>
                    <a:pt x="863" y="155"/>
                  </a:cubicBezTo>
                  <a:cubicBezTo>
                    <a:pt x="863" y="159"/>
                    <a:pt x="863" y="164"/>
                    <a:pt x="865" y="169"/>
                  </a:cubicBezTo>
                  <a:cubicBezTo>
                    <a:pt x="892" y="169"/>
                    <a:pt x="892" y="169"/>
                    <a:pt x="892" y="169"/>
                  </a:cubicBezTo>
                  <a:lnTo>
                    <a:pt x="892" y="91"/>
                  </a:lnTo>
                  <a:close/>
                  <a:moveTo>
                    <a:pt x="727" y="47"/>
                  </a:moveTo>
                  <a:cubicBezTo>
                    <a:pt x="695" y="47"/>
                    <a:pt x="681" y="63"/>
                    <a:pt x="681" y="83"/>
                  </a:cubicBezTo>
                  <a:cubicBezTo>
                    <a:pt x="681" y="103"/>
                    <a:pt x="693" y="113"/>
                    <a:pt x="711" y="119"/>
                  </a:cubicBezTo>
                  <a:cubicBezTo>
                    <a:pt x="722" y="123"/>
                    <a:pt x="722" y="123"/>
                    <a:pt x="722" y="123"/>
                  </a:cubicBezTo>
                  <a:cubicBezTo>
                    <a:pt x="733" y="127"/>
                    <a:pt x="737" y="130"/>
                    <a:pt x="737" y="135"/>
                  </a:cubicBezTo>
                  <a:cubicBezTo>
                    <a:pt x="737" y="142"/>
                    <a:pt x="731" y="146"/>
                    <a:pt x="720" y="146"/>
                  </a:cubicBezTo>
                  <a:cubicBezTo>
                    <a:pt x="708" y="146"/>
                    <a:pt x="693" y="142"/>
                    <a:pt x="681" y="135"/>
                  </a:cubicBezTo>
                  <a:cubicBezTo>
                    <a:pt x="681" y="163"/>
                    <a:pt x="681" y="163"/>
                    <a:pt x="681" y="163"/>
                  </a:cubicBezTo>
                  <a:cubicBezTo>
                    <a:pt x="694" y="169"/>
                    <a:pt x="705" y="172"/>
                    <a:pt x="720" y="172"/>
                  </a:cubicBezTo>
                  <a:cubicBezTo>
                    <a:pt x="753" y="172"/>
                    <a:pt x="770" y="158"/>
                    <a:pt x="770" y="133"/>
                  </a:cubicBezTo>
                  <a:cubicBezTo>
                    <a:pt x="770" y="115"/>
                    <a:pt x="761" y="104"/>
                    <a:pt x="741" y="98"/>
                  </a:cubicBezTo>
                  <a:cubicBezTo>
                    <a:pt x="730" y="94"/>
                    <a:pt x="730" y="94"/>
                    <a:pt x="730" y="94"/>
                  </a:cubicBezTo>
                  <a:cubicBezTo>
                    <a:pt x="718" y="91"/>
                    <a:pt x="715" y="88"/>
                    <a:pt x="715" y="82"/>
                  </a:cubicBezTo>
                  <a:cubicBezTo>
                    <a:pt x="715" y="76"/>
                    <a:pt x="720" y="72"/>
                    <a:pt x="729" y="72"/>
                  </a:cubicBezTo>
                  <a:cubicBezTo>
                    <a:pt x="739" y="72"/>
                    <a:pt x="753" y="75"/>
                    <a:pt x="765" y="81"/>
                  </a:cubicBezTo>
                  <a:cubicBezTo>
                    <a:pt x="765" y="54"/>
                    <a:pt x="765" y="54"/>
                    <a:pt x="765" y="54"/>
                  </a:cubicBezTo>
                  <a:cubicBezTo>
                    <a:pt x="755" y="50"/>
                    <a:pt x="742" y="47"/>
                    <a:pt x="727" y="47"/>
                  </a:cubicBezTo>
                  <a:moveTo>
                    <a:pt x="613" y="73"/>
                  </a:moveTo>
                  <a:cubicBezTo>
                    <a:pt x="623" y="73"/>
                    <a:pt x="628" y="77"/>
                    <a:pt x="628" y="85"/>
                  </a:cubicBezTo>
                  <a:cubicBezTo>
                    <a:pt x="628" y="92"/>
                    <a:pt x="623" y="96"/>
                    <a:pt x="612" y="99"/>
                  </a:cubicBezTo>
                  <a:cubicBezTo>
                    <a:pt x="598" y="103"/>
                    <a:pt x="598" y="103"/>
                    <a:pt x="598" y="103"/>
                  </a:cubicBezTo>
                  <a:cubicBezTo>
                    <a:pt x="592" y="104"/>
                    <a:pt x="589" y="106"/>
                    <a:pt x="588" y="107"/>
                  </a:cubicBezTo>
                  <a:cubicBezTo>
                    <a:pt x="588" y="105"/>
                    <a:pt x="588" y="105"/>
                    <a:pt x="588" y="105"/>
                  </a:cubicBezTo>
                  <a:cubicBezTo>
                    <a:pt x="588" y="86"/>
                    <a:pt x="597" y="73"/>
                    <a:pt x="613" y="73"/>
                  </a:cubicBezTo>
                  <a:moveTo>
                    <a:pt x="622" y="119"/>
                  </a:moveTo>
                  <a:cubicBezTo>
                    <a:pt x="648" y="113"/>
                    <a:pt x="661" y="104"/>
                    <a:pt x="661" y="83"/>
                  </a:cubicBezTo>
                  <a:cubicBezTo>
                    <a:pt x="661" y="63"/>
                    <a:pt x="646" y="47"/>
                    <a:pt x="613" y="47"/>
                  </a:cubicBezTo>
                  <a:cubicBezTo>
                    <a:pt x="579" y="47"/>
                    <a:pt x="555" y="72"/>
                    <a:pt x="555" y="109"/>
                  </a:cubicBezTo>
                  <a:cubicBezTo>
                    <a:pt x="555" y="147"/>
                    <a:pt x="574" y="172"/>
                    <a:pt x="610" y="172"/>
                  </a:cubicBezTo>
                  <a:cubicBezTo>
                    <a:pt x="632" y="172"/>
                    <a:pt x="649" y="167"/>
                    <a:pt x="660" y="161"/>
                  </a:cubicBezTo>
                  <a:cubicBezTo>
                    <a:pt x="660" y="135"/>
                    <a:pt x="660" y="135"/>
                    <a:pt x="660" y="135"/>
                  </a:cubicBezTo>
                  <a:cubicBezTo>
                    <a:pt x="645" y="141"/>
                    <a:pt x="625" y="146"/>
                    <a:pt x="610" y="146"/>
                  </a:cubicBezTo>
                  <a:cubicBezTo>
                    <a:pt x="597" y="146"/>
                    <a:pt x="592" y="138"/>
                    <a:pt x="592" y="133"/>
                  </a:cubicBezTo>
                  <a:cubicBezTo>
                    <a:pt x="592" y="128"/>
                    <a:pt x="595" y="125"/>
                    <a:pt x="601" y="124"/>
                  </a:cubicBezTo>
                  <a:lnTo>
                    <a:pt x="622" y="119"/>
                  </a:lnTo>
                  <a:close/>
                  <a:moveTo>
                    <a:pt x="496" y="109"/>
                  </a:moveTo>
                  <a:cubicBezTo>
                    <a:pt x="496" y="132"/>
                    <a:pt x="490" y="145"/>
                    <a:pt x="474" y="145"/>
                  </a:cubicBezTo>
                  <a:cubicBezTo>
                    <a:pt x="457" y="145"/>
                    <a:pt x="452" y="132"/>
                    <a:pt x="452" y="109"/>
                  </a:cubicBezTo>
                  <a:cubicBezTo>
                    <a:pt x="452" y="87"/>
                    <a:pt x="457" y="74"/>
                    <a:pt x="474" y="74"/>
                  </a:cubicBezTo>
                  <a:cubicBezTo>
                    <a:pt x="490" y="74"/>
                    <a:pt x="496" y="87"/>
                    <a:pt x="496" y="109"/>
                  </a:cubicBezTo>
                  <a:moveTo>
                    <a:pt x="529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1" y="55"/>
                    <a:pt x="480" y="47"/>
                    <a:pt x="465" y="47"/>
                  </a:cubicBezTo>
                  <a:cubicBezTo>
                    <a:pt x="432" y="47"/>
                    <a:pt x="418" y="72"/>
                    <a:pt x="418" y="109"/>
                  </a:cubicBezTo>
                  <a:cubicBezTo>
                    <a:pt x="418" y="147"/>
                    <a:pt x="432" y="172"/>
                    <a:pt x="466" y="172"/>
                  </a:cubicBezTo>
                  <a:cubicBezTo>
                    <a:pt x="481" y="172"/>
                    <a:pt x="493" y="164"/>
                    <a:pt x="499" y="155"/>
                  </a:cubicBezTo>
                  <a:cubicBezTo>
                    <a:pt x="499" y="158"/>
                    <a:pt x="499" y="164"/>
                    <a:pt x="501" y="169"/>
                  </a:cubicBezTo>
                  <a:cubicBezTo>
                    <a:pt x="529" y="169"/>
                    <a:pt x="529" y="169"/>
                    <a:pt x="529" y="169"/>
                  </a:cubicBezTo>
                  <a:lnTo>
                    <a:pt x="529" y="0"/>
                  </a:lnTo>
                  <a:close/>
                  <a:moveTo>
                    <a:pt x="352" y="47"/>
                  </a:moveTo>
                  <a:cubicBezTo>
                    <a:pt x="334" y="47"/>
                    <a:pt x="321" y="56"/>
                    <a:pt x="316" y="66"/>
                  </a:cubicBezTo>
                  <a:cubicBezTo>
                    <a:pt x="316" y="63"/>
                    <a:pt x="315" y="54"/>
                    <a:pt x="313" y="50"/>
                  </a:cubicBezTo>
                  <a:cubicBezTo>
                    <a:pt x="286" y="50"/>
                    <a:pt x="286" y="50"/>
                    <a:pt x="286" y="50"/>
                  </a:cubicBezTo>
                  <a:cubicBezTo>
                    <a:pt x="286" y="169"/>
                    <a:pt x="286" y="169"/>
                    <a:pt x="286" y="169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319" y="109"/>
                    <a:pt x="319" y="109"/>
                    <a:pt x="319" y="109"/>
                  </a:cubicBezTo>
                  <a:cubicBezTo>
                    <a:pt x="319" y="83"/>
                    <a:pt x="327" y="74"/>
                    <a:pt x="342" y="74"/>
                  </a:cubicBezTo>
                  <a:cubicBezTo>
                    <a:pt x="350" y="74"/>
                    <a:pt x="355" y="77"/>
                    <a:pt x="357" y="84"/>
                  </a:cubicBezTo>
                  <a:cubicBezTo>
                    <a:pt x="359" y="89"/>
                    <a:pt x="360" y="93"/>
                    <a:pt x="360" y="107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93" y="169"/>
                    <a:pt x="393" y="169"/>
                    <a:pt x="393" y="169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93" y="86"/>
                    <a:pt x="391" y="76"/>
                    <a:pt x="388" y="68"/>
                  </a:cubicBezTo>
                  <a:cubicBezTo>
                    <a:pt x="382" y="53"/>
                    <a:pt x="370" y="47"/>
                    <a:pt x="352" y="47"/>
                  </a:cubicBezTo>
                  <a:moveTo>
                    <a:pt x="186" y="172"/>
                  </a:moveTo>
                  <a:cubicBezTo>
                    <a:pt x="204" y="172"/>
                    <a:pt x="217" y="163"/>
                    <a:pt x="223" y="153"/>
                  </a:cubicBezTo>
                  <a:cubicBezTo>
                    <a:pt x="223" y="156"/>
                    <a:pt x="223" y="164"/>
                    <a:pt x="225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36"/>
                    <a:pt x="211" y="145"/>
                    <a:pt x="196" y="145"/>
                  </a:cubicBezTo>
                  <a:cubicBezTo>
                    <a:pt x="189" y="145"/>
                    <a:pt x="184" y="141"/>
                    <a:pt x="182" y="135"/>
                  </a:cubicBezTo>
                  <a:cubicBezTo>
                    <a:pt x="180" y="130"/>
                    <a:pt x="179" y="125"/>
                    <a:pt x="179" y="112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31"/>
                    <a:pt x="147" y="142"/>
                    <a:pt x="150" y="151"/>
                  </a:cubicBezTo>
                  <a:cubicBezTo>
                    <a:pt x="156" y="165"/>
                    <a:pt x="168" y="172"/>
                    <a:pt x="186" y="172"/>
                  </a:cubicBezTo>
                  <a:moveTo>
                    <a:pt x="50" y="32"/>
                  </a:moveTo>
                  <a:cubicBezTo>
                    <a:pt x="72" y="32"/>
                    <a:pt x="78" y="39"/>
                    <a:pt x="78" y="51"/>
                  </a:cubicBezTo>
                  <a:cubicBezTo>
                    <a:pt x="78" y="64"/>
                    <a:pt x="70" y="72"/>
                    <a:pt x="48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9" y="32"/>
                    <a:pt x="44" y="32"/>
                    <a:pt x="50" y="32"/>
                  </a:cubicBezTo>
                  <a:moveTo>
                    <a:pt x="55" y="98"/>
                  </a:moveTo>
                  <a:cubicBezTo>
                    <a:pt x="78" y="98"/>
                    <a:pt x="86" y="108"/>
                    <a:pt x="86" y="120"/>
                  </a:cubicBezTo>
                  <a:cubicBezTo>
                    <a:pt x="86" y="133"/>
                    <a:pt x="79" y="143"/>
                    <a:pt x="57" y="143"/>
                  </a:cubicBezTo>
                  <a:cubicBezTo>
                    <a:pt x="47" y="143"/>
                    <a:pt x="39" y="143"/>
                    <a:pt x="34" y="142"/>
                  </a:cubicBezTo>
                  <a:cubicBezTo>
                    <a:pt x="34" y="98"/>
                    <a:pt x="34" y="98"/>
                    <a:pt x="34" y="98"/>
                  </a:cubicBezTo>
                  <a:lnTo>
                    <a:pt x="55" y="98"/>
                  </a:lnTo>
                  <a:close/>
                  <a:moveTo>
                    <a:pt x="49" y="171"/>
                  </a:moveTo>
                  <a:cubicBezTo>
                    <a:pt x="105" y="171"/>
                    <a:pt x="121" y="152"/>
                    <a:pt x="121" y="122"/>
                  </a:cubicBezTo>
                  <a:cubicBezTo>
                    <a:pt x="121" y="100"/>
                    <a:pt x="106" y="85"/>
                    <a:pt x="89" y="81"/>
                  </a:cubicBezTo>
                  <a:cubicBezTo>
                    <a:pt x="103" y="77"/>
                    <a:pt x="113" y="64"/>
                    <a:pt x="113" y="49"/>
                  </a:cubicBezTo>
                  <a:cubicBezTo>
                    <a:pt x="113" y="18"/>
                    <a:pt x="94" y="4"/>
                    <a:pt x="50" y="4"/>
                  </a:cubicBezTo>
                  <a:cubicBezTo>
                    <a:pt x="36" y="4"/>
                    <a:pt x="6" y="6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0"/>
                    <a:pt x="25" y="171"/>
                    <a:pt x="49" y="17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15427328" y="27792366"/>
              <a:ext cx="2582864" cy="546101"/>
            </a:xfrm>
            <a:custGeom>
              <a:avLst/>
              <a:gdLst/>
              <a:ahLst/>
              <a:cxnLst>
                <a:cxn ang="0">
                  <a:pos x="790" y="172"/>
                </a:cxn>
                <a:cxn ang="0">
                  <a:pos x="815" y="142"/>
                </a:cxn>
                <a:cxn ang="0">
                  <a:pos x="784" y="128"/>
                </a:cxn>
                <a:cxn ang="0">
                  <a:pos x="811" y="75"/>
                </a:cxn>
                <a:cxn ang="0">
                  <a:pos x="784" y="50"/>
                </a:cxn>
                <a:cxn ang="0">
                  <a:pos x="751" y="23"/>
                </a:cxn>
                <a:cxn ang="0">
                  <a:pos x="736" y="50"/>
                </a:cxn>
                <a:cxn ang="0">
                  <a:pos x="751" y="75"/>
                </a:cxn>
                <a:cxn ang="0">
                  <a:pos x="676" y="131"/>
                </a:cxn>
                <a:cxn ang="0">
                  <a:pos x="725" y="168"/>
                </a:cxn>
                <a:cxn ang="0">
                  <a:pos x="719" y="143"/>
                </a:cxn>
                <a:cxn ang="0">
                  <a:pos x="709" y="0"/>
                </a:cxn>
                <a:cxn ang="0">
                  <a:pos x="676" y="131"/>
                </a:cxn>
                <a:cxn ang="0">
                  <a:pos x="617" y="85"/>
                </a:cxn>
                <a:cxn ang="0">
                  <a:pos x="586" y="103"/>
                </a:cxn>
                <a:cxn ang="0">
                  <a:pos x="577" y="105"/>
                </a:cxn>
                <a:cxn ang="0">
                  <a:pos x="611" y="119"/>
                </a:cxn>
                <a:cxn ang="0">
                  <a:pos x="602" y="47"/>
                </a:cxn>
                <a:cxn ang="0">
                  <a:pos x="599" y="172"/>
                </a:cxn>
                <a:cxn ang="0">
                  <a:pos x="649" y="135"/>
                </a:cxn>
                <a:cxn ang="0">
                  <a:pos x="581" y="133"/>
                </a:cxn>
                <a:cxn ang="0">
                  <a:pos x="611" y="119"/>
                </a:cxn>
                <a:cxn ang="0">
                  <a:pos x="532" y="50"/>
                </a:cxn>
                <a:cxn ang="0">
                  <a:pos x="479" y="134"/>
                </a:cxn>
                <a:cxn ang="0">
                  <a:pos x="428" y="50"/>
                </a:cxn>
                <a:cxn ang="0">
                  <a:pos x="386" y="50"/>
                </a:cxn>
                <a:cxn ang="0">
                  <a:pos x="390" y="169"/>
                </a:cxn>
                <a:cxn ang="0">
                  <a:pos x="442" y="97"/>
                </a:cxn>
                <a:cxn ang="0">
                  <a:pos x="494" y="169"/>
                </a:cxn>
                <a:cxn ang="0">
                  <a:pos x="189" y="66"/>
                </a:cxn>
                <a:cxn ang="0">
                  <a:pos x="159" y="50"/>
                </a:cxn>
                <a:cxn ang="0">
                  <a:pos x="192" y="169"/>
                </a:cxn>
                <a:cxn ang="0">
                  <a:pos x="214" y="74"/>
                </a:cxn>
                <a:cxn ang="0">
                  <a:pos x="230" y="107"/>
                </a:cxn>
                <a:cxn ang="0">
                  <a:pos x="263" y="169"/>
                </a:cxn>
                <a:cxn ang="0">
                  <a:pos x="285" y="74"/>
                </a:cxn>
                <a:cxn ang="0">
                  <a:pos x="300" y="107"/>
                </a:cxn>
                <a:cxn ang="0">
                  <a:pos x="333" y="169"/>
                </a:cxn>
                <a:cxn ang="0">
                  <a:pos x="329" y="68"/>
                </a:cxn>
                <a:cxn ang="0">
                  <a:pos x="258" y="68"/>
                </a:cxn>
                <a:cxn ang="0">
                  <a:pos x="34" y="6"/>
                </a:cxn>
                <a:cxn ang="0">
                  <a:pos x="0" y="111"/>
                </a:cxn>
                <a:cxn ang="0">
                  <a:pos x="125" y="111"/>
                </a:cxn>
                <a:cxn ang="0">
                  <a:pos x="90" y="6"/>
                </a:cxn>
                <a:cxn ang="0">
                  <a:pos x="62" y="144"/>
                </a:cxn>
                <a:cxn ang="0">
                  <a:pos x="34" y="6"/>
                </a:cxn>
              </a:cxnLst>
              <a:rect l="0" t="0" r="r" b="b"/>
              <a:pathLst>
                <a:path w="815" h="172">
                  <a:moveTo>
                    <a:pt x="751" y="130"/>
                  </a:moveTo>
                  <a:cubicBezTo>
                    <a:pt x="751" y="157"/>
                    <a:pt x="762" y="172"/>
                    <a:pt x="790" y="172"/>
                  </a:cubicBezTo>
                  <a:cubicBezTo>
                    <a:pt x="802" y="172"/>
                    <a:pt x="812" y="169"/>
                    <a:pt x="815" y="168"/>
                  </a:cubicBezTo>
                  <a:cubicBezTo>
                    <a:pt x="815" y="142"/>
                    <a:pt x="815" y="142"/>
                    <a:pt x="815" y="142"/>
                  </a:cubicBezTo>
                  <a:cubicBezTo>
                    <a:pt x="810" y="144"/>
                    <a:pt x="804" y="145"/>
                    <a:pt x="798" y="145"/>
                  </a:cubicBezTo>
                  <a:cubicBezTo>
                    <a:pt x="788" y="145"/>
                    <a:pt x="784" y="142"/>
                    <a:pt x="784" y="128"/>
                  </a:cubicBezTo>
                  <a:cubicBezTo>
                    <a:pt x="784" y="75"/>
                    <a:pt x="784" y="75"/>
                    <a:pt x="784" y="75"/>
                  </a:cubicBezTo>
                  <a:cubicBezTo>
                    <a:pt x="811" y="75"/>
                    <a:pt x="811" y="75"/>
                    <a:pt x="811" y="75"/>
                  </a:cubicBezTo>
                  <a:cubicBezTo>
                    <a:pt x="811" y="50"/>
                    <a:pt x="811" y="50"/>
                    <a:pt x="811" y="50"/>
                  </a:cubicBezTo>
                  <a:cubicBezTo>
                    <a:pt x="784" y="50"/>
                    <a:pt x="784" y="50"/>
                    <a:pt x="784" y="50"/>
                  </a:cubicBezTo>
                  <a:cubicBezTo>
                    <a:pt x="784" y="15"/>
                    <a:pt x="784" y="15"/>
                    <a:pt x="784" y="15"/>
                  </a:cubicBezTo>
                  <a:cubicBezTo>
                    <a:pt x="766" y="17"/>
                    <a:pt x="754" y="22"/>
                    <a:pt x="751" y="23"/>
                  </a:cubicBezTo>
                  <a:cubicBezTo>
                    <a:pt x="751" y="50"/>
                    <a:pt x="751" y="50"/>
                    <a:pt x="751" y="50"/>
                  </a:cubicBezTo>
                  <a:cubicBezTo>
                    <a:pt x="736" y="50"/>
                    <a:pt x="736" y="50"/>
                    <a:pt x="736" y="50"/>
                  </a:cubicBezTo>
                  <a:cubicBezTo>
                    <a:pt x="736" y="75"/>
                    <a:pt x="736" y="75"/>
                    <a:pt x="736" y="75"/>
                  </a:cubicBezTo>
                  <a:cubicBezTo>
                    <a:pt x="751" y="75"/>
                    <a:pt x="751" y="75"/>
                    <a:pt x="751" y="75"/>
                  </a:cubicBezTo>
                  <a:lnTo>
                    <a:pt x="751" y="130"/>
                  </a:lnTo>
                  <a:close/>
                  <a:moveTo>
                    <a:pt x="676" y="131"/>
                  </a:moveTo>
                  <a:cubicBezTo>
                    <a:pt x="676" y="159"/>
                    <a:pt x="686" y="170"/>
                    <a:pt x="708" y="170"/>
                  </a:cubicBezTo>
                  <a:cubicBezTo>
                    <a:pt x="715" y="170"/>
                    <a:pt x="722" y="169"/>
                    <a:pt x="725" y="168"/>
                  </a:cubicBezTo>
                  <a:cubicBezTo>
                    <a:pt x="725" y="143"/>
                    <a:pt x="725" y="143"/>
                    <a:pt x="725" y="143"/>
                  </a:cubicBezTo>
                  <a:cubicBezTo>
                    <a:pt x="719" y="143"/>
                    <a:pt x="719" y="143"/>
                    <a:pt x="719" y="143"/>
                  </a:cubicBezTo>
                  <a:cubicBezTo>
                    <a:pt x="712" y="143"/>
                    <a:pt x="709" y="140"/>
                    <a:pt x="709" y="129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76" y="0"/>
                    <a:pt x="676" y="0"/>
                    <a:pt x="676" y="0"/>
                  </a:cubicBezTo>
                  <a:lnTo>
                    <a:pt x="676" y="131"/>
                  </a:lnTo>
                  <a:close/>
                  <a:moveTo>
                    <a:pt x="602" y="73"/>
                  </a:moveTo>
                  <a:cubicBezTo>
                    <a:pt x="611" y="73"/>
                    <a:pt x="617" y="78"/>
                    <a:pt x="617" y="85"/>
                  </a:cubicBezTo>
                  <a:cubicBezTo>
                    <a:pt x="617" y="92"/>
                    <a:pt x="612" y="97"/>
                    <a:pt x="601" y="99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1" y="105"/>
                    <a:pt x="578" y="106"/>
                    <a:pt x="577" y="108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577" y="86"/>
                    <a:pt x="586" y="73"/>
                    <a:pt x="602" y="73"/>
                  </a:cubicBezTo>
                  <a:moveTo>
                    <a:pt x="611" y="119"/>
                  </a:moveTo>
                  <a:cubicBezTo>
                    <a:pt x="637" y="113"/>
                    <a:pt x="650" y="105"/>
                    <a:pt x="650" y="83"/>
                  </a:cubicBezTo>
                  <a:cubicBezTo>
                    <a:pt x="650" y="63"/>
                    <a:pt x="635" y="47"/>
                    <a:pt x="602" y="47"/>
                  </a:cubicBezTo>
                  <a:cubicBezTo>
                    <a:pt x="567" y="47"/>
                    <a:pt x="544" y="72"/>
                    <a:pt x="544" y="109"/>
                  </a:cubicBezTo>
                  <a:cubicBezTo>
                    <a:pt x="544" y="147"/>
                    <a:pt x="562" y="172"/>
                    <a:pt x="599" y="172"/>
                  </a:cubicBezTo>
                  <a:cubicBezTo>
                    <a:pt x="620" y="172"/>
                    <a:pt x="638" y="168"/>
                    <a:pt x="649" y="161"/>
                  </a:cubicBezTo>
                  <a:cubicBezTo>
                    <a:pt x="649" y="135"/>
                    <a:pt x="649" y="135"/>
                    <a:pt x="649" y="135"/>
                  </a:cubicBezTo>
                  <a:cubicBezTo>
                    <a:pt x="634" y="141"/>
                    <a:pt x="613" y="146"/>
                    <a:pt x="599" y="146"/>
                  </a:cubicBezTo>
                  <a:cubicBezTo>
                    <a:pt x="586" y="146"/>
                    <a:pt x="581" y="138"/>
                    <a:pt x="581" y="133"/>
                  </a:cubicBezTo>
                  <a:cubicBezTo>
                    <a:pt x="581" y="128"/>
                    <a:pt x="584" y="125"/>
                    <a:pt x="590" y="124"/>
                  </a:cubicBezTo>
                  <a:lnTo>
                    <a:pt x="611" y="119"/>
                  </a:lnTo>
                  <a:close/>
                  <a:moveTo>
                    <a:pt x="494" y="169"/>
                  </a:moveTo>
                  <a:cubicBezTo>
                    <a:pt x="508" y="141"/>
                    <a:pt x="523" y="92"/>
                    <a:pt x="532" y="50"/>
                  </a:cubicBezTo>
                  <a:cubicBezTo>
                    <a:pt x="498" y="50"/>
                    <a:pt x="498" y="50"/>
                    <a:pt x="498" y="50"/>
                  </a:cubicBezTo>
                  <a:cubicBezTo>
                    <a:pt x="492" y="83"/>
                    <a:pt x="485" y="116"/>
                    <a:pt x="479" y="134"/>
                  </a:cubicBezTo>
                  <a:cubicBezTo>
                    <a:pt x="472" y="116"/>
                    <a:pt x="463" y="83"/>
                    <a:pt x="456" y="50"/>
                  </a:cubicBezTo>
                  <a:cubicBezTo>
                    <a:pt x="428" y="50"/>
                    <a:pt x="428" y="50"/>
                    <a:pt x="428" y="50"/>
                  </a:cubicBezTo>
                  <a:cubicBezTo>
                    <a:pt x="421" y="83"/>
                    <a:pt x="412" y="116"/>
                    <a:pt x="405" y="134"/>
                  </a:cubicBezTo>
                  <a:cubicBezTo>
                    <a:pt x="399" y="116"/>
                    <a:pt x="392" y="83"/>
                    <a:pt x="386" y="50"/>
                  </a:cubicBezTo>
                  <a:cubicBezTo>
                    <a:pt x="352" y="50"/>
                    <a:pt x="352" y="50"/>
                    <a:pt x="352" y="50"/>
                  </a:cubicBezTo>
                  <a:cubicBezTo>
                    <a:pt x="361" y="92"/>
                    <a:pt x="376" y="141"/>
                    <a:pt x="390" y="169"/>
                  </a:cubicBezTo>
                  <a:cubicBezTo>
                    <a:pt x="420" y="169"/>
                    <a:pt x="420" y="169"/>
                    <a:pt x="420" y="169"/>
                  </a:cubicBezTo>
                  <a:cubicBezTo>
                    <a:pt x="429" y="146"/>
                    <a:pt x="439" y="112"/>
                    <a:pt x="442" y="97"/>
                  </a:cubicBezTo>
                  <a:cubicBezTo>
                    <a:pt x="445" y="112"/>
                    <a:pt x="455" y="146"/>
                    <a:pt x="465" y="169"/>
                  </a:cubicBezTo>
                  <a:lnTo>
                    <a:pt x="494" y="169"/>
                  </a:lnTo>
                  <a:close/>
                  <a:moveTo>
                    <a:pt x="224" y="47"/>
                  </a:moveTo>
                  <a:cubicBezTo>
                    <a:pt x="207" y="47"/>
                    <a:pt x="194" y="56"/>
                    <a:pt x="189" y="66"/>
                  </a:cubicBezTo>
                  <a:cubicBezTo>
                    <a:pt x="189" y="63"/>
                    <a:pt x="188" y="55"/>
                    <a:pt x="187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169"/>
                    <a:pt x="159" y="169"/>
                    <a:pt x="159" y="169"/>
                  </a:cubicBezTo>
                  <a:cubicBezTo>
                    <a:pt x="192" y="169"/>
                    <a:pt x="192" y="169"/>
                    <a:pt x="192" y="169"/>
                  </a:cubicBezTo>
                  <a:cubicBezTo>
                    <a:pt x="192" y="109"/>
                    <a:pt x="192" y="109"/>
                    <a:pt x="192" y="109"/>
                  </a:cubicBezTo>
                  <a:cubicBezTo>
                    <a:pt x="192" y="83"/>
                    <a:pt x="200" y="74"/>
                    <a:pt x="214" y="74"/>
                  </a:cubicBezTo>
                  <a:cubicBezTo>
                    <a:pt x="221" y="74"/>
                    <a:pt x="226" y="78"/>
                    <a:pt x="228" y="84"/>
                  </a:cubicBezTo>
                  <a:cubicBezTo>
                    <a:pt x="230" y="90"/>
                    <a:pt x="230" y="95"/>
                    <a:pt x="230" y="107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3" y="84"/>
                    <a:pt x="270" y="74"/>
                    <a:pt x="285" y="74"/>
                  </a:cubicBezTo>
                  <a:cubicBezTo>
                    <a:pt x="292" y="74"/>
                    <a:pt x="296" y="78"/>
                    <a:pt x="298" y="84"/>
                  </a:cubicBezTo>
                  <a:cubicBezTo>
                    <a:pt x="300" y="90"/>
                    <a:pt x="300" y="95"/>
                    <a:pt x="300" y="107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33" y="169"/>
                    <a:pt x="333" y="169"/>
                    <a:pt x="333" y="169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3" y="86"/>
                    <a:pt x="332" y="76"/>
                    <a:pt x="329" y="68"/>
                  </a:cubicBezTo>
                  <a:cubicBezTo>
                    <a:pt x="323" y="54"/>
                    <a:pt x="310" y="47"/>
                    <a:pt x="294" y="47"/>
                  </a:cubicBezTo>
                  <a:cubicBezTo>
                    <a:pt x="277" y="47"/>
                    <a:pt x="264" y="57"/>
                    <a:pt x="258" y="68"/>
                  </a:cubicBezTo>
                  <a:cubicBezTo>
                    <a:pt x="253" y="54"/>
                    <a:pt x="240" y="47"/>
                    <a:pt x="224" y="47"/>
                  </a:cubicBezTo>
                  <a:moveTo>
                    <a:pt x="3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50"/>
                    <a:pt x="24" y="172"/>
                    <a:pt x="62" y="172"/>
                  </a:cubicBezTo>
                  <a:cubicBezTo>
                    <a:pt x="100" y="172"/>
                    <a:pt x="125" y="150"/>
                    <a:pt x="125" y="111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31"/>
                    <a:pt x="80" y="144"/>
                    <a:pt x="62" y="144"/>
                  </a:cubicBezTo>
                  <a:cubicBezTo>
                    <a:pt x="44" y="144"/>
                    <a:pt x="34" y="131"/>
                    <a:pt x="34" y="109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18276888" y="27709814"/>
              <a:ext cx="720725" cy="695325"/>
            </a:xfrm>
            <a:custGeom>
              <a:avLst/>
              <a:gdLst/>
              <a:ahLst/>
              <a:cxnLst>
                <a:cxn ang="0">
                  <a:pos x="63" y="87"/>
                </a:cxn>
                <a:cxn ang="0">
                  <a:pos x="4" y="81"/>
                </a:cxn>
                <a:cxn ang="0">
                  <a:pos x="0" y="112"/>
                </a:cxn>
                <a:cxn ang="0">
                  <a:pos x="81" y="219"/>
                </a:cxn>
                <a:cxn ang="0">
                  <a:pos x="81" y="219"/>
                </a:cxn>
                <a:cxn ang="0">
                  <a:pos x="105" y="141"/>
                </a:cxn>
                <a:cxn ang="0">
                  <a:pos x="99" y="103"/>
                </a:cxn>
                <a:cxn ang="0">
                  <a:pos x="63" y="87"/>
                </a:cxn>
                <a:cxn ang="0">
                  <a:pos x="190" y="72"/>
                </a:cxn>
                <a:cxn ang="0">
                  <a:pos x="220" y="73"/>
                </a:cxn>
                <a:cxn ang="0">
                  <a:pos x="113" y="0"/>
                </a:cxn>
                <a:cxn ang="0">
                  <a:pos x="7" y="73"/>
                </a:cxn>
                <a:cxn ang="0">
                  <a:pos x="37" y="72"/>
                </a:cxn>
                <a:cxn ang="0">
                  <a:pos x="95" y="64"/>
                </a:cxn>
                <a:cxn ang="0">
                  <a:pos x="109" y="60"/>
                </a:cxn>
                <a:cxn ang="0">
                  <a:pos x="96" y="42"/>
                </a:cxn>
                <a:cxn ang="0">
                  <a:pos x="114" y="24"/>
                </a:cxn>
                <a:cxn ang="0">
                  <a:pos x="132" y="42"/>
                </a:cxn>
                <a:cxn ang="0">
                  <a:pos x="117" y="60"/>
                </a:cxn>
                <a:cxn ang="0">
                  <a:pos x="131" y="64"/>
                </a:cxn>
                <a:cxn ang="0">
                  <a:pos x="190" y="72"/>
                </a:cxn>
                <a:cxn ang="0">
                  <a:pos x="227" y="112"/>
                </a:cxn>
                <a:cxn ang="0">
                  <a:pos x="223" y="82"/>
                </a:cxn>
                <a:cxn ang="0">
                  <a:pos x="222" y="82"/>
                </a:cxn>
                <a:cxn ang="0">
                  <a:pos x="163" y="87"/>
                </a:cxn>
                <a:cxn ang="0">
                  <a:pos x="127" y="103"/>
                </a:cxn>
                <a:cxn ang="0">
                  <a:pos x="121" y="141"/>
                </a:cxn>
                <a:cxn ang="0">
                  <a:pos x="145" y="219"/>
                </a:cxn>
                <a:cxn ang="0">
                  <a:pos x="145" y="219"/>
                </a:cxn>
                <a:cxn ang="0">
                  <a:pos x="227" y="112"/>
                </a:cxn>
              </a:cxnLst>
              <a:rect l="0" t="0" r="r" b="b"/>
              <a:pathLst>
                <a:path w="227" h="219">
                  <a:moveTo>
                    <a:pt x="63" y="87"/>
                  </a:moveTo>
                  <a:cubicBezTo>
                    <a:pt x="42" y="85"/>
                    <a:pt x="26" y="83"/>
                    <a:pt x="4" y="81"/>
                  </a:cubicBezTo>
                  <a:cubicBezTo>
                    <a:pt x="1" y="91"/>
                    <a:pt x="0" y="101"/>
                    <a:pt x="0" y="112"/>
                  </a:cubicBezTo>
                  <a:cubicBezTo>
                    <a:pt x="0" y="162"/>
                    <a:pt x="34" y="205"/>
                    <a:pt x="81" y="219"/>
                  </a:cubicBezTo>
                  <a:cubicBezTo>
                    <a:pt x="81" y="219"/>
                    <a:pt x="81" y="219"/>
                    <a:pt x="81" y="219"/>
                  </a:cubicBezTo>
                  <a:cubicBezTo>
                    <a:pt x="98" y="193"/>
                    <a:pt x="101" y="171"/>
                    <a:pt x="105" y="141"/>
                  </a:cubicBezTo>
                  <a:cubicBezTo>
                    <a:pt x="106" y="129"/>
                    <a:pt x="106" y="114"/>
                    <a:pt x="99" y="103"/>
                  </a:cubicBezTo>
                  <a:cubicBezTo>
                    <a:pt x="92" y="92"/>
                    <a:pt x="76" y="87"/>
                    <a:pt x="63" y="87"/>
                  </a:cubicBezTo>
                  <a:moveTo>
                    <a:pt x="190" y="72"/>
                  </a:moveTo>
                  <a:cubicBezTo>
                    <a:pt x="199" y="73"/>
                    <a:pt x="220" y="73"/>
                    <a:pt x="220" y="73"/>
                  </a:cubicBezTo>
                  <a:cubicBezTo>
                    <a:pt x="204" y="30"/>
                    <a:pt x="163" y="0"/>
                    <a:pt x="113" y="0"/>
                  </a:cubicBezTo>
                  <a:cubicBezTo>
                    <a:pt x="64" y="0"/>
                    <a:pt x="23" y="30"/>
                    <a:pt x="7" y="73"/>
                  </a:cubicBezTo>
                  <a:cubicBezTo>
                    <a:pt x="15" y="75"/>
                    <a:pt x="27" y="72"/>
                    <a:pt x="37" y="72"/>
                  </a:cubicBezTo>
                  <a:cubicBezTo>
                    <a:pt x="54" y="69"/>
                    <a:pt x="77" y="67"/>
                    <a:pt x="95" y="64"/>
                  </a:cubicBezTo>
                  <a:cubicBezTo>
                    <a:pt x="100" y="64"/>
                    <a:pt x="105" y="63"/>
                    <a:pt x="109" y="60"/>
                  </a:cubicBezTo>
                  <a:cubicBezTo>
                    <a:pt x="102" y="58"/>
                    <a:pt x="96" y="51"/>
                    <a:pt x="96" y="42"/>
                  </a:cubicBezTo>
                  <a:cubicBezTo>
                    <a:pt x="96" y="32"/>
                    <a:pt x="104" y="24"/>
                    <a:pt x="114" y="24"/>
                  </a:cubicBezTo>
                  <a:cubicBezTo>
                    <a:pt x="124" y="24"/>
                    <a:pt x="132" y="32"/>
                    <a:pt x="132" y="42"/>
                  </a:cubicBezTo>
                  <a:cubicBezTo>
                    <a:pt x="132" y="51"/>
                    <a:pt x="125" y="58"/>
                    <a:pt x="117" y="60"/>
                  </a:cubicBezTo>
                  <a:cubicBezTo>
                    <a:pt x="121" y="63"/>
                    <a:pt x="126" y="64"/>
                    <a:pt x="131" y="64"/>
                  </a:cubicBezTo>
                  <a:cubicBezTo>
                    <a:pt x="150" y="67"/>
                    <a:pt x="172" y="69"/>
                    <a:pt x="190" y="72"/>
                  </a:cubicBezTo>
                  <a:moveTo>
                    <a:pt x="227" y="112"/>
                  </a:moveTo>
                  <a:cubicBezTo>
                    <a:pt x="227" y="101"/>
                    <a:pt x="226" y="91"/>
                    <a:pt x="223" y="82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00" y="83"/>
                    <a:pt x="184" y="85"/>
                    <a:pt x="163" y="87"/>
                  </a:cubicBezTo>
                  <a:cubicBezTo>
                    <a:pt x="150" y="87"/>
                    <a:pt x="134" y="92"/>
                    <a:pt x="127" y="103"/>
                  </a:cubicBezTo>
                  <a:cubicBezTo>
                    <a:pt x="120" y="114"/>
                    <a:pt x="120" y="129"/>
                    <a:pt x="121" y="141"/>
                  </a:cubicBezTo>
                  <a:cubicBezTo>
                    <a:pt x="125" y="171"/>
                    <a:pt x="128" y="193"/>
                    <a:pt x="145" y="219"/>
                  </a:cubicBezTo>
                  <a:cubicBezTo>
                    <a:pt x="145" y="219"/>
                    <a:pt x="145" y="219"/>
                    <a:pt x="145" y="219"/>
                  </a:cubicBezTo>
                  <a:cubicBezTo>
                    <a:pt x="192" y="206"/>
                    <a:pt x="227" y="163"/>
                    <a:pt x="227" y="112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</p:grpSp>
    </p:spTree>
    <p:extLst>
      <p:ext uri="{BB962C8B-B14F-4D97-AF65-F5344CB8AC3E}">
        <p14:creationId xmlns:p14="http://schemas.microsoft.com/office/powerpoint/2010/main" val="426121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4000" y="1494000"/>
            <a:ext cx="8229600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20000"/>
              </a:lnSpc>
              <a:spcBef>
                <a:spcPts val="0"/>
              </a:spcBef>
              <a:buFont typeface="+mj-lt"/>
              <a:buNone/>
              <a:defRPr sz="1500" b="1" cap="all" baseline="0"/>
            </a:lvl1pPr>
            <a:lvl2pPr marL="0" indent="0">
              <a:lnSpc>
                <a:spcPct val="120000"/>
              </a:lnSpc>
              <a:spcBef>
                <a:spcPts val="0"/>
              </a:spcBef>
              <a:buSzPct val="100000"/>
              <a:buFont typeface="Meta Offc" pitchFamily="34" charset="0"/>
              <a:buNone/>
              <a:defRPr sz="1500"/>
            </a:lvl2pPr>
            <a:lvl3pPr marL="576000" indent="-360000">
              <a:lnSpc>
                <a:spcPct val="120000"/>
              </a:lnSpc>
              <a:spcBef>
                <a:spcPts val="0"/>
              </a:spcBef>
              <a:buFont typeface="Meta Offc" pitchFamily="34" charset="0"/>
              <a:buNone/>
              <a:defRPr sz="1500"/>
            </a:lvl3pPr>
            <a:lvl4pPr marL="576000" indent="-360000">
              <a:lnSpc>
                <a:spcPct val="120000"/>
              </a:lnSpc>
              <a:spcBef>
                <a:spcPts val="0"/>
              </a:spcBef>
              <a:buFont typeface="Symbol" pitchFamily="18" charset="2"/>
              <a:buNone/>
              <a:defRPr lang="de-DE" sz="15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576000" indent="-360000">
              <a:lnSpc>
                <a:spcPct val="120000"/>
              </a:lnSpc>
              <a:spcBef>
                <a:spcPts val="0"/>
              </a:spcBef>
              <a:buFont typeface="+mj-lt"/>
              <a:buNone/>
              <a:defRPr sz="1500"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4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2793-51E3-419B-9F19-BE7ED304E65E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</p:spTree>
    <p:extLst>
      <p:ext uri="{BB962C8B-B14F-4D97-AF65-F5344CB8AC3E}">
        <p14:creationId xmlns:p14="http://schemas.microsoft.com/office/powerpoint/2010/main" val="2926968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71600"/>
            <a:ext cx="8229600" cy="61200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314F0-83FC-46BB-BF6A-903C36948FF2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659563" y="1497013"/>
            <a:ext cx="2036762" cy="4865687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lnSpc>
                <a:spcPts val="1500"/>
              </a:lnSpc>
              <a:spcBef>
                <a:spcPts val="0"/>
              </a:spcBef>
              <a:buFont typeface="Arial" pitchFamily="34" charset="0"/>
              <a:buNone/>
              <a:defRPr sz="1200" b="0" cap="none" baseline="0">
                <a:solidFill>
                  <a:schemeClr val="accent4"/>
                </a:solidFill>
              </a:defRPr>
            </a:lvl1pPr>
            <a:lvl2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2pPr>
            <a:lvl3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3pPr>
            <a:lvl4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4pPr>
            <a:lvl5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Marginalspalte mit etwas Text, der eine beschreibende Funktion ausführt und super präzise formuliert ist.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6102000" cy="4867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92039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89A7-B3AB-44AF-A47A-EB347E86BC70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659562" y="1497013"/>
            <a:ext cx="2009237" cy="4865687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lnSpc>
                <a:spcPts val="1500"/>
              </a:lnSpc>
              <a:spcBef>
                <a:spcPts val="0"/>
              </a:spcBef>
              <a:buFont typeface="Arial" pitchFamily="34" charset="0"/>
              <a:buNone/>
              <a:defRPr sz="1200" b="0" cap="none" baseline="0">
                <a:solidFill>
                  <a:schemeClr val="accent4"/>
                </a:solidFill>
              </a:defRPr>
            </a:lvl1pPr>
            <a:lvl2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2pPr>
            <a:lvl3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3pPr>
            <a:lvl4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4pPr>
            <a:lvl5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Marginalspalte mit etwas Text, der eine beschreibende Funktion ausführt und super präzise formuliert ist.</a:t>
            </a:r>
          </a:p>
        </p:txBody>
      </p:sp>
      <p:sp>
        <p:nvSpPr>
          <p:cNvPr id="11" name="Diagrammplatzhalter 10"/>
          <p:cNvSpPr>
            <a:spLocks noGrp="1"/>
          </p:cNvSpPr>
          <p:nvPr>
            <p:ph type="chart" sz="quarter" idx="15"/>
          </p:nvPr>
        </p:nvSpPr>
        <p:spPr>
          <a:xfrm>
            <a:off x="414338" y="1497013"/>
            <a:ext cx="6102350" cy="4865687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08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6A8D5-02E8-4053-86F3-861C2E4EE61E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3541222" y="1497012"/>
            <a:ext cx="5155103" cy="39024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492500" y="6237288"/>
            <a:ext cx="5203825" cy="12541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defRPr sz="1000" b="0" cap="none" baseline="0"/>
            </a:lvl1pPr>
            <a:lvl2pPr marL="0" indent="0" algn="r">
              <a:spcBef>
                <a:spcPts val="0"/>
              </a:spcBef>
              <a:buNone/>
              <a:defRPr sz="1000" b="0" cap="none" baseline="0"/>
            </a:lvl2pPr>
            <a:lvl3pPr marL="0" indent="0" algn="r">
              <a:spcBef>
                <a:spcPts val="0"/>
              </a:spcBef>
              <a:buNone/>
              <a:defRPr sz="1000" b="0" cap="none" baseline="0"/>
            </a:lvl3pPr>
            <a:lvl4pPr marL="0" indent="0" algn="r">
              <a:spcBef>
                <a:spcPts val="0"/>
              </a:spcBef>
              <a:buNone/>
              <a:defRPr sz="1000" b="0" cap="none" baseline="0"/>
            </a:lvl4pPr>
            <a:lvl5pPr marL="0" indent="0" algn="r">
              <a:spcBef>
                <a:spcPts val="0"/>
              </a:spcBef>
              <a:buNone/>
              <a:defRPr sz="1000" b="0" cap="none" baseline="0"/>
            </a:lvl5pPr>
          </a:lstStyle>
          <a:p>
            <a:pPr lvl="0"/>
            <a:r>
              <a:rPr lang="de-DE" dirty="0"/>
              <a:t>Quelle: Hier steht eine Quellenangabe oder Dergleichen.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6"/>
          </p:nvPr>
        </p:nvSpPr>
        <p:spPr>
          <a:xfrm>
            <a:off x="414338" y="1494000"/>
            <a:ext cx="2991600" cy="4867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06285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mehrer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71600"/>
            <a:ext cx="8229600" cy="61200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3DD44-47AD-47DE-8DC4-5ED266155B1D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414338" y="1497012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492500" y="6237288"/>
            <a:ext cx="5203825" cy="12541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defRPr sz="1000" b="0" cap="none" baseline="0"/>
            </a:lvl1pPr>
            <a:lvl2pPr marL="0" indent="0" algn="r">
              <a:spcBef>
                <a:spcPts val="0"/>
              </a:spcBef>
              <a:buNone/>
              <a:defRPr sz="1000" b="0" cap="none" baseline="0"/>
            </a:lvl2pPr>
            <a:lvl3pPr marL="0" indent="0" algn="r">
              <a:spcBef>
                <a:spcPts val="0"/>
              </a:spcBef>
              <a:buNone/>
              <a:defRPr sz="1000" b="0" cap="none" baseline="0"/>
            </a:lvl3pPr>
            <a:lvl4pPr marL="0" indent="0" algn="r">
              <a:spcBef>
                <a:spcPts val="0"/>
              </a:spcBef>
              <a:buNone/>
              <a:defRPr sz="1000" b="0" cap="none" baseline="0"/>
            </a:lvl4pPr>
            <a:lvl5pPr marL="0" indent="0" algn="r">
              <a:spcBef>
                <a:spcPts val="0"/>
              </a:spcBef>
              <a:buNone/>
              <a:defRPr sz="1000" b="0" cap="none" baseline="0"/>
            </a:lvl5pPr>
          </a:lstStyle>
          <a:p>
            <a:pPr lvl="0"/>
            <a:r>
              <a:rPr lang="de-DE" dirty="0"/>
              <a:t>Quelle: Hier steht eine Quellenangabe oder Dergleichen.</a:t>
            </a:r>
          </a:p>
        </p:txBody>
      </p:sp>
      <p:sp>
        <p:nvSpPr>
          <p:cNvPr id="10" name="Bildplatzhalter 10"/>
          <p:cNvSpPr>
            <a:spLocks noGrp="1"/>
          </p:cNvSpPr>
          <p:nvPr>
            <p:ph type="pic" sz="quarter" idx="16"/>
          </p:nvPr>
        </p:nvSpPr>
        <p:spPr>
          <a:xfrm>
            <a:off x="3528572" y="1497012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2" name="Bildplatzhalter 10"/>
          <p:cNvSpPr>
            <a:spLocks noGrp="1"/>
          </p:cNvSpPr>
          <p:nvPr>
            <p:ph type="pic" sz="quarter" idx="17"/>
          </p:nvPr>
        </p:nvSpPr>
        <p:spPr>
          <a:xfrm>
            <a:off x="414338" y="3852000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8"/>
          </p:nvPr>
        </p:nvSpPr>
        <p:spPr>
          <a:xfrm>
            <a:off x="3528572" y="3852000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9"/>
          </p:nvPr>
        </p:nvSpPr>
        <p:spPr>
          <a:xfrm>
            <a:off x="6660000" y="1497013"/>
            <a:ext cx="2052000" cy="2736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033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5A8-6D31-4267-8469-3DCE4B7A49ED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414338" y="1497012"/>
            <a:ext cx="6102350" cy="458209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492500" y="6237288"/>
            <a:ext cx="5203825" cy="12541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defRPr sz="1000" b="0" cap="none" baseline="0"/>
            </a:lvl1pPr>
            <a:lvl2pPr marL="0" indent="0" algn="r">
              <a:spcBef>
                <a:spcPts val="0"/>
              </a:spcBef>
              <a:buNone/>
              <a:defRPr sz="1000" b="0" cap="none" baseline="0"/>
            </a:lvl2pPr>
            <a:lvl3pPr marL="0" indent="0" algn="r">
              <a:spcBef>
                <a:spcPts val="0"/>
              </a:spcBef>
              <a:buNone/>
              <a:defRPr sz="1000" b="0" cap="none" baseline="0"/>
            </a:lvl3pPr>
            <a:lvl4pPr marL="0" indent="0" algn="r">
              <a:spcBef>
                <a:spcPts val="0"/>
              </a:spcBef>
              <a:buNone/>
              <a:defRPr sz="1000" b="0" cap="none" baseline="0"/>
            </a:lvl4pPr>
            <a:lvl5pPr marL="0" indent="0" algn="r">
              <a:spcBef>
                <a:spcPts val="0"/>
              </a:spcBef>
              <a:buNone/>
              <a:defRPr sz="1000" b="0" cap="none" baseline="0"/>
            </a:lvl5pPr>
          </a:lstStyle>
          <a:p>
            <a:pPr lvl="0"/>
            <a:r>
              <a:rPr lang="de-DE" dirty="0"/>
              <a:t>Quelle: Hier steht eine Quellenangabe oder Dergleichen.</a:t>
            </a:r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9"/>
          </p:nvPr>
        </p:nvSpPr>
        <p:spPr>
          <a:xfrm>
            <a:off x="6659563" y="1497013"/>
            <a:ext cx="2017710" cy="2736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629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UBA_Fassade_Detaipptl.jpg"/>
          <p:cNvPicPr>
            <a:picLocks/>
          </p:cNvPicPr>
          <p:nvPr userDrawn="1"/>
        </p:nvPicPr>
        <p:blipFill>
          <a:blip r:embed="rId2" cstate="print"/>
          <a:srcRect t="1741"/>
          <a:stretch>
            <a:fillRect/>
          </a:stretch>
        </p:blipFill>
        <p:spPr>
          <a:xfrm>
            <a:off x="179512" y="180000"/>
            <a:ext cx="8784000" cy="6494400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0" y="1702800"/>
            <a:ext cx="179512" cy="450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179512" y="1702800"/>
            <a:ext cx="6120000" cy="45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338" y="1922400"/>
            <a:ext cx="5597822" cy="1290576"/>
          </a:xfrm>
        </p:spPr>
        <p:txBody>
          <a:bodyPr anchor="t">
            <a:normAutofit/>
          </a:bodyPr>
          <a:lstStyle>
            <a:lvl1pPr>
              <a:lnSpc>
                <a:spcPts val="4200"/>
              </a:lnSpc>
              <a:defRPr sz="4000" baseline="0"/>
            </a:lvl1pPr>
          </a:lstStyle>
          <a:p>
            <a:r>
              <a:rPr lang="de-DE" dirty="0"/>
              <a:t>Hier steht z.B. Vielen Dank für Ihre Aufmerksamkeit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14338" y="3218399"/>
            <a:ext cx="5597525" cy="2700000"/>
          </a:xfrm>
          <a:prstGeom prst="rect">
            <a:avLst/>
          </a:prstGeom>
        </p:spPr>
        <p:txBody>
          <a:bodyPr/>
          <a:lstStyle>
            <a:lvl1pPr>
              <a:defRPr b="1" cap="none" baseline="0"/>
            </a:lvl1pPr>
            <a:lvl2pPr marL="0" indent="0">
              <a:buNone/>
              <a:defRPr b="0">
                <a:solidFill>
                  <a:schemeClr val="tx1"/>
                </a:solidFill>
              </a:defRPr>
            </a:lvl2pPr>
            <a:lvl3pPr marL="0" indent="0">
              <a:buNone/>
              <a:defRPr b="1">
                <a:solidFill>
                  <a:schemeClr val="accent3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grpSp>
        <p:nvGrpSpPr>
          <p:cNvPr id="13" name="Gruppieren 12"/>
          <p:cNvGrpSpPr>
            <a:grpSpLocks noChangeAspect="1"/>
          </p:cNvGrpSpPr>
          <p:nvPr userDrawn="1"/>
        </p:nvGrpSpPr>
        <p:grpSpPr>
          <a:xfrm>
            <a:off x="6803001" y="532800"/>
            <a:ext cx="2159105" cy="1080000"/>
            <a:chOff x="14785976" y="27157354"/>
            <a:chExt cx="5086351" cy="2544762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4785976" y="27157354"/>
              <a:ext cx="5086351" cy="2544762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15427330" y="28471816"/>
              <a:ext cx="3803650" cy="544512"/>
            </a:xfrm>
            <a:custGeom>
              <a:avLst/>
              <a:gdLst/>
              <a:ahLst/>
              <a:cxnLst>
                <a:cxn ang="0">
                  <a:pos x="1200" y="168"/>
                </a:cxn>
                <a:cxn ang="0">
                  <a:pos x="1169" y="127"/>
                </a:cxn>
                <a:cxn ang="0">
                  <a:pos x="1196" y="50"/>
                </a:cxn>
                <a:cxn ang="0">
                  <a:pos x="1136" y="23"/>
                </a:cxn>
                <a:cxn ang="0">
                  <a:pos x="1121" y="75"/>
                </a:cxn>
                <a:cxn ang="0">
                  <a:pos x="990" y="47"/>
                </a:cxn>
                <a:cxn ang="0">
                  <a:pos x="925" y="50"/>
                </a:cxn>
                <a:cxn ang="0">
                  <a:pos x="958" y="109"/>
                </a:cxn>
                <a:cxn ang="0">
                  <a:pos x="996" y="107"/>
                </a:cxn>
                <a:cxn ang="0">
                  <a:pos x="1029" y="109"/>
                </a:cxn>
                <a:cxn ang="0">
                  <a:pos x="1066" y="107"/>
                </a:cxn>
                <a:cxn ang="0">
                  <a:pos x="1099" y="100"/>
                </a:cxn>
                <a:cxn ang="0">
                  <a:pos x="1024" y="67"/>
                </a:cxn>
                <a:cxn ang="0">
                  <a:pos x="837" y="147"/>
                </a:cxn>
                <a:cxn ang="0">
                  <a:pos x="852" y="114"/>
                </a:cxn>
                <a:cxn ang="0">
                  <a:pos x="892" y="91"/>
                </a:cxn>
                <a:cxn ang="0">
                  <a:pos x="800" y="81"/>
                </a:cxn>
                <a:cxn ang="0">
                  <a:pos x="847" y="94"/>
                </a:cxn>
                <a:cxn ang="0">
                  <a:pos x="826" y="171"/>
                </a:cxn>
                <a:cxn ang="0">
                  <a:pos x="892" y="169"/>
                </a:cxn>
                <a:cxn ang="0">
                  <a:pos x="681" y="83"/>
                </a:cxn>
                <a:cxn ang="0">
                  <a:pos x="737" y="135"/>
                </a:cxn>
                <a:cxn ang="0">
                  <a:pos x="681" y="163"/>
                </a:cxn>
                <a:cxn ang="0">
                  <a:pos x="741" y="98"/>
                </a:cxn>
                <a:cxn ang="0">
                  <a:pos x="729" y="72"/>
                </a:cxn>
                <a:cxn ang="0">
                  <a:pos x="727" y="47"/>
                </a:cxn>
                <a:cxn ang="0">
                  <a:pos x="612" y="99"/>
                </a:cxn>
                <a:cxn ang="0">
                  <a:pos x="588" y="105"/>
                </a:cxn>
                <a:cxn ang="0">
                  <a:pos x="661" y="83"/>
                </a:cxn>
                <a:cxn ang="0">
                  <a:pos x="610" y="172"/>
                </a:cxn>
                <a:cxn ang="0">
                  <a:pos x="610" y="146"/>
                </a:cxn>
                <a:cxn ang="0">
                  <a:pos x="622" y="119"/>
                </a:cxn>
                <a:cxn ang="0">
                  <a:pos x="452" y="109"/>
                </a:cxn>
                <a:cxn ang="0">
                  <a:pos x="529" y="0"/>
                </a:cxn>
                <a:cxn ang="0">
                  <a:pos x="465" y="47"/>
                </a:cxn>
                <a:cxn ang="0">
                  <a:pos x="499" y="155"/>
                </a:cxn>
                <a:cxn ang="0">
                  <a:pos x="529" y="0"/>
                </a:cxn>
                <a:cxn ang="0">
                  <a:pos x="313" y="50"/>
                </a:cxn>
                <a:cxn ang="0">
                  <a:pos x="319" y="169"/>
                </a:cxn>
                <a:cxn ang="0">
                  <a:pos x="357" y="84"/>
                </a:cxn>
                <a:cxn ang="0">
                  <a:pos x="393" y="169"/>
                </a:cxn>
                <a:cxn ang="0">
                  <a:pos x="352" y="47"/>
                </a:cxn>
                <a:cxn ang="0">
                  <a:pos x="225" y="169"/>
                </a:cxn>
                <a:cxn ang="0">
                  <a:pos x="219" y="50"/>
                </a:cxn>
                <a:cxn ang="0">
                  <a:pos x="182" y="135"/>
                </a:cxn>
                <a:cxn ang="0">
                  <a:pos x="146" y="50"/>
                </a:cxn>
                <a:cxn ang="0">
                  <a:pos x="186" y="172"/>
                </a:cxn>
                <a:cxn ang="0">
                  <a:pos x="48" y="72"/>
                </a:cxn>
                <a:cxn ang="0">
                  <a:pos x="50" y="32"/>
                </a:cxn>
                <a:cxn ang="0">
                  <a:pos x="57" y="143"/>
                </a:cxn>
                <a:cxn ang="0">
                  <a:pos x="55" y="98"/>
                </a:cxn>
                <a:cxn ang="0">
                  <a:pos x="89" y="81"/>
                </a:cxn>
                <a:cxn ang="0">
                  <a:pos x="0" y="7"/>
                </a:cxn>
              </a:cxnLst>
              <a:rect l="0" t="0" r="r" b="b"/>
              <a:pathLst>
                <a:path w="1200" h="172">
                  <a:moveTo>
                    <a:pt x="1136" y="130"/>
                  </a:moveTo>
                  <a:cubicBezTo>
                    <a:pt x="1136" y="157"/>
                    <a:pt x="1147" y="171"/>
                    <a:pt x="1175" y="171"/>
                  </a:cubicBezTo>
                  <a:cubicBezTo>
                    <a:pt x="1187" y="171"/>
                    <a:pt x="1197" y="169"/>
                    <a:pt x="1200" y="168"/>
                  </a:cubicBezTo>
                  <a:cubicBezTo>
                    <a:pt x="1200" y="142"/>
                    <a:pt x="1200" y="142"/>
                    <a:pt x="1200" y="142"/>
                  </a:cubicBezTo>
                  <a:cubicBezTo>
                    <a:pt x="1195" y="144"/>
                    <a:pt x="1189" y="145"/>
                    <a:pt x="1183" y="145"/>
                  </a:cubicBezTo>
                  <a:cubicBezTo>
                    <a:pt x="1173" y="145"/>
                    <a:pt x="1169" y="142"/>
                    <a:pt x="1169" y="127"/>
                  </a:cubicBezTo>
                  <a:cubicBezTo>
                    <a:pt x="1169" y="75"/>
                    <a:pt x="1169" y="75"/>
                    <a:pt x="1169" y="75"/>
                  </a:cubicBezTo>
                  <a:cubicBezTo>
                    <a:pt x="1196" y="75"/>
                    <a:pt x="1196" y="75"/>
                    <a:pt x="1196" y="75"/>
                  </a:cubicBezTo>
                  <a:cubicBezTo>
                    <a:pt x="1196" y="50"/>
                    <a:pt x="1196" y="50"/>
                    <a:pt x="1196" y="50"/>
                  </a:cubicBezTo>
                  <a:cubicBezTo>
                    <a:pt x="1169" y="50"/>
                    <a:pt x="1169" y="50"/>
                    <a:pt x="1169" y="50"/>
                  </a:cubicBezTo>
                  <a:cubicBezTo>
                    <a:pt x="1169" y="15"/>
                    <a:pt x="1169" y="15"/>
                    <a:pt x="1169" y="15"/>
                  </a:cubicBezTo>
                  <a:cubicBezTo>
                    <a:pt x="1151" y="16"/>
                    <a:pt x="1139" y="21"/>
                    <a:pt x="1136" y="23"/>
                  </a:cubicBezTo>
                  <a:cubicBezTo>
                    <a:pt x="1136" y="50"/>
                    <a:pt x="1136" y="50"/>
                    <a:pt x="1136" y="50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21" y="75"/>
                    <a:pt x="1121" y="75"/>
                    <a:pt x="1121" y="75"/>
                  </a:cubicBezTo>
                  <a:cubicBezTo>
                    <a:pt x="1136" y="75"/>
                    <a:pt x="1136" y="75"/>
                    <a:pt x="1136" y="75"/>
                  </a:cubicBezTo>
                  <a:lnTo>
                    <a:pt x="1136" y="130"/>
                  </a:lnTo>
                  <a:close/>
                  <a:moveTo>
                    <a:pt x="990" y="47"/>
                  </a:moveTo>
                  <a:cubicBezTo>
                    <a:pt x="973" y="47"/>
                    <a:pt x="960" y="56"/>
                    <a:pt x="955" y="66"/>
                  </a:cubicBezTo>
                  <a:cubicBezTo>
                    <a:pt x="955" y="63"/>
                    <a:pt x="954" y="54"/>
                    <a:pt x="953" y="50"/>
                  </a:cubicBezTo>
                  <a:cubicBezTo>
                    <a:pt x="925" y="50"/>
                    <a:pt x="925" y="50"/>
                    <a:pt x="925" y="50"/>
                  </a:cubicBezTo>
                  <a:cubicBezTo>
                    <a:pt x="925" y="169"/>
                    <a:pt x="925" y="169"/>
                    <a:pt x="925" y="169"/>
                  </a:cubicBezTo>
                  <a:cubicBezTo>
                    <a:pt x="958" y="169"/>
                    <a:pt x="958" y="169"/>
                    <a:pt x="958" y="169"/>
                  </a:cubicBezTo>
                  <a:cubicBezTo>
                    <a:pt x="958" y="109"/>
                    <a:pt x="958" y="109"/>
                    <a:pt x="958" y="109"/>
                  </a:cubicBezTo>
                  <a:cubicBezTo>
                    <a:pt x="958" y="83"/>
                    <a:pt x="966" y="74"/>
                    <a:pt x="980" y="74"/>
                  </a:cubicBezTo>
                  <a:cubicBezTo>
                    <a:pt x="987" y="74"/>
                    <a:pt x="991" y="78"/>
                    <a:pt x="994" y="84"/>
                  </a:cubicBezTo>
                  <a:cubicBezTo>
                    <a:pt x="996" y="89"/>
                    <a:pt x="996" y="95"/>
                    <a:pt x="996" y="107"/>
                  </a:cubicBezTo>
                  <a:cubicBezTo>
                    <a:pt x="996" y="169"/>
                    <a:pt x="996" y="169"/>
                    <a:pt x="996" y="169"/>
                  </a:cubicBezTo>
                  <a:cubicBezTo>
                    <a:pt x="1029" y="169"/>
                    <a:pt x="1029" y="169"/>
                    <a:pt x="1029" y="169"/>
                  </a:cubicBezTo>
                  <a:cubicBezTo>
                    <a:pt x="1029" y="109"/>
                    <a:pt x="1029" y="109"/>
                    <a:pt x="1029" y="109"/>
                  </a:cubicBezTo>
                  <a:cubicBezTo>
                    <a:pt x="1029" y="84"/>
                    <a:pt x="1036" y="74"/>
                    <a:pt x="1051" y="74"/>
                  </a:cubicBezTo>
                  <a:cubicBezTo>
                    <a:pt x="1058" y="74"/>
                    <a:pt x="1062" y="78"/>
                    <a:pt x="1064" y="84"/>
                  </a:cubicBezTo>
                  <a:cubicBezTo>
                    <a:pt x="1066" y="89"/>
                    <a:pt x="1066" y="95"/>
                    <a:pt x="1066" y="107"/>
                  </a:cubicBezTo>
                  <a:cubicBezTo>
                    <a:pt x="1066" y="169"/>
                    <a:pt x="1066" y="169"/>
                    <a:pt x="1066" y="169"/>
                  </a:cubicBezTo>
                  <a:cubicBezTo>
                    <a:pt x="1099" y="169"/>
                    <a:pt x="1099" y="169"/>
                    <a:pt x="1099" y="169"/>
                  </a:cubicBezTo>
                  <a:cubicBezTo>
                    <a:pt x="1099" y="100"/>
                    <a:pt x="1099" y="100"/>
                    <a:pt x="1099" y="100"/>
                  </a:cubicBezTo>
                  <a:cubicBezTo>
                    <a:pt x="1099" y="86"/>
                    <a:pt x="1098" y="76"/>
                    <a:pt x="1095" y="68"/>
                  </a:cubicBezTo>
                  <a:cubicBezTo>
                    <a:pt x="1089" y="53"/>
                    <a:pt x="1076" y="47"/>
                    <a:pt x="1060" y="47"/>
                  </a:cubicBezTo>
                  <a:cubicBezTo>
                    <a:pt x="1043" y="47"/>
                    <a:pt x="1030" y="57"/>
                    <a:pt x="1024" y="67"/>
                  </a:cubicBezTo>
                  <a:cubicBezTo>
                    <a:pt x="1019" y="53"/>
                    <a:pt x="1006" y="47"/>
                    <a:pt x="990" y="47"/>
                  </a:cubicBezTo>
                  <a:moveTo>
                    <a:pt x="859" y="126"/>
                  </a:moveTo>
                  <a:cubicBezTo>
                    <a:pt x="859" y="139"/>
                    <a:pt x="851" y="147"/>
                    <a:pt x="837" y="147"/>
                  </a:cubicBezTo>
                  <a:cubicBezTo>
                    <a:pt x="829" y="147"/>
                    <a:pt x="823" y="142"/>
                    <a:pt x="823" y="134"/>
                  </a:cubicBezTo>
                  <a:cubicBezTo>
                    <a:pt x="823" y="127"/>
                    <a:pt x="826" y="122"/>
                    <a:pt x="838" y="118"/>
                  </a:cubicBezTo>
                  <a:cubicBezTo>
                    <a:pt x="852" y="114"/>
                    <a:pt x="852" y="114"/>
                    <a:pt x="852" y="114"/>
                  </a:cubicBezTo>
                  <a:cubicBezTo>
                    <a:pt x="856" y="113"/>
                    <a:pt x="858" y="112"/>
                    <a:pt x="859" y="110"/>
                  </a:cubicBezTo>
                  <a:lnTo>
                    <a:pt x="859" y="126"/>
                  </a:lnTo>
                  <a:close/>
                  <a:moveTo>
                    <a:pt x="892" y="91"/>
                  </a:moveTo>
                  <a:cubicBezTo>
                    <a:pt x="892" y="58"/>
                    <a:pt x="874" y="47"/>
                    <a:pt x="845" y="47"/>
                  </a:cubicBezTo>
                  <a:cubicBezTo>
                    <a:pt x="827" y="47"/>
                    <a:pt x="811" y="50"/>
                    <a:pt x="800" y="55"/>
                  </a:cubicBezTo>
                  <a:cubicBezTo>
                    <a:pt x="800" y="81"/>
                    <a:pt x="800" y="81"/>
                    <a:pt x="800" y="81"/>
                  </a:cubicBezTo>
                  <a:cubicBezTo>
                    <a:pt x="810" y="77"/>
                    <a:pt x="827" y="73"/>
                    <a:pt x="843" y="73"/>
                  </a:cubicBezTo>
                  <a:cubicBezTo>
                    <a:pt x="854" y="73"/>
                    <a:pt x="859" y="77"/>
                    <a:pt x="859" y="83"/>
                  </a:cubicBezTo>
                  <a:cubicBezTo>
                    <a:pt x="859" y="89"/>
                    <a:pt x="856" y="92"/>
                    <a:pt x="847" y="94"/>
                  </a:cubicBezTo>
                  <a:cubicBezTo>
                    <a:pt x="828" y="99"/>
                    <a:pt x="828" y="99"/>
                    <a:pt x="828" y="99"/>
                  </a:cubicBezTo>
                  <a:cubicBezTo>
                    <a:pt x="800" y="106"/>
                    <a:pt x="790" y="119"/>
                    <a:pt x="790" y="137"/>
                  </a:cubicBezTo>
                  <a:cubicBezTo>
                    <a:pt x="790" y="156"/>
                    <a:pt x="804" y="171"/>
                    <a:pt x="826" y="171"/>
                  </a:cubicBezTo>
                  <a:cubicBezTo>
                    <a:pt x="841" y="171"/>
                    <a:pt x="854" y="166"/>
                    <a:pt x="863" y="155"/>
                  </a:cubicBezTo>
                  <a:cubicBezTo>
                    <a:pt x="863" y="159"/>
                    <a:pt x="863" y="164"/>
                    <a:pt x="865" y="169"/>
                  </a:cubicBezTo>
                  <a:cubicBezTo>
                    <a:pt x="892" y="169"/>
                    <a:pt x="892" y="169"/>
                    <a:pt x="892" y="169"/>
                  </a:cubicBezTo>
                  <a:lnTo>
                    <a:pt x="892" y="91"/>
                  </a:lnTo>
                  <a:close/>
                  <a:moveTo>
                    <a:pt x="727" y="47"/>
                  </a:moveTo>
                  <a:cubicBezTo>
                    <a:pt x="695" y="47"/>
                    <a:pt x="681" y="63"/>
                    <a:pt x="681" y="83"/>
                  </a:cubicBezTo>
                  <a:cubicBezTo>
                    <a:pt x="681" y="103"/>
                    <a:pt x="693" y="113"/>
                    <a:pt x="711" y="119"/>
                  </a:cubicBezTo>
                  <a:cubicBezTo>
                    <a:pt x="722" y="123"/>
                    <a:pt x="722" y="123"/>
                    <a:pt x="722" y="123"/>
                  </a:cubicBezTo>
                  <a:cubicBezTo>
                    <a:pt x="733" y="127"/>
                    <a:pt x="737" y="130"/>
                    <a:pt x="737" y="135"/>
                  </a:cubicBezTo>
                  <a:cubicBezTo>
                    <a:pt x="737" y="142"/>
                    <a:pt x="731" y="146"/>
                    <a:pt x="720" y="146"/>
                  </a:cubicBezTo>
                  <a:cubicBezTo>
                    <a:pt x="708" y="146"/>
                    <a:pt x="693" y="142"/>
                    <a:pt x="681" y="135"/>
                  </a:cubicBezTo>
                  <a:cubicBezTo>
                    <a:pt x="681" y="163"/>
                    <a:pt x="681" y="163"/>
                    <a:pt x="681" y="163"/>
                  </a:cubicBezTo>
                  <a:cubicBezTo>
                    <a:pt x="694" y="169"/>
                    <a:pt x="705" y="172"/>
                    <a:pt x="720" y="172"/>
                  </a:cubicBezTo>
                  <a:cubicBezTo>
                    <a:pt x="753" y="172"/>
                    <a:pt x="770" y="158"/>
                    <a:pt x="770" y="133"/>
                  </a:cubicBezTo>
                  <a:cubicBezTo>
                    <a:pt x="770" y="115"/>
                    <a:pt x="761" y="104"/>
                    <a:pt x="741" y="98"/>
                  </a:cubicBezTo>
                  <a:cubicBezTo>
                    <a:pt x="730" y="94"/>
                    <a:pt x="730" y="94"/>
                    <a:pt x="730" y="94"/>
                  </a:cubicBezTo>
                  <a:cubicBezTo>
                    <a:pt x="718" y="91"/>
                    <a:pt x="715" y="88"/>
                    <a:pt x="715" y="82"/>
                  </a:cubicBezTo>
                  <a:cubicBezTo>
                    <a:pt x="715" y="76"/>
                    <a:pt x="720" y="72"/>
                    <a:pt x="729" y="72"/>
                  </a:cubicBezTo>
                  <a:cubicBezTo>
                    <a:pt x="739" y="72"/>
                    <a:pt x="753" y="75"/>
                    <a:pt x="765" y="81"/>
                  </a:cubicBezTo>
                  <a:cubicBezTo>
                    <a:pt x="765" y="54"/>
                    <a:pt x="765" y="54"/>
                    <a:pt x="765" y="54"/>
                  </a:cubicBezTo>
                  <a:cubicBezTo>
                    <a:pt x="755" y="50"/>
                    <a:pt x="742" y="47"/>
                    <a:pt x="727" y="47"/>
                  </a:cubicBezTo>
                  <a:moveTo>
                    <a:pt x="613" y="73"/>
                  </a:moveTo>
                  <a:cubicBezTo>
                    <a:pt x="623" y="73"/>
                    <a:pt x="628" y="77"/>
                    <a:pt x="628" y="85"/>
                  </a:cubicBezTo>
                  <a:cubicBezTo>
                    <a:pt x="628" y="92"/>
                    <a:pt x="623" y="96"/>
                    <a:pt x="612" y="99"/>
                  </a:cubicBezTo>
                  <a:cubicBezTo>
                    <a:pt x="598" y="103"/>
                    <a:pt x="598" y="103"/>
                    <a:pt x="598" y="103"/>
                  </a:cubicBezTo>
                  <a:cubicBezTo>
                    <a:pt x="592" y="104"/>
                    <a:pt x="589" y="106"/>
                    <a:pt x="588" y="107"/>
                  </a:cubicBezTo>
                  <a:cubicBezTo>
                    <a:pt x="588" y="105"/>
                    <a:pt x="588" y="105"/>
                    <a:pt x="588" y="105"/>
                  </a:cubicBezTo>
                  <a:cubicBezTo>
                    <a:pt x="588" y="86"/>
                    <a:pt x="597" y="73"/>
                    <a:pt x="613" y="73"/>
                  </a:cubicBezTo>
                  <a:moveTo>
                    <a:pt x="622" y="119"/>
                  </a:moveTo>
                  <a:cubicBezTo>
                    <a:pt x="648" y="113"/>
                    <a:pt x="661" y="104"/>
                    <a:pt x="661" y="83"/>
                  </a:cubicBezTo>
                  <a:cubicBezTo>
                    <a:pt x="661" y="63"/>
                    <a:pt x="646" y="47"/>
                    <a:pt x="613" y="47"/>
                  </a:cubicBezTo>
                  <a:cubicBezTo>
                    <a:pt x="579" y="47"/>
                    <a:pt x="555" y="72"/>
                    <a:pt x="555" y="109"/>
                  </a:cubicBezTo>
                  <a:cubicBezTo>
                    <a:pt x="555" y="147"/>
                    <a:pt x="574" y="172"/>
                    <a:pt x="610" y="172"/>
                  </a:cubicBezTo>
                  <a:cubicBezTo>
                    <a:pt x="632" y="172"/>
                    <a:pt x="649" y="167"/>
                    <a:pt x="660" y="161"/>
                  </a:cubicBezTo>
                  <a:cubicBezTo>
                    <a:pt x="660" y="135"/>
                    <a:pt x="660" y="135"/>
                    <a:pt x="660" y="135"/>
                  </a:cubicBezTo>
                  <a:cubicBezTo>
                    <a:pt x="645" y="141"/>
                    <a:pt x="625" y="146"/>
                    <a:pt x="610" y="146"/>
                  </a:cubicBezTo>
                  <a:cubicBezTo>
                    <a:pt x="597" y="146"/>
                    <a:pt x="592" y="138"/>
                    <a:pt x="592" y="133"/>
                  </a:cubicBezTo>
                  <a:cubicBezTo>
                    <a:pt x="592" y="128"/>
                    <a:pt x="595" y="125"/>
                    <a:pt x="601" y="124"/>
                  </a:cubicBezTo>
                  <a:lnTo>
                    <a:pt x="622" y="119"/>
                  </a:lnTo>
                  <a:close/>
                  <a:moveTo>
                    <a:pt x="496" y="109"/>
                  </a:moveTo>
                  <a:cubicBezTo>
                    <a:pt x="496" y="132"/>
                    <a:pt x="490" y="145"/>
                    <a:pt x="474" y="145"/>
                  </a:cubicBezTo>
                  <a:cubicBezTo>
                    <a:pt x="457" y="145"/>
                    <a:pt x="452" y="132"/>
                    <a:pt x="452" y="109"/>
                  </a:cubicBezTo>
                  <a:cubicBezTo>
                    <a:pt x="452" y="87"/>
                    <a:pt x="457" y="74"/>
                    <a:pt x="474" y="74"/>
                  </a:cubicBezTo>
                  <a:cubicBezTo>
                    <a:pt x="490" y="74"/>
                    <a:pt x="496" y="87"/>
                    <a:pt x="496" y="109"/>
                  </a:cubicBezTo>
                  <a:moveTo>
                    <a:pt x="529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1" y="55"/>
                    <a:pt x="480" y="47"/>
                    <a:pt x="465" y="47"/>
                  </a:cubicBezTo>
                  <a:cubicBezTo>
                    <a:pt x="432" y="47"/>
                    <a:pt x="418" y="72"/>
                    <a:pt x="418" y="109"/>
                  </a:cubicBezTo>
                  <a:cubicBezTo>
                    <a:pt x="418" y="147"/>
                    <a:pt x="432" y="172"/>
                    <a:pt x="466" y="172"/>
                  </a:cubicBezTo>
                  <a:cubicBezTo>
                    <a:pt x="481" y="172"/>
                    <a:pt x="493" y="164"/>
                    <a:pt x="499" y="155"/>
                  </a:cubicBezTo>
                  <a:cubicBezTo>
                    <a:pt x="499" y="158"/>
                    <a:pt x="499" y="164"/>
                    <a:pt x="501" y="169"/>
                  </a:cubicBezTo>
                  <a:cubicBezTo>
                    <a:pt x="529" y="169"/>
                    <a:pt x="529" y="169"/>
                    <a:pt x="529" y="169"/>
                  </a:cubicBezTo>
                  <a:lnTo>
                    <a:pt x="529" y="0"/>
                  </a:lnTo>
                  <a:close/>
                  <a:moveTo>
                    <a:pt x="352" y="47"/>
                  </a:moveTo>
                  <a:cubicBezTo>
                    <a:pt x="334" y="47"/>
                    <a:pt x="321" y="56"/>
                    <a:pt x="316" y="66"/>
                  </a:cubicBezTo>
                  <a:cubicBezTo>
                    <a:pt x="316" y="63"/>
                    <a:pt x="315" y="54"/>
                    <a:pt x="313" y="50"/>
                  </a:cubicBezTo>
                  <a:cubicBezTo>
                    <a:pt x="286" y="50"/>
                    <a:pt x="286" y="50"/>
                    <a:pt x="286" y="50"/>
                  </a:cubicBezTo>
                  <a:cubicBezTo>
                    <a:pt x="286" y="169"/>
                    <a:pt x="286" y="169"/>
                    <a:pt x="286" y="169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319" y="109"/>
                    <a:pt x="319" y="109"/>
                    <a:pt x="319" y="109"/>
                  </a:cubicBezTo>
                  <a:cubicBezTo>
                    <a:pt x="319" y="83"/>
                    <a:pt x="327" y="74"/>
                    <a:pt x="342" y="74"/>
                  </a:cubicBezTo>
                  <a:cubicBezTo>
                    <a:pt x="350" y="74"/>
                    <a:pt x="355" y="77"/>
                    <a:pt x="357" y="84"/>
                  </a:cubicBezTo>
                  <a:cubicBezTo>
                    <a:pt x="359" y="89"/>
                    <a:pt x="360" y="93"/>
                    <a:pt x="360" y="107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93" y="169"/>
                    <a:pt x="393" y="169"/>
                    <a:pt x="393" y="169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93" y="86"/>
                    <a:pt x="391" y="76"/>
                    <a:pt x="388" y="68"/>
                  </a:cubicBezTo>
                  <a:cubicBezTo>
                    <a:pt x="382" y="53"/>
                    <a:pt x="370" y="47"/>
                    <a:pt x="352" y="47"/>
                  </a:cubicBezTo>
                  <a:moveTo>
                    <a:pt x="186" y="172"/>
                  </a:moveTo>
                  <a:cubicBezTo>
                    <a:pt x="204" y="172"/>
                    <a:pt x="217" y="163"/>
                    <a:pt x="223" y="153"/>
                  </a:cubicBezTo>
                  <a:cubicBezTo>
                    <a:pt x="223" y="156"/>
                    <a:pt x="223" y="164"/>
                    <a:pt x="225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36"/>
                    <a:pt x="211" y="145"/>
                    <a:pt x="196" y="145"/>
                  </a:cubicBezTo>
                  <a:cubicBezTo>
                    <a:pt x="189" y="145"/>
                    <a:pt x="184" y="141"/>
                    <a:pt x="182" y="135"/>
                  </a:cubicBezTo>
                  <a:cubicBezTo>
                    <a:pt x="180" y="130"/>
                    <a:pt x="179" y="125"/>
                    <a:pt x="179" y="112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31"/>
                    <a:pt x="147" y="142"/>
                    <a:pt x="150" y="151"/>
                  </a:cubicBezTo>
                  <a:cubicBezTo>
                    <a:pt x="156" y="165"/>
                    <a:pt x="168" y="172"/>
                    <a:pt x="186" y="172"/>
                  </a:cubicBezTo>
                  <a:moveTo>
                    <a:pt x="50" y="32"/>
                  </a:moveTo>
                  <a:cubicBezTo>
                    <a:pt x="72" y="32"/>
                    <a:pt x="78" y="39"/>
                    <a:pt x="78" y="51"/>
                  </a:cubicBezTo>
                  <a:cubicBezTo>
                    <a:pt x="78" y="64"/>
                    <a:pt x="70" y="72"/>
                    <a:pt x="48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9" y="32"/>
                    <a:pt x="44" y="32"/>
                    <a:pt x="50" y="32"/>
                  </a:cubicBezTo>
                  <a:moveTo>
                    <a:pt x="55" y="98"/>
                  </a:moveTo>
                  <a:cubicBezTo>
                    <a:pt x="78" y="98"/>
                    <a:pt x="86" y="108"/>
                    <a:pt x="86" y="120"/>
                  </a:cubicBezTo>
                  <a:cubicBezTo>
                    <a:pt x="86" y="133"/>
                    <a:pt x="79" y="143"/>
                    <a:pt x="57" y="143"/>
                  </a:cubicBezTo>
                  <a:cubicBezTo>
                    <a:pt x="47" y="143"/>
                    <a:pt x="39" y="143"/>
                    <a:pt x="34" y="142"/>
                  </a:cubicBezTo>
                  <a:cubicBezTo>
                    <a:pt x="34" y="98"/>
                    <a:pt x="34" y="98"/>
                    <a:pt x="34" y="98"/>
                  </a:cubicBezTo>
                  <a:lnTo>
                    <a:pt x="55" y="98"/>
                  </a:lnTo>
                  <a:close/>
                  <a:moveTo>
                    <a:pt x="49" y="171"/>
                  </a:moveTo>
                  <a:cubicBezTo>
                    <a:pt x="105" y="171"/>
                    <a:pt x="121" y="152"/>
                    <a:pt x="121" y="122"/>
                  </a:cubicBezTo>
                  <a:cubicBezTo>
                    <a:pt x="121" y="100"/>
                    <a:pt x="106" y="85"/>
                    <a:pt x="89" y="81"/>
                  </a:cubicBezTo>
                  <a:cubicBezTo>
                    <a:pt x="103" y="77"/>
                    <a:pt x="113" y="64"/>
                    <a:pt x="113" y="49"/>
                  </a:cubicBezTo>
                  <a:cubicBezTo>
                    <a:pt x="113" y="18"/>
                    <a:pt x="94" y="4"/>
                    <a:pt x="50" y="4"/>
                  </a:cubicBezTo>
                  <a:cubicBezTo>
                    <a:pt x="36" y="4"/>
                    <a:pt x="6" y="6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0"/>
                    <a:pt x="25" y="171"/>
                    <a:pt x="49" y="17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15427328" y="27792366"/>
              <a:ext cx="2582864" cy="546101"/>
            </a:xfrm>
            <a:custGeom>
              <a:avLst/>
              <a:gdLst/>
              <a:ahLst/>
              <a:cxnLst>
                <a:cxn ang="0">
                  <a:pos x="790" y="172"/>
                </a:cxn>
                <a:cxn ang="0">
                  <a:pos x="815" y="142"/>
                </a:cxn>
                <a:cxn ang="0">
                  <a:pos x="784" y="128"/>
                </a:cxn>
                <a:cxn ang="0">
                  <a:pos x="811" y="75"/>
                </a:cxn>
                <a:cxn ang="0">
                  <a:pos x="784" y="50"/>
                </a:cxn>
                <a:cxn ang="0">
                  <a:pos x="751" y="23"/>
                </a:cxn>
                <a:cxn ang="0">
                  <a:pos x="736" y="50"/>
                </a:cxn>
                <a:cxn ang="0">
                  <a:pos x="751" y="75"/>
                </a:cxn>
                <a:cxn ang="0">
                  <a:pos x="676" y="131"/>
                </a:cxn>
                <a:cxn ang="0">
                  <a:pos x="725" y="168"/>
                </a:cxn>
                <a:cxn ang="0">
                  <a:pos x="719" y="143"/>
                </a:cxn>
                <a:cxn ang="0">
                  <a:pos x="709" y="0"/>
                </a:cxn>
                <a:cxn ang="0">
                  <a:pos x="676" y="131"/>
                </a:cxn>
                <a:cxn ang="0">
                  <a:pos x="617" y="85"/>
                </a:cxn>
                <a:cxn ang="0">
                  <a:pos x="586" y="103"/>
                </a:cxn>
                <a:cxn ang="0">
                  <a:pos x="577" y="105"/>
                </a:cxn>
                <a:cxn ang="0">
                  <a:pos x="611" y="119"/>
                </a:cxn>
                <a:cxn ang="0">
                  <a:pos x="602" y="47"/>
                </a:cxn>
                <a:cxn ang="0">
                  <a:pos x="599" y="172"/>
                </a:cxn>
                <a:cxn ang="0">
                  <a:pos x="649" y="135"/>
                </a:cxn>
                <a:cxn ang="0">
                  <a:pos x="581" y="133"/>
                </a:cxn>
                <a:cxn ang="0">
                  <a:pos x="611" y="119"/>
                </a:cxn>
                <a:cxn ang="0">
                  <a:pos x="532" y="50"/>
                </a:cxn>
                <a:cxn ang="0">
                  <a:pos x="479" y="134"/>
                </a:cxn>
                <a:cxn ang="0">
                  <a:pos x="428" y="50"/>
                </a:cxn>
                <a:cxn ang="0">
                  <a:pos x="386" y="50"/>
                </a:cxn>
                <a:cxn ang="0">
                  <a:pos x="390" y="169"/>
                </a:cxn>
                <a:cxn ang="0">
                  <a:pos x="442" y="97"/>
                </a:cxn>
                <a:cxn ang="0">
                  <a:pos x="494" y="169"/>
                </a:cxn>
                <a:cxn ang="0">
                  <a:pos x="189" y="66"/>
                </a:cxn>
                <a:cxn ang="0">
                  <a:pos x="159" y="50"/>
                </a:cxn>
                <a:cxn ang="0">
                  <a:pos x="192" y="169"/>
                </a:cxn>
                <a:cxn ang="0">
                  <a:pos x="214" y="74"/>
                </a:cxn>
                <a:cxn ang="0">
                  <a:pos x="230" y="107"/>
                </a:cxn>
                <a:cxn ang="0">
                  <a:pos x="263" y="169"/>
                </a:cxn>
                <a:cxn ang="0">
                  <a:pos x="285" y="74"/>
                </a:cxn>
                <a:cxn ang="0">
                  <a:pos x="300" y="107"/>
                </a:cxn>
                <a:cxn ang="0">
                  <a:pos x="333" y="169"/>
                </a:cxn>
                <a:cxn ang="0">
                  <a:pos x="329" y="68"/>
                </a:cxn>
                <a:cxn ang="0">
                  <a:pos x="258" y="68"/>
                </a:cxn>
                <a:cxn ang="0">
                  <a:pos x="34" y="6"/>
                </a:cxn>
                <a:cxn ang="0">
                  <a:pos x="0" y="111"/>
                </a:cxn>
                <a:cxn ang="0">
                  <a:pos x="125" y="111"/>
                </a:cxn>
                <a:cxn ang="0">
                  <a:pos x="90" y="6"/>
                </a:cxn>
                <a:cxn ang="0">
                  <a:pos x="62" y="144"/>
                </a:cxn>
                <a:cxn ang="0">
                  <a:pos x="34" y="6"/>
                </a:cxn>
              </a:cxnLst>
              <a:rect l="0" t="0" r="r" b="b"/>
              <a:pathLst>
                <a:path w="815" h="172">
                  <a:moveTo>
                    <a:pt x="751" y="130"/>
                  </a:moveTo>
                  <a:cubicBezTo>
                    <a:pt x="751" y="157"/>
                    <a:pt x="762" y="172"/>
                    <a:pt x="790" y="172"/>
                  </a:cubicBezTo>
                  <a:cubicBezTo>
                    <a:pt x="802" y="172"/>
                    <a:pt x="812" y="169"/>
                    <a:pt x="815" y="168"/>
                  </a:cubicBezTo>
                  <a:cubicBezTo>
                    <a:pt x="815" y="142"/>
                    <a:pt x="815" y="142"/>
                    <a:pt x="815" y="142"/>
                  </a:cubicBezTo>
                  <a:cubicBezTo>
                    <a:pt x="810" y="144"/>
                    <a:pt x="804" y="145"/>
                    <a:pt x="798" y="145"/>
                  </a:cubicBezTo>
                  <a:cubicBezTo>
                    <a:pt x="788" y="145"/>
                    <a:pt x="784" y="142"/>
                    <a:pt x="784" y="128"/>
                  </a:cubicBezTo>
                  <a:cubicBezTo>
                    <a:pt x="784" y="75"/>
                    <a:pt x="784" y="75"/>
                    <a:pt x="784" y="75"/>
                  </a:cubicBezTo>
                  <a:cubicBezTo>
                    <a:pt x="811" y="75"/>
                    <a:pt x="811" y="75"/>
                    <a:pt x="811" y="75"/>
                  </a:cubicBezTo>
                  <a:cubicBezTo>
                    <a:pt x="811" y="50"/>
                    <a:pt x="811" y="50"/>
                    <a:pt x="811" y="50"/>
                  </a:cubicBezTo>
                  <a:cubicBezTo>
                    <a:pt x="784" y="50"/>
                    <a:pt x="784" y="50"/>
                    <a:pt x="784" y="50"/>
                  </a:cubicBezTo>
                  <a:cubicBezTo>
                    <a:pt x="784" y="15"/>
                    <a:pt x="784" y="15"/>
                    <a:pt x="784" y="15"/>
                  </a:cubicBezTo>
                  <a:cubicBezTo>
                    <a:pt x="766" y="17"/>
                    <a:pt x="754" y="22"/>
                    <a:pt x="751" y="23"/>
                  </a:cubicBezTo>
                  <a:cubicBezTo>
                    <a:pt x="751" y="50"/>
                    <a:pt x="751" y="50"/>
                    <a:pt x="751" y="50"/>
                  </a:cubicBezTo>
                  <a:cubicBezTo>
                    <a:pt x="736" y="50"/>
                    <a:pt x="736" y="50"/>
                    <a:pt x="736" y="50"/>
                  </a:cubicBezTo>
                  <a:cubicBezTo>
                    <a:pt x="736" y="75"/>
                    <a:pt x="736" y="75"/>
                    <a:pt x="736" y="75"/>
                  </a:cubicBezTo>
                  <a:cubicBezTo>
                    <a:pt x="751" y="75"/>
                    <a:pt x="751" y="75"/>
                    <a:pt x="751" y="75"/>
                  </a:cubicBezTo>
                  <a:lnTo>
                    <a:pt x="751" y="130"/>
                  </a:lnTo>
                  <a:close/>
                  <a:moveTo>
                    <a:pt x="676" y="131"/>
                  </a:moveTo>
                  <a:cubicBezTo>
                    <a:pt x="676" y="159"/>
                    <a:pt x="686" y="170"/>
                    <a:pt x="708" y="170"/>
                  </a:cubicBezTo>
                  <a:cubicBezTo>
                    <a:pt x="715" y="170"/>
                    <a:pt x="722" y="169"/>
                    <a:pt x="725" y="168"/>
                  </a:cubicBezTo>
                  <a:cubicBezTo>
                    <a:pt x="725" y="143"/>
                    <a:pt x="725" y="143"/>
                    <a:pt x="725" y="143"/>
                  </a:cubicBezTo>
                  <a:cubicBezTo>
                    <a:pt x="719" y="143"/>
                    <a:pt x="719" y="143"/>
                    <a:pt x="719" y="143"/>
                  </a:cubicBezTo>
                  <a:cubicBezTo>
                    <a:pt x="712" y="143"/>
                    <a:pt x="709" y="140"/>
                    <a:pt x="709" y="129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76" y="0"/>
                    <a:pt x="676" y="0"/>
                    <a:pt x="676" y="0"/>
                  </a:cubicBezTo>
                  <a:lnTo>
                    <a:pt x="676" y="131"/>
                  </a:lnTo>
                  <a:close/>
                  <a:moveTo>
                    <a:pt x="602" y="73"/>
                  </a:moveTo>
                  <a:cubicBezTo>
                    <a:pt x="611" y="73"/>
                    <a:pt x="617" y="78"/>
                    <a:pt x="617" y="85"/>
                  </a:cubicBezTo>
                  <a:cubicBezTo>
                    <a:pt x="617" y="92"/>
                    <a:pt x="612" y="97"/>
                    <a:pt x="601" y="99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1" y="105"/>
                    <a:pt x="578" y="106"/>
                    <a:pt x="577" y="108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577" y="86"/>
                    <a:pt x="586" y="73"/>
                    <a:pt x="602" y="73"/>
                  </a:cubicBezTo>
                  <a:moveTo>
                    <a:pt x="611" y="119"/>
                  </a:moveTo>
                  <a:cubicBezTo>
                    <a:pt x="637" y="113"/>
                    <a:pt x="650" y="105"/>
                    <a:pt x="650" y="83"/>
                  </a:cubicBezTo>
                  <a:cubicBezTo>
                    <a:pt x="650" y="63"/>
                    <a:pt x="635" y="47"/>
                    <a:pt x="602" y="47"/>
                  </a:cubicBezTo>
                  <a:cubicBezTo>
                    <a:pt x="567" y="47"/>
                    <a:pt x="544" y="72"/>
                    <a:pt x="544" y="109"/>
                  </a:cubicBezTo>
                  <a:cubicBezTo>
                    <a:pt x="544" y="147"/>
                    <a:pt x="562" y="172"/>
                    <a:pt x="599" y="172"/>
                  </a:cubicBezTo>
                  <a:cubicBezTo>
                    <a:pt x="620" y="172"/>
                    <a:pt x="638" y="168"/>
                    <a:pt x="649" y="161"/>
                  </a:cubicBezTo>
                  <a:cubicBezTo>
                    <a:pt x="649" y="135"/>
                    <a:pt x="649" y="135"/>
                    <a:pt x="649" y="135"/>
                  </a:cubicBezTo>
                  <a:cubicBezTo>
                    <a:pt x="634" y="141"/>
                    <a:pt x="613" y="146"/>
                    <a:pt x="599" y="146"/>
                  </a:cubicBezTo>
                  <a:cubicBezTo>
                    <a:pt x="586" y="146"/>
                    <a:pt x="581" y="138"/>
                    <a:pt x="581" y="133"/>
                  </a:cubicBezTo>
                  <a:cubicBezTo>
                    <a:pt x="581" y="128"/>
                    <a:pt x="584" y="125"/>
                    <a:pt x="590" y="124"/>
                  </a:cubicBezTo>
                  <a:lnTo>
                    <a:pt x="611" y="119"/>
                  </a:lnTo>
                  <a:close/>
                  <a:moveTo>
                    <a:pt x="494" y="169"/>
                  </a:moveTo>
                  <a:cubicBezTo>
                    <a:pt x="508" y="141"/>
                    <a:pt x="523" y="92"/>
                    <a:pt x="532" y="50"/>
                  </a:cubicBezTo>
                  <a:cubicBezTo>
                    <a:pt x="498" y="50"/>
                    <a:pt x="498" y="50"/>
                    <a:pt x="498" y="50"/>
                  </a:cubicBezTo>
                  <a:cubicBezTo>
                    <a:pt x="492" y="83"/>
                    <a:pt x="485" y="116"/>
                    <a:pt x="479" y="134"/>
                  </a:cubicBezTo>
                  <a:cubicBezTo>
                    <a:pt x="472" y="116"/>
                    <a:pt x="463" y="83"/>
                    <a:pt x="456" y="50"/>
                  </a:cubicBezTo>
                  <a:cubicBezTo>
                    <a:pt x="428" y="50"/>
                    <a:pt x="428" y="50"/>
                    <a:pt x="428" y="50"/>
                  </a:cubicBezTo>
                  <a:cubicBezTo>
                    <a:pt x="421" y="83"/>
                    <a:pt x="412" y="116"/>
                    <a:pt x="405" y="134"/>
                  </a:cubicBezTo>
                  <a:cubicBezTo>
                    <a:pt x="399" y="116"/>
                    <a:pt x="392" y="83"/>
                    <a:pt x="386" y="50"/>
                  </a:cubicBezTo>
                  <a:cubicBezTo>
                    <a:pt x="352" y="50"/>
                    <a:pt x="352" y="50"/>
                    <a:pt x="352" y="50"/>
                  </a:cubicBezTo>
                  <a:cubicBezTo>
                    <a:pt x="361" y="92"/>
                    <a:pt x="376" y="141"/>
                    <a:pt x="390" y="169"/>
                  </a:cubicBezTo>
                  <a:cubicBezTo>
                    <a:pt x="420" y="169"/>
                    <a:pt x="420" y="169"/>
                    <a:pt x="420" y="169"/>
                  </a:cubicBezTo>
                  <a:cubicBezTo>
                    <a:pt x="429" y="146"/>
                    <a:pt x="439" y="112"/>
                    <a:pt x="442" y="97"/>
                  </a:cubicBezTo>
                  <a:cubicBezTo>
                    <a:pt x="445" y="112"/>
                    <a:pt x="455" y="146"/>
                    <a:pt x="465" y="169"/>
                  </a:cubicBezTo>
                  <a:lnTo>
                    <a:pt x="494" y="169"/>
                  </a:lnTo>
                  <a:close/>
                  <a:moveTo>
                    <a:pt x="224" y="47"/>
                  </a:moveTo>
                  <a:cubicBezTo>
                    <a:pt x="207" y="47"/>
                    <a:pt x="194" y="56"/>
                    <a:pt x="189" y="66"/>
                  </a:cubicBezTo>
                  <a:cubicBezTo>
                    <a:pt x="189" y="63"/>
                    <a:pt x="188" y="55"/>
                    <a:pt x="187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169"/>
                    <a:pt x="159" y="169"/>
                    <a:pt x="159" y="169"/>
                  </a:cubicBezTo>
                  <a:cubicBezTo>
                    <a:pt x="192" y="169"/>
                    <a:pt x="192" y="169"/>
                    <a:pt x="192" y="169"/>
                  </a:cubicBezTo>
                  <a:cubicBezTo>
                    <a:pt x="192" y="109"/>
                    <a:pt x="192" y="109"/>
                    <a:pt x="192" y="109"/>
                  </a:cubicBezTo>
                  <a:cubicBezTo>
                    <a:pt x="192" y="83"/>
                    <a:pt x="200" y="74"/>
                    <a:pt x="214" y="74"/>
                  </a:cubicBezTo>
                  <a:cubicBezTo>
                    <a:pt x="221" y="74"/>
                    <a:pt x="226" y="78"/>
                    <a:pt x="228" y="84"/>
                  </a:cubicBezTo>
                  <a:cubicBezTo>
                    <a:pt x="230" y="90"/>
                    <a:pt x="230" y="95"/>
                    <a:pt x="230" y="107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3" y="84"/>
                    <a:pt x="270" y="74"/>
                    <a:pt x="285" y="74"/>
                  </a:cubicBezTo>
                  <a:cubicBezTo>
                    <a:pt x="292" y="74"/>
                    <a:pt x="296" y="78"/>
                    <a:pt x="298" y="84"/>
                  </a:cubicBezTo>
                  <a:cubicBezTo>
                    <a:pt x="300" y="90"/>
                    <a:pt x="300" y="95"/>
                    <a:pt x="300" y="107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33" y="169"/>
                    <a:pt x="333" y="169"/>
                    <a:pt x="333" y="169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3" y="86"/>
                    <a:pt x="332" y="76"/>
                    <a:pt x="329" y="68"/>
                  </a:cubicBezTo>
                  <a:cubicBezTo>
                    <a:pt x="323" y="54"/>
                    <a:pt x="310" y="47"/>
                    <a:pt x="294" y="47"/>
                  </a:cubicBezTo>
                  <a:cubicBezTo>
                    <a:pt x="277" y="47"/>
                    <a:pt x="264" y="57"/>
                    <a:pt x="258" y="68"/>
                  </a:cubicBezTo>
                  <a:cubicBezTo>
                    <a:pt x="253" y="54"/>
                    <a:pt x="240" y="47"/>
                    <a:pt x="224" y="47"/>
                  </a:cubicBezTo>
                  <a:moveTo>
                    <a:pt x="3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50"/>
                    <a:pt x="24" y="172"/>
                    <a:pt x="62" y="172"/>
                  </a:cubicBezTo>
                  <a:cubicBezTo>
                    <a:pt x="100" y="172"/>
                    <a:pt x="125" y="150"/>
                    <a:pt x="125" y="111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31"/>
                    <a:pt x="80" y="144"/>
                    <a:pt x="62" y="144"/>
                  </a:cubicBezTo>
                  <a:cubicBezTo>
                    <a:pt x="44" y="144"/>
                    <a:pt x="34" y="131"/>
                    <a:pt x="34" y="109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18276888" y="27709814"/>
              <a:ext cx="720725" cy="695325"/>
            </a:xfrm>
            <a:custGeom>
              <a:avLst/>
              <a:gdLst/>
              <a:ahLst/>
              <a:cxnLst>
                <a:cxn ang="0">
                  <a:pos x="63" y="87"/>
                </a:cxn>
                <a:cxn ang="0">
                  <a:pos x="4" y="81"/>
                </a:cxn>
                <a:cxn ang="0">
                  <a:pos x="0" y="112"/>
                </a:cxn>
                <a:cxn ang="0">
                  <a:pos x="81" y="219"/>
                </a:cxn>
                <a:cxn ang="0">
                  <a:pos x="81" y="219"/>
                </a:cxn>
                <a:cxn ang="0">
                  <a:pos x="105" y="141"/>
                </a:cxn>
                <a:cxn ang="0">
                  <a:pos x="99" y="103"/>
                </a:cxn>
                <a:cxn ang="0">
                  <a:pos x="63" y="87"/>
                </a:cxn>
                <a:cxn ang="0">
                  <a:pos x="190" y="72"/>
                </a:cxn>
                <a:cxn ang="0">
                  <a:pos x="220" y="73"/>
                </a:cxn>
                <a:cxn ang="0">
                  <a:pos x="113" y="0"/>
                </a:cxn>
                <a:cxn ang="0">
                  <a:pos x="7" y="73"/>
                </a:cxn>
                <a:cxn ang="0">
                  <a:pos x="37" y="72"/>
                </a:cxn>
                <a:cxn ang="0">
                  <a:pos x="95" y="64"/>
                </a:cxn>
                <a:cxn ang="0">
                  <a:pos x="109" y="60"/>
                </a:cxn>
                <a:cxn ang="0">
                  <a:pos x="96" y="42"/>
                </a:cxn>
                <a:cxn ang="0">
                  <a:pos x="114" y="24"/>
                </a:cxn>
                <a:cxn ang="0">
                  <a:pos x="132" y="42"/>
                </a:cxn>
                <a:cxn ang="0">
                  <a:pos x="117" y="60"/>
                </a:cxn>
                <a:cxn ang="0">
                  <a:pos x="131" y="64"/>
                </a:cxn>
                <a:cxn ang="0">
                  <a:pos x="190" y="72"/>
                </a:cxn>
                <a:cxn ang="0">
                  <a:pos x="227" y="112"/>
                </a:cxn>
                <a:cxn ang="0">
                  <a:pos x="223" y="82"/>
                </a:cxn>
                <a:cxn ang="0">
                  <a:pos x="222" y="82"/>
                </a:cxn>
                <a:cxn ang="0">
                  <a:pos x="163" y="87"/>
                </a:cxn>
                <a:cxn ang="0">
                  <a:pos x="127" y="103"/>
                </a:cxn>
                <a:cxn ang="0">
                  <a:pos x="121" y="141"/>
                </a:cxn>
                <a:cxn ang="0">
                  <a:pos x="145" y="219"/>
                </a:cxn>
                <a:cxn ang="0">
                  <a:pos x="145" y="219"/>
                </a:cxn>
                <a:cxn ang="0">
                  <a:pos x="227" y="112"/>
                </a:cxn>
              </a:cxnLst>
              <a:rect l="0" t="0" r="r" b="b"/>
              <a:pathLst>
                <a:path w="227" h="219">
                  <a:moveTo>
                    <a:pt x="63" y="87"/>
                  </a:moveTo>
                  <a:cubicBezTo>
                    <a:pt x="42" y="85"/>
                    <a:pt x="26" y="83"/>
                    <a:pt x="4" y="81"/>
                  </a:cubicBezTo>
                  <a:cubicBezTo>
                    <a:pt x="1" y="91"/>
                    <a:pt x="0" y="101"/>
                    <a:pt x="0" y="112"/>
                  </a:cubicBezTo>
                  <a:cubicBezTo>
                    <a:pt x="0" y="162"/>
                    <a:pt x="34" y="205"/>
                    <a:pt x="81" y="219"/>
                  </a:cubicBezTo>
                  <a:cubicBezTo>
                    <a:pt x="81" y="219"/>
                    <a:pt x="81" y="219"/>
                    <a:pt x="81" y="219"/>
                  </a:cubicBezTo>
                  <a:cubicBezTo>
                    <a:pt x="98" y="193"/>
                    <a:pt x="101" y="171"/>
                    <a:pt x="105" y="141"/>
                  </a:cubicBezTo>
                  <a:cubicBezTo>
                    <a:pt x="106" y="129"/>
                    <a:pt x="106" y="114"/>
                    <a:pt x="99" y="103"/>
                  </a:cubicBezTo>
                  <a:cubicBezTo>
                    <a:pt x="92" y="92"/>
                    <a:pt x="76" y="87"/>
                    <a:pt x="63" y="87"/>
                  </a:cubicBezTo>
                  <a:moveTo>
                    <a:pt x="190" y="72"/>
                  </a:moveTo>
                  <a:cubicBezTo>
                    <a:pt x="199" y="73"/>
                    <a:pt x="220" y="73"/>
                    <a:pt x="220" y="73"/>
                  </a:cubicBezTo>
                  <a:cubicBezTo>
                    <a:pt x="204" y="30"/>
                    <a:pt x="163" y="0"/>
                    <a:pt x="113" y="0"/>
                  </a:cubicBezTo>
                  <a:cubicBezTo>
                    <a:pt x="64" y="0"/>
                    <a:pt x="23" y="30"/>
                    <a:pt x="7" y="73"/>
                  </a:cubicBezTo>
                  <a:cubicBezTo>
                    <a:pt x="15" y="75"/>
                    <a:pt x="27" y="72"/>
                    <a:pt x="37" y="72"/>
                  </a:cubicBezTo>
                  <a:cubicBezTo>
                    <a:pt x="54" y="69"/>
                    <a:pt x="77" y="67"/>
                    <a:pt x="95" y="64"/>
                  </a:cubicBezTo>
                  <a:cubicBezTo>
                    <a:pt x="100" y="64"/>
                    <a:pt x="105" y="63"/>
                    <a:pt x="109" y="60"/>
                  </a:cubicBezTo>
                  <a:cubicBezTo>
                    <a:pt x="102" y="58"/>
                    <a:pt x="96" y="51"/>
                    <a:pt x="96" y="42"/>
                  </a:cubicBezTo>
                  <a:cubicBezTo>
                    <a:pt x="96" y="32"/>
                    <a:pt x="104" y="24"/>
                    <a:pt x="114" y="24"/>
                  </a:cubicBezTo>
                  <a:cubicBezTo>
                    <a:pt x="124" y="24"/>
                    <a:pt x="132" y="32"/>
                    <a:pt x="132" y="42"/>
                  </a:cubicBezTo>
                  <a:cubicBezTo>
                    <a:pt x="132" y="51"/>
                    <a:pt x="125" y="58"/>
                    <a:pt x="117" y="60"/>
                  </a:cubicBezTo>
                  <a:cubicBezTo>
                    <a:pt x="121" y="63"/>
                    <a:pt x="126" y="64"/>
                    <a:pt x="131" y="64"/>
                  </a:cubicBezTo>
                  <a:cubicBezTo>
                    <a:pt x="150" y="67"/>
                    <a:pt x="172" y="69"/>
                    <a:pt x="190" y="72"/>
                  </a:cubicBezTo>
                  <a:moveTo>
                    <a:pt x="227" y="112"/>
                  </a:moveTo>
                  <a:cubicBezTo>
                    <a:pt x="227" y="101"/>
                    <a:pt x="226" y="91"/>
                    <a:pt x="223" y="82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00" y="83"/>
                    <a:pt x="184" y="85"/>
                    <a:pt x="163" y="87"/>
                  </a:cubicBezTo>
                  <a:cubicBezTo>
                    <a:pt x="150" y="87"/>
                    <a:pt x="134" y="92"/>
                    <a:pt x="127" y="103"/>
                  </a:cubicBezTo>
                  <a:cubicBezTo>
                    <a:pt x="120" y="114"/>
                    <a:pt x="120" y="129"/>
                    <a:pt x="121" y="141"/>
                  </a:cubicBezTo>
                  <a:cubicBezTo>
                    <a:pt x="125" y="171"/>
                    <a:pt x="128" y="193"/>
                    <a:pt x="145" y="219"/>
                  </a:cubicBezTo>
                  <a:cubicBezTo>
                    <a:pt x="145" y="219"/>
                    <a:pt x="145" y="219"/>
                    <a:pt x="145" y="219"/>
                  </a:cubicBezTo>
                  <a:cubicBezTo>
                    <a:pt x="192" y="206"/>
                    <a:pt x="227" y="163"/>
                    <a:pt x="227" y="112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</p:grpSp>
    </p:spTree>
    <p:extLst>
      <p:ext uri="{BB962C8B-B14F-4D97-AF65-F5344CB8AC3E}">
        <p14:creationId xmlns:p14="http://schemas.microsoft.com/office/powerpoint/2010/main" val="783727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eut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179512" y="180000"/>
            <a:ext cx="8784000" cy="6498000"/>
          </a:xfrm>
          <a:prstGeom prst="rect">
            <a:avLst/>
          </a:prstGeom>
          <a:solidFill>
            <a:srgbClr val="830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13999" y="2304000"/>
            <a:ext cx="8280000" cy="14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spcBef>
                <a:spcPts val="0"/>
              </a:spcBef>
              <a:buNone/>
              <a:defRPr sz="4000" b="1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Hier steht ein schöner Präsentationstitel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rgbClr val="830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387815" y="1076546"/>
            <a:ext cx="264390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000" spc="-30" baseline="0" dirty="0">
                <a:solidFill>
                  <a:schemeClr val="bg1"/>
                </a:solidFill>
                <a:latin typeface="Calibri" panose="020F0502020204030204" pitchFamily="34" charset="0"/>
              </a:rPr>
              <a:t>Für Mensch &amp; Umwelt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 hasCustomPrompt="1"/>
          </p:nvPr>
        </p:nvSpPr>
        <p:spPr>
          <a:xfrm>
            <a:off x="414000" y="1872000"/>
            <a:ext cx="8280000" cy="360000"/>
          </a:xfrm>
        </p:spPr>
        <p:txBody>
          <a:bodyPr>
            <a:noAutofit/>
          </a:bodyPr>
          <a:lstStyle>
            <a:lvl1pPr>
              <a:defRPr sz="2400">
                <a:solidFill>
                  <a:srgbClr val="CE1F5E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Hier steht ein schöner Veranstaltungstitel</a:t>
            </a:r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10" hasCustomPrompt="1"/>
          </p:nvPr>
        </p:nvSpPr>
        <p:spPr>
          <a:xfrm>
            <a:off x="413999" y="3798000"/>
            <a:ext cx="8280000" cy="2340000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spcBef>
                <a:spcPts val="0"/>
              </a:spcBef>
              <a:defRPr lang="de-DE" sz="2000" b="0" i="0" u="none" strike="noStrike" cap="none" baseline="0" smtClean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5pPr>
          </a:lstStyle>
          <a:p>
            <a:r>
              <a:rPr lang="de-DE" dirty="0"/>
              <a:t>Name Autor/in 1</a:t>
            </a:r>
            <a:br>
              <a:rPr lang="de-DE" dirty="0"/>
            </a:br>
            <a:r>
              <a:rPr lang="de-DE" dirty="0"/>
              <a:t>Fachgebiet X X.X / FG-Bezeichnung</a:t>
            </a:r>
            <a:br>
              <a:rPr lang="de-DE" dirty="0"/>
            </a:br>
            <a:r>
              <a:rPr lang="de-DE" dirty="0"/>
              <a:t>Name Autor/in 2</a:t>
            </a:r>
            <a:br>
              <a:rPr lang="de-DE" dirty="0"/>
            </a:br>
            <a:r>
              <a:rPr lang="de-DE" dirty="0"/>
              <a:t>Fachgebiet X X.X / FG-Bezeichnung</a:t>
            </a:r>
          </a:p>
        </p:txBody>
      </p:sp>
      <p:grpSp>
        <p:nvGrpSpPr>
          <p:cNvPr id="10" name="Gruppieren 9"/>
          <p:cNvGrpSpPr>
            <a:grpSpLocks noChangeAspect="1"/>
          </p:cNvGrpSpPr>
          <p:nvPr userDrawn="1"/>
        </p:nvGrpSpPr>
        <p:grpSpPr>
          <a:xfrm>
            <a:off x="6803001" y="532800"/>
            <a:ext cx="2159105" cy="1080000"/>
            <a:chOff x="14785976" y="27157354"/>
            <a:chExt cx="5086351" cy="2544762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4785976" y="27157354"/>
              <a:ext cx="5086351" cy="2544762"/>
            </a:xfrm>
            <a:prstGeom prst="rect">
              <a:avLst/>
            </a:prstGeom>
            <a:solidFill>
              <a:srgbClr val="CE1F5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15427330" y="28471816"/>
              <a:ext cx="3803650" cy="544512"/>
            </a:xfrm>
            <a:custGeom>
              <a:avLst/>
              <a:gdLst/>
              <a:ahLst/>
              <a:cxnLst>
                <a:cxn ang="0">
                  <a:pos x="1200" y="168"/>
                </a:cxn>
                <a:cxn ang="0">
                  <a:pos x="1169" y="127"/>
                </a:cxn>
                <a:cxn ang="0">
                  <a:pos x="1196" y="50"/>
                </a:cxn>
                <a:cxn ang="0">
                  <a:pos x="1136" y="23"/>
                </a:cxn>
                <a:cxn ang="0">
                  <a:pos x="1121" y="75"/>
                </a:cxn>
                <a:cxn ang="0">
                  <a:pos x="990" y="47"/>
                </a:cxn>
                <a:cxn ang="0">
                  <a:pos x="925" y="50"/>
                </a:cxn>
                <a:cxn ang="0">
                  <a:pos x="958" y="109"/>
                </a:cxn>
                <a:cxn ang="0">
                  <a:pos x="996" y="107"/>
                </a:cxn>
                <a:cxn ang="0">
                  <a:pos x="1029" y="109"/>
                </a:cxn>
                <a:cxn ang="0">
                  <a:pos x="1066" y="107"/>
                </a:cxn>
                <a:cxn ang="0">
                  <a:pos x="1099" y="100"/>
                </a:cxn>
                <a:cxn ang="0">
                  <a:pos x="1024" y="67"/>
                </a:cxn>
                <a:cxn ang="0">
                  <a:pos x="837" y="147"/>
                </a:cxn>
                <a:cxn ang="0">
                  <a:pos x="852" y="114"/>
                </a:cxn>
                <a:cxn ang="0">
                  <a:pos x="892" y="91"/>
                </a:cxn>
                <a:cxn ang="0">
                  <a:pos x="800" y="81"/>
                </a:cxn>
                <a:cxn ang="0">
                  <a:pos x="847" y="94"/>
                </a:cxn>
                <a:cxn ang="0">
                  <a:pos x="826" y="171"/>
                </a:cxn>
                <a:cxn ang="0">
                  <a:pos x="892" y="169"/>
                </a:cxn>
                <a:cxn ang="0">
                  <a:pos x="681" y="83"/>
                </a:cxn>
                <a:cxn ang="0">
                  <a:pos x="737" y="135"/>
                </a:cxn>
                <a:cxn ang="0">
                  <a:pos x="681" y="163"/>
                </a:cxn>
                <a:cxn ang="0">
                  <a:pos x="741" y="98"/>
                </a:cxn>
                <a:cxn ang="0">
                  <a:pos x="729" y="72"/>
                </a:cxn>
                <a:cxn ang="0">
                  <a:pos x="727" y="47"/>
                </a:cxn>
                <a:cxn ang="0">
                  <a:pos x="612" y="99"/>
                </a:cxn>
                <a:cxn ang="0">
                  <a:pos x="588" y="105"/>
                </a:cxn>
                <a:cxn ang="0">
                  <a:pos x="661" y="83"/>
                </a:cxn>
                <a:cxn ang="0">
                  <a:pos x="610" y="172"/>
                </a:cxn>
                <a:cxn ang="0">
                  <a:pos x="610" y="146"/>
                </a:cxn>
                <a:cxn ang="0">
                  <a:pos x="622" y="119"/>
                </a:cxn>
                <a:cxn ang="0">
                  <a:pos x="452" y="109"/>
                </a:cxn>
                <a:cxn ang="0">
                  <a:pos x="529" y="0"/>
                </a:cxn>
                <a:cxn ang="0">
                  <a:pos x="465" y="47"/>
                </a:cxn>
                <a:cxn ang="0">
                  <a:pos x="499" y="155"/>
                </a:cxn>
                <a:cxn ang="0">
                  <a:pos x="529" y="0"/>
                </a:cxn>
                <a:cxn ang="0">
                  <a:pos x="313" y="50"/>
                </a:cxn>
                <a:cxn ang="0">
                  <a:pos x="319" y="169"/>
                </a:cxn>
                <a:cxn ang="0">
                  <a:pos x="357" y="84"/>
                </a:cxn>
                <a:cxn ang="0">
                  <a:pos x="393" y="169"/>
                </a:cxn>
                <a:cxn ang="0">
                  <a:pos x="352" y="47"/>
                </a:cxn>
                <a:cxn ang="0">
                  <a:pos x="225" y="169"/>
                </a:cxn>
                <a:cxn ang="0">
                  <a:pos x="219" y="50"/>
                </a:cxn>
                <a:cxn ang="0">
                  <a:pos x="182" y="135"/>
                </a:cxn>
                <a:cxn ang="0">
                  <a:pos x="146" y="50"/>
                </a:cxn>
                <a:cxn ang="0">
                  <a:pos x="186" y="172"/>
                </a:cxn>
                <a:cxn ang="0">
                  <a:pos x="48" y="72"/>
                </a:cxn>
                <a:cxn ang="0">
                  <a:pos x="50" y="32"/>
                </a:cxn>
                <a:cxn ang="0">
                  <a:pos x="57" y="143"/>
                </a:cxn>
                <a:cxn ang="0">
                  <a:pos x="55" y="98"/>
                </a:cxn>
                <a:cxn ang="0">
                  <a:pos x="89" y="81"/>
                </a:cxn>
                <a:cxn ang="0">
                  <a:pos x="0" y="7"/>
                </a:cxn>
              </a:cxnLst>
              <a:rect l="0" t="0" r="r" b="b"/>
              <a:pathLst>
                <a:path w="1200" h="172">
                  <a:moveTo>
                    <a:pt x="1136" y="130"/>
                  </a:moveTo>
                  <a:cubicBezTo>
                    <a:pt x="1136" y="157"/>
                    <a:pt x="1147" y="171"/>
                    <a:pt x="1175" y="171"/>
                  </a:cubicBezTo>
                  <a:cubicBezTo>
                    <a:pt x="1187" y="171"/>
                    <a:pt x="1197" y="169"/>
                    <a:pt x="1200" y="168"/>
                  </a:cubicBezTo>
                  <a:cubicBezTo>
                    <a:pt x="1200" y="142"/>
                    <a:pt x="1200" y="142"/>
                    <a:pt x="1200" y="142"/>
                  </a:cubicBezTo>
                  <a:cubicBezTo>
                    <a:pt x="1195" y="144"/>
                    <a:pt x="1189" y="145"/>
                    <a:pt x="1183" y="145"/>
                  </a:cubicBezTo>
                  <a:cubicBezTo>
                    <a:pt x="1173" y="145"/>
                    <a:pt x="1169" y="142"/>
                    <a:pt x="1169" y="127"/>
                  </a:cubicBezTo>
                  <a:cubicBezTo>
                    <a:pt x="1169" y="75"/>
                    <a:pt x="1169" y="75"/>
                    <a:pt x="1169" y="75"/>
                  </a:cubicBezTo>
                  <a:cubicBezTo>
                    <a:pt x="1196" y="75"/>
                    <a:pt x="1196" y="75"/>
                    <a:pt x="1196" y="75"/>
                  </a:cubicBezTo>
                  <a:cubicBezTo>
                    <a:pt x="1196" y="50"/>
                    <a:pt x="1196" y="50"/>
                    <a:pt x="1196" y="50"/>
                  </a:cubicBezTo>
                  <a:cubicBezTo>
                    <a:pt x="1169" y="50"/>
                    <a:pt x="1169" y="50"/>
                    <a:pt x="1169" y="50"/>
                  </a:cubicBezTo>
                  <a:cubicBezTo>
                    <a:pt x="1169" y="15"/>
                    <a:pt x="1169" y="15"/>
                    <a:pt x="1169" y="15"/>
                  </a:cubicBezTo>
                  <a:cubicBezTo>
                    <a:pt x="1151" y="16"/>
                    <a:pt x="1139" y="21"/>
                    <a:pt x="1136" y="23"/>
                  </a:cubicBezTo>
                  <a:cubicBezTo>
                    <a:pt x="1136" y="50"/>
                    <a:pt x="1136" y="50"/>
                    <a:pt x="1136" y="50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21" y="75"/>
                    <a:pt x="1121" y="75"/>
                    <a:pt x="1121" y="75"/>
                  </a:cubicBezTo>
                  <a:cubicBezTo>
                    <a:pt x="1136" y="75"/>
                    <a:pt x="1136" y="75"/>
                    <a:pt x="1136" y="75"/>
                  </a:cubicBezTo>
                  <a:lnTo>
                    <a:pt x="1136" y="130"/>
                  </a:lnTo>
                  <a:close/>
                  <a:moveTo>
                    <a:pt x="990" y="47"/>
                  </a:moveTo>
                  <a:cubicBezTo>
                    <a:pt x="973" y="47"/>
                    <a:pt x="960" y="56"/>
                    <a:pt x="955" y="66"/>
                  </a:cubicBezTo>
                  <a:cubicBezTo>
                    <a:pt x="955" y="63"/>
                    <a:pt x="954" y="54"/>
                    <a:pt x="953" y="50"/>
                  </a:cubicBezTo>
                  <a:cubicBezTo>
                    <a:pt x="925" y="50"/>
                    <a:pt x="925" y="50"/>
                    <a:pt x="925" y="50"/>
                  </a:cubicBezTo>
                  <a:cubicBezTo>
                    <a:pt x="925" y="169"/>
                    <a:pt x="925" y="169"/>
                    <a:pt x="925" y="169"/>
                  </a:cubicBezTo>
                  <a:cubicBezTo>
                    <a:pt x="958" y="169"/>
                    <a:pt x="958" y="169"/>
                    <a:pt x="958" y="169"/>
                  </a:cubicBezTo>
                  <a:cubicBezTo>
                    <a:pt x="958" y="109"/>
                    <a:pt x="958" y="109"/>
                    <a:pt x="958" y="109"/>
                  </a:cubicBezTo>
                  <a:cubicBezTo>
                    <a:pt x="958" y="83"/>
                    <a:pt x="966" y="74"/>
                    <a:pt x="980" y="74"/>
                  </a:cubicBezTo>
                  <a:cubicBezTo>
                    <a:pt x="987" y="74"/>
                    <a:pt x="991" y="78"/>
                    <a:pt x="994" y="84"/>
                  </a:cubicBezTo>
                  <a:cubicBezTo>
                    <a:pt x="996" y="89"/>
                    <a:pt x="996" y="95"/>
                    <a:pt x="996" y="107"/>
                  </a:cubicBezTo>
                  <a:cubicBezTo>
                    <a:pt x="996" y="169"/>
                    <a:pt x="996" y="169"/>
                    <a:pt x="996" y="169"/>
                  </a:cubicBezTo>
                  <a:cubicBezTo>
                    <a:pt x="1029" y="169"/>
                    <a:pt x="1029" y="169"/>
                    <a:pt x="1029" y="169"/>
                  </a:cubicBezTo>
                  <a:cubicBezTo>
                    <a:pt x="1029" y="109"/>
                    <a:pt x="1029" y="109"/>
                    <a:pt x="1029" y="109"/>
                  </a:cubicBezTo>
                  <a:cubicBezTo>
                    <a:pt x="1029" y="84"/>
                    <a:pt x="1036" y="74"/>
                    <a:pt x="1051" y="74"/>
                  </a:cubicBezTo>
                  <a:cubicBezTo>
                    <a:pt x="1058" y="74"/>
                    <a:pt x="1062" y="78"/>
                    <a:pt x="1064" y="84"/>
                  </a:cubicBezTo>
                  <a:cubicBezTo>
                    <a:pt x="1066" y="89"/>
                    <a:pt x="1066" y="95"/>
                    <a:pt x="1066" y="107"/>
                  </a:cubicBezTo>
                  <a:cubicBezTo>
                    <a:pt x="1066" y="169"/>
                    <a:pt x="1066" y="169"/>
                    <a:pt x="1066" y="169"/>
                  </a:cubicBezTo>
                  <a:cubicBezTo>
                    <a:pt x="1099" y="169"/>
                    <a:pt x="1099" y="169"/>
                    <a:pt x="1099" y="169"/>
                  </a:cubicBezTo>
                  <a:cubicBezTo>
                    <a:pt x="1099" y="100"/>
                    <a:pt x="1099" y="100"/>
                    <a:pt x="1099" y="100"/>
                  </a:cubicBezTo>
                  <a:cubicBezTo>
                    <a:pt x="1099" y="86"/>
                    <a:pt x="1098" y="76"/>
                    <a:pt x="1095" y="68"/>
                  </a:cubicBezTo>
                  <a:cubicBezTo>
                    <a:pt x="1089" y="53"/>
                    <a:pt x="1076" y="47"/>
                    <a:pt x="1060" y="47"/>
                  </a:cubicBezTo>
                  <a:cubicBezTo>
                    <a:pt x="1043" y="47"/>
                    <a:pt x="1030" y="57"/>
                    <a:pt x="1024" y="67"/>
                  </a:cubicBezTo>
                  <a:cubicBezTo>
                    <a:pt x="1019" y="53"/>
                    <a:pt x="1006" y="47"/>
                    <a:pt x="990" y="47"/>
                  </a:cubicBezTo>
                  <a:moveTo>
                    <a:pt x="859" y="126"/>
                  </a:moveTo>
                  <a:cubicBezTo>
                    <a:pt x="859" y="139"/>
                    <a:pt x="851" y="147"/>
                    <a:pt x="837" y="147"/>
                  </a:cubicBezTo>
                  <a:cubicBezTo>
                    <a:pt x="829" y="147"/>
                    <a:pt x="823" y="142"/>
                    <a:pt x="823" y="134"/>
                  </a:cubicBezTo>
                  <a:cubicBezTo>
                    <a:pt x="823" y="127"/>
                    <a:pt x="826" y="122"/>
                    <a:pt x="838" y="118"/>
                  </a:cubicBezTo>
                  <a:cubicBezTo>
                    <a:pt x="852" y="114"/>
                    <a:pt x="852" y="114"/>
                    <a:pt x="852" y="114"/>
                  </a:cubicBezTo>
                  <a:cubicBezTo>
                    <a:pt x="856" y="113"/>
                    <a:pt x="858" y="112"/>
                    <a:pt x="859" y="110"/>
                  </a:cubicBezTo>
                  <a:lnTo>
                    <a:pt x="859" y="126"/>
                  </a:lnTo>
                  <a:close/>
                  <a:moveTo>
                    <a:pt x="892" y="91"/>
                  </a:moveTo>
                  <a:cubicBezTo>
                    <a:pt x="892" y="58"/>
                    <a:pt x="874" y="47"/>
                    <a:pt x="845" y="47"/>
                  </a:cubicBezTo>
                  <a:cubicBezTo>
                    <a:pt x="827" y="47"/>
                    <a:pt x="811" y="50"/>
                    <a:pt x="800" y="55"/>
                  </a:cubicBezTo>
                  <a:cubicBezTo>
                    <a:pt x="800" y="81"/>
                    <a:pt x="800" y="81"/>
                    <a:pt x="800" y="81"/>
                  </a:cubicBezTo>
                  <a:cubicBezTo>
                    <a:pt x="810" y="77"/>
                    <a:pt x="827" y="73"/>
                    <a:pt x="843" y="73"/>
                  </a:cubicBezTo>
                  <a:cubicBezTo>
                    <a:pt x="854" y="73"/>
                    <a:pt x="859" y="77"/>
                    <a:pt x="859" y="83"/>
                  </a:cubicBezTo>
                  <a:cubicBezTo>
                    <a:pt x="859" y="89"/>
                    <a:pt x="856" y="92"/>
                    <a:pt x="847" y="94"/>
                  </a:cubicBezTo>
                  <a:cubicBezTo>
                    <a:pt x="828" y="99"/>
                    <a:pt x="828" y="99"/>
                    <a:pt x="828" y="99"/>
                  </a:cubicBezTo>
                  <a:cubicBezTo>
                    <a:pt x="800" y="106"/>
                    <a:pt x="790" y="119"/>
                    <a:pt x="790" y="137"/>
                  </a:cubicBezTo>
                  <a:cubicBezTo>
                    <a:pt x="790" y="156"/>
                    <a:pt x="804" y="171"/>
                    <a:pt x="826" y="171"/>
                  </a:cubicBezTo>
                  <a:cubicBezTo>
                    <a:pt x="841" y="171"/>
                    <a:pt x="854" y="166"/>
                    <a:pt x="863" y="155"/>
                  </a:cubicBezTo>
                  <a:cubicBezTo>
                    <a:pt x="863" y="159"/>
                    <a:pt x="863" y="164"/>
                    <a:pt x="865" y="169"/>
                  </a:cubicBezTo>
                  <a:cubicBezTo>
                    <a:pt x="892" y="169"/>
                    <a:pt x="892" y="169"/>
                    <a:pt x="892" y="169"/>
                  </a:cubicBezTo>
                  <a:lnTo>
                    <a:pt x="892" y="91"/>
                  </a:lnTo>
                  <a:close/>
                  <a:moveTo>
                    <a:pt x="727" y="47"/>
                  </a:moveTo>
                  <a:cubicBezTo>
                    <a:pt x="695" y="47"/>
                    <a:pt x="681" y="63"/>
                    <a:pt x="681" y="83"/>
                  </a:cubicBezTo>
                  <a:cubicBezTo>
                    <a:pt x="681" y="103"/>
                    <a:pt x="693" y="113"/>
                    <a:pt x="711" y="119"/>
                  </a:cubicBezTo>
                  <a:cubicBezTo>
                    <a:pt x="722" y="123"/>
                    <a:pt x="722" y="123"/>
                    <a:pt x="722" y="123"/>
                  </a:cubicBezTo>
                  <a:cubicBezTo>
                    <a:pt x="733" y="127"/>
                    <a:pt x="737" y="130"/>
                    <a:pt x="737" y="135"/>
                  </a:cubicBezTo>
                  <a:cubicBezTo>
                    <a:pt x="737" y="142"/>
                    <a:pt x="731" y="146"/>
                    <a:pt x="720" y="146"/>
                  </a:cubicBezTo>
                  <a:cubicBezTo>
                    <a:pt x="708" y="146"/>
                    <a:pt x="693" y="142"/>
                    <a:pt x="681" y="135"/>
                  </a:cubicBezTo>
                  <a:cubicBezTo>
                    <a:pt x="681" y="163"/>
                    <a:pt x="681" y="163"/>
                    <a:pt x="681" y="163"/>
                  </a:cubicBezTo>
                  <a:cubicBezTo>
                    <a:pt x="694" y="169"/>
                    <a:pt x="705" y="172"/>
                    <a:pt x="720" y="172"/>
                  </a:cubicBezTo>
                  <a:cubicBezTo>
                    <a:pt x="753" y="172"/>
                    <a:pt x="770" y="158"/>
                    <a:pt x="770" y="133"/>
                  </a:cubicBezTo>
                  <a:cubicBezTo>
                    <a:pt x="770" y="115"/>
                    <a:pt x="761" y="104"/>
                    <a:pt x="741" y="98"/>
                  </a:cubicBezTo>
                  <a:cubicBezTo>
                    <a:pt x="730" y="94"/>
                    <a:pt x="730" y="94"/>
                    <a:pt x="730" y="94"/>
                  </a:cubicBezTo>
                  <a:cubicBezTo>
                    <a:pt x="718" y="91"/>
                    <a:pt x="715" y="88"/>
                    <a:pt x="715" y="82"/>
                  </a:cubicBezTo>
                  <a:cubicBezTo>
                    <a:pt x="715" y="76"/>
                    <a:pt x="720" y="72"/>
                    <a:pt x="729" y="72"/>
                  </a:cubicBezTo>
                  <a:cubicBezTo>
                    <a:pt x="739" y="72"/>
                    <a:pt x="753" y="75"/>
                    <a:pt x="765" y="81"/>
                  </a:cubicBezTo>
                  <a:cubicBezTo>
                    <a:pt x="765" y="54"/>
                    <a:pt x="765" y="54"/>
                    <a:pt x="765" y="54"/>
                  </a:cubicBezTo>
                  <a:cubicBezTo>
                    <a:pt x="755" y="50"/>
                    <a:pt x="742" y="47"/>
                    <a:pt x="727" y="47"/>
                  </a:cubicBezTo>
                  <a:moveTo>
                    <a:pt x="613" y="73"/>
                  </a:moveTo>
                  <a:cubicBezTo>
                    <a:pt x="623" y="73"/>
                    <a:pt x="628" y="77"/>
                    <a:pt x="628" y="85"/>
                  </a:cubicBezTo>
                  <a:cubicBezTo>
                    <a:pt x="628" y="92"/>
                    <a:pt x="623" y="96"/>
                    <a:pt x="612" y="99"/>
                  </a:cubicBezTo>
                  <a:cubicBezTo>
                    <a:pt x="598" y="103"/>
                    <a:pt x="598" y="103"/>
                    <a:pt x="598" y="103"/>
                  </a:cubicBezTo>
                  <a:cubicBezTo>
                    <a:pt x="592" y="104"/>
                    <a:pt x="589" y="106"/>
                    <a:pt x="588" y="107"/>
                  </a:cubicBezTo>
                  <a:cubicBezTo>
                    <a:pt x="588" y="105"/>
                    <a:pt x="588" y="105"/>
                    <a:pt x="588" y="105"/>
                  </a:cubicBezTo>
                  <a:cubicBezTo>
                    <a:pt x="588" y="86"/>
                    <a:pt x="597" y="73"/>
                    <a:pt x="613" y="73"/>
                  </a:cubicBezTo>
                  <a:moveTo>
                    <a:pt x="622" y="119"/>
                  </a:moveTo>
                  <a:cubicBezTo>
                    <a:pt x="648" y="113"/>
                    <a:pt x="661" y="104"/>
                    <a:pt x="661" y="83"/>
                  </a:cubicBezTo>
                  <a:cubicBezTo>
                    <a:pt x="661" y="63"/>
                    <a:pt x="646" y="47"/>
                    <a:pt x="613" y="47"/>
                  </a:cubicBezTo>
                  <a:cubicBezTo>
                    <a:pt x="579" y="47"/>
                    <a:pt x="555" y="72"/>
                    <a:pt x="555" y="109"/>
                  </a:cubicBezTo>
                  <a:cubicBezTo>
                    <a:pt x="555" y="147"/>
                    <a:pt x="574" y="172"/>
                    <a:pt x="610" y="172"/>
                  </a:cubicBezTo>
                  <a:cubicBezTo>
                    <a:pt x="632" y="172"/>
                    <a:pt x="649" y="167"/>
                    <a:pt x="660" y="161"/>
                  </a:cubicBezTo>
                  <a:cubicBezTo>
                    <a:pt x="660" y="135"/>
                    <a:pt x="660" y="135"/>
                    <a:pt x="660" y="135"/>
                  </a:cubicBezTo>
                  <a:cubicBezTo>
                    <a:pt x="645" y="141"/>
                    <a:pt x="625" y="146"/>
                    <a:pt x="610" y="146"/>
                  </a:cubicBezTo>
                  <a:cubicBezTo>
                    <a:pt x="597" y="146"/>
                    <a:pt x="592" y="138"/>
                    <a:pt x="592" y="133"/>
                  </a:cubicBezTo>
                  <a:cubicBezTo>
                    <a:pt x="592" y="128"/>
                    <a:pt x="595" y="125"/>
                    <a:pt x="601" y="124"/>
                  </a:cubicBezTo>
                  <a:lnTo>
                    <a:pt x="622" y="119"/>
                  </a:lnTo>
                  <a:close/>
                  <a:moveTo>
                    <a:pt x="496" y="109"/>
                  </a:moveTo>
                  <a:cubicBezTo>
                    <a:pt x="496" y="132"/>
                    <a:pt x="490" y="145"/>
                    <a:pt x="474" y="145"/>
                  </a:cubicBezTo>
                  <a:cubicBezTo>
                    <a:pt x="457" y="145"/>
                    <a:pt x="452" y="132"/>
                    <a:pt x="452" y="109"/>
                  </a:cubicBezTo>
                  <a:cubicBezTo>
                    <a:pt x="452" y="87"/>
                    <a:pt x="457" y="74"/>
                    <a:pt x="474" y="74"/>
                  </a:cubicBezTo>
                  <a:cubicBezTo>
                    <a:pt x="490" y="74"/>
                    <a:pt x="496" y="87"/>
                    <a:pt x="496" y="109"/>
                  </a:cubicBezTo>
                  <a:moveTo>
                    <a:pt x="529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1" y="55"/>
                    <a:pt x="480" y="47"/>
                    <a:pt x="465" y="47"/>
                  </a:cubicBezTo>
                  <a:cubicBezTo>
                    <a:pt x="432" y="47"/>
                    <a:pt x="418" y="72"/>
                    <a:pt x="418" y="109"/>
                  </a:cubicBezTo>
                  <a:cubicBezTo>
                    <a:pt x="418" y="147"/>
                    <a:pt x="432" y="172"/>
                    <a:pt x="466" y="172"/>
                  </a:cubicBezTo>
                  <a:cubicBezTo>
                    <a:pt x="481" y="172"/>
                    <a:pt x="493" y="164"/>
                    <a:pt x="499" y="155"/>
                  </a:cubicBezTo>
                  <a:cubicBezTo>
                    <a:pt x="499" y="158"/>
                    <a:pt x="499" y="164"/>
                    <a:pt x="501" y="169"/>
                  </a:cubicBezTo>
                  <a:cubicBezTo>
                    <a:pt x="529" y="169"/>
                    <a:pt x="529" y="169"/>
                    <a:pt x="529" y="169"/>
                  </a:cubicBezTo>
                  <a:lnTo>
                    <a:pt x="529" y="0"/>
                  </a:lnTo>
                  <a:close/>
                  <a:moveTo>
                    <a:pt x="352" y="47"/>
                  </a:moveTo>
                  <a:cubicBezTo>
                    <a:pt x="334" y="47"/>
                    <a:pt x="321" y="56"/>
                    <a:pt x="316" y="66"/>
                  </a:cubicBezTo>
                  <a:cubicBezTo>
                    <a:pt x="316" y="63"/>
                    <a:pt x="315" y="54"/>
                    <a:pt x="313" y="50"/>
                  </a:cubicBezTo>
                  <a:cubicBezTo>
                    <a:pt x="286" y="50"/>
                    <a:pt x="286" y="50"/>
                    <a:pt x="286" y="50"/>
                  </a:cubicBezTo>
                  <a:cubicBezTo>
                    <a:pt x="286" y="169"/>
                    <a:pt x="286" y="169"/>
                    <a:pt x="286" y="169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319" y="109"/>
                    <a:pt x="319" y="109"/>
                    <a:pt x="319" y="109"/>
                  </a:cubicBezTo>
                  <a:cubicBezTo>
                    <a:pt x="319" y="83"/>
                    <a:pt x="327" y="74"/>
                    <a:pt x="342" y="74"/>
                  </a:cubicBezTo>
                  <a:cubicBezTo>
                    <a:pt x="350" y="74"/>
                    <a:pt x="355" y="77"/>
                    <a:pt x="357" y="84"/>
                  </a:cubicBezTo>
                  <a:cubicBezTo>
                    <a:pt x="359" y="89"/>
                    <a:pt x="360" y="93"/>
                    <a:pt x="360" y="107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93" y="169"/>
                    <a:pt x="393" y="169"/>
                    <a:pt x="393" y="169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93" y="86"/>
                    <a:pt x="391" y="76"/>
                    <a:pt x="388" y="68"/>
                  </a:cubicBezTo>
                  <a:cubicBezTo>
                    <a:pt x="382" y="53"/>
                    <a:pt x="370" y="47"/>
                    <a:pt x="352" y="47"/>
                  </a:cubicBezTo>
                  <a:moveTo>
                    <a:pt x="186" y="172"/>
                  </a:moveTo>
                  <a:cubicBezTo>
                    <a:pt x="204" y="172"/>
                    <a:pt x="217" y="163"/>
                    <a:pt x="223" y="153"/>
                  </a:cubicBezTo>
                  <a:cubicBezTo>
                    <a:pt x="223" y="156"/>
                    <a:pt x="223" y="164"/>
                    <a:pt x="225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36"/>
                    <a:pt x="211" y="145"/>
                    <a:pt x="196" y="145"/>
                  </a:cubicBezTo>
                  <a:cubicBezTo>
                    <a:pt x="189" y="145"/>
                    <a:pt x="184" y="141"/>
                    <a:pt x="182" y="135"/>
                  </a:cubicBezTo>
                  <a:cubicBezTo>
                    <a:pt x="180" y="130"/>
                    <a:pt x="179" y="125"/>
                    <a:pt x="179" y="112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31"/>
                    <a:pt x="147" y="142"/>
                    <a:pt x="150" y="151"/>
                  </a:cubicBezTo>
                  <a:cubicBezTo>
                    <a:pt x="156" y="165"/>
                    <a:pt x="168" y="172"/>
                    <a:pt x="186" y="172"/>
                  </a:cubicBezTo>
                  <a:moveTo>
                    <a:pt x="50" y="32"/>
                  </a:moveTo>
                  <a:cubicBezTo>
                    <a:pt x="72" y="32"/>
                    <a:pt x="78" y="39"/>
                    <a:pt x="78" y="51"/>
                  </a:cubicBezTo>
                  <a:cubicBezTo>
                    <a:pt x="78" y="64"/>
                    <a:pt x="70" y="72"/>
                    <a:pt x="48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9" y="32"/>
                    <a:pt x="44" y="32"/>
                    <a:pt x="50" y="32"/>
                  </a:cubicBezTo>
                  <a:moveTo>
                    <a:pt x="55" y="98"/>
                  </a:moveTo>
                  <a:cubicBezTo>
                    <a:pt x="78" y="98"/>
                    <a:pt x="86" y="108"/>
                    <a:pt x="86" y="120"/>
                  </a:cubicBezTo>
                  <a:cubicBezTo>
                    <a:pt x="86" y="133"/>
                    <a:pt x="79" y="143"/>
                    <a:pt x="57" y="143"/>
                  </a:cubicBezTo>
                  <a:cubicBezTo>
                    <a:pt x="47" y="143"/>
                    <a:pt x="39" y="143"/>
                    <a:pt x="34" y="142"/>
                  </a:cubicBezTo>
                  <a:cubicBezTo>
                    <a:pt x="34" y="98"/>
                    <a:pt x="34" y="98"/>
                    <a:pt x="34" y="98"/>
                  </a:cubicBezTo>
                  <a:lnTo>
                    <a:pt x="55" y="98"/>
                  </a:lnTo>
                  <a:close/>
                  <a:moveTo>
                    <a:pt x="49" y="171"/>
                  </a:moveTo>
                  <a:cubicBezTo>
                    <a:pt x="105" y="171"/>
                    <a:pt x="121" y="152"/>
                    <a:pt x="121" y="122"/>
                  </a:cubicBezTo>
                  <a:cubicBezTo>
                    <a:pt x="121" y="100"/>
                    <a:pt x="106" y="85"/>
                    <a:pt x="89" y="81"/>
                  </a:cubicBezTo>
                  <a:cubicBezTo>
                    <a:pt x="103" y="77"/>
                    <a:pt x="113" y="64"/>
                    <a:pt x="113" y="49"/>
                  </a:cubicBezTo>
                  <a:cubicBezTo>
                    <a:pt x="113" y="18"/>
                    <a:pt x="94" y="4"/>
                    <a:pt x="50" y="4"/>
                  </a:cubicBezTo>
                  <a:cubicBezTo>
                    <a:pt x="36" y="4"/>
                    <a:pt x="6" y="6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0"/>
                    <a:pt x="25" y="171"/>
                    <a:pt x="49" y="17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15427328" y="27792366"/>
              <a:ext cx="2582864" cy="546101"/>
            </a:xfrm>
            <a:custGeom>
              <a:avLst/>
              <a:gdLst/>
              <a:ahLst/>
              <a:cxnLst>
                <a:cxn ang="0">
                  <a:pos x="790" y="172"/>
                </a:cxn>
                <a:cxn ang="0">
                  <a:pos x="815" y="142"/>
                </a:cxn>
                <a:cxn ang="0">
                  <a:pos x="784" y="128"/>
                </a:cxn>
                <a:cxn ang="0">
                  <a:pos x="811" y="75"/>
                </a:cxn>
                <a:cxn ang="0">
                  <a:pos x="784" y="50"/>
                </a:cxn>
                <a:cxn ang="0">
                  <a:pos x="751" y="23"/>
                </a:cxn>
                <a:cxn ang="0">
                  <a:pos x="736" y="50"/>
                </a:cxn>
                <a:cxn ang="0">
                  <a:pos x="751" y="75"/>
                </a:cxn>
                <a:cxn ang="0">
                  <a:pos x="676" y="131"/>
                </a:cxn>
                <a:cxn ang="0">
                  <a:pos x="725" y="168"/>
                </a:cxn>
                <a:cxn ang="0">
                  <a:pos x="719" y="143"/>
                </a:cxn>
                <a:cxn ang="0">
                  <a:pos x="709" y="0"/>
                </a:cxn>
                <a:cxn ang="0">
                  <a:pos x="676" y="131"/>
                </a:cxn>
                <a:cxn ang="0">
                  <a:pos x="617" y="85"/>
                </a:cxn>
                <a:cxn ang="0">
                  <a:pos x="586" y="103"/>
                </a:cxn>
                <a:cxn ang="0">
                  <a:pos x="577" y="105"/>
                </a:cxn>
                <a:cxn ang="0">
                  <a:pos x="611" y="119"/>
                </a:cxn>
                <a:cxn ang="0">
                  <a:pos x="602" y="47"/>
                </a:cxn>
                <a:cxn ang="0">
                  <a:pos x="599" y="172"/>
                </a:cxn>
                <a:cxn ang="0">
                  <a:pos x="649" y="135"/>
                </a:cxn>
                <a:cxn ang="0">
                  <a:pos x="581" y="133"/>
                </a:cxn>
                <a:cxn ang="0">
                  <a:pos x="611" y="119"/>
                </a:cxn>
                <a:cxn ang="0">
                  <a:pos x="532" y="50"/>
                </a:cxn>
                <a:cxn ang="0">
                  <a:pos x="479" y="134"/>
                </a:cxn>
                <a:cxn ang="0">
                  <a:pos x="428" y="50"/>
                </a:cxn>
                <a:cxn ang="0">
                  <a:pos x="386" y="50"/>
                </a:cxn>
                <a:cxn ang="0">
                  <a:pos x="390" y="169"/>
                </a:cxn>
                <a:cxn ang="0">
                  <a:pos x="442" y="97"/>
                </a:cxn>
                <a:cxn ang="0">
                  <a:pos x="494" y="169"/>
                </a:cxn>
                <a:cxn ang="0">
                  <a:pos x="189" y="66"/>
                </a:cxn>
                <a:cxn ang="0">
                  <a:pos x="159" y="50"/>
                </a:cxn>
                <a:cxn ang="0">
                  <a:pos x="192" y="169"/>
                </a:cxn>
                <a:cxn ang="0">
                  <a:pos x="214" y="74"/>
                </a:cxn>
                <a:cxn ang="0">
                  <a:pos x="230" y="107"/>
                </a:cxn>
                <a:cxn ang="0">
                  <a:pos x="263" y="169"/>
                </a:cxn>
                <a:cxn ang="0">
                  <a:pos x="285" y="74"/>
                </a:cxn>
                <a:cxn ang="0">
                  <a:pos x="300" y="107"/>
                </a:cxn>
                <a:cxn ang="0">
                  <a:pos x="333" y="169"/>
                </a:cxn>
                <a:cxn ang="0">
                  <a:pos x="329" y="68"/>
                </a:cxn>
                <a:cxn ang="0">
                  <a:pos x="258" y="68"/>
                </a:cxn>
                <a:cxn ang="0">
                  <a:pos x="34" y="6"/>
                </a:cxn>
                <a:cxn ang="0">
                  <a:pos x="0" y="111"/>
                </a:cxn>
                <a:cxn ang="0">
                  <a:pos x="125" y="111"/>
                </a:cxn>
                <a:cxn ang="0">
                  <a:pos x="90" y="6"/>
                </a:cxn>
                <a:cxn ang="0">
                  <a:pos x="62" y="144"/>
                </a:cxn>
                <a:cxn ang="0">
                  <a:pos x="34" y="6"/>
                </a:cxn>
              </a:cxnLst>
              <a:rect l="0" t="0" r="r" b="b"/>
              <a:pathLst>
                <a:path w="815" h="172">
                  <a:moveTo>
                    <a:pt x="751" y="130"/>
                  </a:moveTo>
                  <a:cubicBezTo>
                    <a:pt x="751" y="157"/>
                    <a:pt x="762" y="172"/>
                    <a:pt x="790" y="172"/>
                  </a:cubicBezTo>
                  <a:cubicBezTo>
                    <a:pt x="802" y="172"/>
                    <a:pt x="812" y="169"/>
                    <a:pt x="815" y="168"/>
                  </a:cubicBezTo>
                  <a:cubicBezTo>
                    <a:pt x="815" y="142"/>
                    <a:pt x="815" y="142"/>
                    <a:pt x="815" y="142"/>
                  </a:cubicBezTo>
                  <a:cubicBezTo>
                    <a:pt x="810" y="144"/>
                    <a:pt x="804" y="145"/>
                    <a:pt x="798" y="145"/>
                  </a:cubicBezTo>
                  <a:cubicBezTo>
                    <a:pt x="788" y="145"/>
                    <a:pt x="784" y="142"/>
                    <a:pt x="784" y="128"/>
                  </a:cubicBezTo>
                  <a:cubicBezTo>
                    <a:pt x="784" y="75"/>
                    <a:pt x="784" y="75"/>
                    <a:pt x="784" y="75"/>
                  </a:cubicBezTo>
                  <a:cubicBezTo>
                    <a:pt x="811" y="75"/>
                    <a:pt x="811" y="75"/>
                    <a:pt x="811" y="75"/>
                  </a:cubicBezTo>
                  <a:cubicBezTo>
                    <a:pt x="811" y="50"/>
                    <a:pt x="811" y="50"/>
                    <a:pt x="811" y="50"/>
                  </a:cubicBezTo>
                  <a:cubicBezTo>
                    <a:pt x="784" y="50"/>
                    <a:pt x="784" y="50"/>
                    <a:pt x="784" y="50"/>
                  </a:cubicBezTo>
                  <a:cubicBezTo>
                    <a:pt x="784" y="15"/>
                    <a:pt x="784" y="15"/>
                    <a:pt x="784" y="15"/>
                  </a:cubicBezTo>
                  <a:cubicBezTo>
                    <a:pt x="766" y="17"/>
                    <a:pt x="754" y="22"/>
                    <a:pt x="751" y="23"/>
                  </a:cubicBezTo>
                  <a:cubicBezTo>
                    <a:pt x="751" y="50"/>
                    <a:pt x="751" y="50"/>
                    <a:pt x="751" y="50"/>
                  </a:cubicBezTo>
                  <a:cubicBezTo>
                    <a:pt x="736" y="50"/>
                    <a:pt x="736" y="50"/>
                    <a:pt x="736" y="50"/>
                  </a:cubicBezTo>
                  <a:cubicBezTo>
                    <a:pt x="736" y="75"/>
                    <a:pt x="736" y="75"/>
                    <a:pt x="736" y="75"/>
                  </a:cubicBezTo>
                  <a:cubicBezTo>
                    <a:pt x="751" y="75"/>
                    <a:pt x="751" y="75"/>
                    <a:pt x="751" y="75"/>
                  </a:cubicBezTo>
                  <a:lnTo>
                    <a:pt x="751" y="130"/>
                  </a:lnTo>
                  <a:close/>
                  <a:moveTo>
                    <a:pt x="676" y="131"/>
                  </a:moveTo>
                  <a:cubicBezTo>
                    <a:pt x="676" y="159"/>
                    <a:pt x="686" y="170"/>
                    <a:pt x="708" y="170"/>
                  </a:cubicBezTo>
                  <a:cubicBezTo>
                    <a:pt x="715" y="170"/>
                    <a:pt x="722" y="169"/>
                    <a:pt x="725" y="168"/>
                  </a:cubicBezTo>
                  <a:cubicBezTo>
                    <a:pt x="725" y="143"/>
                    <a:pt x="725" y="143"/>
                    <a:pt x="725" y="143"/>
                  </a:cubicBezTo>
                  <a:cubicBezTo>
                    <a:pt x="719" y="143"/>
                    <a:pt x="719" y="143"/>
                    <a:pt x="719" y="143"/>
                  </a:cubicBezTo>
                  <a:cubicBezTo>
                    <a:pt x="712" y="143"/>
                    <a:pt x="709" y="140"/>
                    <a:pt x="709" y="129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76" y="0"/>
                    <a:pt x="676" y="0"/>
                    <a:pt x="676" y="0"/>
                  </a:cubicBezTo>
                  <a:lnTo>
                    <a:pt x="676" y="131"/>
                  </a:lnTo>
                  <a:close/>
                  <a:moveTo>
                    <a:pt x="602" y="73"/>
                  </a:moveTo>
                  <a:cubicBezTo>
                    <a:pt x="611" y="73"/>
                    <a:pt x="617" y="78"/>
                    <a:pt x="617" y="85"/>
                  </a:cubicBezTo>
                  <a:cubicBezTo>
                    <a:pt x="617" y="92"/>
                    <a:pt x="612" y="97"/>
                    <a:pt x="601" y="99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1" y="105"/>
                    <a:pt x="578" y="106"/>
                    <a:pt x="577" y="108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577" y="86"/>
                    <a:pt x="586" y="73"/>
                    <a:pt x="602" y="73"/>
                  </a:cubicBezTo>
                  <a:moveTo>
                    <a:pt x="611" y="119"/>
                  </a:moveTo>
                  <a:cubicBezTo>
                    <a:pt x="637" y="113"/>
                    <a:pt x="650" y="105"/>
                    <a:pt x="650" y="83"/>
                  </a:cubicBezTo>
                  <a:cubicBezTo>
                    <a:pt x="650" y="63"/>
                    <a:pt x="635" y="47"/>
                    <a:pt x="602" y="47"/>
                  </a:cubicBezTo>
                  <a:cubicBezTo>
                    <a:pt x="567" y="47"/>
                    <a:pt x="544" y="72"/>
                    <a:pt x="544" y="109"/>
                  </a:cubicBezTo>
                  <a:cubicBezTo>
                    <a:pt x="544" y="147"/>
                    <a:pt x="562" y="172"/>
                    <a:pt x="599" y="172"/>
                  </a:cubicBezTo>
                  <a:cubicBezTo>
                    <a:pt x="620" y="172"/>
                    <a:pt x="638" y="168"/>
                    <a:pt x="649" y="161"/>
                  </a:cubicBezTo>
                  <a:cubicBezTo>
                    <a:pt x="649" y="135"/>
                    <a:pt x="649" y="135"/>
                    <a:pt x="649" y="135"/>
                  </a:cubicBezTo>
                  <a:cubicBezTo>
                    <a:pt x="634" y="141"/>
                    <a:pt x="613" y="146"/>
                    <a:pt x="599" y="146"/>
                  </a:cubicBezTo>
                  <a:cubicBezTo>
                    <a:pt x="586" y="146"/>
                    <a:pt x="581" y="138"/>
                    <a:pt x="581" y="133"/>
                  </a:cubicBezTo>
                  <a:cubicBezTo>
                    <a:pt x="581" y="128"/>
                    <a:pt x="584" y="125"/>
                    <a:pt x="590" y="124"/>
                  </a:cubicBezTo>
                  <a:lnTo>
                    <a:pt x="611" y="119"/>
                  </a:lnTo>
                  <a:close/>
                  <a:moveTo>
                    <a:pt x="494" y="169"/>
                  </a:moveTo>
                  <a:cubicBezTo>
                    <a:pt x="508" y="141"/>
                    <a:pt x="523" y="92"/>
                    <a:pt x="532" y="50"/>
                  </a:cubicBezTo>
                  <a:cubicBezTo>
                    <a:pt x="498" y="50"/>
                    <a:pt x="498" y="50"/>
                    <a:pt x="498" y="50"/>
                  </a:cubicBezTo>
                  <a:cubicBezTo>
                    <a:pt x="492" y="83"/>
                    <a:pt x="485" y="116"/>
                    <a:pt x="479" y="134"/>
                  </a:cubicBezTo>
                  <a:cubicBezTo>
                    <a:pt x="472" y="116"/>
                    <a:pt x="463" y="83"/>
                    <a:pt x="456" y="50"/>
                  </a:cubicBezTo>
                  <a:cubicBezTo>
                    <a:pt x="428" y="50"/>
                    <a:pt x="428" y="50"/>
                    <a:pt x="428" y="50"/>
                  </a:cubicBezTo>
                  <a:cubicBezTo>
                    <a:pt x="421" y="83"/>
                    <a:pt x="412" y="116"/>
                    <a:pt x="405" y="134"/>
                  </a:cubicBezTo>
                  <a:cubicBezTo>
                    <a:pt x="399" y="116"/>
                    <a:pt x="392" y="83"/>
                    <a:pt x="386" y="50"/>
                  </a:cubicBezTo>
                  <a:cubicBezTo>
                    <a:pt x="352" y="50"/>
                    <a:pt x="352" y="50"/>
                    <a:pt x="352" y="50"/>
                  </a:cubicBezTo>
                  <a:cubicBezTo>
                    <a:pt x="361" y="92"/>
                    <a:pt x="376" y="141"/>
                    <a:pt x="390" y="169"/>
                  </a:cubicBezTo>
                  <a:cubicBezTo>
                    <a:pt x="420" y="169"/>
                    <a:pt x="420" y="169"/>
                    <a:pt x="420" y="169"/>
                  </a:cubicBezTo>
                  <a:cubicBezTo>
                    <a:pt x="429" y="146"/>
                    <a:pt x="439" y="112"/>
                    <a:pt x="442" y="97"/>
                  </a:cubicBezTo>
                  <a:cubicBezTo>
                    <a:pt x="445" y="112"/>
                    <a:pt x="455" y="146"/>
                    <a:pt x="465" y="169"/>
                  </a:cubicBezTo>
                  <a:lnTo>
                    <a:pt x="494" y="169"/>
                  </a:lnTo>
                  <a:close/>
                  <a:moveTo>
                    <a:pt x="224" y="47"/>
                  </a:moveTo>
                  <a:cubicBezTo>
                    <a:pt x="207" y="47"/>
                    <a:pt x="194" y="56"/>
                    <a:pt x="189" y="66"/>
                  </a:cubicBezTo>
                  <a:cubicBezTo>
                    <a:pt x="189" y="63"/>
                    <a:pt x="188" y="55"/>
                    <a:pt x="187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169"/>
                    <a:pt x="159" y="169"/>
                    <a:pt x="159" y="169"/>
                  </a:cubicBezTo>
                  <a:cubicBezTo>
                    <a:pt x="192" y="169"/>
                    <a:pt x="192" y="169"/>
                    <a:pt x="192" y="169"/>
                  </a:cubicBezTo>
                  <a:cubicBezTo>
                    <a:pt x="192" y="109"/>
                    <a:pt x="192" y="109"/>
                    <a:pt x="192" y="109"/>
                  </a:cubicBezTo>
                  <a:cubicBezTo>
                    <a:pt x="192" y="83"/>
                    <a:pt x="200" y="74"/>
                    <a:pt x="214" y="74"/>
                  </a:cubicBezTo>
                  <a:cubicBezTo>
                    <a:pt x="221" y="74"/>
                    <a:pt x="226" y="78"/>
                    <a:pt x="228" y="84"/>
                  </a:cubicBezTo>
                  <a:cubicBezTo>
                    <a:pt x="230" y="90"/>
                    <a:pt x="230" y="95"/>
                    <a:pt x="230" y="107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3" y="84"/>
                    <a:pt x="270" y="74"/>
                    <a:pt x="285" y="74"/>
                  </a:cubicBezTo>
                  <a:cubicBezTo>
                    <a:pt x="292" y="74"/>
                    <a:pt x="296" y="78"/>
                    <a:pt x="298" y="84"/>
                  </a:cubicBezTo>
                  <a:cubicBezTo>
                    <a:pt x="300" y="90"/>
                    <a:pt x="300" y="95"/>
                    <a:pt x="300" y="107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33" y="169"/>
                    <a:pt x="333" y="169"/>
                    <a:pt x="333" y="169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3" y="86"/>
                    <a:pt x="332" y="76"/>
                    <a:pt x="329" y="68"/>
                  </a:cubicBezTo>
                  <a:cubicBezTo>
                    <a:pt x="323" y="54"/>
                    <a:pt x="310" y="47"/>
                    <a:pt x="294" y="47"/>
                  </a:cubicBezTo>
                  <a:cubicBezTo>
                    <a:pt x="277" y="47"/>
                    <a:pt x="264" y="57"/>
                    <a:pt x="258" y="68"/>
                  </a:cubicBezTo>
                  <a:cubicBezTo>
                    <a:pt x="253" y="54"/>
                    <a:pt x="240" y="47"/>
                    <a:pt x="224" y="47"/>
                  </a:cubicBezTo>
                  <a:moveTo>
                    <a:pt x="3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50"/>
                    <a:pt x="24" y="172"/>
                    <a:pt x="62" y="172"/>
                  </a:cubicBezTo>
                  <a:cubicBezTo>
                    <a:pt x="100" y="172"/>
                    <a:pt x="125" y="150"/>
                    <a:pt x="125" y="111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31"/>
                    <a:pt x="80" y="144"/>
                    <a:pt x="62" y="144"/>
                  </a:cubicBezTo>
                  <a:cubicBezTo>
                    <a:pt x="44" y="144"/>
                    <a:pt x="34" y="131"/>
                    <a:pt x="34" y="109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18276888" y="27709814"/>
              <a:ext cx="720725" cy="695325"/>
            </a:xfrm>
            <a:custGeom>
              <a:avLst/>
              <a:gdLst/>
              <a:ahLst/>
              <a:cxnLst>
                <a:cxn ang="0">
                  <a:pos x="63" y="87"/>
                </a:cxn>
                <a:cxn ang="0">
                  <a:pos x="4" y="81"/>
                </a:cxn>
                <a:cxn ang="0">
                  <a:pos x="0" y="112"/>
                </a:cxn>
                <a:cxn ang="0">
                  <a:pos x="81" y="219"/>
                </a:cxn>
                <a:cxn ang="0">
                  <a:pos x="81" y="219"/>
                </a:cxn>
                <a:cxn ang="0">
                  <a:pos x="105" y="141"/>
                </a:cxn>
                <a:cxn ang="0">
                  <a:pos x="99" y="103"/>
                </a:cxn>
                <a:cxn ang="0">
                  <a:pos x="63" y="87"/>
                </a:cxn>
                <a:cxn ang="0">
                  <a:pos x="190" y="72"/>
                </a:cxn>
                <a:cxn ang="0">
                  <a:pos x="220" y="73"/>
                </a:cxn>
                <a:cxn ang="0">
                  <a:pos x="113" y="0"/>
                </a:cxn>
                <a:cxn ang="0">
                  <a:pos x="7" y="73"/>
                </a:cxn>
                <a:cxn ang="0">
                  <a:pos x="37" y="72"/>
                </a:cxn>
                <a:cxn ang="0">
                  <a:pos x="95" y="64"/>
                </a:cxn>
                <a:cxn ang="0">
                  <a:pos x="109" y="60"/>
                </a:cxn>
                <a:cxn ang="0">
                  <a:pos x="96" y="42"/>
                </a:cxn>
                <a:cxn ang="0">
                  <a:pos x="114" y="24"/>
                </a:cxn>
                <a:cxn ang="0">
                  <a:pos x="132" y="42"/>
                </a:cxn>
                <a:cxn ang="0">
                  <a:pos x="117" y="60"/>
                </a:cxn>
                <a:cxn ang="0">
                  <a:pos x="131" y="64"/>
                </a:cxn>
                <a:cxn ang="0">
                  <a:pos x="190" y="72"/>
                </a:cxn>
                <a:cxn ang="0">
                  <a:pos x="227" y="112"/>
                </a:cxn>
                <a:cxn ang="0">
                  <a:pos x="223" y="82"/>
                </a:cxn>
                <a:cxn ang="0">
                  <a:pos x="222" y="82"/>
                </a:cxn>
                <a:cxn ang="0">
                  <a:pos x="163" y="87"/>
                </a:cxn>
                <a:cxn ang="0">
                  <a:pos x="127" y="103"/>
                </a:cxn>
                <a:cxn ang="0">
                  <a:pos x="121" y="141"/>
                </a:cxn>
                <a:cxn ang="0">
                  <a:pos x="145" y="219"/>
                </a:cxn>
                <a:cxn ang="0">
                  <a:pos x="145" y="219"/>
                </a:cxn>
                <a:cxn ang="0">
                  <a:pos x="227" y="112"/>
                </a:cxn>
              </a:cxnLst>
              <a:rect l="0" t="0" r="r" b="b"/>
              <a:pathLst>
                <a:path w="227" h="219">
                  <a:moveTo>
                    <a:pt x="63" y="87"/>
                  </a:moveTo>
                  <a:cubicBezTo>
                    <a:pt x="42" y="85"/>
                    <a:pt x="26" y="83"/>
                    <a:pt x="4" y="81"/>
                  </a:cubicBezTo>
                  <a:cubicBezTo>
                    <a:pt x="1" y="91"/>
                    <a:pt x="0" y="101"/>
                    <a:pt x="0" y="112"/>
                  </a:cubicBezTo>
                  <a:cubicBezTo>
                    <a:pt x="0" y="162"/>
                    <a:pt x="34" y="205"/>
                    <a:pt x="81" y="219"/>
                  </a:cubicBezTo>
                  <a:cubicBezTo>
                    <a:pt x="81" y="219"/>
                    <a:pt x="81" y="219"/>
                    <a:pt x="81" y="219"/>
                  </a:cubicBezTo>
                  <a:cubicBezTo>
                    <a:pt x="98" y="193"/>
                    <a:pt x="101" y="171"/>
                    <a:pt x="105" y="141"/>
                  </a:cubicBezTo>
                  <a:cubicBezTo>
                    <a:pt x="106" y="129"/>
                    <a:pt x="106" y="114"/>
                    <a:pt x="99" y="103"/>
                  </a:cubicBezTo>
                  <a:cubicBezTo>
                    <a:pt x="92" y="92"/>
                    <a:pt x="76" y="87"/>
                    <a:pt x="63" y="87"/>
                  </a:cubicBezTo>
                  <a:moveTo>
                    <a:pt x="190" y="72"/>
                  </a:moveTo>
                  <a:cubicBezTo>
                    <a:pt x="199" y="73"/>
                    <a:pt x="220" y="73"/>
                    <a:pt x="220" y="73"/>
                  </a:cubicBezTo>
                  <a:cubicBezTo>
                    <a:pt x="204" y="30"/>
                    <a:pt x="163" y="0"/>
                    <a:pt x="113" y="0"/>
                  </a:cubicBezTo>
                  <a:cubicBezTo>
                    <a:pt x="64" y="0"/>
                    <a:pt x="23" y="30"/>
                    <a:pt x="7" y="73"/>
                  </a:cubicBezTo>
                  <a:cubicBezTo>
                    <a:pt x="15" y="75"/>
                    <a:pt x="27" y="72"/>
                    <a:pt x="37" y="72"/>
                  </a:cubicBezTo>
                  <a:cubicBezTo>
                    <a:pt x="54" y="69"/>
                    <a:pt x="77" y="67"/>
                    <a:pt x="95" y="64"/>
                  </a:cubicBezTo>
                  <a:cubicBezTo>
                    <a:pt x="100" y="64"/>
                    <a:pt x="105" y="63"/>
                    <a:pt x="109" y="60"/>
                  </a:cubicBezTo>
                  <a:cubicBezTo>
                    <a:pt x="102" y="58"/>
                    <a:pt x="96" y="51"/>
                    <a:pt x="96" y="42"/>
                  </a:cubicBezTo>
                  <a:cubicBezTo>
                    <a:pt x="96" y="32"/>
                    <a:pt x="104" y="24"/>
                    <a:pt x="114" y="24"/>
                  </a:cubicBezTo>
                  <a:cubicBezTo>
                    <a:pt x="124" y="24"/>
                    <a:pt x="132" y="32"/>
                    <a:pt x="132" y="42"/>
                  </a:cubicBezTo>
                  <a:cubicBezTo>
                    <a:pt x="132" y="51"/>
                    <a:pt x="125" y="58"/>
                    <a:pt x="117" y="60"/>
                  </a:cubicBezTo>
                  <a:cubicBezTo>
                    <a:pt x="121" y="63"/>
                    <a:pt x="126" y="64"/>
                    <a:pt x="131" y="64"/>
                  </a:cubicBezTo>
                  <a:cubicBezTo>
                    <a:pt x="150" y="67"/>
                    <a:pt x="172" y="69"/>
                    <a:pt x="190" y="72"/>
                  </a:cubicBezTo>
                  <a:moveTo>
                    <a:pt x="227" y="112"/>
                  </a:moveTo>
                  <a:cubicBezTo>
                    <a:pt x="227" y="101"/>
                    <a:pt x="226" y="91"/>
                    <a:pt x="223" y="82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00" y="83"/>
                    <a:pt x="184" y="85"/>
                    <a:pt x="163" y="87"/>
                  </a:cubicBezTo>
                  <a:cubicBezTo>
                    <a:pt x="150" y="87"/>
                    <a:pt x="134" y="92"/>
                    <a:pt x="127" y="103"/>
                  </a:cubicBezTo>
                  <a:cubicBezTo>
                    <a:pt x="120" y="114"/>
                    <a:pt x="120" y="129"/>
                    <a:pt x="121" y="141"/>
                  </a:cubicBezTo>
                  <a:cubicBezTo>
                    <a:pt x="125" y="171"/>
                    <a:pt x="128" y="193"/>
                    <a:pt x="145" y="219"/>
                  </a:cubicBezTo>
                  <a:cubicBezTo>
                    <a:pt x="145" y="219"/>
                    <a:pt x="145" y="219"/>
                    <a:pt x="145" y="219"/>
                  </a:cubicBezTo>
                  <a:cubicBezTo>
                    <a:pt x="192" y="206"/>
                    <a:pt x="227" y="163"/>
                    <a:pt x="227" y="112"/>
                  </a:cubicBezTo>
                </a:path>
              </a:pathLst>
            </a:custGeom>
            <a:solidFill>
              <a:srgbClr val="8305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</p:grpSp>
    </p:spTree>
    <p:extLst>
      <p:ext uri="{BB962C8B-B14F-4D97-AF65-F5344CB8AC3E}">
        <p14:creationId xmlns:p14="http://schemas.microsoft.com/office/powerpoint/2010/main" val="4039108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engl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179512" y="180000"/>
            <a:ext cx="8784000" cy="649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13999" y="2304000"/>
            <a:ext cx="8280000" cy="14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spcBef>
                <a:spcPts val="0"/>
              </a:spcBef>
              <a:buNone/>
              <a:defRPr sz="4000" b="1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Hier steht ein schöner Präsentationstitel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387815" y="1076546"/>
            <a:ext cx="324808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000" spc="-30" baseline="0" dirty="0">
                <a:solidFill>
                  <a:schemeClr val="bg1"/>
                </a:solidFill>
                <a:latin typeface="Calibri" panose="020F0502020204030204" pitchFamily="34" charset="0"/>
              </a:rPr>
              <a:t>German Environment Agency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 hasCustomPrompt="1"/>
          </p:nvPr>
        </p:nvSpPr>
        <p:spPr>
          <a:xfrm>
            <a:off x="414000" y="1872000"/>
            <a:ext cx="8280000" cy="360000"/>
          </a:xfrm>
        </p:spPr>
        <p:txBody>
          <a:bodyPr>
            <a:noAutofit/>
          </a:bodyPr>
          <a:lstStyle>
            <a:lvl1pPr>
              <a:defRPr sz="2400">
                <a:solidFill>
                  <a:schemeClr val="accent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Hier steht ein schöner Veranstaltungstitel</a:t>
            </a:r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10" hasCustomPrompt="1"/>
          </p:nvPr>
        </p:nvSpPr>
        <p:spPr>
          <a:xfrm>
            <a:off x="413999" y="3798000"/>
            <a:ext cx="8280000" cy="2340000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spcBef>
                <a:spcPts val="0"/>
              </a:spcBef>
              <a:defRPr lang="de-DE" sz="2000" b="0" i="0" u="none" strike="noStrike" cap="none" baseline="0" smtClean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5pPr>
          </a:lstStyle>
          <a:p>
            <a:r>
              <a:rPr lang="de-DE" dirty="0"/>
              <a:t>Name Autor/in 1</a:t>
            </a:r>
            <a:br>
              <a:rPr lang="de-DE" dirty="0"/>
            </a:br>
            <a:r>
              <a:rPr lang="de-DE" dirty="0"/>
              <a:t>Fachgebiet X X.X / FG-Bezeichnung</a:t>
            </a:r>
            <a:br>
              <a:rPr lang="de-DE" dirty="0"/>
            </a:br>
            <a:r>
              <a:rPr lang="de-DE" dirty="0"/>
              <a:t>Name Autor/in 2</a:t>
            </a:r>
            <a:br>
              <a:rPr lang="de-DE" dirty="0"/>
            </a:br>
            <a:r>
              <a:rPr lang="de-DE" dirty="0"/>
              <a:t>Fachgebiet X X.X / FG-Bezeichnung</a:t>
            </a:r>
          </a:p>
        </p:txBody>
      </p:sp>
      <p:grpSp>
        <p:nvGrpSpPr>
          <p:cNvPr id="10" name="Gruppieren 9"/>
          <p:cNvGrpSpPr>
            <a:grpSpLocks noChangeAspect="1"/>
          </p:cNvGrpSpPr>
          <p:nvPr userDrawn="1"/>
        </p:nvGrpSpPr>
        <p:grpSpPr>
          <a:xfrm>
            <a:off x="6803001" y="532800"/>
            <a:ext cx="2159105" cy="1080000"/>
            <a:chOff x="14785976" y="27157354"/>
            <a:chExt cx="5086351" cy="2544762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4785976" y="27157354"/>
              <a:ext cx="5086351" cy="25447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15427330" y="28471816"/>
              <a:ext cx="3803650" cy="544512"/>
            </a:xfrm>
            <a:custGeom>
              <a:avLst/>
              <a:gdLst/>
              <a:ahLst/>
              <a:cxnLst>
                <a:cxn ang="0">
                  <a:pos x="1200" y="168"/>
                </a:cxn>
                <a:cxn ang="0">
                  <a:pos x="1169" y="127"/>
                </a:cxn>
                <a:cxn ang="0">
                  <a:pos x="1196" y="50"/>
                </a:cxn>
                <a:cxn ang="0">
                  <a:pos x="1136" y="23"/>
                </a:cxn>
                <a:cxn ang="0">
                  <a:pos x="1121" y="75"/>
                </a:cxn>
                <a:cxn ang="0">
                  <a:pos x="990" y="47"/>
                </a:cxn>
                <a:cxn ang="0">
                  <a:pos x="925" y="50"/>
                </a:cxn>
                <a:cxn ang="0">
                  <a:pos x="958" y="109"/>
                </a:cxn>
                <a:cxn ang="0">
                  <a:pos x="996" y="107"/>
                </a:cxn>
                <a:cxn ang="0">
                  <a:pos x="1029" y="109"/>
                </a:cxn>
                <a:cxn ang="0">
                  <a:pos x="1066" y="107"/>
                </a:cxn>
                <a:cxn ang="0">
                  <a:pos x="1099" y="100"/>
                </a:cxn>
                <a:cxn ang="0">
                  <a:pos x="1024" y="67"/>
                </a:cxn>
                <a:cxn ang="0">
                  <a:pos x="837" y="147"/>
                </a:cxn>
                <a:cxn ang="0">
                  <a:pos x="852" y="114"/>
                </a:cxn>
                <a:cxn ang="0">
                  <a:pos x="892" y="91"/>
                </a:cxn>
                <a:cxn ang="0">
                  <a:pos x="800" y="81"/>
                </a:cxn>
                <a:cxn ang="0">
                  <a:pos x="847" y="94"/>
                </a:cxn>
                <a:cxn ang="0">
                  <a:pos x="826" y="171"/>
                </a:cxn>
                <a:cxn ang="0">
                  <a:pos x="892" y="169"/>
                </a:cxn>
                <a:cxn ang="0">
                  <a:pos x="681" y="83"/>
                </a:cxn>
                <a:cxn ang="0">
                  <a:pos x="737" y="135"/>
                </a:cxn>
                <a:cxn ang="0">
                  <a:pos x="681" y="163"/>
                </a:cxn>
                <a:cxn ang="0">
                  <a:pos x="741" y="98"/>
                </a:cxn>
                <a:cxn ang="0">
                  <a:pos x="729" y="72"/>
                </a:cxn>
                <a:cxn ang="0">
                  <a:pos x="727" y="47"/>
                </a:cxn>
                <a:cxn ang="0">
                  <a:pos x="612" y="99"/>
                </a:cxn>
                <a:cxn ang="0">
                  <a:pos x="588" y="105"/>
                </a:cxn>
                <a:cxn ang="0">
                  <a:pos x="661" y="83"/>
                </a:cxn>
                <a:cxn ang="0">
                  <a:pos x="610" y="172"/>
                </a:cxn>
                <a:cxn ang="0">
                  <a:pos x="610" y="146"/>
                </a:cxn>
                <a:cxn ang="0">
                  <a:pos x="622" y="119"/>
                </a:cxn>
                <a:cxn ang="0">
                  <a:pos x="452" y="109"/>
                </a:cxn>
                <a:cxn ang="0">
                  <a:pos x="529" y="0"/>
                </a:cxn>
                <a:cxn ang="0">
                  <a:pos x="465" y="47"/>
                </a:cxn>
                <a:cxn ang="0">
                  <a:pos x="499" y="155"/>
                </a:cxn>
                <a:cxn ang="0">
                  <a:pos x="529" y="0"/>
                </a:cxn>
                <a:cxn ang="0">
                  <a:pos x="313" y="50"/>
                </a:cxn>
                <a:cxn ang="0">
                  <a:pos x="319" y="169"/>
                </a:cxn>
                <a:cxn ang="0">
                  <a:pos x="357" y="84"/>
                </a:cxn>
                <a:cxn ang="0">
                  <a:pos x="393" y="169"/>
                </a:cxn>
                <a:cxn ang="0">
                  <a:pos x="352" y="47"/>
                </a:cxn>
                <a:cxn ang="0">
                  <a:pos x="225" y="169"/>
                </a:cxn>
                <a:cxn ang="0">
                  <a:pos x="219" y="50"/>
                </a:cxn>
                <a:cxn ang="0">
                  <a:pos x="182" y="135"/>
                </a:cxn>
                <a:cxn ang="0">
                  <a:pos x="146" y="50"/>
                </a:cxn>
                <a:cxn ang="0">
                  <a:pos x="186" y="172"/>
                </a:cxn>
                <a:cxn ang="0">
                  <a:pos x="48" y="72"/>
                </a:cxn>
                <a:cxn ang="0">
                  <a:pos x="50" y="32"/>
                </a:cxn>
                <a:cxn ang="0">
                  <a:pos x="57" y="143"/>
                </a:cxn>
                <a:cxn ang="0">
                  <a:pos x="55" y="98"/>
                </a:cxn>
                <a:cxn ang="0">
                  <a:pos x="89" y="81"/>
                </a:cxn>
                <a:cxn ang="0">
                  <a:pos x="0" y="7"/>
                </a:cxn>
              </a:cxnLst>
              <a:rect l="0" t="0" r="r" b="b"/>
              <a:pathLst>
                <a:path w="1200" h="172">
                  <a:moveTo>
                    <a:pt x="1136" y="130"/>
                  </a:moveTo>
                  <a:cubicBezTo>
                    <a:pt x="1136" y="157"/>
                    <a:pt x="1147" y="171"/>
                    <a:pt x="1175" y="171"/>
                  </a:cubicBezTo>
                  <a:cubicBezTo>
                    <a:pt x="1187" y="171"/>
                    <a:pt x="1197" y="169"/>
                    <a:pt x="1200" y="168"/>
                  </a:cubicBezTo>
                  <a:cubicBezTo>
                    <a:pt x="1200" y="142"/>
                    <a:pt x="1200" y="142"/>
                    <a:pt x="1200" y="142"/>
                  </a:cubicBezTo>
                  <a:cubicBezTo>
                    <a:pt x="1195" y="144"/>
                    <a:pt x="1189" y="145"/>
                    <a:pt x="1183" y="145"/>
                  </a:cubicBezTo>
                  <a:cubicBezTo>
                    <a:pt x="1173" y="145"/>
                    <a:pt x="1169" y="142"/>
                    <a:pt x="1169" y="127"/>
                  </a:cubicBezTo>
                  <a:cubicBezTo>
                    <a:pt x="1169" y="75"/>
                    <a:pt x="1169" y="75"/>
                    <a:pt x="1169" y="75"/>
                  </a:cubicBezTo>
                  <a:cubicBezTo>
                    <a:pt x="1196" y="75"/>
                    <a:pt x="1196" y="75"/>
                    <a:pt x="1196" y="75"/>
                  </a:cubicBezTo>
                  <a:cubicBezTo>
                    <a:pt x="1196" y="50"/>
                    <a:pt x="1196" y="50"/>
                    <a:pt x="1196" y="50"/>
                  </a:cubicBezTo>
                  <a:cubicBezTo>
                    <a:pt x="1169" y="50"/>
                    <a:pt x="1169" y="50"/>
                    <a:pt x="1169" y="50"/>
                  </a:cubicBezTo>
                  <a:cubicBezTo>
                    <a:pt x="1169" y="15"/>
                    <a:pt x="1169" y="15"/>
                    <a:pt x="1169" y="15"/>
                  </a:cubicBezTo>
                  <a:cubicBezTo>
                    <a:pt x="1151" y="16"/>
                    <a:pt x="1139" y="21"/>
                    <a:pt x="1136" y="23"/>
                  </a:cubicBezTo>
                  <a:cubicBezTo>
                    <a:pt x="1136" y="50"/>
                    <a:pt x="1136" y="50"/>
                    <a:pt x="1136" y="50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21" y="75"/>
                    <a:pt x="1121" y="75"/>
                    <a:pt x="1121" y="75"/>
                  </a:cubicBezTo>
                  <a:cubicBezTo>
                    <a:pt x="1136" y="75"/>
                    <a:pt x="1136" y="75"/>
                    <a:pt x="1136" y="75"/>
                  </a:cubicBezTo>
                  <a:lnTo>
                    <a:pt x="1136" y="130"/>
                  </a:lnTo>
                  <a:close/>
                  <a:moveTo>
                    <a:pt x="990" y="47"/>
                  </a:moveTo>
                  <a:cubicBezTo>
                    <a:pt x="973" y="47"/>
                    <a:pt x="960" y="56"/>
                    <a:pt x="955" y="66"/>
                  </a:cubicBezTo>
                  <a:cubicBezTo>
                    <a:pt x="955" y="63"/>
                    <a:pt x="954" y="54"/>
                    <a:pt x="953" y="50"/>
                  </a:cubicBezTo>
                  <a:cubicBezTo>
                    <a:pt x="925" y="50"/>
                    <a:pt x="925" y="50"/>
                    <a:pt x="925" y="50"/>
                  </a:cubicBezTo>
                  <a:cubicBezTo>
                    <a:pt x="925" y="169"/>
                    <a:pt x="925" y="169"/>
                    <a:pt x="925" y="169"/>
                  </a:cubicBezTo>
                  <a:cubicBezTo>
                    <a:pt x="958" y="169"/>
                    <a:pt x="958" y="169"/>
                    <a:pt x="958" y="169"/>
                  </a:cubicBezTo>
                  <a:cubicBezTo>
                    <a:pt x="958" y="109"/>
                    <a:pt x="958" y="109"/>
                    <a:pt x="958" y="109"/>
                  </a:cubicBezTo>
                  <a:cubicBezTo>
                    <a:pt x="958" y="83"/>
                    <a:pt x="966" y="74"/>
                    <a:pt x="980" y="74"/>
                  </a:cubicBezTo>
                  <a:cubicBezTo>
                    <a:pt x="987" y="74"/>
                    <a:pt x="991" y="78"/>
                    <a:pt x="994" y="84"/>
                  </a:cubicBezTo>
                  <a:cubicBezTo>
                    <a:pt x="996" y="89"/>
                    <a:pt x="996" y="95"/>
                    <a:pt x="996" y="107"/>
                  </a:cubicBezTo>
                  <a:cubicBezTo>
                    <a:pt x="996" y="169"/>
                    <a:pt x="996" y="169"/>
                    <a:pt x="996" y="169"/>
                  </a:cubicBezTo>
                  <a:cubicBezTo>
                    <a:pt x="1029" y="169"/>
                    <a:pt x="1029" y="169"/>
                    <a:pt x="1029" y="169"/>
                  </a:cubicBezTo>
                  <a:cubicBezTo>
                    <a:pt x="1029" y="109"/>
                    <a:pt x="1029" y="109"/>
                    <a:pt x="1029" y="109"/>
                  </a:cubicBezTo>
                  <a:cubicBezTo>
                    <a:pt x="1029" y="84"/>
                    <a:pt x="1036" y="74"/>
                    <a:pt x="1051" y="74"/>
                  </a:cubicBezTo>
                  <a:cubicBezTo>
                    <a:pt x="1058" y="74"/>
                    <a:pt x="1062" y="78"/>
                    <a:pt x="1064" y="84"/>
                  </a:cubicBezTo>
                  <a:cubicBezTo>
                    <a:pt x="1066" y="89"/>
                    <a:pt x="1066" y="95"/>
                    <a:pt x="1066" y="107"/>
                  </a:cubicBezTo>
                  <a:cubicBezTo>
                    <a:pt x="1066" y="169"/>
                    <a:pt x="1066" y="169"/>
                    <a:pt x="1066" y="169"/>
                  </a:cubicBezTo>
                  <a:cubicBezTo>
                    <a:pt x="1099" y="169"/>
                    <a:pt x="1099" y="169"/>
                    <a:pt x="1099" y="169"/>
                  </a:cubicBezTo>
                  <a:cubicBezTo>
                    <a:pt x="1099" y="100"/>
                    <a:pt x="1099" y="100"/>
                    <a:pt x="1099" y="100"/>
                  </a:cubicBezTo>
                  <a:cubicBezTo>
                    <a:pt x="1099" y="86"/>
                    <a:pt x="1098" y="76"/>
                    <a:pt x="1095" y="68"/>
                  </a:cubicBezTo>
                  <a:cubicBezTo>
                    <a:pt x="1089" y="53"/>
                    <a:pt x="1076" y="47"/>
                    <a:pt x="1060" y="47"/>
                  </a:cubicBezTo>
                  <a:cubicBezTo>
                    <a:pt x="1043" y="47"/>
                    <a:pt x="1030" y="57"/>
                    <a:pt x="1024" y="67"/>
                  </a:cubicBezTo>
                  <a:cubicBezTo>
                    <a:pt x="1019" y="53"/>
                    <a:pt x="1006" y="47"/>
                    <a:pt x="990" y="47"/>
                  </a:cubicBezTo>
                  <a:moveTo>
                    <a:pt x="859" y="126"/>
                  </a:moveTo>
                  <a:cubicBezTo>
                    <a:pt x="859" y="139"/>
                    <a:pt x="851" y="147"/>
                    <a:pt x="837" y="147"/>
                  </a:cubicBezTo>
                  <a:cubicBezTo>
                    <a:pt x="829" y="147"/>
                    <a:pt x="823" y="142"/>
                    <a:pt x="823" y="134"/>
                  </a:cubicBezTo>
                  <a:cubicBezTo>
                    <a:pt x="823" y="127"/>
                    <a:pt x="826" y="122"/>
                    <a:pt x="838" y="118"/>
                  </a:cubicBezTo>
                  <a:cubicBezTo>
                    <a:pt x="852" y="114"/>
                    <a:pt x="852" y="114"/>
                    <a:pt x="852" y="114"/>
                  </a:cubicBezTo>
                  <a:cubicBezTo>
                    <a:pt x="856" y="113"/>
                    <a:pt x="858" y="112"/>
                    <a:pt x="859" y="110"/>
                  </a:cubicBezTo>
                  <a:lnTo>
                    <a:pt x="859" y="126"/>
                  </a:lnTo>
                  <a:close/>
                  <a:moveTo>
                    <a:pt x="892" y="91"/>
                  </a:moveTo>
                  <a:cubicBezTo>
                    <a:pt x="892" y="58"/>
                    <a:pt x="874" y="47"/>
                    <a:pt x="845" y="47"/>
                  </a:cubicBezTo>
                  <a:cubicBezTo>
                    <a:pt x="827" y="47"/>
                    <a:pt x="811" y="50"/>
                    <a:pt x="800" y="55"/>
                  </a:cubicBezTo>
                  <a:cubicBezTo>
                    <a:pt x="800" y="81"/>
                    <a:pt x="800" y="81"/>
                    <a:pt x="800" y="81"/>
                  </a:cubicBezTo>
                  <a:cubicBezTo>
                    <a:pt x="810" y="77"/>
                    <a:pt x="827" y="73"/>
                    <a:pt x="843" y="73"/>
                  </a:cubicBezTo>
                  <a:cubicBezTo>
                    <a:pt x="854" y="73"/>
                    <a:pt x="859" y="77"/>
                    <a:pt x="859" y="83"/>
                  </a:cubicBezTo>
                  <a:cubicBezTo>
                    <a:pt x="859" y="89"/>
                    <a:pt x="856" y="92"/>
                    <a:pt x="847" y="94"/>
                  </a:cubicBezTo>
                  <a:cubicBezTo>
                    <a:pt x="828" y="99"/>
                    <a:pt x="828" y="99"/>
                    <a:pt x="828" y="99"/>
                  </a:cubicBezTo>
                  <a:cubicBezTo>
                    <a:pt x="800" y="106"/>
                    <a:pt x="790" y="119"/>
                    <a:pt x="790" y="137"/>
                  </a:cubicBezTo>
                  <a:cubicBezTo>
                    <a:pt x="790" y="156"/>
                    <a:pt x="804" y="171"/>
                    <a:pt x="826" y="171"/>
                  </a:cubicBezTo>
                  <a:cubicBezTo>
                    <a:pt x="841" y="171"/>
                    <a:pt x="854" y="166"/>
                    <a:pt x="863" y="155"/>
                  </a:cubicBezTo>
                  <a:cubicBezTo>
                    <a:pt x="863" y="159"/>
                    <a:pt x="863" y="164"/>
                    <a:pt x="865" y="169"/>
                  </a:cubicBezTo>
                  <a:cubicBezTo>
                    <a:pt x="892" y="169"/>
                    <a:pt x="892" y="169"/>
                    <a:pt x="892" y="169"/>
                  </a:cubicBezTo>
                  <a:lnTo>
                    <a:pt x="892" y="91"/>
                  </a:lnTo>
                  <a:close/>
                  <a:moveTo>
                    <a:pt x="727" y="47"/>
                  </a:moveTo>
                  <a:cubicBezTo>
                    <a:pt x="695" y="47"/>
                    <a:pt x="681" y="63"/>
                    <a:pt x="681" y="83"/>
                  </a:cubicBezTo>
                  <a:cubicBezTo>
                    <a:pt x="681" y="103"/>
                    <a:pt x="693" y="113"/>
                    <a:pt x="711" y="119"/>
                  </a:cubicBezTo>
                  <a:cubicBezTo>
                    <a:pt x="722" y="123"/>
                    <a:pt x="722" y="123"/>
                    <a:pt x="722" y="123"/>
                  </a:cubicBezTo>
                  <a:cubicBezTo>
                    <a:pt x="733" y="127"/>
                    <a:pt x="737" y="130"/>
                    <a:pt x="737" y="135"/>
                  </a:cubicBezTo>
                  <a:cubicBezTo>
                    <a:pt x="737" y="142"/>
                    <a:pt x="731" y="146"/>
                    <a:pt x="720" y="146"/>
                  </a:cubicBezTo>
                  <a:cubicBezTo>
                    <a:pt x="708" y="146"/>
                    <a:pt x="693" y="142"/>
                    <a:pt x="681" y="135"/>
                  </a:cubicBezTo>
                  <a:cubicBezTo>
                    <a:pt x="681" y="163"/>
                    <a:pt x="681" y="163"/>
                    <a:pt x="681" y="163"/>
                  </a:cubicBezTo>
                  <a:cubicBezTo>
                    <a:pt x="694" y="169"/>
                    <a:pt x="705" y="172"/>
                    <a:pt x="720" y="172"/>
                  </a:cubicBezTo>
                  <a:cubicBezTo>
                    <a:pt x="753" y="172"/>
                    <a:pt x="770" y="158"/>
                    <a:pt x="770" y="133"/>
                  </a:cubicBezTo>
                  <a:cubicBezTo>
                    <a:pt x="770" y="115"/>
                    <a:pt x="761" y="104"/>
                    <a:pt x="741" y="98"/>
                  </a:cubicBezTo>
                  <a:cubicBezTo>
                    <a:pt x="730" y="94"/>
                    <a:pt x="730" y="94"/>
                    <a:pt x="730" y="94"/>
                  </a:cubicBezTo>
                  <a:cubicBezTo>
                    <a:pt x="718" y="91"/>
                    <a:pt x="715" y="88"/>
                    <a:pt x="715" y="82"/>
                  </a:cubicBezTo>
                  <a:cubicBezTo>
                    <a:pt x="715" y="76"/>
                    <a:pt x="720" y="72"/>
                    <a:pt x="729" y="72"/>
                  </a:cubicBezTo>
                  <a:cubicBezTo>
                    <a:pt x="739" y="72"/>
                    <a:pt x="753" y="75"/>
                    <a:pt x="765" y="81"/>
                  </a:cubicBezTo>
                  <a:cubicBezTo>
                    <a:pt x="765" y="54"/>
                    <a:pt x="765" y="54"/>
                    <a:pt x="765" y="54"/>
                  </a:cubicBezTo>
                  <a:cubicBezTo>
                    <a:pt x="755" y="50"/>
                    <a:pt x="742" y="47"/>
                    <a:pt x="727" y="47"/>
                  </a:cubicBezTo>
                  <a:moveTo>
                    <a:pt x="613" y="73"/>
                  </a:moveTo>
                  <a:cubicBezTo>
                    <a:pt x="623" y="73"/>
                    <a:pt x="628" y="77"/>
                    <a:pt x="628" y="85"/>
                  </a:cubicBezTo>
                  <a:cubicBezTo>
                    <a:pt x="628" y="92"/>
                    <a:pt x="623" y="96"/>
                    <a:pt x="612" y="99"/>
                  </a:cubicBezTo>
                  <a:cubicBezTo>
                    <a:pt x="598" y="103"/>
                    <a:pt x="598" y="103"/>
                    <a:pt x="598" y="103"/>
                  </a:cubicBezTo>
                  <a:cubicBezTo>
                    <a:pt x="592" y="104"/>
                    <a:pt x="589" y="106"/>
                    <a:pt x="588" y="107"/>
                  </a:cubicBezTo>
                  <a:cubicBezTo>
                    <a:pt x="588" y="105"/>
                    <a:pt x="588" y="105"/>
                    <a:pt x="588" y="105"/>
                  </a:cubicBezTo>
                  <a:cubicBezTo>
                    <a:pt x="588" y="86"/>
                    <a:pt x="597" y="73"/>
                    <a:pt x="613" y="73"/>
                  </a:cubicBezTo>
                  <a:moveTo>
                    <a:pt x="622" y="119"/>
                  </a:moveTo>
                  <a:cubicBezTo>
                    <a:pt x="648" y="113"/>
                    <a:pt x="661" y="104"/>
                    <a:pt x="661" y="83"/>
                  </a:cubicBezTo>
                  <a:cubicBezTo>
                    <a:pt x="661" y="63"/>
                    <a:pt x="646" y="47"/>
                    <a:pt x="613" y="47"/>
                  </a:cubicBezTo>
                  <a:cubicBezTo>
                    <a:pt x="579" y="47"/>
                    <a:pt x="555" y="72"/>
                    <a:pt x="555" y="109"/>
                  </a:cubicBezTo>
                  <a:cubicBezTo>
                    <a:pt x="555" y="147"/>
                    <a:pt x="574" y="172"/>
                    <a:pt x="610" y="172"/>
                  </a:cubicBezTo>
                  <a:cubicBezTo>
                    <a:pt x="632" y="172"/>
                    <a:pt x="649" y="167"/>
                    <a:pt x="660" y="161"/>
                  </a:cubicBezTo>
                  <a:cubicBezTo>
                    <a:pt x="660" y="135"/>
                    <a:pt x="660" y="135"/>
                    <a:pt x="660" y="135"/>
                  </a:cubicBezTo>
                  <a:cubicBezTo>
                    <a:pt x="645" y="141"/>
                    <a:pt x="625" y="146"/>
                    <a:pt x="610" y="146"/>
                  </a:cubicBezTo>
                  <a:cubicBezTo>
                    <a:pt x="597" y="146"/>
                    <a:pt x="592" y="138"/>
                    <a:pt x="592" y="133"/>
                  </a:cubicBezTo>
                  <a:cubicBezTo>
                    <a:pt x="592" y="128"/>
                    <a:pt x="595" y="125"/>
                    <a:pt x="601" y="124"/>
                  </a:cubicBezTo>
                  <a:lnTo>
                    <a:pt x="622" y="119"/>
                  </a:lnTo>
                  <a:close/>
                  <a:moveTo>
                    <a:pt x="496" y="109"/>
                  </a:moveTo>
                  <a:cubicBezTo>
                    <a:pt x="496" y="132"/>
                    <a:pt x="490" y="145"/>
                    <a:pt x="474" y="145"/>
                  </a:cubicBezTo>
                  <a:cubicBezTo>
                    <a:pt x="457" y="145"/>
                    <a:pt x="452" y="132"/>
                    <a:pt x="452" y="109"/>
                  </a:cubicBezTo>
                  <a:cubicBezTo>
                    <a:pt x="452" y="87"/>
                    <a:pt x="457" y="74"/>
                    <a:pt x="474" y="74"/>
                  </a:cubicBezTo>
                  <a:cubicBezTo>
                    <a:pt x="490" y="74"/>
                    <a:pt x="496" y="87"/>
                    <a:pt x="496" y="109"/>
                  </a:cubicBezTo>
                  <a:moveTo>
                    <a:pt x="529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1" y="55"/>
                    <a:pt x="480" y="47"/>
                    <a:pt x="465" y="47"/>
                  </a:cubicBezTo>
                  <a:cubicBezTo>
                    <a:pt x="432" y="47"/>
                    <a:pt x="418" y="72"/>
                    <a:pt x="418" y="109"/>
                  </a:cubicBezTo>
                  <a:cubicBezTo>
                    <a:pt x="418" y="147"/>
                    <a:pt x="432" y="172"/>
                    <a:pt x="466" y="172"/>
                  </a:cubicBezTo>
                  <a:cubicBezTo>
                    <a:pt x="481" y="172"/>
                    <a:pt x="493" y="164"/>
                    <a:pt x="499" y="155"/>
                  </a:cubicBezTo>
                  <a:cubicBezTo>
                    <a:pt x="499" y="158"/>
                    <a:pt x="499" y="164"/>
                    <a:pt x="501" y="169"/>
                  </a:cubicBezTo>
                  <a:cubicBezTo>
                    <a:pt x="529" y="169"/>
                    <a:pt x="529" y="169"/>
                    <a:pt x="529" y="169"/>
                  </a:cubicBezTo>
                  <a:lnTo>
                    <a:pt x="529" y="0"/>
                  </a:lnTo>
                  <a:close/>
                  <a:moveTo>
                    <a:pt x="352" y="47"/>
                  </a:moveTo>
                  <a:cubicBezTo>
                    <a:pt x="334" y="47"/>
                    <a:pt x="321" y="56"/>
                    <a:pt x="316" y="66"/>
                  </a:cubicBezTo>
                  <a:cubicBezTo>
                    <a:pt x="316" y="63"/>
                    <a:pt x="315" y="54"/>
                    <a:pt x="313" y="50"/>
                  </a:cubicBezTo>
                  <a:cubicBezTo>
                    <a:pt x="286" y="50"/>
                    <a:pt x="286" y="50"/>
                    <a:pt x="286" y="50"/>
                  </a:cubicBezTo>
                  <a:cubicBezTo>
                    <a:pt x="286" y="169"/>
                    <a:pt x="286" y="169"/>
                    <a:pt x="286" y="169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319" y="109"/>
                    <a:pt x="319" y="109"/>
                    <a:pt x="319" y="109"/>
                  </a:cubicBezTo>
                  <a:cubicBezTo>
                    <a:pt x="319" y="83"/>
                    <a:pt x="327" y="74"/>
                    <a:pt x="342" y="74"/>
                  </a:cubicBezTo>
                  <a:cubicBezTo>
                    <a:pt x="350" y="74"/>
                    <a:pt x="355" y="77"/>
                    <a:pt x="357" y="84"/>
                  </a:cubicBezTo>
                  <a:cubicBezTo>
                    <a:pt x="359" y="89"/>
                    <a:pt x="360" y="93"/>
                    <a:pt x="360" y="107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93" y="169"/>
                    <a:pt x="393" y="169"/>
                    <a:pt x="393" y="169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93" y="86"/>
                    <a:pt x="391" y="76"/>
                    <a:pt x="388" y="68"/>
                  </a:cubicBezTo>
                  <a:cubicBezTo>
                    <a:pt x="382" y="53"/>
                    <a:pt x="370" y="47"/>
                    <a:pt x="352" y="47"/>
                  </a:cubicBezTo>
                  <a:moveTo>
                    <a:pt x="186" y="172"/>
                  </a:moveTo>
                  <a:cubicBezTo>
                    <a:pt x="204" y="172"/>
                    <a:pt x="217" y="163"/>
                    <a:pt x="223" y="153"/>
                  </a:cubicBezTo>
                  <a:cubicBezTo>
                    <a:pt x="223" y="156"/>
                    <a:pt x="223" y="164"/>
                    <a:pt x="225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36"/>
                    <a:pt x="211" y="145"/>
                    <a:pt x="196" y="145"/>
                  </a:cubicBezTo>
                  <a:cubicBezTo>
                    <a:pt x="189" y="145"/>
                    <a:pt x="184" y="141"/>
                    <a:pt x="182" y="135"/>
                  </a:cubicBezTo>
                  <a:cubicBezTo>
                    <a:pt x="180" y="130"/>
                    <a:pt x="179" y="125"/>
                    <a:pt x="179" y="112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31"/>
                    <a:pt x="147" y="142"/>
                    <a:pt x="150" y="151"/>
                  </a:cubicBezTo>
                  <a:cubicBezTo>
                    <a:pt x="156" y="165"/>
                    <a:pt x="168" y="172"/>
                    <a:pt x="186" y="172"/>
                  </a:cubicBezTo>
                  <a:moveTo>
                    <a:pt x="50" y="32"/>
                  </a:moveTo>
                  <a:cubicBezTo>
                    <a:pt x="72" y="32"/>
                    <a:pt x="78" y="39"/>
                    <a:pt x="78" y="51"/>
                  </a:cubicBezTo>
                  <a:cubicBezTo>
                    <a:pt x="78" y="64"/>
                    <a:pt x="70" y="72"/>
                    <a:pt x="48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9" y="32"/>
                    <a:pt x="44" y="32"/>
                    <a:pt x="50" y="32"/>
                  </a:cubicBezTo>
                  <a:moveTo>
                    <a:pt x="55" y="98"/>
                  </a:moveTo>
                  <a:cubicBezTo>
                    <a:pt x="78" y="98"/>
                    <a:pt x="86" y="108"/>
                    <a:pt x="86" y="120"/>
                  </a:cubicBezTo>
                  <a:cubicBezTo>
                    <a:pt x="86" y="133"/>
                    <a:pt x="79" y="143"/>
                    <a:pt x="57" y="143"/>
                  </a:cubicBezTo>
                  <a:cubicBezTo>
                    <a:pt x="47" y="143"/>
                    <a:pt x="39" y="143"/>
                    <a:pt x="34" y="142"/>
                  </a:cubicBezTo>
                  <a:cubicBezTo>
                    <a:pt x="34" y="98"/>
                    <a:pt x="34" y="98"/>
                    <a:pt x="34" y="98"/>
                  </a:cubicBezTo>
                  <a:lnTo>
                    <a:pt x="55" y="98"/>
                  </a:lnTo>
                  <a:close/>
                  <a:moveTo>
                    <a:pt x="49" y="171"/>
                  </a:moveTo>
                  <a:cubicBezTo>
                    <a:pt x="105" y="171"/>
                    <a:pt x="121" y="152"/>
                    <a:pt x="121" y="122"/>
                  </a:cubicBezTo>
                  <a:cubicBezTo>
                    <a:pt x="121" y="100"/>
                    <a:pt x="106" y="85"/>
                    <a:pt x="89" y="81"/>
                  </a:cubicBezTo>
                  <a:cubicBezTo>
                    <a:pt x="103" y="77"/>
                    <a:pt x="113" y="64"/>
                    <a:pt x="113" y="49"/>
                  </a:cubicBezTo>
                  <a:cubicBezTo>
                    <a:pt x="113" y="18"/>
                    <a:pt x="94" y="4"/>
                    <a:pt x="50" y="4"/>
                  </a:cubicBezTo>
                  <a:cubicBezTo>
                    <a:pt x="36" y="4"/>
                    <a:pt x="6" y="6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0"/>
                    <a:pt x="25" y="171"/>
                    <a:pt x="49" y="17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15427328" y="27792366"/>
              <a:ext cx="2582864" cy="546101"/>
            </a:xfrm>
            <a:custGeom>
              <a:avLst/>
              <a:gdLst/>
              <a:ahLst/>
              <a:cxnLst>
                <a:cxn ang="0">
                  <a:pos x="790" y="172"/>
                </a:cxn>
                <a:cxn ang="0">
                  <a:pos x="815" y="142"/>
                </a:cxn>
                <a:cxn ang="0">
                  <a:pos x="784" y="128"/>
                </a:cxn>
                <a:cxn ang="0">
                  <a:pos x="811" y="75"/>
                </a:cxn>
                <a:cxn ang="0">
                  <a:pos x="784" y="50"/>
                </a:cxn>
                <a:cxn ang="0">
                  <a:pos x="751" y="23"/>
                </a:cxn>
                <a:cxn ang="0">
                  <a:pos x="736" y="50"/>
                </a:cxn>
                <a:cxn ang="0">
                  <a:pos x="751" y="75"/>
                </a:cxn>
                <a:cxn ang="0">
                  <a:pos x="676" y="131"/>
                </a:cxn>
                <a:cxn ang="0">
                  <a:pos x="725" y="168"/>
                </a:cxn>
                <a:cxn ang="0">
                  <a:pos x="719" y="143"/>
                </a:cxn>
                <a:cxn ang="0">
                  <a:pos x="709" y="0"/>
                </a:cxn>
                <a:cxn ang="0">
                  <a:pos x="676" y="131"/>
                </a:cxn>
                <a:cxn ang="0">
                  <a:pos x="617" y="85"/>
                </a:cxn>
                <a:cxn ang="0">
                  <a:pos x="586" y="103"/>
                </a:cxn>
                <a:cxn ang="0">
                  <a:pos x="577" y="105"/>
                </a:cxn>
                <a:cxn ang="0">
                  <a:pos x="611" y="119"/>
                </a:cxn>
                <a:cxn ang="0">
                  <a:pos x="602" y="47"/>
                </a:cxn>
                <a:cxn ang="0">
                  <a:pos x="599" y="172"/>
                </a:cxn>
                <a:cxn ang="0">
                  <a:pos x="649" y="135"/>
                </a:cxn>
                <a:cxn ang="0">
                  <a:pos x="581" y="133"/>
                </a:cxn>
                <a:cxn ang="0">
                  <a:pos x="611" y="119"/>
                </a:cxn>
                <a:cxn ang="0">
                  <a:pos x="532" y="50"/>
                </a:cxn>
                <a:cxn ang="0">
                  <a:pos x="479" y="134"/>
                </a:cxn>
                <a:cxn ang="0">
                  <a:pos x="428" y="50"/>
                </a:cxn>
                <a:cxn ang="0">
                  <a:pos x="386" y="50"/>
                </a:cxn>
                <a:cxn ang="0">
                  <a:pos x="390" y="169"/>
                </a:cxn>
                <a:cxn ang="0">
                  <a:pos x="442" y="97"/>
                </a:cxn>
                <a:cxn ang="0">
                  <a:pos x="494" y="169"/>
                </a:cxn>
                <a:cxn ang="0">
                  <a:pos x="189" y="66"/>
                </a:cxn>
                <a:cxn ang="0">
                  <a:pos x="159" y="50"/>
                </a:cxn>
                <a:cxn ang="0">
                  <a:pos x="192" y="169"/>
                </a:cxn>
                <a:cxn ang="0">
                  <a:pos x="214" y="74"/>
                </a:cxn>
                <a:cxn ang="0">
                  <a:pos x="230" y="107"/>
                </a:cxn>
                <a:cxn ang="0">
                  <a:pos x="263" y="169"/>
                </a:cxn>
                <a:cxn ang="0">
                  <a:pos x="285" y="74"/>
                </a:cxn>
                <a:cxn ang="0">
                  <a:pos x="300" y="107"/>
                </a:cxn>
                <a:cxn ang="0">
                  <a:pos x="333" y="169"/>
                </a:cxn>
                <a:cxn ang="0">
                  <a:pos x="329" y="68"/>
                </a:cxn>
                <a:cxn ang="0">
                  <a:pos x="258" y="68"/>
                </a:cxn>
                <a:cxn ang="0">
                  <a:pos x="34" y="6"/>
                </a:cxn>
                <a:cxn ang="0">
                  <a:pos x="0" y="111"/>
                </a:cxn>
                <a:cxn ang="0">
                  <a:pos x="125" y="111"/>
                </a:cxn>
                <a:cxn ang="0">
                  <a:pos x="90" y="6"/>
                </a:cxn>
                <a:cxn ang="0">
                  <a:pos x="62" y="144"/>
                </a:cxn>
                <a:cxn ang="0">
                  <a:pos x="34" y="6"/>
                </a:cxn>
              </a:cxnLst>
              <a:rect l="0" t="0" r="r" b="b"/>
              <a:pathLst>
                <a:path w="815" h="172">
                  <a:moveTo>
                    <a:pt x="751" y="130"/>
                  </a:moveTo>
                  <a:cubicBezTo>
                    <a:pt x="751" y="157"/>
                    <a:pt x="762" y="172"/>
                    <a:pt x="790" y="172"/>
                  </a:cubicBezTo>
                  <a:cubicBezTo>
                    <a:pt x="802" y="172"/>
                    <a:pt x="812" y="169"/>
                    <a:pt x="815" y="168"/>
                  </a:cubicBezTo>
                  <a:cubicBezTo>
                    <a:pt x="815" y="142"/>
                    <a:pt x="815" y="142"/>
                    <a:pt x="815" y="142"/>
                  </a:cubicBezTo>
                  <a:cubicBezTo>
                    <a:pt x="810" y="144"/>
                    <a:pt x="804" y="145"/>
                    <a:pt x="798" y="145"/>
                  </a:cubicBezTo>
                  <a:cubicBezTo>
                    <a:pt x="788" y="145"/>
                    <a:pt x="784" y="142"/>
                    <a:pt x="784" y="128"/>
                  </a:cubicBezTo>
                  <a:cubicBezTo>
                    <a:pt x="784" y="75"/>
                    <a:pt x="784" y="75"/>
                    <a:pt x="784" y="75"/>
                  </a:cubicBezTo>
                  <a:cubicBezTo>
                    <a:pt x="811" y="75"/>
                    <a:pt x="811" y="75"/>
                    <a:pt x="811" y="75"/>
                  </a:cubicBezTo>
                  <a:cubicBezTo>
                    <a:pt x="811" y="50"/>
                    <a:pt x="811" y="50"/>
                    <a:pt x="811" y="50"/>
                  </a:cubicBezTo>
                  <a:cubicBezTo>
                    <a:pt x="784" y="50"/>
                    <a:pt x="784" y="50"/>
                    <a:pt x="784" y="50"/>
                  </a:cubicBezTo>
                  <a:cubicBezTo>
                    <a:pt x="784" y="15"/>
                    <a:pt x="784" y="15"/>
                    <a:pt x="784" y="15"/>
                  </a:cubicBezTo>
                  <a:cubicBezTo>
                    <a:pt x="766" y="17"/>
                    <a:pt x="754" y="22"/>
                    <a:pt x="751" y="23"/>
                  </a:cubicBezTo>
                  <a:cubicBezTo>
                    <a:pt x="751" y="50"/>
                    <a:pt x="751" y="50"/>
                    <a:pt x="751" y="50"/>
                  </a:cubicBezTo>
                  <a:cubicBezTo>
                    <a:pt x="736" y="50"/>
                    <a:pt x="736" y="50"/>
                    <a:pt x="736" y="50"/>
                  </a:cubicBezTo>
                  <a:cubicBezTo>
                    <a:pt x="736" y="75"/>
                    <a:pt x="736" y="75"/>
                    <a:pt x="736" y="75"/>
                  </a:cubicBezTo>
                  <a:cubicBezTo>
                    <a:pt x="751" y="75"/>
                    <a:pt x="751" y="75"/>
                    <a:pt x="751" y="75"/>
                  </a:cubicBezTo>
                  <a:lnTo>
                    <a:pt x="751" y="130"/>
                  </a:lnTo>
                  <a:close/>
                  <a:moveTo>
                    <a:pt x="676" y="131"/>
                  </a:moveTo>
                  <a:cubicBezTo>
                    <a:pt x="676" y="159"/>
                    <a:pt x="686" y="170"/>
                    <a:pt x="708" y="170"/>
                  </a:cubicBezTo>
                  <a:cubicBezTo>
                    <a:pt x="715" y="170"/>
                    <a:pt x="722" y="169"/>
                    <a:pt x="725" y="168"/>
                  </a:cubicBezTo>
                  <a:cubicBezTo>
                    <a:pt x="725" y="143"/>
                    <a:pt x="725" y="143"/>
                    <a:pt x="725" y="143"/>
                  </a:cubicBezTo>
                  <a:cubicBezTo>
                    <a:pt x="719" y="143"/>
                    <a:pt x="719" y="143"/>
                    <a:pt x="719" y="143"/>
                  </a:cubicBezTo>
                  <a:cubicBezTo>
                    <a:pt x="712" y="143"/>
                    <a:pt x="709" y="140"/>
                    <a:pt x="709" y="129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76" y="0"/>
                    <a:pt x="676" y="0"/>
                    <a:pt x="676" y="0"/>
                  </a:cubicBezTo>
                  <a:lnTo>
                    <a:pt x="676" y="131"/>
                  </a:lnTo>
                  <a:close/>
                  <a:moveTo>
                    <a:pt x="602" y="73"/>
                  </a:moveTo>
                  <a:cubicBezTo>
                    <a:pt x="611" y="73"/>
                    <a:pt x="617" y="78"/>
                    <a:pt x="617" y="85"/>
                  </a:cubicBezTo>
                  <a:cubicBezTo>
                    <a:pt x="617" y="92"/>
                    <a:pt x="612" y="97"/>
                    <a:pt x="601" y="99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1" y="105"/>
                    <a:pt x="578" y="106"/>
                    <a:pt x="577" y="108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577" y="86"/>
                    <a:pt x="586" y="73"/>
                    <a:pt x="602" y="73"/>
                  </a:cubicBezTo>
                  <a:moveTo>
                    <a:pt x="611" y="119"/>
                  </a:moveTo>
                  <a:cubicBezTo>
                    <a:pt x="637" y="113"/>
                    <a:pt x="650" y="105"/>
                    <a:pt x="650" y="83"/>
                  </a:cubicBezTo>
                  <a:cubicBezTo>
                    <a:pt x="650" y="63"/>
                    <a:pt x="635" y="47"/>
                    <a:pt x="602" y="47"/>
                  </a:cubicBezTo>
                  <a:cubicBezTo>
                    <a:pt x="567" y="47"/>
                    <a:pt x="544" y="72"/>
                    <a:pt x="544" y="109"/>
                  </a:cubicBezTo>
                  <a:cubicBezTo>
                    <a:pt x="544" y="147"/>
                    <a:pt x="562" y="172"/>
                    <a:pt x="599" y="172"/>
                  </a:cubicBezTo>
                  <a:cubicBezTo>
                    <a:pt x="620" y="172"/>
                    <a:pt x="638" y="168"/>
                    <a:pt x="649" y="161"/>
                  </a:cubicBezTo>
                  <a:cubicBezTo>
                    <a:pt x="649" y="135"/>
                    <a:pt x="649" y="135"/>
                    <a:pt x="649" y="135"/>
                  </a:cubicBezTo>
                  <a:cubicBezTo>
                    <a:pt x="634" y="141"/>
                    <a:pt x="613" y="146"/>
                    <a:pt x="599" y="146"/>
                  </a:cubicBezTo>
                  <a:cubicBezTo>
                    <a:pt x="586" y="146"/>
                    <a:pt x="581" y="138"/>
                    <a:pt x="581" y="133"/>
                  </a:cubicBezTo>
                  <a:cubicBezTo>
                    <a:pt x="581" y="128"/>
                    <a:pt x="584" y="125"/>
                    <a:pt x="590" y="124"/>
                  </a:cubicBezTo>
                  <a:lnTo>
                    <a:pt x="611" y="119"/>
                  </a:lnTo>
                  <a:close/>
                  <a:moveTo>
                    <a:pt x="494" y="169"/>
                  </a:moveTo>
                  <a:cubicBezTo>
                    <a:pt x="508" y="141"/>
                    <a:pt x="523" y="92"/>
                    <a:pt x="532" y="50"/>
                  </a:cubicBezTo>
                  <a:cubicBezTo>
                    <a:pt x="498" y="50"/>
                    <a:pt x="498" y="50"/>
                    <a:pt x="498" y="50"/>
                  </a:cubicBezTo>
                  <a:cubicBezTo>
                    <a:pt x="492" y="83"/>
                    <a:pt x="485" y="116"/>
                    <a:pt x="479" y="134"/>
                  </a:cubicBezTo>
                  <a:cubicBezTo>
                    <a:pt x="472" y="116"/>
                    <a:pt x="463" y="83"/>
                    <a:pt x="456" y="50"/>
                  </a:cubicBezTo>
                  <a:cubicBezTo>
                    <a:pt x="428" y="50"/>
                    <a:pt x="428" y="50"/>
                    <a:pt x="428" y="50"/>
                  </a:cubicBezTo>
                  <a:cubicBezTo>
                    <a:pt x="421" y="83"/>
                    <a:pt x="412" y="116"/>
                    <a:pt x="405" y="134"/>
                  </a:cubicBezTo>
                  <a:cubicBezTo>
                    <a:pt x="399" y="116"/>
                    <a:pt x="392" y="83"/>
                    <a:pt x="386" y="50"/>
                  </a:cubicBezTo>
                  <a:cubicBezTo>
                    <a:pt x="352" y="50"/>
                    <a:pt x="352" y="50"/>
                    <a:pt x="352" y="50"/>
                  </a:cubicBezTo>
                  <a:cubicBezTo>
                    <a:pt x="361" y="92"/>
                    <a:pt x="376" y="141"/>
                    <a:pt x="390" y="169"/>
                  </a:cubicBezTo>
                  <a:cubicBezTo>
                    <a:pt x="420" y="169"/>
                    <a:pt x="420" y="169"/>
                    <a:pt x="420" y="169"/>
                  </a:cubicBezTo>
                  <a:cubicBezTo>
                    <a:pt x="429" y="146"/>
                    <a:pt x="439" y="112"/>
                    <a:pt x="442" y="97"/>
                  </a:cubicBezTo>
                  <a:cubicBezTo>
                    <a:pt x="445" y="112"/>
                    <a:pt x="455" y="146"/>
                    <a:pt x="465" y="169"/>
                  </a:cubicBezTo>
                  <a:lnTo>
                    <a:pt x="494" y="169"/>
                  </a:lnTo>
                  <a:close/>
                  <a:moveTo>
                    <a:pt x="224" y="47"/>
                  </a:moveTo>
                  <a:cubicBezTo>
                    <a:pt x="207" y="47"/>
                    <a:pt x="194" y="56"/>
                    <a:pt x="189" y="66"/>
                  </a:cubicBezTo>
                  <a:cubicBezTo>
                    <a:pt x="189" y="63"/>
                    <a:pt x="188" y="55"/>
                    <a:pt x="187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169"/>
                    <a:pt x="159" y="169"/>
                    <a:pt x="159" y="169"/>
                  </a:cubicBezTo>
                  <a:cubicBezTo>
                    <a:pt x="192" y="169"/>
                    <a:pt x="192" y="169"/>
                    <a:pt x="192" y="169"/>
                  </a:cubicBezTo>
                  <a:cubicBezTo>
                    <a:pt x="192" y="109"/>
                    <a:pt x="192" y="109"/>
                    <a:pt x="192" y="109"/>
                  </a:cubicBezTo>
                  <a:cubicBezTo>
                    <a:pt x="192" y="83"/>
                    <a:pt x="200" y="74"/>
                    <a:pt x="214" y="74"/>
                  </a:cubicBezTo>
                  <a:cubicBezTo>
                    <a:pt x="221" y="74"/>
                    <a:pt x="226" y="78"/>
                    <a:pt x="228" y="84"/>
                  </a:cubicBezTo>
                  <a:cubicBezTo>
                    <a:pt x="230" y="90"/>
                    <a:pt x="230" y="95"/>
                    <a:pt x="230" y="107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3" y="84"/>
                    <a:pt x="270" y="74"/>
                    <a:pt x="285" y="74"/>
                  </a:cubicBezTo>
                  <a:cubicBezTo>
                    <a:pt x="292" y="74"/>
                    <a:pt x="296" y="78"/>
                    <a:pt x="298" y="84"/>
                  </a:cubicBezTo>
                  <a:cubicBezTo>
                    <a:pt x="300" y="90"/>
                    <a:pt x="300" y="95"/>
                    <a:pt x="300" y="107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33" y="169"/>
                    <a:pt x="333" y="169"/>
                    <a:pt x="333" y="169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3" y="86"/>
                    <a:pt x="332" y="76"/>
                    <a:pt x="329" y="68"/>
                  </a:cubicBezTo>
                  <a:cubicBezTo>
                    <a:pt x="323" y="54"/>
                    <a:pt x="310" y="47"/>
                    <a:pt x="294" y="47"/>
                  </a:cubicBezTo>
                  <a:cubicBezTo>
                    <a:pt x="277" y="47"/>
                    <a:pt x="264" y="57"/>
                    <a:pt x="258" y="68"/>
                  </a:cubicBezTo>
                  <a:cubicBezTo>
                    <a:pt x="253" y="54"/>
                    <a:pt x="240" y="47"/>
                    <a:pt x="224" y="47"/>
                  </a:cubicBezTo>
                  <a:moveTo>
                    <a:pt x="3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50"/>
                    <a:pt x="24" y="172"/>
                    <a:pt x="62" y="172"/>
                  </a:cubicBezTo>
                  <a:cubicBezTo>
                    <a:pt x="100" y="172"/>
                    <a:pt x="125" y="150"/>
                    <a:pt x="125" y="111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31"/>
                    <a:pt x="80" y="144"/>
                    <a:pt x="62" y="144"/>
                  </a:cubicBezTo>
                  <a:cubicBezTo>
                    <a:pt x="44" y="144"/>
                    <a:pt x="34" y="131"/>
                    <a:pt x="34" y="109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18276888" y="27709814"/>
              <a:ext cx="720725" cy="695325"/>
            </a:xfrm>
            <a:custGeom>
              <a:avLst/>
              <a:gdLst/>
              <a:ahLst/>
              <a:cxnLst>
                <a:cxn ang="0">
                  <a:pos x="63" y="87"/>
                </a:cxn>
                <a:cxn ang="0">
                  <a:pos x="4" y="81"/>
                </a:cxn>
                <a:cxn ang="0">
                  <a:pos x="0" y="112"/>
                </a:cxn>
                <a:cxn ang="0">
                  <a:pos x="81" y="219"/>
                </a:cxn>
                <a:cxn ang="0">
                  <a:pos x="81" y="219"/>
                </a:cxn>
                <a:cxn ang="0">
                  <a:pos x="105" y="141"/>
                </a:cxn>
                <a:cxn ang="0">
                  <a:pos x="99" y="103"/>
                </a:cxn>
                <a:cxn ang="0">
                  <a:pos x="63" y="87"/>
                </a:cxn>
                <a:cxn ang="0">
                  <a:pos x="190" y="72"/>
                </a:cxn>
                <a:cxn ang="0">
                  <a:pos x="220" y="73"/>
                </a:cxn>
                <a:cxn ang="0">
                  <a:pos x="113" y="0"/>
                </a:cxn>
                <a:cxn ang="0">
                  <a:pos x="7" y="73"/>
                </a:cxn>
                <a:cxn ang="0">
                  <a:pos x="37" y="72"/>
                </a:cxn>
                <a:cxn ang="0">
                  <a:pos x="95" y="64"/>
                </a:cxn>
                <a:cxn ang="0">
                  <a:pos x="109" y="60"/>
                </a:cxn>
                <a:cxn ang="0">
                  <a:pos x="96" y="42"/>
                </a:cxn>
                <a:cxn ang="0">
                  <a:pos x="114" y="24"/>
                </a:cxn>
                <a:cxn ang="0">
                  <a:pos x="132" y="42"/>
                </a:cxn>
                <a:cxn ang="0">
                  <a:pos x="117" y="60"/>
                </a:cxn>
                <a:cxn ang="0">
                  <a:pos x="131" y="64"/>
                </a:cxn>
                <a:cxn ang="0">
                  <a:pos x="190" y="72"/>
                </a:cxn>
                <a:cxn ang="0">
                  <a:pos x="227" y="112"/>
                </a:cxn>
                <a:cxn ang="0">
                  <a:pos x="223" y="82"/>
                </a:cxn>
                <a:cxn ang="0">
                  <a:pos x="222" y="82"/>
                </a:cxn>
                <a:cxn ang="0">
                  <a:pos x="163" y="87"/>
                </a:cxn>
                <a:cxn ang="0">
                  <a:pos x="127" y="103"/>
                </a:cxn>
                <a:cxn ang="0">
                  <a:pos x="121" y="141"/>
                </a:cxn>
                <a:cxn ang="0">
                  <a:pos x="145" y="219"/>
                </a:cxn>
                <a:cxn ang="0">
                  <a:pos x="145" y="219"/>
                </a:cxn>
                <a:cxn ang="0">
                  <a:pos x="227" y="112"/>
                </a:cxn>
              </a:cxnLst>
              <a:rect l="0" t="0" r="r" b="b"/>
              <a:pathLst>
                <a:path w="227" h="219">
                  <a:moveTo>
                    <a:pt x="63" y="87"/>
                  </a:moveTo>
                  <a:cubicBezTo>
                    <a:pt x="42" y="85"/>
                    <a:pt x="26" y="83"/>
                    <a:pt x="4" y="81"/>
                  </a:cubicBezTo>
                  <a:cubicBezTo>
                    <a:pt x="1" y="91"/>
                    <a:pt x="0" y="101"/>
                    <a:pt x="0" y="112"/>
                  </a:cubicBezTo>
                  <a:cubicBezTo>
                    <a:pt x="0" y="162"/>
                    <a:pt x="34" y="205"/>
                    <a:pt x="81" y="219"/>
                  </a:cubicBezTo>
                  <a:cubicBezTo>
                    <a:pt x="81" y="219"/>
                    <a:pt x="81" y="219"/>
                    <a:pt x="81" y="219"/>
                  </a:cubicBezTo>
                  <a:cubicBezTo>
                    <a:pt x="98" y="193"/>
                    <a:pt x="101" y="171"/>
                    <a:pt x="105" y="141"/>
                  </a:cubicBezTo>
                  <a:cubicBezTo>
                    <a:pt x="106" y="129"/>
                    <a:pt x="106" y="114"/>
                    <a:pt x="99" y="103"/>
                  </a:cubicBezTo>
                  <a:cubicBezTo>
                    <a:pt x="92" y="92"/>
                    <a:pt x="76" y="87"/>
                    <a:pt x="63" y="87"/>
                  </a:cubicBezTo>
                  <a:moveTo>
                    <a:pt x="190" y="72"/>
                  </a:moveTo>
                  <a:cubicBezTo>
                    <a:pt x="199" y="73"/>
                    <a:pt x="220" y="73"/>
                    <a:pt x="220" y="73"/>
                  </a:cubicBezTo>
                  <a:cubicBezTo>
                    <a:pt x="204" y="30"/>
                    <a:pt x="163" y="0"/>
                    <a:pt x="113" y="0"/>
                  </a:cubicBezTo>
                  <a:cubicBezTo>
                    <a:pt x="64" y="0"/>
                    <a:pt x="23" y="30"/>
                    <a:pt x="7" y="73"/>
                  </a:cubicBezTo>
                  <a:cubicBezTo>
                    <a:pt x="15" y="75"/>
                    <a:pt x="27" y="72"/>
                    <a:pt x="37" y="72"/>
                  </a:cubicBezTo>
                  <a:cubicBezTo>
                    <a:pt x="54" y="69"/>
                    <a:pt x="77" y="67"/>
                    <a:pt x="95" y="64"/>
                  </a:cubicBezTo>
                  <a:cubicBezTo>
                    <a:pt x="100" y="64"/>
                    <a:pt x="105" y="63"/>
                    <a:pt x="109" y="60"/>
                  </a:cubicBezTo>
                  <a:cubicBezTo>
                    <a:pt x="102" y="58"/>
                    <a:pt x="96" y="51"/>
                    <a:pt x="96" y="42"/>
                  </a:cubicBezTo>
                  <a:cubicBezTo>
                    <a:pt x="96" y="32"/>
                    <a:pt x="104" y="24"/>
                    <a:pt x="114" y="24"/>
                  </a:cubicBezTo>
                  <a:cubicBezTo>
                    <a:pt x="124" y="24"/>
                    <a:pt x="132" y="32"/>
                    <a:pt x="132" y="42"/>
                  </a:cubicBezTo>
                  <a:cubicBezTo>
                    <a:pt x="132" y="51"/>
                    <a:pt x="125" y="58"/>
                    <a:pt x="117" y="60"/>
                  </a:cubicBezTo>
                  <a:cubicBezTo>
                    <a:pt x="121" y="63"/>
                    <a:pt x="126" y="64"/>
                    <a:pt x="131" y="64"/>
                  </a:cubicBezTo>
                  <a:cubicBezTo>
                    <a:pt x="150" y="67"/>
                    <a:pt x="172" y="69"/>
                    <a:pt x="190" y="72"/>
                  </a:cubicBezTo>
                  <a:moveTo>
                    <a:pt x="227" y="112"/>
                  </a:moveTo>
                  <a:cubicBezTo>
                    <a:pt x="227" y="101"/>
                    <a:pt x="226" y="91"/>
                    <a:pt x="223" y="82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00" y="83"/>
                    <a:pt x="184" y="85"/>
                    <a:pt x="163" y="87"/>
                  </a:cubicBezTo>
                  <a:cubicBezTo>
                    <a:pt x="150" y="87"/>
                    <a:pt x="134" y="92"/>
                    <a:pt x="127" y="103"/>
                  </a:cubicBezTo>
                  <a:cubicBezTo>
                    <a:pt x="120" y="114"/>
                    <a:pt x="120" y="129"/>
                    <a:pt x="121" y="141"/>
                  </a:cubicBezTo>
                  <a:cubicBezTo>
                    <a:pt x="125" y="171"/>
                    <a:pt x="128" y="193"/>
                    <a:pt x="145" y="219"/>
                  </a:cubicBezTo>
                  <a:cubicBezTo>
                    <a:pt x="145" y="219"/>
                    <a:pt x="145" y="219"/>
                    <a:pt x="145" y="219"/>
                  </a:cubicBezTo>
                  <a:cubicBezTo>
                    <a:pt x="192" y="206"/>
                    <a:pt x="227" y="163"/>
                    <a:pt x="227" y="112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</p:grpSp>
    </p:spTree>
    <p:extLst>
      <p:ext uri="{BB962C8B-B14F-4D97-AF65-F5344CB8AC3E}">
        <p14:creationId xmlns:p14="http://schemas.microsoft.com/office/powerpoint/2010/main" val="3603556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engl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179512" y="180000"/>
            <a:ext cx="8784000" cy="6498000"/>
          </a:xfrm>
          <a:prstGeom prst="rect">
            <a:avLst/>
          </a:prstGeom>
          <a:solidFill>
            <a:srgbClr val="830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13999" y="2304000"/>
            <a:ext cx="8280000" cy="1476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spcBef>
                <a:spcPts val="0"/>
              </a:spcBef>
              <a:buNone/>
              <a:defRPr sz="4000" b="1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Hier steht ein schöner Präsentationstitel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387815" y="1076546"/>
            <a:ext cx="324808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000" spc="-30" baseline="0" dirty="0">
                <a:solidFill>
                  <a:schemeClr val="bg1"/>
                </a:solidFill>
                <a:latin typeface="Calibri" panose="020F0502020204030204" pitchFamily="34" charset="0"/>
              </a:rPr>
              <a:t>German Environment Agency</a:t>
            </a:r>
          </a:p>
        </p:txBody>
      </p:sp>
      <p:sp>
        <p:nvSpPr>
          <p:cNvPr id="31" name="Titel 30"/>
          <p:cNvSpPr>
            <a:spLocks noGrp="1"/>
          </p:cNvSpPr>
          <p:nvPr>
            <p:ph type="title" hasCustomPrompt="1"/>
          </p:nvPr>
        </p:nvSpPr>
        <p:spPr>
          <a:xfrm>
            <a:off x="414000" y="1872000"/>
            <a:ext cx="8280000" cy="360000"/>
          </a:xfrm>
        </p:spPr>
        <p:txBody>
          <a:bodyPr>
            <a:noAutofit/>
          </a:bodyPr>
          <a:lstStyle>
            <a:lvl1pPr>
              <a:defRPr sz="2400">
                <a:solidFill>
                  <a:srgbClr val="CE1F5E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Hier steht ein schöner Veranstaltungstitel</a:t>
            </a:r>
          </a:p>
        </p:txBody>
      </p:sp>
      <p:sp>
        <p:nvSpPr>
          <p:cNvPr id="34" name="Textplatzhalter 33"/>
          <p:cNvSpPr>
            <a:spLocks noGrp="1"/>
          </p:cNvSpPr>
          <p:nvPr>
            <p:ph type="body" sz="quarter" idx="10" hasCustomPrompt="1"/>
          </p:nvPr>
        </p:nvSpPr>
        <p:spPr>
          <a:xfrm>
            <a:off x="413999" y="3798000"/>
            <a:ext cx="8280000" cy="2340000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spcBef>
                <a:spcPts val="0"/>
              </a:spcBef>
              <a:defRPr lang="de-DE" sz="2000" b="0" i="0" u="none" strike="noStrike" cap="none" baseline="0" smtClean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0" indent="0"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  <a:latin typeface="Calibri" panose="020F0502020204030204" pitchFamily="34" charset="0"/>
              </a:defRPr>
            </a:lvl5pPr>
          </a:lstStyle>
          <a:p>
            <a:r>
              <a:rPr lang="de-DE" dirty="0"/>
              <a:t>Name Autor/in 1</a:t>
            </a:r>
            <a:br>
              <a:rPr lang="de-DE" dirty="0"/>
            </a:br>
            <a:r>
              <a:rPr lang="de-DE" dirty="0"/>
              <a:t>Fachgebiet X X.X / FG-Bezeichnung</a:t>
            </a:r>
            <a:br>
              <a:rPr lang="de-DE" dirty="0"/>
            </a:br>
            <a:r>
              <a:rPr lang="de-DE" dirty="0"/>
              <a:t>Name Autor/in 2</a:t>
            </a:r>
            <a:br>
              <a:rPr lang="de-DE" dirty="0"/>
            </a:br>
            <a:r>
              <a:rPr lang="de-DE" dirty="0"/>
              <a:t>Fachgebiet X X.X / FG-Bezeichnung</a:t>
            </a:r>
          </a:p>
        </p:txBody>
      </p:sp>
      <p:sp>
        <p:nvSpPr>
          <p:cNvPr id="13" name="Rechteck 12"/>
          <p:cNvSpPr/>
          <p:nvPr userDrawn="1"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rgbClr val="830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grpSp>
        <p:nvGrpSpPr>
          <p:cNvPr id="18" name="Gruppieren 17"/>
          <p:cNvGrpSpPr>
            <a:grpSpLocks noChangeAspect="1"/>
          </p:cNvGrpSpPr>
          <p:nvPr userDrawn="1"/>
        </p:nvGrpSpPr>
        <p:grpSpPr>
          <a:xfrm>
            <a:off x="6803001" y="532800"/>
            <a:ext cx="2159105" cy="1080000"/>
            <a:chOff x="14785976" y="27157354"/>
            <a:chExt cx="5086351" cy="2544762"/>
          </a:xfrm>
        </p:grpSpPr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14785976" y="27157354"/>
              <a:ext cx="5086351" cy="2544762"/>
            </a:xfrm>
            <a:prstGeom prst="rect">
              <a:avLst/>
            </a:prstGeom>
            <a:solidFill>
              <a:srgbClr val="CE1F5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15427330" y="28471816"/>
              <a:ext cx="3803650" cy="544512"/>
            </a:xfrm>
            <a:custGeom>
              <a:avLst/>
              <a:gdLst/>
              <a:ahLst/>
              <a:cxnLst>
                <a:cxn ang="0">
                  <a:pos x="1200" y="168"/>
                </a:cxn>
                <a:cxn ang="0">
                  <a:pos x="1169" y="127"/>
                </a:cxn>
                <a:cxn ang="0">
                  <a:pos x="1196" y="50"/>
                </a:cxn>
                <a:cxn ang="0">
                  <a:pos x="1136" y="23"/>
                </a:cxn>
                <a:cxn ang="0">
                  <a:pos x="1121" y="75"/>
                </a:cxn>
                <a:cxn ang="0">
                  <a:pos x="990" y="47"/>
                </a:cxn>
                <a:cxn ang="0">
                  <a:pos x="925" y="50"/>
                </a:cxn>
                <a:cxn ang="0">
                  <a:pos x="958" y="109"/>
                </a:cxn>
                <a:cxn ang="0">
                  <a:pos x="996" y="107"/>
                </a:cxn>
                <a:cxn ang="0">
                  <a:pos x="1029" y="109"/>
                </a:cxn>
                <a:cxn ang="0">
                  <a:pos x="1066" y="107"/>
                </a:cxn>
                <a:cxn ang="0">
                  <a:pos x="1099" y="100"/>
                </a:cxn>
                <a:cxn ang="0">
                  <a:pos x="1024" y="67"/>
                </a:cxn>
                <a:cxn ang="0">
                  <a:pos x="837" y="147"/>
                </a:cxn>
                <a:cxn ang="0">
                  <a:pos x="852" y="114"/>
                </a:cxn>
                <a:cxn ang="0">
                  <a:pos x="892" y="91"/>
                </a:cxn>
                <a:cxn ang="0">
                  <a:pos x="800" y="81"/>
                </a:cxn>
                <a:cxn ang="0">
                  <a:pos x="847" y="94"/>
                </a:cxn>
                <a:cxn ang="0">
                  <a:pos x="826" y="171"/>
                </a:cxn>
                <a:cxn ang="0">
                  <a:pos x="892" y="169"/>
                </a:cxn>
                <a:cxn ang="0">
                  <a:pos x="681" y="83"/>
                </a:cxn>
                <a:cxn ang="0">
                  <a:pos x="737" y="135"/>
                </a:cxn>
                <a:cxn ang="0">
                  <a:pos x="681" y="163"/>
                </a:cxn>
                <a:cxn ang="0">
                  <a:pos x="741" y="98"/>
                </a:cxn>
                <a:cxn ang="0">
                  <a:pos x="729" y="72"/>
                </a:cxn>
                <a:cxn ang="0">
                  <a:pos x="727" y="47"/>
                </a:cxn>
                <a:cxn ang="0">
                  <a:pos x="612" y="99"/>
                </a:cxn>
                <a:cxn ang="0">
                  <a:pos x="588" y="105"/>
                </a:cxn>
                <a:cxn ang="0">
                  <a:pos x="661" y="83"/>
                </a:cxn>
                <a:cxn ang="0">
                  <a:pos x="610" y="172"/>
                </a:cxn>
                <a:cxn ang="0">
                  <a:pos x="610" y="146"/>
                </a:cxn>
                <a:cxn ang="0">
                  <a:pos x="622" y="119"/>
                </a:cxn>
                <a:cxn ang="0">
                  <a:pos x="452" y="109"/>
                </a:cxn>
                <a:cxn ang="0">
                  <a:pos x="529" y="0"/>
                </a:cxn>
                <a:cxn ang="0">
                  <a:pos x="465" y="47"/>
                </a:cxn>
                <a:cxn ang="0">
                  <a:pos x="499" y="155"/>
                </a:cxn>
                <a:cxn ang="0">
                  <a:pos x="529" y="0"/>
                </a:cxn>
                <a:cxn ang="0">
                  <a:pos x="313" y="50"/>
                </a:cxn>
                <a:cxn ang="0">
                  <a:pos x="319" y="169"/>
                </a:cxn>
                <a:cxn ang="0">
                  <a:pos x="357" y="84"/>
                </a:cxn>
                <a:cxn ang="0">
                  <a:pos x="393" y="169"/>
                </a:cxn>
                <a:cxn ang="0">
                  <a:pos x="352" y="47"/>
                </a:cxn>
                <a:cxn ang="0">
                  <a:pos x="225" y="169"/>
                </a:cxn>
                <a:cxn ang="0">
                  <a:pos x="219" y="50"/>
                </a:cxn>
                <a:cxn ang="0">
                  <a:pos x="182" y="135"/>
                </a:cxn>
                <a:cxn ang="0">
                  <a:pos x="146" y="50"/>
                </a:cxn>
                <a:cxn ang="0">
                  <a:pos x="186" y="172"/>
                </a:cxn>
                <a:cxn ang="0">
                  <a:pos x="48" y="72"/>
                </a:cxn>
                <a:cxn ang="0">
                  <a:pos x="50" y="32"/>
                </a:cxn>
                <a:cxn ang="0">
                  <a:pos x="57" y="143"/>
                </a:cxn>
                <a:cxn ang="0">
                  <a:pos x="55" y="98"/>
                </a:cxn>
                <a:cxn ang="0">
                  <a:pos x="89" y="81"/>
                </a:cxn>
                <a:cxn ang="0">
                  <a:pos x="0" y="7"/>
                </a:cxn>
              </a:cxnLst>
              <a:rect l="0" t="0" r="r" b="b"/>
              <a:pathLst>
                <a:path w="1200" h="172">
                  <a:moveTo>
                    <a:pt x="1136" y="130"/>
                  </a:moveTo>
                  <a:cubicBezTo>
                    <a:pt x="1136" y="157"/>
                    <a:pt x="1147" y="171"/>
                    <a:pt x="1175" y="171"/>
                  </a:cubicBezTo>
                  <a:cubicBezTo>
                    <a:pt x="1187" y="171"/>
                    <a:pt x="1197" y="169"/>
                    <a:pt x="1200" y="168"/>
                  </a:cubicBezTo>
                  <a:cubicBezTo>
                    <a:pt x="1200" y="142"/>
                    <a:pt x="1200" y="142"/>
                    <a:pt x="1200" y="142"/>
                  </a:cubicBezTo>
                  <a:cubicBezTo>
                    <a:pt x="1195" y="144"/>
                    <a:pt x="1189" y="145"/>
                    <a:pt x="1183" y="145"/>
                  </a:cubicBezTo>
                  <a:cubicBezTo>
                    <a:pt x="1173" y="145"/>
                    <a:pt x="1169" y="142"/>
                    <a:pt x="1169" y="127"/>
                  </a:cubicBezTo>
                  <a:cubicBezTo>
                    <a:pt x="1169" y="75"/>
                    <a:pt x="1169" y="75"/>
                    <a:pt x="1169" y="75"/>
                  </a:cubicBezTo>
                  <a:cubicBezTo>
                    <a:pt x="1196" y="75"/>
                    <a:pt x="1196" y="75"/>
                    <a:pt x="1196" y="75"/>
                  </a:cubicBezTo>
                  <a:cubicBezTo>
                    <a:pt x="1196" y="50"/>
                    <a:pt x="1196" y="50"/>
                    <a:pt x="1196" y="50"/>
                  </a:cubicBezTo>
                  <a:cubicBezTo>
                    <a:pt x="1169" y="50"/>
                    <a:pt x="1169" y="50"/>
                    <a:pt x="1169" y="50"/>
                  </a:cubicBezTo>
                  <a:cubicBezTo>
                    <a:pt x="1169" y="15"/>
                    <a:pt x="1169" y="15"/>
                    <a:pt x="1169" y="15"/>
                  </a:cubicBezTo>
                  <a:cubicBezTo>
                    <a:pt x="1151" y="16"/>
                    <a:pt x="1139" y="21"/>
                    <a:pt x="1136" y="23"/>
                  </a:cubicBezTo>
                  <a:cubicBezTo>
                    <a:pt x="1136" y="50"/>
                    <a:pt x="1136" y="50"/>
                    <a:pt x="1136" y="50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21" y="75"/>
                    <a:pt x="1121" y="75"/>
                    <a:pt x="1121" y="75"/>
                  </a:cubicBezTo>
                  <a:cubicBezTo>
                    <a:pt x="1136" y="75"/>
                    <a:pt x="1136" y="75"/>
                    <a:pt x="1136" y="75"/>
                  </a:cubicBezTo>
                  <a:lnTo>
                    <a:pt x="1136" y="130"/>
                  </a:lnTo>
                  <a:close/>
                  <a:moveTo>
                    <a:pt x="990" y="47"/>
                  </a:moveTo>
                  <a:cubicBezTo>
                    <a:pt x="973" y="47"/>
                    <a:pt x="960" y="56"/>
                    <a:pt x="955" y="66"/>
                  </a:cubicBezTo>
                  <a:cubicBezTo>
                    <a:pt x="955" y="63"/>
                    <a:pt x="954" y="54"/>
                    <a:pt x="953" y="50"/>
                  </a:cubicBezTo>
                  <a:cubicBezTo>
                    <a:pt x="925" y="50"/>
                    <a:pt x="925" y="50"/>
                    <a:pt x="925" y="50"/>
                  </a:cubicBezTo>
                  <a:cubicBezTo>
                    <a:pt x="925" y="169"/>
                    <a:pt x="925" y="169"/>
                    <a:pt x="925" y="169"/>
                  </a:cubicBezTo>
                  <a:cubicBezTo>
                    <a:pt x="958" y="169"/>
                    <a:pt x="958" y="169"/>
                    <a:pt x="958" y="169"/>
                  </a:cubicBezTo>
                  <a:cubicBezTo>
                    <a:pt x="958" y="109"/>
                    <a:pt x="958" y="109"/>
                    <a:pt x="958" y="109"/>
                  </a:cubicBezTo>
                  <a:cubicBezTo>
                    <a:pt x="958" y="83"/>
                    <a:pt x="966" y="74"/>
                    <a:pt x="980" y="74"/>
                  </a:cubicBezTo>
                  <a:cubicBezTo>
                    <a:pt x="987" y="74"/>
                    <a:pt x="991" y="78"/>
                    <a:pt x="994" y="84"/>
                  </a:cubicBezTo>
                  <a:cubicBezTo>
                    <a:pt x="996" y="89"/>
                    <a:pt x="996" y="95"/>
                    <a:pt x="996" y="107"/>
                  </a:cubicBezTo>
                  <a:cubicBezTo>
                    <a:pt x="996" y="169"/>
                    <a:pt x="996" y="169"/>
                    <a:pt x="996" y="169"/>
                  </a:cubicBezTo>
                  <a:cubicBezTo>
                    <a:pt x="1029" y="169"/>
                    <a:pt x="1029" y="169"/>
                    <a:pt x="1029" y="169"/>
                  </a:cubicBezTo>
                  <a:cubicBezTo>
                    <a:pt x="1029" y="109"/>
                    <a:pt x="1029" y="109"/>
                    <a:pt x="1029" y="109"/>
                  </a:cubicBezTo>
                  <a:cubicBezTo>
                    <a:pt x="1029" y="84"/>
                    <a:pt x="1036" y="74"/>
                    <a:pt x="1051" y="74"/>
                  </a:cubicBezTo>
                  <a:cubicBezTo>
                    <a:pt x="1058" y="74"/>
                    <a:pt x="1062" y="78"/>
                    <a:pt x="1064" y="84"/>
                  </a:cubicBezTo>
                  <a:cubicBezTo>
                    <a:pt x="1066" y="89"/>
                    <a:pt x="1066" y="95"/>
                    <a:pt x="1066" y="107"/>
                  </a:cubicBezTo>
                  <a:cubicBezTo>
                    <a:pt x="1066" y="169"/>
                    <a:pt x="1066" y="169"/>
                    <a:pt x="1066" y="169"/>
                  </a:cubicBezTo>
                  <a:cubicBezTo>
                    <a:pt x="1099" y="169"/>
                    <a:pt x="1099" y="169"/>
                    <a:pt x="1099" y="169"/>
                  </a:cubicBezTo>
                  <a:cubicBezTo>
                    <a:pt x="1099" y="100"/>
                    <a:pt x="1099" y="100"/>
                    <a:pt x="1099" y="100"/>
                  </a:cubicBezTo>
                  <a:cubicBezTo>
                    <a:pt x="1099" y="86"/>
                    <a:pt x="1098" y="76"/>
                    <a:pt x="1095" y="68"/>
                  </a:cubicBezTo>
                  <a:cubicBezTo>
                    <a:pt x="1089" y="53"/>
                    <a:pt x="1076" y="47"/>
                    <a:pt x="1060" y="47"/>
                  </a:cubicBezTo>
                  <a:cubicBezTo>
                    <a:pt x="1043" y="47"/>
                    <a:pt x="1030" y="57"/>
                    <a:pt x="1024" y="67"/>
                  </a:cubicBezTo>
                  <a:cubicBezTo>
                    <a:pt x="1019" y="53"/>
                    <a:pt x="1006" y="47"/>
                    <a:pt x="990" y="47"/>
                  </a:cubicBezTo>
                  <a:moveTo>
                    <a:pt x="859" y="126"/>
                  </a:moveTo>
                  <a:cubicBezTo>
                    <a:pt x="859" y="139"/>
                    <a:pt x="851" y="147"/>
                    <a:pt x="837" y="147"/>
                  </a:cubicBezTo>
                  <a:cubicBezTo>
                    <a:pt x="829" y="147"/>
                    <a:pt x="823" y="142"/>
                    <a:pt x="823" y="134"/>
                  </a:cubicBezTo>
                  <a:cubicBezTo>
                    <a:pt x="823" y="127"/>
                    <a:pt x="826" y="122"/>
                    <a:pt x="838" y="118"/>
                  </a:cubicBezTo>
                  <a:cubicBezTo>
                    <a:pt x="852" y="114"/>
                    <a:pt x="852" y="114"/>
                    <a:pt x="852" y="114"/>
                  </a:cubicBezTo>
                  <a:cubicBezTo>
                    <a:pt x="856" y="113"/>
                    <a:pt x="858" y="112"/>
                    <a:pt x="859" y="110"/>
                  </a:cubicBezTo>
                  <a:lnTo>
                    <a:pt x="859" y="126"/>
                  </a:lnTo>
                  <a:close/>
                  <a:moveTo>
                    <a:pt x="892" y="91"/>
                  </a:moveTo>
                  <a:cubicBezTo>
                    <a:pt x="892" y="58"/>
                    <a:pt x="874" y="47"/>
                    <a:pt x="845" y="47"/>
                  </a:cubicBezTo>
                  <a:cubicBezTo>
                    <a:pt x="827" y="47"/>
                    <a:pt x="811" y="50"/>
                    <a:pt x="800" y="55"/>
                  </a:cubicBezTo>
                  <a:cubicBezTo>
                    <a:pt x="800" y="81"/>
                    <a:pt x="800" y="81"/>
                    <a:pt x="800" y="81"/>
                  </a:cubicBezTo>
                  <a:cubicBezTo>
                    <a:pt x="810" y="77"/>
                    <a:pt x="827" y="73"/>
                    <a:pt x="843" y="73"/>
                  </a:cubicBezTo>
                  <a:cubicBezTo>
                    <a:pt x="854" y="73"/>
                    <a:pt x="859" y="77"/>
                    <a:pt x="859" y="83"/>
                  </a:cubicBezTo>
                  <a:cubicBezTo>
                    <a:pt x="859" y="89"/>
                    <a:pt x="856" y="92"/>
                    <a:pt x="847" y="94"/>
                  </a:cubicBezTo>
                  <a:cubicBezTo>
                    <a:pt x="828" y="99"/>
                    <a:pt x="828" y="99"/>
                    <a:pt x="828" y="99"/>
                  </a:cubicBezTo>
                  <a:cubicBezTo>
                    <a:pt x="800" y="106"/>
                    <a:pt x="790" y="119"/>
                    <a:pt x="790" y="137"/>
                  </a:cubicBezTo>
                  <a:cubicBezTo>
                    <a:pt x="790" y="156"/>
                    <a:pt x="804" y="171"/>
                    <a:pt x="826" y="171"/>
                  </a:cubicBezTo>
                  <a:cubicBezTo>
                    <a:pt x="841" y="171"/>
                    <a:pt x="854" y="166"/>
                    <a:pt x="863" y="155"/>
                  </a:cubicBezTo>
                  <a:cubicBezTo>
                    <a:pt x="863" y="159"/>
                    <a:pt x="863" y="164"/>
                    <a:pt x="865" y="169"/>
                  </a:cubicBezTo>
                  <a:cubicBezTo>
                    <a:pt x="892" y="169"/>
                    <a:pt x="892" y="169"/>
                    <a:pt x="892" y="169"/>
                  </a:cubicBezTo>
                  <a:lnTo>
                    <a:pt x="892" y="91"/>
                  </a:lnTo>
                  <a:close/>
                  <a:moveTo>
                    <a:pt x="727" y="47"/>
                  </a:moveTo>
                  <a:cubicBezTo>
                    <a:pt x="695" y="47"/>
                    <a:pt x="681" y="63"/>
                    <a:pt x="681" y="83"/>
                  </a:cubicBezTo>
                  <a:cubicBezTo>
                    <a:pt x="681" y="103"/>
                    <a:pt x="693" y="113"/>
                    <a:pt x="711" y="119"/>
                  </a:cubicBezTo>
                  <a:cubicBezTo>
                    <a:pt x="722" y="123"/>
                    <a:pt x="722" y="123"/>
                    <a:pt x="722" y="123"/>
                  </a:cubicBezTo>
                  <a:cubicBezTo>
                    <a:pt x="733" y="127"/>
                    <a:pt x="737" y="130"/>
                    <a:pt x="737" y="135"/>
                  </a:cubicBezTo>
                  <a:cubicBezTo>
                    <a:pt x="737" y="142"/>
                    <a:pt x="731" y="146"/>
                    <a:pt x="720" y="146"/>
                  </a:cubicBezTo>
                  <a:cubicBezTo>
                    <a:pt x="708" y="146"/>
                    <a:pt x="693" y="142"/>
                    <a:pt x="681" y="135"/>
                  </a:cubicBezTo>
                  <a:cubicBezTo>
                    <a:pt x="681" y="163"/>
                    <a:pt x="681" y="163"/>
                    <a:pt x="681" y="163"/>
                  </a:cubicBezTo>
                  <a:cubicBezTo>
                    <a:pt x="694" y="169"/>
                    <a:pt x="705" y="172"/>
                    <a:pt x="720" y="172"/>
                  </a:cubicBezTo>
                  <a:cubicBezTo>
                    <a:pt x="753" y="172"/>
                    <a:pt x="770" y="158"/>
                    <a:pt x="770" y="133"/>
                  </a:cubicBezTo>
                  <a:cubicBezTo>
                    <a:pt x="770" y="115"/>
                    <a:pt x="761" y="104"/>
                    <a:pt x="741" y="98"/>
                  </a:cubicBezTo>
                  <a:cubicBezTo>
                    <a:pt x="730" y="94"/>
                    <a:pt x="730" y="94"/>
                    <a:pt x="730" y="94"/>
                  </a:cubicBezTo>
                  <a:cubicBezTo>
                    <a:pt x="718" y="91"/>
                    <a:pt x="715" y="88"/>
                    <a:pt x="715" y="82"/>
                  </a:cubicBezTo>
                  <a:cubicBezTo>
                    <a:pt x="715" y="76"/>
                    <a:pt x="720" y="72"/>
                    <a:pt x="729" y="72"/>
                  </a:cubicBezTo>
                  <a:cubicBezTo>
                    <a:pt x="739" y="72"/>
                    <a:pt x="753" y="75"/>
                    <a:pt x="765" y="81"/>
                  </a:cubicBezTo>
                  <a:cubicBezTo>
                    <a:pt x="765" y="54"/>
                    <a:pt x="765" y="54"/>
                    <a:pt x="765" y="54"/>
                  </a:cubicBezTo>
                  <a:cubicBezTo>
                    <a:pt x="755" y="50"/>
                    <a:pt x="742" y="47"/>
                    <a:pt x="727" y="47"/>
                  </a:cubicBezTo>
                  <a:moveTo>
                    <a:pt x="613" y="73"/>
                  </a:moveTo>
                  <a:cubicBezTo>
                    <a:pt x="623" y="73"/>
                    <a:pt x="628" y="77"/>
                    <a:pt x="628" y="85"/>
                  </a:cubicBezTo>
                  <a:cubicBezTo>
                    <a:pt x="628" y="92"/>
                    <a:pt x="623" y="96"/>
                    <a:pt x="612" y="99"/>
                  </a:cubicBezTo>
                  <a:cubicBezTo>
                    <a:pt x="598" y="103"/>
                    <a:pt x="598" y="103"/>
                    <a:pt x="598" y="103"/>
                  </a:cubicBezTo>
                  <a:cubicBezTo>
                    <a:pt x="592" y="104"/>
                    <a:pt x="589" y="106"/>
                    <a:pt x="588" y="107"/>
                  </a:cubicBezTo>
                  <a:cubicBezTo>
                    <a:pt x="588" y="105"/>
                    <a:pt x="588" y="105"/>
                    <a:pt x="588" y="105"/>
                  </a:cubicBezTo>
                  <a:cubicBezTo>
                    <a:pt x="588" y="86"/>
                    <a:pt x="597" y="73"/>
                    <a:pt x="613" y="73"/>
                  </a:cubicBezTo>
                  <a:moveTo>
                    <a:pt x="622" y="119"/>
                  </a:moveTo>
                  <a:cubicBezTo>
                    <a:pt x="648" y="113"/>
                    <a:pt x="661" y="104"/>
                    <a:pt x="661" y="83"/>
                  </a:cubicBezTo>
                  <a:cubicBezTo>
                    <a:pt x="661" y="63"/>
                    <a:pt x="646" y="47"/>
                    <a:pt x="613" y="47"/>
                  </a:cubicBezTo>
                  <a:cubicBezTo>
                    <a:pt x="579" y="47"/>
                    <a:pt x="555" y="72"/>
                    <a:pt x="555" y="109"/>
                  </a:cubicBezTo>
                  <a:cubicBezTo>
                    <a:pt x="555" y="147"/>
                    <a:pt x="574" y="172"/>
                    <a:pt x="610" y="172"/>
                  </a:cubicBezTo>
                  <a:cubicBezTo>
                    <a:pt x="632" y="172"/>
                    <a:pt x="649" y="167"/>
                    <a:pt x="660" y="161"/>
                  </a:cubicBezTo>
                  <a:cubicBezTo>
                    <a:pt x="660" y="135"/>
                    <a:pt x="660" y="135"/>
                    <a:pt x="660" y="135"/>
                  </a:cubicBezTo>
                  <a:cubicBezTo>
                    <a:pt x="645" y="141"/>
                    <a:pt x="625" y="146"/>
                    <a:pt x="610" y="146"/>
                  </a:cubicBezTo>
                  <a:cubicBezTo>
                    <a:pt x="597" y="146"/>
                    <a:pt x="592" y="138"/>
                    <a:pt x="592" y="133"/>
                  </a:cubicBezTo>
                  <a:cubicBezTo>
                    <a:pt x="592" y="128"/>
                    <a:pt x="595" y="125"/>
                    <a:pt x="601" y="124"/>
                  </a:cubicBezTo>
                  <a:lnTo>
                    <a:pt x="622" y="119"/>
                  </a:lnTo>
                  <a:close/>
                  <a:moveTo>
                    <a:pt x="496" y="109"/>
                  </a:moveTo>
                  <a:cubicBezTo>
                    <a:pt x="496" y="132"/>
                    <a:pt x="490" y="145"/>
                    <a:pt x="474" y="145"/>
                  </a:cubicBezTo>
                  <a:cubicBezTo>
                    <a:pt x="457" y="145"/>
                    <a:pt x="452" y="132"/>
                    <a:pt x="452" y="109"/>
                  </a:cubicBezTo>
                  <a:cubicBezTo>
                    <a:pt x="452" y="87"/>
                    <a:pt x="457" y="74"/>
                    <a:pt x="474" y="74"/>
                  </a:cubicBezTo>
                  <a:cubicBezTo>
                    <a:pt x="490" y="74"/>
                    <a:pt x="496" y="87"/>
                    <a:pt x="496" y="109"/>
                  </a:cubicBezTo>
                  <a:moveTo>
                    <a:pt x="529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1" y="55"/>
                    <a:pt x="480" y="47"/>
                    <a:pt x="465" y="47"/>
                  </a:cubicBezTo>
                  <a:cubicBezTo>
                    <a:pt x="432" y="47"/>
                    <a:pt x="418" y="72"/>
                    <a:pt x="418" y="109"/>
                  </a:cubicBezTo>
                  <a:cubicBezTo>
                    <a:pt x="418" y="147"/>
                    <a:pt x="432" y="172"/>
                    <a:pt x="466" y="172"/>
                  </a:cubicBezTo>
                  <a:cubicBezTo>
                    <a:pt x="481" y="172"/>
                    <a:pt x="493" y="164"/>
                    <a:pt x="499" y="155"/>
                  </a:cubicBezTo>
                  <a:cubicBezTo>
                    <a:pt x="499" y="158"/>
                    <a:pt x="499" y="164"/>
                    <a:pt x="501" y="169"/>
                  </a:cubicBezTo>
                  <a:cubicBezTo>
                    <a:pt x="529" y="169"/>
                    <a:pt x="529" y="169"/>
                    <a:pt x="529" y="169"/>
                  </a:cubicBezTo>
                  <a:lnTo>
                    <a:pt x="529" y="0"/>
                  </a:lnTo>
                  <a:close/>
                  <a:moveTo>
                    <a:pt x="352" y="47"/>
                  </a:moveTo>
                  <a:cubicBezTo>
                    <a:pt x="334" y="47"/>
                    <a:pt x="321" y="56"/>
                    <a:pt x="316" y="66"/>
                  </a:cubicBezTo>
                  <a:cubicBezTo>
                    <a:pt x="316" y="63"/>
                    <a:pt x="315" y="54"/>
                    <a:pt x="313" y="50"/>
                  </a:cubicBezTo>
                  <a:cubicBezTo>
                    <a:pt x="286" y="50"/>
                    <a:pt x="286" y="50"/>
                    <a:pt x="286" y="50"/>
                  </a:cubicBezTo>
                  <a:cubicBezTo>
                    <a:pt x="286" y="169"/>
                    <a:pt x="286" y="169"/>
                    <a:pt x="286" y="169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319" y="109"/>
                    <a:pt x="319" y="109"/>
                    <a:pt x="319" y="109"/>
                  </a:cubicBezTo>
                  <a:cubicBezTo>
                    <a:pt x="319" y="83"/>
                    <a:pt x="327" y="74"/>
                    <a:pt x="342" y="74"/>
                  </a:cubicBezTo>
                  <a:cubicBezTo>
                    <a:pt x="350" y="74"/>
                    <a:pt x="355" y="77"/>
                    <a:pt x="357" y="84"/>
                  </a:cubicBezTo>
                  <a:cubicBezTo>
                    <a:pt x="359" y="89"/>
                    <a:pt x="360" y="93"/>
                    <a:pt x="360" y="107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93" y="169"/>
                    <a:pt x="393" y="169"/>
                    <a:pt x="393" y="169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93" y="86"/>
                    <a:pt x="391" y="76"/>
                    <a:pt x="388" y="68"/>
                  </a:cubicBezTo>
                  <a:cubicBezTo>
                    <a:pt x="382" y="53"/>
                    <a:pt x="370" y="47"/>
                    <a:pt x="352" y="47"/>
                  </a:cubicBezTo>
                  <a:moveTo>
                    <a:pt x="186" y="172"/>
                  </a:moveTo>
                  <a:cubicBezTo>
                    <a:pt x="204" y="172"/>
                    <a:pt x="217" y="163"/>
                    <a:pt x="223" y="153"/>
                  </a:cubicBezTo>
                  <a:cubicBezTo>
                    <a:pt x="223" y="156"/>
                    <a:pt x="223" y="164"/>
                    <a:pt x="225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36"/>
                    <a:pt x="211" y="145"/>
                    <a:pt x="196" y="145"/>
                  </a:cubicBezTo>
                  <a:cubicBezTo>
                    <a:pt x="189" y="145"/>
                    <a:pt x="184" y="141"/>
                    <a:pt x="182" y="135"/>
                  </a:cubicBezTo>
                  <a:cubicBezTo>
                    <a:pt x="180" y="130"/>
                    <a:pt x="179" y="125"/>
                    <a:pt x="179" y="112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31"/>
                    <a:pt x="147" y="142"/>
                    <a:pt x="150" y="151"/>
                  </a:cubicBezTo>
                  <a:cubicBezTo>
                    <a:pt x="156" y="165"/>
                    <a:pt x="168" y="172"/>
                    <a:pt x="186" y="172"/>
                  </a:cubicBezTo>
                  <a:moveTo>
                    <a:pt x="50" y="32"/>
                  </a:moveTo>
                  <a:cubicBezTo>
                    <a:pt x="72" y="32"/>
                    <a:pt x="78" y="39"/>
                    <a:pt x="78" y="51"/>
                  </a:cubicBezTo>
                  <a:cubicBezTo>
                    <a:pt x="78" y="64"/>
                    <a:pt x="70" y="72"/>
                    <a:pt x="48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9" y="32"/>
                    <a:pt x="44" y="32"/>
                    <a:pt x="50" y="32"/>
                  </a:cubicBezTo>
                  <a:moveTo>
                    <a:pt x="55" y="98"/>
                  </a:moveTo>
                  <a:cubicBezTo>
                    <a:pt x="78" y="98"/>
                    <a:pt x="86" y="108"/>
                    <a:pt x="86" y="120"/>
                  </a:cubicBezTo>
                  <a:cubicBezTo>
                    <a:pt x="86" y="133"/>
                    <a:pt x="79" y="143"/>
                    <a:pt x="57" y="143"/>
                  </a:cubicBezTo>
                  <a:cubicBezTo>
                    <a:pt x="47" y="143"/>
                    <a:pt x="39" y="143"/>
                    <a:pt x="34" y="142"/>
                  </a:cubicBezTo>
                  <a:cubicBezTo>
                    <a:pt x="34" y="98"/>
                    <a:pt x="34" y="98"/>
                    <a:pt x="34" y="98"/>
                  </a:cubicBezTo>
                  <a:lnTo>
                    <a:pt x="55" y="98"/>
                  </a:lnTo>
                  <a:close/>
                  <a:moveTo>
                    <a:pt x="49" y="171"/>
                  </a:moveTo>
                  <a:cubicBezTo>
                    <a:pt x="105" y="171"/>
                    <a:pt x="121" y="152"/>
                    <a:pt x="121" y="122"/>
                  </a:cubicBezTo>
                  <a:cubicBezTo>
                    <a:pt x="121" y="100"/>
                    <a:pt x="106" y="85"/>
                    <a:pt x="89" y="81"/>
                  </a:cubicBezTo>
                  <a:cubicBezTo>
                    <a:pt x="103" y="77"/>
                    <a:pt x="113" y="64"/>
                    <a:pt x="113" y="49"/>
                  </a:cubicBezTo>
                  <a:cubicBezTo>
                    <a:pt x="113" y="18"/>
                    <a:pt x="94" y="4"/>
                    <a:pt x="50" y="4"/>
                  </a:cubicBezTo>
                  <a:cubicBezTo>
                    <a:pt x="36" y="4"/>
                    <a:pt x="6" y="6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0"/>
                    <a:pt x="25" y="171"/>
                    <a:pt x="49" y="17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15427328" y="27792366"/>
              <a:ext cx="2582864" cy="546101"/>
            </a:xfrm>
            <a:custGeom>
              <a:avLst/>
              <a:gdLst/>
              <a:ahLst/>
              <a:cxnLst>
                <a:cxn ang="0">
                  <a:pos x="790" y="172"/>
                </a:cxn>
                <a:cxn ang="0">
                  <a:pos x="815" y="142"/>
                </a:cxn>
                <a:cxn ang="0">
                  <a:pos x="784" y="128"/>
                </a:cxn>
                <a:cxn ang="0">
                  <a:pos x="811" y="75"/>
                </a:cxn>
                <a:cxn ang="0">
                  <a:pos x="784" y="50"/>
                </a:cxn>
                <a:cxn ang="0">
                  <a:pos x="751" y="23"/>
                </a:cxn>
                <a:cxn ang="0">
                  <a:pos x="736" y="50"/>
                </a:cxn>
                <a:cxn ang="0">
                  <a:pos x="751" y="75"/>
                </a:cxn>
                <a:cxn ang="0">
                  <a:pos x="676" y="131"/>
                </a:cxn>
                <a:cxn ang="0">
                  <a:pos x="725" y="168"/>
                </a:cxn>
                <a:cxn ang="0">
                  <a:pos x="719" y="143"/>
                </a:cxn>
                <a:cxn ang="0">
                  <a:pos x="709" y="0"/>
                </a:cxn>
                <a:cxn ang="0">
                  <a:pos x="676" y="131"/>
                </a:cxn>
                <a:cxn ang="0">
                  <a:pos x="617" y="85"/>
                </a:cxn>
                <a:cxn ang="0">
                  <a:pos x="586" y="103"/>
                </a:cxn>
                <a:cxn ang="0">
                  <a:pos x="577" y="105"/>
                </a:cxn>
                <a:cxn ang="0">
                  <a:pos x="611" y="119"/>
                </a:cxn>
                <a:cxn ang="0">
                  <a:pos x="602" y="47"/>
                </a:cxn>
                <a:cxn ang="0">
                  <a:pos x="599" y="172"/>
                </a:cxn>
                <a:cxn ang="0">
                  <a:pos x="649" y="135"/>
                </a:cxn>
                <a:cxn ang="0">
                  <a:pos x="581" y="133"/>
                </a:cxn>
                <a:cxn ang="0">
                  <a:pos x="611" y="119"/>
                </a:cxn>
                <a:cxn ang="0">
                  <a:pos x="532" y="50"/>
                </a:cxn>
                <a:cxn ang="0">
                  <a:pos x="479" y="134"/>
                </a:cxn>
                <a:cxn ang="0">
                  <a:pos x="428" y="50"/>
                </a:cxn>
                <a:cxn ang="0">
                  <a:pos x="386" y="50"/>
                </a:cxn>
                <a:cxn ang="0">
                  <a:pos x="390" y="169"/>
                </a:cxn>
                <a:cxn ang="0">
                  <a:pos x="442" y="97"/>
                </a:cxn>
                <a:cxn ang="0">
                  <a:pos x="494" y="169"/>
                </a:cxn>
                <a:cxn ang="0">
                  <a:pos x="189" y="66"/>
                </a:cxn>
                <a:cxn ang="0">
                  <a:pos x="159" y="50"/>
                </a:cxn>
                <a:cxn ang="0">
                  <a:pos x="192" y="169"/>
                </a:cxn>
                <a:cxn ang="0">
                  <a:pos x="214" y="74"/>
                </a:cxn>
                <a:cxn ang="0">
                  <a:pos x="230" y="107"/>
                </a:cxn>
                <a:cxn ang="0">
                  <a:pos x="263" y="169"/>
                </a:cxn>
                <a:cxn ang="0">
                  <a:pos x="285" y="74"/>
                </a:cxn>
                <a:cxn ang="0">
                  <a:pos x="300" y="107"/>
                </a:cxn>
                <a:cxn ang="0">
                  <a:pos x="333" y="169"/>
                </a:cxn>
                <a:cxn ang="0">
                  <a:pos x="329" y="68"/>
                </a:cxn>
                <a:cxn ang="0">
                  <a:pos x="258" y="68"/>
                </a:cxn>
                <a:cxn ang="0">
                  <a:pos x="34" y="6"/>
                </a:cxn>
                <a:cxn ang="0">
                  <a:pos x="0" y="111"/>
                </a:cxn>
                <a:cxn ang="0">
                  <a:pos x="125" y="111"/>
                </a:cxn>
                <a:cxn ang="0">
                  <a:pos x="90" y="6"/>
                </a:cxn>
                <a:cxn ang="0">
                  <a:pos x="62" y="144"/>
                </a:cxn>
                <a:cxn ang="0">
                  <a:pos x="34" y="6"/>
                </a:cxn>
              </a:cxnLst>
              <a:rect l="0" t="0" r="r" b="b"/>
              <a:pathLst>
                <a:path w="815" h="172">
                  <a:moveTo>
                    <a:pt x="751" y="130"/>
                  </a:moveTo>
                  <a:cubicBezTo>
                    <a:pt x="751" y="157"/>
                    <a:pt x="762" y="172"/>
                    <a:pt x="790" y="172"/>
                  </a:cubicBezTo>
                  <a:cubicBezTo>
                    <a:pt x="802" y="172"/>
                    <a:pt x="812" y="169"/>
                    <a:pt x="815" y="168"/>
                  </a:cubicBezTo>
                  <a:cubicBezTo>
                    <a:pt x="815" y="142"/>
                    <a:pt x="815" y="142"/>
                    <a:pt x="815" y="142"/>
                  </a:cubicBezTo>
                  <a:cubicBezTo>
                    <a:pt x="810" y="144"/>
                    <a:pt x="804" y="145"/>
                    <a:pt x="798" y="145"/>
                  </a:cubicBezTo>
                  <a:cubicBezTo>
                    <a:pt x="788" y="145"/>
                    <a:pt x="784" y="142"/>
                    <a:pt x="784" y="128"/>
                  </a:cubicBezTo>
                  <a:cubicBezTo>
                    <a:pt x="784" y="75"/>
                    <a:pt x="784" y="75"/>
                    <a:pt x="784" y="75"/>
                  </a:cubicBezTo>
                  <a:cubicBezTo>
                    <a:pt x="811" y="75"/>
                    <a:pt x="811" y="75"/>
                    <a:pt x="811" y="75"/>
                  </a:cubicBezTo>
                  <a:cubicBezTo>
                    <a:pt x="811" y="50"/>
                    <a:pt x="811" y="50"/>
                    <a:pt x="811" y="50"/>
                  </a:cubicBezTo>
                  <a:cubicBezTo>
                    <a:pt x="784" y="50"/>
                    <a:pt x="784" y="50"/>
                    <a:pt x="784" y="50"/>
                  </a:cubicBezTo>
                  <a:cubicBezTo>
                    <a:pt x="784" y="15"/>
                    <a:pt x="784" y="15"/>
                    <a:pt x="784" y="15"/>
                  </a:cubicBezTo>
                  <a:cubicBezTo>
                    <a:pt x="766" y="17"/>
                    <a:pt x="754" y="22"/>
                    <a:pt x="751" y="23"/>
                  </a:cubicBezTo>
                  <a:cubicBezTo>
                    <a:pt x="751" y="50"/>
                    <a:pt x="751" y="50"/>
                    <a:pt x="751" y="50"/>
                  </a:cubicBezTo>
                  <a:cubicBezTo>
                    <a:pt x="736" y="50"/>
                    <a:pt x="736" y="50"/>
                    <a:pt x="736" y="50"/>
                  </a:cubicBezTo>
                  <a:cubicBezTo>
                    <a:pt x="736" y="75"/>
                    <a:pt x="736" y="75"/>
                    <a:pt x="736" y="75"/>
                  </a:cubicBezTo>
                  <a:cubicBezTo>
                    <a:pt x="751" y="75"/>
                    <a:pt x="751" y="75"/>
                    <a:pt x="751" y="75"/>
                  </a:cubicBezTo>
                  <a:lnTo>
                    <a:pt x="751" y="130"/>
                  </a:lnTo>
                  <a:close/>
                  <a:moveTo>
                    <a:pt x="676" y="131"/>
                  </a:moveTo>
                  <a:cubicBezTo>
                    <a:pt x="676" y="159"/>
                    <a:pt x="686" y="170"/>
                    <a:pt x="708" y="170"/>
                  </a:cubicBezTo>
                  <a:cubicBezTo>
                    <a:pt x="715" y="170"/>
                    <a:pt x="722" y="169"/>
                    <a:pt x="725" y="168"/>
                  </a:cubicBezTo>
                  <a:cubicBezTo>
                    <a:pt x="725" y="143"/>
                    <a:pt x="725" y="143"/>
                    <a:pt x="725" y="143"/>
                  </a:cubicBezTo>
                  <a:cubicBezTo>
                    <a:pt x="719" y="143"/>
                    <a:pt x="719" y="143"/>
                    <a:pt x="719" y="143"/>
                  </a:cubicBezTo>
                  <a:cubicBezTo>
                    <a:pt x="712" y="143"/>
                    <a:pt x="709" y="140"/>
                    <a:pt x="709" y="129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76" y="0"/>
                    <a:pt x="676" y="0"/>
                    <a:pt x="676" y="0"/>
                  </a:cubicBezTo>
                  <a:lnTo>
                    <a:pt x="676" y="131"/>
                  </a:lnTo>
                  <a:close/>
                  <a:moveTo>
                    <a:pt x="602" y="73"/>
                  </a:moveTo>
                  <a:cubicBezTo>
                    <a:pt x="611" y="73"/>
                    <a:pt x="617" y="78"/>
                    <a:pt x="617" y="85"/>
                  </a:cubicBezTo>
                  <a:cubicBezTo>
                    <a:pt x="617" y="92"/>
                    <a:pt x="612" y="97"/>
                    <a:pt x="601" y="99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1" y="105"/>
                    <a:pt x="578" y="106"/>
                    <a:pt x="577" y="108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577" y="86"/>
                    <a:pt x="586" y="73"/>
                    <a:pt x="602" y="73"/>
                  </a:cubicBezTo>
                  <a:moveTo>
                    <a:pt x="611" y="119"/>
                  </a:moveTo>
                  <a:cubicBezTo>
                    <a:pt x="637" y="113"/>
                    <a:pt x="650" y="105"/>
                    <a:pt x="650" y="83"/>
                  </a:cubicBezTo>
                  <a:cubicBezTo>
                    <a:pt x="650" y="63"/>
                    <a:pt x="635" y="47"/>
                    <a:pt x="602" y="47"/>
                  </a:cubicBezTo>
                  <a:cubicBezTo>
                    <a:pt x="567" y="47"/>
                    <a:pt x="544" y="72"/>
                    <a:pt x="544" y="109"/>
                  </a:cubicBezTo>
                  <a:cubicBezTo>
                    <a:pt x="544" y="147"/>
                    <a:pt x="562" y="172"/>
                    <a:pt x="599" y="172"/>
                  </a:cubicBezTo>
                  <a:cubicBezTo>
                    <a:pt x="620" y="172"/>
                    <a:pt x="638" y="168"/>
                    <a:pt x="649" y="161"/>
                  </a:cubicBezTo>
                  <a:cubicBezTo>
                    <a:pt x="649" y="135"/>
                    <a:pt x="649" y="135"/>
                    <a:pt x="649" y="135"/>
                  </a:cubicBezTo>
                  <a:cubicBezTo>
                    <a:pt x="634" y="141"/>
                    <a:pt x="613" y="146"/>
                    <a:pt x="599" y="146"/>
                  </a:cubicBezTo>
                  <a:cubicBezTo>
                    <a:pt x="586" y="146"/>
                    <a:pt x="581" y="138"/>
                    <a:pt x="581" y="133"/>
                  </a:cubicBezTo>
                  <a:cubicBezTo>
                    <a:pt x="581" y="128"/>
                    <a:pt x="584" y="125"/>
                    <a:pt x="590" y="124"/>
                  </a:cubicBezTo>
                  <a:lnTo>
                    <a:pt x="611" y="119"/>
                  </a:lnTo>
                  <a:close/>
                  <a:moveTo>
                    <a:pt x="494" y="169"/>
                  </a:moveTo>
                  <a:cubicBezTo>
                    <a:pt x="508" y="141"/>
                    <a:pt x="523" y="92"/>
                    <a:pt x="532" y="50"/>
                  </a:cubicBezTo>
                  <a:cubicBezTo>
                    <a:pt x="498" y="50"/>
                    <a:pt x="498" y="50"/>
                    <a:pt x="498" y="50"/>
                  </a:cubicBezTo>
                  <a:cubicBezTo>
                    <a:pt x="492" y="83"/>
                    <a:pt x="485" y="116"/>
                    <a:pt x="479" y="134"/>
                  </a:cubicBezTo>
                  <a:cubicBezTo>
                    <a:pt x="472" y="116"/>
                    <a:pt x="463" y="83"/>
                    <a:pt x="456" y="50"/>
                  </a:cubicBezTo>
                  <a:cubicBezTo>
                    <a:pt x="428" y="50"/>
                    <a:pt x="428" y="50"/>
                    <a:pt x="428" y="50"/>
                  </a:cubicBezTo>
                  <a:cubicBezTo>
                    <a:pt x="421" y="83"/>
                    <a:pt x="412" y="116"/>
                    <a:pt x="405" y="134"/>
                  </a:cubicBezTo>
                  <a:cubicBezTo>
                    <a:pt x="399" y="116"/>
                    <a:pt x="392" y="83"/>
                    <a:pt x="386" y="50"/>
                  </a:cubicBezTo>
                  <a:cubicBezTo>
                    <a:pt x="352" y="50"/>
                    <a:pt x="352" y="50"/>
                    <a:pt x="352" y="50"/>
                  </a:cubicBezTo>
                  <a:cubicBezTo>
                    <a:pt x="361" y="92"/>
                    <a:pt x="376" y="141"/>
                    <a:pt x="390" y="169"/>
                  </a:cubicBezTo>
                  <a:cubicBezTo>
                    <a:pt x="420" y="169"/>
                    <a:pt x="420" y="169"/>
                    <a:pt x="420" y="169"/>
                  </a:cubicBezTo>
                  <a:cubicBezTo>
                    <a:pt x="429" y="146"/>
                    <a:pt x="439" y="112"/>
                    <a:pt x="442" y="97"/>
                  </a:cubicBezTo>
                  <a:cubicBezTo>
                    <a:pt x="445" y="112"/>
                    <a:pt x="455" y="146"/>
                    <a:pt x="465" y="169"/>
                  </a:cubicBezTo>
                  <a:lnTo>
                    <a:pt x="494" y="169"/>
                  </a:lnTo>
                  <a:close/>
                  <a:moveTo>
                    <a:pt x="224" y="47"/>
                  </a:moveTo>
                  <a:cubicBezTo>
                    <a:pt x="207" y="47"/>
                    <a:pt x="194" y="56"/>
                    <a:pt x="189" y="66"/>
                  </a:cubicBezTo>
                  <a:cubicBezTo>
                    <a:pt x="189" y="63"/>
                    <a:pt x="188" y="55"/>
                    <a:pt x="187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169"/>
                    <a:pt x="159" y="169"/>
                    <a:pt x="159" y="169"/>
                  </a:cubicBezTo>
                  <a:cubicBezTo>
                    <a:pt x="192" y="169"/>
                    <a:pt x="192" y="169"/>
                    <a:pt x="192" y="169"/>
                  </a:cubicBezTo>
                  <a:cubicBezTo>
                    <a:pt x="192" y="109"/>
                    <a:pt x="192" y="109"/>
                    <a:pt x="192" y="109"/>
                  </a:cubicBezTo>
                  <a:cubicBezTo>
                    <a:pt x="192" y="83"/>
                    <a:pt x="200" y="74"/>
                    <a:pt x="214" y="74"/>
                  </a:cubicBezTo>
                  <a:cubicBezTo>
                    <a:pt x="221" y="74"/>
                    <a:pt x="226" y="78"/>
                    <a:pt x="228" y="84"/>
                  </a:cubicBezTo>
                  <a:cubicBezTo>
                    <a:pt x="230" y="90"/>
                    <a:pt x="230" y="95"/>
                    <a:pt x="230" y="107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3" y="84"/>
                    <a:pt x="270" y="74"/>
                    <a:pt x="285" y="74"/>
                  </a:cubicBezTo>
                  <a:cubicBezTo>
                    <a:pt x="292" y="74"/>
                    <a:pt x="296" y="78"/>
                    <a:pt x="298" y="84"/>
                  </a:cubicBezTo>
                  <a:cubicBezTo>
                    <a:pt x="300" y="90"/>
                    <a:pt x="300" y="95"/>
                    <a:pt x="300" y="107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33" y="169"/>
                    <a:pt x="333" y="169"/>
                    <a:pt x="333" y="169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3" y="86"/>
                    <a:pt x="332" y="76"/>
                    <a:pt x="329" y="68"/>
                  </a:cubicBezTo>
                  <a:cubicBezTo>
                    <a:pt x="323" y="54"/>
                    <a:pt x="310" y="47"/>
                    <a:pt x="294" y="47"/>
                  </a:cubicBezTo>
                  <a:cubicBezTo>
                    <a:pt x="277" y="47"/>
                    <a:pt x="264" y="57"/>
                    <a:pt x="258" y="68"/>
                  </a:cubicBezTo>
                  <a:cubicBezTo>
                    <a:pt x="253" y="54"/>
                    <a:pt x="240" y="47"/>
                    <a:pt x="224" y="47"/>
                  </a:cubicBezTo>
                  <a:moveTo>
                    <a:pt x="3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50"/>
                    <a:pt x="24" y="172"/>
                    <a:pt x="62" y="172"/>
                  </a:cubicBezTo>
                  <a:cubicBezTo>
                    <a:pt x="100" y="172"/>
                    <a:pt x="125" y="150"/>
                    <a:pt x="125" y="111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31"/>
                    <a:pt x="80" y="144"/>
                    <a:pt x="62" y="144"/>
                  </a:cubicBezTo>
                  <a:cubicBezTo>
                    <a:pt x="44" y="144"/>
                    <a:pt x="34" y="131"/>
                    <a:pt x="34" y="109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18276888" y="27709814"/>
              <a:ext cx="720725" cy="695325"/>
            </a:xfrm>
            <a:custGeom>
              <a:avLst/>
              <a:gdLst/>
              <a:ahLst/>
              <a:cxnLst>
                <a:cxn ang="0">
                  <a:pos x="63" y="87"/>
                </a:cxn>
                <a:cxn ang="0">
                  <a:pos x="4" y="81"/>
                </a:cxn>
                <a:cxn ang="0">
                  <a:pos x="0" y="112"/>
                </a:cxn>
                <a:cxn ang="0">
                  <a:pos x="81" y="219"/>
                </a:cxn>
                <a:cxn ang="0">
                  <a:pos x="81" y="219"/>
                </a:cxn>
                <a:cxn ang="0">
                  <a:pos x="105" y="141"/>
                </a:cxn>
                <a:cxn ang="0">
                  <a:pos x="99" y="103"/>
                </a:cxn>
                <a:cxn ang="0">
                  <a:pos x="63" y="87"/>
                </a:cxn>
                <a:cxn ang="0">
                  <a:pos x="190" y="72"/>
                </a:cxn>
                <a:cxn ang="0">
                  <a:pos x="220" y="73"/>
                </a:cxn>
                <a:cxn ang="0">
                  <a:pos x="113" y="0"/>
                </a:cxn>
                <a:cxn ang="0">
                  <a:pos x="7" y="73"/>
                </a:cxn>
                <a:cxn ang="0">
                  <a:pos x="37" y="72"/>
                </a:cxn>
                <a:cxn ang="0">
                  <a:pos x="95" y="64"/>
                </a:cxn>
                <a:cxn ang="0">
                  <a:pos x="109" y="60"/>
                </a:cxn>
                <a:cxn ang="0">
                  <a:pos x="96" y="42"/>
                </a:cxn>
                <a:cxn ang="0">
                  <a:pos x="114" y="24"/>
                </a:cxn>
                <a:cxn ang="0">
                  <a:pos x="132" y="42"/>
                </a:cxn>
                <a:cxn ang="0">
                  <a:pos x="117" y="60"/>
                </a:cxn>
                <a:cxn ang="0">
                  <a:pos x="131" y="64"/>
                </a:cxn>
                <a:cxn ang="0">
                  <a:pos x="190" y="72"/>
                </a:cxn>
                <a:cxn ang="0">
                  <a:pos x="227" y="112"/>
                </a:cxn>
                <a:cxn ang="0">
                  <a:pos x="223" y="82"/>
                </a:cxn>
                <a:cxn ang="0">
                  <a:pos x="222" y="82"/>
                </a:cxn>
                <a:cxn ang="0">
                  <a:pos x="163" y="87"/>
                </a:cxn>
                <a:cxn ang="0">
                  <a:pos x="127" y="103"/>
                </a:cxn>
                <a:cxn ang="0">
                  <a:pos x="121" y="141"/>
                </a:cxn>
                <a:cxn ang="0">
                  <a:pos x="145" y="219"/>
                </a:cxn>
                <a:cxn ang="0">
                  <a:pos x="145" y="219"/>
                </a:cxn>
                <a:cxn ang="0">
                  <a:pos x="227" y="112"/>
                </a:cxn>
              </a:cxnLst>
              <a:rect l="0" t="0" r="r" b="b"/>
              <a:pathLst>
                <a:path w="227" h="219">
                  <a:moveTo>
                    <a:pt x="63" y="87"/>
                  </a:moveTo>
                  <a:cubicBezTo>
                    <a:pt x="42" y="85"/>
                    <a:pt x="26" y="83"/>
                    <a:pt x="4" y="81"/>
                  </a:cubicBezTo>
                  <a:cubicBezTo>
                    <a:pt x="1" y="91"/>
                    <a:pt x="0" y="101"/>
                    <a:pt x="0" y="112"/>
                  </a:cubicBezTo>
                  <a:cubicBezTo>
                    <a:pt x="0" y="162"/>
                    <a:pt x="34" y="205"/>
                    <a:pt x="81" y="219"/>
                  </a:cubicBezTo>
                  <a:cubicBezTo>
                    <a:pt x="81" y="219"/>
                    <a:pt x="81" y="219"/>
                    <a:pt x="81" y="219"/>
                  </a:cubicBezTo>
                  <a:cubicBezTo>
                    <a:pt x="98" y="193"/>
                    <a:pt x="101" y="171"/>
                    <a:pt x="105" y="141"/>
                  </a:cubicBezTo>
                  <a:cubicBezTo>
                    <a:pt x="106" y="129"/>
                    <a:pt x="106" y="114"/>
                    <a:pt x="99" y="103"/>
                  </a:cubicBezTo>
                  <a:cubicBezTo>
                    <a:pt x="92" y="92"/>
                    <a:pt x="76" y="87"/>
                    <a:pt x="63" y="87"/>
                  </a:cubicBezTo>
                  <a:moveTo>
                    <a:pt x="190" y="72"/>
                  </a:moveTo>
                  <a:cubicBezTo>
                    <a:pt x="199" y="73"/>
                    <a:pt x="220" y="73"/>
                    <a:pt x="220" y="73"/>
                  </a:cubicBezTo>
                  <a:cubicBezTo>
                    <a:pt x="204" y="30"/>
                    <a:pt x="163" y="0"/>
                    <a:pt x="113" y="0"/>
                  </a:cubicBezTo>
                  <a:cubicBezTo>
                    <a:pt x="64" y="0"/>
                    <a:pt x="23" y="30"/>
                    <a:pt x="7" y="73"/>
                  </a:cubicBezTo>
                  <a:cubicBezTo>
                    <a:pt x="15" y="75"/>
                    <a:pt x="27" y="72"/>
                    <a:pt x="37" y="72"/>
                  </a:cubicBezTo>
                  <a:cubicBezTo>
                    <a:pt x="54" y="69"/>
                    <a:pt x="77" y="67"/>
                    <a:pt x="95" y="64"/>
                  </a:cubicBezTo>
                  <a:cubicBezTo>
                    <a:pt x="100" y="64"/>
                    <a:pt x="105" y="63"/>
                    <a:pt x="109" y="60"/>
                  </a:cubicBezTo>
                  <a:cubicBezTo>
                    <a:pt x="102" y="58"/>
                    <a:pt x="96" y="51"/>
                    <a:pt x="96" y="42"/>
                  </a:cubicBezTo>
                  <a:cubicBezTo>
                    <a:pt x="96" y="32"/>
                    <a:pt x="104" y="24"/>
                    <a:pt x="114" y="24"/>
                  </a:cubicBezTo>
                  <a:cubicBezTo>
                    <a:pt x="124" y="24"/>
                    <a:pt x="132" y="32"/>
                    <a:pt x="132" y="42"/>
                  </a:cubicBezTo>
                  <a:cubicBezTo>
                    <a:pt x="132" y="51"/>
                    <a:pt x="125" y="58"/>
                    <a:pt x="117" y="60"/>
                  </a:cubicBezTo>
                  <a:cubicBezTo>
                    <a:pt x="121" y="63"/>
                    <a:pt x="126" y="64"/>
                    <a:pt x="131" y="64"/>
                  </a:cubicBezTo>
                  <a:cubicBezTo>
                    <a:pt x="150" y="67"/>
                    <a:pt x="172" y="69"/>
                    <a:pt x="190" y="72"/>
                  </a:cubicBezTo>
                  <a:moveTo>
                    <a:pt x="227" y="112"/>
                  </a:moveTo>
                  <a:cubicBezTo>
                    <a:pt x="227" y="101"/>
                    <a:pt x="226" y="91"/>
                    <a:pt x="223" y="82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00" y="83"/>
                    <a:pt x="184" y="85"/>
                    <a:pt x="163" y="87"/>
                  </a:cubicBezTo>
                  <a:cubicBezTo>
                    <a:pt x="150" y="87"/>
                    <a:pt x="134" y="92"/>
                    <a:pt x="127" y="103"/>
                  </a:cubicBezTo>
                  <a:cubicBezTo>
                    <a:pt x="120" y="114"/>
                    <a:pt x="120" y="129"/>
                    <a:pt x="121" y="141"/>
                  </a:cubicBezTo>
                  <a:cubicBezTo>
                    <a:pt x="125" y="171"/>
                    <a:pt x="128" y="193"/>
                    <a:pt x="145" y="219"/>
                  </a:cubicBezTo>
                  <a:cubicBezTo>
                    <a:pt x="145" y="219"/>
                    <a:pt x="145" y="219"/>
                    <a:pt x="145" y="219"/>
                  </a:cubicBezTo>
                  <a:cubicBezTo>
                    <a:pt x="192" y="206"/>
                    <a:pt x="227" y="163"/>
                    <a:pt x="227" y="112"/>
                  </a:cubicBezTo>
                </a:path>
              </a:pathLst>
            </a:custGeom>
            <a:solidFill>
              <a:srgbClr val="8305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</p:grpSp>
    </p:spTree>
    <p:extLst>
      <p:ext uri="{BB962C8B-B14F-4D97-AF65-F5344CB8AC3E}">
        <p14:creationId xmlns:p14="http://schemas.microsoft.com/office/powerpoint/2010/main" val="26650019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4000" y="1494000"/>
            <a:ext cx="8229600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20000"/>
              </a:lnSpc>
              <a:spcBef>
                <a:spcPts val="0"/>
              </a:spcBef>
              <a:buFont typeface="+mj-lt"/>
              <a:buNone/>
              <a:defRPr sz="1500" b="1" cap="all" baseline="0"/>
            </a:lvl1pPr>
            <a:lvl2pPr marL="0" indent="0">
              <a:lnSpc>
                <a:spcPct val="120000"/>
              </a:lnSpc>
              <a:spcBef>
                <a:spcPts val="0"/>
              </a:spcBef>
              <a:buSzPct val="100000"/>
              <a:buFont typeface="Meta Offc" pitchFamily="34" charset="0"/>
              <a:buNone/>
              <a:defRPr sz="1500"/>
            </a:lvl2pPr>
            <a:lvl3pPr marL="576000" indent="-360000">
              <a:lnSpc>
                <a:spcPct val="120000"/>
              </a:lnSpc>
              <a:spcBef>
                <a:spcPts val="0"/>
              </a:spcBef>
              <a:buFont typeface="Meta Offc" pitchFamily="34" charset="0"/>
              <a:buNone/>
              <a:defRPr sz="1500"/>
            </a:lvl3pPr>
            <a:lvl4pPr marL="576000" indent="-360000">
              <a:lnSpc>
                <a:spcPct val="120000"/>
              </a:lnSpc>
              <a:spcBef>
                <a:spcPts val="0"/>
              </a:spcBef>
              <a:buFont typeface="Symbol" pitchFamily="18" charset="2"/>
              <a:buNone/>
              <a:defRPr lang="de-DE" sz="15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576000" indent="-360000">
              <a:lnSpc>
                <a:spcPct val="120000"/>
              </a:lnSpc>
              <a:spcBef>
                <a:spcPts val="0"/>
              </a:spcBef>
              <a:buFont typeface="+mj-lt"/>
              <a:buNone/>
              <a:defRPr sz="1500"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4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67979-629B-40C8-A96E-9D2E8DDEE426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</p:spTree>
    <p:extLst>
      <p:ext uri="{BB962C8B-B14F-4D97-AF65-F5344CB8AC3E}">
        <p14:creationId xmlns:p14="http://schemas.microsoft.com/office/powerpoint/2010/main" val="7322961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71600"/>
            <a:ext cx="8229600" cy="61200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B51A7-BB90-42D6-B9E6-87D5246480D4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659563" y="1497013"/>
            <a:ext cx="2036762" cy="4865687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lnSpc>
                <a:spcPts val="1500"/>
              </a:lnSpc>
              <a:spcBef>
                <a:spcPts val="0"/>
              </a:spcBef>
              <a:buFont typeface="Arial" pitchFamily="34" charset="0"/>
              <a:buNone/>
              <a:defRPr sz="1200" b="0" cap="none" baseline="0">
                <a:solidFill>
                  <a:srgbClr val="CE1F5E"/>
                </a:solidFill>
              </a:defRPr>
            </a:lvl1pPr>
            <a:lvl2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2pPr>
            <a:lvl3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3pPr>
            <a:lvl4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4pPr>
            <a:lvl5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Marginalspalte mit etwas Text, der eine beschreibende Funktion ausführt und super präzise formuliert ist.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6102000" cy="4867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98215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10D2A-252A-4F1B-8FE2-873E03C26772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659562" y="1497013"/>
            <a:ext cx="2009237" cy="4865687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lnSpc>
                <a:spcPts val="1500"/>
              </a:lnSpc>
              <a:spcBef>
                <a:spcPts val="0"/>
              </a:spcBef>
              <a:buFont typeface="Arial" pitchFamily="34" charset="0"/>
              <a:buNone/>
              <a:defRPr sz="1200" b="0" cap="none" baseline="0">
                <a:solidFill>
                  <a:srgbClr val="CE1F5E"/>
                </a:solidFill>
              </a:defRPr>
            </a:lvl1pPr>
            <a:lvl2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2pPr>
            <a:lvl3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3pPr>
            <a:lvl4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4pPr>
            <a:lvl5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Marginalspalte mit etwas Text, der eine beschreibende Funktion ausführt und super präzise formuliert ist.</a:t>
            </a:r>
          </a:p>
        </p:txBody>
      </p:sp>
      <p:sp>
        <p:nvSpPr>
          <p:cNvPr id="11" name="Diagrammplatzhalter 10"/>
          <p:cNvSpPr>
            <a:spLocks noGrp="1"/>
          </p:cNvSpPr>
          <p:nvPr>
            <p:ph type="chart" sz="quarter" idx="15"/>
          </p:nvPr>
        </p:nvSpPr>
        <p:spPr>
          <a:xfrm>
            <a:off x="414338" y="1497013"/>
            <a:ext cx="6102350" cy="4865687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50344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14BE-C6A8-4235-B4E1-004265085C95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3541222" y="1497012"/>
            <a:ext cx="5155103" cy="39024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492500" y="6237288"/>
            <a:ext cx="5203825" cy="12541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defRPr sz="1000" b="0" cap="none" baseline="0"/>
            </a:lvl1pPr>
            <a:lvl2pPr marL="0" indent="0" algn="r">
              <a:spcBef>
                <a:spcPts val="0"/>
              </a:spcBef>
              <a:buNone/>
              <a:defRPr sz="1000" b="0" cap="none" baseline="0"/>
            </a:lvl2pPr>
            <a:lvl3pPr marL="0" indent="0" algn="r">
              <a:spcBef>
                <a:spcPts val="0"/>
              </a:spcBef>
              <a:buNone/>
              <a:defRPr sz="1000" b="0" cap="none" baseline="0"/>
            </a:lvl3pPr>
            <a:lvl4pPr marL="0" indent="0" algn="r">
              <a:spcBef>
                <a:spcPts val="0"/>
              </a:spcBef>
              <a:buNone/>
              <a:defRPr sz="1000" b="0" cap="none" baseline="0"/>
            </a:lvl4pPr>
            <a:lvl5pPr marL="0" indent="0" algn="r">
              <a:spcBef>
                <a:spcPts val="0"/>
              </a:spcBef>
              <a:buNone/>
              <a:defRPr sz="1000" b="0" cap="none" baseline="0"/>
            </a:lvl5pPr>
          </a:lstStyle>
          <a:p>
            <a:pPr lvl="0"/>
            <a:r>
              <a:rPr lang="de-DE" dirty="0"/>
              <a:t>Quelle: Hier steht eine Quellenangabe oder Dergleichen.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6"/>
          </p:nvPr>
        </p:nvSpPr>
        <p:spPr>
          <a:xfrm>
            <a:off x="414338" y="1494000"/>
            <a:ext cx="2991600" cy="4867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13056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mehrer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71600"/>
            <a:ext cx="8229600" cy="61200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9928-DB17-46E6-BF8C-DA780518E111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414338" y="1497012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492500" y="6237288"/>
            <a:ext cx="5203825" cy="12541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defRPr sz="1000" b="0" cap="none" baseline="0"/>
            </a:lvl1pPr>
            <a:lvl2pPr marL="0" indent="0" algn="r">
              <a:spcBef>
                <a:spcPts val="0"/>
              </a:spcBef>
              <a:buNone/>
              <a:defRPr sz="1000" b="0" cap="none" baseline="0"/>
            </a:lvl2pPr>
            <a:lvl3pPr marL="0" indent="0" algn="r">
              <a:spcBef>
                <a:spcPts val="0"/>
              </a:spcBef>
              <a:buNone/>
              <a:defRPr sz="1000" b="0" cap="none" baseline="0"/>
            </a:lvl3pPr>
            <a:lvl4pPr marL="0" indent="0" algn="r">
              <a:spcBef>
                <a:spcPts val="0"/>
              </a:spcBef>
              <a:buNone/>
              <a:defRPr sz="1000" b="0" cap="none" baseline="0"/>
            </a:lvl4pPr>
            <a:lvl5pPr marL="0" indent="0" algn="r">
              <a:spcBef>
                <a:spcPts val="0"/>
              </a:spcBef>
              <a:buNone/>
              <a:defRPr sz="1000" b="0" cap="none" baseline="0"/>
            </a:lvl5pPr>
          </a:lstStyle>
          <a:p>
            <a:pPr lvl="0"/>
            <a:r>
              <a:rPr lang="de-DE" dirty="0"/>
              <a:t>Quelle: Hier steht eine Quellenangabe oder Dergleichen.</a:t>
            </a:r>
          </a:p>
        </p:txBody>
      </p:sp>
      <p:sp>
        <p:nvSpPr>
          <p:cNvPr id="10" name="Bildplatzhalter 10"/>
          <p:cNvSpPr>
            <a:spLocks noGrp="1"/>
          </p:cNvSpPr>
          <p:nvPr>
            <p:ph type="pic" sz="quarter" idx="16"/>
          </p:nvPr>
        </p:nvSpPr>
        <p:spPr>
          <a:xfrm>
            <a:off x="3528572" y="1497012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2" name="Bildplatzhalter 10"/>
          <p:cNvSpPr>
            <a:spLocks noGrp="1"/>
          </p:cNvSpPr>
          <p:nvPr>
            <p:ph type="pic" sz="quarter" idx="17"/>
          </p:nvPr>
        </p:nvSpPr>
        <p:spPr>
          <a:xfrm>
            <a:off x="414338" y="3852000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8"/>
          </p:nvPr>
        </p:nvSpPr>
        <p:spPr>
          <a:xfrm>
            <a:off x="3528572" y="3852000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9"/>
          </p:nvPr>
        </p:nvSpPr>
        <p:spPr>
          <a:xfrm>
            <a:off x="6660000" y="1497013"/>
            <a:ext cx="2052000" cy="2736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60985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4AF3-C2DD-43CA-B834-237DA2CBC1BA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2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414338" y="1497012"/>
            <a:ext cx="6102350" cy="458209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492500" y="6237288"/>
            <a:ext cx="5203825" cy="12541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defRPr sz="1000" b="0" cap="none" baseline="0"/>
            </a:lvl1pPr>
            <a:lvl2pPr marL="0" indent="0" algn="r">
              <a:spcBef>
                <a:spcPts val="0"/>
              </a:spcBef>
              <a:buNone/>
              <a:defRPr sz="1000" b="0" cap="none" baseline="0"/>
            </a:lvl2pPr>
            <a:lvl3pPr marL="0" indent="0" algn="r">
              <a:spcBef>
                <a:spcPts val="0"/>
              </a:spcBef>
              <a:buNone/>
              <a:defRPr sz="1000" b="0" cap="none" baseline="0"/>
            </a:lvl3pPr>
            <a:lvl4pPr marL="0" indent="0" algn="r">
              <a:spcBef>
                <a:spcPts val="0"/>
              </a:spcBef>
              <a:buNone/>
              <a:defRPr sz="1000" b="0" cap="none" baseline="0"/>
            </a:lvl4pPr>
            <a:lvl5pPr marL="0" indent="0" algn="r">
              <a:spcBef>
                <a:spcPts val="0"/>
              </a:spcBef>
              <a:buNone/>
              <a:defRPr sz="1000" b="0" cap="none" baseline="0"/>
            </a:lvl5pPr>
          </a:lstStyle>
          <a:p>
            <a:pPr lvl="0"/>
            <a:r>
              <a:rPr lang="de-DE" dirty="0"/>
              <a:t>Quelle: Hier steht eine Quellenangabe oder Dergleichen.</a:t>
            </a:r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9"/>
          </p:nvPr>
        </p:nvSpPr>
        <p:spPr>
          <a:xfrm>
            <a:off x="6659563" y="1497013"/>
            <a:ext cx="2017710" cy="2736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584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UBA_Fassade_Detaipptl.jpg"/>
          <p:cNvPicPr>
            <a:picLocks/>
          </p:cNvPicPr>
          <p:nvPr userDrawn="1"/>
        </p:nvPicPr>
        <p:blipFill>
          <a:blip r:embed="rId2" cstate="print"/>
          <a:srcRect t="1741"/>
          <a:stretch>
            <a:fillRect/>
          </a:stretch>
        </p:blipFill>
        <p:spPr>
          <a:xfrm>
            <a:off x="179512" y="180000"/>
            <a:ext cx="8784000" cy="6494400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0" y="1702800"/>
            <a:ext cx="179512" cy="4500000"/>
          </a:xfrm>
          <a:prstGeom prst="rect">
            <a:avLst/>
          </a:prstGeom>
          <a:solidFill>
            <a:srgbClr val="830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179512" y="1702800"/>
            <a:ext cx="6120000" cy="45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338" y="1922400"/>
            <a:ext cx="5597822" cy="1290576"/>
          </a:xfrm>
        </p:spPr>
        <p:txBody>
          <a:bodyPr anchor="t">
            <a:normAutofit/>
          </a:bodyPr>
          <a:lstStyle>
            <a:lvl1pPr>
              <a:lnSpc>
                <a:spcPts val="4200"/>
              </a:lnSpc>
              <a:defRPr sz="4000" baseline="0"/>
            </a:lvl1pPr>
          </a:lstStyle>
          <a:p>
            <a:r>
              <a:rPr lang="de-DE" dirty="0"/>
              <a:t>Hier steht z.B. Vielen Dank für Ihre Aufmerksamkeit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14338" y="3218399"/>
            <a:ext cx="5597525" cy="2700000"/>
          </a:xfrm>
          <a:prstGeom prst="rect">
            <a:avLst/>
          </a:prstGeom>
        </p:spPr>
        <p:txBody>
          <a:bodyPr/>
          <a:lstStyle>
            <a:lvl1pPr>
              <a:defRPr b="1" cap="none" baseline="0"/>
            </a:lvl1pPr>
            <a:lvl2pPr marL="0" indent="0">
              <a:buNone/>
              <a:defRPr b="0">
                <a:solidFill>
                  <a:schemeClr val="tx1"/>
                </a:solidFill>
              </a:defRPr>
            </a:lvl2pPr>
            <a:lvl3pPr marL="0" indent="0">
              <a:buNone/>
              <a:defRPr b="1">
                <a:solidFill>
                  <a:srgbClr val="83053C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rgbClr val="830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grpSp>
        <p:nvGrpSpPr>
          <p:cNvPr id="13" name="Gruppieren 12"/>
          <p:cNvGrpSpPr>
            <a:grpSpLocks noChangeAspect="1"/>
          </p:cNvGrpSpPr>
          <p:nvPr userDrawn="1"/>
        </p:nvGrpSpPr>
        <p:grpSpPr>
          <a:xfrm>
            <a:off x="6803001" y="532800"/>
            <a:ext cx="2159105" cy="1080000"/>
            <a:chOff x="14785976" y="27157354"/>
            <a:chExt cx="5086351" cy="2544762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4785976" y="27157354"/>
              <a:ext cx="5086351" cy="2544762"/>
            </a:xfrm>
            <a:prstGeom prst="rect">
              <a:avLst/>
            </a:prstGeom>
            <a:solidFill>
              <a:srgbClr val="CE1F5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15427330" y="28471816"/>
              <a:ext cx="3803650" cy="544512"/>
            </a:xfrm>
            <a:custGeom>
              <a:avLst/>
              <a:gdLst/>
              <a:ahLst/>
              <a:cxnLst>
                <a:cxn ang="0">
                  <a:pos x="1200" y="168"/>
                </a:cxn>
                <a:cxn ang="0">
                  <a:pos x="1169" y="127"/>
                </a:cxn>
                <a:cxn ang="0">
                  <a:pos x="1196" y="50"/>
                </a:cxn>
                <a:cxn ang="0">
                  <a:pos x="1136" y="23"/>
                </a:cxn>
                <a:cxn ang="0">
                  <a:pos x="1121" y="75"/>
                </a:cxn>
                <a:cxn ang="0">
                  <a:pos x="990" y="47"/>
                </a:cxn>
                <a:cxn ang="0">
                  <a:pos x="925" y="50"/>
                </a:cxn>
                <a:cxn ang="0">
                  <a:pos x="958" y="109"/>
                </a:cxn>
                <a:cxn ang="0">
                  <a:pos x="996" y="107"/>
                </a:cxn>
                <a:cxn ang="0">
                  <a:pos x="1029" y="109"/>
                </a:cxn>
                <a:cxn ang="0">
                  <a:pos x="1066" y="107"/>
                </a:cxn>
                <a:cxn ang="0">
                  <a:pos x="1099" y="100"/>
                </a:cxn>
                <a:cxn ang="0">
                  <a:pos x="1024" y="67"/>
                </a:cxn>
                <a:cxn ang="0">
                  <a:pos x="837" y="147"/>
                </a:cxn>
                <a:cxn ang="0">
                  <a:pos x="852" y="114"/>
                </a:cxn>
                <a:cxn ang="0">
                  <a:pos x="892" y="91"/>
                </a:cxn>
                <a:cxn ang="0">
                  <a:pos x="800" y="81"/>
                </a:cxn>
                <a:cxn ang="0">
                  <a:pos x="847" y="94"/>
                </a:cxn>
                <a:cxn ang="0">
                  <a:pos x="826" y="171"/>
                </a:cxn>
                <a:cxn ang="0">
                  <a:pos x="892" y="169"/>
                </a:cxn>
                <a:cxn ang="0">
                  <a:pos x="681" y="83"/>
                </a:cxn>
                <a:cxn ang="0">
                  <a:pos x="737" y="135"/>
                </a:cxn>
                <a:cxn ang="0">
                  <a:pos x="681" y="163"/>
                </a:cxn>
                <a:cxn ang="0">
                  <a:pos x="741" y="98"/>
                </a:cxn>
                <a:cxn ang="0">
                  <a:pos x="729" y="72"/>
                </a:cxn>
                <a:cxn ang="0">
                  <a:pos x="727" y="47"/>
                </a:cxn>
                <a:cxn ang="0">
                  <a:pos x="612" y="99"/>
                </a:cxn>
                <a:cxn ang="0">
                  <a:pos x="588" y="105"/>
                </a:cxn>
                <a:cxn ang="0">
                  <a:pos x="661" y="83"/>
                </a:cxn>
                <a:cxn ang="0">
                  <a:pos x="610" y="172"/>
                </a:cxn>
                <a:cxn ang="0">
                  <a:pos x="610" y="146"/>
                </a:cxn>
                <a:cxn ang="0">
                  <a:pos x="622" y="119"/>
                </a:cxn>
                <a:cxn ang="0">
                  <a:pos x="452" y="109"/>
                </a:cxn>
                <a:cxn ang="0">
                  <a:pos x="529" y="0"/>
                </a:cxn>
                <a:cxn ang="0">
                  <a:pos x="465" y="47"/>
                </a:cxn>
                <a:cxn ang="0">
                  <a:pos x="499" y="155"/>
                </a:cxn>
                <a:cxn ang="0">
                  <a:pos x="529" y="0"/>
                </a:cxn>
                <a:cxn ang="0">
                  <a:pos x="313" y="50"/>
                </a:cxn>
                <a:cxn ang="0">
                  <a:pos x="319" y="169"/>
                </a:cxn>
                <a:cxn ang="0">
                  <a:pos x="357" y="84"/>
                </a:cxn>
                <a:cxn ang="0">
                  <a:pos x="393" y="169"/>
                </a:cxn>
                <a:cxn ang="0">
                  <a:pos x="352" y="47"/>
                </a:cxn>
                <a:cxn ang="0">
                  <a:pos x="225" y="169"/>
                </a:cxn>
                <a:cxn ang="0">
                  <a:pos x="219" y="50"/>
                </a:cxn>
                <a:cxn ang="0">
                  <a:pos x="182" y="135"/>
                </a:cxn>
                <a:cxn ang="0">
                  <a:pos x="146" y="50"/>
                </a:cxn>
                <a:cxn ang="0">
                  <a:pos x="186" y="172"/>
                </a:cxn>
                <a:cxn ang="0">
                  <a:pos x="48" y="72"/>
                </a:cxn>
                <a:cxn ang="0">
                  <a:pos x="50" y="32"/>
                </a:cxn>
                <a:cxn ang="0">
                  <a:pos x="57" y="143"/>
                </a:cxn>
                <a:cxn ang="0">
                  <a:pos x="55" y="98"/>
                </a:cxn>
                <a:cxn ang="0">
                  <a:pos x="89" y="81"/>
                </a:cxn>
                <a:cxn ang="0">
                  <a:pos x="0" y="7"/>
                </a:cxn>
              </a:cxnLst>
              <a:rect l="0" t="0" r="r" b="b"/>
              <a:pathLst>
                <a:path w="1200" h="172">
                  <a:moveTo>
                    <a:pt x="1136" y="130"/>
                  </a:moveTo>
                  <a:cubicBezTo>
                    <a:pt x="1136" y="157"/>
                    <a:pt x="1147" y="171"/>
                    <a:pt x="1175" y="171"/>
                  </a:cubicBezTo>
                  <a:cubicBezTo>
                    <a:pt x="1187" y="171"/>
                    <a:pt x="1197" y="169"/>
                    <a:pt x="1200" y="168"/>
                  </a:cubicBezTo>
                  <a:cubicBezTo>
                    <a:pt x="1200" y="142"/>
                    <a:pt x="1200" y="142"/>
                    <a:pt x="1200" y="142"/>
                  </a:cubicBezTo>
                  <a:cubicBezTo>
                    <a:pt x="1195" y="144"/>
                    <a:pt x="1189" y="145"/>
                    <a:pt x="1183" y="145"/>
                  </a:cubicBezTo>
                  <a:cubicBezTo>
                    <a:pt x="1173" y="145"/>
                    <a:pt x="1169" y="142"/>
                    <a:pt x="1169" y="127"/>
                  </a:cubicBezTo>
                  <a:cubicBezTo>
                    <a:pt x="1169" y="75"/>
                    <a:pt x="1169" y="75"/>
                    <a:pt x="1169" y="75"/>
                  </a:cubicBezTo>
                  <a:cubicBezTo>
                    <a:pt x="1196" y="75"/>
                    <a:pt x="1196" y="75"/>
                    <a:pt x="1196" y="75"/>
                  </a:cubicBezTo>
                  <a:cubicBezTo>
                    <a:pt x="1196" y="50"/>
                    <a:pt x="1196" y="50"/>
                    <a:pt x="1196" y="50"/>
                  </a:cubicBezTo>
                  <a:cubicBezTo>
                    <a:pt x="1169" y="50"/>
                    <a:pt x="1169" y="50"/>
                    <a:pt x="1169" y="50"/>
                  </a:cubicBezTo>
                  <a:cubicBezTo>
                    <a:pt x="1169" y="15"/>
                    <a:pt x="1169" y="15"/>
                    <a:pt x="1169" y="15"/>
                  </a:cubicBezTo>
                  <a:cubicBezTo>
                    <a:pt x="1151" y="16"/>
                    <a:pt x="1139" y="21"/>
                    <a:pt x="1136" y="23"/>
                  </a:cubicBezTo>
                  <a:cubicBezTo>
                    <a:pt x="1136" y="50"/>
                    <a:pt x="1136" y="50"/>
                    <a:pt x="1136" y="50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21" y="75"/>
                    <a:pt x="1121" y="75"/>
                    <a:pt x="1121" y="75"/>
                  </a:cubicBezTo>
                  <a:cubicBezTo>
                    <a:pt x="1136" y="75"/>
                    <a:pt x="1136" y="75"/>
                    <a:pt x="1136" y="75"/>
                  </a:cubicBezTo>
                  <a:lnTo>
                    <a:pt x="1136" y="130"/>
                  </a:lnTo>
                  <a:close/>
                  <a:moveTo>
                    <a:pt x="990" y="47"/>
                  </a:moveTo>
                  <a:cubicBezTo>
                    <a:pt x="973" y="47"/>
                    <a:pt x="960" y="56"/>
                    <a:pt x="955" y="66"/>
                  </a:cubicBezTo>
                  <a:cubicBezTo>
                    <a:pt x="955" y="63"/>
                    <a:pt x="954" y="54"/>
                    <a:pt x="953" y="50"/>
                  </a:cubicBezTo>
                  <a:cubicBezTo>
                    <a:pt x="925" y="50"/>
                    <a:pt x="925" y="50"/>
                    <a:pt x="925" y="50"/>
                  </a:cubicBezTo>
                  <a:cubicBezTo>
                    <a:pt x="925" y="169"/>
                    <a:pt x="925" y="169"/>
                    <a:pt x="925" y="169"/>
                  </a:cubicBezTo>
                  <a:cubicBezTo>
                    <a:pt x="958" y="169"/>
                    <a:pt x="958" y="169"/>
                    <a:pt x="958" y="169"/>
                  </a:cubicBezTo>
                  <a:cubicBezTo>
                    <a:pt x="958" y="109"/>
                    <a:pt x="958" y="109"/>
                    <a:pt x="958" y="109"/>
                  </a:cubicBezTo>
                  <a:cubicBezTo>
                    <a:pt x="958" y="83"/>
                    <a:pt x="966" y="74"/>
                    <a:pt x="980" y="74"/>
                  </a:cubicBezTo>
                  <a:cubicBezTo>
                    <a:pt x="987" y="74"/>
                    <a:pt x="991" y="78"/>
                    <a:pt x="994" y="84"/>
                  </a:cubicBezTo>
                  <a:cubicBezTo>
                    <a:pt x="996" y="89"/>
                    <a:pt x="996" y="95"/>
                    <a:pt x="996" y="107"/>
                  </a:cubicBezTo>
                  <a:cubicBezTo>
                    <a:pt x="996" y="169"/>
                    <a:pt x="996" y="169"/>
                    <a:pt x="996" y="169"/>
                  </a:cubicBezTo>
                  <a:cubicBezTo>
                    <a:pt x="1029" y="169"/>
                    <a:pt x="1029" y="169"/>
                    <a:pt x="1029" y="169"/>
                  </a:cubicBezTo>
                  <a:cubicBezTo>
                    <a:pt x="1029" y="109"/>
                    <a:pt x="1029" y="109"/>
                    <a:pt x="1029" y="109"/>
                  </a:cubicBezTo>
                  <a:cubicBezTo>
                    <a:pt x="1029" y="84"/>
                    <a:pt x="1036" y="74"/>
                    <a:pt x="1051" y="74"/>
                  </a:cubicBezTo>
                  <a:cubicBezTo>
                    <a:pt x="1058" y="74"/>
                    <a:pt x="1062" y="78"/>
                    <a:pt x="1064" y="84"/>
                  </a:cubicBezTo>
                  <a:cubicBezTo>
                    <a:pt x="1066" y="89"/>
                    <a:pt x="1066" y="95"/>
                    <a:pt x="1066" y="107"/>
                  </a:cubicBezTo>
                  <a:cubicBezTo>
                    <a:pt x="1066" y="169"/>
                    <a:pt x="1066" y="169"/>
                    <a:pt x="1066" y="169"/>
                  </a:cubicBezTo>
                  <a:cubicBezTo>
                    <a:pt x="1099" y="169"/>
                    <a:pt x="1099" y="169"/>
                    <a:pt x="1099" y="169"/>
                  </a:cubicBezTo>
                  <a:cubicBezTo>
                    <a:pt x="1099" y="100"/>
                    <a:pt x="1099" y="100"/>
                    <a:pt x="1099" y="100"/>
                  </a:cubicBezTo>
                  <a:cubicBezTo>
                    <a:pt x="1099" y="86"/>
                    <a:pt x="1098" y="76"/>
                    <a:pt x="1095" y="68"/>
                  </a:cubicBezTo>
                  <a:cubicBezTo>
                    <a:pt x="1089" y="53"/>
                    <a:pt x="1076" y="47"/>
                    <a:pt x="1060" y="47"/>
                  </a:cubicBezTo>
                  <a:cubicBezTo>
                    <a:pt x="1043" y="47"/>
                    <a:pt x="1030" y="57"/>
                    <a:pt x="1024" y="67"/>
                  </a:cubicBezTo>
                  <a:cubicBezTo>
                    <a:pt x="1019" y="53"/>
                    <a:pt x="1006" y="47"/>
                    <a:pt x="990" y="47"/>
                  </a:cubicBezTo>
                  <a:moveTo>
                    <a:pt x="859" y="126"/>
                  </a:moveTo>
                  <a:cubicBezTo>
                    <a:pt x="859" y="139"/>
                    <a:pt x="851" y="147"/>
                    <a:pt x="837" y="147"/>
                  </a:cubicBezTo>
                  <a:cubicBezTo>
                    <a:pt x="829" y="147"/>
                    <a:pt x="823" y="142"/>
                    <a:pt x="823" y="134"/>
                  </a:cubicBezTo>
                  <a:cubicBezTo>
                    <a:pt x="823" y="127"/>
                    <a:pt x="826" y="122"/>
                    <a:pt x="838" y="118"/>
                  </a:cubicBezTo>
                  <a:cubicBezTo>
                    <a:pt x="852" y="114"/>
                    <a:pt x="852" y="114"/>
                    <a:pt x="852" y="114"/>
                  </a:cubicBezTo>
                  <a:cubicBezTo>
                    <a:pt x="856" y="113"/>
                    <a:pt x="858" y="112"/>
                    <a:pt x="859" y="110"/>
                  </a:cubicBezTo>
                  <a:lnTo>
                    <a:pt x="859" y="126"/>
                  </a:lnTo>
                  <a:close/>
                  <a:moveTo>
                    <a:pt x="892" y="91"/>
                  </a:moveTo>
                  <a:cubicBezTo>
                    <a:pt x="892" y="58"/>
                    <a:pt x="874" y="47"/>
                    <a:pt x="845" y="47"/>
                  </a:cubicBezTo>
                  <a:cubicBezTo>
                    <a:pt x="827" y="47"/>
                    <a:pt x="811" y="50"/>
                    <a:pt x="800" y="55"/>
                  </a:cubicBezTo>
                  <a:cubicBezTo>
                    <a:pt x="800" y="81"/>
                    <a:pt x="800" y="81"/>
                    <a:pt x="800" y="81"/>
                  </a:cubicBezTo>
                  <a:cubicBezTo>
                    <a:pt x="810" y="77"/>
                    <a:pt x="827" y="73"/>
                    <a:pt x="843" y="73"/>
                  </a:cubicBezTo>
                  <a:cubicBezTo>
                    <a:pt x="854" y="73"/>
                    <a:pt x="859" y="77"/>
                    <a:pt x="859" y="83"/>
                  </a:cubicBezTo>
                  <a:cubicBezTo>
                    <a:pt x="859" y="89"/>
                    <a:pt x="856" y="92"/>
                    <a:pt x="847" y="94"/>
                  </a:cubicBezTo>
                  <a:cubicBezTo>
                    <a:pt x="828" y="99"/>
                    <a:pt x="828" y="99"/>
                    <a:pt x="828" y="99"/>
                  </a:cubicBezTo>
                  <a:cubicBezTo>
                    <a:pt x="800" y="106"/>
                    <a:pt x="790" y="119"/>
                    <a:pt x="790" y="137"/>
                  </a:cubicBezTo>
                  <a:cubicBezTo>
                    <a:pt x="790" y="156"/>
                    <a:pt x="804" y="171"/>
                    <a:pt x="826" y="171"/>
                  </a:cubicBezTo>
                  <a:cubicBezTo>
                    <a:pt x="841" y="171"/>
                    <a:pt x="854" y="166"/>
                    <a:pt x="863" y="155"/>
                  </a:cubicBezTo>
                  <a:cubicBezTo>
                    <a:pt x="863" y="159"/>
                    <a:pt x="863" y="164"/>
                    <a:pt x="865" y="169"/>
                  </a:cubicBezTo>
                  <a:cubicBezTo>
                    <a:pt x="892" y="169"/>
                    <a:pt x="892" y="169"/>
                    <a:pt x="892" y="169"/>
                  </a:cubicBezTo>
                  <a:lnTo>
                    <a:pt x="892" y="91"/>
                  </a:lnTo>
                  <a:close/>
                  <a:moveTo>
                    <a:pt x="727" y="47"/>
                  </a:moveTo>
                  <a:cubicBezTo>
                    <a:pt x="695" y="47"/>
                    <a:pt x="681" y="63"/>
                    <a:pt x="681" y="83"/>
                  </a:cubicBezTo>
                  <a:cubicBezTo>
                    <a:pt x="681" y="103"/>
                    <a:pt x="693" y="113"/>
                    <a:pt x="711" y="119"/>
                  </a:cubicBezTo>
                  <a:cubicBezTo>
                    <a:pt x="722" y="123"/>
                    <a:pt x="722" y="123"/>
                    <a:pt x="722" y="123"/>
                  </a:cubicBezTo>
                  <a:cubicBezTo>
                    <a:pt x="733" y="127"/>
                    <a:pt x="737" y="130"/>
                    <a:pt x="737" y="135"/>
                  </a:cubicBezTo>
                  <a:cubicBezTo>
                    <a:pt x="737" y="142"/>
                    <a:pt x="731" y="146"/>
                    <a:pt x="720" y="146"/>
                  </a:cubicBezTo>
                  <a:cubicBezTo>
                    <a:pt x="708" y="146"/>
                    <a:pt x="693" y="142"/>
                    <a:pt x="681" y="135"/>
                  </a:cubicBezTo>
                  <a:cubicBezTo>
                    <a:pt x="681" y="163"/>
                    <a:pt x="681" y="163"/>
                    <a:pt x="681" y="163"/>
                  </a:cubicBezTo>
                  <a:cubicBezTo>
                    <a:pt x="694" y="169"/>
                    <a:pt x="705" y="172"/>
                    <a:pt x="720" y="172"/>
                  </a:cubicBezTo>
                  <a:cubicBezTo>
                    <a:pt x="753" y="172"/>
                    <a:pt x="770" y="158"/>
                    <a:pt x="770" y="133"/>
                  </a:cubicBezTo>
                  <a:cubicBezTo>
                    <a:pt x="770" y="115"/>
                    <a:pt x="761" y="104"/>
                    <a:pt x="741" y="98"/>
                  </a:cubicBezTo>
                  <a:cubicBezTo>
                    <a:pt x="730" y="94"/>
                    <a:pt x="730" y="94"/>
                    <a:pt x="730" y="94"/>
                  </a:cubicBezTo>
                  <a:cubicBezTo>
                    <a:pt x="718" y="91"/>
                    <a:pt x="715" y="88"/>
                    <a:pt x="715" y="82"/>
                  </a:cubicBezTo>
                  <a:cubicBezTo>
                    <a:pt x="715" y="76"/>
                    <a:pt x="720" y="72"/>
                    <a:pt x="729" y="72"/>
                  </a:cubicBezTo>
                  <a:cubicBezTo>
                    <a:pt x="739" y="72"/>
                    <a:pt x="753" y="75"/>
                    <a:pt x="765" y="81"/>
                  </a:cubicBezTo>
                  <a:cubicBezTo>
                    <a:pt x="765" y="54"/>
                    <a:pt x="765" y="54"/>
                    <a:pt x="765" y="54"/>
                  </a:cubicBezTo>
                  <a:cubicBezTo>
                    <a:pt x="755" y="50"/>
                    <a:pt x="742" y="47"/>
                    <a:pt x="727" y="47"/>
                  </a:cubicBezTo>
                  <a:moveTo>
                    <a:pt x="613" y="73"/>
                  </a:moveTo>
                  <a:cubicBezTo>
                    <a:pt x="623" y="73"/>
                    <a:pt x="628" y="77"/>
                    <a:pt x="628" y="85"/>
                  </a:cubicBezTo>
                  <a:cubicBezTo>
                    <a:pt x="628" y="92"/>
                    <a:pt x="623" y="96"/>
                    <a:pt x="612" y="99"/>
                  </a:cubicBezTo>
                  <a:cubicBezTo>
                    <a:pt x="598" y="103"/>
                    <a:pt x="598" y="103"/>
                    <a:pt x="598" y="103"/>
                  </a:cubicBezTo>
                  <a:cubicBezTo>
                    <a:pt x="592" y="104"/>
                    <a:pt x="589" y="106"/>
                    <a:pt x="588" y="107"/>
                  </a:cubicBezTo>
                  <a:cubicBezTo>
                    <a:pt x="588" y="105"/>
                    <a:pt x="588" y="105"/>
                    <a:pt x="588" y="105"/>
                  </a:cubicBezTo>
                  <a:cubicBezTo>
                    <a:pt x="588" y="86"/>
                    <a:pt x="597" y="73"/>
                    <a:pt x="613" y="73"/>
                  </a:cubicBezTo>
                  <a:moveTo>
                    <a:pt x="622" y="119"/>
                  </a:moveTo>
                  <a:cubicBezTo>
                    <a:pt x="648" y="113"/>
                    <a:pt x="661" y="104"/>
                    <a:pt x="661" y="83"/>
                  </a:cubicBezTo>
                  <a:cubicBezTo>
                    <a:pt x="661" y="63"/>
                    <a:pt x="646" y="47"/>
                    <a:pt x="613" y="47"/>
                  </a:cubicBezTo>
                  <a:cubicBezTo>
                    <a:pt x="579" y="47"/>
                    <a:pt x="555" y="72"/>
                    <a:pt x="555" y="109"/>
                  </a:cubicBezTo>
                  <a:cubicBezTo>
                    <a:pt x="555" y="147"/>
                    <a:pt x="574" y="172"/>
                    <a:pt x="610" y="172"/>
                  </a:cubicBezTo>
                  <a:cubicBezTo>
                    <a:pt x="632" y="172"/>
                    <a:pt x="649" y="167"/>
                    <a:pt x="660" y="161"/>
                  </a:cubicBezTo>
                  <a:cubicBezTo>
                    <a:pt x="660" y="135"/>
                    <a:pt x="660" y="135"/>
                    <a:pt x="660" y="135"/>
                  </a:cubicBezTo>
                  <a:cubicBezTo>
                    <a:pt x="645" y="141"/>
                    <a:pt x="625" y="146"/>
                    <a:pt x="610" y="146"/>
                  </a:cubicBezTo>
                  <a:cubicBezTo>
                    <a:pt x="597" y="146"/>
                    <a:pt x="592" y="138"/>
                    <a:pt x="592" y="133"/>
                  </a:cubicBezTo>
                  <a:cubicBezTo>
                    <a:pt x="592" y="128"/>
                    <a:pt x="595" y="125"/>
                    <a:pt x="601" y="124"/>
                  </a:cubicBezTo>
                  <a:lnTo>
                    <a:pt x="622" y="119"/>
                  </a:lnTo>
                  <a:close/>
                  <a:moveTo>
                    <a:pt x="496" y="109"/>
                  </a:moveTo>
                  <a:cubicBezTo>
                    <a:pt x="496" y="132"/>
                    <a:pt x="490" y="145"/>
                    <a:pt x="474" y="145"/>
                  </a:cubicBezTo>
                  <a:cubicBezTo>
                    <a:pt x="457" y="145"/>
                    <a:pt x="452" y="132"/>
                    <a:pt x="452" y="109"/>
                  </a:cubicBezTo>
                  <a:cubicBezTo>
                    <a:pt x="452" y="87"/>
                    <a:pt x="457" y="74"/>
                    <a:pt x="474" y="74"/>
                  </a:cubicBezTo>
                  <a:cubicBezTo>
                    <a:pt x="490" y="74"/>
                    <a:pt x="496" y="87"/>
                    <a:pt x="496" y="109"/>
                  </a:cubicBezTo>
                  <a:moveTo>
                    <a:pt x="529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1" y="55"/>
                    <a:pt x="480" y="47"/>
                    <a:pt x="465" y="47"/>
                  </a:cubicBezTo>
                  <a:cubicBezTo>
                    <a:pt x="432" y="47"/>
                    <a:pt x="418" y="72"/>
                    <a:pt x="418" y="109"/>
                  </a:cubicBezTo>
                  <a:cubicBezTo>
                    <a:pt x="418" y="147"/>
                    <a:pt x="432" y="172"/>
                    <a:pt x="466" y="172"/>
                  </a:cubicBezTo>
                  <a:cubicBezTo>
                    <a:pt x="481" y="172"/>
                    <a:pt x="493" y="164"/>
                    <a:pt x="499" y="155"/>
                  </a:cubicBezTo>
                  <a:cubicBezTo>
                    <a:pt x="499" y="158"/>
                    <a:pt x="499" y="164"/>
                    <a:pt x="501" y="169"/>
                  </a:cubicBezTo>
                  <a:cubicBezTo>
                    <a:pt x="529" y="169"/>
                    <a:pt x="529" y="169"/>
                    <a:pt x="529" y="169"/>
                  </a:cubicBezTo>
                  <a:lnTo>
                    <a:pt x="529" y="0"/>
                  </a:lnTo>
                  <a:close/>
                  <a:moveTo>
                    <a:pt x="352" y="47"/>
                  </a:moveTo>
                  <a:cubicBezTo>
                    <a:pt x="334" y="47"/>
                    <a:pt x="321" y="56"/>
                    <a:pt x="316" y="66"/>
                  </a:cubicBezTo>
                  <a:cubicBezTo>
                    <a:pt x="316" y="63"/>
                    <a:pt x="315" y="54"/>
                    <a:pt x="313" y="50"/>
                  </a:cubicBezTo>
                  <a:cubicBezTo>
                    <a:pt x="286" y="50"/>
                    <a:pt x="286" y="50"/>
                    <a:pt x="286" y="50"/>
                  </a:cubicBezTo>
                  <a:cubicBezTo>
                    <a:pt x="286" y="169"/>
                    <a:pt x="286" y="169"/>
                    <a:pt x="286" y="169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319" y="109"/>
                    <a:pt x="319" y="109"/>
                    <a:pt x="319" y="109"/>
                  </a:cubicBezTo>
                  <a:cubicBezTo>
                    <a:pt x="319" y="83"/>
                    <a:pt x="327" y="74"/>
                    <a:pt x="342" y="74"/>
                  </a:cubicBezTo>
                  <a:cubicBezTo>
                    <a:pt x="350" y="74"/>
                    <a:pt x="355" y="77"/>
                    <a:pt x="357" y="84"/>
                  </a:cubicBezTo>
                  <a:cubicBezTo>
                    <a:pt x="359" y="89"/>
                    <a:pt x="360" y="93"/>
                    <a:pt x="360" y="107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93" y="169"/>
                    <a:pt x="393" y="169"/>
                    <a:pt x="393" y="169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93" y="86"/>
                    <a:pt x="391" y="76"/>
                    <a:pt x="388" y="68"/>
                  </a:cubicBezTo>
                  <a:cubicBezTo>
                    <a:pt x="382" y="53"/>
                    <a:pt x="370" y="47"/>
                    <a:pt x="352" y="47"/>
                  </a:cubicBezTo>
                  <a:moveTo>
                    <a:pt x="186" y="172"/>
                  </a:moveTo>
                  <a:cubicBezTo>
                    <a:pt x="204" y="172"/>
                    <a:pt x="217" y="163"/>
                    <a:pt x="223" y="153"/>
                  </a:cubicBezTo>
                  <a:cubicBezTo>
                    <a:pt x="223" y="156"/>
                    <a:pt x="223" y="164"/>
                    <a:pt x="225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36"/>
                    <a:pt x="211" y="145"/>
                    <a:pt x="196" y="145"/>
                  </a:cubicBezTo>
                  <a:cubicBezTo>
                    <a:pt x="189" y="145"/>
                    <a:pt x="184" y="141"/>
                    <a:pt x="182" y="135"/>
                  </a:cubicBezTo>
                  <a:cubicBezTo>
                    <a:pt x="180" y="130"/>
                    <a:pt x="179" y="125"/>
                    <a:pt x="179" y="112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31"/>
                    <a:pt x="147" y="142"/>
                    <a:pt x="150" y="151"/>
                  </a:cubicBezTo>
                  <a:cubicBezTo>
                    <a:pt x="156" y="165"/>
                    <a:pt x="168" y="172"/>
                    <a:pt x="186" y="172"/>
                  </a:cubicBezTo>
                  <a:moveTo>
                    <a:pt x="50" y="32"/>
                  </a:moveTo>
                  <a:cubicBezTo>
                    <a:pt x="72" y="32"/>
                    <a:pt x="78" y="39"/>
                    <a:pt x="78" y="51"/>
                  </a:cubicBezTo>
                  <a:cubicBezTo>
                    <a:pt x="78" y="64"/>
                    <a:pt x="70" y="72"/>
                    <a:pt x="48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9" y="32"/>
                    <a:pt x="44" y="32"/>
                    <a:pt x="50" y="32"/>
                  </a:cubicBezTo>
                  <a:moveTo>
                    <a:pt x="55" y="98"/>
                  </a:moveTo>
                  <a:cubicBezTo>
                    <a:pt x="78" y="98"/>
                    <a:pt x="86" y="108"/>
                    <a:pt x="86" y="120"/>
                  </a:cubicBezTo>
                  <a:cubicBezTo>
                    <a:pt x="86" y="133"/>
                    <a:pt x="79" y="143"/>
                    <a:pt x="57" y="143"/>
                  </a:cubicBezTo>
                  <a:cubicBezTo>
                    <a:pt x="47" y="143"/>
                    <a:pt x="39" y="143"/>
                    <a:pt x="34" y="142"/>
                  </a:cubicBezTo>
                  <a:cubicBezTo>
                    <a:pt x="34" y="98"/>
                    <a:pt x="34" y="98"/>
                    <a:pt x="34" y="98"/>
                  </a:cubicBezTo>
                  <a:lnTo>
                    <a:pt x="55" y="98"/>
                  </a:lnTo>
                  <a:close/>
                  <a:moveTo>
                    <a:pt x="49" y="171"/>
                  </a:moveTo>
                  <a:cubicBezTo>
                    <a:pt x="105" y="171"/>
                    <a:pt x="121" y="152"/>
                    <a:pt x="121" y="122"/>
                  </a:cubicBezTo>
                  <a:cubicBezTo>
                    <a:pt x="121" y="100"/>
                    <a:pt x="106" y="85"/>
                    <a:pt x="89" y="81"/>
                  </a:cubicBezTo>
                  <a:cubicBezTo>
                    <a:pt x="103" y="77"/>
                    <a:pt x="113" y="64"/>
                    <a:pt x="113" y="49"/>
                  </a:cubicBezTo>
                  <a:cubicBezTo>
                    <a:pt x="113" y="18"/>
                    <a:pt x="94" y="4"/>
                    <a:pt x="50" y="4"/>
                  </a:cubicBezTo>
                  <a:cubicBezTo>
                    <a:pt x="36" y="4"/>
                    <a:pt x="6" y="6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0"/>
                    <a:pt x="25" y="171"/>
                    <a:pt x="49" y="17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15427328" y="27792366"/>
              <a:ext cx="2582864" cy="546101"/>
            </a:xfrm>
            <a:custGeom>
              <a:avLst/>
              <a:gdLst/>
              <a:ahLst/>
              <a:cxnLst>
                <a:cxn ang="0">
                  <a:pos x="790" y="172"/>
                </a:cxn>
                <a:cxn ang="0">
                  <a:pos x="815" y="142"/>
                </a:cxn>
                <a:cxn ang="0">
                  <a:pos x="784" y="128"/>
                </a:cxn>
                <a:cxn ang="0">
                  <a:pos x="811" y="75"/>
                </a:cxn>
                <a:cxn ang="0">
                  <a:pos x="784" y="50"/>
                </a:cxn>
                <a:cxn ang="0">
                  <a:pos x="751" y="23"/>
                </a:cxn>
                <a:cxn ang="0">
                  <a:pos x="736" y="50"/>
                </a:cxn>
                <a:cxn ang="0">
                  <a:pos x="751" y="75"/>
                </a:cxn>
                <a:cxn ang="0">
                  <a:pos x="676" y="131"/>
                </a:cxn>
                <a:cxn ang="0">
                  <a:pos x="725" y="168"/>
                </a:cxn>
                <a:cxn ang="0">
                  <a:pos x="719" y="143"/>
                </a:cxn>
                <a:cxn ang="0">
                  <a:pos x="709" y="0"/>
                </a:cxn>
                <a:cxn ang="0">
                  <a:pos x="676" y="131"/>
                </a:cxn>
                <a:cxn ang="0">
                  <a:pos x="617" y="85"/>
                </a:cxn>
                <a:cxn ang="0">
                  <a:pos x="586" y="103"/>
                </a:cxn>
                <a:cxn ang="0">
                  <a:pos x="577" y="105"/>
                </a:cxn>
                <a:cxn ang="0">
                  <a:pos x="611" y="119"/>
                </a:cxn>
                <a:cxn ang="0">
                  <a:pos x="602" y="47"/>
                </a:cxn>
                <a:cxn ang="0">
                  <a:pos x="599" y="172"/>
                </a:cxn>
                <a:cxn ang="0">
                  <a:pos x="649" y="135"/>
                </a:cxn>
                <a:cxn ang="0">
                  <a:pos x="581" y="133"/>
                </a:cxn>
                <a:cxn ang="0">
                  <a:pos x="611" y="119"/>
                </a:cxn>
                <a:cxn ang="0">
                  <a:pos x="532" y="50"/>
                </a:cxn>
                <a:cxn ang="0">
                  <a:pos x="479" y="134"/>
                </a:cxn>
                <a:cxn ang="0">
                  <a:pos x="428" y="50"/>
                </a:cxn>
                <a:cxn ang="0">
                  <a:pos x="386" y="50"/>
                </a:cxn>
                <a:cxn ang="0">
                  <a:pos x="390" y="169"/>
                </a:cxn>
                <a:cxn ang="0">
                  <a:pos x="442" y="97"/>
                </a:cxn>
                <a:cxn ang="0">
                  <a:pos x="494" y="169"/>
                </a:cxn>
                <a:cxn ang="0">
                  <a:pos x="189" y="66"/>
                </a:cxn>
                <a:cxn ang="0">
                  <a:pos x="159" y="50"/>
                </a:cxn>
                <a:cxn ang="0">
                  <a:pos x="192" y="169"/>
                </a:cxn>
                <a:cxn ang="0">
                  <a:pos x="214" y="74"/>
                </a:cxn>
                <a:cxn ang="0">
                  <a:pos x="230" y="107"/>
                </a:cxn>
                <a:cxn ang="0">
                  <a:pos x="263" y="169"/>
                </a:cxn>
                <a:cxn ang="0">
                  <a:pos x="285" y="74"/>
                </a:cxn>
                <a:cxn ang="0">
                  <a:pos x="300" y="107"/>
                </a:cxn>
                <a:cxn ang="0">
                  <a:pos x="333" y="169"/>
                </a:cxn>
                <a:cxn ang="0">
                  <a:pos x="329" y="68"/>
                </a:cxn>
                <a:cxn ang="0">
                  <a:pos x="258" y="68"/>
                </a:cxn>
                <a:cxn ang="0">
                  <a:pos x="34" y="6"/>
                </a:cxn>
                <a:cxn ang="0">
                  <a:pos x="0" y="111"/>
                </a:cxn>
                <a:cxn ang="0">
                  <a:pos x="125" y="111"/>
                </a:cxn>
                <a:cxn ang="0">
                  <a:pos x="90" y="6"/>
                </a:cxn>
                <a:cxn ang="0">
                  <a:pos x="62" y="144"/>
                </a:cxn>
                <a:cxn ang="0">
                  <a:pos x="34" y="6"/>
                </a:cxn>
              </a:cxnLst>
              <a:rect l="0" t="0" r="r" b="b"/>
              <a:pathLst>
                <a:path w="815" h="172">
                  <a:moveTo>
                    <a:pt x="751" y="130"/>
                  </a:moveTo>
                  <a:cubicBezTo>
                    <a:pt x="751" y="157"/>
                    <a:pt x="762" y="172"/>
                    <a:pt x="790" y="172"/>
                  </a:cubicBezTo>
                  <a:cubicBezTo>
                    <a:pt x="802" y="172"/>
                    <a:pt x="812" y="169"/>
                    <a:pt x="815" y="168"/>
                  </a:cubicBezTo>
                  <a:cubicBezTo>
                    <a:pt x="815" y="142"/>
                    <a:pt x="815" y="142"/>
                    <a:pt x="815" y="142"/>
                  </a:cubicBezTo>
                  <a:cubicBezTo>
                    <a:pt x="810" y="144"/>
                    <a:pt x="804" y="145"/>
                    <a:pt x="798" y="145"/>
                  </a:cubicBezTo>
                  <a:cubicBezTo>
                    <a:pt x="788" y="145"/>
                    <a:pt x="784" y="142"/>
                    <a:pt x="784" y="128"/>
                  </a:cubicBezTo>
                  <a:cubicBezTo>
                    <a:pt x="784" y="75"/>
                    <a:pt x="784" y="75"/>
                    <a:pt x="784" y="75"/>
                  </a:cubicBezTo>
                  <a:cubicBezTo>
                    <a:pt x="811" y="75"/>
                    <a:pt x="811" y="75"/>
                    <a:pt x="811" y="75"/>
                  </a:cubicBezTo>
                  <a:cubicBezTo>
                    <a:pt x="811" y="50"/>
                    <a:pt x="811" y="50"/>
                    <a:pt x="811" y="50"/>
                  </a:cubicBezTo>
                  <a:cubicBezTo>
                    <a:pt x="784" y="50"/>
                    <a:pt x="784" y="50"/>
                    <a:pt x="784" y="50"/>
                  </a:cubicBezTo>
                  <a:cubicBezTo>
                    <a:pt x="784" y="15"/>
                    <a:pt x="784" y="15"/>
                    <a:pt x="784" y="15"/>
                  </a:cubicBezTo>
                  <a:cubicBezTo>
                    <a:pt x="766" y="17"/>
                    <a:pt x="754" y="22"/>
                    <a:pt x="751" y="23"/>
                  </a:cubicBezTo>
                  <a:cubicBezTo>
                    <a:pt x="751" y="50"/>
                    <a:pt x="751" y="50"/>
                    <a:pt x="751" y="50"/>
                  </a:cubicBezTo>
                  <a:cubicBezTo>
                    <a:pt x="736" y="50"/>
                    <a:pt x="736" y="50"/>
                    <a:pt x="736" y="50"/>
                  </a:cubicBezTo>
                  <a:cubicBezTo>
                    <a:pt x="736" y="75"/>
                    <a:pt x="736" y="75"/>
                    <a:pt x="736" y="75"/>
                  </a:cubicBezTo>
                  <a:cubicBezTo>
                    <a:pt x="751" y="75"/>
                    <a:pt x="751" y="75"/>
                    <a:pt x="751" y="75"/>
                  </a:cubicBezTo>
                  <a:lnTo>
                    <a:pt x="751" y="130"/>
                  </a:lnTo>
                  <a:close/>
                  <a:moveTo>
                    <a:pt x="676" y="131"/>
                  </a:moveTo>
                  <a:cubicBezTo>
                    <a:pt x="676" y="159"/>
                    <a:pt x="686" y="170"/>
                    <a:pt x="708" y="170"/>
                  </a:cubicBezTo>
                  <a:cubicBezTo>
                    <a:pt x="715" y="170"/>
                    <a:pt x="722" y="169"/>
                    <a:pt x="725" y="168"/>
                  </a:cubicBezTo>
                  <a:cubicBezTo>
                    <a:pt x="725" y="143"/>
                    <a:pt x="725" y="143"/>
                    <a:pt x="725" y="143"/>
                  </a:cubicBezTo>
                  <a:cubicBezTo>
                    <a:pt x="719" y="143"/>
                    <a:pt x="719" y="143"/>
                    <a:pt x="719" y="143"/>
                  </a:cubicBezTo>
                  <a:cubicBezTo>
                    <a:pt x="712" y="143"/>
                    <a:pt x="709" y="140"/>
                    <a:pt x="709" y="129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76" y="0"/>
                    <a:pt x="676" y="0"/>
                    <a:pt x="676" y="0"/>
                  </a:cubicBezTo>
                  <a:lnTo>
                    <a:pt x="676" y="131"/>
                  </a:lnTo>
                  <a:close/>
                  <a:moveTo>
                    <a:pt x="602" y="73"/>
                  </a:moveTo>
                  <a:cubicBezTo>
                    <a:pt x="611" y="73"/>
                    <a:pt x="617" y="78"/>
                    <a:pt x="617" y="85"/>
                  </a:cubicBezTo>
                  <a:cubicBezTo>
                    <a:pt x="617" y="92"/>
                    <a:pt x="612" y="97"/>
                    <a:pt x="601" y="99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1" y="105"/>
                    <a:pt x="578" y="106"/>
                    <a:pt x="577" y="108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577" y="86"/>
                    <a:pt x="586" y="73"/>
                    <a:pt x="602" y="73"/>
                  </a:cubicBezTo>
                  <a:moveTo>
                    <a:pt x="611" y="119"/>
                  </a:moveTo>
                  <a:cubicBezTo>
                    <a:pt x="637" y="113"/>
                    <a:pt x="650" y="105"/>
                    <a:pt x="650" y="83"/>
                  </a:cubicBezTo>
                  <a:cubicBezTo>
                    <a:pt x="650" y="63"/>
                    <a:pt x="635" y="47"/>
                    <a:pt x="602" y="47"/>
                  </a:cubicBezTo>
                  <a:cubicBezTo>
                    <a:pt x="567" y="47"/>
                    <a:pt x="544" y="72"/>
                    <a:pt x="544" y="109"/>
                  </a:cubicBezTo>
                  <a:cubicBezTo>
                    <a:pt x="544" y="147"/>
                    <a:pt x="562" y="172"/>
                    <a:pt x="599" y="172"/>
                  </a:cubicBezTo>
                  <a:cubicBezTo>
                    <a:pt x="620" y="172"/>
                    <a:pt x="638" y="168"/>
                    <a:pt x="649" y="161"/>
                  </a:cubicBezTo>
                  <a:cubicBezTo>
                    <a:pt x="649" y="135"/>
                    <a:pt x="649" y="135"/>
                    <a:pt x="649" y="135"/>
                  </a:cubicBezTo>
                  <a:cubicBezTo>
                    <a:pt x="634" y="141"/>
                    <a:pt x="613" y="146"/>
                    <a:pt x="599" y="146"/>
                  </a:cubicBezTo>
                  <a:cubicBezTo>
                    <a:pt x="586" y="146"/>
                    <a:pt x="581" y="138"/>
                    <a:pt x="581" y="133"/>
                  </a:cubicBezTo>
                  <a:cubicBezTo>
                    <a:pt x="581" y="128"/>
                    <a:pt x="584" y="125"/>
                    <a:pt x="590" y="124"/>
                  </a:cubicBezTo>
                  <a:lnTo>
                    <a:pt x="611" y="119"/>
                  </a:lnTo>
                  <a:close/>
                  <a:moveTo>
                    <a:pt x="494" y="169"/>
                  </a:moveTo>
                  <a:cubicBezTo>
                    <a:pt x="508" y="141"/>
                    <a:pt x="523" y="92"/>
                    <a:pt x="532" y="50"/>
                  </a:cubicBezTo>
                  <a:cubicBezTo>
                    <a:pt x="498" y="50"/>
                    <a:pt x="498" y="50"/>
                    <a:pt x="498" y="50"/>
                  </a:cubicBezTo>
                  <a:cubicBezTo>
                    <a:pt x="492" y="83"/>
                    <a:pt x="485" y="116"/>
                    <a:pt x="479" y="134"/>
                  </a:cubicBezTo>
                  <a:cubicBezTo>
                    <a:pt x="472" y="116"/>
                    <a:pt x="463" y="83"/>
                    <a:pt x="456" y="50"/>
                  </a:cubicBezTo>
                  <a:cubicBezTo>
                    <a:pt x="428" y="50"/>
                    <a:pt x="428" y="50"/>
                    <a:pt x="428" y="50"/>
                  </a:cubicBezTo>
                  <a:cubicBezTo>
                    <a:pt x="421" y="83"/>
                    <a:pt x="412" y="116"/>
                    <a:pt x="405" y="134"/>
                  </a:cubicBezTo>
                  <a:cubicBezTo>
                    <a:pt x="399" y="116"/>
                    <a:pt x="392" y="83"/>
                    <a:pt x="386" y="50"/>
                  </a:cubicBezTo>
                  <a:cubicBezTo>
                    <a:pt x="352" y="50"/>
                    <a:pt x="352" y="50"/>
                    <a:pt x="352" y="50"/>
                  </a:cubicBezTo>
                  <a:cubicBezTo>
                    <a:pt x="361" y="92"/>
                    <a:pt x="376" y="141"/>
                    <a:pt x="390" y="169"/>
                  </a:cubicBezTo>
                  <a:cubicBezTo>
                    <a:pt x="420" y="169"/>
                    <a:pt x="420" y="169"/>
                    <a:pt x="420" y="169"/>
                  </a:cubicBezTo>
                  <a:cubicBezTo>
                    <a:pt x="429" y="146"/>
                    <a:pt x="439" y="112"/>
                    <a:pt x="442" y="97"/>
                  </a:cubicBezTo>
                  <a:cubicBezTo>
                    <a:pt x="445" y="112"/>
                    <a:pt x="455" y="146"/>
                    <a:pt x="465" y="169"/>
                  </a:cubicBezTo>
                  <a:lnTo>
                    <a:pt x="494" y="169"/>
                  </a:lnTo>
                  <a:close/>
                  <a:moveTo>
                    <a:pt x="224" y="47"/>
                  </a:moveTo>
                  <a:cubicBezTo>
                    <a:pt x="207" y="47"/>
                    <a:pt x="194" y="56"/>
                    <a:pt x="189" y="66"/>
                  </a:cubicBezTo>
                  <a:cubicBezTo>
                    <a:pt x="189" y="63"/>
                    <a:pt x="188" y="55"/>
                    <a:pt x="187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169"/>
                    <a:pt x="159" y="169"/>
                    <a:pt x="159" y="169"/>
                  </a:cubicBezTo>
                  <a:cubicBezTo>
                    <a:pt x="192" y="169"/>
                    <a:pt x="192" y="169"/>
                    <a:pt x="192" y="169"/>
                  </a:cubicBezTo>
                  <a:cubicBezTo>
                    <a:pt x="192" y="109"/>
                    <a:pt x="192" y="109"/>
                    <a:pt x="192" y="109"/>
                  </a:cubicBezTo>
                  <a:cubicBezTo>
                    <a:pt x="192" y="83"/>
                    <a:pt x="200" y="74"/>
                    <a:pt x="214" y="74"/>
                  </a:cubicBezTo>
                  <a:cubicBezTo>
                    <a:pt x="221" y="74"/>
                    <a:pt x="226" y="78"/>
                    <a:pt x="228" y="84"/>
                  </a:cubicBezTo>
                  <a:cubicBezTo>
                    <a:pt x="230" y="90"/>
                    <a:pt x="230" y="95"/>
                    <a:pt x="230" y="107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3" y="84"/>
                    <a:pt x="270" y="74"/>
                    <a:pt x="285" y="74"/>
                  </a:cubicBezTo>
                  <a:cubicBezTo>
                    <a:pt x="292" y="74"/>
                    <a:pt x="296" y="78"/>
                    <a:pt x="298" y="84"/>
                  </a:cubicBezTo>
                  <a:cubicBezTo>
                    <a:pt x="300" y="90"/>
                    <a:pt x="300" y="95"/>
                    <a:pt x="300" y="107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33" y="169"/>
                    <a:pt x="333" y="169"/>
                    <a:pt x="333" y="169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3" y="86"/>
                    <a:pt x="332" y="76"/>
                    <a:pt x="329" y="68"/>
                  </a:cubicBezTo>
                  <a:cubicBezTo>
                    <a:pt x="323" y="54"/>
                    <a:pt x="310" y="47"/>
                    <a:pt x="294" y="47"/>
                  </a:cubicBezTo>
                  <a:cubicBezTo>
                    <a:pt x="277" y="47"/>
                    <a:pt x="264" y="57"/>
                    <a:pt x="258" y="68"/>
                  </a:cubicBezTo>
                  <a:cubicBezTo>
                    <a:pt x="253" y="54"/>
                    <a:pt x="240" y="47"/>
                    <a:pt x="224" y="47"/>
                  </a:cubicBezTo>
                  <a:moveTo>
                    <a:pt x="3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50"/>
                    <a:pt x="24" y="172"/>
                    <a:pt x="62" y="172"/>
                  </a:cubicBezTo>
                  <a:cubicBezTo>
                    <a:pt x="100" y="172"/>
                    <a:pt x="125" y="150"/>
                    <a:pt x="125" y="111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31"/>
                    <a:pt x="80" y="144"/>
                    <a:pt x="62" y="144"/>
                  </a:cubicBezTo>
                  <a:cubicBezTo>
                    <a:pt x="44" y="144"/>
                    <a:pt x="34" y="131"/>
                    <a:pt x="34" y="109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18276888" y="27709814"/>
              <a:ext cx="720725" cy="695325"/>
            </a:xfrm>
            <a:custGeom>
              <a:avLst/>
              <a:gdLst/>
              <a:ahLst/>
              <a:cxnLst>
                <a:cxn ang="0">
                  <a:pos x="63" y="87"/>
                </a:cxn>
                <a:cxn ang="0">
                  <a:pos x="4" y="81"/>
                </a:cxn>
                <a:cxn ang="0">
                  <a:pos x="0" y="112"/>
                </a:cxn>
                <a:cxn ang="0">
                  <a:pos x="81" y="219"/>
                </a:cxn>
                <a:cxn ang="0">
                  <a:pos x="81" y="219"/>
                </a:cxn>
                <a:cxn ang="0">
                  <a:pos x="105" y="141"/>
                </a:cxn>
                <a:cxn ang="0">
                  <a:pos x="99" y="103"/>
                </a:cxn>
                <a:cxn ang="0">
                  <a:pos x="63" y="87"/>
                </a:cxn>
                <a:cxn ang="0">
                  <a:pos x="190" y="72"/>
                </a:cxn>
                <a:cxn ang="0">
                  <a:pos x="220" y="73"/>
                </a:cxn>
                <a:cxn ang="0">
                  <a:pos x="113" y="0"/>
                </a:cxn>
                <a:cxn ang="0">
                  <a:pos x="7" y="73"/>
                </a:cxn>
                <a:cxn ang="0">
                  <a:pos x="37" y="72"/>
                </a:cxn>
                <a:cxn ang="0">
                  <a:pos x="95" y="64"/>
                </a:cxn>
                <a:cxn ang="0">
                  <a:pos x="109" y="60"/>
                </a:cxn>
                <a:cxn ang="0">
                  <a:pos x="96" y="42"/>
                </a:cxn>
                <a:cxn ang="0">
                  <a:pos x="114" y="24"/>
                </a:cxn>
                <a:cxn ang="0">
                  <a:pos x="132" y="42"/>
                </a:cxn>
                <a:cxn ang="0">
                  <a:pos x="117" y="60"/>
                </a:cxn>
                <a:cxn ang="0">
                  <a:pos x="131" y="64"/>
                </a:cxn>
                <a:cxn ang="0">
                  <a:pos x="190" y="72"/>
                </a:cxn>
                <a:cxn ang="0">
                  <a:pos x="227" y="112"/>
                </a:cxn>
                <a:cxn ang="0">
                  <a:pos x="223" y="82"/>
                </a:cxn>
                <a:cxn ang="0">
                  <a:pos x="222" y="82"/>
                </a:cxn>
                <a:cxn ang="0">
                  <a:pos x="163" y="87"/>
                </a:cxn>
                <a:cxn ang="0">
                  <a:pos x="127" y="103"/>
                </a:cxn>
                <a:cxn ang="0">
                  <a:pos x="121" y="141"/>
                </a:cxn>
                <a:cxn ang="0">
                  <a:pos x="145" y="219"/>
                </a:cxn>
                <a:cxn ang="0">
                  <a:pos x="145" y="219"/>
                </a:cxn>
                <a:cxn ang="0">
                  <a:pos x="227" y="112"/>
                </a:cxn>
              </a:cxnLst>
              <a:rect l="0" t="0" r="r" b="b"/>
              <a:pathLst>
                <a:path w="227" h="219">
                  <a:moveTo>
                    <a:pt x="63" y="87"/>
                  </a:moveTo>
                  <a:cubicBezTo>
                    <a:pt x="42" y="85"/>
                    <a:pt x="26" y="83"/>
                    <a:pt x="4" y="81"/>
                  </a:cubicBezTo>
                  <a:cubicBezTo>
                    <a:pt x="1" y="91"/>
                    <a:pt x="0" y="101"/>
                    <a:pt x="0" y="112"/>
                  </a:cubicBezTo>
                  <a:cubicBezTo>
                    <a:pt x="0" y="162"/>
                    <a:pt x="34" y="205"/>
                    <a:pt x="81" y="219"/>
                  </a:cubicBezTo>
                  <a:cubicBezTo>
                    <a:pt x="81" y="219"/>
                    <a:pt x="81" y="219"/>
                    <a:pt x="81" y="219"/>
                  </a:cubicBezTo>
                  <a:cubicBezTo>
                    <a:pt x="98" y="193"/>
                    <a:pt x="101" y="171"/>
                    <a:pt x="105" y="141"/>
                  </a:cubicBezTo>
                  <a:cubicBezTo>
                    <a:pt x="106" y="129"/>
                    <a:pt x="106" y="114"/>
                    <a:pt x="99" y="103"/>
                  </a:cubicBezTo>
                  <a:cubicBezTo>
                    <a:pt x="92" y="92"/>
                    <a:pt x="76" y="87"/>
                    <a:pt x="63" y="87"/>
                  </a:cubicBezTo>
                  <a:moveTo>
                    <a:pt x="190" y="72"/>
                  </a:moveTo>
                  <a:cubicBezTo>
                    <a:pt x="199" y="73"/>
                    <a:pt x="220" y="73"/>
                    <a:pt x="220" y="73"/>
                  </a:cubicBezTo>
                  <a:cubicBezTo>
                    <a:pt x="204" y="30"/>
                    <a:pt x="163" y="0"/>
                    <a:pt x="113" y="0"/>
                  </a:cubicBezTo>
                  <a:cubicBezTo>
                    <a:pt x="64" y="0"/>
                    <a:pt x="23" y="30"/>
                    <a:pt x="7" y="73"/>
                  </a:cubicBezTo>
                  <a:cubicBezTo>
                    <a:pt x="15" y="75"/>
                    <a:pt x="27" y="72"/>
                    <a:pt x="37" y="72"/>
                  </a:cubicBezTo>
                  <a:cubicBezTo>
                    <a:pt x="54" y="69"/>
                    <a:pt x="77" y="67"/>
                    <a:pt x="95" y="64"/>
                  </a:cubicBezTo>
                  <a:cubicBezTo>
                    <a:pt x="100" y="64"/>
                    <a:pt x="105" y="63"/>
                    <a:pt x="109" y="60"/>
                  </a:cubicBezTo>
                  <a:cubicBezTo>
                    <a:pt x="102" y="58"/>
                    <a:pt x="96" y="51"/>
                    <a:pt x="96" y="42"/>
                  </a:cubicBezTo>
                  <a:cubicBezTo>
                    <a:pt x="96" y="32"/>
                    <a:pt x="104" y="24"/>
                    <a:pt x="114" y="24"/>
                  </a:cubicBezTo>
                  <a:cubicBezTo>
                    <a:pt x="124" y="24"/>
                    <a:pt x="132" y="32"/>
                    <a:pt x="132" y="42"/>
                  </a:cubicBezTo>
                  <a:cubicBezTo>
                    <a:pt x="132" y="51"/>
                    <a:pt x="125" y="58"/>
                    <a:pt x="117" y="60"/>
                  </a:cubicBezTo>
                  <a:cubicBezTo>
                    <a:pt x="121" y="63"/>
                    <a:pt x="126" y="64"/>
                    <a:pt x="131" y="64"/>
                  </a:cubicBezTo>
                  <a:cubicBezTo>
                    <a:pt x="150" y="67"/>
                    <a:pt x="172" y="69"/>
                    <a:pt x="190" y="72"/>
                  </a:cubicBezTo>
                  <a:moveTo>
                    <a:pt x="227" y="112"/>
                  </a:moveTo>
                  <a:cubicBezTo>
                    <a:pt x="227" y="101"/>
                    <a:pt x="226" y="91"/>
                    <a:pt x="223" y="82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00" y="83"/>
                    <a:pt x="184" y="85"/>
                    <a:pt x="163" y="87"/>
                  </a:cubicBezTo>
                  <a:cubicBezTo>
                    <a:pt x="150" y="87"/>
                    <a:pt x="134" y="92"/>
                    <a:pt x="127" y="103"/>
                  </a:cubicBezTo>
                  <a:cubicBezTo>
                    <a:pt x="120" y="114"/>
                    <a:pt x="120" y="129"/>
                    <a:pt x="121" y="141"/>
                  </a:cubicBezTo>
                  <a:cubicBezTo>
                    <a:pt x="125" y="171"/>
                    <a:pt x="128" y="193"/>
                    <a:pt x="145" y="219"/>
                  </a:cubicBezTo>
                  <a:cubicBezTo>
                    <a:pt x="145" y="219"/>
                    <a:pt x="145" y="219"/>
                    <a:pt x="145" y="219"/>
                  </a:cubicBezTo>
                  <a:cubicBezTo>
                    <a:pt x="192" y="206"/>
                    <a:pt x="227" y="163"/>
                    <a:pt x="227" y="112"/>
                  </a:cubicBezTo>
                </a:path>
              </a:pathLst>
            </a:custGeom>
            <a:solidFill>
              <a:srgbClr val="8305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</p:grpSp>
    </p:spTree>
    <p:extLst>
      <p:ext uri="{BB962C8B-B14F-4D97-AF65-F5344CB8AC3E}">
        <p14:creationId xmlns:p14="http://schemas.microsoft.com/office/powerpoint/2010/main" val="2902272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4000" y="1494000"/>
            <a:ext cx="8229600" cy="4525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16000" indent="-216000">
              <a:lnSpc>
                <a:spcPct val="120000"/>
              </a:lnSpc>
              <a:spcBef>
                <a:spcPts val="0"/>
              </a:spcBef>
              <a:buFont typeface="+mj-lt"/>
              <a:buNone/>
              <a:defRPr sz="1500" b="1" cap="all" baseline="0"/>
            </a:lvl1pPr>
            <a:lvl2pPr marL="0" indent="0">
              <a:lnSpc>
                <a:spcPct val="120000"/>
              </a:lnSpc>
              <a:spcBef>
                <a:spcPts val="0"/>
              </a:spcBef>
              <a:buSzPct val="100000"/>
              <a:buFont typeface="Meta Offc" pitchFamily="34" charset="0"/>
              <a:buNone/>
              <a:defRPr sz="1500"/>
            </a:lvl2pPr>
            <a:lvl3pPr marL="576000" indent="-360000">
              <a:lnSpc>
                <a:spcPct val="120000"/>
              </a:lnSpc>
              <a:spcBef>
                <a:spcPts val="0"/>
              </a:spcBef>
              <a:buFont typeface="Meta Offc" pitchFamily="34" charset="0"/>
              <a:buNone/>
              <a:defRPr sz="1500"/>
            </a:lvl3pPr>
            <a:lvl4pPr marL="576000" indent="-360000">
              <a:lnSpc>
                <a:spcPct val="120000"/>
              </a:lnSpc>
              <a:spcBef>
                <a:spcPts val="0"/>
              </a:spcBef>
              <a:buFont typeface="Symbol" pitchFamily="18" charset="2"/>
              <a:buNone/>
              <a:defRPr lang="de-DE" sz="15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576000" indent="-360000">
              <a:lnSpc>
                <a:spcPct val="120000"/>
              </a:lnSpc>
              <a:spcBef>
                <a:spcPts val="0"/>
              </a:spcBef>
              <a:buFont typeface="+mj-lt"/>
              <a:buNone/>
              <a:defRPr sz="1500"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4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64B52-1607-4632-B6CF-6AD4B3A82A47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04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0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</p:spTree>
    <p:extLst>
      <p:ext uri="{BB962C8B-B14F-4D97-AF65-F5344CB8AC3E}">
        <p14:creationId xmlns:p14="http://schemas.microsoft.com/office/powerpoint/2010/main" val="1947050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71600"/>
            <a:ext cx="8229600" cy="61200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B587-BC2B-4D96-9090-84456F32924A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3648" y="6597353"/>
            <a:ext cx="5904656" cy="260648"/>
          </a:xfrm>
        </p:spPr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0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659563" y="1497013"/>
            <a:ext cx="2036762" cy="4865687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lnSpc>
                <a:spcPts val="1500"/>
              </a:lnSpc>
              <a:spcBef>
                <a:spcPts val="0"/>
              </a:spcBef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</a:defRPr>
            </a:lvl1pPr>
            <a:lvl2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2pPr>
            <a:lvl3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3pPr>
            <a:lvl4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4pPr>
            <a:lvl5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Marginalspalte mit etwas Text, der eine beschreibende Funktion ausführt und super präzise formuliert ist.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6102000" cy="4867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40157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80B2-865F-495A-B2E2-58BD081D300A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0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659562" y="1497013"/>
            <a:ext cx="2009237" cy="4865687"/>
          </a:xfrm>
          <a:prstGeom prst="rect">
            <a:avLst/>
          </a:prstGeom>
        </p:spPr>
        <p:txBody>
          <a:bodyPr>
            <a:normAutofit/>
          </a:bodyPr>
          <a:lstStyle>
            <a:lvl1pPr indent="0">
              <a:lnSpc>
                <a:spcPts val="1500"/>
              </a:lnSpc>
              <a:spcBef>
                <a:spcPts val="0"/>
              </a:spcBef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</a:defRPr>
            </a:lvl1pPr>
            <a:lvl2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2pPr>
            <a:lvl3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3pPr>
            <a:lvl4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4pPr>
            <a:lvl5pPr marL="0" indent="0">
              <a:lnSpc>
                <a:spcPts val="1500"/>
              </a:lnSpc>
              <a:spcBef>
                <a:spcPts val="0"/>
              </a:spcBef>
              <a:buNone/>
              <a:defRPr sz="1200" b="0" cap="none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/>
              <a:t>Marginalspalte mit etwas Text, der eine beschreibende Funktion ausführt und super präzise formuliert ist.</a:t>
            </a:r>
          </a:p>
        </p:txBody>
      </p:sp>
      <p:sp>
        <p:nvSpPr>
          <p:cNvPr id="11" name="Diagrammplatzhalter 10"/>
          <p:cNvSpPr>
            <a:spLocks noGrp="1"/>
          </p:cNvSpPr>
          <p:nvPr>
            <p:ph type="chart" sz="quarter" idx="15"/>
          </p:nvPr>
        </p:nvSpPr>
        <p:spPr>
          <a:xfrm>
            <a:off x="414338" y="1497013"/>
            <a:ext cx="6102350" cy="4865687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3045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9725-6744-4E4B-BF31-193730DF8190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0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3541222" y="1497012"/>
            <a:ext cx="5155103" cy="39024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492500" y="6237288"/>
            <a:ext cx="5203825" cy="12541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defRPr sz="1000" b="0" cap="none" baseline="0"/>
            </a:lvl1pPr>
            <a:lvl2pPr marL="0" indent="0" algn="r">
              <a:spcBef>
                <a:spcPts val="0"/>
              </a:spcBef>
              <a:buNone/>
              <a:defRPr sz="1000" b="0" cap="none" baseline="0"/>
            </a:lvl2pPr>
            <a:lvl3pPr marL="0" indent="0" algn="r">
              <a:spcBef>
                <a:spcPts val="0"/>
              </a:spcBef>
              <a:buNone/>
              <a:defRPr sz="1000" b="0" cap="none" baseline="0"/>
            </a:lvl3pPr>
            <a:lvl4pPr marL="0" indent="0" algn="r">
              <a:spcBef>
                <a:spcPts val="0"/>
              </a:spcBef>
              <a:buNone/>
              <a:defRPr sz="1000" b="0" cap="none" baseline="0"/>
            </a:lvl4pPr>
            <a:lvl5pPr marL="0" indent="0" algn="r">
              <a:spcBef>
                <a:spcPts val="0"/>
              </a:spcBef>
              <a:buNone/>
              <a:defRPr sz="1000" b="0" cap="none" baseline="0"/>
            </a:lvl5pPr>
          </a:lstStyle>
          <a:p>
            <a:pPr lvl="0"/>
            <a:r>
              <a:rPr lang="de-DE" dirty="0"/>
              <a:t>Quelle: Hier steht eine Quellenangabe oder Dergleichen.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6"/>
          </p:nvPr>
        </p:nvSpPr>
        <p:spPr>
          <a:xfrm>
            <a:off x="414338" y="1494000"/>
            <a:ext cx="2991600" cy="4867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4626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mehrer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71600"/>
            <a:ext cx="8229600" cy="61200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326F-7811-49C3-A449-DFAAFBF84436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0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414338" y="1497012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492500" y="6237288"/>
            <a:ext cx="5203825" cy="12541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defRPr sz="1000" b="0" cap="none" baseline="0"/>
            </a:lvl1pPr>
            <a:lvl2pPr marL="0" indent="0" algn="r">
              <a:spcBef>
                <a:spcPts val="0"/>
              </a:spcBef>
              <a:buNone/>
              <a:defRPr sz="1000" b="0" cap="none" baseline="0"/>
            </a:lvl2pPr>
            <a:lvl3pPr marL="0" indent="0" algn="r">
              <a:spcBef>
                <a:spcPts val="0"/>
              </a:spcBef>
              <a:buNone/>
              <a:defRPr sz="1000" b="0" cap="none" baseline="0"/>
            </a:lvl3pPr>
            <a:lvl4pPr marL="0" indent="0" algn="r">
              <a:spcBef>
                <a:spcPts val="0"/>
              </a:spcBef>
              <a:buNone/>
              <a:defRPr sz="1000" b="0" cap="none" baseline="0"/>
            </a:lvl4pPr>
            <a:lvl5pPr marL="0" indent="0" algn="r">
              <a:spcBef>
                <a:spcPts val="0"/>
              </a:spcBef>
              <a:buNone/>
              <a:defRPr sz="1000" b="0" cap="none" baseline="0"/>
            </a:lvl5pPr>
          </a:lstStyle>
          <a:p>
            <a:pPr lvl="0"/>
            <a:r>
              <a:rPr lang="de-DE" dirty="0"/>
              <a:t>Quelle: Hier steht eine Quellenangabe oder Dergleichen.</a:t>
            </a:r>
          </a:p>
        </p:txBody>
      </p:sp>
      <p:sp>
        <p:nvSpPr>
          <p:cNvPr id="10" name="Bildplatzhalter 10"/>
          <p:cNvSpPr>
            <a:spLocks noGrp="1"/>
          </p:cNvSpPr>
          <p:nvPr>
            <p:ph type="pic" sz="quarter" idx="16"/>
          </p:nvPr>
        </p:nvSpPr>
        <p:spPr>
          <a:xfrm>
            <a:off x="3528572" y="1497012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2" name="Bildplatzhalter 10"/>
          <p:cNvSpPr>
            <a:spLocks noGrp="1"/>
          </p:cNvSpPr>
          <p:nvPr>
            <p:ph type="pic" sz="quarter" idx="17"/>
          </p:nvPr>
        </p:nvSpPr>
        <p:spPr>
          <a:xfrm>
            <a:off x="414338" y="3852000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8"/>
          </p:nvPr>
        </p:nvSpPr>
        <p:spPr>
          <a:xfrm>
            <a:off x="3528572" y="3852000"/>
            <a:ext cx="2988000" cy="2232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9"/>
          </p:nvPr>
        </p:nvSpPr>
        <p:spPr>
          <a:xfrm>
            <a:off x="6660000" y="1497013"/>
            <a:ext cx="2052000" cy="2736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935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000" y="469900"/>
            <a:ext cx="8229600" cy="612140"/>
          </a:xfrm>
        </p:spPr>
        <p:txBody>
          <a:bodyPr/>
          <a:lstStyle>
            <a:lvl1pPr>
              <a:lnSpc>
                <a:spcPts val="2200"/>
              </a:lnSpc>
              <a:defRPr/>
            </a:lvl1pPr>
          </a:lstStyle>
          <a:p>
            <a:r>
              <a:rPr lang="de-DE" dirty="0"/>
              <a:t>Hier steht eine schöne Folienüberschrift (max. zweizeilig)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865D-C1C1-4EA8-B032-C1A29D95009D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14000" y="288000"/>
            <a:ext cx="8207375" cy="2312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000" b="0" cap="none" baseline="0"/>
            </a:lvl1pPr>
          </a:lstStyle>
          <a:p>
            <a:pPr lvl="0"/>
            <a:r>
              <a:rPr lang="de-DE" dirty="0"/>
              <a:t>Hier steht ein schöner Präsentationstitel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414338" y="1497012"/>
            <a:ext cx="6102350" cy="458209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3492500" y="6237288"/>
            <a:ext cx="5203825" cy="12541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ts val="0"/>
              </a:spcBef>
              <a:defRPr sz="1000" b="0" cap="none" baseline="0"/>
            </a:lvl1pPr>
            <a:lvl2pPr marL="0" indent="0" algn="r">
              <a:spcBef>
                <a:spcPts val="0"/>
              </a:spcBef>
              <a:buNone/>
              <a:defRPr sz="1000" b="0" cap="none" baseline="0"/>
            </a:lvl2pPr>
            <a:lvl3pPr marL="0" indent="0" algn="r">
              <a:spcBef>
                <a:spcPts val="0"/>
              </a:spcBef>
              <a:buNone/>
              <a:defRPr sz="1000" b="0" cap="none" baseline="0"/>
            </a:lvl3pPr>
            <a:lvl4pPr marL="0" indent="0" algn="r">
              <a:spcBef>
                <a:spcPts val="0"/>
              </a:spcBef>
              <a:buNone/>
              <a:defRPr sz="1000" b="0" cap="none" baseline="0"/>
            </a:lvl4pPr>
            <a:lvl5pPr marL="0" indent="0" algn="r">
              <a:spcBef>
                <a:spcPts val="0"/>
              </a:spcBef>
              <a:buNone/>
              <a:defRPr sz="1000" b="0" cap="none" baseline="0"/>
            </a:lvl5pPr>
          </a:lstStyle>
          <a:p>
            <a:pPr lvl="0"/>
            <a:r>
              <a:rPr lang="de-DE" dirty="0"/>
              <a:t>Quelle: Hier steht eine Quellenangabe oder Dergleichen.</a:t>
            </a:r>
          </a:p>
        </p:txBody>
      </p:sp>
      <p:sp>
        <p:nvSpPr>
          <p:cNvPr id="16" name="Bildplatzhalter 15"/>
          <p:cNvSpPr>
            <a:spLocks noGrp="1"/>
          </p:cNvSpPr>
          <p:nvPr>
            <p:ph type="pic" sz="quarter" idx="19"/>
          </p:nvPr>
        </p:nvSpPr>
        <p:spPr>
          <a:xfrm>
            <a:off x="6659563" y="1497013"/>
            <a:ext cx="2017710" cy="2736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64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UBA_Fassade_Detaipptl.jpg"/>
          <p:cNvPicPr>
            <a:picLocks/>
          </p:cNvPicPr>
          <p:nvPr userDrawn="1"/>
        </p:nvPicPr>
        <p:blipFill>
          <a:blip r:embed="rId2" cstate="print"/>
          <a:srcRect t="1741"/>
          <a:stretch>
            <a:fillRect/>
          </a:stretch>
        </p:blipFill>
        <p:spPr>
          <a:xfrm>
            <a:off x="179512" y="180000"/>
            <a:ext cx="8784000" cy="6494400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0" y="1702800"/>
            <a:ext cx="179512" cy="450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179512" y="1702800"/>
            <a:ext cx="6120000" cy="45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14338" y="1922400"/>
            <a:ext cx="5597822" cy="1290576"/>
          </a:xfrm>
        </p:spPr>
        <p:txBody>
          <a:bodyPr anchor="t">
            <a:normAutofit/>
          </a:bodyPr>
          <a:lstStyle>
            <a:lvl1pPr>
              <a:lnSpc>
                <a:spcPts val="4200"/>
              </a:lnSpc>
              <a:defRPr sz="4000" baseline="0"/>
            </a:lvl1pPr>
          </a:lstStyle>
          <a:p>
            <a:r>
              <a:rPr lang="de-DE" dirty="0"/>
              <a:t>Hier steht z.B. Vielen Dank für Ihre Aufmerksamkeit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14338" y="3218399"/>
            <a:ext cx="5597525" cy="2700000"/>
          </a:xfrm>
          <a:prstGeom prst="rect">
            <a:avLst/>
          </a:prstGeom>
        </p:spPr>
        <p:txBody>
          <a:bodyPr/>
          <a:lstStyle>
            <a:lvl1pPr>
              <a:defRPr b="1" cap="none" baseline="0"/>
            </a:lvl1pPr>
            <a:lvl2pPr marL="0" indent="0">
              <a:buNone/>
              <a:defRPr b="0">
                <a:solidFill>
                  <a:schemeClr val="tx1"/>
                </a:solidFill>
              </a:defRPr>
            </a:lvl2pPr>
            <a:lvl3pPr marL="0" indent="0">
              <a:buNone/>
              <a:defRPr b="1">
                <a:solidFill>
                  <a:schemeClr val="accent2"/>
                </a:solidFill>
              </a:defRPr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8962106" y="534391"/>
            <a:ext cx="181893" cy="10801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grpSp>
        <p:nvGrpSpPr>
          <p:cNvPr id="19" name="Gruppieren 18"/>
          <p:cNvGrpSpPr>
            <a:grpSpLocks noChangeAspect="1"/>
          </p:cNvGrpSpPr>
          <p:nvPr userDrawn="1"/>
        </p:nvGrpSpPr>
        <p:grpSpPr>
          <a:xfrm>
            <a:off x="6803001" y="532800"/>
            <a:ext cx="2159105" cy="1080000"/>
            <a:chOff x="14785976" y="27157354"/>
            <a:chExt cx="5086351" cy="2544762"/>
          </a:xfrm>
        </p:grpSpPr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14785976" y="27157354"/>
              <a:ext cx="5086351" cy="25447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15427330" y="28471816"/>
              <a:ext cx="3803650" cy="544512"/>
            </a:xfrm>
            <a:custGeom>
              <a:avLst/>
              <a:gdLst/>
              <a:ahLst/>
              <a:cxnLst>
                <a:cxn ang="0">
                  <a:pos x="1200" y="168"/>
                </a:cxn>
                <a:cxn ang="0">
                  <a:pos x="1169" y="127"/>
                </a:cxn>
                <a:cxn ang="0">
                  <a:pos x="1196" y="50"/>
                </a:cxn>
                <a:cxn ang="0">
                  <a:pos x="1136" y="23"/>
                </a:cxn>
                <a:cxn ang="0">
                  <a:pos x="1121" y="75"/>
                </a:cxn>
                <a:cxn ang="0">
                  <a:pos x="990" y="47"/>
                </a:cxn>
                <a:cxn ang="0">
                  <a:pos x="925" y="50"/>
                </a:cxn>
                <a:cxn ang="0">
                  <a:pos x="958" y="109"/>
                </a:cxn>
                <a:cxn ang="0">
                  <a:pos x="996" y="107"/>
                </a:cxn>
                <a:cxn ang="0">
                  <a:pos x="1029" y="109"/>
                </a:cxn>
                <a:cxn ang="0">
                  <a:pos x="1066" y="107"/>
                </a:cxn>
                <a:cxn ang="0">
                  <a:pos x="1099" y="100"/>
                </a:cxn>
                <a:cxn ang="0">
                  <a:pos x="1024" y="67"/>
                </a:cxn>
                <a:cxn ang="0">
                  <a:pos x="837" y="147"/>
                </a:cxn>
                <a:cxn ang="0">
                  <a:pos x="852" y="114"/>
                </a:cxn>
                <a:cxn ang="0">
                  <a:pos x="892" y="91"/>
                </a:cxn>
                <a:cxn ang="0">
                  <a:pos x="800" y="81"/>
                </a:cxn>
                <a:cxn ang="0">
                  <a:pos x="847" y="94"/>
                </a:cxn>
                <a:cxn ang="0">
                  <a:pos x="826" y="171"/>
                </a:cxn>
                <a:cxn ang="0">
                  <a:pos x="892" y="169"/>
                </a:cxn>
                <a:cxn ang="0">
                  <a:pos x="681" y="83"/>
                </a:cxn>
                <a:cxn ang="0">
                  <a:pos x="737" y="135"/>
                </a:cxn>
                <a:cxn ang="0">
                  <a:pos x="681" y="163"/>
                </a:cxn>
                <a:cxn ang="0">
                  <a:pos x="741" y="98"/>
                </a:cxn>
                <a:cxn ang="0">
                  <a:pos x="729" y="72"/>
                </a:cxn>
                <a:cxn ang="0">
                  <a:pos x="727" y="47"/>
                </a:cxn>
                <a:cxn ang="0">
                  <a:pos x="612" y="99"/>
                </a:cxn>
                <a:cxn ang="0">
                  <a:pos x="588" y="105"/>
                </a:cxn>
                <a:cxn ang="0">
                  <a:pos x="661" y="83"/>
                </a:cxn>
                <a:cxn ang="0">
                  <a:pos x="610" y="172"/>
                </a:cxn>
                <a:cxn ang="0">
                  <a:pos x="610" y="146"/>
                </a:cxn>
                <a:cxn ang="0">
                  <a:pos x="622" y="119"/>
                </a:cxn>
                <a:cxn ang="0">
                  <a:pos x="452" y="109"/>
                </a:cxn>
                <a:cxn ang="0">
                  <a:pos x="529" y="0"/>
                </a:cxn>
                <a:cxn ang="0">
                  <a:pos x="465" y="47"/>
                </a:cxn>
                <a:cxn ang="0">
                  <a:pos x="499" y="155"/>
                </a:cxn>
                <a:cxn ang="0">
                  <a:pos x="529" y="0"/>
                </a:cxn>
                <a:cxn ang="0">
                  <a:pos x="313" y="50"/>
                </a:cxn>
                <a:cxn ang="0">
                  <a:pos x="319" y="169"/>
                </a:cxn>
                <a:cxn ang="0">
                  <a:pos x="357" y="84"/>
                </a:cxn>
                <a:cxn ang="0">
                  <a:pos x="393" y="169"/>
                </a:cxn>
                <a:cxn ang="0">
                  <a:pos x="352" y="47"/>
                </a:cxn>
                <a:cxn ang="0">
                  <a:pos x="225" y="169"/>
                </a:cxn>
                <a:cxn ang="0">
                  <a:pos x="219" y="50"/>
                </a:cxn>
                <a:cxn ang="0">
                  <a:pos x="182" y="135"/>
                </a:cxn>
                <a:cxn ang="0">
                  <a:pos x="146" y="50"/>
                </a:cxn>
                <a:cxn ang="0">
                  <a:pos x="186" y="172"/>
                </a:cxn>
                <a:cxn ang="0">
                  <a:pos x="48" y="72"/>
                </a:cxn>
                <a:cxn ang="0">
                  <a:pos x="50" y="32"/>
                </a:cxn>
                <a:cxn ang="0">
                  <a:pos x="57" y="143"/>
                </a:cxn>
                <a:cxn ang="0">
                  <a:pos x="55" y="98"/>
                </a:cxn>
                <a:cxn ang="0">
                  <a:pos x="89" y="81"/>
                </a:cxn>
                <a:cxn ang="0">
                  <a:pos x="0" y="7"/>
                </a:cxn>
              </a:cxnLst>
              <a:rect l="0" t="0" r="r" b="b"/>
              <a:pathLst>
                <a:path w="1200" h="172">
                  <a:moveTo>
                    <a:pt x="1136" y="130"/>
                  </a:moveTo>
                  <a:cubicBezTo>
                    <a:pt x="1136" y="157"/>
                    <a:pt x="1147" y="171"/>
                    <a:pt x="1175" y="171"/>
                  </a:cubicBezTo>
                  <a:cubicBezTo>
                    <a:pt x="1187" y="171"/>
                    <a:pt x="1197" y="169"/>
                    <a:pt x="1200" y="168"/>
                  </a:cubicBezTo>
                  <a:cubicBezTo>
                    <a:pt x="1200" y="142"/>
                    <a:pt x="1200" y="142"/>
                    <a:pt x="1200" y="142"/>
                  </a:cubicBezTo>
                  <a:cubicBezTo>
                    <a:pt x="1195" y="144"/>
                    <a:pt x="1189" y="145"/>
                    <a:pt x="1183" y="145"/>
                  </a:cubicBezTo>
                  <a:cubicBezTo>
                    <a:pt x="1173" y="145"/>
                    <a:pt x="1169" y="142"/>
                    <a:pt x="1169" y="127"/>
                  </a:cubicBezTo>
                  <a:cubicBezTo>
                    <a:pt x="1169" y="75"/>
                    <a:pt x="1169" y="75"/>
                    <a:pt x="1169" y="75"/>
                  </a:cubicBezTo>
                  <a:cubicBezTo>
                    <a:pt x="1196" y="75"/>
                    <a:pt x="1196" y="75"/>
                    <a:pt x="1196" y="75"/>
                  </a:cubicBezTo>
                  <a:cubicBezTo>
                    <a:pt x="1196" y="50"/>
                    <a:pt x="1196" y="50"/>
                    <a:pt x="1196" y="50"/>
                  </a:cubicBezTo>
                  <a:cubicBezTo>
                    <a:pt x="1169" y="50"/>
                    <a:pt x="1169" y="50"/>
                    <a:pt x="1169" y="50"/>
                  </a:cubicBezTo>
                  <a:cubicBezTo>
                    <a:pt x="1169" y="15"/>
                    <a:pt x="1169" y="15"/>
                    <a:pt x="1169" y="15"/>
                  </a:cubicBezTo>
                  <a:cubicBezTo>
                    <a:pt x="1151" y="16"/>
                    <a:pt x="1139" y="21"/>
                    <a:pt x="1136" y="23"/>
                  </a:cubicBezTo>
                  <a:cubicBezTo>
                    <a:pt x="1136" y="50"/>
                    <a:pt x="1136" y="50"/>
                    <a:pt x="1136" y="50"/>
                  </a:cubicBezTo>
                  <a:cubicBezTo>
                    <a:pt x="1121" y="50"/>
                    <a:pt x="1121" y="50"/>
                    <a:pt x="1121" y="50"/>
                  </a:cubicBezTo>
                  <a:cubicBezTo>
                    <a:pt x="1121" y="75"/>
                    <a:pt x="1121" y="75"/>
                    <a:pt x="1121" y="75"/>
                  </a:cubicBezTo>
                  <a:cubicBezTo>
                    <a:pt x="1136" y="75"/>
                    <a:pt x="1136" y="75"/>
                    <a:pt x="1136" y="75"/>
                  </a:cubicBezTo>
                  <a:lnTo>
                    <a:pt x="1136" y="130"/>
                  </a:lnTo>
                  <a:close/>
                  <a:moveTo>
                    <a:pt x="990" y="47"/>
                  </a:moveTo>
                  <a:cubicBezTo>
                    <a:pt x="973" y="47"/>
                    <a:pt x="960" y="56"/>
                    <a:pt x="955" y="66"/>
                  </a:cubicBezTo>
                  <a:cubicBezTo>
                    <a:pt x="955" y="63"/>
                    <a:pt x="954" y="54"/>
                    <a:pt x="953" y="50"/>
                  </a:cubicBezTo>
                  <a:cubicBezTo>
                    <a:pt x="925" y="50"/>
                    <a:pt x="925" y="50"/>
                    <a:pt x="925" y="50"/>
                  </a:cubicBezTo>
                  <a:cubicBezTo>
                    <a:pt x="925" y="169"/>
                    <a:pt x="925" y="169"/>
                    <a:pt x="925" y="169"/>
                  </a:cubicBezTo>
                  <a:cubicBezTo>
                    <a:pt x="958" y="169"/>
                    <a:pt x="958" y="169"/>
                    <a:pt x="958" y="169"/>
                  </a:cubicBezTo>
                  <a:cubicBezTo>
                    <a:pt x="958" y="109"/>
                    <a:pt x="958" y="109"/>
                    <a:pt x="958" y="109"/>
                  </a:cubicBezTo>
                  <a:cubicBezTo>
                    <a:pt x="958" y="83"/>
                    <a:pt x="966" y="74"/>
                    <a:pt x="980" y="74"/>
                  </a:cubicBezTo>
                  <a:cubicBezTo>
                    <a:pt x="987" y="74"/>
                    <a:pt x="991" y="78"/>
                    <a:pt x="994" y="84"/>
                  </a:cubicBezTo>
                  <a:cubicBezTo>
                    <a:pt x="996" y="89"/>
                    <a:pt x="996" y="95"/>
                    <a:pt x="996" y="107"/>
                  </a:cubicBezTo>
                  <a:cubicBezTo>
                    <a:pt x="996" y="169"/>
                    <a:pt x="996" y="169"/>
                    <a:pt x="996" y="169"/>
                  </a:cubicBezTo>
                  <a:cubicBezTo>
                    <a:pt x="1029" y="169"/>
                    <a:pt x="1029" y="169"/>
                    <a:pt x="1029" y="169"/>
                  </a:cubicBezTo>
                  <a:cubicBezTo>
                    <a:pt x="1029" y="109"/>
                    <a:pt x="1029" y="109"/>
                    <a:pt x="1029" y="109"/>
                  </a:cubicBezTo>
                  <a:cubicBezTo>
                    <a:pt x="1029" y="84"/>
                    <a:pt x="1036" y="74"/>
                    <a:pt x="1051" y="74"/>
                  </a:cubicBezTo>
                  <a:cubicBezTo>
                    <a:pt x="1058" y="74"/>
                    <a:pt x="1062" y="78"/>
                    <a:pt x="1064" y="84"/>
                  </a:cubicBezTo>
                  <a:cubicBezTo>
                    <a:pt x="1066" y="89"/>
                    <a:pt x="1066" y="95"/>
                    <a:pt x="1066" y="107"/>
                  </a:cubicBezTo>
                  <a:cubicBezTo>
                    <a:pt x="1066" y="169"/>
                    <a:pt x="1066" y="169"/>
                    <a:pt x="1066" y="169"/>
                  </a:cubicBezTo>
                  <a:cubicBezTo>
                    <a:pt x="1099" y="169"/>
                    <a:pt x="1099" y="169"/>
                    <a:pt x="1099" y="169"/>
                  </a:cubicBezTo>
                  <a:cubicBezTo>
                    <a:pt x="1099" y="100"/>
                    <a:pt x="1099" y="100"/>
                    <a:pt x="1099" y="100"/>
                  </a:cubicBezTo>
                  <a:cubicBezTo>
                    <a:pt x="1099" y="86"/>
                    <a:pt x="1098" y="76"/>
                    <a:pt x="1095" y="68"/>
                  </a:cubicBezTo>
                  <a:cubicBezTo>
                    <a:pt x="1089" y="53"/>
                    <a:pt x="1076" y="47"/>
                    <a:pt x="1060" y="47"/>
                  </a:cubicBezTo>
                  <a:cubicBezTo>
                    <a:pt x="1043" y="47"/>
                    <a:pt x="1030" y="57"/>
                    <a:pt x="1024" y="67"/>
                  </a:cubicBezTo>
                  <a:cubicBezTo>
                    <a:pt x="1019" y="53"/>
                    <a:pt x="1006" y="47"/>
                    <a:pt x="990" y="47"/>
                  </a:cubicBezTo>
                  <a:moveTo>
                    <a:pt x="859" y="126"/>
                  </a:moveTo>
                  <a:cubicBezTo>
                    <a:pt x="859" y="139"/>
                    <a:pt x="851" y="147"/>
                    <a:pt x="837" y="147"/>
                  </a:cubicBezTo>
                  <a:cubicBezTo>
                    <a:pt x="829" y="147"/>
                    <a:pt x="823" y="142"/>
                    <a:pt x="823" y="134"/>
                  </a:cubicBezTo>
                  <a:cubicBezTo>
                    <a:pt x="823" y="127"/>
                    <a:pt x="826" y="122"/>
                    <a:pt x="838" y="118"/>
                  </a:cubicBezTo>
                  <a:cubicBezTo>
                    <a:pt x="852" y="114"/>
                    <a:pt x="852" y="114"/>
                    <a:pt x="852" y="114"/>
                  </a:cubicBezTo>
                  <a:cubicBezTo>
                    <a:pt x="856" y="113"/>
                    <a:pt x="858" y="112"/>
                    <a:pt x="859" y="110"/>
                  </a:cubicBezTo>
                  <a:lnTo>
                    <a:pt x="859" y="126"/>
                  </a:lnTo>
                  <a:close/>
                  <a:moveTo>
                    <a:pt x="892" y="91"/>
                  </a:moveTo>
                  <a:cubicBezTo>
                    <a:pt x="892" y="58"/>
                    <a:pt x="874" y="47"/>
                    <a:pt x="845" y="47"/>
                  </a:cubicBezTo>
                  <a:cubicBezTo>
                    <a:pt x="827" y="47"/>
                    <a:pt x="811" y="50"/>
                    <a:pt x="800" y="55"/>
                  </a:cubicBezTo>
                  <a:cubicBezTo>
                    <a:pt x="800" y="81"/>
                    <a:pt x="800" y="81"/>
                    <a:pt x="800" y="81"/>
                  </a:cubicBezTo>
                  <a:cubicBezTo>
                    <a:pt x="810" y="77"/>
                    <a:pt x="827" y="73"/>
                    <a:pt x="843" y="73"/>
                  </a:cubicBezTo>
                  <a:cubicBezTo>
                    <a:pt x="854" y="73"/>
                    <a:pt x="859" y="77"/>
                    <a:pt x="859" y="83"/>
                  </a:cubicBezTo>
                  <a:cubicBezTo>
                    <a:pt x="859" y="89"/>
                    <a:pt x="856" y="92"/>
                    <a:pt x="847" y="94"/>
                  </a:cubicBezTo>
                  <a:cubicBezTo>
                    <a:pt x="828" y="99"/>
                    <a:pt x="828" y="99"/>
                    <a:pt x="828" y="99"/>
                  </a:cubicBezTo>
                  <a:cubicBezTo>
                    <a:pt x="800" y="106"/>
                    <a:pt x="790" y="119"/>
                    <a:pt x="790" y="137"/>
                  </a:cubicBezTo>
                  <a:cubicBezTo>
                    <a:pt x="790" y="156"/>
                    <a:pt x="804" y="171"/>
                    <a:pt x="826" y="171"/>
                  </a:cubicBezTo>
                  <a:cubicBezTo>
                    <a:pt x="841" y="171"/>
                    <a:pt x="854" y="166"/>
                    <a:pt x="863" y="155"/>
                  </a:cubicBezTo>
                  <a:cubicBezTo>
                    <a:pt x="863" y="159"/>
                    <a:pt x="863" y="164"/>
                    <a:pt x="865" y="169"/>
                  </a:cubicBezTo>
                  <a:cubicBezTo>
                    <a:pt x="892" y="169"/>
                    <a:pt x="892" y="169"/>
                    <a:pt x="892" y="169"/>
                  </a:cubicBezTo>
                  <a:lnTo>
                    <a:pt x="892" y="91"/>
                  </a:lnTo>
                  <a:close/>
                  <a:moveTo>
                    <a:pt x="727" y="47"/>
                  </a:moveTo>
                  <a:cubicBezTo>
                    <a:pt x="695" y="47"/>
                    <a:pt x="681" y="63"/>
                    <a:pt x="681" y="83"/>
                  </a:cubicBezTo>
                  <a:cubicBezTo>
                    <a:pt x="681" y="103"/>
                    <a:pt x="693" y="113"/>
                    <a:pt x="711" y="119"/>
                  </a:cubicBezTo>
                  <a:cubicBezTo>
                    <a:pt x="722" y="123"/>
                    <a:pt x="722" y="123"/>
                    <a:pt x="722" y="123"/>
                  </a:cubicBezTo>
                  <a:cubicBezTo>
                    <a:pt x="733" y="127"/>
                    <a:pt x="737" y="130"/>
                    <a:pt x="737" y="135"/>
                  </a:cubicBezTo>
                  <a:cubicBezTo>
                    <a:pt x="737" y="142"/>
                    <a:pt x="731" y="146"/>
                    <a:pt x="720" y="146"/>
                  </a:cubicBezTo>
                  <a:cubicBezTo>
                    <a:pt x="708" y="146"/>
                    <a:pt x="693" y="142"/>
                    <a:pt x="681" y="135"/>
                  </a:cubicBezTo>
                  <a:cubicBezTo>
                    <a:pt x="681" y="163"/>
                    <a:pt x="681" y="163"/>
                    <a:pt x="681" y="163"/>
                  </a:cubicBezTo>
                  <a:cubicBezTo>
                    <a:pt x="694" y="169"/>
                    <a:pt x="705" y="172"/>
                    <a:pt x="720" y="172"/>
                  </a:cubicBezTo>
                  <a:cubicBezTo>
                    <a:pt x="753" y="172"/>
                    <a:pt x="770" y="158"/>
                    <a:pt x="770" y="133"/>
                  </a:cubicBezTo>
                  <a:cubicBezTo>
                    <a:pt x="770" y="115"/>
                    <a:pt x="761" y="104"/>
                    <a:pt x="741" y="98"/>
                  </a:cubicBezTo>
                  <a:cubicBezTo>
                    <a:pt x="730" y="94"/>
                    <a:pt x="730" y="94"/>
                    <a:pt x="730" y="94"/>
                  </a:cubicBezTo>
                  <a:cubicBezTo>
                    <a:pt x="718" y="91"/>
                    <a:pt x="715" y="88"/>
                    <a:pt x="715" y="82"/>
                  </a:cubicBezTo>
                  <a:cubicBezTo>
                    <a:pt x="715" y="76"/>
                    <a:pt x="720" y="72"/>
                    <a:pt x="729" y="72"/>
                  </a:cubicBezTo>
                  <a:cubicBezTo>
                    <a:pt x="739" y="72"/>
                    <a:pt x="753" y="75"/>
                    <a:pt x="765" y="81"/>
                  </a:cubicBezTo>
                  <a:cubicBezTo>
                    <a:pt x="765" y="54"/>
                    <a:pt x="765" y="54"/>
                    <a:pt x="765" y="54"/>
                  </a:cubicBezTo>
                  <a:cubicBezTo>
                    <a:pt x="755" y="50"/>
                    <a:pt x="742" y="47"/>
                    <a:pt x="727" y="47"/>
                  </a:cubicBezTo>
                  <a:moveTo>
                    <a:pt x="613" y="73"/>
                  </a:moveTo>
                  <a:cubicBezTo>
                    <a:pt x="623" y="73"/>
                    <a:pt x="628" y="77"/>
                    <a:pt x="628" y="85"/>
                  </a:cubicBezTo>
                  <a:cubicBezTo>
                    <a:pt x="628" y="92"/>
                    <a:pt x="623" y="96"/>
                    <a:pt x="612" y="99"/>
                  </a:cubicBezTo>
                  <a:cubicBezTo>
                    <a:pt x="598" y="103"/>
                    <a:pt x="598" y="103"/>
                    <a:pt x="598" y="103"/>
                  </a:cubicBezTo>
                  <a:cubicBezTo>
                    <a:pt x="592" y="104"/>
                    <a:pt x="589" y="106"/>
                    <a:pt x="588" y="107"/>
                  </a:cubicBezTo>
                  <a:cubicBezTo>
                    <a:pt x="588" y="105"/>
                    <a:pt x="588" y="105"/>
                    <a:pt x="588" y="105"/>
                  </a:cubicBezTo>
                  <a:cubicBezTo>
                    <a:pt x="588" y="86"/>
                    <a:pt x="597" y="73"/>
                    <a:pt x="613" y="73"/>
                  </a:cubicBezTo>
                  <a:moveTo>
                    <a:pt x="622" y="119"/>
                  </a:moveTo>
                  <a:cubicBezTo>
                    <a:pt x="648" y="113"/>
                    <a:pt x="661" y="104"/>
                    <a:pt x="661" y="83"/>
                  </a:cubicBezTo>
                  <a:cubicBezTo>
                    <a:pt x="661" y="63"/>
                    <a:pt x="646" y="47"/>
                    <a:pt x="613" y="47"/>
                  </a:cubicBezTo>
                  <a:cubicBezTo>
                    <a:pt x="579" y="47"/>
                    <a:pt x="555" y="72"/>
                    <a:pt x="555" y="109"/>
                  </a:cubicBezTo>
                  <a:cubicBezTo>
                    <a:pt x="555" y="147"/>
                    <a:pt x="574" y="172"/>
                    <a:pt x="610" y="172"/>
                  </a:cubicBezTo>
                  <a:cubicBezTo>
                    <a:pt x="632" y="172"/>
                    <a:pt x="649" y="167"/>
                    <a:pt x="660" y="161"/>
                  </a:cubicBezTo>
                  <a:cubicBezTo>
                    <a:pt x="660" y="135"/>
                    <a:pt x="660" y="135"/>
                    <a:pt x="660" y="135"/>
                  </a:cubicBezTo>
                  <a:cubicBezTo>
                    <a:pt x="645" y="141"/>
                    <a:pt x="625" y="146"/>
                    <a:pt x="610" y="146"/>
                  </a:cubicBezTo>
                  <a:cubicBezTo>
                    <a:pt x="597" y="146"/>
                    <a:pt x="592" y="138"/>
                    <a:pt x="592" y="133"/>
                  </a:cubicBezTo>
                  <a:cubicBezTo>
                    <a:pt x="592" y="128"/>
                    <a:pt x="595" y="125"/>
                    <a:pt x="601" y="124"/>
                  </a:cubicBezTo>
                  <a:lnTo>
                    <a:pt x="622" y="119"/>
                  </a:lnTo>
                  <a:close/>
                  <a:moveTo>
                    <a:pt x="496" y="109"/>
                  </a:moveTo>
                  <a:cubicBezTo>
                    <a:pt x="496" y="132"/>
                    <a:pt x="490" y="145"/>
                    <a:pt x="474" y="145"/>
                  </a:cubicBezTo>
                  <a:cubicBezTo>
                    <a:pt x="457" y="145"/>
                    <a:pt x="452" y="132"/>
                    <a:pt x="452" y="109"/>
                  </a:cubicBezTo>
                  <a:cubicBezTo>
                    <a:pt x="452" y="87"/>
                    <a:pt x="457" y="74"/>
                    <a:pt x="474" y="74"/>
                  </a:cubicBezTo>
                  <a:cubicBezTo>
                    <a:pt x="490" y="74"/>
                    <a:pt x="496" y="87"/>
                    <a:pt x="496" y="109"/>
                  </a:cubicBezTo>
                  <a:moveTo>
                    <a:pt x="529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1" y="55"/>
                    <a:pt x="480" y="47"/>
                    <a:pt x="465" y="47"/>
                  </a:cubicBezTo>
                  <a:cubicBezTo>
                    <a:pt x="432" y="47"/>
                    <a:pt x="418" y="72"/>
                    <a:pt x="418" y="109"/>
                  </a:cubicBezTo>
                  <a:cubicBezTo>
                    <a:pt x="418" y="147"/>
                    <a:pt x="432" y="172"/>
                    <a:pt x="466" y="172"/>
                  </a:cubicBezTo>
                  <a:cubicBezTo>
                    <a:pt x="481" y="172"/>
                    <a:pt x="493" y="164"/>
                    <a:pt x="499" y="155"/>
                  </a:cubicBezTo>
                  <a:cubicBezTo>
                    <a:pt x="499" y="158"/>
                    <a:pt x="499" y="164"/>
                    <a:pt x="501" y="169"/>
                  </a:cubicBezTo>
                  <a:cubicBezTo>
                    <a:pt x="529" y="169"/>
                    <a:pt x="529" y="169"/>
                    <a:pt x="529" y="169"/>
                  </a:cubicBezTo>
                  <a:lnTo>
                    <a:pt x="529" y="0"/>
                  </a:lnTo>
                  <a:close/>
                  <a:moveTo>
                    <a:pt x="352" y="47"/>
                  </a:moveTo>
                  <a:cubicBezTo>
                    <a:pt x="334" y="47"/>
                    <a:pt x="321" y="56"/>
                    <a:pt x="316" y="66"/>
                  </a:cubicBezTo>
                  <a:cubicBezTo>
                    <a:pt x="316" y="63"/>
                    <a:pt x="315" y="54"/>
                    <a:pt x="313" y="50"/>
                  </a:cubicBezTo>
                  <a:cubicBezTo>
                    <a:pt x="286" y="50"/>
                    <a:pt x="286" y="50"/>
                    <a:pt x="286" y="50"/>
                  </a:cubicBezTo>
                  <a:cubicBezTo>
                    <a:pt x="286" y="169"/>
                    <a:pt x="286" y="169"/>
                    <a:pt x="286" y="169"/>
                  </a:cubicBezTo>
                  <a:cubicBezTo>
                    <a:pt x="319" y="169"/>
                    <a:pt x="319" y="169"/>
                    <a:pt x="319" y="169"/>
                  </a:cubicBezTo>
                  <a:cubicBezTo>
                    <a:pt x="319" y="109"/>
                    <a:pt x="319" y="109"/>
                    <a:pt x="319" y="109"/>
                  </a:cubicBezTo>
                  <a:cubicBezTo>
                    <a:pt x="319" y="83"/>
                    <a:pt x="327" y="74"/>
                    <a:pt x="342" y="74"/>
                  </a:cubicBezTo>
                  <a:cubicBezTo>
                    <a:pt x="350" y="74"/>
                    <a:pt x="355" y="77"/>
                    <a:pt x="357" y="84"/>
                  </a:cubicBezTo>
                  <a:cubicBezTo>
                    <a:pt x="359" y="89"/>
                    <a:pt x="360" y="93"/>
                    <a:pt x="360" y="107"/>
                  </a:cubicBezTo>
                  <a:cubicBezTo>
                    <a:pt x="360" y="169"/>
                    <a:pt x="360" y="169"/>
                    <a:pt x="360" y="169"/>
                  </a:cubicBezTo>
                  <a:cubicBezTo>
                    <a:pt x="393" y="169"/>
                    <a:pt x="393" y="169"/>
                    <a:pt x="393" y="169"/>
                  </a:cubicBezTo>
                  <a:cubicBezTo>
                    <a:pt x="393" y="100"/>
                    <a:pt x="393" y="100"/>
                    <a:pt x="393" y="100"/>
                  </a:cubicBezTo>
                  <a:cubicBezTo>
                    <a:pt x="393" y="86"/>
                    <a:pt x="391" y="76"/>
                    <a:pt x="388" y="68"/>
                  </a:cubicBezTo>
                  <a:cubicBezTo>
                    <a:pt x="382" y="53"/>
                    <a:pt x="370" y="47"/>
                    <a:pt x="352" y="47"/>
                  </a:cubicBezTo>
                  <a:moveTo>
                    <a:pt x="186" y="172"/>
                  </a:moveTo>
                  <a:cubicBezTo>
                    <a:pt x="204" y="172"/>
                    <a:pt x="217" y="163"/>
                    <a:pt x="223" y="153"/>
                  </a:cubicBezTo>
                  <a:cubicBezTo>
                    <a:pt x="223" y="156"/>
                    <a:pt x="223" y="164"/>
                    <a:pt x="225" y="169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219" y="136"/>
                    <a:pt x="211" y="145"/>
                    <a:pt x="196" y="145"/>
                  </a:cubicBezTo>
                  <a:cubicBezTo>
                    <a:pt x="189" y="145"/>
                    <a:pt x="184" y="141"/>
                    <a:pt x="182" y="135"/>
                  </a:cubicBezTo>
                  <a:cubicBezTo>
                    <a:pt x="180" y="130"/>
                    <a:pt x="179" y="125"/>
                    <a:pt x="179" y="112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31"/>
                    <a:pt x="147" y="142"/>
                    <a:pt x="150" y="151"/>
                  </a:cubicBezTo>
                  <a:cubicBezTo>
                    <a:pt x="156" y="165"/>
                    <a:pt x="168" y="172"/>
                    <a:pt x="186" y="172"/>
                  </a:cubicBezTo>
                  <a:moveTo>
                    <a:pt x="50" y="32"/>
                  </a:moveTo>
                  <a:cubicBezTo>
                    <a:pt x="72" y="32"/>
                    <a:pt x="78" y="39"/>
                    <a:pt x="78" y="51"/>
                  </a:cubicBezTo>
                  <a:cubicBezTo>
                    <a:pt x="78" y="64"/>
                    <a:pt x="70" y="72"/>
                    <a:pt x="48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9" y="32"/>
                    <a:pt x="44" y="32"/>
                    <a:pt x="50" y="32"/>
                  </a:cubicBezTo>
                  <a:moveTo>
                    <a:pt x="55" y="98"/>
                  </a:moveTo>
                  <a:cubicBezTo>
                    <a:pt x="78" y="98"/>
                    <a:pt x="86" y="108"/>
                    <a:pt x="86" y="120"/>
                  </a:cubicBezTo>
                  <a:cubicBezTo>
                    <a:pt x="86" y="133"/>
                    <a:pt x="79" y="143"/>
                    <a:pt x="57" y="143"/>
                  </a:cubicBezTo>
                  <a:cubicBezTo>
                    <a:pt x="47" y="143"/>
                    <a:pt x="39" y="143"/>
                    <a:pt x="34" y="142"/>
                  </a:cubicBezTo>
                  <a:cubicBezTo>
                    <a:pt x="34" y="98"/>
                    <a:pt x="34" y="98"/>
                    <a:pt x="34" y="98"/>
                  </a:cubicBezTo>
                  <a:lnTo>
                    <a:pt x="55" y="98"/>
                  </a:lnTo>
                  <a:close/>
                  <a:moveTo>
                    <a:pt x="49" y="171"/>
                  </a:moveTo>
                  <a:cubicBezTo>
                    <a:pt x="105" y="171"/>
                    <a:pt x="121" y="152"/>
                    <a:pt x="121" y="122"/>
                  </a:cubicBezTo>
                  <a:cubicBezTo>
                    <a:pt x="121" y="100"/>
                    <a:pt x="106" y="85"/>
                    <a:pt x="89" y="81"/>
                  </a:cubicBezTo>
                  <a:cubicBezTo>
                    <a:pt x="103" y="77"/>
                    <a:pt x="113" y="64"/>
                    <a:pt x="113" y="49"/>
                  </a:cubicBezTo>
                  <a:cubicBezTo>
                    <a:pt x="113" y="18"/>
                    <a:pt x="94" y="4"/>
                    <a:pt x="50" y="4"/>
                  </a:cubicBezTo>
                  <a:cubicBezTo>
                    <a:pt x="36" y="4"/>
                    <a:pt x="6" y="6"/>
                    <a:pt x="0" y="7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0"/>
                    <a:pt x="25" y="171"/>
                    <a:pt x="49" y="17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22" name="Freeform 8"/>
            <p:cNvSpPr>
              <a:spLocks noEditPoints="1"/>
            </p:cNvSpPr>
            <p:nvPr/>
          </p:nvSpPr>
          <p:spPr bwMode="auto">
            <a:xfrm>
              <a:off x="15427328" y="27792366"/>
              <a:ext cx="2582864" cy="546101"/>
            </a:xfrm>
            <a:custGeom>
              <a:avLst/>
              <a:gdLst/>
              <a:ahLst/>
              <a:cxnLst>
                <a:cxn ang="0">
                  <a:pos x="790" y="172"/>
                </a:cxn>
                <a:cxn ang="0">
                  <a:pos x="815" y="142"/>
                </a:cxn>
                <a:cxn ang="0">
                  <a:pos x="784" y="128"/>
                </a:cxn>
                <a:cxn ang="0">
                  <a:pos x="811" y="75"/>
                </a:cxn>
                <a:cxn ang="0">
                  <a:pos x="784" y="50"/>
                </a:cxn>
                <a:cxn ang="0">
                  <a:pos x="751" y="23"/>
                </a:cxn>
                <a:cxn ang="0">
                  <a:pos x="736" y="50"/>
                </a:cxn>
                <a:cxn ang="0">
                  <a:pos x="751" y="75"/>
                </a:cxn>
                <a:cxn ang="0">
                  <a:pos x="676" y="131"/>
                </a:cxn>
                <a:cxn ang="0">
                  <a:pos x="725" y="168"/>
                </a:cxn>
                <a:cxn ang="0">
                  <a:pos x="719" y="143"/>
                </a:cxn>
                <a:cxn ang="0">
                  <a:pos x="709" y="0"/>
                </a:cxn>
                <a:cxn ang="0">
                  <a:pos x="676" y="131"/>
                </a:cxn>
                <a:cxn ang="0">
                  <a:pos x="617" y="85"/>
                </a:cxn>
                <a:cxn ang="0">
                  <a:pos x="586" y="103"/>
                </a:cxn>
                <a:cxn ang="0">
                  <a:pos x="577" y="105"/>
                </a:cxn>
                <a:cxn ang="0">
                  <a:pos x="611" y="119"/>
                </a:cxn>
                <a:cxn ang="0">
                  <a:pos x="602" y="47"/>
                </a:cxn>
                <a:cxn ang="0">
                  <a:pos x="599" y="172"/>
                </a:cxn>
                <a:cxn ang="0">
                  <a:pos x="649" y="135"/>
                </a:cxn>
                <a:cxn ang="0">
                  <a:pos x="581" y="133"/>
                </a:cxn>
                <a:cxn ang="0">
                  <a:pos x="611" y="119"/>
                </a:cxn>
                <a:cxn ang="0">
                  <a:pos x="532" y="50"/>
                </a:cxn>
                <a:cxn ang="0">
                  <a:pos x="479" y="134"/>
                </a:cxn>
                <a:cxn ang="0">
                  <a:pos x="428" y="50"/>
                </a:cxn>
                <a:cxn ang="0">
                  <a:pos x="386" y="50"/>
                </a:cxn>
                <a:cxn ang="0">
                  <a:pos x="390" y="169"/>
                </a:cxn>
                <a:cxn ang="0">
                  <a:pos x="442" y="97"/>
                </a:cxn>
                <a:cxn ang="0">
                  <a:pos x="494" y="169"/>
                </a:cxn>
                <a:cxn ang="0">
                  <a:pos x="189" y="66"/>
                </a:cxn>
                <a:cxn ang="0">
                  <a:pos x="159" y="50"/>
                </a:cxn>
                <a:cxn ang="0">
                  <a:pos x="192" y="169"/>
                </a:cxn>
                <a:cxn ang="0">
                  <a:pos x="214" y="74"/>
                </a:cxn>
                <a:cxn ang="0">
                  <a:pos x="230" y="107"/>
                </a:cxn>
                <a:cxn ang="0">
                  <a:pos x="263" y="169"/>
                </a:cxn>
                <a:cxn ang="0">
                  <a:pos x="285" y="74"/>
                </a:cxn>
                <a:cxn ang="0">
                  <a:pos x="300" y="107"/>
                </a:cxn>
                <a:cxn ang="0">
                  <a:pos x="333" y="169"/>
                </a:cxn>
                <a:cxn ang="0">
                  <a:pos x="329" y="68"/>
                </a:cxn>
                <a:cxn ang="0">
                  <a:pos x="258" y="68"/>
                </a:cxn>
                <a:cxn ang="0">
                  <a:pos x="34" y="6"/>
                </a:cxn>
                <a:cxn ang="0">
                  <a:pos x="0" y="111"/>
                </a:cxn>
                <a:cxn ang="0">
                  <a:pos x="125" y="111"/>
                </a:cxn>
                <a:cxn ang="0">
                  <a:pos x="90" y="6"/>
                </a:cxn>
                <a:cxn ang="0">
                  <a:pos x="62" y="144"/>
                </a:cxn>
                <a:cxn ang="0">
                  <a:pos x="34" y="6"/>
                </a:cxn>
              </a:cxnLst>
              <a:rect l="0" t="0" r="r" b="b"/>
              <a:pathLst>
                <a:path w="815" h="172">
                  <a:moveTo>
                    <a:pt x="751" y="130"/>
                  </a:moveTo>
                  <a:cubicBezTo>
                    <a:pt x="751" y="157"/>
                    <a:pt x="762" y="172"/>
                    <a:pt x="790" y="172"/>
                  </a:cubicBezTo>
                  <a:cubicBezTo>
                    <a:pt x="802" y="172"/>
                    <a:pt x="812" y="169"/>
                    <a:pt x="815" y="168"/>
                  </a:cubicBezTo>
                  <a:cubicBezTo>
                    <a:pt x="815" y="142"/>
                    <a:pt x="815" y="142"/>
                    <a:pt x="815" y="142"/>
                  </a:cubicBezTo>
                  <a:cubicBezTo>
                    <a:pt x="810" y="144"/>
                    <a:pt x="804" y="145"/>
                    <a:pt x="798" y="145"/>
                  </a:cubicBezTo>
                  <a:cubicBezTo>
                    <a:pt x="788" y="145"/>
                    <a:pt x="784" y="142"/>
                    <a:pt x="784" y="128"/>
                  </a:cubicBezTo>
                  <a:cubicBezTo>
                    <a:pt x="784" y="75"/>
                    <a:pt x="784" y="75"/>
                    <a:pt x="784" y="75"/>
                  </a:cubicBezTo>
                  <a:cubicBezTo>
                    <a:pt x="811" y="75"/>
                    <a:pt x="811" y="75"/>
                    <a:pt x="811" y="75"/>
                  </a:cubicBezTo>
                  <a:cubicBezTo>
                    <a:pt x="811" y="50"/>
                    <a:pt x="811" y="50"/>
                    <a:pt x="811" y="50"/>
                  </a:cubicBezTo>
                  <a:cubicBezTo>
                    <a:pt x="784" y="50"/>
                    <a:pt x="784" y="50"/>
                    <a:pt x="784" y="50"/>
                  </a:cubicBezTo>
                  <a:cubicBezTo>
                    <a:pt x="784" y="15"/>
                    <a:pt x="784" y="15"/>
                    <a:pt x="784" y="15"/>
                  </a:cubicBezTo>
                  <a:cubicBezTo>
                    <a:pt x="766" y="17"/>
                    <a:pt x="754" y="22"/>
                    <a:pt x="751" y="23"/>
                  </a:cubicBezTo>
                  <a:cubicBezTo>
                    <a:pt x="751" y="50"/>
                    <a:pt x="751" y="50"/>
                    <a:pt x="751" y="50"/>
                  </a:cubicBezTo>
                  <a:cubicBezTo>
                    <a:pt x="736" y="50"/>
                    <a:pt x="736" y="50"/>
                    <a:pt x="736" y="50"/>
                  </a:cubicBezTo>
                  <a:cubicBezTo>
                    <a:pt x="736" y="75"/>
                    <a:pt x="736" y="75"/>
                    <a:pt x="736" y="75"/>
                  </a:cubicBezTo>
                  <a:cubicBezTo>
                    <a:pt x="751" y="75"/>
                    <a:pt x="751" y="75"/>
                    <a:pt x="751" y="75"/>
                  </a:cubicBezTo>
                  <a:lnTo>
                    <a:pt x="751" y="130"/>
                  </a:lnTo>
                  <a:close/>
                  <a:moveTo>
                    <a:pt x="676" y="131"/>
                  </a:moveTo>
                  <a:cubicBezTo>
                    <a:pt x="676" y="159"/>
                    <a:pt x="686" y="170"/>
                    <a:pt x="708" y="170"/>
                  </a:cubicBezTo>
                  <a:cubicBezTo>
                    <a:pt x="715" y="170"/>
                    <a:pt x="722" y="169"/>
                    <a:pt x="725" y="168"/>
                  </a:cubicBezTo>
                  <a:cubicBezTo>
                    <a:pt x="725" y="143"/>
                    <a:pt x="725" y="143"/>
                    <a:pt x="725" y="143"/>
                  </a:cubicBezTo>
                  <a:cubicBezTo>
                    <a:pt x="719" y="143"/>
                    <a:pt x="719" y="143"/>
                    <a:pt x="719" y="143"/>
                  </a:cubicBezTo>
                  <a:cubicBezTo>
                    <a:pt x="712" y="143"/>
                    <a:pt x="709" y="140"/>
                    <a:pt x="709" y="129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76" y="0"/>
                    <a:pt x="676" y="0"/>
                    <a:pt x="676" y="0"/>
                  </a:cubicBezTo>
                  <a:lnTo>
                    <a:pt x="676" y="131"/>
                  </a:lnTo>
                  <a:close/>
                  <a:moveTo>
                    <a:pt x="602" y="73"/>
                  </a:moveTo>
                  <a:cubicBezTo>
                    <a:pt x="611" y="73"/>
                    <a:pt x="617" y="78"/>
                    <a:pt x="617" y="85"/>
                  </a:cubicBezTo>
                  <a:cubicBezTo>
                    <a:pt x="617" y="92"/>
                    <a:pt x="612" y="97"/>
                    <a:pt x="601" y="99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1" y="105"/>
                    <a:pt x="578" y="106"/>
                    <a:pt x="577" y="108"/>
                  </a:cubicBezTo>
                  <a:cubicBezTo>
                    <a:pt x="577" y="105"/>
                    <a:pt x="577" y="105"/>
                    <a:pt x="577" y="105"/>
                  </a:cubicBezTo>
                  <a:cubicBezTo>
                    <a:pt x="577" y="86"/>
                    <a:pt x="586" y="73"/>
                    <a:pt x="602" y="73"/>
                  </a:cubicBezTo>
                  <a:moveTo>
                    <a:pt x="611" y="119"/>
                  </a:moveTo>
                  <a:cubicBezTo>
                    <a:pt x="637" y="113"/>
                    <a:pt x="650" y="105"/>
                    <a:pt x="650" y="83"/>
                  </a:cubicBezTo>
                  <a:cubicBezTo>
                    <a:pt x="650" y="63"/>
                    <a:pt x="635" y="47"/>
                    <a:pt x="602" y="47"/>
                  </a:cubicBezTo>
                  <a:cubicBezTo>
                    <a:pt x="567" y="47"/>
                    <a:pt x="544" y="72"/>
                    <a:pt x="544" y="109"/>
                  </a:cubicBezTo>
                  <a:cubicBezTo>
                    <a:pt x="544" y="147"/>
                    <a:pt x="562" y="172"/>
                    <a:pt x="599" y="172"/>
                  </a:cubicBezTo>
                  <a:cubicBezTo>
                    <a:pt x="620" y="172"/>
                    <a:pt x="638" y="168"/>
                    <a:pt x="649" y="161"/>
                  </a:cubicBezTo>
                  <a:cubicBezTo>
                    <a:pt x="649" y="135"/>
                    <a:pt x="649" y="135"/>
                    <a:pt x="649" y="135"/>
                  </a:cubicBezTo>
                  <a:cubicBezTo>
                    <a:pt x="634" y="141"/>
                    <a:pt x="613" y="146"/>
                    <a:pt x="599" y="146"/>
                  </a:cubicBezTo>
                  <a:cubicBezTo>
                    <a:pt x="586" y="146"/>
                    <a:pt x="581" y="138"/>
                    <a:pt x="581" y="133"/>
                  </a:cubicBezTo>
                  <a:cubicBezTo>
                    <a:pt x="581" y="128"/>
                    <a:pt x="584" y="125"/>
                    <a:pt x="590" y="124"/>
                  </a:cubicBezTo>
                  <a:lnTo>
                    <a:pt x="611" y="119"/>
                  </a:lnTo>
                  <a:close/>
                  <a:moveTo>
                    <a:pt x="494" y="169"/>
                  </a:moveTo>
                  <a:cubicBezTo>
                    <a:pt x="508" y="141"/>
                    <a:pt x="523" y="92"/>
                    <a:pt x="532" y="50"/>
                  </a:cubicBezTo>
                  <a:cubicBezTo>
                    <a:pt x="498" y="50"/>
                    <a:pt x="498" y="50"/>
                    <a:pt x="498" y="50"/>
                  </a:cubicBezTo>
                  <a:cubicBezTo>
                    <a:pt x="492" y="83"/>
                    <a:pt x="485" y="116"/>
                    <a:pt x="479" y="134"/>
                  </a:cubicBezTo>
                  <a:cubicBezTo>
                    <a:pt x="472" y="116"/>
                    <a:pt x="463" y="83"/>
                    <a:pt x="456" y="50"/>
                  </a:cubicBezTo>
                  <a:cubicBezTo>
                    <a:pt x="428" y="50"/>
                    <a:pt x="428" y="50"/>
                    <a:pt x="428" y="50"/>
                  </a:cubicBezTo>
                  <a:cubicBezTo>
                    <a:pt x="421" y="83"/>
                    <a:pt x="412" y="116"/>
                    <a:pt x="405" y="134"/>
                  </a:cubicBezTo>
                  <a:cubicBezTo>
                    <a:pt x="399" y="116"/>
                    <a:pt x="392" y="83"/>
                    <a:pt x="386" y="50"/>
                  </a:cubicBezTo>
                  <a:cubicBezTo>
                    <a:pt x="352" y="50"/>
                    <a:pt x="352" y="50"/>
                    <a:pt x="352" y="50"/>
                  </a:cubicBezTo>
                  <a:cubicBezTo>
                    <a:pt x="361" y="92"/>
                    <a:pt x="376" y="141"/>
                    <a:pt x="390" y="169"/>
                  </a:cubicBezTo>
                  <a:cubicBezTo>
                    <a:pt x="420" y="169"/>
                    <a:pt x="420" y="169"/>
                    <a:pt x="420" y="169"/>
                  </a:cubicBezTo>
                  <a:cubicBezTo>
                    <a:pt x="429" y="146"/>
                    <a:pt x="439" y="112"/>
                    <a:pt x="442" y="97"/>
                  </a:cubicBezTo>
                  <a:cubicBezTo>
                    <a:pt x="445" y="112"/>
                    <a:pt x="455" y="146"/>
                    <a:pt x="465" y="169"/>
                  </a:cubicBezTo>
                  <a:lnTo>
                    <a:pt x="494" y="169"/>
                  </a:lnTo>
                  <a:close/>
                  <a:moveTo>
                    <a:pt x="224" y="47"/>
                  </a:moveTo>
                  <a:cubicBezTo>
                    <a:pt x="207" y="47"/>
                    <a:pt x="194" y="56"/>
                    <a:pt x="189" y="66"/>
                  </a:cubicBezTo>
                  <a:cubicBezTo>
                    <a:pt x="189" y="63"/>
                    <a:pt x="188" y="55"/>
                    <a:pt x="187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169"/>
                    <a:pt x="159" y="169"/>
                    <a:pt x="159" y="169"/>
                  </a:cubicBezTo>
                  <a:cubicBezTo>
                    <a:pt x="192" y="169"/>
                    <a:pt x="192" y="169"/>
                    <a:pt x="192" y="169"/>
                  </a:cubicBezTo>
                  <a:cubicBezTo>
                    <a:pt x="192" y="109"/>
                    <a:pt x="192" y="109"/>
                    <a:pt x="192" y="109"/>
                  </a:cubicBezTo>
                  <a:cubicBezTo>
                    <a:pt x="192" y="83"/>
                    <a:pt x="200" y="74"/>
                    <a:pt x="214" y="74"/>
                  </a:cubicBezTo>
                  <a:cubicBezTo>
                    <a:pt x="221" y="74"/>
                    <a:pt x="226" y="78"/>
                    <a:pt x="228" y="84"/>
                  </a:cubicBezTo>
                  <a:cubicBezTo>
                    <a:pt x="230" y="90"/>
                    <a:pt x="230" y="95"/>
                    <a:pt x="230" y="107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3" y="169"/>
                    <a:pt x="263" y="169"/>
                    <a:pt x="263" y="16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3" y="84"/>
                    <a:pt x="270" y="74"/>
                    <a:pt x="285" y="74"/>
                  </a:cubicBezTo>
                  <a:cubicBezTo>
                    <a:pt x="292" y="74"/>
                    <a:pt x="296" y="78"/>
                    <a:pt x="298" y="84"/>
                  </a:cubicBezTo>
                  <a:cubicBezTo>
                    <a:pt x="300" y="90"/>
                    <a:pt x="300" y="95"/>
                    <a:pt x="300" y="107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33" y="169"/>
                    <a:pt x="333" y="169"/>
                    <a:pt x="333" y="169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3" y="86"/>
                    <a:pt x="332" y="76"/>
                    <a:pt x="329" y="68"/>
                  </a:cubicBezTo>
                  <a:cubicBezTo>
                    <a:pt x="323" y="54"/>
                    <a:pt x="310" y="47"/>
                    <a:pt x="294" y="47"/>
                  </a:cubicBezTo>
                  <a:cubicBezTo>
                    <a:pt x="277" y="47"/>
                    <a:pt x="264" y="57"/>
                    <a:pt x="258" y="68"/>
                  </a:cubicBezTo>
                  <a:cubicBezTo>
                    <a:pt x="253" y="54"/>
                    <a:pt x="240" y="47"/>
                    <a:pt x="224" y="47"/>
                  </a:cubicBezTo>
                  <a:moveTo>
                    <a:pt x="34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50"/>
                    <a:pt x="24" y="172"/>
                    <a:pt x="62" y="172"/>
                  </a:cubicBezTo>
                  <a:cubicBezTo>
                    <a:pt x="100" y="172"/>
                    <a:pt x="125" y="150"/>
                    <a:pt x="125" y="111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31"/>
                    <a:pt x="80" y="144"/>
                    <a:pt x="62" y="144"/>
                  </a:cubicBezTo>
                  <a:cubicBezTo>
                    <a:pt x="44" y="144"/>
                    <a:pt x="34" y="131"/>
                    <a:pt x="34" y="109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  <p:sp>
          <p:nvSpPr>
            <p:cNvPr id="23" name="Freeform 9"/>
            <p:cNvSpPr>
              <a:spLocks noEditPoints="1"/>
            </p:cNvSpPr>
            <p:nvPr/>
          </p:nvSpPr>
          <p:spPr bwMode="auto">
            <a:xfrm>
              <a:off x="18276888" y="27709814"/>
              <a:ext cx="720725" cy="695325"/>
            </a:xfrm>
            <a:custGeom>
              <a:avLst/>
              <a:gdLst/>
              <a:ahLst/>
              <a:cxnLst>
                <a:cxn ang="0">
                  <a:pos x="63" y="87"/>
                </a:cxn>
                <a:cxn ang="0">
                  <a:pos x="4" y="81"/>
                </a:cxn>
                <a:cxn ang="0">
                  <a:pos x="0" y="112"/>
                </a:cxn>
                <a:cxn ang="0">
                  <a:pos x="81" y="219"/>
                </a:cxn>
                <a:cxn ang="0">
                  <a:pos x="81" y="219"/>
                </a:cxn>
                <a:cxn ang="0">
                  <a:pos x="105" y="141"/>
                </a:cxn>
                <a:cxn ang="0">
                  <a:pos x="99" y="103"/>
                </a:cxn>
                <a:cxn ang="0">
                  <a:pos x="63" y="87"/>
                </a:cxn>
                <a:cxn ang="0">
                  <a:pos x="190" y="72"/>
                </a:cxn>
                <a:cxn ang="0">
                  <a:pos x="220" y="73"/>
                </a:cxn>
                <a:cxn ang="0">
                  <a:pos x="113" y="0"/>
                </a:cxn>
                <a:cxn ang="0">
                  <a:pos x="7" y="73"/>
                </a:cxn>
                <a:cxn ang="0">
                  <a:pos x="37" y="72"/>
                </a:cxn>
                <a:cxn ang="0">
                  <a:pos x="95" y="64"/>
                </a:cxn>
                <a:cxn ang="0">
                  <a:pos x="109" y="60"/>
                </a:cxn>
                <a:cxn ang="0">
                  <a:pos x="96" y="42"/>
                </a:cxn>
                <a:cxn ang="0">
                  <a:pos x="114" y="24"/>
                </a:cxn>
                <a:cxn ang="0">
                  <a:pos x="132" y="42"/>
                </a:cxn>
                <a:cxn ang="0">
                  <a:pos x="117" y="60"/>
                </a:cxn>
                <a:cxn ang="0">
                  <a:pos x="131" y="64"/>
                </a:cxn>
                <a:cxn ang="0">
                  <a:pos x="190" y="72"/>
                </a:cxn>
                <a:cxn ang="0">
                  <a:pos x="227" y="112"/>
                </a:cxn>
                <a:cxn ang="0">
                  <a:pos x="223" y="82"/>
                </a:cxn>
                <a:cxn ang="0">
                  <a:pos x="222" y="82"/>
                </a:cxn>
                <a:cxn ang="0">
                  <a:pos x="163" y="87"/>
                </a:cxn>
                <a:cxn ang="0">
                  <a:pos x="127" y="103"/>
                </a:cxn>
                <a:cxn ang="0">
                  <a:pos x="121" y="141"/>
                </a:cxn>
                <a:cxn ang="0">
                  <a:pos x="145" y="219"/>
                </a:cxn>
                <a:cxn ang="0">
                  <a:pos x="145" y="219"/>
                </a:cxn>
                <a:cxn ang="0">
                  <a:pos x="227" y="112"/>
                </a:cxn>
              </a:cxnLst>
              <a:rect l="0" t="0" r="r" b="b"/>
              <a:pathLst>
                <a:path w="227" h="219">
                  <a:moveTo>
                    <a:pt x="63" y="87"/>
                  </a:moveTo>
                  <a:cubicBezTo>
                    <a:pt x="42" y="85"/>
                    <a:pt x="26" y="83"/>
                    <a:pt x="4" y="81"/>
                  </a:cubicBezTo>
                  <a:cubicBezTo>
                    <a:pt x="1" y="91"/>
                    <a:pt x="0" y="101"/>
                    <a:pt x="0" y="112"/>
                  </a:cubicBezTo>
                  <a:cubicBezTo>
                    <a:pt x="0" y="162"/>
                    <a:pt x="34" y="205"/>
                    <a:pt x="81" y="219"/>
                  </a:cubicBezTo>
                  <a:cubicBezTo>
                    <a:pt x="81" y="219"/>
                    <a:pt x="81" y="219"/>
                    <a:pt x="81" y="219"/>
                  </a:cubicBezTo>
                  <a:cubicBezTo>
                    <a:pt x="98" y="193"/>
                    <a:pt x="101" y="171"/>
                    <a:pt x="105" y="141"/>
                  </a:cubicBezTo>
                  <a:cubicBezTo>
                    <a:pt x="106" y="129"/>
                    <a:pt x="106" y="114"/>
                    <a:pt x="99" y="103"/>
                  </a:cubicBezTo>
                  <a:cubicBezTo>
                    <a:pt x="92" y="92"/>
                    <a:pt x="76" y="87"/>
                    <a:pt x="63" y="87"/>
                  </a:cubicBezTo>
                  <a:moveTo>
                    <a:pt x="190" y="72"/>
                  </a:moveTo>
                  <a:cubicBezTo>
                    <a:pt x="199" y="73"/>
                    <a:pt x="220" y="73"/>
                    <a:pt x="220" y="73"/>
                  </a:cubicBezTo>
                  <a:cubicBezTo>
                    <a:pt x="204" y="30"/>
                    <a:pt x="163" y="0"/>
                    <a:pt x="113" y="0"/>
                  </a:cubicBezTo>
                  <a:cubicBezTo>
                    <a:pt x="64" y="0"/>
                    <a:pt x="23" y="30"/>
                    <a:pt x="7" y="73"/>
                  </a:cubicBezTo>
                  <a:cubicBezTo>
                    <a:pt x="15" y="75"/>
                    <a:pt x="27" y="72"/>
                    <a:pt x="37" y="72"/>
                  </a:cubicBezTo>
                  <a:cubicBezTo>
                    <a:pt x="54" y="69"/>
                    <a:pt x="77" y="67"/>
                    <a:pt x="95" y="64"/>
                  </a:cubicBezTo>
                  <a:cubicBezTo>
                    <a:pt x="100" y="64"/>
                    <a:pt x="105" y="63"/>
                    <a:pt x="109" y="60"/>
                  </a:cubicBezTo>
                  <a:cubicBezTo>
                    <a:pt x="102" y="58"/>
                    <a:pt x="96" y="51"/>
                    <a:pt x="96" y="42"/>
                  </a:cubicBezTo>
                  <a:cubicBezTo>
                    <a:pt x="96" y="32"/>
                    <a:pt x="104" y="24"/>
                    <a:pt x="114" y="24"/>
                  </a:cubicBezTo>
                  <a:cubicBezTo>
                    <a:pt x="124" y="24"/>
                    <a:pt x="132" y="32"/>
                    <a:pt x="132" y="42"/>
                  </a:cubicBezTo>
                  <a:cubicBezTo>
                    <a:pt x="132" y="51"/>
                    <a:pt x="125" y="58"/>
                    <a:pt x="117" y="60"/>
                  </a:cubicBezTo>
                  <a:cubicBezTo>
                    <a:pt x="121" y="63"/>
                    <a:pt x="126" y="64"/>
                    <a:pt x="131" y="64"/>
                  </a:cubicBezTo>
                  <a:cubicBezTo>
                    <a:pt x="150" y="67"/>
                    <a:pt x="172" y="69"/>
                    <a:pt x="190" y="72"/>
                  </a:cubicBezTo>
                  <a:moveTo>
                    <a:pt x="227" y="112"/>
                  </a:moveTo>
                  <a:cubicBezTo>
                    <a:pt x="227" y="101"/>
                    <a:pt x="226" y="91"/>
                    <a:pt x="223" y="82"/>
                  </a:cubicBezTo>
                  <a:cubicBezTo>
                    <a:pt x="222" y="82"/>
                    <a:pt x="222" y="82"/>
                    <a:pt x="222" y="82"/>
                  </a:cubicBezTo>
                  <a:cubicBezTo>
                    <a:pt x="200" y="83"/>
                    <a:pt x="184" y="85"/>
                    <a:pt x="163" y="87"/>
                  </a:cubicBezTo>
                  <a:cubicBezTo>
                    <a:pt x="150" y="87"/>
                    <a:pt x="134" y="92"/>
                    <a:pt x="127" y="103"/>
                  </a:cubicBezTo>
                  <a:cubicBezTo>
                    <a:pt x="120" y="114"/>
                    <a:pt x="120" y="129"/>
                    <a:pt x="121" y="141"/>
                  </a:cubicBezTo>
                  <a:cubicBezTo>
                    <a:pt x="125" y="171"/>
                    <a:pt x="128" y="193"/>
                    <a:pt x="145" y="219"/>
                  </a:cubicBezTo>
                  <a:cubicBezTo>
                    <a:pt x="145" y="219"/>
                    <a:pt x="145" y="219"/>
                    <a:pt x="145" y="219"/>
                  </a:cubicBezTo>
                  <a:cubicBezTo>
                    <a:pt x="192" y="206"/>
                    <a:pt x="227" y="163"/>
                    <a:pt x="227" y="112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618"/>
            </a:p>
          </p:txBody>
        </p:sp>
      </p:grpSp>
    </p:spTree>
    <p:extLst>
      <p:ext uri="{BB962C8B-B14F-4D97-AF65-F5344CB8AC3E}">
        <p14:creationId xmlns:p14="http://schemas.microsoft.com/office/powerpoint/2010/main" val="364647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 userDrawn="1"/>
        </p:nvSpPr>
        <p:spPr bwMode="auto">
          <a:xfrm>
            <a:off x="-1587" y="-3175"/>
            <a:ext cx="9140825" cy="6858000"/>
          </a:xfrm>
          <a:prstGeom prst="rect">
            <a:avLst/>
          </a:prstGeom>
          <a:solidFill>
            <a:srgbClr val="F0F1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7" name="AutoShape 3"/>
          <p:cNvSpPr>
            <a:spLocks noChangeAspect="1" noChangeArrowheads="1" noTextEdit="1"/>
          </p:cNvSpPr>
          <p:nvPr userDrawn="1"/>
        </p:nvSpPr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0" name="Rectangle 6"/>
          <p:cNvSpPr>
            <a:spLocks noChangeArrowheads="1"/>
          </p:cNvSpPr>
          <p:nvPr userDrawn="1"/>
        </p:nvSpPr>
        <p:spPr bwMode="auto">
          <a:xfrm>
            <a:off x="134938" y="127000"/>
            <a:ext cx="8874125" cy="656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1" name="Freeform 7"/>
          <p:cNvSpPr>
            <a:spLocks/>
          </p:cNvSpPr>
          <p:nvPr userDrawn="1"/>
        </p:nvSpPr>
        <p:spPr bwMode="auto">
          <a:xfrm>
            <a:off x="1588" y="6594475"/>
            <a:ext cx="9140825" cy="263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2"/>
              </a:cxn>
              <a:cxn ang="0">
                <a:pos x="0" y="166"/>
              </a:cxn>
              <a:cxn ang="0">
                <a:pos x="5758" y="166"/>
              </a:cxn>
              <a:cxn ang="0">
                <a:pos x="5758" y="0"/>
              </a:cxn>
              <a:cxn ang="0">
                <a:pos x="0" y="0"/>
              </a:cxn>
            </a:cxnLst>
            <a:rect l="0" t="0" r="r" b="b"/>
            <a:pathLst>
              <a:path w="5758" h="166">
                <a:moveTo>
                  <a:pt x="0" y="0"/>
                </a:moveTo>
                <a:lnTo>
                  <a:pt x="0" y="82"/>
                </a:lnTo>
                <a:lnTo>
                  <a:pt x="0" y="166"/>
                </a:lnTo>
                <a:lnTo>
                  <a:pt x="5758" y="166"/>
                </a:lnTo>
                <a:lnTo>
                  <a:pt x="5758" y="0"/>
                </a:lnTo>
                <a:lnTo>
                  <a:pt x="0" y="0"/>
                </a:lnTo>
                <a:close/>
              </a:path>
            </a:pathLst>
          </a:custGeom>
          <a:solidFill>
            <a:srgbClr val="4B4B4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latin typeface="Calibri" panose="020F0502020204030204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13999" y="473825"/>
            <a:ext cx="8280000" cy="60821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415925" y="6597353"/>
            <a:ext cx="987723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fld id="{85617377-4926-40DA-9709-21EF14B527DE}" type="datetime1">
              <a:rPr lang="de-DE" smtClean="0"/>
              <a:t>31.07.2020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1403648" y="6597353"/>
            <a:ext cx="6048672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/>
              <a:t>Arzneimittelrückstände im Wasser: Was Pharmazeuten wissen müssen und tun können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117018" y="6597353"/>
            <a:ext cx="557263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fld id="{4F0D2E71-061B-4E4D-BF94-C6A9FAAAA5E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0" y="312738"/>
            <a:ext cx="133200" cy="7346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000" y="1497600"/>
            <a:ext cx="8280000" cy="486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4856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300" b="1" kern="1200">
          <a:solidFill>
            <a:schemeClr val="accent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tabLst/>
        <a:defRPr kumimoji="0" lang="de-DE" sz="1500" b="1" i="0" u="none" strike="noStrike" kern="1200" cap="all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2pPr>
      <a:lvl3pPr marL="162000" indent="-16200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110000"/>
        <a:buFont typeface="Arial" pitchFamily="34" charset="0"/>
        <a:buChar char="•"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3pPr>
      <a:lvl4pPr marL="324000" indent="-162000" algn="l" defTabSz="914400" rtl="0" eaLnBrk="1" latinLnBrk="0" hangingPunct="1">
        <a:lnSpc>
          <a:spcPct val="120000"/>
        </a:lnSpc>
        <a:spcBef>
          <a:spcPts val="0"/>
        </a:spcBef>
        <a:buClr>
          <a:srgbClr val="4B4B4D"/>
        </a:buClr>
        <a:buSzPct val="110000"/>
        <a:buFont typeface="Arial" pitchFamily="34" charset="0"/>
        <a:buChar char="•"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4pPr>
      <a:lvl5pPr marL="504000" indent="-180000" algn="l" defTabSz="914400" rtl="0" eaLnBrk="1" latinLnBrk="0" hangingPunct="1">
        <a:lnSpc>
          <a:spcPct val="120000"/>
        </a:lnSpc>
        <a:spcBef>
          <a:spcPts val="0"/>
        </a:spcBef>
        <a:buFont typeface="Symbol" panose="05050102010706020507" pitchFamily="18" charset="2"/>
        <a:buChar char="-"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 userDrawn="1"/>
        </p:nvSpPr>
        <p:spPr bwMode="auto">
          <a:xfrm>
            <a:off x="-1587" y="-3175"/>
            <a:ext cx="9140825" cy="6858000"/>
          </a:xfrm>
          <a:prstGeom prst="rect">
            <a:avLst/>
          </a:prstGeom>
          <a:solidFill>
            <a:srgbClr val="F0F1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7" name="AutoShape 3"/>
          <p:cNvSpPr>
            <a:spLocks noChangeAspect="1" noChangeArrowheads="1" noTextEdit="1"/>
          </p:cNvSpPr>
          <p:nvPr userDrawn="1"/>
        </p:nvSpPr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0" name="Rectangle 6"/>
          <p:cNvSpPr>
            <a:spLocks noChangeArrowheads="1"/>
          </p:cNvSpPr>
          <p:nvPr userDrawn="1"/>
        </p:nvSpPr>
        <p:spPr bwMode="auto">
          <a:xfrm>
            <a:off x="134938" y="127000"/>
            <a:ext cx="8874125" cy="656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1" name="Freeform 7"/>
          <p:cNvSpPr>
            <a:spLocks/>
          </p:cNvSpPr>
          <p:nvPr userDrawn="1"/>
        </p:nvSpPr>
        <p:spPr bwMode="auto">
          <a:xfrm>
            <a:off x="1588" y="6594475"/>
            <a:ext cx="9140825" cy="263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2"/>
              </a:cxn>
              <a:cxn ang="0">
                <a:pos x="0" y="166"/>
              </a:cxn>
              <a:cxn ang="0">
                <a:pos x="5758" y="166"/>
              </a:cxn>
              <a:cxn ang="0">
                <a:pos x="5758" y="0"/>
              </a:cxn>
              <a:cxn ang="0">
                <a:pos x="0" y="0"/>
              </a:cxn>
            </a:cxnLst>
            <a:rect l="0" t="0" r="r" b="b"/>
            <a:pathLst>
              <a:path w="5758" h="166">
                <a:moveTo>
                  <a:pt x="0" y="0"/>
                </a:moveTo>
                <a:lnTo>
                  <a:pt x="0" y="82"/>
                </a:lnTo>
                <a:lnTo>
                  <a:pt x="0" y="166"/>
                </a:lnTo>
                <a:lnTo>
                  <a:pt x="5758" y="166"/>
                </a:lnTo>
                <a:lnTo>
                  <a:pt x="5758" y="0"/>
                </a:lnTo>
                <a:lnTo>
                  <a:pt x="0" y="0"/>
                </a:lnTo>
                <a:close/>
              </a:path>
            </a:pathLst>
          </a:custGeom>
          <a:solidFill>
            <a:srgbClr val="4B4B4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latin typeface="Calibri" panose="020F0502020204030204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13999" y="473825"/>
            <a:ext cx="8280000" cy="60821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415925" y="6597353"/>
            <a:ext cx="987723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fld id="{10243900-CD79-4E96-9BC9-CC3CDE13C8D1}" type="datetime1">
              <a:rPr lang="de-DE" smtClean="0"/>
              <a:t>31.07.2020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1403648" y="6597353"/>
            <a:ext cx="5112568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/>
              <a:t>Arzneimittelrückstände im Wasser: Was Pharmazeuten wissen müssen und tun können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117018" y="6597353"/>
            <a:ext cx="557263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fld id="{4F0D2E71-061B-4E4D-BF94-C6A9FAAAA5E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0" y="312738"/>
            <a:ext cx="133200" cy="7346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000" y="1497600"/>
            <a:ext cx="8280000" cy="486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95236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300" b="1" kern="1200">
          <a:solidFill>
            <a:schemeClr val="accent4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tabLst/>
        <a:defRPr kumimoji="0" lang="de-DE" sz="1500" b="1" i="0" u="none" strike="noStrike" kern="1200" cap="all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2pPr>
      <a:lvl3pPr marL="162000" indent="-162000" algn="l" defTabSz="914400" rtl="0" eaLnBrk="1" latinLnBrk="0" hangingPunct="1">
        <a:lnSpc>
          <a:spcPct val="120000"/>
        </a:lnSpc>
        <a:spcBef>
          <a:spcPts val="0"/>
        </a:spcBef>
        <a:buClr>
          <a:schemeClr val="accent4"/>
        </a:buClr>
        <a:buSzPct val="110000"/>
        <a:buFont typeface="Arial" pitchFamily="34" charset="0"/>
        <a:buChar char="•"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3pPr>
      <a:lvl4pPr marL="324000" indent="-162000" algn="l" defTabSz="914400" rtl="0" eaLnBrk="1" latinLnBrk="0" hangingPunct="1">
        <a:lnSpc>
          <a:spcPct val="120000"/>
        </a:lnSpc>
        <a:spcBef>
          <a:spcPts val="0"/>
        </a:spcBef>
        <a:buClr>
          <a:srgbClr val="4B4B4D"/>
        </a:buClr>
        <a:buSzPct val="110000"/>
        <a:buFont typeface="Arial" pitchFamily="34" charset="0"/>
        <a:buChar char="•"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4pPr>
      <a:lvl5pPr marL="504000" indent="-180000" algn="l" defTabSz="914400" rtl="0" eaLnBrk="1" latinLnBrk="0" hangingPunct="1">
        <a:lnSpc>
          <a:spcPct val="120000"/>
        </a:lnSpc>
        <a:spcBef>
          <a:spcPts val="0"/>
        </a:spcBef>
        <a:buFont typeface="Symbol" panose="05050102010706020507" pitchFamily="18" charset="2"/>
        <a:buChar char="-"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 userDrawn="1"/>
        </p:nvSpPr>
        <p:spPr bwMode="auto">
          <a:xfrm>
            <a:off x="-1587" y="-3175"/>
            <a:ext cx="9140825" cy="6858000"/>
          </a:xfrm>
          <a:prstGeom prst="rect">
            <a:avLst/>
          </a:prstGeom>
          <a:solidFill>
            <a:srgbClr val="F0F1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27" name="AutoShape 3"/>
          <p:cNvSpPr>
            <a:spLocks noChangeAspect="1" noChangeArrowheads="1" noTextEdit="1"/>
          </p:cNvSpPr>
          <p:nvPr userDrawn="1"/>
        </p:nvSpPr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0" name="Rectangle 6"/>
          <p:cNvSpPr>
            <a:spLocks noChangeArrowheads="1"/>
          </p:cNvSpPr>
          <p:nvPr userDrawn="1"/>
        </p:nvSpPr>
        <p:spPr bwMode="auto">
          <a:xfrm>
            <a:off x="134938" y="127000"/>
            <a:ext cx="8874125" cy="656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31" name="Freeform 7"/>
          <p:cNvSpPr>
            <a:spLocks/>
          </p:cNvSpPr>
          <p:nvPr userDrawn="1"/>
        </p:nvSpPr>
        <p:spPr bwMode="auto">
          <a:xfrm>
            <a:off x="1588" y="6594475"/>
            <a:ext cx="9140825" cy="263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2"/>
              </a:cxn>
              <a:cxn ang="0">
                <a:pos x="0" y="166"/>
              </a:cxn>
              <a:cxn ang="0">
                <a:pos x="5758" y="166"/>
              </a:cxn>
              <a:cxn ang="0">
                <a:pos x="5758" y="0"/>
              </a:cxn>
              <a:cxn ang="0">
                <a:pos x="0" y="0"/>
              </a:cxn>
            </a:cxnLst>
            <a:rect l="0" t="0" r="r" b="b"/>
            <a:pathLst>
              <a:path w="5758" h="166">
                <a:moveTo>
                  <a:pt x="0" y="0"/>
                </a:moveTo>
                <a:lnTo>
                  <a:pt x="0" y="82"/>
                </a:lnTo>
                <a:lnTo>
                  <a:pt x="0" y="166"/>
                </a:lnTo>
                <a:lnTo>
                  <a:pt x="5758" y="166"/>
                </a:lnTo>
                <a:lnTo>
                  <a:pt x="5758" y="0"/>
                </a:lnTo>
                <a:lnTo>
                  <a:pt x="0" y="0"/>
                </a:lnTo>
                <a:close/>
              </a:path>
            </a:pathLst>
          </a:custGeom>
          <a:solidFill>
            <a:srgbClr val="4B4B4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latin typeface="Calibri" panose="020F0502020204030204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13999" y="473825"/>
            <a:ext cx="8280000" cy="60821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415925" y="6597353"/>
            <a:ext cx="987723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fld id="{5E19EF36-D4CB-49EB-B35A-1CCA61A6350A}" type="datetime1">
              <a:rPr lang="de-DE" smtClean="0"/>
              <a:t>31.07.2020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1403648" y="6597353"/>
            <a:ext cx="5112568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/>
              <a:t>Arzneimittelrückstände im Wasser: Was Pharmazeuten wissen müssen und tun können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117018" y="6597353"/>
            <a:ext cx="557263" cy="26064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fld id="{4F0D2E71-061B-4E4D-BF94-C6A9FAAAA5E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0" y="312738"/>
            <a:ext cx="133200" cy="734637"/>
          </a:xfrm>
          <a:prstGeom prst="rect">
            <a:avLst/>
          </a:prstGeom>
          <a:solidFill>
            <a:srgbClr val="830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4000" y="1497600"/>
            <a:ext cx="8280000" cy="4867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95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300" b="1" kern="1200">
          <a:solidFill>
            <a:srgbClr val="CE1F5E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tabLst/>
        <a:defRPr kumimoji="0" lang="de-DE" sz="1500" b="1" i="0" u="none" strike="noStrike" kern="1200" cap="all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0"/>
        </a:spcBef>
        <a:buFontTx/>
        <a:buNone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2pPr>
      <a:lvl3pPr marL="162000" indent="-162000" algn="l" defTabSz="914400" rtl="0" eaLnBrk="1" latinLnBrk="0" hangingPunct="1">
        <a:lnSpc>
          <a:spcPct val="120000"/>
        </a:lnSpc>
        <a:spcBef>
          <a:spcPts val="0"/>
        </a:spcBef>
        <a:buClr>
          <a:srgbClr val="CE1F5E"/>
        </a:buClr>
        <a:buSzPct val="110000"/>
        <a:buFont typeface="Arial" pitchFamily="34" charset="0"/>
        <a:buChar char="•"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3pPr>
      <a:lvl4pPr marL="324000" indent="-162000" algn="l" defTabSz="914400" rtl="0" eaLnBrk="1" latinLnBrk="0" hangingPunct="1">
        <a:lnSpc>
          <a:spcPct val="120000"/>
        </a:lnSpc>
        <a:spcBef>
          <a:spcPts val="0"/>
        </a:spcBef>
        <a:buClr>
          <a:srgbClr val="4B4B4D"/>
        </a:buClr>
        <a:buSzPct val="110000"/>
        <a:buFont typeface="Arial" pitchFamily="34" charset="0"/>
        <a:buChar char="•"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4pPr>
      <a:lvl5pPr marL="504000" indent="-180000" algn="l" defTabSz="914400" rtl="0" eaLnBrk="1" latinLnBrk="0" hangingPunct="1">
        <a:lnSpc>
          <a:spcPct val="120000"/>
        </a:lnSpc>
        <a:spcBef>
          <a:spcPts val="0"/>
        </a:spcBef>
        <a:buFont typeface="Symbol" panose="05050102010706020507" pitchFamily="18" charset="2"/>
        <a:buChar char="-"/>
        <a:defRPr kumimoji="0" lang="de-DE" sz="1500" b="0" i="0" u="none" strike="noStrike" kern="1200" cap="none" spc="0" normalizeH="0" baseline="0" noProof="0" dirty="0" smtClean="0">
          <a:ln>
            <a:noFill/>
          </a:ln>
          <a:solidFill>
            <a:schemeClr val="tx1"/>
          </a:solidFill>
          <a:effectLst/>
          <a:uLnTx/>
          <a:uFillTx/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_-DBrrCDA0&amp;feature=youtu.be" TargetMode="Externa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blafjHQGvw&amp;feature=youtu.b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Die Apotheke als zentraler Ort für den (umwelt)-bewussten Umgang mit Arzneimitteln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rgbClr val="009BD5"/>
                </a:solidFill>
                <a:latin typeface="Calibri"/>
                <a:ea typeface="ＭＳ Ｐゴシック" charset="0"/>
                <a:cs typeface="Arial"/>
              </a:rPr>
              <a:t>Einführung</a:t>
            </a:r>
            <a:endParaRPr lang="de-DE" sz="320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de-DE"/>
          </a:p>
          <a:p>
            <a:r>
              <a:rPr lang="de-DE"/>
              <a:t>Arzneimittelrückstände im Wasser: </a:t>
            </a:r>
          </a:p>
          <a:p>
            <a:r>
              <a:rPr lang="de-DE"/>
              <a:t>Was müssen Pharmazeuten wissen und was können Sie tun?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1176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Interaktionszusammenhang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7945-568F-4D8C-973E-8B9DAD74F52F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Vorstellung und Problemdarstellung</a:t>
            </a:r>
          </a:p>
          <a:p>
            <a:endParaRPr lang="de-DE"/>
          </a:p>
          <a:p>
            <a:endParaRPr lang="de-DE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971025" y="1340768"/>
            <a:ext cx="6697319" cy="4968552"/>
            <a:chOff x="971025" y="1340768"/>
            <a:chExt cx="6697319" cy="4968552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1763688" y="4581128"/>
              <a:ext cx="1440160" cy="1440160"/>
              <a:chOff x="1475656" y="2636912"/>
              <a:chExt cx="1440160" cy="1440160"/>
            </a:xfrm>
          </p:grpSpPr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2926620"/>
                <a:ext cx="849318" cy="860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Rechteck 37"/>
              <p:cNvSpPr/>
              <p:nvPr/>
            </p:nvSpPr>
            <p:spPr>
              <a:xfrm>
                <a:off x="1475656" y="2636912"/>
                <a:ext cx="1440160" cy="14401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+mj-lt"/>
                </a:endParaRPr>
              </a:p>
            </p:txBody>
          </p:sp>
        </p:grpSp>
        <p:grpSp>
          <p:nvGrpSpPr>
            <p:cNvPr id="15" name="Gruppieren 14"/>
            <p:cNvGrpSpPr/>
            <p:nvPr/>
          </p:nvGrpSpPr>
          <p:grpSpPr>
            <a:xfrm>
              <a:off x="5796136" y="4579914"/>
              <a:ext cx="1440160" cy="1440160"/>
              <a:chOff x="5761072" y="4258032"/>
              <a:chExt cx="1440160" cy="1440160"/>
            </a:xfrm>
          </p:grpSpPr>
          <p:pic>
            <p:nvPicPr>
              <p:cNvPr id="35" name="Picture 4" descr="Ähnliches Foto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45643" y="4542603"/>
                <a:ext cx="871018" cy="8710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Rechteck 35"/>
              <p:cNvSpPr/>
              <p:nvPr/>
            </p:nvSpPr>
            <p:spPr>
              <a:xfrm>
                <a:off x="5761072" y="4258032"/>
                <a:ext cx="1440160" cy="14401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+mj-lt"/>
                </a:endParaRPr>
              </a:p>
            </p:txBody>
          </p:sp>
        </p:grpSp>
        <p:grpSp>
          <p:nvGrpSpPr>
            <p:cNvPr id="16" name="Gruppieren 15"/>
            <p:cNvGrpSpPr/>
            <p:nvPr/>
          </p:nvGrpSpPr>
          <p:grpSpPr>
            <a:xfrm>
              <a:off x="3779912" y="2204389"/>
              <a:ext cx="1440160" cy="1440160"/>
              <a:chOff x="1112276" y="2456389"/>
              <a:chExt cx="1440160" cy="1440160"/>
            </a:xfrm>
          </p:grpSpPr>
          <p:pic>
            <p:nvPicPr>
              <p:cNvPr id="33" name="Picture 6" descr="Bildergebnis für patient symbol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078"/>
              <a:stretch/>
            </p:blipFill>
            <p:spPr bwMode="auto">
              <a:xfrm>
                <a:off x="1305695" y="2680956"/>
                <a:ext cx="1053321" cy="10449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Rechteck 33"/>
              <p:cNvSpPr/>
              <p:nvPr/>
            </p:nvSpPr>
            <p:spPr>
              <a:xfrm>
                <a:off x="1112276" y="2456389"/>
                <a:ext cx="1440160" cy="14401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+mj-lt"/>
                </a:endParaRPr>
              </a:p>
            </p:txBody>
          </p:sp>
        </p:grpSp>
        <p:sp>
          <p:nvSpPr>
            <p:cNvPr id="17" name="Nach oben gebogener Pfeil 16"/>
            <p:cNvSpPr/>
            <p:nvPr/>
          </p:nvSpPr>
          <p:spPr>
            <a:xfrm>
              <a:off x="3344524" y="3765642"/>
              <a:ext cx="1083460" cy="1103043"/>
            </a:xfrm>
            <a:prstGeom prst="bentUpArrow">
              <a:avLst>
                <a:gd name="adj1" fmla="val 7098"/>
                <a:gd name="adj2" fmla="val 12213"/>
                <a:gd name="adj3" fmla="val 965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8" name="Nach oben gebogener Pfeil 17"/>
            <p:cNvSpPr/>
            <p:nvPr/>
          </p:nvSpPr>
          <p:spPr>
            <a:xfrm flipH="1" flipV="1">
              <a:off x="2552436" y="3366520"/>
              <a:ext cx="1083460" cy="1103043"/>
            </a:xfrm>
            <a:prstGeom prst="bentUpArrow">
              <a:avLst>
                <a:gd name="adj1" fmla="val 7098"/>
                <a:gd name="adj2" fmla="val 12213"/>
                <a:gd name="adj3" fmla="val 9656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3275553" y="4870836"/>
              <a:ext cx="11852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+mj-lt"/>
                  <a:cs typeface="Arial" panose="020B0604020202020204" pitchFamily="34" charset="0"/>
                </a:rPr>
                <a:t>Beratung</a:t>
              </a:r>
            </a:p>
            <a:p>
              <a:r>
                <a:rPr lang="de-DE" sz="1400" dirty="0">
                  <a:latin typeface="+mj-lt"/>
                  <a:cs typeface="Arial" panose="020B0604020202020204" pitchFamily="34" charset="0"/>
                </a:rPr>
                <a:t>Arzneimittel</a:t>
              </a:r>
            </a:p>
          </p:txBody>
        </p:sp>
        <p:grpSp>
          <p:nvGrpSpPr>
            <p:cNvPr id="20" name="Gruppieren 19"/>
            <p:cNvGrpSpPr/>
            <p:nvPr/>
          </p:nvGrpSpPr>
          <p:grpSpPr>
            <a:xfrm flipH="1">
              <a:off x="4572000" y="3366520"/>
              <a:ext cx="1875548" cy="1502165"/>
              <a:chOff x="4712676" y="3087347"/>
              <a:chExt cx="1875548" cy="1502165"/>
            </a:xfrm>
          </p:grpSpPr>
          <p:sp>
            <p:nvSpPr>
              <p:cNvPr id="31" name="Nach oben gebogener Pfeil 30"/>
              <p:cNvSpPr/>
              <p:nvPr/>
            </p:nvSpPr>
            <p:spPr>
              <a:xfrm>
                <a:off x="5504764" y="3486469"/>
                <a:ext cx="1083460" cy="1103043"/>
              </a:xfrm>
              <a:prstGeom prst="bentUpArrow">
                <a:avLst>
                  <a:gd name="adj1" fmla="val 7098"/>
                  <a:gd name="adj2" fmla="val 12213"/>
                  <a:gd name="adj3" fmla="val 9656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+mj-lt"/>
                </a:endParaRPr>
              </a:p>
            </p:txBody>
          </p:sp>
          <p:sp>
            <p:nvSpPr>
              <p:cNvPr id="32" name="Nach oben gebogener Pfeil 31"/>
              <p:cNvSpPr/>
              <p:nvPr/>
            </p:nvSpPr>
            <p:spPr>
              <a:xfrm flipH="1" flipV="1">
                <a:off x="4712676" y="3087347"/>
                <a:ext cx="1083460" cy="1103043"/>
              </a:xfrm>
              <a:prstGeom prst="bentUpArrow">
                <a:avLst>
                  <a:gd name="adj1" fmla="val 7098"/>
                  <a:gd name="adj2" fmla="val 12213"/>
                  <a:gd name="adj3" fmla="val 9656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+mj-lt"/>
                </a:endParaRPr>
              </a:p>
            </p:txBody>
          </p:sp>
        </p:grpSp>
        <p:sp>
          <p:nvSpPr>
            <p:cNvPr id="21" name="Textfeld 20"/>
            <p:cNvSpPr txBox="1"/>
            <p:nvPr/>
          </p:nvSpPr>
          <p:spPr>
            <a:xfrm>
              <a:off x="4524113" y="4868685"/>
              <a:ext cx="118523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latin typeface="+mj-lt"/>
                  <a:cs typeface="Arial" panose="020B0604020202020204" pitchFamily="34" charset="0"/>
                </a:rPr>
                <a:t>Beratung</a:t>
              </a:r>
            </a:p>
            <a:p>
              <a:pPr algn="r"/>
              <a:r>
                <a:rPr lang="de-DE" sz="1400" dirty="0">
                  <a:latin typeface="+mj-lt"/>
                  <a:cs typeface="Arial" panose="020B0604020202020204" pitchFamily="34" charset="0"/>
                </a:rPr>
                <a:t>Behandlung</a:t>
              </a:r>
            </a:p>
            <a:p>
              <a:pPr algn="r"/>
              <a:r>
                <a:rPr lang="de-DE" sz="1400" dirty="0">
                  <a:latin typeface="+mj-lt"/>
                  <a:cs typeface="Arial" panose="020B0604020202020204" pitchFamily="34" charset="0"/>
                </a:rPr>
                <a:t>Rezept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5292080" y="3048740"/>
              <a:ext cx="1185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+mj-lt"/>
                  <a:cs typeface="Arial" panose="020B0604020202020204" pitchFamily="34" charset="0"/>
                </a:rPr>
                <a:t>Symptom</a:t>
              </a:r>
            </a:p>
          </p:txBody>
        </p:sp>
        <p:sp>
          <p:nvSpPr>
            <p:cNvPr id="23" name="Pfeil nach rechts 22"/>
            <p:cNvSpPr/>
            <p:nvPr/>
          </p:nvSpPr>
          <p:spPr>
            <a:xfrm rot="16200000">
              <a:off x="4200077" y="1520313"/>
              <a:ext cx="648072" cy="57606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1331640" y="1340768"/>
              <a:ext cx="6336704" cy="4968552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 rot="16200000">
              <a:off x="-698278" y="3723320"/>
              <a:ext cx="3707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777777"/>
                  </a:solidFill>
                  <a:latin typeface="+mj-lt"/>
                </a:rPr>
                <a:t>Gesundheitssystem und Wissensbasis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2501547" y="2852936"/>
              <a:ext cx="11852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latin typeface="+mj-lt"/>
                  <a:cs typeface="Arial" panose="020B0604020202020204" pitchFamily="34" charset="0"/>
                </a:rPr>
                <a:t>Symptom</a:t>
              </a:r>
            </a:p>
            <a:p>
              <a:pPr algn="r"/>
              <a:r>
                <a:rPr lang="de-DE" sz="1400" dirty="0">
                  <a:latin typeface="+mj-lt"/>
                  <a:cs typeface="Arial" panose="020B0604020202020204" pitchFamily="34" charset="0"/>
                </a:rPr>
                <a:t>Rezept</a:t>
              </a:r>
            </a:p>
          </p:txBody>
        </p:sp>
        <p:sp>
          <p:nvSpPr>
            <p:cNvPr id="27" name="Pfeil nach rechts 26"/>
            <p:cNvSpPr/>
            <p:nvPr/>
          </p:nvSpPr>
          <p:spPr>
            <a:xfrm>
              <a:off x="1371725" y="5229200"/>
              <a:ext cx="351323" cy="156039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28" name="Pfeil nach rechts 27"/>
            <p:cNvSpPr/>
            <p:nvPr/>
          </p:nvSpPr>
          <p:spPr>
            <a:xfrm flipH="1">
              <a:off x="7266776" y="5224049"/>
              <a:ext cx="351323" cy="156039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+mj-lt"/>
              </a:endParaRPr>
            </a:p>
          </p:txBody>
        </p:sp>
        <p:sp>
          <p:nvSpPr>
            <p:cNvPr id="29" name="Pfeil nach rechts 28"/>
            <p:cNvSpPr/>
            <p:nvPr/>
          </p:nvSpPr>
          <p:spPr>
            <a:xfrm rot="5400000">
              <a:off x="3653463" y="1730325"/>
              <a:ext cx="648072" cy="156039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+mj-lt"/>
              </a:endParaRPr>
            </a:p>
          </p:txBody>
        </p:sp>
        <p:cxnSp>
          <p:nvCxnSpPr>
            <p:cNvPr id="30" name="Gerade Verbindung 29"/>
            <p:cNvCxnSpPr/>
            <p:nvPr/>
          </p:nvCxnSpPr>
          <p:spPr>
            <a:xfrm>
              <a:off x="3344524" y="5761955"/>
              <a:ext cx="2307596" cy="0"/>
            </a:xfrm>
            <a:prstGeom prst="line">
              <a:avLst/>
            </a:prstGeom>
            <a:ln w="88900">
              <a:solidFill>
                <a:schemeClr val="tx1"/>
              </a:solidFill>
              <a:prstDash val="sysDot"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feld 38"/>
          <p:cNvSpPr txBox="1"/>
          <p:nvPr/>
        </p:nvSpPr>
        <p:spPr>
          <a:xfrm>
            <a:off x="5834188" y="6309320"/>
            <a:ext cx="1834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latin typeface="+mj-lt"/>
                <a:cs typeface="Arial" panose="020B0604020202020204" pitchFamily="34" charset="0"/>
              </a:rPr>
              <a:t>Quelle: </a:t>
            </a:r>
            <a:r>
              <a:rPr lang="de-DE" sz="1050" dirty="0" err="1">
                <a:latin typeface="+mj-lt"/>
                <a:cs typeface="Arial" panose="020B0604020202020204" pitchFamily="34" charset="0"/>
              </a:rPr>
              <a:t>start</a:t>
            </a:r>
            <a:r>
              <a:rPr lang="de-DE" sz="1050" dirty="0">
                <a:latin typeface="+mj-lt"/>
                <a:cs typeface="Arial" panose="020B0604020202020204" pitchFamily="34" charset="0"/>
              </a:rPr>
              <a:t>, ISOE, modifiziert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Block II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Dr. Konrad Götz</a:t>
            </a:r>
          </a:p>
          <a:p>
            <a:r>
              <a:rPr lang="de-DE" dirty="0"/>
              <a:t>ISOE - Institut für sozial-ökologische Forschung</a:t>
            </a:r>
          </a:p>
        </p:txBody>
      </p:sp>
    </p:spTree>
    <p:extLst>
      <p:ext uri="{BB962C8B-B14F-4D97-AF65-F5344CB8AC3E}">
        <p14:creationId xmlns:p14="http://schemas.microsoft.com/office/powerpoint/2010/main" val="3997445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Medikamenten-Einnahme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0B8D-ADF9-43C1-9223-457F4A8C9EB0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/>
          </a:p>
          <a:p>
            <a:endParaRPr lang="de-DE"/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marL="0" lvl="2" indent="0">
              <a:buNone/>
            </a:pPr>
            <a:r>
              <a:rPr lang="de-DE" i="1"/>
              <a:t>Wie häufig nehmen Sie Medikamente ein?</a:t>
            </a:r>
            <a:endParaRPr lang="de-DE" i="1" dirty="0"/>
          </a:p>
        </p:txBody>
      </p:sp>
      <p:graphicFrame>
        <p:nvGraphicFramePr>
          <p:cNvPr id="11" name="Inhaltsplatzhalt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8619116"/>
              </p:ext>
            </p:extLst>
          </p:nvPr>
        </p:nvGraphicFramePr>
        <p:xfrm>
          <a:off x="611560" y="1556792"/>
          <a:ext cx="705678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feld 8"/>
          <p:cNvSpPr txBox="1"/>
          <p:nvPr/>
        </p:nvSpPr>
        <p:spPr>
          <a:xfrm>
            <a:off x="7236296" y="5589240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Basis: 2026 Befragte</a:t>
            </a: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Projekt </a:t>
            </a:r>
            <a:r>
              <a:rPr lang="de-DE" sz="1000" dirty="0" err="1">
                <a:solidFill>
                  <a:prstClr val="black"/>
                </a:solidFill>
                <a:latin typeface="+mj-lt"/>
              </a:rPr>
              <a:t>Transrisk</a:t>
            </a:r>
            <a:endParaRPr lang="de-DE" sz="1000" dirty="0">
              <a:solidFill>
                <a:prstClr val="black"/>
              </a:solidFill>
              <a:latin typeface="+mj-lt"/>
            </a:endParaRP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Götz et al. (2015)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Regelmäßiger Medikamentenkonsum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299CC-2C11-498F-BD10-DDC6AFB9DF64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de-DE" i="1"/>
              <a:t>Wie viele verschiedene Medikamente nehmen Sie regelmäßig über einen längeren Zeitraum ein?</a:t>
            </a:r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graphicFrame>
        <p:nvGraphicFramePr>
          <p:cNvPr id="12" name="Diagramm 11"/>
          <p:cNvGraphicFramePr/>
          <p:nvPr>
            <p:extLst>
              <p:ext uri="{D42A27DB-BD31-4B8C-83A1-F6EECF244321}">
                <p14:modId xmlns:p14="http://schemas.microsoft.com/office/powerpoint/2010/main" val="524472602"/>
              </p:ext>
            </p:extLst>
          </p:nvPr>
        </p:nvGraphicFramePr>
        <p:xfrm>
          <a:off x="1331640" y="1828236"/>
          <a:ext cx="5976664" cy="3714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feld 8"/>
          <p:cNvSpPr txBox="1"/>
          <p:nvPr/>
        </p:nvSpPr>
        <p:spPr>
          <a:xfrm>
            <a:off x="7236296" y="5589240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Basis: 2026 Befragte</a:t>
            </a: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Projekt </a:t>
            </a:r>
            <a:r>
              <a:rPr lang="de-DE" sz="1000" dirty="0" err="1">
                <a:solidFill>
                  <a:prstClr val="black"/>
                </a:solidFill>
                <a:latin typeface="+mj-lt"/>
              </a:rPr>
              <a:t>Transrisk</a:t>
            </a:r>
            <a:endParaRPr lang="de-DE" sz="1000" dirty="0">
              <a:solidFill>
                <a:prstClr val="black"/>
              </a:solidFill>
              <a:latin typeface="+mj-lt"/>
            </a:endParaRP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Götz et al. (2015)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Chronische Krankheiten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C6D6-468C-481B-92D1-3D1E1EFA61DD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de-DE" i="1"/>
              <a:t>Leiden Sie an einer chronischen Krankheit, für die Sie dauerhaft Medikamente einnehmen müssen?</a:t>
            </a:r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87"/>
          <a:stretch/>
        </p:blipFill>
        <p:spPr>
          <a:xfrm>
            <a:off x="1259632" y="1340768"/>
            <a:ext cx="6552659" cy="3225637"/>
          </a:xfrm>
          <a:prstGeom prst="rect">
            <a:avLst/>
          </a:prstGeom>
        </p:spPr>
      </p:pic>
      <p:sp>
        <p:nvSpPr>
          <p:cNvPr id="14" name="Textfeld 8"/>
          <p:cNvSpPr txBox="1"/>
          <p:nvPr/>
        </p:nvSpPr>
        <p:spPr>
          <a:xfrm>
            <a:off x="7236296" y="5589240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Basis: 2026 Befragte</a:t>
            </a: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Projekt </a:t>
            </a:r>
            <a:r>
              <a:rPr lang="de-DE" sz="1000" dirty="0" err="1">
                <a:solidFill>
                  <a:prstClr val="black"/>
                </a:solidFill>
                <a:latin typeface="+mj-lt"/>
              </a:rPr>
              <a:t>Transrisk</a:t>
            </a:r>
            <a:endParaRPr lang="de-DE" sz="1000" dirty="0">
              <a:solidFill>
                <a:prstClr val="black"/>
              </a:solidFill>
              <a:latin typeface="+mj-lt"/>
            </a:endParaRP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Götz et al. (2015)</a:t>
            </a:r>
          </a:p>
        </p:txBody>
      </p:sp>
    </p:spTree>
    <p:extLst>
      <p:ext uri="{BB962C8B-B14F-4D97-AF65-F5344CB8AC3E}">
        <p14:creationId xmlns:p14="http://schemas.microsoft.com/office/powerpoint/2010/main" val="110949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Bekanntheit des Problems von </a:t>
            </a:r>
            <a:br>
              <a:rPr lang="de-DE"/>
            </a:br>
            <a:r>
              <a:rPr lang="de-DE"/>
              <a:t>Medikamentenrückständen im Wasserkreislauf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B82D7-9CC1-42BB-AF37-645C5087297C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sp>
        <p:nvSpPr>
          <p:cNvPr id="13" name="Textfeld 8"/>
          <p:cNvSpPr txBox="1"/>
          <p:nvPr/>
        </p:nvSpPr>
        <p:spPr>
          <a:xfrm>
            <a:off x="7236296" y="5589240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Basis: 2026 Befragte</a:t>
            </a: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Projekt </a:t>
            </a:r>
            <a:r>
              <a:rPr lang="de-DE" sz="1000" dirty="0" err="1">
                <a:solidFill>
                  <a:prstClr val="black"/>
                </a:solidFill>
                <a:latin typeface="+mj-lt"/>
              </a:rPr>
              <a:t>Transrisk</a:t>
            </a:r>
            <a:endParaRPr lang="de-DE" sz="1000" dirty="0">
              <a:solidFill>
                <a:prstClr val="black"/>
              </a:solidFill>
              <a:latin typeface="+mj-lt"/>
            </a:endParaRP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Götz et al. (2015)</a:t>
            </a:r>
          </a:p>
        </p:txBody>
      </p:sp>
      <p:pic>
        <p:nvPicPr>
          <p:cNvPr id="12" name="Picture 2" descr="J:\Projekte\UBA_Apotheker\3 Arbeitspakete - Teilprojekte\3-5 Fortbildungsveranstaltung\3-5-2 Konzeptionierung Fortbildung\Material Aufbereitung Fortbildungsveranstaltung\Bekanntheit von Medikamentenrückständen im Wasserkreislau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35" y="1412776"/>
            <a:ext cx="7141530" cy="394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038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Vermutete Ursachen für Medikamentenreste im Wasser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557D-4480-489E-BC96-F6AB4ECD8DBD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pic>
        <p:nvPicPr>
          <p:cNvPr id="11" name="Picture 2" descr="J:\Projekte\UBA_Apotheker\3 Arbeitspakete - Teilprojekte\3-5 Fortbildungsveranstaltung\3-5-2 Konzeptionierung Fortbildung\Material Aufbereitung Fortbildungsveranstaltung\Vermutete Ursachen für Medikamentenreste im Wass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42288"/>
            <a:ext cx="6912768" cy="39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8"/>
          <p:cNvSpPr txBox="1"/>
          <p:nvPr/>
        </p:nvSpPr>
        <p:spPr>
          <a:xfrm>
            <a:off x="7236296" y="5589240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Basis: 2026 Befragte</a:t>
            </a: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Projekt </a:t>
            </a:r>
            <a:r>
              <a:rPr lang="de-DE" sz="1000" dirty="0" err="1">
                <a:solidFill>
                  <a:prstClr val="black"/>
                </a:solidFill>
                <a:latin typeface="+mj-lt"/>
              </a:rPr>
              <a:t>Transrisk</a:t>
            </a:r>
            <a:endParaRPr lang="de-DE" sz="1000" dirty="0">
              <a:solidFill>
                <a:prstClr val="black"/>
              </a:solidFill>
              <a:latin typeface="+mj-lt"/>
            </a:endParaRP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Götz et al. (2015)</a:t>
            </a:r>
          </a:p>
        </p:txBody>
      </p:sp>
    </p:spTree>
    <p:extLst>
      <p:ext uri="{BB962C8B-B14F-4D97-AF65-F5344CB8AC3E}">
        <p14:creationId xmlns:p14="http://schemas.microsoft.com/office/powerpoint/2010/main" val="328790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Vorstellungen über die Verantwortlichkeit verschiedener Akteure für Medikamentenreste im Wasser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C54CB-5C18-4F20-91C7-EF4D78097BDB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Arzneimittelrückstände im Wasser – was müssen Pharmazeuten wissen und was können Sie tun?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de-DE" i="1"/>
              <a:t>Wie stark sind die folgenden Gruppen dafür verantwortlich, dass </a:t>
            </a:r>
          </a:p>
          <a:p>
            <a:pPr lvl="2">
              <a:buNone/>
            </a:pPr>
            <a:r>
              <a:rPr lang="de-DE" b="1" i="1"/>
              <a:t>keine</a:t>
            </a:r>
            <a:r>
              <a:rPr lang="de-DE" i="1"/>
              <a:t> Medikamentrückstände ins Wasser gelangen?</a:t>
            </a:r>
            <a:endParaRPr lang="de-DE"/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sp>
        <p:nvSpPr>
          <p:cNvPr id="13" name="Textfeld 8"/>
          <p:cNvSpPr txBox="1"/>
          <p:nvPr/>
        </p:nvSpPr>
        <p:spPr>
          <a:xfrm>
            <a:off x="7236296" y="5589240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Basis: 2026 Befragte</a:t>
            </a: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Projekt </a:t>
            </a:r>
            <a:r>
              <a:rPr lang="de-DE" sz="1000" dirty="0" err="1">
                <a:solidFill>
                  <a:prstClr val="black"/>
                </a:solidFill>
                <a:latin typeface="+mj-lt"/>
              </a:rPr>
              <a:t>Transrisk</a:t>
            </a:r>
            <a:endParaRPr lang="de-DE" sz="1000" dirty="0">
              <a:solidFill>
                <a:prstClr val="black"/>
              </a:solidFill>
              <a:latin typeface="+mj-lt"/>
            </a:endParaRP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Götz et al. (2015)</a:t>
            </a:r>
          </a:p>
        </p:txBody>
      </p:sp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3245513886"/>
              </p:ext>
            </p:extLst>
          </p:nvPr>
        </p:nvGraphicFramePr>
        <p:xfrm>
          <a:off x="827585" y="2448632"/>
          <a:ext cx="6408711" cy="3969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4732084" y="2852936"/>
            <a:ext cx="2395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Mittelwerte einer 5er Skala von 1 bis 5</a:t>
            </a:r>
          </a:p>
        </p:txBody>
      </p:sp>
    </p:spTree>
    <p:extLst>
      <p:ext uri="{BB962C8B-B14F-4D97-AF65-F5344CB8AC3E}">
        <p14:creationId xmlns:p14="http://schemas.microsoft.com/office/powerpoint/2010/main" val="35222491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Praktiken der Medikamenten-Entsorgung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1AC21-E541-4FC4-90F7-2EDA8195CA36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sp>
        <p:nvSpPr>
          <p:cNvPr id="13" name="Textfeld 8"/>
          <p:cNvSpPr txBox="1"/>
          <p:nvPr/>
        </p:nvSpPr>
        <p:spPr>
          <a:xfrm>
            <a:off x="7236296" y="5589240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Basis: 2026 Befragte</a:t>
            </a: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Projekt </a:t>
            </a:r>
            <a:r>
              <a:rPr lang="de-DE" sz="1000" dirty="0" err="1">
                <a:solidFill>
                  <a:prstClr val="black"/>
                </a:solidFill>
                <a:latin typeface="+mj-lt"/>
              </a:rPr>
              <a:t>Transrisk</a:t>
            </a:r>
            <a:endParaRPr lang="de-DE" sz="1000" dirty="0">
              <a:solidFill>
                <a:prstClr val="black"/>
              </a:solidFill>
              <a:latin typeface="+mj-lt"/>
            </a:endParaRP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Götz et al. (2015)</a:t>
            </a:r>
          </a:p>
        </p:txBody>
      </p:sp>
      <p:graphicFrame>
        <p:nvGraphicFramePr>
          <p:cNvPr id="16" name="Diagramm 15"/>
          <p:cNvGraphicFramePr/>
          <p:nvPr>
            <p:extLst>
              <p:ext uri="{D42A27DB-BD31-4B8C-83A1-F6EECF244321}">
                <p14:modId xmlns:p14="http://schemas.microsoft.com/office/powerpoint/2010/main" val="3390429139"/>
              </p:ext>
            </p:extLst>
          </p:nvPr>
        </p:nvGraphicFramePr>
        <p:xfrm>
          <a:off x="1763688" y="1608775"/>
          <a:ext cx="6615913" cy="4257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675542"/>
              </p:ext>
            </p:extLst>
          </p:nvPr>
        </p:nvGraphicFramePr>
        <p:xfrm>
          <a:off x="827584" y="1880828"/>
          <a:ext cx="4176464" cy="3672409"/>
        </p:xfrm>
        <a:graphic>
          <a:graphicData uri="http://schemas.openxmlformats.org/drawingml/2006/table">
            <a:tbl>
              <a:tblPr/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527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Ich gebe leere Plastik-/Aluverpackungen, aus denen  die Tabletten herausgedrückt sind, zum Verpackungsmüll oder Restmüll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 entsorge Kartonverpackungen und Papier, z.B. den Beipackzettel, getrennt im Papiermüll bzw. Verpackungsmüll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648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 bringe leere Glasverpackungen, bspw. von Tropfen </a:t>
                      </a:r>
                    </a:p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oder Säften, zum Glascontainer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648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 gebe alte Medikamente in einer Apotheke ab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66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 entsorge alte Medikamente im Restmüll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654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 entsorge übrig gebliebene Flüssigkeitsreste von </a:t>
                      </a:r>
                    </a:p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Medikamenten in</a:t>
                      </a:r>
                      <a:r>
                        <a:rPr lang="de-DE" sz="11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der Spüle oder Toilette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611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 bringe übrig gebliebene oder abgelaufene </a:t>
                      </a:r>
                    </a:p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Arzneimittel zum Sondermüll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618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 gebe die restlichen Arzneimittel samt Verpackung</a:t>
                      </a:r>
                    </a:p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in den Verpackungsmüll (gelber Sack/ grüner Punkt)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1640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 entsorge übrig gebliebene Tabletten in der Toilette </a:t>
                      </a:r>
                    </a:p>
                    <a:p>
                      <a:pPr algn="r" fontAlgn="b"/>
                      <a:r>
                        <a:rPr lang="de-DE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oder in der Spüle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Abgerundetes Rechteck 2"/>
          <p:cNvSpPr/>
          <p:nvPr/>
        </p:nvSpPr>
        <p:spPr>
          <a:xfrm>
            <a:off x="1043608" y="1988840"/>
            <a:ext cx="3960440" cy="1224136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Abgerundetes Rechteck 16"/>
          <p:cNvSpPr/>
          <p:nvPr/>
        </p:nvSpPr>
        <p:spPr>
          <a:xfrm>
            <a:off x="2051720" y="3212976"/>
            <a:ext cx="2966064" cy="37148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Abgerundetes Rechteck 17"/>
          <p:cNvSpPr/>
          <p:nvPr/>
        </p:nvSpPr>
        <p:spPr>
          <a:xfrm>
            <a:off x="2051720" y="3933056"/>
            <a:ext cx="2952328" cy="382888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Abgerundetes Rechteck 18"/>
          <p:cNvSpPr/>
          <p:nvPr/>
        </p:nvSpPr>
        <p:spPr>
          <a:xfrm>
            <a:off x="1835696" y="5157192"/>
            <a:ext cx="3168352" cy="432048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Abgerundetes Rechteck 19"/>
          <p:cNvSpPr/>
          <p:nvPr/>
        </p:nvSpPr>
        <p:spPr>
          <a:xfrm>
            <a:off x="2051720" y="3620656"/>
            <a:ext cx="2966636" cy="239256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Nach rechts gekrümmter Pfeil 6"/>
          <p:cNvSpPr/>
          <p:nvPr/>
        </p:nvSpPr>
        <p:spPr>
          <a:xfrm>
            <a:off x="1187624" y="2877516"/>
            <a:ext cx="648072" cy="1343572"/>
          </a:xfrm>
          <a:prstGeom prst="curvedRightArrow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1" name="Nach rechts gekrümmter Pfeil 20"/>
          <p:cNvSpPr/>
          <p:nvPr/>
        </p:nvSpPr>
        <p:spPr>
          <a:xfrm>
            <a:off x="755576" y="2636912"/>
            <a:ext cx="720080" cy="2859744"/>
          </a:xfrm>
          <a:prstGeom prst="curvedRightArrow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150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Entsorgung von Medikamentenresten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B5649-369F-4C5E-83FC-204899396873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sp>
        <p:nvSpPr>
          <p:cNvPr id="22" name="Titel 1"/>
          <p:cNvSpPr txBox="1">
            <a:spLocks/>
          </p:cNvSpPr>
          <p:nvPr/>
        </p:nvSpPr>
        <p:spPr bwMode="auto">
          <a:xfrm>
            <a:off x="628897" y="3701793"/>
            <a:ext cx="6225257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928" tIns="42964" rIns="85928" bIns="42964" numCol="1" anchor="ctr" anchorCtr="0" compatLnSpc="1">
            <a:prstTxWarp prst="textNoShape">
              <a:avLst/>
            </a:prstTxWarp>
          </a:bodyPr>
          <a:lstStyle>
            <a:lvl1pPr algn="l" defTabSz="711200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BD0926"/>
                </a:solidFill>
                <a:latin typeface="+mj-lt"/>
                <a:ea typeface="+mj-ea"/>
                <a:cs typeface="+mj-cs"/>
              </a:defRPr>
            </a:lvl1pPr>
            <a:lvl2pPr algn="l" defTabSz="711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BD0926"/>
                </a:solidFill>
                <a:latin typeface="Arial" charset="0"/>
              </a:defRPr>
            </a:lvl2pPr>
            <a:lvl3pPr algn="l" defTabSz="711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BD0926"/>
                </a:solidFill>
                <a:latin typeface="Arial" charset="0"/>
              </a:defRPr>
            </a:lvl3pPr>
            <a:lvl4pPr algn="l" defTabSz="711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BD0926"/>
                </a:solidFill>
                <a:latin typeface="Arial" charset="0"/>
              </a:defRPr>
            </a:lvl4pPr>
            <a:lvl5pPr algn="l" defTabSz="711200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BD0926"/>
                </a:solidFill>
                <a:latin typeface="Arial" charset="0"/>
              </a:defRPr>
            </a:lvl5pPr>
            <a:lvl6pPr marL="457200" algn="l" defTabSz="711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EE7D1C"/>
                </a:solidFill>
                <a:latin typeface="Arial" charset="0"/>
              </a:defRPr>
            </a:lvl6pPr>
            <a:lvl7pPr marL="914400" algn="l" defTabSz="711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EE7D1C"/>
                </a:solidFill>
                <a:latin typeface="Arial" charset="0"/>
              </a:defRPr>
            </a:lvl7pPr>
            <a:lvl8pPr marL="1371600" algn="l" defTabSz="711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EE7D1C"/>
                </a:solidFill>
                <a:latin typeface="Arial" charset="0"/>
              </a:defRPr>
            </a:lvl8pPr>
            <a:lvl9pPr marL="1828800" algn="l" defTabSz="7112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EE7D1C"/>
                </a:solidFill>
                <a:latin typeface="Arial" charset="0"/>
              </a:defRPr>
            </a:lvl9pPr>
          </a:lstStyle>
          <a:p>
            <a:r>
              <a:rPr lang="de-DE" sz="1600" kern="0" dirty="0">
                <a:solidFill>
                  <a:schemeClr val="tx1"/>
                </a:solidFill>
              </a:rPr>
              <a:t>Fehl-Entsorgung von Tabletten-Resten über Toilette / Spüle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28897" y="1412776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+mj-lt"/>
              </a:rPr>
              <a:t>Fehl-Entsorgung von  Flüssigmedikamenten-Resten über Toilette / Spüle</a:t>
            </a:r>
            <a:endParaRPr lang="de-DE" sz="1600" dirty="0">
              <a:latin typeface="+mj-lt"/>
            </a:endParaRPr>
          </a:p>
          <a:p>
            <a:endParaRPr lang="de-DE" sz="1600" dirty="0">
              <a:latin typeface="+mj-lt"/>
            </a:endParaRP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670" y="1700808"/>
            <a:ext cx="5328626" cy="245936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9" r="12378" b="22270"/>
          <a:stretch/>
        </p:blipFill>
        <p:spPr>
          <a:xfrm>
            <a:off x="1785790" y="4086192"/>
            <a:ext cx="5018458" cy="2315904"/>
          </a:xfrm>
          <a:prstGeom prst="rect">
            <a:avLst/>
          </a:prstGeom>
        </p:spPr>
      </p:pic>
      <p:sp>
        <p:nvSpPr>
          <p:cNvPr id="14" name="Textfeld 8"/>
          <p:cNvSpPr txBox="1"/>
          <p:nvPr/>
        </p:nvSpPr>
        <p:spPr>
          <a:xfrm>
            <a:off x="7236296" y="5589240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Basis: 2026 Befragte</a:t>
            </a: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Projekt </a:t>
            </a:r>
            <a:r>
              <a:rPr lang="de-DE" sz="1000" dirty="0" err="1">
                <a:solidFill>
                  <a:prstClr val="black"/>
                </a:solidFill>
                <a:latin typeface="+mj-lt"/>
              </a:rPr>
              <a:t>Transrisk</a:t>
            </a:r>
            <a:endParaRPr lang="de-DE" sz="1000" dirty="0">
              <a:solidFill>
                <a:prstClr val="black"/>
              </a:solidFill>
              <a:latin typeface="+mj-lt"/>
            </a:endParaRPr>
          </a:p>
          <a:p>
            <a:r>
              <a:rPr lang="de-DE" sz="1000" dirty="0">
                <a:solidFill>
                  <a:prstClr val="black"/>
                </a:solidFill>
                <a:latin typeface="+mj-lt"/>
              </a:rPr>
              <a:t>Götz et al. (2015)</a:t>
            </a:r>
          </a:p>
        </p:txBody>
      </p:sp>
    </p:spTree>
    <p:extLst>
      <p:ext uri="{BB962C8B-B14F-4D97-AF65-F5344CB8AC3E}">
        <p14:creationId xmlns:p14="http://schemas.microsoft.com/office/powerpoint/2010/main" val="380664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Programmablauf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78D3A-72E7-45FD-8DA7-A8A1F8F7E725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Vorstellung und Problemdarstellung</a:t>
            </a:r>
          </a:p>
          <a:p>
            <a:endParaRPr lang="de-DE" dirty="0"/>
          </a:p>
        </p:txBody>
      </p:sp>
      <p:graphicFrame>
        <p:nvGraphicFramePr>
          <p:cNvPr id="11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308273"/>
              </p:ext>
            </p:extLst>
          </p:nvPr>
        </p:nvGraphicFramePr>
        <p:xfrm>
          <a:off x="395536" y="1556792"/>
          <a:ext cx="8136904" cy="403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4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2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13:00 Uhr 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Begrüßung 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13:05 – 13:25 Uhr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Einführung in das Forschungsprojekt / Vorstellung und Problemdarstellung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13:25 – 13:45 Uhr 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Gesellschaftlicher Umgang und Wahrnehmung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>
                          <a:effectLst/>
                        </a:rPr>
                        <a:t>13:45 – 14:05 Uhr</a:t>
                      </a:r>
                      <a:endParaRPr lang="de-DE" sz="16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Eintragspfade und Vorkommen in der Umwelt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14:05 – 14:30 Uhr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Wirkung und Folgen auf Mensch, (aquatische-) Organismen und Umwelt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14:30 – 14:50 Uhr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Die Situation in Baden-Württemberg</a:t>
                      </a:r>
                      <a:endParaRPr lang="de-DE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14:50 – 15:10 Uhr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Pause</a:t>
                      </a:r>
                      <a:endParaRPr lang="de-DE" sz="1400" b="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>
                          <a:effectLst/>
                        </a:rPr>
                        <a:t>15:10 – 15:30 Uhr</a:t>
                      </a:r>
                      <a:endParaRPr lang="de-DE" sz="16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Maßnahmen auf Seiten anderer Akteure 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15:30 – 16:30 Uhr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Maßnahmen auf Seiten der </a:t>
                      </a:r>
                      <a:r>
                        <a:rPr lang="de-DE" sz="1400" dirty="0" err="1">
                          <a:effectLst/>
                        </a:rPr>
                        <a:t>Apothekerschaft</a:t>
                      </a:r>
                      <a:r>
                        <a:rPr lang="de-DE" sz="1400" dirty="0">
                          <a:effectLst/>
                        </a:rPr>
                        <a:t> 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>
                          <a:effectLst/>
                        </a:rPr>
                        <a:t>16:30 – 17:00 Uhr</a:t>
                      </a:r>
                      <a:endParaRPr lang="de-DE" sz="1600" b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de-DE" sz="1400" dirty="0">
                          <a:effectLst/>
                        </a:rPr>
                        <a:t>Abschlussdiskussion und Feedback </a:t>
                      </a:r>
                      <a:endParaRPr lang="de-DE" sz="1600" b="0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Bereitschaft für alternative Medikamenten-Einnahme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B80E-BDD6-4697-B115-8F62A4D378C9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sp>
        <p:nvSpPr>
          <p:cNvPr id="13" name="Textfeld 8"/>
          <p:cNvSpPr txBox="1"/>
          <p:nvPr/>
        </p:nvSpPr>
        <p:spPr>
          <a:xfrm>
            <a:off x="7236296" y="5733256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indent="0">
              <a:defRPr sz="1000">
                <a:solidFill>
                  <a:prstClr val="black"/>
                </a:solidFill>
                <a:latin typeface="+mj-lt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r>
              <a:rPr lang="de-DE"/>
              <a:t>Basis: 2026 Befragte</a:t>
            </a:r>
          </a:p>
          <a:p>
            <a:r>
              <a:rPr lang="de-DE"/>
              <a:t>Projekt Transrisk</a:t>
            </a:r>
          </a:p>
          <a:p>
            <a:r>
              <a:rPr lang="de-DE"/>
              <a:t>Götz et al. (2015)</a:t>
            </a:r>
          </a:p>
        </p:txBody>
      </p:sp>
      <p:graphicFrame>
        <p:nvGraphicFramePr>
          <p:cNvPr id="15" name="Diagramm 14"/>
          <p:cNvGraphicFramePr/>
          <p:nvPr>
            <p:extLst>
              <p:ext uri="{D42A27DB-BD31-4B8C-83A1-F6EECF244321}">
                <p14:modId xmlns:p14="http://schemas.microsoft.com/office/powerpoint/2010/main" val="2054566654"/>
              </p:ext>
            </p:extLst>
          </p:nvPr>
        </p:nvGraphicFramePr>
        <p:xfrm>
          <a:off x="409575" y="1556792"/>
          <a:ext cx="8734425" cy="4403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323528" y="1340768"/>
            <a:ext cx="74168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i="1">
                <a:solidFill>
                  <a:prstClr val="black"/>
                </a:solidFill>
                <a:latin typeface="+mj-lt"/>
              </a:rPr>
              <a:t>Inwieweit wären Sie persönlich zu folgenden Maßnahmen bereit, um Medikamentenrückstände im Wasser zu reduzieren?</a:t>
            </a:r>
            <a:endParaRPr lang="de-DE" sz="1500" i="1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0690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Typologie zur Entwicklung eines Zielgruppenmodells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5BDB-55A6-415E-BEBF-D9700718E17E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de-DE" sz="1400"/>
          </a:p>
          <a:p>
            <a:pPr lvl="2">
              <a:buNone/>
            </a:pPr>
            <a:endParaRPr lang="de-DE" sz="1400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404488" y="1612925"/>
            <a:ext cx="8282398" cy="4613354"/>
            <a:chOff x="547463" y="1396901"/>
            <a:chExt cx="8739512" cy="4613354"/>
          </a:xfrm>
        </p:grpSpPr>
        <p:sp>
          <p:nvSpPr>
            <p:cNvPr id="12" name="Rechteck 11"/>
            <p:cNvSpPr/>
            <p:nvPr/>
          </p:nvSpPr>
          <p:spPr bwMode="auto">
            <a:xfrm>
              <a:off x="6283323" y="4022580"/>
              <a:ext cx="3003652" cy="709200"/>
            </a:xfrm>
            <a:prstGeom prst="rect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93662" tIns="46802" rIns="193662" bIns="46802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556496" y="3861048"/>
              <a:ext cx="4486181" cy="46166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Kein Institutionen- und Technikvertrauen       </a:t>
              </a:r>
              <a:r>
                <a:rPr lang="de-DE" sz="1200" dirty="0">
                  <a:latin typeface="Calibri" panose="020F0502020204030204" pitchFamily="34" charset="0"/>
                </a:rPr>
                <a:t>	          	        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551536" y="4415046"/>
              <a:ext cx="4491775" cy="46166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Persönliche Einflusslosigkeit und Problem-Verleugnung</a:t>
              </a:r>
              <a:r>
                <a:rPr lang="de-DE" sz="1200" dirty="0">
                  <a:latin typeface="Calibri" panose="020F0502020204030204" pitchFamily="34" charset="0"/>
                </a:rPr>
                <a:t>		          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551534" y="4138047"/>
              <a:ext cx="4491777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Ärztemisstrauen </a:t>
              </a:r>
              <a:r>
                <a:rPr lang="de-DE" sz="1200" dirty="0">
                  <a:latin typeface="Calibri" panose="020F0502020204030204" pitchFamily="34" charset="0"/>
                </a:rPr>
                <a:t>			  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53700" y="4692045"/>
              <a:ext cx="4488977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Kein Vertrauen in Schulmedizin und Ärzte</a:t>
              </a:r>
              <a:r>
                <a:rPr lang="de-DE" sz="1200" dirty="0">
                  <a:latin typeface="Calibri" panose="020F0502020204030204" pitchFamily="34" charset="0"/>
                </a:rPr>
                <a:t>		        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550911" y="1396901"/>
              <a:ext cx="4491775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Präferenz für Alternative Medizin 		</a:t>
              </a:r>
              <a:r>
                <a:rPr lang="de-DE" sz="1200" dirty="0">
                  <a:latin typeface="Calibri" panose="020F0502020204030204" pitchFamily="34" charset="0"/>
                </a:rPr>
                <a:t>       </a:t>
              </a: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50908" y="1954055"/>
              <a:ext cx="4491777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Beunruhigung - Handlungsbedarf  - Vorsorgeorientierung</a:t>
              </a:r>
              <a:r>
                <a:rPr lang="de-DE" sz="1200" dirty="0">
                  <a:latin typeface="Calibri" panose="020F0502020204030204" pitchFamily="34" charset="0"/>
                </a:rPr>
                <a:t>	       </a:t>
              </a: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550910" y="1677056"/>
              <a:ext cx="4491777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Informationsbedürfnis über Medizin-Umweltrisiken </a:t>
              </a:r>
              <a:r>
                <a:rPr lang="de-DE" sz="1200" dirty="0">
                  <a:latin typeface="Calibri" panose="020F0502020204030204" pitchFamily="34" charset="0"/>
                </a:rPr>
                <a:t>	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556795" y="2638589"/>
              <a:ext cx="4487145" cy="46166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Aktive Informationssuche: Gesundheitsfragen, Behandlungsmethoden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556795" y="3170369"/>
              <a:ext cx="4487145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Persönlicher Einfluss, keine Problem-Verleugnung  </a:t>
              </a:r>
              <a:r>
                <a:rPr lang="de-DE" sz="1200" dirty="0">
                  <a:latin typeface="Calibri" panose="020F0502020204030204" pitchFamily="34" charset="0"/>
                </a:rPr>
                <a:t>	</a:t>
              </a: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556661" y="2361590"/>
              <a:ext cx="4487279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Informationsbedürfnis über Medizin-Umweltrisiken </a:t>
              </a:r>
              <a:r>
                <a:rPr lang="de-DE" sz="1200" dirty="0">
                  <a:latin typeface="Calibri" panose="020F0502020204030204" pitchFamily="34" charset="0"/>
                </a:rPr>
                <a:t>	          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56661" y="2906108"/>
              <a:ext cx="4487279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Institutionen- und Technikvertrauen </a:t>
              </a:r>
              <a:r>
                <a:rPr lang="de-DE" sz="1200" dirty="0">
                  <a:latin typeface="Calibri" panose="020F0502020204030204" pitchFamily="34" charset="0"/>
                </a:rPr>
                <a:t>		         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550899" y="3447368"/>
              <a:ext cx="4493041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Keine Präferenz für alternative Medizin</a:t>
              </a:r>
              <a:r>
                <a:rPr lang="de-DE" sz="1200" dirty="0">
                  <a:latin typeface="Calibri" panose="020F0502020204030204" pitchFamily="34" charset="0"/>
                </a:rPr>
                <a:t>		          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551531" y="5445224"/>
              <a:ext cx="4491145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Kein Informationsbedürfnis über Medizin-Umweltrisiken</a:t>
              </a:r>
              <a:r>
                <a:rPr lang="de-DE" sz="1200" dirty="0">
                  <a:latin typeface="Calibri" panose="020F0502020204030204" pitchFamily="34" charset="0"/>
                </a:rPr>
                <a:t>	         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548097" y="5160246"/>
              <a:ext cx="4491143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Persönliche Einflusslosigkeit und Problem-Verleugnung</a:t>
              </a:r>
              <a:r>
                <a:rPr lang="de-DE" sz="1200" dirty="0">
                  <a:latin typeface="Calibri" panose="020F0502020204030204" pitchFamily="34" charset="0"/>
                </a:rPr>
                <a:t>	        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547463" y="5733256"/>
              <a:ext cx="4491777" cy="2769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>
                  <a:latin typeface="Calibri" panose="020F0502020204030204" pitchFamily="34" charset="0"/>
                </a:rPr>
                <a:t>Medikamente als schnelle Hilfe im Leistungs-Lifestyle</a:t>
              </a:r>
              <a:r>
                <a:rPr lang="de-DE" sz="1200" dirty="0">
                  <a:latin typeface="Calibri" panose="020F0502020204030204" pitchFamily="34" charset="0"/>
                </a:rPr>
                <a:t>	       </a:t>
              </a:r>
            </a:p>
          </p:txBody>
        </p:sp>
        <p:grpSp>
          <p:nvGrpSpPr>
            <p:cNvPr id="30" name="Gruppieren 29"/>
            <p:cNvGrpSpPr/>
            <p:nvPr/>
          </p:nvGrpSpPr>
          <p:grpSpPr>
            <a:xfrm>
              <a:off x="5042677" y="4091881"/>
              <a:ext cx="4077174" cy="738664"/>
              <a:chOff x="5042677" y="4040866"/>
              <a:chExt cx="4077174" cy="738664"/>
            </a:xfrm>
          </p:grpSpPr>
          <p:sp>
            <p:nvSpPr>
              <p:cNvPr id="48" name="Textfeld 47"/>
              <p:cNvSpPr txBox="1"/>
              <p:nvPr/>
            </p:nvSpPr>
            <p:spPr>
              <a:xfrm>
                <a:off x="6271412" y="4125504"/>
                <a:ext cx="2848439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Die Skeptischen 33%</a:t>
                </a:r>
              </a:p>
            </p:txBody>
          </p:sp>
          <p:grpSp>
            <p:nvGrpSpPr>
              <p:cNvPr id="49" name="Gruppieren 48"/>
              <p:cNvGrpSpPr/>
              <p:nvPr/>
            </p:nvGrpSpPr>
            <p:grpSpPr>
              <a:xfrm>
                <a:off x="5042677" y="4040866"/>
                <a:ext cx="1228735" cy="738664"/>
                <a:chOff x="5028556" y="1573829"/>
                <a:chExt cx="1228735" cy="738664"/>
              </a:xfrm>
            </p:grpSpPr>
            <p:cxnSp>
              <p:nvCxnSpPr>
                <p:cNvPr id="50" name="Gerade Verbindung 49"/>
                <p:cNvCxnSpPr>
                  <a:stCxn id="17" idx="3"/>
                  <a:endCxn id="48" idx="1"/>
                </p:cNvCxnSpPr>
                <p:nvPr/>
              </p:nvCxnSpPr>
              <p:spPr bwMode="auto">
                <a:xfrm>
                  <a:off x="5029190" y="1758495"/>
                  <a:ext cx="1228101" cy="10002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Gerade Verbindung 50"/>
                <p:cNvCxnSpPr>
                  <a:stCxn id="18" idx="3"/>
                  <a:endCxn id="48" idx="1"/>
                </p:cNvCxnSpPr>
                <p:nvPr/>
              </p:nvCxnSpPr>
              <p:spPr bwMode="auto">
                <a:xfrm flipV="1">
                  <a:off x="5028556" y="1858522"/>
                  <a:ext cx="1228735" cy="45397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Gerade Verbindung 51"/>
                <p:cNvCxnSpPr>
                  <a:stCxn id="14" idx="3"/>
                  <a:endCxn id="48" idx="1"/>
                </p:cNvCxnSpPr>
                <p:nvPr/>
              </p:nvCxnSpPr>
              <p:spPr bwMode="auto">
                <a:xfrm>
                  <a:off x="5028556" y="1573829"/>
                  <a:ext cx="1228735" cy="28469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3" name="Gerade Verbindung 52"/>
                <p:cNvCxnSpPr>
                  <a:stCxn id="16" idx="3"/>
                  <a:endCxn id="48" idx="1"/>
                </p:cNvCxnSpPr>
                <p:nvPr/>
              </p:nvCxnSpPr>
              <p:spPr bwMode="auto">
                <a:xfrm flipV="1">
                  <a:off x="5029190" y="1858522"/>
                  <a:ext cx="1228101" cy="269305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31" name="Gruppieren 30"/>
            <p:cNvGrpSpPr/>
            <p:nvPr/>
          </p:nvGrpSpPr>
          <p:grpSpPr>
            <a:xfrm>
              <a:off x="5041071" y="1500665"/>
              <a:ext cx="4245904" cy="4315111"/>
              <a:chOff x="5041071" y="1500665"/>
              <a:chExt cx="4245904" cy="4315111"/>
            </a:xfrm>
          </p:grpSpPr>
          <p:sp>
            <p:nvSpPr>
              <p:cNvPr id="41" name="Textfeld 40"/>
              <p:cNvSpPr txBox="1"/>
              <p:nvPr/>
            </p:nvSpPr>
            <p:spPr>
              <a:xfrm>
                <a:off x="6271414" y="1500665"/>
                <a:ext cx="3015561" cy="707886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b="1">
                    <a:solidFill>
                      <a:schemeClr val="bg1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Die Problemsensiblen </a:t>
                </a:r>
                <a:r>
                  <a:rPr lang="de-DE" sz="2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21%</a:t>
                </a:r>
              </a:p>
            </p:txBody>
          </p:sp>
          <p:cxnSp>
            <p:nvCxnSpPr>
              <p:cNvPr id="42" name="Gerade Verbindung 41"/>
              <p:cNvCxnSpPr>
                <a:stCxn id="19" idx="3"/>
                <a:endCxn id="41" idx="1"/>
              </p:cNvCxnSpPr>
              <p:nvPr/>
            </p:nvCxnSpPr>
            <p:spPr bwMode="auto">
              <a:xfrm>
                <a:off x="5042686" y="1535401"/>
                <a:ext cx="1228728" cy="31920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3" name="Gerade Verbindung 42"/>
              <p:cNvCxnSpPr>
                <a:stCxn id="21" idx="3"/>
                <a:endCxn id="41" idx="1"/>
              </p:cNvCxnSpPr>
              <p:nvPr/>
            </p:nvCxnSpPr>
            <p:spPr bwMode="auto">
              <a:xfrm>
                <a:off x="5042687" y="1815556"/>
                <a:ext cx="1228727" cy="3905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Gerade Verbindung 43"/>
              <p:cNvCxnSpPr>
                <a:stCxn id="20" idx="3"/>
                <a:endCxn id="41" idx="1"/>
              </p:cNvCxnSpPr>
              <p:nvPr/>
            </p:nvCxnSpPr>
            <p:spPr bwMode="auto">
              <a:xfrm flipV="1">
                <a:off x="5042685" y="1854608"/>
                <a:ext cx="1228729" cy="23794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Gerade Verbindung 44"/>
              <p:cNvCxnSpPr/>
              <p:nvPr/>
            </p:nvCxnSpPr>
            <p:spPr bwMode="auto">
              <a:xfrm>
                <a:off x="5049268" y="5258621"/>
                <a:ext cx="1228728" cy="31920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Gerade Verbindung 45"/>
              <p:cNvCxnSpPr/>
              <p:nvPr/>
            </p:nvCxnSpPr>
            <p:spPr bwMode="auto">
              <a:xfrm flipV="1">
                <a:off x="5049267" y="5577828"/>
                <a:ext cx="1222145" cy="237948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Gerade Verbindung 46"/>
              <p:cNvCxnSpPr/>
              <p:nvPr/>
            </p:nvCxnSpPr>
            <p:spPr bwMode="auto">
              <a:xfrm>
                <a:off x="5041071" y="5538776"/>
                <a:ext cx="1228727" cy="39052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uppieren 31"/>
            <p:cNvGrpSpPr/>
            <p:nvPr/>
          </p:nvGrpSpPr>
          <p:grpSpPr>
            <a:xfrm>
              <a:off x="5043940" y="2500090"/>
              <a:ext cx="4243035" cy="1085778"/>
              <a:chOff x="5043940" y="2500090"/>
              <a:chExt cx="4243035" cy="1085778"/>
            </a:xfrm>
          </p:grpSpPr>
          <p:sp>
            <p:nvSpPr>
              <p:cNvPr id="34" name="Textfeld 33"/>
              <p:cNvSpPr txBox="1"/>
              <p:nvPr/>
            </p:nvSpPr>
            <p:spPr>
              <a:xfrm>
                <a:off x="6271413" y="2732248"/>
                <a:ext cx="3015562" cy="707886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Arial" panose="020B0604020202020204" pitchFamily="34" charset="0"/>
                  </a:rPr>
                  <a:t>Die Aufklärungs-interessierten 27% </a:t>
                </a:r>
              </a:p>
            </p:txBody>
          </p:sp>
          <p:grpSp>
            <p:nvGrpSpPr>
              <p:cNvPr id="35" name="Gruppieren 34"/>
              <p:cNvGrpSpPr/>
              <p:nvPr/>
            </p:nvGrpSpPr>
            <p:grpSpPr>
              <a:xfrm>
                <a:off x="5043940" y="2500090"/>
                <a:ext cx="1227473" cy="1085778"/>
                <a:chOff x="4903273" y="5226828"/>
                <a:chExt cx="1192310" cy="1085778"/>
              </a:xfrm>
            </p:grpSpPr>
            <p:cxnSp>
              <p:nvCxnSpPr>
                <p:cNvPr id="36" name="Gerade Verbindung 35"/>
                <p:cNvCxnSpPr>
                  <a:stCxn id="22" idx="3"/>
                  <a:endCxn id="34" idx="1"/>
                </p:cNvCxnSpPr>
                <p:nvPr/>
              </p:nvCxnSpPr>
              <p:spPr bwMode="auto">
                <a:xfrm>
                  <a:off x="4903273" y="5596160"/>
                  <a:ext cx="1192310" cy="216769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7" name="Gerade Verbindung 36"/>
                <p:cNvCxnSpPr>
                  <a:stCxn id="25" idx="3"/>
                  <a:endCxn id="34" idx="1"/>
                </p:cNvCxnSpPr>
                <p:nvPr/>
              </p:nvCxnSpPr>
              <p:spPr bwMode="auto">
                <a:xfrm>
                  <a:off x="4903273" y="5771346"/>
                  <a:ext cx="1192310" cy="4158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Gerade Verbindung 37"/>
                <p:cNvCxnSpPr>
                  <a:endCxn id="34" idx="1"/>
                </p:cNvCxnSpPr>
                <p:nvPr/>
              </p:nvCxnSpPr>
              <p:spPr bwMode="auto">
                <a:xfrm flipV="1">
                  <a:off x="4914842" y="5812929"/>
                  <a:ext cx="1180741" cy="25409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Gerade Verbindung 38"/>
                <p:cNvCxnSpPr>
                  <a:stCxn id="26" idx="3"/>
                  <a:endCxn id="34" idx="1"/>
                </p:cNvCxnSpPr>
                <p:nvPr/>
              </p:nvCxnSpPr>
              <p:spPr bwMode="auto">
                <a:xfrm flipV="1">
                  <a:off x="4903273" y="5812929"/>
                  <a:ext cx="1192310" cy="49967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Gerade Verbindung 39"/>
                <p:cNvCxnSpPr>
                  <a:stCxn id="24" idx="3"/>
                  <a:endCxn id="34" idx="1"/>
                </p:cNvCxnSpPr>
                <p:nvPr/>
              </p:nvCxnSpPr>
              <p:spPr bwMode="auto">
                <a:xfrm>
                  <a:off x="4903273" y="5226828"/>
                  <a:ext cx="1192310" cy="58610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sp>
          <p:nvSpPr>
            <p:cNvPr id="33" name="Textfeld 32"/>
            <p:cNvSpPr txBox="1"/>
            <p:nvPr/>
          </p:nvSpPr>
          <p:spPr>
            <a:xfrm>
              <a:off x="6286399" y="5219331"/>
              <a:ext cx="3000576" cy="707886"/>
            </a:xfrm>
            <a:prstGeom prst="rect">
              <a:avLst/>
            </a:prstGeom>
            <a:solidFill>
              <a:srgbClr val="D33B3B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Die Desinteressierten</a:t>
              </a:r>
            </a:p>
            <a:p>
              <a:pPr algn="ctr"/>
              <a:r>
                <a:rPr lang="de-DE" sz="2000" b="1" dirty="0">
                  <a:solidFill>
                    <a:schemeClr val="bg1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19%</a:t>
              </a:r>
            </a:p>
          </p:txBody>
        </p:sp>
      </p:grpSp>
      <p:sp>
        <p:nvSpPr>
          <p:cNvPr id="54" name="Textfeld 8"/>
          <p:cNvSpPr txBox="1"/>
          <p:nvPr/>
        </p:nvSpPr>
        <p:spPr>
          <a:xfrm>
            <a:off x="5148064" y="6207115"/>
            <a:ext cx="35388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indent="0">
              <a:defRPr sz="1000">
                <a:solidFill>
                  <a:prstClr val="black"/>
                </a:solidFill>
                <a:latin typeface="+mj-lt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pPr algn="r"/>
            <a:r>
              <a:rPr lang="de-DE" dirty="0"/>
              <a:t>Basis: 2026 Befragte, Projekt </a:t>
            </a:r>
            <a:r>
              <a:rPr lang="de-DE" dirty="0" err="1"/>
              <a:t>Transrisk</a:t>
            </a:r>
            <a:r>
              <a:rPr lang="de-DE" dirty="0"/>
              <a:t>, Götz et al. (2015)</a:t>
            </a:r>
          </a:p>
        </p:txBody>
      </p:sp>
    </p:spTree>
    <p:extLst>
      <p:ext uri="{BB962C8B-B14F-4D97-AF65-F5344CB8AC3E}">
        <p14:creationId xmlns:p14="http://schemas.microsoft.com/office/powerpoint/2010/main" val="4145665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Zielgruppen der Information und Kommunikation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76EB-5E00-4B77-8988-8A91B1E685D9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262456" cy="4867200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sp>
        <p:nvSpPr>
          <p:cNvPr id="13" name="Textfeld 8"/>
          <p:cNvSpPr txBox="1"/>
          <p:nvPr/>
        </p:nvSpPr>
        <p:spPr>
          <a:xfrm>
            <a:off x="7236296" y="5733256"/>
            <a:ext cx="14505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indent="0">
              <a:defRPr sz="1000">
                <a:solidFill>
                  <a:prstClr val="black"/>
                </a:solidFill>
                <a:latin typeface="+mj-lt"/>
              </a:defRPr>
            </a:lvl1pPr>
            <a:lvl2pPr indent="0">
              <a:defRPr sz="1100"/>
            </a:lvl2pPr>
            <a:lvl3pPr indent="0">
              <a:defRPr sz="1100"/>
            </a:lvl3pPr>
            <a:lvl4pPr indent="0">
              <a:defRPr sz="1100"/>
            </a:lvl4pPr>
            <a:lvl5pPr indent="0">
              <a:defRPr sz="1100"/>
            </a:lvl5pPr>
            <a:lvl6pPr indent="0">
              <a:defRPr sz="1100"/>
            </a:lvl6pPr>
            <a:lvl7pPr indent="0">
              <a:defRPr sz="1100"/>
            </a:lvl7pPr>
            <a:lvl8pPr indent="0">
              <a:defRPr sz="1100"/>
            </a:lvl8pPr>
            <a:lvl9pPr indent="0">
              <a:defRPr sz="1100"/>
            </a:lvl9pPr>
          </a:lstStyle>
          <a:p>
            <a:r>
              <a:rPr lang="de-DE"/>
              <a:t>Basis: 2026 Befragte</a:t>
            </a:r>
          </a:p>
          <a:p>
            <a:r>
              <a:rPr lang="de-DE"/>
              <a:t>Projekt Transrisk</a:t>
            </a:r>
          </a:p>
          <a:p>
            <a:r>
              <a:rPr lang="de-DE"/>
              <a:t>Götz et al. (2015)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23528" y="1340768"/>
            <a:ext cx="741682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500" i="1" dirty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1543785509"/>
              </p:ext>
            </p:extLst>
          </p:nvPr>
        </p:nvGraphicFramePr>
        <p:xfrm>
          <a:off x="683568" y="1484784"/>
          <a:ext cx="749276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3353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Zusammenfassung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8045-AA2A-4808-9A56-C3ADDC97102E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Gesellschaftlicher Umgang und Wahrnehmung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/>
          </a:p>
          <a:p>
            <a:pPr lvl="2">
              <a:buNone/>
            </a:pP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3">
              <a:lnSpc>
                <a:spcPct val="100000"/>
              </a:lnSpc>
              <a:spcAft>
                <a:spcPts val="800"/>
              </a:spcAft>
              <a:buSzPct val="80000"/>
            </a:pPr>
            <a:r>
              <a:rPr lang="de-DE" sz="1800" dirty="0"/>
              <a:t>Überwiegende Mehrheit nimmt Medikamente</a:t>
            </a:r>
          </a:p>
          <a:p>
            <a:pPr lvl="3">
              <a:lnSpc>
                <a:spcPct val="100000"/>
              </a:lnSpc>
              <a:spcAft>
                <a:spcPts val="800"/>
              </a:spcAft>
              <a:buSzPct val="80000"/>
            </a:pPr>
            <a:r>
              <a:rPr lang="de-DE" sz="1800" dirty="0"/>
              <a:t>Sehr viele chronisch Kranke</a:t>
            </a:r>
          </a:p>
          <a:p>
            <a:pPr lvl="3">
              <a:lnSpc>
                <a:spcPct val="100000"/>
              </a:lnSpc>
              <a:spcAft>
                <a:spcPts val="800"/>
              </a:spcAft>
              <a:buSzPct val="80000"/>
            </a:pPr>
            <a:r>
              <a:rPr lang="de-DE" sz="1800" dirty="0"/>
              <a:t>Keine große Bekanntheit des Problems Spurenstoffe</a:t>
            </a:r>
          </a:p>
          <a:p>
            <a:pPr lvl="3">
              <a:lnSpc>
                <a:spcPct val="100000"/>
              </a:lnSpc>
              <a:spcAft>
                <a:spcPts val="800"/>
              </a:spcAft>
              <a:buSzPct val="80000"/>
            </a:pPr>
            <a:r>
              <a:rPr lang="de-DE" sz="1800" dirty="0"/>
              <a:t>Falsche Vorstellungen über Ursachen</a:t>
            </a:r>
          </a:p>
          <a:p>
            <a:pPr lvl="3">
              <a:lnSpc>
                <a:spcPct val="100000"/>
              </a:lnSpc>
              <a:spcAft>
                <a:spcPts val="800"/>
              </a:spcAft>
              <a:buSzPct val="80000"/>
            </a:pPr>
            <a:r>
              <a:rPr lang="de-DE" sz="1800" dirty="0"/>
              <a:t>Daraus folgend: verzerrte Vorstellungen über Verantwortlichkeiten</a:t>
            </a:r>
          </a:p>
          <a:p>
            <a:pPr lvl="3">
              <a:lnSpc>
                <a:spcPct val="100000"/>
              </a:lnSpc>
              <a:spcAft>
                <a:spcPts val="800"/>
              </a:spcAft>
              <a:buSzPct val="80000"/>
            </a:pPr>
            <a:r>
              <a:rPr lang="de-DE" sz="1800" dirty="0"/>
              <a:t>Falsche Vorstellungen über korrekte Entsorgung</a:t>
            </a:r>
          </a:p>
          <a:p>
            <a:pPr lvl="3">
              <a:lnSpc>
                <a:spcPct val="100000"/>
              </a:lnSpc>
              <a:spcAft>
                <a:spcPts val="800"/>
              </a:spcAft>
              <a:buSzPct val="80000"/>
            </a:pPr>
            <a:r>
              <a:rPr lang="de-DE" sz="1800" dirty="0"/>
              <a:t>Daraus folgend: Fehlentsorgung</a:t>
            </a:r>
          </a:p>
          <a:p>
            <a:pPr lvl="3">
              <a:lnSpc>
                <a:spcPct val="100000"/>
              </a:lnSpc>
              <a:spcAft>
                <a:spcPts val="800"/>
              </a:spcAft>
              <a:buSzPct val="80000"/>
            </a:pPr>
            <a:r>
              <a:rPr lang="de-DE" sz="1800" dirty="0"/>
              <a:t>Aber auch: Zielgruppen, die an Aufklärung interessiert sind</a:t>
            </a:r>
          </a:p>
          <a:p>
            <a:pPr marL="162000" lvl="3" indent="0">
              <a:lnSpc>
                <a:spcPct val="100000"/>
              </a:lnSpc>
              <a:spcAft>
                <a:spcPts val="800"/>
              </a:spcAft>
              <a:buSzPct val="80000"/>
              <a:buNone/>
            </a:pPr>
            <a:r>
              <a:rPr lang="de-DE" sz="1800" b="1" dirty="0">
                <a:sym typeface="Wingdings" panose="05000000000000000000" pitchFamily="2" charset="2"/>
              </a:rPr>
              <a:t></a:t>
            </a:r>
            <a:r>
              <a:rPr lang="de-DE" sz="1800" dirty="0">
                <a:sym typeface="Wingdings" panose="05000000000000000000" pitchFamily="2" charset="2"/>
              </a:rPr>
              <a:t> Chancen für Beratung</a:t>
            </a:r>
            <a:endParaRPr lang="de-DE" sz="1800" dirty="0"/>
          </a:p>
          <a:p>
            <a:pPr lvl="3">
              <a:lnSpc>
                <a:spcPct val="100000"/>
              </a:lnSpc>
              <a:spcAft>
                <a:spcPts val="800"/>
              </a:spcAft>
              <a:buSzPct val="80000"/>
            </a:pPr>
            <a:r>
              <a:rPr lang="de-DE" sz="1800" dirty="0"/>
              <a:t>Bei gleichen Heilungschancen: Bereitschaft zu umweltfreundlicherer Medikation</a:t>
            </a:r>
          </a:p>
          <a:p>
            <a:pPr marL="162000" lvl="3" indent="0">
              <a:lnSpc>
                <a:spcPct val="100000"/>
              </a:lnSpc>
              <a:spcAft>
                <a:spcPts val="800"/>
              </a:spcAft>
              <a:buSzPct val="80000"/>
              <a:buNone/>
            </a:pPr>
            <a:r>
              <a:rPr lang="de-DE" sz="1800" b="1" dirty="0">
                <a:sym typeface="Wingdings" panose="05000000000000000000" pitchFamily="2" charset="2"/>
              </a:rPr>
              <a:t></a:t>
            </a:r>
            <a:r>
              <a:rPr lang="de-DE" sz="1800" dirty="0">
                <a:sym typeface="Wingdings" panose="05000000000000000000" pitchFamily="2" charset="2"/>
              </a:rPr>
              <a:t> Chancen für Veränderung gesellschaftlicher Praktiken</a:t>
            </a:r>
            <a:endParaRPr lang="de-DE" sz="1800" dirty="0"/>
          </a:p>
          <a:p>
            <a:endParaRPr lang="de-DE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974" y="4257092"/>
            <a:ext cx="205172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hteck 10"/>
          <p:cNvSpPr/>
          <p:nvPr/>
        </p:nvSpPr>
        <p:spPr>
          <a:xfrm>
            <a:off x="7075431" y="6117064"/>
            <a:ext cx="16208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 sz="1200"/>
            </a:pPr>
            <a:r>
              <a:rPr lang="de-DE" dirty="0">
                <a:latin typeface="Calibri" panose="020F0502020204030204" pitchFamily="34" charset="0"/>
              </a:rPr>
              <a:t>Grafik: Götz et al. 2015</a:t>
            </a:r>
          </a:p>
        </p:txBody>
      </p:sp>
    </p:spTree>
    <p:extLst>
      <p:ext uri="{BB962C8B-B14F-4D97-AF65-F5344CB8AC3E}">
        <p14:creationId xmlns:p14="http://schemas.microsoft.com/office/powerpoint/2010/main" val="634698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Eintragspfade und Vorkommen in der Umwelt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Block III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Prof. Dr. Klaus Kümmerer</a:t>
            </a:r>
          </a:p>
          <a:p>
            <a:r>
              <a:rPr lang="de-DE" dirty="0" err="1"/>
              <a:t>Leuphana</a:t>
            </a:r>
            <a:r>
              <a:rPr lang="de-DE" dirty="0"/>
              <a:t> Universität, Institut für Nachhaltige Chemie und Umweltchemie</a:t>
            </a:r>
          </a:p>
        </p:txBody>
      </p:sp>
    </p:spTree>
    <p:extLst>
      <p:ext uri="{BB962C8B-B14F-4D97-AF65-F5344CB8AC3E}">
        <p14:creationId xmlns:p14="http://schemas.microsoft.com/office/powerpoint/2010/main" val="1313906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Arzneimittelverbrauch in Deutschland</a:t>
            </a:r>
          </a:p>
        </p:txBody>
      </p:sp>
      <p:sp>
        <p:nvSpPr>
          <p:cNvPr id="2" name="Untertitel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Eintragspfade und Vorkommen in der Umwelt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5"/>
          </p:nvPr>
        </p:nvSpPr>
        <p:spPr>
          <a:xfrm>
            <a:off x="414338" y="1514550"/>
            <a:ext cx="3744416" cy="4867200"/>
          </a:xfrm>
        </p:spPr>
        <p:txBody>
          <a:bodyPr/>
          <a:lstStyle/>
          <a:p>
            <a:pPr lvl="0" hangingPunct="0">
              <a:spcBef>
                <a:spcPts val="0"/>
              </a:spcBef>
            </a:pPr>
            <a:r>
              <a:rPr lang="de-DE" sz="1800" b="0" kern="0" cap="none" dirty="0">
                <a:solidFill>
                  <a:srgbClr val="000000"/>
                </a:solidFill>
                <a:cs typeface="Arial"/>
                <a:sym typeface="Arial"/>
              </a:rPr>
              <a:t>2,700 Wirkstoffe: 38 000 t pro Jahr </a:t>
            </a:r>
          </a:p>
          <a:p>
            <a:pPr lvl="0" hangingPunct="0">
              <a:spcBef>
                <a:spcPts val="0"/>
              </a:spcBef>
            </a:pPr>
            <a:endParaRPr lang="de-DE" sz="1800" b="0" kern="0" cap="none" dirty="0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lnSpc>
                <a:spcPct val="150000"/>
              </a:lnSpc>
              <a:spcBef>
                <a:spcPts val="500"/>
              </a:spcBef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200" b="1">
                <a:solidFill>
                  <a:srgbClr val="FF0000"/>
                </a:solidFill>
              </a:defRPr>
            </a:pPr>
            <a:r>
              <a:rPr lang="de-DE" sz="1800" kern="0" cap="none" dirty="0">
                <a:solidFill>
                  <a:srgbClr val="FF0000"/>
                </a:solidFill>
                <a:cs typeface="Arial"/>
                <a:sym typeface="Arial"/>
              </a:rPr>
              <a:t>ca. 0,5 kg Wirkstoff pro Kopf  und Jahr</a:t>
            </a:r>
          </a:p>
          <a:p>
            <a:pPr lvl="0" hangingPunct="0">
              <a:spcBef>
                <a:spcPts val="0"/>
              </a:spcBef>
            </a:pPr>
            <a:endParaRPr lang="de-DE" sz="1800" b="0" kern="0" cap="none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de-DE" sz="1800" dirty="0"/>
          </a:p>
        </p:txBody>
      </p:sp>
      <p:sp>
        <p:nvSpPr>
          <p:cNvPr id="7" name="Text Box 3"/>
          <p:cNvSpPr txBox="1"/>
          <p:nvPr/>
        </p:nvSpPr>
        <p:spPr>
          <a:xfrm>
            <a:off x="6655601" y="5672930"/>
            <a:ext cx="2232025" cy="5561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6799" tIns="46799" rIns="46799" bIns="46799">
            <a:spAutoFit/>
          </a:bodyPr>
          <a:lstStyle/>
          <a:p>
            <a:pPr>
              <a:tabLst>
                <a:tab pos="558800" algn="l"/>
                <a:tab pos="1473200" algn="l"/>
                <a:tab pos="2387600" algn="l"/>
                <a:tab pos="3302000" algn="l"/>
                <a:tab pos="4216400" algn="l"/>
                <a:tab pos="5130800" algn="l"/>
                <a:tab pos="6045200" algn="l"/>
                <a:tab pos="6959600" algn="l"/>
                <a:tab pos="7874000" algn="l"/>
                <a:tab pos="8788400" algn="l"/>
                <a:tab pos="9702800" algn="l"/>
                <a:tab pos="9867900" algn="l"/>
                <a:tab pos="10325100" algn="l"/>
                <a:tab pos="10769600" algn="l"/>
                <a:tab pos="10769600" algn="l"/>
                <a:tab pos="10769600" algn="l"/>
              </a:tabLst>
              <a:defRPr sz="1400">
                <a:latin typeface="Wingdings"/>
                <a:ea typeface="Wingdings"/>
                <a:cs typeface="Wingdings"/>
                <a:sym typeface="Wingdings"/>
              </a:defRPr>
            </a:pPr>
            <a:r>
              <a:rPr sz="1000">
                <a:latin typeface="+mj-lt"/>
                <a:ea typeface="+mj-ea"/>
                <a:cs typeface="+mj-cs"/>
                <a:sym typeface="Arial"/>
              </a:rPr>
              <a:t>Umweltbundesamt 2003</a:t>
            </a:r>
            <a:br>
              <a:rPr sz="1000">
                <a:latin typeface="+mj-lt"/>
                <a:ea typeface="+mj-ea"/>
                <a:cs typeface="+mj-cs"/>
                <a:sym typeface="Arial"/>
              </a:rPr>
            </a:br>
            <a:r>
              <a:rPr sz="1000">
                <a:latin typeface="+mj-lt"/>
                <a:ea typeface="+mj-ea"/>
                <a:cs typeface="+mj-cs"/>
                <a:sym typeface="Arial"/>
              </a:rPr>
              <a:t>Alexy, Sommer und Kümmerer 2006</a:t>
            </a:r>
            <a:br>
              <a:rPr sz="1000">
                <a:latin typeface="+mj-lt"/>
                <a:ea typeface="+mj-ea"/>
                <a:cs typeface="+mj-cs"/>
                <a:sym typeface="Arial"/>
              </a:rPr>
            </a:br>
            <a:r>
              <a:rPr sz="1000">
                <a:latin typeface="+mj-lt"/>
                <a:ea typeface="+mj-ea"/>
                <a:cs typeface="+mj-cs"/>
                <a:sym typeface="Arial"/>
              </a:rPr>
              <a:t>Schuster, Hädrich und Kümmerer 2008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AE4C9-C729-4EC1-829D-CBAC9B36E898}" type="datetime1">
              <a:rPr lang="de-DE" smtClean="0"/>
              <a:t>31.07.2020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829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Arzneimittel im Wasserkreislauf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F091-9F42-40DF-85ED-F03A691E34F6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403648" y="6597352"/>
            <a:ext cx="6048672" cy="260648"/>
          </a:xfrm>
        </p:spPr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Eintragspfade und Vorkommen in der Umwelt</a:t>
            </a:r>
          </a:p>
          <a:p>
            <a:endParaRPr lang="de-DE"/>
          </a:p>
        </p:txBody>
      </p:sp>
      <p:grpSp>
        <p:nvGrpSpPr>
          <p:cNvPr id="46" name="Gruppieren 45"/>
          <p:cNvGrpSpPr/>
          <p:nvPr/>
        </p:nvGrpSpPr>
        <p:grpSpPr>
          <a:xfrm>
            <a:off x="811212" y="1352692"/>
            <a:ext cx="7540163" cy="4738688"/>
            <a:chOff x="811212" y="1352692"/>
            <a:chExt cx="7540163" cy="4738688"/>
          </a:xfrm>
        </p:grpSpPr>
        <p:grpSp>
          <p:nvGrpSpPr>
            <p:cNvPr id="8" name="Gruppieren 7"/>
            <p:cNvGrpSpPr/>
            <p:nvPr/>
          </p:nvGrpSpPr>
          <p:grpSpPr>
            <a:xfrm>
              <a:off x="811212" y="1352692"/>
              <a:ext cx="7540163" cy="4738688"/>
              <a:chOff x="900112" y="1538287"/>
              <a:chExt cx="7540163" cy="4738688"/>
            </a:xfrm>
          </p:grpSpPr>
          <p:sp>
            <p:nvSpPr>
              <p:cNvPr id="9" name="Line 2"/>
              <p:cNvSpPr/>
              <p:nvPr/>
            </p:nvSpPr>
            <p:spPr>
              <a:xfrm flipV="1">
                <a:off x="7780338" y="2720974"/>
                <a:ext cx="1587" cy="2244727"/>
              </a:xfrm>
              <a:prstGeom prst="line">
                <a:avLst/>
              </a:prstGeom>
              <a:ln w="75600">
                <a:solidFill>
                  <a:srgbClr val="000000"/>
                </a:solidFill>
                <a:miter/>
                <a:tailEnd type="triangle"/>
              </a:ln>
            </p:spPr>
            <p:txBody>
              <a:bodyPr lIns="45719" rIns="45719"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10" name="AutoShape 3"/>
              <p:cNvSpPr/>
              <p:nvPr/>
            </p:nvSpPr>
            <p:spPr>
              <a:xfrm>
                <a:off x="6230937" y="1538287"/>
                <a:ext cx="1778001" cy="1184276"/>
              </a:xfrm>
              <a:prstGeom prst="roundRect">
                <a:avLst>
                  <a:gd name="adj" fmla="val 130"/>
                </a:avLst>
              </a:prstGeom>
              <a:solidFill>
                <a:srgbClr val="FFFF66"/>
              </a:solidFill>
              <a:ln w="12700">
                <a:miter lim="400000"/>
              </a:ln>
            </p:spPr>
            <p:txBody>
              <a:bodyPr lIns="45719" rIns="45719" anchor="ctr"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11" name="AutoShape 4"/>
              <p:cNvSpPr/>
              <p:nvPr/>
            </p:nvSpPr>
            <p:spPr>
              <a:xfrm>
                <a:off x="900112" y="1538287"/>
                <a:ext cx="1778001" cy="1184276"/>
              </a:xfrm>
              <a:prstGeom prst="roundRect">
                <a:avLst>
                  <a:gd name="adj" fmla="val 130"/>
                </a:avLst>
              </a:prstGeom>
              <a:solidFill>
                <a:srgbClr val="FFFF66"/>
              </a:solidFill>
              <a:ln w="12700">
                <a:miter lim="400000"/>
              </a:ln>
            </p:spPr>
            <p:txBody>
              <a:bodyPr lIns="45719" rIns="45719" anchor="ctr"/>
              <a:lstStyle/>
              <a:p>
                <a:pPr>
                  <a:defRPr>
                    <a:ln w="9524">
                      <a:solidFill>
                        <a:schemeClr val="accent3">
                          <a:lumOff val="44000"/>
                        </a:schemeClr>
                      </a:solidFill>
                    </a:ln>
                  </a:defRPr>
                </a:pPr>
                <a:endParaRPr>
                  <a:latin typeface="+mj-lt"/>
                </a:endParaRPr>
              </a:p>
            </p:txBody>
          </p:sp>
          <p:sp>
            <p:nvSpPr>
              <p:cNvPr id="12" name="AutoShape 6"/>
              <p:cNvSpPr/>
              <p:nvPr/>
            </p:nvSpPr>
            <p:spPr>
              <a:xfrm>
                <a:off x="1763713" y="5773737"/>
                <a:ext cx="5626101" cy="5032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4" y="0"/>
                    </a:lnTo>
                    <a:lnTo>
                      <a:pt x="24" y="21600"/>
                    </a:lnTo>
                    <a:lnTo>
                      <a:pt x="21600" y="21600"/>
                    </a:lnTo>
                  </a:path>
                </a:pathLst>
              </a:custGeom>
              <a:ln w="75600">
                <a:solidFill>
                  <a:srgbClr val="000000"/>
                </a:solidFill>
                <a:miter/>
              </a:ln>
            </p:spPr>
            <p:txBody>
              <a:bodyPr lIns="45719" rIns="45719" anchor="ctr"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13" name="AutoShape 7"/>
              <p:cNvSpPr/>
              <p:nvPr/>
            </p:nvSpPr>
            <p:spPr>
              <a:xfrm>
                <a:off x="5246370" y="5293360"/>
                <a:ext cx="1264920" cy="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</a:path>
                </a:pathLst>
              </a:custGeom>
              <a:ln w="38160">
                <a:solidFill>
                  <a:srgbClr val="000000"/>
                </a:solidFill>
                <a:miter/>
                <a:tailEnd type="triangle"/>
              </a:ln>
            </p:spPr>
            <p:txBody>
              <a:bodyPr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14" name="AutoShape 8"/>
              <p:cNvSpPr/>
              <p:nvPr/>
            </p:nvSpPr>
            <p:spPr>
              <a:xfrm>
                <a:off x="2561590" y="5293360"/>
                <a:ext cx="1104900" cy="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</a:path>
                </a:pathLst>
              </a:custGeom>
              <a:ln w="39600">
                <a:solidFill>
                  <a:srgbClr val="000000"/>
                </a:solidFill>
                <a:miter/>
                <a:tailEnd type="triangle"/>
              </a:ln>
            </p:spPr>
            <p:txBody>
              <a:bodyPr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15" name="Text Box 9"/>
              <p:cNvSpPr txBox="1"/>
              <p:nvPr/>
            </p:nvSpPr>
            <p:spPr>
              <a:xfrm>
                <a:off x="5391150" y="5921375"/>
                <a:ext cx="896976" cy="3253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6799" tIns="46799" rIns="46799" bIns="46799">
                <a:spAutoFit/>
              </a:bodyPr>
              <a:lstStyle>
                <a:lvl1pPr>
                  <a:tabLst>
                    <a:tab pos="444500" algn="l"/>
                    <a:tab pos="889000" algn="l"/>
                    <a:tab pos="1346200" algn="l"/>
                    <a:tab pos="1790700" algn="l"/>
                    <a:tab pos="2235200" algn="l"/>
                    <a:tab pos="2692400" algn="l"/>
                    <a:tab pos="3136900" algn="l"/>
                    <a:tab pos="3581400" algn="l"/>
                    <a:tab pos="4038600" algn="l"/>
                    <a:tab pos="4483100" algn="l"/>
                    <a:tab pos="4940300" algn="l"/>
                    <a:tab pos="5384800" algn="l"/>
                    <a:tab pos="5829300" algn="l"/>
                    <a:tab pos="6286500" algn="l"/>
                    <a:tab pos="6731000" algn="l"/>
                    <a:tab pos="7175500" algn="l"/>
                    <a:tab pos="7632700" algn="l"/>
                    <a:tab pos="8077200" algn="l"/>
                    <a:tab pos="8534400" algn="l"/>
                    <a:tab pos="8978900" algn="l"/>
                  </a:tabLst>
                  <a:defRPr sz="1500" b="1" i="1"/>
                </a:lvl1pPr>
              </a:lstStyle>
              <a:p>
                <a:r>
                  <a:rPr>
                    <a:latin typeface="+mj-lt"/>
                  </a:rPr>
                  <a:t>Uferfiltrat</a:t>
                </a:r>
              </a:p>
            </p:txBody>
          </p:sp>
          <p:sp>
            <p:nvSpPr>
              <p:cNvPr id="16" name="Text Box 10"/>
              <p:cNvSpPr txBox="1"/>
              <p:nvPr/>
            </p:nvSpPr>
            <p:spPr>
              <a:xfrm rot="5400000">
                <a:off x="7317115" y="3474726"/>
                <a:ext cx="1751697" cy="4946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6799" tIns="46799" rIns="46799" bIns="46799">
                <a:spAutoFit/>
              </a:bodyPr>
              <a:lstStyle>
                <a:lvl1pPr>
                  <a:tabLst>
                    <a:tab pos="444500" algn="l"/>
                    <a:tab pos="889000" algn="l"/>
                    <a:tab pos="1346200" algn="l"/>
                    <a:tab pos="1790700" algn="l"/>
                    <a:tab pos="2235200" algn="l"/>
                    <a:tab pos="2692400" algn="l"/>
                    <a:tab pos="3136900" algn="l"/>
                    <a:tab pos="3581400" algn="l"/>
                    <a:tab pos="4038600" algn="l"/>
                    <a:tab pos="4483100" algn="l"/>
                    <a:tab pos="4940300" algn="l"/>
                    <a:tab pos="5384800" algn="l"/>
                    <a:tab pos="5829300" algn="l"/>
                    <a:tab pos="6286500" algn="l"/>
                    <a:tab pos="6731000" algn="l"/>
                    <a:tab pos="7175500" algn="l"/>
                    <a:tab pos="7632700" algn="l"/>
                    <a:tab pos="8077200" algn="l"/>
                    <a:tab pos="8534400" algn="l"/>
                    <a:tab pos="8978900" algn="l"/>
                  </a:tabLst>
                  <a:defRPr sz="2600" b="1" i="1">
                    <a:solidFill>
                      <a:srgbClr val="FF0000"/>
                    </a:solidFill>
                  </a:defRPr>
                </a:lvl1pPr>
              </a:lstStyle>
              <a:p>
                <a:r>
                  <a:rPr>
                    <a:latin typeface="+mj-lt"/>
                  </a:rPr>
                  <a:t>Trinkwasser</a:t>
                </a:r>
              </a:p>
            </p:txBody>
          </p:sp>
          <p:sp>
            <p:nvSpPr>
              <p:cNvPr id="17" name="Text Box 11"/>
              <p:cNvSpPr txBox="1"/>
              <p:nvPr/>
            </p:nvSpPr>
            <p:spPr>
              <a:xfrm>
                <a:off x="2560638" y="4937125"/>
                <a:ext cx="952119" cy="3253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6799" tIns="46799" rIns="46799" bIns="46799">
                <a:spAutoFit/>
              </a:bodyPr>
              <a:lstStyle>
                <a:lvl1pPr>
                  <a:tabLst>
                    <a:tab pos="444500" algn="l"/>
                    <a:tab pos="889000" algn="l"/>
                    <a:tab pos="1346200" algn="l"/>
                    <a:tab pos="1790700" algn="l"/>
                    <a:tab pos="2235200" algn="l"/>
                    <a:tab pos="2692400" algn="l"/>
                    <a:tab pos="3136900" algn="l"/>
                    <a:tab pos="3581400" algn="l"/>
                    <a:tab pos="4038600" algn="l"/>
                    <a:tab pos="4483100" algn="l"/>
                    <a:tab pos="4940300" algn="l"/>
                    <a:tab pos="5384800" algn="l"/>
                    <a:tab pos="5829300" algn="l"/>
                    <a:tab pos="6286500" algn="l"/>
                    <a:tab pos="6731000" algn="l"/>
                    <a:tab pos="7175500" algn="l"/>
                    <a:tab pos="7632700" algn="l"/>
                    <a:tab pos="8077200" algn="l"/>
                    <a:tab pos="8534400" algn="l"/>
                    <a:tab pos="8978900" algn="l"/>
                  </a:tabLst>
                  <a:defRPr sz="1500" b="1" i="1"/>
                </a:lvl1pPr>
              </a:lstStyle>
              <a:p>
                <a:r>
                  <a:rPr>
                    <a:latin typeface="+mj-lt"/>
                  </a:rPr>
                  <a:t>Infiltration</a:t>
                </a:r>
              </a:p>
            </p:txBody>
          </p:sp>
          <p:grpSp>
            <p:nvGrpSpPr>
              <p:cNvPr id="18" name="Rectangle 12"/>
              <p:cNvGrpSpPr/>
              <p:nvPr/>
            </p:nvGrpSpPr>
            <p:grpSpPr>
              <a:xfrm>
                <a:off x="3168650" y="1571625"/>
                <a:ext cx="2555875" cy="720725"/>
                <a:chOff x="0" y="0"/>
                <a:chExt cx="2555875" cy="720725"/>
              </a:xfrm>
            </p:grpSpPr>
            <p:sp>
              <p:nvSpPr>
                <p:cNvPr id="43" name="Rechteck"/>
                <p:cNvSpPr/>
                <p:nvPr/>
              </p:nvSpPr>
              <p:spPr>
                <a:xfrm>
                  <a:off x="0" y="0"/>
                  <a:ext cx="2555875" cy="720725"/>
                </a:xfrm>
                <a:prstGeom prst="rect">
                  <a:avLst/>
                </a:prstGeom>
                <a:solidFill>
                  <a:srgbClr val="FFFF99"/>
                </a:solidFill>
                <a:ln w="9360" cap="flat">
                  <a:solidFill>
                    <a:schemeClr val="accent3">
                      <a:lumOff val="44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</a:pPr>
                  <a:endParaRPr>
                    <a:latin typeface="+mj-lt"/>
                  </a:endParaRPr>
                </a:p>
              </p:txBody>
            </p:sp>
            <p:sp>
              <p:nvSpPr>
                <p:cNvPr id="44" name="Hersteller"/>
                <p:cNvSpPr txBox="1"/>
                <p:nvPr/>
              </p:nvSpPr>
              <p:spPr>
                <a:xfrm>
                  <a:off x="619301" y="141526"/>
                  <a:ext cx="1317273" cy="43767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33840" tIns="33840" rIns="33840" bIns="33840" numCol="1" anchor="ctr">
                  <a:spAutoFit/>
                </a:bodyPr>
                <a:lstStyle>
                  <a:lvl1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  <a:defRPr sz="2400" b="1"/>
                  </a:lvl1pPr>
                </a:lstStyle>
                <a:p>
                  <a:r>
                    <a:rPr>
                      <a:latin typeface="+mj-lt"/>
                    </a:rPr>
                    <a:t>Hersteller</a:t>
                  </a:r>
                </a:p>
              </p:txBody>
            </p:sp>
          </p:grpSp>
          <p:sp>
            <p:nvSpPr>
              <p:cNvPr id="19" name="Line 14"/>
              <p:cNvSpPr/>
              <p:nvPr/>
            </p:nvSpPr>
            <p:spPr>
              <a:xfrm>
                <a:off x="6359525" y="3581399"/>
                <a:ext cx="1589" cy="800102"/>
              </a:xfrm>
              <a:prstGeom prst="line">
                <a:avLst/>
              </a:prstGeom>
              <a:ln w="38160">
                <a:solidFill>
                  <a:srgbClr val="000000"/>
                </a:solidFill>
                <a:miter/>
              </a:ln>
            </p:spPr>
            <p:txBody>
              <a:bodyPr lIns="45719" rIns="45719"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20" name="Line 18"/>
              <p:cNvSpPr/>
              <p:nvPr/>
            </p:nvSpPr>
            <p:spPr>
              <a:xfrm flipH="1" flipV="1">
                <a:off x="1738313" y="4381499"/>
                <a:ext cx="2263775" cy="15877"/>
              </a:xfrm>
              <a:prstGeom prst="line">
                <a:avLst/>
              </a:prstGeom>
              <a:ln w="75600">
                <a:solidFill>
                  <a:srgbClr val="000000"/>
                </a:solidFill>
                <a:miter/>
              </a:ln>
            </p:spPr>
            <p:txBody>
              <a:bodyPr lIns="45719" rIns="45719"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21" name="Text Box 20"/>
              <p:cNvSpPr txBox="1"/>
              <p:nvPr/>
            </p:nvSpPr>
            <p:spPr>
              <a:xfrm>
                <a:off x="4918075" y="4386262"/>
                <a:ext cx="1248674" cy="3253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6799" tIns="46799" rIns="46799" bIns="46799">
                <a:spAutoFit/>
              </a:bodyPr>
              <a:lstStyle>
                <a:lvl1pPr>
                  <a:tabLst>
                    <a:tab pos="444500" algn="l"/>
                    <a:tab pos="889000" algn="l"/>
                    <a:tab pos="1346200" algn="l"/>
                    <a:tab pos="1790700" algn="l"/>
                    <a:tab pos="2235200" algn="l"/>
                    <a:tab pos="2692400" algn="l"/>
                    <a:tab pos="3136900" algn="l"/>
                    <a:tab pos="3581400" algn="l"/>
                    <a:tab pos="4038600" algn="l"/>
                    <a:tab pos="4483100" algn="l"/>
                    <a:tab pos="4940300" algn="l"/>
                    <a:tab pos="5384800" algn="l"/>
                    <a:tab pos="5829300" algn="l"/>
                    <a:tab pos="6286500" algn="l"/>
                    <a:tab pos="6731000" algn="l"/>
                    <a:tab pos="7175500" algn="l"/>
                    <a:tab pos="7632700" algn="l"/>
                    <a:tab pos="8077200" algn="l"/>
                    <a:tab pos="8534400" algn="l"/>
                    <a:tab pos="8978900" algn="l"/>
                  </a:tabLst>
                  <a:defRPr sz="1500" b="1" i="1"/>
                </a:lvl1pPr>
              </a:lstStyle>
              <a:p>
                <a:r>
                  <a:rPr>
                    <a:latin typeface="+mj-lt"/>
                  </a:rPr>
                  <a:t>Bodenpassage</a:t>
                </a:r>
              </a:p>
            </p:txBody>
          </p:sp>
          <p:sp>
            <p:nvSpPr>
              <p:cNvPr id="22" name="Rectangle 21"/>
              <p:cNvSpPr txBox="1"/>
              <p:nvPr/>
            </p:nvSpPr>
            <p:spPr>
              <a:xfrm>
                <a:off x="1210863" y="1888979"/>
                <a:ext cx="1113637" cy="4638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6799" tIns="46799" rIns="46799" bIns="46799" anchor="ctr">
                <a:spAutoFit/>
              </a:bodyPr>
              <a:lstStyle>
                <a:lvl1pPr algn="ctr">
                  <a:tabLst>
                    <a:tab pos="444500" algn="l"/>
                    <a:tab pos="889000" algn="l"/>
                    <a:tab pos="1346200" algn="l"/>
                    <a:tab pos="1790700" algn="l"/>
                    <a:tab pos="2235200" algn="l"/>
                    <a:tab pos="2692400" algn="l"/>
                    <a:tab pos="3136900" algn="l"/>
                    <a:tab pos="3581400" algn="l"/>
                    <a:tab pos="4038600" algn="l"/>
                    <a:tab pos="4483100" algn="l"/>
                    <a:tab pos="4940300" algn="l"/>
                    <a:tab pos="5384800" algn="l"/>
                    <a:tab pos="5829300" algn="l"/>
                    <a:tab pos="6286500" algn="l"/>
                    <a:tab pos="6731000" algn="l"/>
                    <a:tab pos="7175500" algn="l"/>
                    <a:tab pos="7632700" algn="l"/>
                    <a:tab pos="8077200" algn="l"/>
                    <a:tab pos="8534400" algn="l"/>
                    <a:tab pos="8978900" algn="l"/>
                  </a:tabLst>
                  <a:defRPr sz="2400" b="1"/>
                </a:lvl1pPr>
              </a:lstStyle>
              <a:p>
                <a:r>
                  <a:rPr>
                    <a:latin typeface="+mj-lt"/>
                  </a:rPr>
                  <a:t>Kliniken</a:t>
                </a:r>
              </a:p>
            </p:txBody>
          </p:sp>
          <p:grpSp>
            <p:nvGrpSpPr>
              <p:cNvPr id="23" name="Rectangle 22"/>
              <p:cNvGrpSpPr/>
              <p:nvPr/>
            </p:nvGrpSpPr>
            <p:grpSpPr>
              <a:xfrm>
                <a:off x="927100" y="4781550"/>
                <a:ext cx="1635125" cy="1025525"/>
                <a:chOff x="0" y="0"/>
                <a:chExt cx="1635125" cy="1025525"/>
              </a:xfrm>
            </p:grpSpPr>
            <p:sp>
              <p:nvSpPr>
                <p:cNvPr id="41" name="Rechteck"/>
                <p:cNvSpPr/>
                <p:nvPr/>
              </p:nvSpPr>
              <p:spPr>
                <a:xfrm>
                  <a:off x="0" y="0"/>
                  <a:ext cx="1635125" cy="1025525"/>
                </a:xfrm>
                <a:prstGeom prst="rect">
                  <a:avLst/>
                </a:prstGeom>
                <a:solidFill>
                  <a:srgbClr val="0099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</a:pPr>
                  <a:endParaRPr>
                    <a:latin typeface="+mj-lt"/>
                  </a:endParaRPr>
                </a:p>
              </p:txBody>
            </p:sp>
            <p:sp>
              <p:nvSpPr>
                <p:cNvPr id="42" name="Gewässer"/>
                <p:cNvSpPr txBox="1"/>
                <p:nvPr/>
              </p:nvSpPr>
              <p:spPr>
                <a:xfrm>
                  <a:off x="150746" y="280841"/>
                  <a:ext cx="1333633" cy="46384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46799" tIns="46799" rIns="46799" bIns="46799" numCol="1" anchor="ctr">
                  <a:spAutoFit/>
                </a:bodyPr>
                <a:lstStyle>
                  <a:lvl1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  <a:defRPr sz="2400" b="1"/>
                  </a:lvl1pPr>
                </a:lstStyle>
                <a:p>
                  <a:r>
                    <a:rPr>
                      <a:latin typeface="+mj-lt"/>
                    </a:rPr>
                    <a:t>Gewässer</a:t>
                  </a:r>
                </a:p>
              </p:txBody>
            </p:sp>
          </p:grpSp>
          <p:grpSp>
            <p:nvGrpSpPr>
              <p:cNvPr id="24" name="Rectangle 23"/>
              <p:cNvGrpSpPr/>
              <p:nvPr/>
            </p:nvGrpSpPr>
            <p:grpSpPr>
              <a:xfrm>
                <a:off x="3467100" y="3124200"/>
                <a:ext cx="1974850" cy="1025525"/>
                <a:chOff x="0" y="0"/>
                <a:chExt cx="1974850" cy="1025525"/>
              </a:xfrm>
            </p:grpSpPr>
            <p:sp>
              <p:nvSpPr>
                <p:cNvPr id="39" name="Rechteck"/>
                <p:cNvSpPr/>
                <p:nvPr/>
              </p:nvSpPr>
              <p:spPr>
                <a:xfrm>
                  <a:off x="0" y="0"/>
                  <a:ext cx="1974850" cy="1025525"/>
                </a:xfrm>
                <a:prstGeom prst="rect">
                  <a:avLst/>
                </a:prstGeom>
                <a:solidFill>
                  <a:srgbClr val="CC6633"/>
                </a:solidFill>
                <a:ln w="57240" cap="flat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</a:pPr>
                  <a:endParaRPr>
                    <a:latin typeface="+mj-lt"/>
                  </a:endParaRPr>
                </a:p>
              </p:txBody>
            </p:sp>
            <p:sp>
              <p:nvSpPr>
                <p:cNvPr id="40" name="Kläranlage"/>
                <p:cNvSpPr txBox="1"/>
                <p:nvPr/>
              </p:nvSpPr>
              <p:spPr>
                <a:xfrm>
                  <a:off x="212245" y="265452"/>
                  <a:ext cx="1550359" cy="49462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46799" tIns="46799" rIns="46799" bIns="46799" numCol="1" anchor="ctr">
                  <a:spAutoFit/>
                </a:bodyPr>
                <a:lstStyle>
                  <a:lvl1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  <a:defRPr sz="2600" b="1"/>
                  </a:lvl1pPr>
                </a:lstStyle>
                <a:p>
                  <a:r>
                    <a:rPr>
                      <a:latin typeface="+mj-lt"/>
                    </a:rPr>
                    <a:t>Kläranlage</a:t>
                  </a:r>
                </a:p>
              </p:txBody>
            </p:sp>
          </p:grpSp>
          <p:sp>
            <p:nvSpPr>
              <p:cNvPr id="25" name="Rectangle 24"/>
              <p:cNvSpPr txBox="1"/>
              <p:nvPr/>
            </p:nvSpPr>
            <p:spPr>
              <a:xfrm>
                <a:off x="6378172" y="1864065"/>
                <a:ext cx="1488292" cy="4946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6799" tIns="46799" rIns="46799" bIns="46799" anchor="ctr">
                <a:spAutoFit/>
              </a:bodyPr>
              <a:lstStyle>
                <a:lvl1pPr algn="ctr">
                  <a:tabLst>
                    <a:tab pos="444500" algn="l"/>
                    <a:tab pos="889000" algn="l"/>
                    <a:tab pos="1346200" algn="l"/>
                    <a:tab pos="1790700" algn="l"/>
                    <a:tab pos="2235200" algn="l"/>
                    <a:tab pos="2692400" algn="l"/>
                    <a:tab pos="3136900" algn="l"/>
                    <a:tab pos="3581400" algn="l"/>
                    <a:tab pos="4038600" algn="l"/>
                    <a:tab pos="4483100" algn="l"/>
                    <a:tab pos="4940300" algn="l"/>
                    <a:tab pos="5384800" algn="l"/>
                    <a:tab pos="5829300" algn="l"/>
                    <a:tab pos="6286500" algn="l"/>
                    <a:tab pos="6731000" algn="l"/>
                    <a:tab pos="7175500" algn="l"/>
                    <a:tab pos="7632700" algn="l"/>
                    <a:tab pos="8077200" algn="l"/>
                    <a:tab pos="8534400" algn="l"/>
                    <a:tab pos="8978900" algn="l"/>
                  </a:tabLst>
                  <a:defRPr sz="2600" b="1"/>
                </a:lvl1pPr>
              </a:lstStyle>
              <a:p>
                <a:r>
                  <a:rPr>
                    <a:latin typeface="+mj-lt"/>
                  </a:rPr>
                  <a:t>Haushalte</a:t>
                </a:r>
              </a:p>
            </p:txBody>
          </p:sp>
          <p:grpSp>
            <p:nvGrpSpPr>
              <p:cNvPr id="26" name="Rectangle 25"/>
              <p:cNvGrpSpPr/>
              <p:nvPr/>
            </p:nvGrpSpPr>
            <p:grpSpPr>
              <a:xfrm>
                <a:off x="5848350" y="3157538"/>
                <a:ext cx="1579564" cy="1025526"/>
                <a:chOff x="0" y="0"/>
                <a:chExt cx="1579563" cy="1025525"/>
              </a:xfrm>
            </p:grpSpPr>
            <p:sp>
              <p:nvSpPr>
                <p:cNvPr id="37" name="Rechteck"/>
                <p:cNvSpPr/>
                <p:nvPr/>
              </p:nvSpPr>
              <p:spPr>
                <a:xfrm>
                  <a:off x="0" y="0"/>
                  <a:ext cx="1579563" cy="1025525"/>
                </a:xfrm>
                <a:prstGeom prst="rect">
                  <a:avLst/>
                </a:prstGeom>
                <a:solidFill>
                  <a:srgbClr val="FFCC9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</a:pPr>
                  <a:endParaRPr>
                    <a:latin typeface="+mj-lt"/>
                  </a:endParaRPr>
                </a:p>
              </p:txBody>
            </p:sp>
            <p:sp>
              <p:nvSpPr>
                <p:cNvPr id="38" name="Mülldeponie"/>
                <p:cNvSpPr txBox="1"/>
                <p:nvPr/>
              </p:nvSpPr>
              <p:spPr>
                <a:xfrm>
                  <a:off x="166246" y="334702"/>
                  <a:ext cx="1247070" cy="35612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46799" tIns="46799" rIns="46799" bIns="46799" numCol="1" anchor="ctr">
                  <a:spAutoFit/>
                </a:bodyPr>
                <a:lstStyle>
                  <a:lvl1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  <a:defRPr sz="1700" b="1"/>
                  </a:lvl1pPr>
                </a:lstStyle>
                <a:p>
                  <a:r>
                    <a:rPr>
                      <a:latin typeface="+mj-lt"/>
                    </a:rPr>
                    <a:t>Mülldeponie</a:t>
                  </a:r>
                </a:p>
              </p:txBody>
            </p:sp>
          </p:grpSp>
          <p:grpSp>
            <p:nvGrpSpPr>
              <p:cNvPr id="27" name="Rectangle 26"/>
              <p:cNvGrpSpPr/>
              <p:nvPr/>
            </p:nvGrpSpPr>
            <p:grpSpPr>
              <a:xfrm>
                <a:off x="6511925" y="4781550"/>
                <a:ext cx="1579564" cy="1025525"/>
                <a:chOff x="0" y="0"/>
                <a:chExt cx="1579563" cy="1025525"/>
              </a:xfrm>
            </p:grpSpPr>
            <p:sp>
              <p:nvSpPr>
                <p:cNvPr id="35" name="Rechteck"/>
                <p:cNvSpPr/>
                <p:nvPr/>
              </p:nvSpPr>
              <p:spPr>
                <a:xfrm>
                  <a:off x="0" y="0"/>
                  <a:ext cx="1579563" cy="1025525"/>
                </a:xfrm>
                <a:prstGeom prst="rect">
                  <a:avLst/>
                </a:prstGeom>
                <a:solidFill>
                  <a:srgbClr val="99CC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</a:pPr>
                  <a:endParaRPr>
                    <a:latin typeface="+mj-lt"/>
                  </a:endParaRPr>
                </a:p>
              </p:txBody>
            </p:sp>
            <p:sp>
              <p:nvSpPr>
                <p:cNvPr id="36" name="Wasser-…"/>
                <p:cNvSpPr txBox="1"/>
                <p:nvPr/>
              </p:nvSpPr>
              <p:spPr>
                <a:xfrm>
                  <a:off x="229501" y="96175"/>
                  <a:ext cx="1120561" cy="83317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46799" tIns="46799" rIns="46799" bIns="46799" numCol="1" anchor="ctr">
                  <a:spAutoFit/>
                </a:bodyPr>
                <a:lstStyle/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  <a:defRPr sz="2400" b="1"/>
                  </a:pPr>
                  <a:r>
                    <a:rPr>
                      <a:latin typeface="+mj-lt"/>
                    </a:rPr>
                    <a:t>Wasser-</a:t>
                  </a:r>
                </a:p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  <a:defRPr sz="2400" b="1"/>
                  </a:pPr>
                  <a:r>
                    <a:rPr>
                      <a:latin typeface="+mj-lt"/>
                    </a:rPr>
                    <a:t>werk</a:t>
                  </a:r>
                </a:p>
              </p:txBody>
            </p:sp>
          </p:grpSp>
          <p:grpSp>
            <p:nvGrpSpPr>
              <p:cNvPr id="28" name="Rectangle 27"/>
              <p:cNvGrpSpPr/>
              <p:nvPr/>
            </p:nvGrpSpPr>
            <p:grpSpPr>
              <a:xfrm>
                <a:off x="3667125" y="4781550"/>
                <a:ext cx="1579564" cy="1025525"/>
                <a:chOff x="0" y="0"/>
                <a:chExt cx="1579563" cy="1025525"/>
              </a:xfrm>
            </p:grpSpPr>
            <p:sp>
              <p:nvSpPr>
                <p:cNvPr id="33" name="Rechteck"/>
                <p:cNvSpPr/>
                <p:nvPr/>
              </p:nvSpPr>
              <p:spPr>
                <a:xfrm>
                  <a:off x="0" y="0"/>
                  <a:ext cx="1579563" cy="1025525"/>
                </a:xfrm>
                <a:prstGeom prst="rect">
                  <a:avLst/>
                </a:prstGeom>
                <a:solidFill>
                  <a:srgbClr val="0099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</a:pPr>
                  <a:endParaRPr>
                    <a:latin typeface="+mj-lt"/>
                  </a:endParaRPr>
                </a:p>
              </p:txBody>
            </p:sp>
            <p:sp>
              <p:nvSpPr>
                <p:cNvPr id="34" name="Grund-…"/>
                <p:cNvSpPr txBox="1"/>
                <p:nvPr/>
              </p:nvSpPr>
              <p:spPr>
                <a:xfrm>
                  <a:off x="295288" y="96175"/>
                  <a:ext cx="988987" cy="83317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46799" tIns="46799" rIns="46799" bIns="46799" numCol="1" anchor="ctr">
                  <a:spAutoFit/>
                </a:bodyPr>
                <a:lstStyle/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  <a:defRPr sz="2400" b="1"/>
                  </a:pPr>
                  <a:r>
                    <a:rPr>
                      <a:latin typeface="+mj-lt"/>
                    </a:rPr>
                    <a:t>Grund-</a:t>
                  </a:r>
                </a:p>
                <a:p>
                  <a:pPr algn="ctr">
                    <a:tabLst>
                      <a:tab pos="444500" algn="l"/>
                      <a:tab pos="889000" algn="l"/>
                      <a:tab pos="1346200" algn="l"/>
                      <a:tab pos="1790700" algn="l"/>
                      <a:tab pos="2235200" algn="l"/>
                      <a:tab pos="2692400" algn="l"/>
                      <a:tab pos="3136900" algn="l"/>
                      <a:tab pos="3581400" algn="l"/>
                      <a:tab pos="4038600" algn="l"/>
                      <a:tab pos="4483100" algn="l"/>
                      <a:tab pos="4940300" algn="l"/>
                      <a:tab pos="5384800" algn="l"/>
                      <a:tab pos="5829300" algn="l"/>
                      <a:tab pos="6286500" algn="l"/>
                      <a:tab pos="6731000" algn="l"/>
                      <a:tab pos="7175500" algn="l"/>
                      <a:tab pos="7632700" algn="l"/>
                      <a:tab pos="8077200" algn="l"/>
                      <a:tab pos="8534400" algn="l"/>
                      <a:tab pos="8978900" algn="l"/>
                    </a:tabLst>
                    <a:defRPr sz="2400" b="1"/>
                  </a:pPr>
                  <a:r>
                    <a:rPr>
                      <a:latin typeface="+mj-lt"/>
                    </a:rPr>
                    <a:t>wasser</a:t>
                  </a:r>
                </a:p>
              </p:txBody>
            </p:sp>
          </p:grpSp>
          <p:sp>
            <p:nvSpPr>
              <p:cNvPr id="29" name="Freeform 28"/>
              <p:cNvSpPr/>
              <p:nvPr/>
            </p:nvSpPr>
            <p:spPr>
              <a:xfrm>
                <a:off x="5475287" y="2286000"/>
                <a:ext cx="735013" cy="1776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693" y="18514"/>
                    </a:moveTo>
                    <a:cubicBezTo>
                      <a:pt x="11865" y="18514"/>
                      <a:pt x="16124" y="14253"/>
                      <a:pt x="16124" y="9257"/>
                    </a:cubicBezTo>
                    <a:cubicBezTo>
                      <a:pt x="16124" y="6612"/>
                      <a:pt x="18254" y="4555"/>
                      <a:pt x="20992" y="4555"/>
                    </a:cubicBezTo>
                    <a:cubicBezTo>
                      <a:pt x="21600" y="4555"/>
                      <a:pt x="21600" y="4555"/>
                      <a:pt x="21600" y="4555"/>
                    </a:cubicBezTo>
                    <a:cubicBezTo>
                      <a:pt x="21600" y="0"/>
                      <a:pt x="21600" y="0"/>
                      <a:pt x="21600" y="0"/>
                    </a:cubicBezTo>
                    <a:cubicBezTo>
                      <a:pt x="20992" y="0"/>
                      <a:pt x="20992" y="0"/>
                      <a:pt x="20992" y="0"/>
                    </a:cubicBezTo>
                    <a:cubicBezTo>
                      <a:pt x="15668" y="0"/>
                      <a:pt x="11408" y="4114"/>
                      <a:pt x="11408" y="9257"/>
                    </a:cubicBezTo>
                    <a:cubicBezTo>
                      <a:pt x="11408" y="11755"/>
                      <a:pt x="9279" y="13812"/>
                      <a:pt x="6693" y="13812"/>
                    </a:cubicBezTo>
                    <a:cubicBezTo>
                      <a:pt x="5932" y="13812"/>
                      <a:pt x="5932" y="13812"/>
                      <a:pt x="5932" y="13812"/>
                    </a:cubicBezTo>
                    <a:cubicBezTo>
                      <a:pt x="5932" y="10873"/>
                      <a:pt x="5932" y="10873"/>
                      <a:pt x="5932" y="10873"/>
                    </a:cubicBezTo>
                    <a:cubicBezTo>
                      <a:pt x="0" y="16163"/>
                      <a:pt x="0" y="16163"/>
                      <a:pt x="0" y="16163"/>
                    </a:cubicBezTo>
                    <a:cubicBezTo>
                      <a:pt x="5932" y="21600"/>
                      <a:pt x="5932" y="21600"/>
                      <a:pt x="5932" y="21600"/>
                    </a:cubicBezTo>
                    <a:cubicBezTo>
                      <a:pt x="5932" y="18514"/>
                      <a:pt x="5932" y="18514"/>
                      <a:pt x="5932" y="18514"/>
                    </a:cubicBezTo>
                    <a:lnTo>
                      <a:pt x="6693" y="18514"/>
                    </a:lnTo>
                    <a:close/>
                  </a:path>
                </a:pathLst>
              </a:custGeom>
              <a:gradFill>
                <a:gsLst>
                  <a:gs pos="0">
                    <a:srgbClr val="FFFF00"/>
                  </a:gs>
                  <a:gs pos="100000">
                    <a:srgbClr val="800000"/>
                  </a:gs>
                </a:gsLst>
                <a:path path="circle">
                  <a:fillToRect l="37721" t="-19636" r="62278" b="119636"/>
                </a:path>
              </a:gradFill>
              <a:ln w="9360">
                <a:solidFill>
                  <a:srgbClr val="000000"/>
                </a:solidFill>
              </a:ln>
            </p:spPr>
            <p:txBody>
              <a:bodyPr lIns="45719" rIns="45719" anchor="ctr"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2695575" y="2289175"/>
                <a:ext cx="735014" cy="1754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907" y="18514"/>
                    </a:moveTo>
                    <a:cubicBezTo>
                      <a:pt x="9735" y="18514"/>
                      <a:pt x="5476" y="14253"/>
                      <a:pt x="5476" y="9257"/>
                    </a:cubicBezTo>
                    <a:cubicBezTo>
                      <a:pt x="5476" y="6612"/>
                      <a:pt x="3346" y="4555"/>
                      <a:pt x="608" y="4555"/>
                    </a:cubicBezTo>
                    <a:cubicBezTo>
                      <a:pt x="0" y="4555"/>
                      <a:pt x="0" y="4555"/>
                      <a:pt x="0" y="455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08" y="0"/>
                      <a:pt x="608" y="0"/>
                      <a:pt x="608" y="0"/>
                    </a:cubicBezTo>
                    <a:cubicBezTo>
                      <a:pt x="5932" y="0"/>
                      <a:pt x="10192" y="4114"/>
                      <a:pt x="10192" y="9257"/>
                    </a:cubicBezTo>
                    <a:cubicBezTo>
                      <a:pt x="10192" y="11755"/>
                      <a:pt x="12321" y="13812"/>
                      <a:pt x="14907" y="13812"/>
                    </a:cubicBezTo>
                    <a:cubicBezTo>
                      <a:pt x="15668" y="13812"/>
                      <a:pt x="15668" y="13812"/>
                      <a:pt x="15668" y="13812"/>
                    </a:cubicBezTo>
                    <a:cubicBezTo>
                      <a:pt x="15668" y="10873"/>
                      <a:pt x="15668" y="10873"/>
                      <a:pt x="15668" y="10873"/>
                    </a:cubicBezTo>
                    <a:cubicBezTo>
                      <a:pt x="21600" y="16163"/>
                      <a:pt x="21600" y="16163"/>
                      <a:pt x="21600" y="16163"/>
                    </a:cubicBezTo>
                    <a:cubicBezTo>
                      <a:pt x="15668" y="21600"/>
                      <a:pt x="15668" y="21600"/>
                      <a:pt x="15668" y="21600"/>
                    </a:cubicBezTo>
                    <a:cubicBezTo>
                      <a:pt x="15668" y="18514"/>
                      <a:pt x="15668" y="18514"/>
                      <a:pt x="15668" y="18514"/>
                    </a:cubicBezTo>
                    <a:lnTo>
                      <a:pt x="14907" y="18514"/>
                    </a:lnTo>
                    <a:close/>
                  </a:path>
                </a:pathLst>
              </a:custGeom>
              <a:gradFill>
                <a:gsLst>
                  <a:gs pos="0">
                    <a:srgbClr val="FFFF00"/>
                  </a:gs>
                  <a:gs pos="100000">
                    <a:srgbClr val="800000"/>
                  </a:gs>
                </a:gsLst>
                <a:path path="circle">
                  <a:fillToRect l="37721" t="-19636" r="62278" b="119636"/>
                </a:path>
              </a:gradFill>
              <a:ln w="9360">
                <a:solidFill>
                  <a:srgbClr val="000000"/>
                </a:solidFill>
              </a:ln>
            </p:spPr>
            <p:txBody>
              <a:bodyPr lIns="45719" rIns="45719" anchor="ctr"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31" name="Line 30"/>
              <p:cNvSpPr/>
              <p:nvPr/>
            </p:nvSpPr>
            <p:spPr>
              <a:xfrm>
                <a:off x="4500562" y="2290763"/>
                <a:ext cx="1588" cy="814388"/>
              </a:xfrm>
              <a:prstGeom prst="line">
                <a:avLst/>
              </a:prstGeom>
              <a:ln w="72000">
                <a:solidFill>
                  <a:srgbClr val="000000"/>
                </a:solidFill>
                <a:miter/>
                <a:tailEnd type="triangle"/>
              </a:ln>
            </p:spPr>
            <p:txBody>
              <a:bodyPr lIns="45719" rIns="45719"/>
              <a:lstStyle/>
              <a:p>
                <a:endParaRPr>
                  <a:latin typeface="+mj-lt"/>
                </a:endParaRPr>
              </a:p>
            </p:txBody>
          </p:sp>
          <p:sp>
            <p:nvSpPr>
              <p:cNvPr id="32" name="Text Box 32"/>
              <p:cNvSpPr txBox="1"/>
              <p:nvPr/>
            </p:nvSpPr>
            <p:spPr>
              <a:xfrm>
                <a:off x="5213350" y="4968875"/>
                <a:ext cx="1147685" cy="32534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6799" tIns="46799" rIns="46799" bIns="46799">
                <a:spAutoFit/>
              </a:bodyPr>
              <a:lstStyle>
                <a:lvl1pPr>
                  <a:tabLst>
                    <a:tab pos="444500" algn="l"/>
                    <a:tab pos="889000" algn="l"/>
                    <a:tab pos="1346200" algn="l"/>
                    <a:tab pos="1790700" algn="l"/>
                    <a:tab pos="2235200" algn="l"/>
                    <a:tab pos="2692400" algn="l"/>
                    <a:tab pos="3136900" algn="l"/>
                    <a:tab pos="3581400" algn="l"/>
                    <a:tab pos="4038600" algn="l"/>
                    <a:tab pos="4483100" algn="l"/>
                    <a:tab pos="4940300" algn="l"/>
                    <a:tab pos="5384800" algn="l"/>
                    <a:tab pos="5829300" algn="l"/>
                    <a:tab pos="6286500" algn="l"/>
                    <a:tab pos="6731000" algn="l"/>
                    <a:tab pos="7175500" algn="l"/>
                    <a:tab pos="7632700" algn="l"/>
                    <a:tab pos="8077200" algn="l"/>
                    <a:tab pos="8534400" algn="l"/>
                    <a:tab pos="8978900" algn="l"/>
                  </a:tabLst>
                  <a:defRPr sz="1500" b="1" i="1"/>
                </a:lvl1pPr>
              </a:lstStyle>
              <a:p>
                <a:r>
                  <a:rPr>
                    <a:latin typeface="+mj-lt"/>
                  </a:rPr>
                  <a:t>Aufbereitung</a:t>
                </a:r>
              </a:p>
            </p:txBody>
          </p:sp>
        </p:grpSp>
        <p:sp>
          <p:nvSpPr>
            <p:cNvPr id="45" name="Line 31"/>
            <p:cNvSpPr/>
            <p:nvPr/>
          </p:nvSpPr>
          <p:spPr>
            <a:xfrm flipH="1" flipV="1">
              <a:off x="7294772" y="5597467"/>
              <a:ext cx="2" cy="493913"/>
            </a:xfrm>
            <a:prstGeom prst="line">
              <a:avLst/>
            </a:prstGeom>
            <a:ln w="72000">
              <a:solidFill>
                <a:srgbClr val="000000"/>
              </a:solidFill>
              <a:miter/>
              <a:tailEnd type="triangle"/>
            </a:ln>
          </p:spPr>
          <p:txBody>
            <a:bodyPr lIns="45719" rIns="45719"/>
            <a:lstStyle/>
            <a:p>
              <a:endParaRPr>
                <a:latin typeface="+mj-lt"/>
              </a:endParaRPr>
            </a:p>
          </p:txBody>
        </p:sp>
      </p:grpSp>
      <p:sp>
        <p:nvSpPr>
          <p:cNvPr id="47" name="Line 19"/>
          <p:cNvSpPr/>
          <p:nvPr/>
        </p:nvSpPr>
        <p:spPr>
          <a:xfrm flipH="1">
            <a:off x="1688703" y="4195903"/>
            <a:ext cx="0" cy="450693"/>
          </a:xfrm>
          <a:prstGeom prst="line">
            <a:avLst/>
          </a:prstGeom>
          <a:ln w="7560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pPr hangingPunct="0"/>
            <a:endParaRPr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1" name="Line 17"/>
          <p:cNvSpPr/>
          <p:nvPr/>
        </p:nvSpPr>
        <p:spPr>
          <a:xfrm>
            <a:off x="3898863" y="3980993"/>
            <a:ext cx="0" cy="236539"/>
          </a:xfrm>
          <a:prstGeom prst="line">
            <a:avLst/>
          </a:prstGeom>
          <a:ln w="75600">
            <a:solidFill>
              <a:srgbClr val="000000"/>
            </a:solidFill>
            <a:miter/>
          </a:ln>
        </p:spPr>
        <p:txBody>
          <a:bodyPr lIns="45719" rIns="45719"/>
          <a:lstStyle/>
          <a:p>
            <a:pPr hangingPunct="0"/>
            <a:endParaRPr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2" name="Line 15"/>
          <p:cNvSpPr/>
          <p:nvPr/>
        </p:nvSpPr>
        <p:spPr>
          <a:xfrm flipH="1">
            <a:off x="4809418" y="4211781"/>
            <a:ext cx="1481138" cy="1588"/>
          </a:xfrm>
          <a:prstGeom prst="line">
            <a:avLst/>
          </a:prstGeom>
          <a:ln w="38160">
            <a:solidFill>
              <a:srgbClr val="000000"/>
            </a:solidFill>
            <a:miter/>
          </a:ln>
        </p:spPr>
        <p:txBody>
          <a:bodyPr lIns="45719" rIns="45719"/>
          <a:lstStyle/>
          <a:p>
            <a:pPr hangingPunct="0"/>
            <a:endParaRPr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3" name="Line 16"/>
          <p:cNvSpPr/>
          <p:nvPr/>
        </p:nvSpPr>
        <p:spPr>
          <a:xfrm>
            <a:off x="4831643" y="4202256"/>
            <a:ext cx="1588" cy="395288"/>
          </a:xfrm>
          <a:prstGeom prst="line">
            <a:avLst/>
          </a:prstGeom>
          <a:ln w="38160">
            <a:solidFill>
              <a:srgbClr val="000000"/>
            </a:solidFill>
            <a:miter/>
            <a:tailEnd type="triangle"/>
          </a:ln>
        </p:spPr>
        <p:txBody>
          <a:bodyPr lIns="45719" rIns="45719"/>
          <a:lstStyle/>
          <a:p>
            <a:pPr hangingPunct="0"/>
            <a:endParaRPr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4639733" y="6254389"/>
            <a:ext cx="40324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>
                <a:latin typeface="Calibri" panose="020F0502020204030204" pitchFamily="34" charset="0"/>
                <a:sym typeface="Arial"/>
              </a:rPr>
              <a:t>Grafik: K. Kümmerer</a:t>
            </a:r>
            <a:endParaRPr lang="de-DE" sz="1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354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Verbrauch Krankenhäuser (KH) vs. Haushalte/Praxen (PH)</a:t>
            </a:r>
            <a:br>
              <a:rPr lang="de-DE"/>
            </a:br>
            <a:r>
              <a:rPr lang="de-DE" sz="1800" b="0">
                <a:solidFill>
                  <a:srgbClr val="000000"/>
                </a:solidFill>
              </a:rPr>
              <a:t>AZV Breisgauer Bucht 2004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20D0-BFCF-453E-9BE8-0ABC73413363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Eintragspfade und Vorkommen in der Umwelt</a:t>
            </a:r>
          </a:p>
          <a:p>
            <a:endParaRPr lang="de-DE"/>
          </a:p>
        </p:txBody>
      </p:sp>
      <p:graphicFrame>
        <p:nvGraphicFramePr>
          <p:cNvPr id="9" name="2D-Säulendiagramm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80745"/>
              </p:ext>
            </p:extLst>
          </p:nvPr>
        </p:nvGraphicFramePr>
        <p:xfrm>
          <a:off x="414338" y="14938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 Box 5"/>
          <p:cNvSpPr txBox="1"/>
          <p:nvPr/>
        </p:nvSpPr>
        <p:spPr>
          <a:xfrm>
            <a:off x="2123728" y="1341437"/>
            <a:ext cx="652463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800"/>
              </a:spcBef>
              <a:defRPr sz="1400" b="1"/>
            </a:lvl1pPr>
          </a:lstStyle>
          <a:p>
            <a:r>
              <a:rPr>
                <a:latin typeface="Calibri" panose="020F0502020204030204" pitchFamily="34" charset="0"/>
              </a:rPr>
              <a:t>3.264</a:t>
            </a:r>
          </a:p>
        </p:txBody>
      </p:sp>
      <p:sp>
        <p:nvSpPr>
          <p:cNvPr id="12" name="Text Box 6"/>
          <p:cNvSpPr txBox="1"/>
          <p:nvPr/>
        </p:nvSpPr>
        <p:spPr>
          <a:xfrm>
            <a:off x="2669922" y="1341437"/>
            <a:ext cx="52070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800"/>
              </a:spcBef>
              <a:defRPr sz="1400" b="1"/>
            </a:lvl1pPr>
          </a:lstStyle>
          <a:p>
            <a:r>
              <a:rPr>
                <a:latin typeface="Calibri" panose="020F0502020204030204" pitchFamily="34" charset="0"/>
              </a:rPr>
              <a:t>719</a:t>
            </a:r>
          </a:p>
        </p:txBody>
      </p:sp>
      <p:sp>
        <p:nvSpPr>
          <p:cNvPr id="13" name="Text Box 7"/>
          <p:cNvSpPr txBox="1"/>
          <p:nvPr/>
        </p:nvSpPr>
        <p:spPr>
          <a:xfrm>
            <a:off x="3995936" y="1341437"/>
            <a:ext cx="52070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800"/>
              </a:spcBef>
              <a:defRPr sz="1400" b="1"/>
            </a:lvl1pPr>
          </a:lstStyle>
          <a:p>
            <a:r>
              <a:rPr>
                <a:latin typeface="Calibri" panose="020F0502020204030204" pitchFamily="34" charset="0"/>
              </a:rPr>
              <a:t>534</a:t>
            </a:r>
          </a:p>
        </p:txBody>
      </p:sp>
      <p:sp>
        <p:nvSpPr>
          <p:cNvPr id="14" name="Text Box 8"/>
          <p:cNvSpPr txBox="1"/>
          <p:nvPr/>
        </p:nvSpPr>
        <p:spPr>
          <a:xfrm>
            <a:off x="6516216" y="1323975"/>
            <a:ext cx="52070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800"/>
              </a:spcBef>
              <a:defRPr sz="1400" b="1"/>
            </a:lvl1pPr>
          </a:lstStyle>
          <a:p>
            <a:r>
              <a:rPr>
                <a:latin typeface="Calibri" panose="020F0502020204030204" pitchFamily="34" charset="0"/>
              </a:rPr>
              <a:t>856</a:t>
            </a:r>
          </a:p>
        </p:txBody>
      </p:sp>
      <p:sp>
        <p:nvSpPr>
          <p:cNvPr id="15" name="Text Box 4"/>
          <p:cNvSpPr txBox="1"/>
          <p:nvPr/>
        </p:nvSpPr>
        <p:spPr>
          <a:xfrm>
            <a:off x="6573560" y="5827752"/>
            <a:ext cx="2125231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200"/>
            </a:pPr>
            <a:r>
              <a:rPr lang="de-DE" sz="1000" dirty="0">
                <a:latin typeface="+mj-lt"/>
              </a:rPr>
              <a:t>Dt. Grafik: K. Kümmerer; Engl. Veröffentlichung: </a:t>
            </a:r>
            <a:r>
              <a:rPr sz="1000" dirty="0">
                <a:latin typeface="+mj-lt"/>
              </a:rPr>
              <a:t>Schuster, </a:t>
            </a:r>
            <a:r>
              <a:rPr sz="1000" dirty="0" err="1">
                <a:latin typeface="+mj-lt"/>
              </a:rPr>
              <a:t>Hädrich</a:t>
            </a:r>
            <a:r>
              <a:rPr sz="1000" dirty="0">
                <a:latin typeface="+mj-lt"/>
              </a:rPr>
              <a:t> und Kümmerer, Water Air Soil Poll: Focus 8, 457-471, 2008</a:t>
            </a:r>
          </a:p>
        </p:txBody>
      </p:sp>
    </p:spTree>
    <p:extLst>
      <p:ext uri="{BB962C8B-B14F-4D97-AF65-F5344CB8AC3E}">
        <p14:creationId xmlns:p14="http://schemas.microsoft.com/office/powerpoint/2010/main" val="10713703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Antibiotika-Emissionen ins Abwasser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B8361-8B53-4725-AE35-BE1ADFE81EB5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Eintragspfade und Vorkommen in der Umwelt</a:t>
            </a:r>
          </a:p>
          <a:p>
            <a:endParaRPr lang="de-DE"/>
          </a:p>
        </p:txBody>
      </p:sp>
      <p:sp>
        <p:nvSpPr>
          <p:cNvPr id="10" name="Text Box 4"/>
          <p:cNvSpPr txBox="1"/>
          <p:nvPr/>
        </p:nvSpPr>
        <p:spPr>
          <a:xfrm>
            <a:off x="1763688" y="6135107"/>
            <a:ext cx="6900365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r">
              <a:defRPr sz="1200"/>
            </a:pPr>
            <a:r>
              <a:rPr lang="de-DE" sz="1000" dirty="0">
                <a:latin typeface="+mj-lt"/>
              </a:rPr>
              <a:t>Dt. Grafik: K. Kümmerer, Engl. Veröffentlichung: Kümmerer und Henninger, Clinical </a:t>
            </a:r>
            <a:r>
              <a:rPr lang="de-DE" sz="1000" dirty="0" err="1">
                <a:latin typeface="+mj-lt"/>
              </a:rPr>
              <a:t>Microbiology</a:t>
            </a:r>
            <a:r>
              <a:rPr lang="de-DE" sz="1000" dirty="0">
                <a:latin typeface="+mj-lt"/>
              </a:rPr>
              <a:t> and </a:t>
            </a:r>
            <a:r>
              <a:rPr lang="de-DE" sz="1000" dirty="0" err="1">
                <a:latin typeface="+mj-lt"/>
              </a:rPr>
              <a:t>Infection</a:t>
            </a:r>
            <a:r>
              <a:rPr lang="de-DE" sz="1000" dirty="0">
                <a:latin typeface="+mj-lt"/>
              </a:rPr>
              <a:t>, 9, 1203-1211, 2003</a:t>
            </a:r>
            <a:endParaRPr sz="1000" dirty="0">
              <a:latin typeface="+mj-lt"/>
            </a:endParaRPr>
          </a:p>
        </p:txBody>
      </p:sp>
      <p:graphicFrame>
        <p:nvGraphicFramePr>
          <p:cNvPr id="16" name="2D-Säulendiagramm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1043371"/>
              </p:ext>
            </p:extLst>
          </p:nvPr>
        </p:nvGraphicFramePr>
        <p:xfrm>
          <a:off x="414338" y="2132856"/>
          <a:ext cx="7398022" cy="3886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feld 19"/>
          <p:cNvSpPr txBox="1"/>
          <p:nvPr/>
        </p:nvSpPr>
        <p:spPr>
          <a:xfrm>
            <a:off x="323528" y="1484784"/>
            <a:ext cx="81369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de-DE" sz="1500">
                <a:solidFill>
                  <a:srgbClr val="000000"/>
                </a:solidFill>
                <a:latin typeface="Calibri" panose="020F0502020204030204" pitchFamily="34" charset="0"/>
              </a:rPr>
              <a:t>Verbrauch Humanmedizin 1998: 412 t in Deutschland (ca. 700 t im Jahr 2017)</a:t>
            </a:r>
            <a:br>
              <a:rPr lang="de-DE" sz="150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de-DE" sz="1500">
                <a:solidFill>
                  <a:srgbClr val="000000"/>
                </a:solidFill>
                <a:latin typeface="Calibri" panose="020F0502020204030204" pitchFamily="34" charset="0"/>
              </a:rPr>
              <a:t>Emission Humanmedizin 1998: 277 t in Deutschland, davon 1/3 Kh</a:t>
            </a:r>
            <a:endParaRPr lang="de-DE" sz="15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0362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Entsorgung von Arzneimittelresten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968A-8AE0-46B7-B51F-BC1C9957253D}" type="datetime1">
              <a:rPr lang="de-DE" smtClean="0"/>
              <a:t>31.07.2020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1000"/>
              <a:t>Wirkstoffe in der Umwelt – Eintrag und Verbleib</a:t>
            </a:r>
          </a:p>
          <a:p>
            <a:endParaRPr lang="de-DE" sz="100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5"/>
          </p:nvPr>
        </p:nvSpPr>
        <p:spPr>
          <a:xfrm>
            <a:off x="395536" y="1373870"/>
            <a:ext cx="4740124" cy="4867200"/>
          </a:xfrm>
        </p:spPr>
        <p:txBody>
          <a:bodyPr/>
          <a:lstStyle/>
          <a:p>
            <a:pPr lvl="3" hangingPunct="0"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200"/>
            </a:pPr>
            <a:r>
              <a:rPr lang="de-DE" sz="2000" b="0" kern="0" cap="none">
                <a:solidFill>
                  <a:srgbClr val="000000"/>
                </a:solidFill>
                <a:cs typeface="Arial"/>
                <a:sym typeface="Arial"/>
              </a:rPr>
              <a:t>10-30 % der verkauften Arzneimittel werden unbenutzt entsorgt</a:t>
            </a:r>
          </a:p>
          <a:p>
            <a:pPr marL="162000" lvl="3" indent="0" hangingPunct="0">
              <a:buSzPct val="100000"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200"/>
            </a:pPr>
            <a:endParaRPr lang="de-DE" sz="20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3" hangingPunct="0"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200"/>
            </a:pPr>
            <a:r>
              <a:rPr lang="de-DE" sz="2000" b="0" kern="0" cap="none">
                <a:solidFill>
                  <a:srgbClr val="000000"/>
                </a:solidFill>
                <a:cs typeface="Arial"/>
                <a:sym typeface="Arial"/>
              </a:rPr>
              <a:t>Bis zu 50% davon über das Abwasser</a:t>
            </a:r>
          </a:p>
          <a:p>
            <a:pPr lvl="1"/>
            <a:endParaRPr lang="de-DE" sz="1000"/>
          </a:p>
        </p:txBody>
      </p:sp>
      <p:sp>
        <p:nvSpPr>
          <p:cNvPr id="12" name="Text Box 4"/>
          <p:cNvSpPr txBox="1"/>
          <p:nvPr/>
        </p:nvSpPr>
        <p:spPr>
          <a:xfrm>
            <a:off x="3851919" y="6100026"/>
            <a:ext cx="4812133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r">
              <a:defRPr sz="1200"/>
            </a:pPr>
            <a:r>
              <a:rPr lang="de-DE" sz="1000">
                <a:latin typeface="Calibri" panose="020F0502020204030204" pitchFamily="34" charset="0"/>
              </a:rPr>
              <a:t>www.start-project.de, S. Schubert, K. Götz, 2006</a:t>
            </a:r>
            <a:endParaRPr sz="10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Einführung in das Forschungsprojekt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Block I-1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Riccardo Amato</a:t>
            </a:r>
          </a:p>
          <a:p>
            <a:r>
              <a:rPr lang="de-DE" dirty="0"/>
              <a:t>Umweltbundesamt</a:t>
            </a:r>
          </a:p>
        </p:txBody>
      </p:sp>
    </p:spTree>
    <p:extLst>
      <p:ext uri="{BB962C8B-B14F-4D97-AF65-F5344CB8AC3E}">
        <p14:creationId xmlns:p14="http://schemas.microsoft.com/office/powerpoint/2010/main" val="6163962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Elimination von Arzneimitteln in Kläranlagen</a:t>
            </a:r>
            <a:br>
              <a:rPr lang="de-DE"/>
            </a:br>
            <a:r>
              <a:rPr lang="de-DE"/>
              <a:t>(ohne erweiterte Reinigung)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01F66-90B7-4ADD-B0A9-4F27FEFBED7E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Eintragspfade und Vorkommen in der Umwelt</a:t>
            </a:r>
          </a:p>
          <a:p>
            <a:endParaRPr lang="de-DE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82" y="1412776"/>
            <a:ext cx="8132837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52385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Arzneimittel-Konzentrationen in Oberflächengewässer D (µg/L)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85672-ACA9-4F0B-8364-67176BEBCFC6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Eintragspfade und Vorkommen in der Umwelt</a:t>
            </a:r>
          </a:p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Hinweis:</a:t>
            </a:r>
          </a:p>
          <a:p>
            <a:r>
              <a:rPr lang="de-DE" dirty="0"/>
              <a:t>Daten und entsprechende Information bzw. Darstellungen sind hier enthalten:</a:t>
            </a:r>
          </a:p>
          <a:p>
            <a:r>
              <a:rPr lang="de-DE" sz="1600" dirty="0"/>
              <a:t>Daten nach IMS </a:t>
            </a:r>
            <a:r>
              <a:rPr lang="de-DE" sz="1600" dirty="0" err="1"/>
              <a:t>Health</a:t>
            </a:r>
            <a:r>
              <a:rPr lang="de-DE" sz="1600" dirty="0"/>
              <a:t> AG, Bergmann et al., UBA Texte 66/2011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46204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Metformin und sein Transformationsprodukt Guanylharnstoff in Elbe, Weser und Nordsee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F59-C0C0-4ADA-8F7A-7FE01F5122D0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Eintragspfade und Vorkommen in der Umwelt</a:t>
            </a:r>
          </a:p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Abbildung herausgenommen, aufgrund fehlender Bildrechte.</a:t>
            </a:r>
          </a:p>
          <a:p>
            <a:r>
              <a:rPr lang="de-DE" dirty="0"/>
              <a:t>Informationen hierzu finden sich z.B. in:</a:t>
            </a:r>
          </a:p>
          <a:p>
            <a:r>
              <a:rPr lang="de-DE" sz="1600" dirty="0"/>
              <a:t>Trautwein C,</a:t>
            </a:r>
            <a:r>
              <a:rPr lang="de-DE" sz="1600" dirty="0">
                <a:uFill>
                  <a:solidFill>
                    <a:srgbClr val="CC3300"/>
                  </a:solidFill>
                </a:uFill>
              </a:rPr>
              <a:t> </a:t>
            </a:r>
            <a:r>
              <a:rPr lang="de-DE" sz="1600" dirty="0" err="1"/>
              <a:t>Berset</a:t>
            </a:r>
            <a:r>
              <a:rPr lang="de-DE" sz="1600" dirty="0"/>
              <a:t> J-D,  </a:t>
            </a:r>
            <a:r>
              <a:rPr lang="de-DE" sz="1600" dirty="0" err="1"/>
              <a:t>Wolschke</a:t>
            </a:r>
            <a:r>
              <a:rPr lang="de-DE" sz="1600" dirty="0"/>
              <a:t> H</a:t>
            </a:r>
            <a:r>
              <a:rPr lang="de-DE" sz="1600" dirty="0">
                <a:uFill>
                  <a:solidFill>
                    <a:srgbClr val="CC3300"/>
                  </a:solidFill>
                </a:uFill>
              </a:rPr>
              <a:t>, </a:t>
            </a:r>
            <a:r>
              <a:rPr lang="de-DE" sz="1600" dirty="0"/>
              <a:t>Kümmerer K, </a:t>
            </a:r>
            <a:r>
              <a:rPr lang="de-DE" sz="1600" dirty="0" err="1"/>
              <a:t>Environ</a:t>
            </a:r>
            <a:r>
              <a:rPr lang="de-DE" sz="1600" dirty="0"/>
              <a:t> </a:t>
            </a:r>
            <a:r>
              <a:rPr lang="de-DE" sz="1600" dirty="0" err="1"/>
              <a:t>Int</a:t>
            </a:r>
            <a:r>
              <a:rPr lang="de-DE" sz="1600" dirty="0"/>
              <a:t> 70, 303-212 (2014)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0633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 sz="4000"/>
            </a:pPr>
            <a:r>
              <a:rPr lang="de-DE"/>
              <a:t>Arzneimittel (-wirkstoffe):</a:t>
            </a:r>
          </a:p>
          <a:p>
            <a:pPr>
              <a:lnSpc>
                <a:spcPct val="80000"/>
              </a:lnSpc>
              <a:defRPr sz="4000"/>
            </a:pPr>
            <a:r>
              <a:rPr lang="de-DE"/>
              <a:t>Wirkung auf Mensch und Umwelt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Block IV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Prof. Dr. Klaus Kümmerer</a:t>
            </a:r>
          </a:p>
          <a:p>
            <a:r>
              <a:rPr lang="de-DE" dirty="0" err="1"/>
              <a:t>Leuphana</a:t>
            </a:r>
            <a:r>
              <a:rPr lang="de-DE" dirty="0"/>
              <a:t> Universität, Institut für Nachhaltige Chemie und Umweltchemie</a:t>
            </a:r>
          </a:p>
        </p:txBody>
      </p:sp>
    </p:spTree>
    <p:extLst>
      <p:ext uri="{BB962C8B-B14F-4D97-AF65-F5344CB8AC3E}">
        <p14:creationId xmlns:p14="http://schemas.microsoft.com/office/powerpoint/2010/main" val="183385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Wirkungen auf den Menschen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77AA-5970-4655-8435-218ED2947754}" type="datetime1">
              <a:rPr lang="de-DE" smtClean="0"/>
              <a:t>31.07.2020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Arzneimittel (-wirkstoffe): Wirkung auf Mensch und Umwelt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lvl="3" hangingPunct="0"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 ca. 2000 Liter Wasser Trinken pro Tag</a:t>
            </a:r>
            <a:b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</a:b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3" hangingPunct="0"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 Weiterhin Rezept</a:t>
            </a:r>
            <a:b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</a:b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3" hangingPunct="0"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 Aber: Einzelstoffe</a:t>
            </a:r>
          </a:p>
          <a:p>
            <a:pPr marL="162000" lvl="3" indent="0" hangingPunct="0">
              <a:buSzPct val="100000"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marL="162000" lvl="3" indent="0" hangingPunct="0">
              <a:buSzPct val="100000"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endParaRPr lang="de-DE" sz="1600" kern="0">
              <a:solidFill>
                <a:srgbClr val="000000"/>
              </a:solidFill>
              <a:cs typeface="Arial"/>
              <a:sym typeface="Arial"/>
            </a:endParaRPr>
          </a:p>
          <a:p>
            <a:pPr marL="162000" lvl="3" indent="0" hangingPunct="0">
              <a:buSzPct val="100000"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Abschätzung gilt nicht:</a:t>
            </a:r>
          </a:p>
          <a:p>
            <a:pPr marL="162000" lvl="3" indent="0" hangingPunct="0">
              <a:buSzPct val="100000"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endParaRPr lang="de-DE" sz="1600" kern="0">
              <a:solidFill>
                <a:srgbClr val="000000"/>
              </a:solidFill>
              <a:cs typeface="Arial"/>
              <a:sym typeface="Arial"/>
            </a:endParaRPr>
          </a:p>
          <a:p>
            <a:pPr lvl="3" hangingPunct="0"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für Kinder, ungeborenes Leben, ältere, kranke Menschen, Mehrfachmedikation?</a:t>
            </a:r>
          </a:p>
          <a:p>
            <a:pPr marL="162000" lvl="3" indent="0" hangingPunct="0">
              <a:buSzPct val="100000"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3" hangingPunct="0"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/>
            </a:pP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Mit der DNA direkt interagierende Stoffe z.B. einige Zytostatika?</a:t>
            </a:r>
          </a:p>
          <a:p>
            <a:endParaRPr lang="de-DE" sz="1600"/>
          </a:p>
        </p:txBody>
      </p:sp>
    </p:spTree>
    <p:extLst>
      <p:ext uri="{BB962C8B-B14F-4D97-AF65-F5344CB8AC3E}">
        <p14:creationId xmlns:p14="http://schemas.microsoft.com/office/powerpoint/2010/main" val="23366461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Risiko-Abschätzung für Stoffe in der Umwelt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B88F-D4C6-4E97-A2A9-EB07B253C662}" type="datetime1">
              <a:rPr lang="de-DE" smtClean="0"/>
              <a:t>31.07.2020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Arzneimittel (-wirkstoffe): Wirkung auf Mensch und Umwelt</a:t>
            </a:r>
          </a:p>
          <a:p>
            <a:endParaRPr lang="de-DE"/>
          </a:p>
        </p:txBody>
      </p:sp>
      <p:pic>
        <p:nvPicPr>
          <p:cNvPr id="9" name="Inhaltsplatzhalter 3" descr="Inhaltsplatzhalter 3"/>
          <p:cNvPicPr>
            <a:picLocks noGrp="1" noChangeAspect="1"/>
          </p:cNvPicPr>
          <p:nvPr>
            <p:ph sz="quarter" idx="15"/>
          </p:nvPr>
        </p:nvPicPr>
        <p:blipFill>
          <a:blip r:embed="rId2">
            <a:extLst/>
          </a:blip>
          <a:srcRect l="2915" t="2960" b="67817"/>
          <a:stretch>
            <a:fillRect/>
          </a:stretch>
        </p:blipFill>
        <p:spPr>
          <a:xfrm>
            <a:off x="939064" y="1772816"/>
            <a:ext cx="7265873" cy="30963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966962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Risiko-Abschätzung für Stoffe in der Umwelt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BF55-7CAE-4AF3-9B65-E82834801FE8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/>
              <a:t>Arzneimittel (-wirkstoffe): Wirkung auf Mensch und Umwelt</a:t>
            </a:r>
          </a:p>
          <a:p>
            <a:endParaRPr lang="de-DE"/>
          </a:p>
          <a:p>
            <a:endParaRPr lang="de-DE" sz="1000"/>
          </a:p>
          <a:p>
            <a:endParaRPr lang="de-DE" sz="1000"/>
          </a:p>
        </p:txBody>
      </p:sp>
      <p:grpSp>
        <p:nvGrpSpPr>
          <p:cNvPr id="8" name="Gruppieren 7"/>
          <p:cNvGrpSpPr/>
          <p:nvPr/>
        </p:nvGrpSpPr>
        <p:grpSpPr>
          <a:xfrm>
            <a:off x="251520" y="1486182"/>
            <a:ext cx="8505670" cy="4387161"/>
            <a:chOff x="98778" y="1600200"/>
            <a:chExt cx="9045222" cy="4624745"/>
          </a:xfrm>
          <a:noFill/>
        </p:grpSpPr>
        <p:sp>
          <p:nvSpPr>
            <p:cNvPr id="9" name="AutoShape 56"/>
            <p:cNvSpPr/>
            <p:nvPr/>
          </p:nvSpPr>
          <p:spPr>
            <a:xfrm>
              <a:off x="4642220" y="5303102"/>
              <a:ext cx="663712" cy="290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00"/>
                  </a:moveTo>
                  <a:lnTo>
                    <a:pt x="5400" y="162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200"/>
                  </a:lnTo>
                  <a:lnTo>
                    <a:pt x="21600" y="1620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2"/>
              </a:solidFill>
              <a:miter/>
            </a:ln>
          </p:spPr>
          <p:txBody>
            <a:bodyPr lIns="45719" rIns="45719" anchor="ctr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10" name="AutoShape 55"/>
            <p:cNvSpPr/>
            <p:nvPr/>
          </p:nvSpPr>
          <p:spPr>
            <a:xfrm>
              <a:off x="4621142" y="4589296"/>
              <a:ext cx="663712" cy="313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00"/>
                  </a:moveTo>
                  <a:lnTo>
                    <a:pt x="5400" y="162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200"/>
                  </a:lnTo>
                  <a:lnTo>
                    <a:pt x="21600" y="1620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2"/>
              </a:solidFill>
              <a:miter/>
            </a:ln>
          </p:spPr>
          <p:txBody>
            <a:bodyPr lIns="45719" rIns="45719" anchor="ctr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11" name="Text Box 25"/>
            <p:cNvSpPr txBox="1"/>
            <p:nvPr/>
          </p:nvSpPr>
          <p:spPr>
            <a:xfrm>
              <a:off x="914400" y="1600200"/>
              <a:ext cx="2819400" cy="475169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400"/>
                </a:spcBef>
                <a:defRPr sz="2400"/>
              </a:lvl1pPr>
            </a:lstStyle>
            <a:p>
              <a:r>
                <a:rPr>
                  <a:latin typeface="Calibri" panose="020F0502020204030204" pitchFamily="34" charset="0"/>
                </a:rPr>
                <a:t>Exposition</a:t>
              </a:r>
            </a:p>
          </p:txBody>
        </p:sp>
        <p:sp>
          <p:nvSpPr>
            <p:cNvPr id="12" name="Text Box 26"/>
            <p:cNvSpPr txBox="1"/>
            <p:nvPr/>
          </p:nvSpPr>
          <p:spPr>
            <a:xfrm>
              <a:off x="5638800" y="1600200"/>
              <a:ext cx="2743200" cy="475169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400"/>
                </a:spcBef>
                <a:defRPr sz="2400"/>
              </a:lvl1pPr>
            </a:lstStyle>
            <a:p>
              <a:r>
                <a:rPr>
                  <a:latin typeface="Calibri" panose="020F0502020204030204" pitchFamily="34" charset="0"/>
                </a:rPr>
                <a:t>Wirkung</a:t>
              </a:r>
            </a:p>
          </p:txBody>
        </p:sp>
        <p:sp>
          <p:nvSpPr>
            <p:cNvPr id="13" name="Text Box 28"/>
            <p:cNvSpPr txBox="1"/>
            <p:nvPr/>
          </p:nvSpPr>
          <p:spPr>
            <a:xfrm>
              <a:off x="1676400" y="2286000"/>
              <a:ext cx="1143000" cy="369332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000"/>
                </a:spcBef>
              </a:lvl1pPr>
            </a:lstStyle>
            <a:p>
              <a:r>
                <a:rPr>
                  <a:latin typeface="Calibri" panose="020F0502020204030204" pitchFamily="34" charset="0"/>
                </a:rPr>
                <a:t>Analyse</a:t>
              </a:r>
            </a:p>
          </p:txBody>
        </p:sp>
        <p:sp>
          <p:nvSpPr>
            <p:cNvPr id="14" name="Text Box 29"/>
            <p:cNvSpPr txBox="1"/>
            <p:nvPr/>
          </p:nvSpPr>
          <p:spPr>
            <a:xfrm>
              <a:off x="2895599" y="2286000"/>
              <a:ext cx="2071511" cy="369332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000"/>
                </a:spcBef>
              </a:lvl1pPr>
            </a:lstStyle>
            <a:p>
              <a:r>
                <a:rPr>
                  <a:latin typeface="Calibri" panose="020F0502020204030204" pitchFamily="34" charset="0"/>
                </a:rPr>
                <a:t>Abbau/Elimination</a:t>
              </a:r>
            </a:p>
          </p:txBody>
        </p:sp>
        <p:sp>
          <p:nvSpPr>
            <p:cNvPr id="15" name="Text Box 30"/>
            <p:cNvSpPr txBox="1"/>
            <p:nvPr/>
          </p:nvSpPr>
          <p:spPr>
            <a:xfrm>
              <a:off x="5029200" y="2286000"/>
              <a:ext cx="1828800" cy="369332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000"/>
                </a:spcBef>
              </a:lvl1pPr>
            </a:lstStyle>
            <a:p>
              <a:r>
                <a:rPr>
                  <a:latin typeface="Calibri" panose="020F0502020204030204" pitchFamily="34" charset="0"/>
                </a:rPr>
                <a:t>Ökotoxizität</a:t>
              </a:r>
            </a:p>
          </p:txBody>
        </p:sp>
        <p:sp>
          <p:nvSpPr>
            <p:cNvPr id="16" name="Text Box 32"/>
            <p:cNvSpPr txBox="1"/>
            <p:nvPr/>
          </p:nvSpPr>
          <p:spPr>
            <a:xfrm>
              <a:off x="761999" y="2895600"/>
              <a:ext cx="3200400" cy="794888"/>
            </a:xfrm>
            <a:prstGeom prst="rect">
              <a:avLst/>
            </a:prstGeom>
            <a:grpFill/>
            <a:ln>
              <a:solidFill>
                <a:srgbClr val="000000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/>
            <a:p>
              <a:pPr algn="ctr">
                <a:spcBef>
                  <a:spcPts val="1200"/>
                </a:spcBef>
                <a:defRPr sz="2000"/>
              </a:pPr>
              <a:r>
                <a:rPr>
                  <a:latin typeface="Calibri" panose="020F0502020204030204" pitchFamily="34" charset="0"/>
                </a:rPr>
                <a:t>Predicted Environmental Concentration </a:t>
              </a:r>
              <a:r>
                <a:rPr sz="2300" b="1">
                  <a:solidFill>
                    <a:srgbClr val="FF6600"/>
                  </a:solidFill>
                  <a:latin typeface="Calibri" panose="020F0502020204030204" pitchFamily="34" charset="0"/>
                </a:rPr>
                <a:t>(PEC)</a:t>
              </a:r>
            </a:p>
          </p:txBody>
        </p:sp>
        <p:sp>
          <p:nvSpPr>
            <p:cNvPr id="17" name="Text Box 33"/>
            <p:cNvSpPr txBox="1"/>
            <p:nvPr/>
          </p:nvSpPr>
          <p:spPr>
            <a:xfrm>
              <a:off x="2933700" y="4066077"/>
              <a:ext cx="4038600" cy="523220"/>
            </a:xfrm>
            <a:prstGeom prst="rect">
              <a:avLst/>
            </a:prstGeom>
            <a:grpFill/>
            <a:ln w="76200">
              <a:solidFill>
                <a:schemeClr val="tx1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600"/>
                </a:spcBef>
                <a:defRPr sz="2800"/>
              </a:lvl1pPr>
            </a:lstStyle>
            <a:p>
              <a:r>
                <a:rPr>
                  <a:latin typeface="Calibri" panose="020F0502020204030204" pitchFamily="34" charset="0"/>
                </a:rPr>
                <a:t>PEC/PNEC- Verhältnis</a:t>
              </a:r>
            </a:p>
          </p:txBody>
        </p:sp>
        <p:sp>
          <p:nvSpPr>
            <p:cNvPr id="18" name="Text Box 34"/>
            <p:cNvSpPr txBox="1"/>
            <p:nvPr/>
          </p:nvSpPr>
          <p:spPr>
            <a:xfrm>
              <a:off x="3384920" y="4902993"/>
              <a:ext cx="3352801" cy="400110"/>
            </a:xfrm>
            <a:prstGeom prst="rect">
              <a:avLst/>
            </a:prstGeom>
            <a:grp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000"/>
                </a:spcBef>
                <a:defRPr sz="2000"/>
              </a:lvl1pPr>
            </a:lstStyle>
            <a:p>
              <a:r>
                <a:rPr>
                  <a:latin typeface="Calibri" panose="020F0502020204030204" pitchFamily="34" charset="0"/>
                </a:rPr>
                <a:t>Risiko-Abschätzung</a:t>
              </a:r>
            </a:p>
          </p:txBody>
        </p:sp>
        <p:sp>
          <p:nvSpPr>
            <p:cNvPr id="19" name="Text Box 35"/>
            <p:cNvSpPr txBox="1"/>
            <p:nvPr/>
          </p:nvSpPr>
          <p:spPr>
            <a:xfrm>
              <a:off x="3048000" y="5638800"/>
              <a:ext cx="3810000" cy="586145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900"/>
                </a:spcBef>
                <a:defRPr sz="3200"/>
              </a:lvl1pPr>
            </a:lstStyle>
            <a:p>
              <a:r>
                <a:rPr>
                  <a:latin typeface="Calibri" panose="020F0502020204030204" pitchFamily="34" charset="0"/>
                </a:rPr>
                <a:t>Risiko-Management</a:t>
              </a:r>
            </a:p>
          </p:txBody>
        </p:sp>
        <p:sp>
          <p:nvSpPr>
            <p:cNvPr id="20" name="Line 38"/>
            <p:cNvSpPr/>
            <p:nvPr/>
          </p:nvSpPr>
          <p:spPr>
            <a:xfrm>
              <a:off x="2209800" y="2667000"/>
              <a:ext cx="0" cy="228600"/>
            </a:xfrm>
            <a:prstGeom prst="line">
              <a:avLst/>
            </a:prstGeom>
            <a:grpFill/>
            <a:ln>
              <a:solidFill>
                <a:schemeClr val="bg2"/>
              </a:solidFill>
              <a:tailEnd type="triangle"/>
            </a:ln>
          </p:spPr>
          <p:txBody>
            <a:bodyPr lIns="45719" rIns="45719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21" name="Line 39"/>
            <p:cNvSpPr/>
            <p:nvPr/>
          </p:nvSpPr>
          <p:spPr>
            <a:xfrm>
              <a:off x="3276600" y="2667000"/>
              <a:ext cx="0" cy="228600"/>
            </a:xfrm>
            <a:prstGeom prst="line">
              <a:avLst/>
            </a:prstGeom>
            <a:grpFill/>
            <a:ln>
              <a:solidFill>
                <a:schemeClr val="bg2"/>
              </a:solidFill>
              <a:tailEnd type="triangle"/>
            </a:ln>
          </p:spPr>
          <p:txBody>
            <a:bodyPr lIns="45719" rIns="45719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22" name="Text Box 48"/>
            <p:cNvSpPr txBox="1"/>
            <p:nvPr/>
          </p:nvSpPr>
          <p:spPr>
            <a:xfrm>
              <a:off x="4275665" y="2893547"/>
              <a:ext cx="2887134" cy="796941"/>
            </a:xfrm>
            <a:prstGeom prst="rect">
              <a:avLst/>
            </a:prstGeom>
            <a:grpFill/>
            <a:ln>
              <a:solidFill>
                <a:srgbClr val="000000"/>
              </a:solidFill>
              <a:miter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/>
            <a:p>
              <a:pPr algn="ctr">
                <a:spcBef>
                  <a:spcPts val="1200"/>
                </a:spcBef>
                <a:defRPr sz="2000"/>
              </a:pPr>
              <a:r>
                <a:rPr>
                  <a:latin typeface="Calibri" panose="020F0502020204030204" pitchFamily="34" charset="0"/>
                </a:rPr>
                <a:t>Predicted No Effect Concentration </a:t>
              </a:r>
              <a:r>
                <a:rPr sz="2200" b="1">
                  <a:solidFill>
                    <a:srgbClr val="FF6600"/>
                  </a:solidFill>
                  <a:latin typeface="Calibri" panose="020F0502020204030204" pitchFamily="34" charset="0"/>
                </a:rPr>
                <a:t>(PNEC)</a:t>
              </a:r>
            </a:p>
          </p:txBody>
        </p:sp>
        <p:sp>
          <p:nvSpPr>
            <p:cNvPr id="23" name="Line 51"/>
            <p:cNvSpPr/>
            <p:nvPr/>
          </p:nvSpPr>
          <p:spPr>
            <a:xfrm>
              <a:off x="5943600" y="2667000"/>
              <a:ext cx="0" cy="228600"/>
            </a:xfrm>
            <a:prstGeom prst="line">
              <a:avLst/>
            </a:prstGeom>
            <a:grpFill/>
            <a:ln>
              <a:solidFill>
                <a:schemeClr val="bg2"/>
              </a:solidFill>
              <a:tailEnd type="triangle"/>
            </a:ln>
          </p:spPr>
          <p:txBody>
            <a:bodyPr lIns="45719" rIns="45719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24" name="AutoShape 52"/>
            <p:cNvSpPr/>
            <p:nvPr/>
          </p:nvSpPr>
          <p:spPr>
            <a:xfrm>
              <a:off x="3505200" y="3634264"/>
              <a:ext cx="381000" cy="404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00"/>
                  </a:moveTo>
                  <a:lnTo>
                    <a:pt x="5400" y="162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200"/>
                  </a:lnTo>
                  <a:lnTo>
                    <a:pt x="21600" y="1620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2"/>
              </a:solidFill>
              <a:miter/>
            </a:ln>
          </p:spPr>
          <p:txBody>
            <a:bodyPr lIns="45719" rIns="45719" anchor="ctr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25" name="AutoShape 53"/>
            <p:cNvSpPr/>
            <p:nvPr/>
          </p:nvSpPr>
          <p:spPr>
            <a:xfrm>
              <a:off x="5943600" y="3649653"/>
              <a:ext cx="381000" cy="388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00"/>
                  </a:moveTo>
                  <a:lnTo>
                    <a:pt x="5400" y="162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200"/>
                  </a:lnTo>
                  <a:lnTo>
                    <a:pt x="21600" y="1620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2"/>
              </a:solidFill>
              <a:miter/>
            </a:ln>
          </p:spPr>
          <p:txBody>
            <a:bodyPr lIns="45719" rIns="45719" anchor="ctr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26" name="Text Box 58"/>
            <p:cNvSpPr txBox="1"/>
            <p:nvPr/>
          </p:nvSpPr>
          <p:spPr>
            <a:xfrm>
              <a:off x="7467600" y="2286000"/>
              <a:ext cx="1295400" cy="369332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000"/>
                </a:spcBef>
              </a:lvl1pPr>
            </a:lstStyle>
            <a:p>
              <a:r>
                <a:rPr>
                  <a:latin typeface="Calibri" panose="020F0502020204030204" pitchFamily="34" charset="0"/>
                </a:rPr>
                <a:t>Toxizität</a:t>
              </a:r>
            </a:p>
          </p:txBody>
        </p:sp>
        <p:sp>
          <p:nvSpPr>
            <p:cNvPr id="27" name="AutoShape 61"/>
            <p:cNvSpPr/>
            <p:nvPr/>
          </p:nvSpPr>
          <p:spPr>
            <a:xfrm rot="10800000" flipV="1">
              <a:off x="6629400" y="4724400"/>
              <a:ext cx="933447" cy="48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1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noFill/>
            <a:ln>
              <a:solidFill>
                <a:schemeClr val="tx1"/>
              </a:solidFill>
              <a:miter/>
              <a:tailEnd type="triangle"/>
            </a:ln>
          </p:spPr>
          <p:txBody>
            <a:bodyPr lIns="45719" rIns="45719" anchor="ctr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28" name="Text Box 62"/>
            <p:cNvSpPr txBox="1"/>
            <p:nvPr/>
          </p:nvSpPr>
          <p:spPr>
            <a:xfrm>
              <a:off x="98778" y="2286000"/>
              <a:ext cx="1501420" cy="368111"/>
            </a:xfrm>
            <a:prstGeom prst="rect">
              <a:avLst/>
            </a:prstGeom>
            <a:grpFill/>
            <a:ln w="3175">
              <a:solidFill>
                <a:schemeClr val="tx1"/>
              </a:solidFill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>
                <a:spcBef>
                  <a:spcPts val="1000"/>
                </a:spcBef>
                <a:defRPr>
                  <a:solidFill>
                    <a:srgbClr val="0000FF"/>
                  </a:solidFill>
                </a:defRPr>
              </a:lvl1pPr>
            </a:lstStyle>
            <a:p>
              <a:r>
                <a:rPr>
                  <a:solidFill>
                    <a:schemeClr val="tx1"/>
                  </a:solidFill>
                  <a:latin typeface="Calibri" panose="020F0502020204030204" pitchFamily="34" charset="0"/>
                </a:rPr>
                <a:t>Berechnung</a:t>
              </a:r>
            </a:p>
          </p:txBody>
        </p:sp>
        <p:sp>
          <p:nvSpPr>
            <p:cNvPr id="29" name="Line 64"/>
            <p:cNvSpPr/>
            <p:nvPr/>
          </p:nvSpPr>
          <p:spPr>
            <a:xfrm>
              <a:off x="1143000" y="2667000"/>
              <a:ext cx="0" cy="228600"/>
            </a:xfrm>
            <a:prstGeom prst="line">
              <a:avLst/>
            </a:prstGeom>
            <a:grpFill/>
            <a:ln>
              <a:solidFill>
                <a:schemeClr val="bg2"/>
              </a:solidFill>
              <a:tailEnd type="triangle"/>
            </a:ln>
          </p:spPr>
          <p:txBody>
            <a:bodyPr lIns="45719" rIns="45719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30" name="Text Box 66"/>
            <p:cNvSpPr txBox="1"/>
            <p:nvPr/>
          </p:nvSpPr>
          <p:spPr>
            <a:xfrm>
              <a:off x="7315200" y="2895600"/>
              <a:ext cx="1600200" cy="646331"/>
            </a:xfrm>
            <a:prstGeom prst="rect">
              <a:avLst/>
            </a:prstGeom>
            <a:grp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000"/>
                </a:spcBef>
              </a:lvl1pPr>
            </a:lstStyle>
            <a:p>
              <a:r>
                <a:rPr>
                  <a:latin typeface="Calibri" panose="020F0502020204030204" pitchFamily="34" charset="0"/>
                </a:rPr>
                <a:t>tägliche Aufnahme</a:t>
              </a:r>
            </a:p>
          </p:txBody>
        </p:sp>
        <p:sp>
          <p:nvSpPr>
            <p:cNvPr id="31" name="Line 67"/>
            <p:cNvSpPr/>
            <p:nvPr/>
          </p:nvSpPr>
          <p:spPr>
            <a:xfrm>
              <a:off x="8077200" y="2667000"/>
              <a:ext cx="0" cy="228600"/>
            </a:xfrm>
            <a:prstGeom prst="line">
              <a:avLst/>
            </a:prstGeom>
            <a:grpFill/>
            <a:ln>
              <a:solidFill>
                <a:schemeClr val="bg2"/>
              </a:solidFill>
              <a:tailEnd type="triangle"/>
            </a:ln>
          </p:spPr>
          <p:txBody>
            <a:bodyPr lIns="45719" rIns="45719"/>
            <a:lstStyle/>
            <a:p>
              <a:endParaRPr>
                <a:latin typeface="Calibri" panose="020F0502020204030204" pitchFamily="34" charset="0"/>
              </a:endParaRPr>
            </a:p>
          </p:txBody>
        </p:sp>
        <p:sp>
          <p:nvSpPr>
            <p:cNvPr id="32" name="Text Box 68"/>
            <p:cNvSpPr txBox="1"/>
            <p:nvPr/>
          </p:nvSpPr>
          <p:spPr>
            <a:xfrm>
              <a:off x="7086600" y="4038600"/>
              <a:ext cx="2057400" cy="646331"/>
            </a:xfrm>
            <a:prstGeom prst="rect">
              <a:avLst/>
            </a:prstGeom>
            <a:grp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spcBef>
                  <a:spcPts val="1000"/>
                </a:spcBef>
              </a:lvl1pPr>
            </a:lstStyle>
            <a:p>
              <a:r>
                <a:rPr>
                  <a:latin typeface="Calibri" panose="020F0502020204030204" pitchFamily="34" charset="0"/>
                </a:rPr>
                <a:t>duldbare tägliche Aufnahme (ADI)</a:t>
              </a:r>
            </a:p>
          </p:txBody>
        </p:sp>
        <p:sp>
          <p:nvSpPr>
            <p:cNvPr id="33" name="AutoShape 69"/>
            <p:cNvSpPr/>
            <p:nvPr/>
          </p:nvSpPr>
          <p:spPr>
            <a:xfrm>
              <a:off x="7848600" y="3581400"/>
              <a:ext cx="381000" cy="457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00"/>
                  </a:moveTo>
                  <a:lnTo>
                    <a:pt x="5400" y="162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200"/>
                  </a:lnTo>
                  <a:lnTo>
                    <a:pt x="21600" y="1620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chemeClr val="bg2"/>
            </a:solidFill>
            <a:ln>
              <a:solidFill>
                <a:schemeClr val="bg2"/>
              </a:solidFill>
              <a:miter/>
            </a:ln>
          </p:spPr>
          <p:txBody>
            <a:bodyPr lIns="45719" rIns="45719" anchor="ctr"/>
            <a:lstStyle/>
            <a:p>
              <a:endParaRPr>
                <a:latin typeface="Calibri" panose="020F0502020204030204" pitchFamily="34" charset="0"/>
              </a:endParaRPr>
            </a:p>
          </p:txBody>
        </p:sp>
      </p:grpSp>
      <p:sp>
        <p:nvSpPr>
          <p:cNvPr id="34" name="Rechteck 33"/>
          <p:cNvSpPr/>
          <p:nvPr/>
        </p:nvSpPr>
        <p:spPr>
          <a:xfrm>
            <a:off x="7268322" y="6100376"/>
            <a:ext cx="1450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 sz="1200"/>
            </a:pPr>
            <a:r>
              <a:rPr lang="de-DE" dirty="0">
                <a:latin typeface="Calibri" panose="020F0502020204030204" pitchFamily="34" charset="0"/>
              </a:rPr>
              <a:t>Grafik: K. Kümmerer</a:t>
            </a:r>
          </a:p>
        </p:txBody>
      </p:sp>
    </p:spTree>
    <p:extLst>
      <p:ext uri="{BB962C8B-B14F-4D97-AF65-F5344CB8AC3E}">
        <p14:creationId xmlns:p14="http://schemas.microsoft.com/office/powerpoint/2010/main" val="41593222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PEC/PNEC-Verhältnis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691E-0928-4711-B361-43B919A706C0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Arzneimittel (-wirkstoffe): Wirkung auf Mensch und Umwelt</a:t>
            </a:r>
          </a:p>
          <a:p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663819" y="1523999"/>
            <a:ext cx="8022861" cy="4659316"/>
            <a:chOff x="663819" y="1523999"/>
            <a:chExt cx="8022861" cy="4659316"/>
          </a:xfrm>
        </p:grpSpPr>
        <p:grpSp>
          <p:nvGrpSpPr>
            <p:cNvPr id="9" name="Group 3"/>
            <p:cNvGrpSpPr/>
            <p:nvPr/>
          </p:nvGrpSpPr>
          <p:grpSpPr>
            <a:xfrm>
              <a:off x="1414097" y="1676400"/>
              <a:ext cx="1904121" cy="1992316"/>
              <a:chOff x="0" y="0"/>
              <a:chExt cx="1904120" cy="1992314"/>
            </a:xfrm>
          </p:grpSpPr>
          <p:grpSp>
            <p:nvGrpSpPr>
              <p:cNvPr id="19" name="Group 4"/>
              <p:cNvGrpSpPr/>
              <p:nvPr/>
            </p:nvGrpSpPr>
            <p:grpSpPr>
              <a:xfrm>
                <a:off x="0" y="0"/>
                <a:ext cx="1904120" cy="1992314"/>
                <a:chOff x="0" y="0"/>
                <a:chExt cx="1904119" cy="1992313"/>
              </a:xfrm>
            </p:grpSpPr>
            <p:sp>
              <p:nvSpPr>
                <p:cNvPr id="21" name="Freeform 5"/>
                <p:cNvSpPr/>
                <p:nvPr/>
              </p:nvSpPr>
              <p:spPr>
                <a:xfrm>
                  <a:off x="7940" y="0"/>
                  <a:ext cx="1896180" cy="15335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3437" y="5098"/>
                      </a:moveTo>
                      <a:lnTo>
                        <a:pt x="3600" y="4517"/>
                      </a:lnTo>
                      <a:lnTo>
                        <a:pt x="3871" y="3891"/>
                      </a:lnTo>
                      <a:lnTo>
                        <a:pt x="4306" y="3443"/>
                      </a:lnTo>
                      <a:lnTo>
                        <a:pt x="4848" y="3019"/>
                      </a:lnTo>
                      <a:lnTo>
                        <a:pt x="5282" y="2817"/>
                      </a:lnTo>
                      <a:lnTo>
                        <a:pt x="5843" y="2594"/>
                      </a:lnTo>
                      <a:lnTo>
                        <a:pt x="6675" y="2504"/>
                      </a:lnTo>
                      <a:lnTo>
                        <a:pt x="7489" y="2594"/>
                      </a:lnTo>
                      <a:lnTo>
                        <a:pt x="8231" y="2840"/>
                      </a:lnTo>
                      <a:lnTo>
                        <a:pt x="8792" y="3130"/>
                      </a:lnTo>
                      <a:lnTo>
                        <a:pt x="9118" y="2147"/>
                      </a:lnTo>
                      <a:lnTo>
                        <a:pt x="9534" y="1386"/>
                      </a:lnTo>
                      <a:lnTo>
                        <a:pt x="10113" y="783"/>
                      </a:lnTo>
                      <a:lnTo>
                        <a:pt x="10872" y="335"/>
                      </a:lnTo>
                      <a:lnTo>
                        <a:pt x="11777" y="22"/>
                      </a:lnTo>
                      <a:lnTo>
                        <a:pt x="12681" y="0"/>
                      </a:lnTo>
                      <a:lnTo>
                        <a:pt x="13495" y="157"/>
                      </a:lnTo>
                      <a:lnTo>
                        <a:pt x="14400" y="537"/>
                      </a:lnTo>
                      <a:lnTo>
                        <a:pt x="15069" y="1207"/>
                      </a:lnTo>
                      <a:lnTo>
                        <a:pt x="15558" y="1878"/>
                      </a:lnTo>
                      <a:lnTo>
                        <a:pt x="15883" y="2527"/>
                      </a:lnTo>
                      <a:lnTo>
                        <a:pt x="15956" y="3354"/>
                      </a:lnTo>
                      <a:lnTo>
                        <a:pt x="16589" y="3086"/>
                      </a:lnTo>
                      <a:lnTo>
                        <a:pt x="17331" y="3175"/>
                      </a:lnTo>
                      <a:lnTo>
                        <a:pt x="17964" y="3443"/>
                      </a:lnTo>
                      <a:lnTo>
                        <a:pt x="18488" y="4025"/>
                      </a:lnTo>
                      <a:lnTo>
                        <a:pt x="18886" y="4740"/>
                      </a:lnTo>
                      <a:lnTo>
                        <a:pt x="19031" y="5590"/>
                      </a:lnTo>
                      <a:lnTo>
                        <a:pt x="19013" y="6216"/>
                      </a:lnTo>
                      <a:lnTo>
                        <a:pt x="19375" y="6149"/>
                      </a:lnTo>
                      <a:lnTo>
                        <a:pt x="19809" y="6283"/>
                      </a:lnTo>
                      <a:lnTo>
                        <a:pt x="20261" y="6596"/>
                      </a:lnTo>
                      <a:lnTo>
                        <a:pt x="20623" y="6909"/>
                      </a:lnTo>
                      <a:lnTo>
                        <a:pt x="20858" y="7200"/>
                      </a:lnTo>
                      <a:lnTo>
                        <a:pt x="21075" y="7580"/>
                      </a:lnTo>
                      <a:lnTo>
                        <a:pt x="21311" y="8050"/>
                      </a:lnTo>
                      <a:lnTo>
                        <a:pt x="21437" y="8631"/>
                      </a:lnTo>
                      <a:lnTo>
                        <a:pt x="21455" y="9056"/>
                      </a:lnTo>
                      <a:lnTo>
                        <a:pt x="21401" y="9525"/>
                      </a:lnTo>
                      <a:lnTo>
                        <a:pt x="21256" y="10107"/>
                      </a:lnTo>
                      <a:lnTo>
                        <a:pt x="21437" y="10733"/>
                      </a:lnTo>
                      <a:lnTo>
                        <a:pt x="21528" y="11247"/>
                      </a:lnTo>
                      <a:lnTo>
                        <a:pt x="21564" y="11873"/>
                      </a:lnTo>
                      <a:lnTo>
                        <a:pt x="21455" y="12589"/>
                      </a:lnTo>
                      <a:lnTo>
                        <a:pt x="21383" y="13036"/>
                      </a:lnTo>
                      <a:lnTo>
                        <a:pt x="21148" y="13573"/>
                      </a:lnTo>
                      <a:lnTo>
                        <a:pt x="21455" y="14288"/>
                      </a:lnTo>
                      <a:lnTo>
                        <a:pt x="21564" y="14758"/>
                      </a:lnTo>
                      <a:lnTo>
                        <a:pt x="21600" y="15429"/>
                      </a:lnTo>
                      <a:lnTo>
                        <a:pt x="21528" y="16077"/>
                      </a:lnTo>
                      <a:lnTo>
                        <a:pt x="21329" y="16837"/>
                      </a:lnTo>
                      <a:lnTo>
                        <a:pt x="21075" y="17352"/>
                      </a:lnTo>
                      <a:lnTo>
                        <a:pt x="20695" y="17843"/>
                      </a:lnTo>
                      <a:lnTo>
                        <a:pt x="20044" y="18358"/>
                      </a:lnTo>
                      <a:lnTo>
                        <a:pt x="19375" y="18514"/>
                      </a:lnTo>
                      <a:lnTo>
                        <a:pt x="18742" y="18380"/>
                      </a:lnTo>
                      <a:lnTo>
                        <a:pt x="18344" y="18112"/>
                      </a:lnTo>
                      <a:lnTo>
                        <a:pt x="18072" y="18648"/>
                      </a:lnTo>
                      <a:lnTo>
                        <a:pt x="17765" y="19051"/>
                      </a:lnTo>
                      <a:lnTo>
                        <a:pt x="17512" y="19319"/>
                      </a:lnTo>
                      <a:lnTo>
                        <a:pt x="17023" y="19655"/>
                      </a:lnTo>
                      <a:lnTo>
                        <a:pt x="16589" y="19901"/>
                      </a:lnTo>
                      <a:lnTo>
                        <a:pt x="15956" y="20080"/>
                      </a:lnTo>
                      <a:lnTo>
                        <a:pt x="15323" y="20035"/>
                      </a:lnTo>
                      <a:lnTo>
                        <a:pt x="14708" y="19811"/>
                      </a:lnTo>
                      <a:lnTo>
                        <a:pt x="14183" y="19409"/>
                      </a:lnTo>
                      <a:lnTo>
                        <a:pt x="13857" y="20102"/>
                      </a:lnTo>
                      <a:lnTo>
                        <a:pt x="13550" y="20504"/>
                      </a:lnTo>
                      <a:lnTo>
                        <a:pt x="13170" y="20862"/>
                      </a:lnTo>
                      <a:lnTo>
                        <a:pt x="12718" y="21153"/>
                      </a:lnTo>
                      <a:lnTo>
                        <a:pt x="12211" y="21265"/>
                      </a:lnTo>
                      <a:lnTo>
                        <a:pt x="11741" y="21265"/>
                      </a:lnTo>
                      <a:lnTo>
                        <a:pt x="11288" y="21153"/>
                      </a:lnTo>
                      <a:lnTo>
                        <a:pt x="10746" y="20773"/>
                      </a:lnTo>
                      <a:lnTo>
                        <a:pt x="10420" y="20415"/>
                      </a:lnTo>
                      <a:lnTo>
                        <a:pt x="10113" y="20862"/>
                      </a:lnTo>
                      <a:lnTo>
                        <a:pt x="9805" y="21153"/>
                      </a:lnTo>
                      <a:lnTo>
                        <a:pt x="9407" y="21376"/>
                      </a:lnTo>
                      <a:lnTo>
                        <a:pt x="8864" y="21600"/>
                      </a:lnTo>
                      <a:lnTo>
                        <a:pt x="8285" y="21533"/>
                      </a:lnTo>
                      <a:lnTo>
                        <a:pt x="7688" y="21332"/>
                      </a:lnTo>
                      <a:lnTo>
                        <a:pt x="7236" y="20974"/>
                      </a:lnTo>
                      <a:lnTo>
                        <a:pt x="6802" y="20393"/>
                      </a:lnTo>
                      <a:lnTo>
                        <a:pt x="6549" y="19811"/>
                      </a:lnTo>
                      <a:lnTo>
                        <a:pt x="6096" y="20012"/>
                      </a:lnTo>
                      <a:lnTo>
                        <a:pt x="5590" y="20169"/>
                      </a:lnTo>
                      <a:lnTo>
                        <a:pt x="4975" y="20102"/>
                      </a:lnTo>
                      <a:lnTo>
                        <a:pt x="4432" y="19834"/>
                      </a:lnTo>
                      <a:lnTo>
                        <a:pt x="4034" y="19453"/>
                      </a:lnTo>
                      <a:lnTo>
                        <a:pt x="3690" y="19051"/>
                      </a:lnTo>
                      <a:lnTo>
                        <a:pt x="3401" y="18470"/>
                      </a:lnTo>
                      <a:lnTo>
                        <a:pt x="3347" y="17843"/>
                      </a:lnTo>
                      <a:lnTo>
                        <a:pt x="3039" y="18000"/>
                      </a:lnTo>
                      <a:lnTo>
                        <a:pt x="2551" y="18022"/>
                      </a:lnTo>
                      <a:lnTo>
                        <a:pt x="2008" y="17843"/>
                      </a:lnTo>
                      <a:lnTo>
                        <a:pt x="1447" y="17441"/>
                      </a:lnTo>
                      <a:lnTo>
                        <a:pt x="1067" y="16882"/>
                      </a:lnTo>
                      <a:lnTo>
                        <a:pt x="742" y="16166"/>
                      </a:lnTo>
                      <a:lnTo>
                        <a:pt x="543" y="15429"/>
                      </a:lnTo>
                      <a:lnTo>
                        <a:pt x="488" y="14400"/>
                      </a:lnTo>
                      <a:lnTo>
                        <a:pt x="507" y="13707"/>
                      </a:lnTo>
                      <a:lnTo>
                        <a:pt x="669" y="12678"/>
                      </a:lnTo>
                      <a:lnTo>
                        <a:pt x="289" y="12097"/>
                      </a:lnTo>
                      <a:lnTo>
                        <a:pt x="90" y="11337"/>
                      </a:lnTo>
                      <a:lnTo>
                        <a:pt x="0" y="10532"/>
                      </a:lnTo>
                      <a:lnTo>
                        <a:pt x="0" y="9682"/>
                      </a:lnTo>
                      <a:lnTo>
                        <a:pt x="127" y="8765"/>
                      </a:lnTo>
                      <a:lnTo>
                        <a:pt x="380" y="8094"/>
                      </a:lnTo>
                      <a:lnTo>
                        <a:pt x="796" y="7379"/>
                      </a:lnTo>
                      <a:lnTo>
                        <a:pt x="1248" y="6820"/>
                      </a:lnTo>
                      <a:lnTo>
                        <a:pt x="1791" y="6283"/>
                      </a:lnTo>
                      <a:lnTo>
                        <a:pt x="2460" y="5948"/>
                      </a:lnTo>
                      <a:lnTo>
                        <a:pt x="3401" y="5657"/>
                      </a:lnTo>
                      <a:lnTo>
                        <a:pt x="3437" y="5098"/>
                      </a:lnTo>
                    </a:path>
                  </a:pathLst>
                </a:custGeom>
                <a:solidFill>
                  <a:schemeClr val="accent3">
                    <a:lumOff val="44000"/>
                  </a:schemeClr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2" name="Oval 6"/>
                <p:cNvSpPr/>
                <p:nvPr/>
              </p:nvSpPr>
              <p:spPr>
                <a:xfrm>
                  <a:off x="158809" y="1435100"/>
                  <a:ext cx="276329" cy="217489"/>
                </a:xfrm>
                <a:prstGeom prst="ellipse">
                  <a:avLst/>
                </a:prstGeom>
                <a:solidFill>
                  <a:schemeClr val="accent3">
                    <a:lumOff val="44000"/>
                  </a:schemeClr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endParaRPr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" name="Oval 7"/>
                <p:cNvSpPr/>
                <p:nvPr/>
              </p:nvSpPr>
              <p:spPr>
                <a:xfrm>
                  <a:off x="33349" y="1706562"/>
                  <a:ext cx="212805" cy="142877"/>
                </a:xfrm>
                <a:prstGeom prst="ellipse">
                  <a:avLst/>
                </a:prstGeom>
                <a:solidFill>
                  <a:schemeClr val="accent3">
                    <a:lumOff val="44000"/>
                  </a:schemeClr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endParaRPr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4" name="Oval 8"/>
                <p:cNvSpPr/>
                <p:nvPr/>
              </p:nvSpPr>
              <p:spPr>
                <a:xfrm>
                  <a:off x="0" y="1882775"/>
                  <a:ext cx="120695" cy="109539"/>
                </a:xfrm>
                <a:prstGeom prst="ellipse">
                  <a:avLst/>
                </a:prstGeom>
                <a:solidFill>
                  <a:schemeClr val="accent3">
                    <a:lumOff val="44000"/>
                  </a:schemeClr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endParaRPr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20" name="Rectangle 9"/>
              <p:cNvSpPr txBox="1"/>
              <p:nvPr/>
            </p:nvSpPr>
            <p:spPr>
              <a:xfrm>
                <a:off x="60347" y="407987"/>
                <a:ext cx="1617428" cy="8860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46037" tIns="46037" rIns="46037" bIns="46037" numCol="1" anchor="t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500"/>
                  </a:spcBef>
                  <a:defRPr sz="1600" b="1"/>
                </a:pPr>
                <a:r>
                  <a:rPr>
                    <a:latin typeface="Calibri" panose="020F0502020204030204" pitchFamily="34" charset="0"/>
                  </a:rPr>
                  <a:t>PEC&lt;PNEC</a:t>
                </a:r>
              </a:p>
              <a:p>
                <a:pPr>
                  <a:lnSpc>
                    <a:spcPct val="90000"/>
                  </a:lnSpc>
                  <a:spcBef>
                    <a:spcPts val="500"/>
                  </a:spcBef>
                  <a:defRPr sz="1600" b="1"/>
                </a:pPr>
                <a:r>
                  <a:rPr>
                    <a:latin typeface="Calibri" panose="020F0502020204030204" pitchFamily="34" charset="0"/>
                  </a:rPr>
                  <a:t>wieder mal Glück </a:t>
                </a:r>
              </a:p>
              <a:p>
                <a:pPr>
                  <a:lnSpc>
                    <a:spcPct val="90000"/>
                  </a:lnSpc>
                  <a:spcBef>
                    <a:spcPts val="500"/>
                  </a:spcBef>
                  <a:defRPr sz="1600" b="1"/>
                </a:pPr>
                <a:r>
                  <a:rPr>
                    <a:latin typeface="Calibri" panose="020F0502020204030204" pitchFamily="34" charset="0"/>
                  </a:rPr>
                  <a:t>gehabt!</a:t>
                </a:r>
              </a:p>
            </p:txBody>
          </p:sp>
        </p:grpSp>
        <p:pic>
          <p:nvPicPr>
            <p:cNvPr id="10" name="Picture 10" descr="Picture 10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191000" y="5181601"/>
              <a:ext cx="1257300" cy="1001714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11" name="Group 11"/>
            <p:cNvGrpSpPr/>
            <p:nvPr/>
          </p:nvGrpSpPr>
          <p:grpSpPr>
            <a:xfrm>
              <a:off x="4273062" y="1523999"/>
              <a:ext cx="4413618" cy="3346454"/>
              <a:chOff x="0" y="0"/>
              <a:chExt cx="4413617" cy="3346452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0" y="0"/>
                <a:ext cx="4413617" cy="3346452"/>
                <a:chOff x="0" y="0"/>
                <a:chExt cx="4413616" cy="3346451"/>
              </a:xfrm>
            </p:grpSpPr>
            <p:sp>
              <p:nvSpPr>
                <p:cNvPr id="15" name="Freeform 13"/>
                <p:cNvSpPr/>
                <p:nvPr/>
              </p:nvSpPr>
              <p:spPr>
                <a:xfrm>
                  <a:off x="31752" y="0"/>
                  <a:ext cx="4381865" cy="25749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3436" y="5100"/>
                      </a:moveTo>
                      <a:lnTo>
                        <a:pt x="3608" y="4514"/>
                      </a:lnTo>
                      <a:lnTo>
                        <a:pt x="3882" y="3902"/>
                      </a:lnTo>
                      <a:lnTo>
                        <a:pt x="4312" y="3436"/>
                      </a:lnTo>
                      <a:lnTo>
                        <a:pt x="4844" y="3023"/>
                      </a:lnTo>
                      <a:lnTo>
                        <a:pt x="5298" y="2823"/>
                      </a:lnTo>
                      <a:lnTo>
                        <a:pt x="5854" y="2597"/>
                      </a:lnTo>
                      <a:lnTo>
                        <a:pt x="6683" y="2504"/>
                      </a:lnTo>
                      <a:lnTo>
                        <a:pt x="7497" y="2597"/>
                      </a:lnTo>
                      <a:lnTo>
                        <a:pt x="8241" y="2850"/>
                      </a:lnTo>
                      <a:lnTo>
                        <a:pt x="8797" y="3143"/>
                      </a:lnTo>
                      <a:lnTo>
                        <a:pt x="9117" y="2157"/>
                      </a:lnTo>
                      <a:lnTo>
                        <a:pt x="9548" y="1398"/>
                      </a:lnTo>
                      <a:lnTo>
                        <a:pt x="10127" y="786"/>
                      </a:lnTo>
                      <a:lnTo>
                        <a:pt x="10870" y="346"/>
                      </a:lnTo>
                      <a:lnTo>
                        <a:pt x="11786" y="27"/>
                      </a:lnTo>
                      <a:lnTo>
                        <a:pt x="12686" y="0"/>
                      </a:lnTo>
                      <a:lnTo>
                        <a:pt x="13500" y="173"/>
                      </a:lnTo>
                      <a:lnTo>
                        <a:pt x="14400" y="546"/>
                      </a:lnTo>
                      <a:lnTo>
                        <a:pt x="15081" y="1225"/>
                      </a:lnTo>
                      <a:lnTo>
                        <a:pt x="15574" y="1891"/>
                      </a:lnTo>
                      <a:lnTo>
                        <a:pt x="15895" y="2530"/>
                      </a:lnTo>
                      <a:lnTo>
                        <a:pt x="15957" y="3356"/>
                      </a:lnTo>
                      <a:lnTo>
                        <a:pt x="16599" y="3090"/>
                      </a:lnTo>
                      <a:lnTo>
                        <a:pt x="17343" y="3169"/>
                      </a:lnTo>
                      <a:lnTo>
                        <a:pt x="17961" y="3436"/>
                      </a:lnTo>
                      <a:lnTo>
                        <a:pt x="18501" y="4022"/>
                      </a:lnTo>
                      <a:lnTo>
                        <a:pt x="18884" y="4754"/>
                      </a:lnTo>
                      <a:lnTo>
                        <a:pt x="19033" y="5593"/>
                      </a:lnTo>
                      <a:lnTo>
                        <a:pt x="19010" y="6206"/>
                      </a:lnTo>
                      <a:lnTo>
                        <a:pt x="19377" y="6152"/>
                      </a:lnTo>
                      <a:lnTo>
                        <a:pt x="19823" y="6299"/>
                      </a:lnTo>
                      <a:lnTo>
                        <a:pt x="20270" y="6592"/>
                      </a:lnTo>
                      <a:lnTo>
                        <a:pt x="20637" y="6911"/>
                      </a:lnTo>
                      <a:lnTo>
                        <a:pt x="20872" y="7204"/>
                      </a:lnTo>
                      <a:lnTo>
                        <a:pt x="21083" y="7577"/>
                      </a:lnTo>
                      <a:lnTo>
                        <a:pt x="21318" y="8043"/>
                      </a:lnTo>
                      <a:lnTo>
                        <a:pt x="21443" y="8629"/>
                      </a:lnTo>
                      <a:lnTo>
                        <a:pt x="21467" y="9069"/>
                      </a:lnTo>
                      <a:lnTo>
                        <a:pt x="21404" y="9535"/>
                      </a:lnTo>
                      <a:lnTo>
                        <a:pt x="21256" y="10121"/>
                      </a:lnTo>
                      <a:lnTo>
                        <a:pt x="21443" y="10733"/>
                      </a:lnTo>
                      <a:lnTo>
                        <a:pt x="21530" y="11266"/>
                      </a:lnTo>
                      <a:lnTo>
                        <a:pt x="21577" y="11879"/>
                      </a:lnTo>
                      <a:lnTo>
                        <a:pt x="21467" y="12598"/>
                      </a:lnTo>
                      <a:lnTo>
                        <a:pt x="21381" y="13037"/>
                      </a:lnTo>
                      <a:lnTo>
                        <a:pt x="21146" y="13570"/>
                      </a:lnTo>
                      <a:lnTo>
                        <a:pt x="21467" y="14302"/>
                      </a:lnTo>
                      <a:lnTo>
                        <a:pt x="21577" y="14768"/>
                      </a:lnTo>
                      <a:lnTo>
                        <a:pt x="21600" y="15434"/>
                      </a:lnTo>
                      <a:lnTo>
                        <a:pt x="21530" y="16073"/>
                      </a:lnTo>
                      <a:lnTo>
                        <a:pt x="21342" y="16833"/>
                      </a:lnTo>
                      <a:lnTo>
                        <a:pt x="21083" y="17365"/>
                      </a:lnTo>
                      <a:lnTo>
                        <a:pt x="20700" y="17858"/>
                      </a:lnTo>
                      <a:lnTo>
                        <a:pt x="20058" y="18351"/>
                      </a:lnTo>
                      <a:lnTo>
                        <a:pt x="19377" y="18524"/>
                      </a:lnTo>
                      <a:lnTo>
                        <a:pt x="18751" y="18377"/>
                      </a:lnTo>
                      <a:lnTo>
                        <a:pt x="18352" y="18124"/>
                      </a:lnTo>
                      <a:lnTo>
                        <a:pt x="18070" y="18644"/>
                      </a:lnTo>
                      <a:lnTo>
                        <a:pt x="17773" y="19056"/>
                      </a:lnTo>
                      <a:lnTo>
                        <a:pt x="17515" y="19323"/>
                      </a:lnTo>
                      <a:lnTo>
                        <a:pt x="17022" y="19669"/>
                      </a:lnTo>
                      <a:lnTo>
                        <a:pt x="16599" y="19895"/>
                      </a:lnTo>
                      <a:lnTo>
                        <a:pt x="15957" y="20082"/>
                      </a:lnTo>
                      <a:lnTo>
                        <a:pt x="15339" y="20042"/>
                      </a:lnTo>
                      <a:lnTo>
                        <a:pt x="14713" y="19816"/>
                      </a:lnTo>
                      <a:lnTo>
                        <a:pt x="14181" y="19403"/>
                      </a:lnTo>
                      <a:lnTo>
                        <a:pt x="13860" y="20109"/>
                      </a:lnTo>
                      <a:lnTo>
                        <a:pt x="13563" y="20508"/>
                      </a:lnTo>
                      <a:lnTo>
                        <a:pt x="13179" y="20868"/>
                      </a:lnTo>
                      <a:lnTo>
                        <a:pt x="12733" y="21161"/>
                      </a:lnTo>
                      <a:lnTo>
                        <a:pt x="12217" y="21267"/>
                      </a:lnTo>
                      <a:lnTo>
                        <a:pt x="11747" y="21267"/>
                      </a:lnTo>
                      <a:lnTo>
                        <a:pt x="11301" y="21161"/>
                      </a:lnTo>
                      <a:lnTo>
                        <a:pt x="10745" y="20774"/>
                      </a:lnTo>
                      <a:lnTo>
                        <a:pt x="10424" y="20428"/>
                      </a:lnTo>
                      <a:lnTo>
                        <a:pt x="10127" y="20868"/>
                      </a:lnTo>
                      <a:lnTo>
                        <a:pt x="9806" y="21161"/>
                      </a:lnTo>
                      <a:lnTo>
                        <a:pt x="9415" y="21387"/>
                      </a:lnTo>
                      <a:lnTo>
                        <a:pt x="8859" y="21600"/>
                      </a:lnTo>
                      <a:lnTo>
                        <a:pt x="8288" y="21533"/>
                      </a:lnTo>
                      <a:lnTo>
                        <a:pt x="7685" y="21334"/>
                      </a:lnTo>
                      <a:lnTo>
                        <a:pt x="7239" y="20974"/>
                      </a:lnTo>
                      <a:lnTo>
                        <a:pt x="6809" y="20401"/>
                      </a:lnTo>
                      <a:lnTo>
                        <a:pt x="6558" y="19816"/>
                      </a:lnTo>
                      <a:lnTo>
                        <a:pt x="6104" y="20015"/>
                      </a:lnTo>
                      <a:lnTo>
                        <a:pt x="5596" y="20162"/>
                      </a:lnTo>
                      <a:lnTo>
                        <a:pt x="4977" y="20109"/>
                      </a:lnTo>
                      <a:lnTo>
                        <a:pt x="4437" y="19842"/>
                      </a:lnTo>
                      <a:lnTo>
                        <a:pt x="4030" y="19456"/>
                      </a:lnTo>
                      <a:lnTo>
                        <a:pt x="3694" y="19056"/>
                      </a:lnTo>
                      <a:lnTo>
                        <a:pt x="3412" y="18471"/>
                      </a:lnTo>
                      <a:lnTo>
                        <a:pt x="3350" y="17858"/>
                      </a:lnTo>
                      <a:lnTo>
                        <a:pt x="3052" y="18004"/>
                      </a:lnTo>
                      <a:lnTo>
                        <a:pt x="2559" y="18031"/>
                      </a:lnTo>
                      <a:lnTo>
                        <a:pt x="2003" y="17858"/>
                      </a:lnTo>
                      <a:lnTo>
                        <a:pt x="1448" y="17445"/>
                      </a:lnTo>
                      <a:lnTo>
                        <a:pt x="1064" y="16899"/>
                      </a:lnTo>
                      <a:lnTo>
                        <a:pt x="743" y="16167"/>
                      </a:lnTo>
                      <a:lnTo>
                        <a:pt x="548" y="15434"/>
                      </a:lnTo>
                      <a:lnTo>
                        <a:pt x="485" y="14409"/>
                      </a:lnTo>
                      <a:lnTo>
                        <a:pt x="509" y="13716"/>
                      </a:lnTo>
                      <a:lnTo>
                        <a:pt x="681" y="12691"/>
                      </a:lnTo>
                      <a:lnTo>
                        <a:pt x="297" y="12105"/>
                      </a:lnTo>
                      <a:lnTo>
                        <a:pt x="102" y="11346"/>
                      </a:lnTo>
                      <a:lnTo>
                        <a:pt x="0" y="10534"/>
                      </a:lnTo>
                      <a:lnTo>
                        <a:pt x="0" y="9681"/>
                      </a:lnTo>
                      <a:lnTo>
                        <a:pt x="125" y="8776"/>
                      </a:lnTo>
                      <a:lnTo>
                        <a:pt x="383" y="8110"/>
                      </a:lnTo>
                      <a:lnTo>
                        <a:pt x="806" y="7378"/>
                      </a:lnTo>
                      <a:lnTo>
                        <a:pt x="1260" y="6818"/>
                      </a:lnTo>
                      <a:lnTo>
                        <a:pt x="1792" y="6299"/>
                      </a:lnTo>
                      <a:lnTo>
                        <a:pt x="2473" y="5953"/>
                      </a:lnTo>
                      <a:lnTo>
                        <a:pt x="3115" y="5740"/>
                      </a:lnTo>
                      <a:lnTo>
                        <a:pt x="3412" y="5660"/>
                      </a:lnTo>
                      <a:lnTo>
                        <a:pt x="3436" y="5100"/>
                      </a:lnTo>
                    </a:path>
                  </a:pathLst>
                </a:custGeom>
                <a:solidFill>
                  <a:srgbClr val="FE3857"/>
                </a:solidFill>
                <a:ln w="12700" cap="rnd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6" name="Oval 14"/>
                <p:cNvSpPr/>
                <p:nvPr/>
              </p:nvSpPr>
              <p:spPr>
                <a:xfrm>
                  <a:off x="368330" y="2403475"/>
                  <a:ext cx="658869" cy="376239"/>
                </a:xfrm>
                <a:prstGeom prst="ellipse">
                  <a:avLst/>
                </a:prstGeom>
                <a:solidFill>
                  <a:srgbClr val="FE3857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endParaRPr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7" name="Oval 15"/>
                <p:cNvSpPr/>
                <p:nvPr/>
              </p:nvSpPr>
              <p:spPr>
                <a:xfrm>
                  <a:off x="79381" y="2860675"/>
                  <a:ext cx="508043" cy="247650"/>
                </a:xfrm>
                <a:prstGeom prst="ellipse">
                  <a:avLst/>
                </a:prstGeom>
                <a:solidFill>
                  <a:srgbClr val="FE3857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endParaRPr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8" name="Oval 16"/>
                <p:cNvSpPr/>
                <p:nvPr/>
              </p:nvSpPr>
              <p:spPr>
                <a:xfrm>
                  <a:off x="0" y="3152775"/>
                  <a:ext cx="296889" cy="193677"/>
                </a:xfrm>
                <a:prstGeom prst="ellipse">
                  <a:avLst/>
                </a:prstGeom>
                <a:solidFill>
                  <a:srgbClr val="FE3857"/>
                </a:solidFill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endParaRPr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4" name="Rectangle 17"/>
              <p:cNvSpPr/>
              <p:nvPr/>
            </p:nvSpPr>
            <p:spPr>
              <a:xfrm>
                <a:off x="935115" y="619125"/>
                <a:ext cx="2039981" cy="1244057"/>
              </a:xfrm>
              <a:prstGeom prst="rect">
                <a:avLst/>
              </a:prstGeom>
              <a:solidFill>
                <a:srgbClr val="FE3857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46037" tIns="46037" rIns="46037" bIns="46037" numCol="1" anchor="t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ts val="1200"/>
                  </a:spcBef>
                  <a:defRPr sz="3600" b="1">
                    <a:solidFill>
                      <a:srgbClr val="0000FF"/>
                    </a:solidFill>
                  </a:defRPr>
                </a:pPr>
                <a:r>
                  <a:rPr>
                    <a:latin typeface="Calibri" panose="020F0502020204030204" pitchFamily="34" charset="0"/>
                  </a:rPr>
                  <a:t>PEC&gt;PNEC</a:t>
                </a:r>
              </a:p>
              <a:p>
                <a:pPr>
                  <a:lnSpc>
                    <a:spcPct val="90000"/>
                  </a:lnSpc>
                  <a:spcBef>
                    <a:spcPts val="600"/>
                  </a:spcBef>
                  <a:defRPr b="1">
                    <a:solidFill>
                      <a:srgbClr val="FFCCFF"/>
                    </a:solidFill>
                  </a:defRPr>
                </a:pPr>
                <a:r>
                  <a:rPr>
                    <a:latin typeface="Calibri" panose="020F0502020204030204" pitchFamily="34" charset="0"/>
                  </a:rPr>
                  <a:t>oh je, was soll bloß </a:t>
                </a:r>
              </a:p>
              <a:p>
                <a:pPr>
                  <a:lnSpc>
                    <a:spcPct val="90000"/>
                  </a:lnSpc>
                  <a:spcBef>
                    <a:spcPts val="600"/>
                  </a:spcBef>
                  <a:defRPr b="1">
                    <a:solidFill>
                      <a:srgbClr val="FFCCFF"/>
                    </a:solidFill>
                  </a:defRPr>
                </a:pPr>
                <a:r>
                  <a:rPr>
                    <a:latin typeface="Calibri" panose="020F0502020204030204" pitchFamily="34" charset="0"/>
                  </a:rPr>
                  <a:t>aus mir werden</a:t>
                </a:r>
              </a:p>
            </p:txBody>
          </p:sp>
        </p:grpSp>
        <p:pic>
          <p:nvPicPr>
            <p:cNvPr id="12" name="Picture 18" descr="Picture 18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63819" y="4117975"/>
              <a:ext cx="2231782" cy="177800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5" name="Rechteck 24"/>
          <p:cNvSpPr/>
          <p:nvPr/>
        </p:nvSpPr>
        <p:spPr>
          <a:xfrm>
            <a:off x="7308304" y="6104751"/>
            <a:ext cx="1450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 sz="1200"/>
            </a:pPr>
            <a:r>
              <a:rPr lang="de-DE" dirty="0">
                <a:latin typeface="Calibri" panose="020F0502020204030204" pitchFamily="34" charset="0"/>
              </a:rPr>
              <a:t>Grafik: K. Kümmerer</a:t>
            </a:r>
          </a:p>
        </p:txBody>
      </p:sp>
    </p:spTree>
    <p:extLst>
      <p:ext uri="{BB962C8B-B14F-4D97-AF65-F5344CB8AC3E}">
        <p14:creationId xmlns:p14="http://schemas.microsoft.com/office/powerpoint/2010/main" val="6966946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... und Familienplanung bei Fischen </a:t>
            </a:r>
            <a:r>
              <a:rPr lang="de-DE" sz="1600" b="0">
                <a:solidFill>
                  <a:srgbClr val="000000"/>
                </a:solidFill>
              </a:rPr>
              <a:t>(Die Forelle, Gustave Courbet, 1871)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C28A-7984-4624-B575-86AF79E0665F}" type="datetime1">
              <a:rPr lang="de-DE" smtClean="0"/>
              <a:t>31.07.2020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Arzneimittel (-wirkstoffe): Wirkung auf Mensch und Umwelt</a:t>
            </a:r>
          </a:p>
          <a:p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414000" y="1494000"/>
            <a:ext cx="8190448" cy="4867200"/>
          </a:xfrm>
        </p:spPr>
        <p:txBody>
          <a:bodyPr/>
          <a:lstStyle/>
          <a:p>
            <a:pPr lvl="0" hangingPunct="0">
              <a:spcBef>
                <a:spcPts val="0"/>
              </a:spcBef>
            </a:pP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17-alpha-Ethinylöstradiol </a:t>
            </a:r>
            <a:b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</a:b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Hauptinhaltsstoff der Antibabypille</a:t>
            </a: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0" hangingPunct="0">
              <a:spcBef>
                <a:spcPts val="0"/>
              </a:spcBef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3" hangingPunct="0">
              <a:lnSpc>
                <a:spcPct val="90000"/>
              </a:lnSpc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9410700" algn="l"/>
              </a:tabLst>
              <a:defRPr sz="2400"/>
            </a:pP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0,35 ng/L: 5,5 % der Fische betroffen </a:t>
            </a:r>
            <a:b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</a:b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(Vitellogeninproduktion, Median aus 39 Studien, 26 Species, Labor und Freiland)</a:t>
            </a:r>
            <a:b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</a:br>
            <a:r>
              <a:rPr lang="de-DE" sz="1000" b="0" kern="0" cap="none">
                <a:solidFill>
                  <a:srgbClr val="000000"/>
                </a:solidFill>
                <a:cs typeface="Arial"/>
                <a:sym typeface="Arial"/>
              </a:rPr>
              <a:t>(Caldwell et al. 2008 ES&amp;T, 42, 7046-7054)</a:t>
            </a:r>
          </a:p>
          <a:p>
            <a:pPr lvl="3" hangingPunct="0">
              <a:lnSpc>
                <a:spcPct val="90000"/>
              </a:lnSpc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9410700" algn="l"/>
              </a:tabLst>
              <a:defRPr sz="1200"/>
            </a:pPr>
            <a:endParaRPr lang="de-DE" sz="1600" b="0" kern="0" cap="none">
              <a:solidFill>
                <a:srgbClr val="000000"/>
              </a:solidFill>
              <a:cs typeface="Arial"/>
              <a:sym typeface="Arial"/>
            </a:endParaRPr>
          </a:p>
          <a:p>
            <a:pPr lvl="3" hangingPunct="0">
              <a:lnSpc>
                <a:spcPct val="90000"/>
              </a:lnSpc>
              <a:buSzPct val="100000"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9410700" algn="l"/>
              </a:tabLst>
              <a:defRPr sz="2400"/>
            </a:pPr>
            <a: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  <a:t>PNEC (predicted no effect concentration): 0,1 ng/L </a:t>
            </a:r>
            <a:br>
              <a:rPr lang="de-DE" sz="1600" b="0" kern="0" cap="none">
                <a:solidFill>
                  <a:srgbClr val="000000"/>
                </a:solidFill>
                <a:cs typeface="Arial"/>
                <a:sym typeface="Arial"/>
              </a:rPr>
            </a:br>
            <a:r>
              <a:rPr lang="de-DE" sz="1000" b="0" kern="0" cap="none">
                <a:solidFill>
                  <a:srgbClr val="000000"/>
                </a:solidFill>
                <a:cs typeface="Arial"/>
                <a:sym typeface="Arial"/>
              </a:rPr>
              <a:t>(Caldwell et al. 2012, Environ Toxicol and Chem, 31, 1396-1406)</a:t>
            </a:r>
          </a:p>
          <a:p>
            <a:endParaRPr lang="de-DE" sz="1600"/>
          </a:p>
        </p:txBody>
      </p:sp>
      <p:pic>
        <p:nvPicPr>
          <p:cNvPr id="9" name="Bild 12" descr="Bild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7544" y="2204864"/>
            <a:ext cx="2287168" cy="12939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35896" y="1484784"/>
            <a:ext cx="4752528" cy="249655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539217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342933"/>
              </p:ext>
            </p:extLst>
          </p:nvPr>
        </p:nvGraphicFramePr>
        <p:xfrm>
          <a:off x="414338" y="1556792"/>
          <a:ext cx="8249715" cy="4423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42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2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24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24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1034">
                <a:tc>
                  <a:txBody>
                    <a:bodyPr/>
                    <a:lstStyle/>
                    <a:p>
                      <a:pPr algn="l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Arzneimittel</a:t>
                      </a:r>
                      <a:endParaRPr sz="2400" b="1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PEC [µg/L]</a:t>
                      </a:r>
                      <a:endParaRPr sz="2400" b="1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PNEC [µg/L]</a:t>
                      </a:r>
                      <a:endParaRPr sz="2400" b="1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RQ</a:t>
                      </a:r>
                      <a:endParaRPr sz="2400" b="1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034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Estradiol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0,01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0,00002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413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1034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Amoxicillin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0,55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0,0037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1034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Propranolol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0,11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0,005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21,5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1034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Paracetamol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50,8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9,2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5,5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7116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Sulfamethoxazol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0,05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0,027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1034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Metformin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10,7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/>
                      </a:pPr>
                      <a:r>
                        <a:rPr sz="2400">
                          <a:latin typeface="Calibri" panose="020F0502020204030204" pitchFamily="34" charset="0"/>
                        </a:rPr>
                        <a:t>0,11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Risiko-Quotienten ausgewählter Arzneimittel</a:t>
            </a:r>
            <a:br>
              <a:rPr lang="de-DE"/>
            </a:br>
            <a:r>
              <a:rPr lang="de-DE"/>
              <a:t>(PEC/PNEC, unterschiedl. Organismen)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48AC-2115-40EE-A683-A14E174C69F1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Arzneimittel (-wirkstoffe): Wirkung auf Mensch und Umwelt</a:t>
            </a:r>
          </a:p>
          <a:p>
            <a:endParaRPr lang="de-DE"/>
          </a:p>
        </p:txBody>
      </p:sp>
      <p:sp>
        <p:nvSpPr>
          <p:cNvPr id="9" name="Text Box 4"/>
          <p:cNvSpPr txBox="1"/>
          <p:nvPr/>
        </p:nvSpPr>
        <p:spPr>
          <a:xfrm>
            <a:off x="3851919" y="6100026"/>
            <a:ext cx="4812133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200"/>
            </a:pPr>
            <a:r>
              <a:rPr lang="de-DE" sz="1000">
                <a:latin typeface="Calibri" panose="020F0502020204030204" pitchFamily="34" charset="0"/>
              </a:rPr>
              <a:t>Norwegian Pollution Control Authority; 2007; Human and veterinary pharmaceuticals, narcotics, and personal care products in the environment; aus Verbrauchsdaten berechnet</a:t>
            </a:r>
          </a:p>
        </p:txBody>
      </p:sp>
    </p:spTree>
    <p:extLst>
      <p:ext uri="{BB962C8B-B14F-4D97-AF65-F5344CB8AC3E}">
        <p14:creationId xmlns:p14="http://schemas.microsoft.com/office/powerpoint/2010/main" val="3462904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FG Arzneimittel am UBA: Was wir tun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4A26-43F5-4774-B8E3-9BA0F4483062}" type="datetime1">
              <a:rPr lang="de-DE" smtClean="0"/>
              <a:pPr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Die Apotheke als zentraler Ort für den (umwelt)-bewussten Umgang mit Arzneimitteln </a:t>
            </a:r>
          </a:p>
          <a:p>
            <a:endParaRPr lang="de-DE"/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3269756" y="1484784"/>
            <a:ext cx="5578901" cy="6060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Font typeface="+mj-lt"/>
              <a:buNone/>
              <a:defRPr lang="de-DE" sz="1500" b="1" kern="1200" cap="all" baseline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SzPct val="100000"/>
              <a:buFont typeface="Meta Offc" pitchFamily="34" charset="0"/>
              <a:buNone/>
              <a:defRPr lang="de-DE" sz="15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576000" indent="-36000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Font typeface="Meta Offc" pitchFamily="34" charset="0"/>
              <a:buNone/>
              <a:defRPr lang="de-DE" sz="15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576000" indent="-36000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Font typeface="Symbol" pitchFamily="18" charset="2"/>
              <a:buNone/>
              <a:defRPr lang="de-DE" sz="150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576000" indent="-36000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Font typeface="+mj-lt"/>
              <a:buNone/>
              <a:defRPr lang="de-DE" sz="15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Umweltrisiko-Bewertung (ERA) bei der Zulassung von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>
                <a:ln>
                  <a:noFill/>
                </a:ln>
                <a:solidFill>
                  <a:srgbClr val="009BD5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Humanarzneimitteln (HAM) </a:t>
            </a:r>
            <a:r>
              <a:rPr kumimoji="0" lang="de-DE" sz="1600" b="1" i="0" u="none" strike="noStrike" kern="120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und </a:t>
            </a:r>
            <a:r>
              <a:rPr kumimoji="0" lang="de-DE" sz="1600" b="1" i="0" u="none" strike="noStrike" kern="1200" cap="none" spc="0" normalizeH="0" baseline="0" noProof="0">
                <a:ln>
                  <a:noFill/>
                </a:ln>
                <a:solidFill>
                  <a:srgbClr val="D78400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Tierarzneimitteln (TAM)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7102824" y="3077931"/>
            <a:ext cx="1391527" cy="2359422"/>
            <a:chOff x="7175374" y="2066490"/>
            <a:chExt cx="1391527" cy="2359422"/>
          </a:xfrm>
        </p:grpSpPr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7175619" y="2733141"/>
              <a:ext cx="1391282" cy="1692771"/>
            </a:xfrm>
            <a:prstGeom prst="rect">
              <a:avLst/>
            </a:prstGeom>
            <a:solidFill>
              <a:srgbClr val="009BD5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  <a:cs typeface="Arial" charset="0"/>
                </a:rPr>
                <a:t>Umwelt-bewertung:</a:t>
              </a:r>
            </a:p>
            <a:p>
              <a:pPr marL="285750" marR="0" lvl="0" indent="-285750" defTabSz="91440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  <a:cs typeface="Arial" charset="0"/>
                </a:rPr>
                <a:t>Exposition</a:t>
              </a:r>
            </a:p>
            <a:p>
              <a:pPr marL="285750" marR="0" lvl="0" indent="-285750" defTabSz="91440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  <a:cs typeface="Arial" charset="0"/>
                </a:rPr>
                <a:t>Verhalten</a:t>
              </a:r>
            </a:p>
            <a:p>
              <a:pPr marL="285750" marR="0" lvl="0" indent="-285750" defTabSz="91440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  <a:cs typeface="Arial" charset="0"/>
                </a:rPr>
                <a:t>Effekt</a:t>
              </a:r>
            </a:p>
            <a:p>
              <a:pPr marL="285750" marR="0" lvl="0" indent="-285750" defTabSz="91440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  <a:cs typeface="Arial" charset="0"/>
                </a:rPr>
                <a:t>Fazit</a:t>
              </a: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75374" y="2066490"/>
              <a:ext cx="1391527" cy="694586"/>
            </a:xfrm>
            <a:prstGeom prst="rect">
              <a:avLst/>
            </a:prstGeom>
          </p:spPr>
        </p:pic>
      </p:grpSp>
      <p:sp>
        <p:nvSpPr>
          <p:cNvPr id="12" name="Textfeld 11"/>
          <p:cNvSpPr txBox="1"/>
          <p:nvPr/>
        </p:nvSpPr>
        <p:spPr>
          <a:xfrm>
            <a:off x="1376061" y="6151774"/>
            <a:ext cx="639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de-DE" b="1" dirty="0">
                <a:solidFill>
                  <a:srgbClr val="FF0000"/>
                </a:solidFill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keine Versagung aus Umweltgründen bei Humanarzneimitteln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737948" y="2505739"/>
            <a:ext cx="1016425" cy="1582245"/>
            <a:chOff x="796922" y="2655824"/>
            <a:chExt cx="1279714" cy="1878701"/>
          </a:xfrm>
        </p:grpSpPr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796922" y="3913272"/>
              <a:ext cx="1279714" cy="621253"/>
            </a:xfrm>
            <a:prstGeom prst="rect">
              <a:avLst/>
            </a:prstGeom>
            <a:solidFill>
              <a:srgbClr val="009BD5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  <a:cs typeface="Arial" charset="0"/>
                </a:rPr>
                <a:t>Antrag-steller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Arial" charset="0"/>
              </a:endParaRPr>
            </a:p>
          </p:txBody>
        </p:sp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6922" y="2655824"/>
              <a:ext cx="1279714" cy="1257447"/>
            </a:xfrm>
            <a:prstGeom prst="rect">
              <a:avLst/>
            </a:prstGeom>
          </p:spPr>
        </p:pic>
      </p:grpSp>
      <p:grpSp>
        <p:nvGrpSpPr>
          <p:cNvPr id="16" name="Gruppieren 15"/>
          <p:cNvGrpSpPr/>
          <p:nvPr/>
        </p:nvGrpSpPr>
        <p:grpSpPr>
          <a:xfrm>
            <a:off x="2113839" y="2906224"/>
            <a:ext cx="1095563" cy="1061025"/>
            <a:chOff x="5301368" y="1574304"/>
            <a:chExt cx="1446315" cy="1329735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1368" y="1574304"/>
              <a:ext cx="1213849" cy="979140"/>
            </a:xfrm>
            <a:prstGeom prst="rect">
              <a:avLst/>
            </a:prstGeom>
          </p:spPr>
        </p:pic>
        <p:sp>
          <p:nvSpPr>
            <p:cNvPr id="18" name="Pfeil nach rechts 17"/>
            <p:cNvSpPr/>
            <p:nvPr/>
          </p:nvSpPr>
          <p:spPr>
            <a:xfrm>
              <a:off x="5301369" y="2423275"/>
              <a:ext cx="1446314" cy="480764"/>
            </a:xfrm>
            <a:prstGeom prst="rightArrow">
              <a:avLst/>
            </a:prstGeom>
            <a:solidFill>
              <a:srgbClr val="009BD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Dossier</a:t>
              </a: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5699167" y="2906224"/>
            <a:ext cx="1155367" cy="1061025"/>
            <a:chOff x="5486680" y="2135580"/>
            <a:chExt cx="1155367" cy="1061025"/>
          </a:xfrm>
        </p:grpSpPr>
        <p:pic>
          <p:nvPicPr>
            <p:cNvPr id="20" name="Grafik 1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46720" y="2135580"/>
              <a:ext cx="309456" cy="781277"/>
            </a:xfrm>
            <a:prstGeom prst="rect">
              <a:avLst/>
            </a:prstGeom>
          </p:spPr>
        </p:pic>
        <p:sp>
          <p:nvSpPr>
            <p:cNvPr id="21" name="Pfeil nach rechts 20"/>
            <p:cNvSpPr/>
            <p:nvPr/>
          </p:nvSpPr>
          <p:spPr>
            <a:xfrm>
              <a:off x="5486680" y="2812993"/>
              <a:ext cx="1155367" cy="383612"/>
            </a:xfrm>
            <a:prstGeom prst="rightArrow">
              <a:avLst/>
            </a:prstGeom>
            <a:solidFill>
              <a:srgbClr val="009BD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ERA Dossier</a:t>
              </a: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542023" y="4274375"/>
            <a:ext cx="1165373" cy="1435334"/>
            <a:chOff x="5796136" y="4077072"/>
            <a:chExt cx="1165373" cy="1435334"/>
          </a:xfrm>
        </p:grpSpPr>
        <p:pic>
          <p:nvPicPr>
            <p:cNvPr id="23" name="Grafik 2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32633" y="4077072"/>
              <a:ext cx="828876" cy="1022340"/>
            </a:xfrm>
            <a:prstGeom prst="rect">
              <a:avLst/>
            </a:prstGeom>
          </p:spPr>
        </p:pic>
        <p:sp>
          <p:nvSpPr>
            <p:cNvPr id="24" name="Pfeil nach links 23"/>
            <p:cNvSpPr/>
            <p:nvPr/>
          </p:nvSpPr>
          <p:spPr>
            <a:xfrm>
              <a:off x="5796136" y="4792167"/>
              <a:ext cx="1165373" cy="720239"/>
            </a:xfrm>
            <a:prstGeom prst="leftArrow">
              <a:avLst>
                <a:gd name="adj1" fmla="val 55182"/>
                <a:gd name="adj2" fmla="val 47409"/>
              </a:avLst>
            </a:prstGeom>
            <a:solidFill>
              <a:srgbClr val="009BD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Umwelt-bewertung</a:t>
              </a: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3525798" y="2748328"/>
            <a:ext cx="1892940" cy="2808312"/>
            <a:chOff x="3766612" y="2782210"/>
            <a:chExt cx="1892940" cy="2808312"/>
          </a:xfrm>
        </p:grpSpPr>
        <p:pic>
          <p:nvPicPr>
            <p:cNvPr id="26" name="Picture 4" descr="C:\WINNT\Profiles\koschorr.000\Desktop\homepage\Eigenseite\Bilder\bvllogo.gif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5" r="6003"/>
            <a:stretch/>
          </p:blipFill>
          <p:spPr bwMode="auto">
            <a:xfrm>
              <a:off x="3859552" y="4690403"/>
              <a:ext cx="1800000" cy="900119"/>
            </a:xfrm>
            <a:prstGeom prst="rect">
              <a:avLst/>
            </a:prstGeom>
            <a:noFill/>
            <a:ln w="19050">
              <a:solidFill>
                <a:srgbClr val="4D4D4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Grafik 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1556"/>
            <a:stretch>
              <a:fillRect/>
            </a:stretch>
          </p:blipFill>
          <p:spPr bwMode="auto">
            <a:xfrm>
              <a:off x="3859552" y="2782210"/>
              <a:ext cx="1800000" cy="818034"/>
            </a:xfrm>
            <a:prstGeom prst="rect">
              <a:avLst/>
            </a:prstGeom>
            <a:noFill/>
            <a:ln w="19050">
              <a:solidFill>
                <a:srgbClr val="009BD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feld 27"/>
            <p:cNvSpPr txBox="1"/>
            <p:nvPr/>
          </p:nvSpPr>
          <p:spPr>
            <a:xfrm>
              <a:off x="3766612" y="3664911"/>
              <a:ext cx="187229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</a:rPr>
                <a:t>Zulassungs-behörden für 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9BD5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</a:rPr>
                <a:t>HAM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</a:rPr>
                <a:t> und </a:t>
              </a: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charset="0"/>
                </a:rPr>
                <a:t>TAM</a:t>
              </a: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1913258" y="4522770"/>
            <a:ext cx="1296144" cy="1157575"/>
            <a:chOff x="6300192" y="283718"/>
            <a:chExt cx="1296144" cy="1157575"/>
          </a:xfrm>
        </p:grpSpPr>
        <p:pic>
          <p:nvPicPr>
            <p:cNvPr id="30" name="Grafik 2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16215" y="283718"/>
              <a:ext cx="720000" cy="888052"/>
            </a:xfrm>
            <a:prstGeom prst="rect">
              <a:avLst/>
            </a:prstGeom>
          </p:spPr>
        </p:pic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6336" y="382988"/>
              <a:ext cx="720000" cy="888052"/>
            </a:xfrm>
            <a:prstGeom prst="rect">
              <a:avLst/>
            </a:prstGeom>
          </p:spPr>
        </p:pic>
        <p:sp>
          <p:nvSpPr>
            <p:cNvPr id="32" name="Pfeil nach links 31"/>
            <p:cNvSpPr/>
            <p:nvPr/>
          </p:nvSpPr>
          <p:spPr>
            <a:xfrm>
              <a:off x="6300192" y="980729"/>
              <a:ext cx="1296144" cy="460564"/>
            </a:xfrm>
            <a:prstGeom prst="leftArrow">
              <a:avLst>
                <a:gd name="adj1" fmla="val 55182"/>
                <a:gd name="adj2" fmla="val 47409"/>
              </a:avLst>
            </a:pr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Bewertungen</a:t>
              </a: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620634" y="4445359"/>
            <a:ext cx="1133739" cy="1234986"/>
            <a:chOff x="6121464" y="230671"/>
            <a:chExt cx="1008112" cy="1084609"/>
          </a:xfrm>
        </p:grpSpPr>
        <p:pic>
          <p:nvPicPr>
            <p:cNvPr id="34" name="Grafik 33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5973" y="230671"/>
              <a:ext cx="799096" cy="1084609"/>
            </a:xfrm>
            <a:prstGeom prst="rect">
              <a:avLst/>
            </a:prstGeom>
          </p:spPr>
        </p:pic>
        <p:sp>
          <p:nvSpPr>
            <p:cNvPr id="35" name="Textfeld 34"/>
            <p:cNvSpPr txBox="1"/>
            <p:nvPr/>
          </p:nvSpPr>
          <p:spPr>
            <a:xfrm>
              <a:off x="6121464" y="477308"/>
              <a:ext cx="1008112" cy="648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>
                  <a:solidFill>
                    <a:prstClr val="white"/>
                  </a:solidFill>
                  <a:latin typeface="Calibri" panose="020F0502020204030204" pitchFamily="34" charset="0"/>
                  <a:ea typeface="ＭＳ Ｐゴシック" charset="0"/>
                </a:rPr>
                <a:t>Stellung-</a:t>
              </a:r>
              <a:r>
                <a:rPr lang="de-DE" sz="1400" dirty="0" err="1">
                  <a:solidFill>
                    <a:prstClr val="white"/>
                  </a:solidFill>
                  <a:latin typeface="Calibri" panose="020F0502020204030204" pitchFamily="34" charset="0"/>
                  <a:ea typeface="ＭＳ Ｐゴシック" charset="0"/>
                </a:rPr>
                <a:t>nahme</a:t>
              </a:r>
              <a:r>
                <a:rPr lang="de-DE" sz="1400" dirty="0">
                  <a:solidFill>
                    <a:prstClr val="white"/>
                  </a:solidFill>
                  <a:latin typeface="Calibri" panose="020F0502020204030204" pitchFamily="34" charset="0"/>
                  <a:ea typeface="ＭＳ Ｐゴシック" charset="0"/>
                </a:rPr>
                <a:t>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1400" dirty="0">
                  <a:solidFill>
                    <a:prstClr val="white"/>
                  </a:solidFill>
                  <a:latin typeface="Calibri" panose="020F0502020204030204" pitchFamily="34" charset="0"/>
                  <a:ea typeface="ＭＳ Ｐゴシック" charset="0"/>
                </a:rPr>
                <a:t>DE</a:t>
              </a:r>
            </a:p>
          </p:txBody>
        </p:sp>
      </p:grpSp>
      <p:cxnSp>
        <p:nvCxnSpPr>
          <p:cNvPr id="36" name="Gerader Verbinder 69"/>
          <p:cNvCxnSpPr/>
          <p:nvPr/>
        </p:nvCxnSpPr>
        <p:spPr>
          <a:xfrm>
            <a:off x="1129843" y="2348880"/>
            <a:ext cx="6884315" cy="0"/>
          </a:xfrm>
          <a:prstGeom prst="line">
            <a:avLst/>
          </a:prstGeom>
          <a:noFill/>
          <a:ln w="19050" cap="flat" cmpd="sng" algn="ctr">
            <a:solidFill>
              <a:srgbClr val="E2007A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7" name="Gerader Verbinder 72"/>
          <p:cNvCxnSpPr/>
          <p:nvPr/>
        </p:nvCxnSpPr>
        <p:spPr>
          <a:xfrm>
            <a:off x="1129843" y="6013417"/>
            <a:ext cx="6884315" cy="0"/>
          </a:xfrm>
          <a:prstGeom prst="line">
            <a:avLst/>
          </a:prstGeom>
          <a:noFill/>
          <a:ln w="19050" cap="flat" cmpd="sng" algn="ctr">
            <a:solidFill>
              <a:srgbClr val="E2007A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8" name="AutoShape 92"/>
          <p:cNvSpPr>
            <a:spLocks noChangeArrowheads="1"/>
          </p:cNvSpPr>
          <p:nvPr/>
        </p:nvSpPr>
        <p:spPr bwMode="auto">
          <a:xfrm>
            <a:off x="1447956" y="1434884"/>
            <a:ext cx="1331766" cy="655943"/>
          </a:xfrm>
          <a:prstGeom prst="chevron">
            <a:avLst>
              <a:gd name="adj" fmla="val 26077"/>
            </a:avLst>
          </a:prstGeom>
          <a:solidFill>
            <a:sysClr val="window" lastClr="FFFFFF"/>
          </a:solidFill>
          <a:ln w="19050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de-DE" sz="1400" b="1" kern="0" dirty="0">
                <a:solidFill>
                  <a:srgbClr val="009BD5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 </a:t>
            </a:r>
            <a:r>
              <a:rPr lang="de-DE" sz="1400" b="1" kern="0" dirty="0">
                <a:solidFill>
                  <a:srgbClr val="009BD5"/>
                </a:solidFill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Vollzug  von </a:t>
            </a:r>
            <a:br>
              <a:rPr lang="de-DE" sz="1400" b="1" kern="0" dirty="0">
                <a:solidFill>
                  <a:srgbClr val="009BD5"/>
                </a:solidFill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</a:br>
            <a:r>
              <a:rPr lang="de-DE" sz="1400" b="1" kern="0" dirty="0">
                <a:solidFill>
                  <a:srgbClr val="009BD5"/>
                </a:solidFill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 Gesetzen u. </a:t>
            </a:r>
            <a:br>
              <a:rPr lang="de-DE" sz="1400" b="1" kern="0" dirty="0">
                <a:solidFill>
                  <a:srgbClr val="009BD5"/>
                </a:solidFill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</a:br>
            <a:r>
              <a:rPr lang="de-DE" sz="1400" b="1" kern="0" dirty="0">
                <a:solidFill>
                  <a:srgbClr val="009BD5"/>
                </a:solidFill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Regelungen</a:t>
            </a:r>
          </a:p>
        </p:txBody>
      </p:sp>
    </p:spTree>
    <p:extLst>
      <p:ext uri="{BB962C8B-B14F-4D97-AF65-F5344CB8AC3E}">
        <p14:creationId xmlns:p14="http://schemas.microsoft.com/office/powerpoint/2010/main" val="219651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>
                <a:latin typeface="Arial" charset="0"/>
                <a:cs typeface="Arial" charset="0"/>
              </a:rPr>
              <a:t>Maßnahmen auf Seiten anderer Akteure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Block V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Dr. Martina Winker</a:t>
            </a:r>
          </a:p>
          <a:p>
            <a:r>
              <a:rPr lang="de-DE" dirty="0"/>
              <a:t>ISOE - Institut für Sozial-Ökologische Forschung</a:t>
            </a:r>
          </a:p>
          <a:p>
            <a:endParaRPr lang="de-DE" dirty="0"/>
          </a:p>
          <a:p>
            <a:r>
              <a:rPr lang="de-DE" dirty="0"/>
              <a:t>Prof. Dr. Klaus Kümmerer</a:t>
            </a:r>
          </a:p>
          <a:p>
            <a:r>
              <a:rPr lang="de-DE" dirty="0" err="1"/>
              <a:t>Leuphana</a:t>
            </a:r>
            <a:r>
              <a:rPr lang="de-DE" dirty="0"/>
              <a:t> Universität, Institut für Nachhaltige Chemie und Umweltchemie</a:t>
            </a:r>
          </a:p>
        </p:txBody>
      </p:sp>
    </p:spTree>
    <p:extLst>
      <p:ext uri="{BB962C8B-B14F-4D97-AF65-F5344CB8AC3E}">
        <p14:creationId xmlns:p14="http://schemas.microsoft.com/office/powerpoint/2010/main" val="18241646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Film zur Einführung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4000" y="1494000"/>
            <a:ext cx="7542376" cy="4525963"/>
          </a:xfrm>
        </p:spPr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sz="2000" cap="none">
                <a:solidFill>
                  <a:prstClr val="black"/>
                </a:solidFill>
                <a:cs typeface="Arial" pitchFamily="34" charset="0"/>
              </a:rPr>
              <a:t>FILM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sz="2000" cap="none">
                <a:solidFill>
                  <a:prstClr val="black"/>
                </a:solidFill>
                <a:cs typeface="Arial" pitchFamily="34" charset="0"/>
              </a:rPr>
              <a:t>Pillen im Wasserkreislauf: </a:t>
            </a:r>
            <a:br>
              <a:rPr lang="de-DE" sz="2000" cap="none">
                <a:solidFill>
                  <a:prstClr val="black"/>
                </a:solidFill>
                <a:cs typeface="Arial" pitchFamily="34" charset="0"/>
              </a:rPr>
            </a:br>
            <a:r>
              <a:rPr lang="de-DE" sz="2000" cap="none">
                <a:solidFill>
                  <a:prstClr val="black"/>
                </a:solidFill>
                <a:cs typeface="Arial" pitchFamily="34" charset="0"/>
              </a:rPr>
              <a:t>Was wir dagegen tun können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b="0" u="sng" cap="none">
                <a:solidFill>
                  <a:prstClr val="black"/>
                </a:solidFill>
                <a:cs typeface="Arial" pitchFamily="34" charset="0"/>
                <a:hlinkClick r:id="rId2"/>
              </a:rPr>
              <a:t>https://www.youtube.com/watch?v=Y_-DBrrCDA0&amp;feature=youtu.be</a:t>
            </a:r>
            <a:endParaRPr lang="de-DE" cap="none">
              <a:solidFill>
                <a:prstClr val="black"/>
              </a:solidFill>
              <a:cs typeface="Arial" pitchFamily="34" charset="0"/>
            </a:endParaRPr>
          </a:p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4F01F-587E-4C69-919A-FC46448EC498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Maßnahmen auf Seiten anderer Akteure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6643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de-DE">
                <a:latin typeface="Arial" charset="0"/>
                <a:cs typeface="Arial" charset="0"/>
              </a:rPr>
              <a:t>Maßnahmen auf Seiten der Apothekerschaft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Block 7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Dr. Martina Winker und Dr. Konrad Götz</a:t>
            </a:r>
          </a:p>
          <a:p>
            <a:r>
              <a:rPr lang="de-DE" dirty="0"/>
              <a:t>ISOE - Institut für sozial-ökologische Forschung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45824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>
                <a:latin typeface="Arial" charset="0"/>
                <a:cs typeface="Arial" charset="0"/>
              </a:rPr>
              <a:t>Erarbeitung der Maßnahmen in Gruppenarbeit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5915-A0AE-4F55-BFBF-DF843FCDDA7A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Maßnahmen auf Seiten der Apothekerschaft</a:t>
            </a:r>
          </a:p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413999" y="1494000"/>
            <a:ext cx="8207375" cy="4867200"/>
          </a:xfrm>
        </p:spPr>
        <p:txBody>
          <a:bodyPr>
            <a:normAutofit lnSpcReduction="10000"/>
          </a:bodyPr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2000" b="0" cap="none" dirty="0">
                <a:solidFill>
                  <a:prstClr val="black"/>
                </a:solidFill>
                <a:cs typeface="Arial" charset="0"/>
              </a:rPr>
              <a:t>Organisatorisches</a:t>
            </a:r>
          </a:p>
          <a:p>
            <a:pPr lvl="2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2000" b="0" cap="none" dirty="0">
                <a:solidFill>
                  <a:prstClr val="black"/>
                </a:solidFill>
                <a:cs typeface="Arial" charset="0"/>
              </a:rPr>
              <a:t>Ablauf: </a:t>
            </a:r>
            <a:r>
              <a:rPr lang="de-DE" altLang="de-DE" sz="2000" b="0" cap="none" dirty="0">
                <a:solidFill>
                  <a:srgbClr val="FF0000"/>
                </a:solidFill>
                <a:cs typeface="Arial" charset="0"/>
              </a:rPr>
              <a:t>15:30 – 16:30 Uhr</a:t>
            </a:r>
          </a:p>
          <a:p>
            <a:pPr marL="684363"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777777"/>
              </a:buClr>
              <a:buSzTx/>
            </a:pPr>
            <a:r>
              <a:rPr lang="de-DE" altLang="de-DE" sz="2000" dirty="0">
                <a:solidFill>
                  <a:prstClr val="black"/>
                </a:solidFill>
                <a:cs typeface="Arial" charset="0"/>
              </a:rPr>
              <a:t>Einführung und Zusammenfinden: </a:t>
            </a:r>
            <a:r>
              <a:rPr lang="de-DE" altLang="de-DE" sz="2000" dirty="0">
                <a:solidFill>
                  <a:srgbClr val="FF0000"/>
                </a:solidFill>
                <a:cs typeface="Arial" charset="0"/>
              </a:rPr>
              <a:t>15:30 – 15:40 Uhr</a:t>
            </a:r>
          </a:p>
          <a:p>
            <a:pPr marL="684363"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777777"/>
              </a:buClr>
              <a:buSzTx/>
            </a:pPr>
            <a:r>
              <a:rPr lang="de-DE" altLang="de-DE" sz="2000" dirty="0">
                <a:solidFill>
                  <a:prstClr val="black"/>
                </a:solidFill>
                <a:cs typeface="Arial" charset="0"/>
              </a:rPr>
              <a:t>Gruppenarbeit: </a:t>
            </a:r>
            <a:r>
              <a:rPr lang="de-DE" altLang="de-DE" sz="2000" dirty="0">
                <a:solidFill>
                  <a:srgbClr val="FF0000"/>
                </a:solidFill>
                <a:cs typeface="Arial" charset="0"/>
              </a:rPr>
              <a:t>15:40 – 16:25 Uhr</a:t>
            </a:r>
          </a:p>
          <a:p>
            <a:pPr marL="684363"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777777"/>
              </a:buClr>
              <a:buSzTx/>
            </a:pPr>
            <a:r>
              <a:rPr lang="de-DE" altLang="de-DE" sz="2000" dirty="0" err="1">
                <a:solidFill>
                  <a:prstClr val="black"/>
                </a:solidFill>
                <a:cs typeface="Arial" charset="0"/>
              </a:rPr>
              <a:t>Plenare</a:t>
            </a:r>
            <a:r>
              <a:rPr lang="de-DE" altLang="de-DE" sz="2000" dirty="0">
                <a:solidFill>
                  <a:prstClr val="black"/>
                </a:solidFill>
                <a:cs typeface="Arial" charset="0"/>
              </a:rPr>
              <a:t> Vorstellung der Ergebnisse: </a:t>
            </a:r>
            <a:r>
              <a:rPr lang="de-DE" altLang="de-DE" sz="2000" dirty="0">
                <a:solidFill>
                  <a:srgbClr val="FF0000"/>
                </a:solidFill>
                <a:cs typeface="Arial" charset="0"/>
              </a:rPr>
              <a:t>ab 16:30 Uhr </a:t>
            </a:r>
            <a:r>
              <a:rPr lang="de-DE" altLang="de-DE" sz="2000" dirty="0">
                <a:solidFill>
                  <a:prstClr val="black"/>
                </a:solidFill>
                <a:cs typeface="Arial" charset="0"/>
              </a:rPr>
              <a:t>im Rahmen der Abschlussdiskussion</a:t>
            </a:r>
          </a:p>
          <a:p>
            <a:pPr lvl="2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2000" b="0" cap="none" dirty="0">
                <a:solidFill>
                  <a:prstClr val="black"/>
                </a:solidFill>
                <a:cs typeface="Arial" charset="0"/>
              </a:rPr>
              <a:t>Zwei Gruppen</a:t>
            </a:r>
          </a:p>
          <a:p>
            <a:pPr marL="684363"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777777"/>
              </a:buClr>
              <a:buSzTx/>
            </a:pPr>
            <a:r>
              <a:rPr lang="de-DE" altLang="de-DE" sz="2000" dirty="0">
                <a:solidFill>
                  <a:prstClr val="black"/>
                </a:solidFill>
                <a:cs typeface="Arial" charset="0"/>
              </a:rPr>
              <a:t>Gruppe 1 mit </a:t>
            </a:r>
            <a:r>
              <a:rPr lang="de-DE" altLang="de-DE" sz="2000" dirty="0">
                <a:solidFill>
                  <a:srgbClr val="FF0000"/>
                </a:solidFill>
                <a:cs typeface="Arial" charset="0"/>
              </a:rPr>
              <a:t>XXX</a:t>
            </a:r>
            <a:r>
              <a:rPr lang="de-DE" altLang="de-DE" sz="2000" dirty="0">
                <a:solidFill>
                  <a:prstClr val="black"/>
                </a:solidFill>
                <a:cs typeface="Arial" charset="0"/>
              </a:rPr>
              <a:t> in Raum </a:t>
            </a:r>
            <a:r>
              <a:rPr lang="de-DE" altLang="de-DE" sz="2000" dirty="0">
                <a:solidFill>
                  <a:srgbClr val="FF0000"/>
                </a:solidFill>
                <a:cs typeface="Arial" charset="0"/>
              </a:rPr>
              <a:t>XXX</a:t>
            </a:r>
          </a:p>
          <a:p>
            <a:pPr marL="684363"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777777"/>
              </a:buClr>
              <a:buSzTx/>
            </a:pPr>
            <a:r>
              <a:rPr lang="de-DE" altLang="de-DE" sz="2000" dirty="0">
                <a:solidFill>
                  <a:prstClr val="black"/>
                </a:solidFill>
                <a:cs typeface="Arial" charset="0"/>
              </a:rPr>
              <a:t>Gruppe 2 mit </a:t>
            </a:r>
            <a:r>
              <a:rPr lang="de-DE" altLang="de-DE" sz="2000" dirty="0">
                <a:solidFill>
                  <a:srgbClr val="FF0000"/>
                </a:solidFill>
                <a:cs typeface="Arial" charset="0"/>
              </a:rPr>
              <a:t>XXX</a:t>
            </a:r>
            <a:r>
              <a:rPr lang="de-DE" altLang="de-DE" sz="2000" dirty="0">
                <a:solidFill>
                  <a:prstClr val="black"/>
                </a:solidFill>
                <a:cs typeface="Arial" charset="0"/>
              </a:rPr>
              <a:t> in Raum </a:t>
            </a:r>
            <a:r>
              <a:rPr lang="de-DE" altLang="de-DE" sz="2000" dirty="0">
                <a:solidFill>
                  <a:srgbClr val="FF0000"/>
                </a:solidFill>
                <a:cs typeface="Arial" charset="0"/>
              </a:rPr>
              <a:t>XXX</a:t>
            </a:r>
          </a:p>
          <a:p>
            <a:pPr lvl="2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2000" b="0" cap="none" dirty="0">
                <a:solidFill>
                  <a:prstClr val="black"/>
                </a:solidFill>
                <a:cs typeface="Arial" charset="0"/>
              </a:rPr>
              <a:t>Teilnehmer der Gruppe 1: </a:t>
            </a:r>
            <a:r>
              <a:rPr lang="de-DE" altLang="de-DE" sz="2000" cap="none" dirty="0">
                <a:solidFill>
                  <a:srgbClr val="4F81BD"/>
                </a:solidFill>
                <a:cs typeface="Arial" charset="0"/>
              </a:rPr>
              <a:t>blaue Kleber auf Namensschild</a:t>
            </a:r>
          </a:p>
          <a:p>
            <a:pPr lvl="2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2000" b="0" cap="none" dirty="0">
                <a:solidFill>
                  <a:prstClr val="black"/>
                </a:solidFill>
                <a:cs typeface="Arial" charset="0"/>
              </a:rPr>
              <a:t>Teilnehmer der Gruppe 2: </a:t>
            </a:r>
            <a:r>
              <a:rPr lang="de-DE" altLang="de-DE" sz="2000" cap="none" dirty="0">
                <a:solidFill>
                  <a:srgbClr val="76B730"/>
                </a:solidFill>
                <a:cs typeface="Arial" charset="0"/>
              </a:rPr>
              <a:t>grüne Kleber auf Namensschild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62093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>
                <a:latin typeface="Arial" charset="0"/>
                <a:cs typeface="Arial" charset="0"/>
              </a:rPr>
              <a:t>Erarbeitung der Maßnahmen in Gruppenarbeit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A8276-15A4-4843-A1CA-F0DFBAFB0816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Maßnahmen auf Seiten der Apothekerschaft</a:t>
            </a:r>
          </a:p>
          <a:p>
            <a:endParaRPr lang="de-DE"/>
          </a:p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>
          <a:xfrm>
            <a:off x="413999" y="1494000"/>
            <a:ext cx="8260281" cy="4867200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1900" b="0" cap="none" dirty="0">
                <a:solidFill>
                  <a:prstClr val="black"/>
                </a:solidFill>
                <a:cs typeface="Arial" charset="0"/>
              </a:rPr>
              <a:t>Arbeitsauftrag für die beiden Gruppen</a:t>
            </a:r>
          </a:p>
          <a:p>
            <a:pPr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1900" b="0" cap="none" dirty="0">
                <a:solidFill>
                  <a:prstClr val="black"/>
                </a:solidFill>
                <a:cs typeface="Arial" charset="0"/>
              </a:rPr>
              <a:t>Welche Maßnahmen, die die </a:t>
            </a:r>
            <a:r>
              <a:rPr lang="de-DE" altLang="de-DE" sz="1900" b="0" cap="none" dirty="0" err="1">
                <a:solidFill>
                  <a:prstClr val="black"/>
                </a:solidFill>
                <a:cs typeface="Arial" charset="0"/>
              </a:rPr>
              <a:t>Apothekerschaft</a:t>
            </a:r>
            <a:r>
              <a:rPr lang="de-DE" altLang="de-DE" sz="1900" b="0" cap="none" dirty="0">
                <a:solidFill>
                  <a:prstClr val="black"/>
                </a:solidFill>
                <a:cs typeface="Arial" charset="0"/>
              </a:rPr>
              <a:t> umsetzen könnte, fallen Ihnen - unabhängig von aktueller Machbarkeit und persönlichen Präferenzen - ein?</a:t>
            </a:r>
            <a:br>
              <a:rPr lang="de-DE" altLang="de-DE" sz="1900" b="0" cap="none" dirty="0">
                <a:solidFill>
                  <a:prstClr val="black"/>
                </a:solidFill>
                <a:cs typeface="Arial" charset="0"/>
              </a:rPr>
            </a:br>
            <a:r>
              <a:rPr lang="de-DE" altLang="de-DE" sz="1900" b="0" cap="none" dirty="0">
                <a:solidFill>
                  <a:prstClr val="black"/>
                </a:solidFill>
                <a:cs typeface="Arial" charset="0"/>
              </a:rPr>
              <a:t>Notieren Sie diese für sich auf Kärtchen</a:t>
            </a:r>
          </a:p>
          <a:p>
            <a:pPr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1900" b="0" cap="none" dirty="0">
                <a:solidFill>
                  <a:prstClr val="black"/>
                </a:solidFill>
                <a:cs typeface="Arial" charset="0"/>
              </a:rPr>
              <a:t>Ordnen Sie die Maßnahmen auf der folgenden Skala hinsichtlich ihrer Realisierbarkeit - Pinnen Sie sie an den Strahl</a:t>
            </a:r>
          </a:p>
          <a:p>
            <a:pPr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endParaRPr lang="de-DE" altLang="de-DE" sz="1900" b="0" cap="none" dirty="0">
              <a:solidFill>
                <a:prstClr val="black"/>
              </a:solidFill>
              <a:cs typeface="Arial" charset="0"/>
            </a:endParaRPr>
          </a:p>
          <a:p>
            <a:pPr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endParaRPr lang="de-DE" altLang="de-DE" sz="1900" b="0" cap="none" dirty="0">
              <a:solidFill>
                <a:prstClr val="black"/>
              </a:solidFill>
              <a:cs typeface="Arial" charset="0"/>
            </a:endParaRPr>
          </a:p>
          <a:p>
            <a:pPr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1900" b="0" cap="none" dirty="0">
                <a:solidFill>
                  <a:prstClr val="black"/>
                </a:solidFill>
                <a:cs typeface="Arial" charset="0"/>
              </a:rPr>
              <a:t>Sammeln Sie Hinweise, was </a:t>
            </a:r>
            <a:r>
              <a:rPr lang="de-DE" altLang="de-DE" sz="1900" b="0" cap="none" dirty="0">
                <a:solidFill>
                  <a:prstClr val="black"/>
                </a:solidFill>
                <a:cs typeface="Arial" pitchFamily="34" charset="0"/>
              </a:rPr>
              <a:t>brauchen Sie zusätzlich</a:t>
            </a:r>
            <a:r>
              <a:rPr lang="de-DE" altLang="de-DE" sz="1900" b="0" cap="none" dirty="0">
                <a:solidFill>
                  <a:prstClr val="black"/>
                </a:solidFill>
                <a:cs typeface="Arial" charset="0"/>
              </a:rPr>
              <a:t>, damit die Maßnahmen realisiert werden können. Ergänzen Sie diese handschriftlich unterhalb der Kärtchen</a:t>
            </a:r>
          </a:p>
          <a:p>
            <a:pPr lvl="3" fontAlgn="base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de-DE" altLang="de-DE" sz="1900" b="0" cap="none" dirty="0">
                <a:solidFill>
                  <a:prstClr val="black"/>
                </a:solidFill>
                <a:cs typeface="Arial" charset="0"/>
              </a:rPr>
              <a:t>Vergeben Sie Punkte für die zwei Maßnahmen, die Sie am ehesten in Ihrem beruflichen Umfeld umsetzen können - nutzen Sie dafür die beiden Klebepunkte</a:t>
            </a:r>
          </a:p>
          <a:p>
            <a:endParaRPr lang="de-DE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804864" y="3661811"/>
            <a:ext cx="7488832" cy="576064"/>
            <a:chOff x="1043608" y="3789040"/>
            <a:chExt cx="7488832" cy="576064"/>
          </a:xfrm>
        </p:grpSpPr>
        <p:cxnSp>
          <p:nvCxnSpPr>
            <p:cNvPr id="9" name="Gerade Verbindung mit Pfeil 8"/>
            <p:cNvCxnSpPr/>
            <p:nvPr/>
          </p:nvCxnSpPr>
          <p:spPr>
            <a:xfrm>
              <a:off x="1115616" y="4365104"/>
              <a:ext cx="727280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1043608" y="3789040"/>
              <a:ext cx="21602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Calibri" panose="020F0502020204030204" pitchFamily="34" charset="0"/>
                  <a:cs typeface="Arial" panose="020B0604020202020204" pitchFamily="34" charset="0"/>
                </a:rPr>
                <a:t>Direkt in der Apotheke umsetzbar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5724129" y="3789040"/>
              <a:ext cx="28083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latin typeface="Calibri" panose="020F0502020204030204" pitchFamily="34" charset="0"/>
                  <a:cs typeface="Arial" panose="020B0604020202020204" pitchFamily="34" charset="0"/>
                </a:rPr>
                <a:t>Grundlegende Veränderungen im Gesundheitssystem notwendig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01385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Vielen Dank für Ihre Aufmerksamkeit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6744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defRPr/>
            </a:pPr>
            <a:r>
              <a:rPr lang="de-DE" sz="4800" cap="none">
                <a:solidFill>
                  <a:srgbClr val="005585"/>
                </a:solidFill>
                <a:latin typeface="Calibri"/>
                <a:ea typeface="ＭＳ Ｐゴシック" charset="0"/>
              </a:rPr>
              <a:t>Wie kann der Eintrag von Arzneimitteln außerhalb der behördlichen Zulassung reduziert werden?</a:t>
            </a:r>
          </a:p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14DC-00BD-4B5F-B28B-F2CB5F865F45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>
                <a:solidFill>
                  <a:schemeClr val="accent3"/>
                </a:solidFill>
              </a:rPr>
              <a:t>Die Apotheke als zentraler Ort für den (umwelt)-bewussten Umgang mit Arzneimitteln </a:t>
            </a:r>
            <a:endParaRPr lang="de-DE"/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406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/>
              <a:t>Umgang mit Arzneimitteln?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2B6ED-60C1-4A8E-B792-637E526A7D57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>
                <a:solidFill>
                  <a:schemeClr val="accent3"/>
                </a:solidFill>
              </a:rPr>
              <a:t>Die Apotheke als zentraler Ort für den (umwelt)-bewussten Umgang mit Arzneimitteln </a:t>
            </a:r>
            <a:endParaRPr lang="de-DE"/>
          </a:p>
          <a:p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043608" y="1813379"/>
            <a:ext cx="5954690" cy="4104456"/>
            <a:chOff x="2361726" y="1628800"/>
            <a:chExt cx="7129627" cy="4896544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6250158" y="1628800"/>
              <a:ext cx="21592" cy="4896544"/>
            </a:xfrm>
            <a:prstGeom prst="line">
              <a:avLst/>
            </a:prstGeom>
            <a:ln w="41275" cmpd="sng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61726" y="1772816"/>
              <a:ext cx="3672408" cy="4651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05253" y="2172822"/>
              <a:ext cx="3086100" cy="3178969"/>
            </a:xfrm>
            <a:prstGeom prst="rect">
              <a:avLst/>
            </a:prstGeom>
          </p:spPr>
        </p:pic>
      </p:grpSp>
      <p:sp>
        <p:nvSpPr>
          <p:cNvPr id="12" name="Textfeld 11"/>
          <p:cNvSpPr txBox="1"/>
          <p:nvPr/>
        </p:nvSpPr>
        <p:spPr>
          <a:xfrm>
            <a:off x="2339752" y="141277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>
                <a:solidFill>
                  <a:prstClr val="black"/>
                </a:solidFill>
                <a:latin typeface="Calibri" panose="020F0502020204030204" pitchFamily="34" charset="0"/>
                <a:cs typeface="Kalinga" panose="020B0502040204020203" pitchFamily="34" charset="0"/>
              </a:rPr>
              <a:t>Zielgruppenspezifische Kommunikation</a:t>
            </a:r>
            <a:endParaRPr lang="en-GB" b="1" dirty="0">
              <a:solidFill>
                <a:prstClr val="black"/>
              </a:solidFill>
              <a:latin typeface="Calibri" panose="020F0502020204030204" pitchFamily="34" charset="0"/>
              <a:cs typeface="Kalinga" panose="020B0502040204020203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709536" y="3328872"/>
            <a:ext cx="1288761" cy="2728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4572000" y="3843786"/>
            <a:ext cx="1137537" cy="3781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545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Projektziel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Font typeface="Arial" pitchFamily="34" charset="0"/>
              <a:buChar char="•"/>
            </a:pPr>
            <a:r>
              <a:rPr lang="de-DE" sz="1800" b="0" cap="none">
                <a:solidFill>
                  <a:prstClr val="black"/>
                </a:solidFill>
                <a:latin typeface="Calibri"/>
                <a:ea typeface="ＭＳ Ｐゴシック" charset="0"/>
                <a:cs typeface="Arial"/>
              </a:rPr>
              <a:t>Grundlagen legen für die Auseinandersetzung mit der Thematik</a:t>
            </a:r>
          </a:p>
          <a:p>
            <a:pPr lvl="0" fontAlgn="base">
              <a:spcAft>
                <a:spcPct val="0"/>
              </a:spcAft>
            </a:pPr>
            <a:r>
              <a:rPr lang="de-DE" sz="1800" b="0" i="1" cap="none">
                <a:solidFill>
                  <a:prstClr val="black"/>
                </a:solidFill>
                <a:latin typeface="Calibri"/>
                <a:ea typeface="ＭＳ Ｐゴシック" charset="0"/>
                <a:cs typeface="Arial"/>
              </a:rPr>
              <a:t>	Arzneimittel in der Umwelt</a:t>
            </a:r>
          </a:p>
          <a:p>
            <a:pPr lvl="0" fontAlgn="base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800" b="0" cap="none">
                <a:solidFill>
                  <a:prstClr val="black"/>
                </a:solidFill>
                <a:latin typeface="Calibri"/>
                <a:ea typeface="ＭＳ Ｐゴシック" charset="0"/>
                <a:cs typeface="Arial"/>
              </a:rPr>
              <a:t>Vermittlung von Informationen/Wissen an die Apothekerschaft via der geplanten Informationsplattform</a:t>
            </a:r>
          </a:p>
          <a:p>
            <a:pPr lvl="0" fontAlgn="base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800" b="0" cap="none">
                <a:solidFill>
                  <a:prstClr val="black"/>
                </a:solidFill>
                <a:latin typeface="Calibri"/>
                <a:ea typeface="ＭＳ Ｐゴシック" charset="0"/>
                <a:cs typeface="Arial"/>
              </a:rPr>
              <a:t>Berücksichtigung von Umweltaspekten beim Umgang mit Arzneimitteln</a:t>
            </a:r>
          </a:p>
          <a:p>
            <a:pPr lvl="0" fontAlgn="base">
              <a:spcBef>
                <a:spcPts val="1200"/>
              </a:spcBef>
              <a:spcAft>
                <a:spcPct val="0"/>
              </a:spcAft>
            </a:pPr>
            <a:r>
              <a:rPr lang="de-DE" sz="1800" b="0">
                <a:solidFill>
                  <a:prstClr val="black"/>
                </a:solidFill>
                <a:latin typeface="Calibri"/>
                <a:ea typeface="ＭＳ Ｐゴシック" charset="0"/>
                <a:cs typeface="Arial"/>
                <a:sym typeface="Wingdings" pitchFamily="2" charset="2"/>
              </a:rPr>
              <a:t> </a:t>
            </a:r>
            <a:r>
              <a:rPr lang="de-DE" sz="1800" b="0" cap="none">
                <a:solidFill>
                  <a:prstClr val="black"/>
                </a:solidFill>
                <a:latin typeface="Calibri"/>
                <a:ea typeface="ＭＳ Ｐゴシック" charset="0"/>
                <a:cs typeface="Arial"/>
              </a:rPr>
              <a:t>Nachhaltiger Umgang mit Arzneimitteln zum Schutz der Umwelt</a:t>
            </a:r>
            <a:endParaRPr lang="de-DE" sz="1800" b="0">
              <a:solidFill>
                <a:prstClr val="black"/>
              </a:solidFill>
              <a:latin typeface="Calibri"/>
              <a:ea typeface="ＭＳ Ｐゴシック" charset="0"/>
              <a:cs typeface="Arial"/>
            </a:endParaRPr>
          </a:p>
          <a:p>
            <a:pPr lvl="0" fontAlgn="base">
              <a:spcBef>
                <a:spcPts val="18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800" b="0" i="1" cap="none">
                <a:solidFill>
                  <a:prstClr val="black"/>
                </a:solidFill>
                <a:latin typeface="Calibri"/>
                <a:ea typeface="ＭＳ Ｐゴシック" charset="0"/>
                <a:cs typeface="Arial"/>
              </a:rPr>
              <a:t>Umsetzung des Gesamtprojektes </a:t>
            </a:r>
            <a:r>
              <a:rPr lang="de-DE" sz="1800" b="0" i="1" cap="none">
                <a:solidFill>
                  <a:prstClr val="black"/>
                </a:solidFill>
                <a:latin typeface="Calibri"/>
                <a:ea typeface="ＭＳ Ｐゴシック" charset="0"/>
                <a:cs typeface="Arial"/>
                <a:sym typeface="Wingdings" pitchFamily="2" charset="2"/>
              </a:rPr>
              <a:t> Ansprache von Bevölkerung &amp; Apothekerschaft</a:t>
            </a:r>
            <a:r>
              <a:rPr lang="de-DE" sz="1800" b="0" i="1" cap="none">
                <a:solidFill>
                  <a:prstClr val="black"/>
                </a:solidFill>
                <a:latin typeface="Calibri"/>
                <a:ea typeface="ＭＳ Ｐゴシック" charset="0"/>
                <a:cs typeface="Arial"/>
              </a:rPr>
              <a:t> </a:t>
            </a:r>
          </a:p>
          <a:p>
            <a:pPr lvl="0" fontAlgn="base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800" b="0" i="1" cap="none">
                <a:solidFill>
                  <a:prstClr val="black"/>
                </a:solidFill>
                <a:latin typeface="Calibri"/>
                <a:ea typeface="ＭＳ Ｐゴシック" charset="0"/>
                <a:cs typeface="Arial"/>
              </a:rPr>
              <a:t>Langfristig: Reduzierung des Umwelteintrages von Humanpharmaka</a:t>
            </a:r>
          </a:p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0B1D-F8F9-42D5-97E1-7F580D639C53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>
                <a:solidFill>
                  <a:schemeClr val="accent3"/>
                </a:solidFill>
              </a:rPr>
              <a:t>Die Apotheke als zentraler Ort für den (umwelt)-bewussten Umgang mit Arzneimitteln </a:t>
            </a:r>
            <a:endParaRPr lang="de-DE"/>
          </a:p>
          <a:p>
            <a:endParaRPr lang="de-DE"/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192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Untertitel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Vorstellung und Problemdarstellung</a:t>
            </a:r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Block I-2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Dr. Martina Winker</a:t>
            </a:r>
          </a:p>
          <a:p>
            <a:r>
              <a:rPr lang="de-DE" dirty="0"/>
              <a:t>ISOE - Institut für sozial-ökologische Forschung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Film zur Einführung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7FA25-6DE5-4B4D-8649-2E90FE6CEBFD}" type="datetime1">
              <a:rPr lang="de-DE" smtClean="0"/>
              <a:t>31.07.2020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Arzneimittelrückstände im Wasser: Was Pharmazeuten wissen müssen und tun können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D2E71-061B-4E4D-BF94-C6A9FAAAA5EA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Vorstellung und Problemdarstellung</a:t>
            </a:r>
          </a:p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440772" y="1494000"/>
            <a:ext cx="7443596" cy="4867200"/>
          </a:xfrm>
        </p:spPr>
        <p:txBody>
          <a:bodyPr>
            <a:normAutofit/>
          </a:bodyPr>
          <a:lstStyle/>
          <a:p>
            <a:pPr algn="ctr"/>
            <a:r>
              <a:rPr lang="de-DE" altLang="de-DE" sz="1800">
                <a:latin typeface="Arial" charset="0"/>
                <a:cs typeface="Arial" charset="0"/>
              </a:rPr>
              <a:t>FILM</a:t>
            </a:r>
          </a:p>
          <a:p>
            <a:pPr algn="ctr"/>
            <a:r>
              <a:rPr lang="de-DE" sz="1800"/>
              <a:t>Pillen, die wir wegspülen: </a:t>
            </a:r>
            <a:br>
              <a:rPr lang="de-DE" sz="1800"/>
            </a:br>
            <a:r>
              <a:rPr lang="de-DE" sz="1800"/>
              <a:t>Arzneimittel, Trinkwasser und die Umwelt</a:t>
            </a:r>
          </a:p>
          <a:p>
            <a:pPr lvl="2"/>
            <a:endParaRPr lang="de-DE"/>
          </a:p>
          <a:p>
            <a:pPr lvl="2" algn="ctr">
              <a:buNone/>
            </a:pPr>
            <a:r>
              <a:rPr lang="de-DE">
                <a:hlinkClick r:id="rId3"/>
              </a:rPr>
              <a:t>https://www.youtube.com/watch?v=6blafjHQGvw&amp;feature=youtu.be</a:t>
            </a:r>
            <a:r>
              <a:rPr lang="de-DE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äsentation blau">
  <a:themeElements>
    <a:clrScheme name="UBA">
      <a:dk1>
        <a:sysClr val="windowText" lastClr="000000"/>
      </a:dk1>
      <a:lt1>
        <a:sysClr val="window" lastClr="FFFFFF"/>
      </a:lt1>
      <a:dk2>
        <a:srgbClr val="007626"/>
      </a:dk2>
      <a:lt2>
        <a:srgbClr val="5EAD35"/>
      </a:lt2>
      <a:accent1>
        <a:srgbClr val="009BD5"/>
      </a:accent1>
      <a:accent2>
        <a:srgbClr val="005F85"/>
      </a:accent2>
      <a:accent3>
        <a:srgbClr val="622F63"/>
      </a:accent3>
      <a:accent4>
        <a:srgbClr val="9D579A"/>
      </a:accent4>
      <a:accent5>
        <a:srgbClr val="FABB00"/>
      </a:accent5>
      <a:accent6>
        <a:srgbClr val="D78400"/>
      </a:accent6>
      <a:hlink>
        <a:srgbClr val="CE1F5E"/>
      </a:hlink>
      <a:folHlink>
        <a:srgbClr val="83053C"/>
      </a:folHlink>
    </a:clrScheme>
    <a:fontScheme name="UBA">
      <a:majorFont>
        <a:latin typeface="Calibri"/>
        <a:ea typeface=""/>
        <a:cs typeface=""/>
      </a:majorFont>
      <a:minorFont>
        <a:latin typeface="Cambri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äsentation flieder">
  <a:themeElements>
    <a:clrScheme name="UBA">
      <a:dk1>
        <a:sysClr val="windowText" lastClr="000000"/>
      </a:dk1>
      <a:lt1>
        <a:sysClr val="window" lastClr="FFFFFF"/>
      </a:lt1>
      <a:dk2>
        <a:srgbClr val="007626"/>
      </a:dk2>
      <a:lt2>
        <a:srgbClr val="5EAD35"/>
      </a:lt2>
      <a:accent1>
        <a:srgbClr val="009BD5"/>
      </a:accent1>
      <a:accent2>
        <a:srgbClr val="005F85"/>
      </a:accent2>
      <a:accent3>
        <a:srgbClr val="622F63"/>
      </a:accent3>
      <a:accent4>
        <a:srgbClr val="9D579A"/>
      </a:accent4>
      <a:accent5>
        <a:srgbClr val="FABB00"/>
      </a:accent5>
      <a:accent6>
        <a:srgbClr val="D78400"/>
      </a:accent6>
      <a:hlink>
        <a:srgbClr val="CE1F5E"/>
      </a:hlink>
      <a:folHlink>
        <a:srgbClr val="83053C"/>
      </a:folHlink>
    </a:clrScheme>
    <a:fontScheme name="UBA">
      <a:majorFont>
        <a:latin typeface="Calibri"/>
        <a:ea typeface=""/>
        <a:cs typeface=""/>
      </a:majorFont>
      <a:minorFont>
        <a:latin typeface="Cambri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räsentation fuchsia">
  <a:themeElements>
    <a:clrScheme name="UBA">
      <a:dk1>
        <a:sysClr val="windowText" lastClr="000000"/>
      </a:dk1>
      <a:lt1>
        <a:sysClr val="window" lastClr="FFFFFF"/>
      </a:lt1>
      <a:dk2>
        <a:srgbClr val="007626"/>
      </a:dk2>
      <a:lt2>
        <a:srgbClr val="5EAD35"/>
      </a:lt2>
      <a:accent1>
        <a:srgbClr val="009BD5"/>
      </a:accent1>
      <a:accent2>
        <a:srgbClr val="005F85"/>
      </a:accent2>
      <a:accent3>
        <a:srgbClr val="622F63"/>
      </a:accent3>
      <a:accent4>
        <a:srgbClr val="9D579A"/>
      </a:accent4>
      <a:accent5>
        <a:srgbClr val="FABB00"/>
      </a:accent5>
      <a:accent6>
        <a:srgbClr val="D78400"/>
      </a:accent6>
      <a:hlink>
        <a:srgbClr val="CE1F5E"/>
      </a:hlink>
      <a:folHlink>
        <a:srgbClr val="83053C"/>
      </a:folHlink>
    </a:clrScheme>
    <a:fontScheme name="UBA">
      <a:majorFont>
        <a:latin typeface="Calibri"/>
        <a:ea typeface=""/>
        <a:cs typeface=""/>
      </a:majorFont>
      <a:minorFont>
        <a:latin typeface="Cambri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yad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Vorlage_micle">
    <a:majorFont>
      <a:latin typeface="Arial"/>
      <a:ea typeface=""/>
      <a:cs typeface="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Nyad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f:fields xmlns:f="http://schemas.fabasoft.com/folio/2007/fields">
  <f:record ref="">
    <f:field ref="objname" par="" text="UBA_Praesentation_Fortbildungsveranstaltung_final"/>
    <f:field ref="objsubject" par="" text=""/>
    <f:field ref="objcreatedby" par="" text="Amato, Riccardo"/>
    <f:field ref="objcreatedat" par="" text="27.05.2020 15:31:46"/>
    <f:field ref="objchangedby" par="" text="Seidler, Kerstin"/>
    <f:field ref="objmodifiedat" par="" text="30.06.2020 15:46:37"/>
    <f:field ref="doc_FSCFOLIO_1_1001_FieldDocumentNumber" par="" text=""/>
    <f:field ref="doc_FSCFOLIO_1_1001_FieldSubject" par="" text=""/>
    <f:field ref="FSCFOLIO_1_1001_FieldCurrentUser" par="" text="Elke Örtl "/>
    <f:field ref="CCAPRECONFIG_15_1001_Objektname" par="" text="UBA_Praesentation_Fortbildungsveranstaltung_final"/>
    <f:field ref="DEPRECONFIG_15_1001_Objektname" par="" text="UBA_Praesentation_Fortbildungsveranstaltung_final"/>
  </f:record>
  <f:display par="" text="...">
    <f:field ref="FSCFOLIO_1_1001_FieldCurrentUser" text="Aktueller Benutzer"/>
    <f:field ref="objsubject" text="Betreff (einzeilig)"/>
    <f:field ref="objcreatedat" text="Erzeugt am/um"/>
    <f:field ref="objcreatedby" text="Erzeugt von"/>
    <f:field ref="objmodifiedat" text="Letzte Änderung am/um"/>
    <f:field ref="objchangedby" text="Letzte Änderung von"/>
    <f:field ref="objname" text="Name"/>
    <f:field ref="CCAPRECONFIG_15_1001_Objektname" text="Objektname"/>
    <f:field ref="DEPRECONFIG_15_1001_Objektname" text="Objektname"/>
  </f:display>
  <f:display par="" text="Serienbrief">
    <f:field ref="doc_FSCFOLIO_1_1001_FieldSubject" text="Betreff"/>
    <f:field ref="doc_FSCFOLIO_1_1001_FieldDocumentNumber" text="Dokument Nummer"/>
  </f:display>
</f:field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F608A284B94B34FB81D313D16579D72" ma:contentTypeVersion="0" ma:contentTypeDescription="Ein neues Dokument erstellen." ma:contentTypeScope="" ma:versionID="11b230f24140cf9db497f2bad7a9577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6c4a6dd5ef775a5269b08f7de37f93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9F97D0-CAB1-47C4-8874-4CB3A054FEE1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A7A963F-5FB0-45B0-A9F2-2C39C5EFE0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customXml/itemProps4.xml><?xml version="1.0" encoding="utf-8"?>
<ds:datastoreItem xmlns:ds="http://schemas.openxmlformats.org/officeDocument/2006/customXml" ds:itemID="{940D6CE6-CCDD-491B-BA48-8DE8C08978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2622</Words>
  <Application>Microsoft Office PowerPoint</Application>
  <PresentationFormat>Bildschirmpräsentation (4:3)</PresentationFormat>
  <Paragraphs>519</Paragraphs>
  <Slides>45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45</vt:i4>
      </vt:variant>
    </vt:vector>
  </HeadingPairs>
  <TitlesOfParts>
    <vt:vector size="57" baseType="lpstr">
      <vt:lpstr>ＭＳ Ｐゴシック</vt:lpstr>
      <vt:lpstr>Arial</vt:lpstr>
      <vt:lpstr>Calibri</vt:lpstr>
      <vt:lpstr>Cambria</vt:lpstr>
      <vt:lpstr>Kalinga</vt:lpstr>
      <vt:lpstr>Meta Offc</vt:lpstr>
      <vt:lpstr>Symbol</vt:lpstr>
      <vt:lpstr>Times New Roman</vt:lpstr>
      <vt:lpstr>Wingdings</vt:lpstr>
      <vt:lpstr>Präsentation blau</vt:lpstr>
      <vt:lpstr>Präsentation flieder</vt:lpstr>
      <vt:lpstr>Präsentation fuchsia</vt:lpstr>
      <vt:lpstr>Einführung</vt:lpstr>
      <vt:lpstr>Programmablauf</vt:lpstr>
      <vt:lpstr>Block I-1</vt:lpstr>
      <vt:lpstr>FG Arzneimittel am UBA: Was wir tun</vt:lpstr>
      <vt:lpstr>PowerPoint-Präsentation</vt:lpstr>
      <vt:lpstr>Umgang mit Arzneimitteln?</vt:lpstr>
      <vt:lpstr>Projektziel</vt:lpstr>
      <vt:lpstr>Block I-2</vt:lpstr>
      <vt:lpstr>Film zur Einführung</vt:lpstr>
      <vt:lpstr>Interaktionszusammenhang</vt:lpstr>
      <vt:lpstr>Block II</vt:lpstr>
      <vt:lpstr>Medikamenten-Einnahme</vt:lpstr>
      <vt:lpstr>Regelmäßiger Medikamentenkonsum</vt:lpstr>
      <vt:lpstr>Chronische Krankheiten</vt:lpstr>
      <vt:lpstr>Bekanntheit des Problems von  Medikamentenrückständen im Wasserkreislauf</vt:lpstr>
      <vt:lpstr>Vermutete Ursachen für Medikamentenreste im Wasser</vt:lpstr>
      <vt:lpstr>Vorstellungen über die Verantwortlichkeit verschiedener Akteure für Medikamentenreste im Wasser</vt:lpstr>
      <vt:lpstr>Praktiken der Medikamenten-Entsorgung</vt:lpstr>
      <vt:lpstr>Entsorgung von Medikamentenresten</vt:lpstr>
      <vt:lpstr>Bereitschaft für alternative Medikamenten-Einnahme</vt:lpstr>
      <vt:lpstr>Typologie zur Entwicklung eines Zielgruppenmodells</vt:lpstr>
      <vt:lpstr>Zielgruppen der Information und Kommunikation</vt:lpstr>
      <vt:lpstr>Zusammenfassung</vt:lpstr>
      <vt:lpstr>Block III</vt:lpstr>
      <vt:lpstr>Arzneimittelverbrauch in Deutschland</vt:lpstr>
      <vt:lpstr>Arzneimittel im Wasserkreislauf</vt:lpstr>
      <vt:lpstr>Verbrauch Krankenhäuser (KH) vs. Haushalte/Praxen (PH) AZV Breisgauer Bucht 2004</vt:lpstr>
      <vt:lpstr>Antibiotika-Emissionen ins Abwasser</vt:lpstr>
      <vt:lpstr>Entsorgung von Arzneimittelresten</vt:lpstr>
      <vt:lpstr>Elimination von Arzneimitteln in Kläranlagen (ohne erweiterte Reinigung)</vt:lpstr>
      <vt:lpstr>Arzneimittel-Konzentrationen in Oberflächengewässer D (µg/L)</vt:lpstr>
      <vt:lpstr>Metformin und sein Transformationsprodukt Guanylharnstoff in Elbe, Weser und Nordsee</vt:lpstr>
      <vt:lpstr>Block IV</vt:lpstr>
      <vt:lpstr>Wirkungen auf den Menschen</vt:lpstr>
      <vt:lpstr>Risiko-Abschätzung für Stoffe in der Umwelt</vt:lpstr>
      <vt:lpstr>Risiko-Abschätzung für Stoffe in der Umwelt</vt:lpstr>
      <vt:lpstr>PEC/PNEC-Verhältnis</vt:lpstr>
      <vt:lpstr>... und Familienplanung bei Fischen (Die Forelle, Gustave Courbet, 1871)</vt:lpstr>
      <vt:lpstr>Risiko-Quotienten ausgewählter Arzneimittel (PEC/PNEC, unterschiedl. Organismen)</vt:lpstr>
      <vt:lpstr>Block V</vt:lpstr>
      <vt:lpstr>Film zur Einführung</vt:lpstr>
      <vt:lpstr>Block 7</vt:lpstr>
      <vt:lpstr>Erarbeitung der Maßnahmen in Gruppenarbeit</vt:lpstr>
      <vt:lpstr>Erarbeitung der Maßnahmen in Gruppenarbeit</vt:lpstr>
      <vt:lpstr>Vielen Dank für Ihre Aufmerksamkeit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UBA_PPT</dc:title>
  <dc:creator>UBA</dc:creator>
  <cp:lastModifiedBy>Örtl, Elke</cp:lastModifiedBy>
  <cp:revision>165</cp:revision>
  <dcterms:created xsi:type="dcterms:W3CDTF">2013-11-18T20:15:17Z</dcterms:created>
  <dcterms:modified xsi:type="dcterms:W3CDTF">2020-07-31T09:41:04Z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0x0101005F608A284B94B34FB81D313D16579D72</vt:lpwstr>
  </property>
  <property fmtid="{D5CDD505-2E9C-101B-9397-08002B2CF9AE}" pid="3" name="FSC#UBACFG@15.1700:Author">
    <vt:lpwstr>Riccardo Amato</vt:lpwstr>
  </property>
  <property fmtid="{D5CDD505-2E9C-101B-9397-08002B2CF9AE}" pid="4" name="FSC#UBACFG@15.1700:MailAuthor">
    <vt:lpwstr>Riccardo.Amato@uba.de</vt:lpwstr>
  </property>
  <property fmtid="{D5CDD505-2E9C-101B-9397-08002B2CF9AE}" pid="5" name="FSC#UBACFG@15.1700:Mail2Author">
    <vt:lpwstr/>
  </property>
  <property fmtid="{D5CDD505-2E9C-101B-9397-08002B2CF9AE}" pid="6" name="FSC#UBACFG@15.1700:TelephonAuthor">
    <vt:lpwstr/>
  </property>
  <property fmtid="{D5CDD505-2E9C-101B-9397-08002B2CF9AE}" pid="7" name="FSC#UBACFG@15.1700:FaxAuthor">
    <vt:lpwstr/>
  </property>
  <property fmtid="{D5CDD505-2E9C-101B-9397-08002B2CF9AE}" pid="8" name="FSC#UBACFG@15.1700:SurnameAuthor">
    <vt:lpwstr>Amato</vt:lpwstr>
  </property>
  <property fmtid="{D5CDD505-2E9C-101B-9397-08002B2CF9AE}" pid="9" name="FSC#UBACFG@15.1700:GroupReferrednumber">
    <vt:lpwstr>IV 2.2 (Fachgebiet IV 2.2 - Arzneimittel)</vt:lpwstr>
  </property>
  <property fmtid="{D5CDD505-2E9C-101B-9397-08002B2CF9AE}" pid="10" name="FSC#UBACFG@15.1700:FinalVersionSignerProcedure">
    <vt:lpwstr>Jutta Klasen</vt:lpwstr>
  </property>
  <property fmtid="{D5CDD505-2E9C-101B-9397-08002B2CF9AE}" pid="11" name="FSC#UBACFG@15.1700:FileReferenceProcedure">
    <vt:lpwstr>97 399/0006#0018</vt:lpwstr>
  </property>
  <property fmtid="{D5CDD505-2E9C-101B-9397-08002B2CF9AE}" pid="12" name="FSC#UBACFG@15.1700:SubjectReferrednumber">
    <vt:lpwstr>Bericht ans BMU</vt:lpwstr>
  </property>
  <property fmtid="{D5CDD505-2E9C-101B-9397-08002B2CF9AE}" pid="13" name="FSC#UBACFG@15.1700:ObjnameReferrednumber">
    <vt:lpwstr>97 399/0006#0018-0002 - Abschlussbericht/Handbuch</vt:lpwstr>
  </property>
  <property fmtid="{D5CDD505-2E9C-101B-9397-08002B2CF9AE}" pid="14" name="FSC#COOELAK@1.1001:Subject">
    <vt:lpwstr>UFOPLAN - Die Apotheke als zentraler Ort für den (umwelt)-bewussten Umgang mit Arzneimitteln FKZ: 3716 65 4120_x000d_
 </vt:lpwstr>
  </property>
  <property fmtid="{D5CDD505-2E9C-101B-9397-08002B2CF9AE}" pid="15" name="FSC#COOELAK@1.1001:FileReference">
    <vt:lpwstr>97 399/0006</vt:lpwstr>
  </property>
  <property fmtid="{D5CDD505-2E9C-101B-9397-08002B2CF9AE}" pid="16" name="FSC#COOELAK@1.1001:FileRefYear">
    <vt:lpwstr>2016</vt:lpwstr>
  </property>
  <property fmtid="{D5CDD505-2E9C-101B-9397-08002B2CF9AE}" pid="17" name="FSC#COOELAK@1.1001:FileRefOrdinal">
    <vt:lpwstr>6</vt:lpwstr>
  </property>
  <property fmtid="{D5CDD505-2E9C-101B-9397-08002B2CF9AE}" pid="18" name="FSC#COOELAK@1.1001:FileRefOU">
    <vt:lpwstr>IV 2.2</vt:lpwstr>
  </property>
  <property fmtid="{D5CDD505-2E9C-101B-9397-08002B2CF9AE}" pid="19" name="FSC#COOELAK@1.1001:Organization">
    <vt:lpwstr/>
  </property>
  <property fmtid="{D5CDD505-2E9C-101B-9397-08002B2CF9AE}" pid="20" name="FSC#COOELAK@1.1001:Owner">
    <vt:lpwstr>Amato Riccardo</vt:lpwstr>
  </property>
  <property fmtid="{D5CDD505-2E9C-101B-9397-08002B2CF9AE}" pid="21" name="FSC#COOELAK@1.1001:OwnerExtension">
    <vt:lpwstr/>
  </property>
  <property fmtid="{D5CDD505-2E9C-101B-9397-08002B2CF9AE}" pid="22" name="FSC#COOELAK@1.1001:OwnerFaxExtension">
    <vt:lpwstr/>
  </property>
  <property fmtid="{D5CDD505-2E9C-101B-9397-08002B2CF9AE}" pid="23" name="FSC#COOELAK@1.1001:DispatchedBy">
    <vt:lpwstr/>
  </property>
  <property fmtid="{D5CDD505-2E9C-101B-9397-08002B2CF9AE}" pid="24" name="FSC#COOELAK@1.1001:DispatchedAt">
    <vt:lpwstr/>
  </property>
  <property fmtid="{D5CDD505-2E9C-101B-9397-08002B2CF9AE}" pid="25" name="FSC#COOELAK@1.1001:ApprovedBy">
    <vt:lpwstr>Klasen Jutta</vt:lpwstr>
  </property>
  <property fmtid="{D5CDD505-2E9C-101B-9397-08002B2CF9AE}" pid="26" name="FSC#COOELAK@1.1001:ApprovedAt">
    <vt:lpwstr>05.06.2020</vt:lpwstr>
  </property>
  <property fmtid="{D5CDD505-2E9C-101B-9397-08002B2CF9AE}" pid="27" name="FSC#COOELAK@1.1001:Department">
    <vt:lpwstr>IV 2.2 (Fachgebiet IV 2.2 - Arzneimittel)</vt:lpwstr>
  </property>
  <property fmtid="{D5CDD505-2E9C-101B-9397-08002B2CF9AE}" pid="28" name="FSC#COOELAK@1.1001:CreatedAt">
    <vt:lpwstr>27.05.2020</vt:lpwstr>
  </property>
  <property fmtid="{D5CDD505-2E9C-101B-9397-08002B2CF9AE}" pid="29" name="FSC#COOELAK@1.1001:OU">
    <vt:lpwstr>IV 2.2 (Fachgebiet IV 2.2 - Arzneimittel)</vt:lpwstr>
  </property>
  <property fmtid="{D5CDD505-2E9C-101B-9397-08002B2CF9AE}" pid="30" name="FSC#COOELAK@1.1001:Priority">
    <vt:lpwstr> ()</vt:lpwstr>
  </property>
  <property fmtid="{D5CDD505-2E9C-101B-9397-08002B2CF9AE}" pid="31" name="FSC#COOELAK@1.1001:ObjBarCode">
    <vt:lpwstr>*COO.2245.100.5.576324*</vt:lpwstr>
  </property>
  <property fmtid="{D5CDD505-2E9C-101B-9397-08002B2CF9AE}" pid="32" name="FSC#COOELAK@1.1001:RefBarCode">
    <vt:lpwstr>*COO.2245.100.3.106779*</vt:lpwstr>
  </property>
  <property fmtid="{D5CDD505-2E9C-101B-9397-08002B2CF9AE}" pid="33" name="FSC#COOELAK@1.1001:FileRefBarCode">
    <vt:lpwstr>*97 399/0006*</vt:lpwstr>
  </property>
  <property fmtid="{D5CDD505-2E9C-101B-9397-08002B2CF9AE}" pid="34" name="FSC#COOELAK@1.1001:ExternalRef">
    <vt:lpwstr/>
  </property>
  <property fmtid="{D5CDD505-2E9C-101B-9397-08002B2CF9AE}" pid="35" name="FSC#COOELAK@1.1001:IncomingNumber">
    <vt:lpwstr/>
  </property>
  <property fmtid="{D5CDD505-2E9C-101B-9397-08002B2CF9AE}" pid="36" name="FSC#COOELAK@1.1001:IncomingSubject">
    <vt:lpwstr/>
  </property>
  <property fmtid="{D5CDD505-2E9C-101B-9397-08002B2CF9AE}" pid="37" name="FSC#COOELAK@1.1001:ProcessResponsible">
    <vt:lpwstr>Amato Riccardo</vt:lpwstr>
  </property>
  <property fmtid="{D5CDD505-2E9C-101B-9397-08002B2CF9AE}" pid="38" name="FSC#COOELAK@1.1001:ProcessResponsiblePhone">
    <vt:lpwstr/>
  </property>
  <property fmtid="{D5CDD505-2E9C-101B-9397-08002B2CF9AE}" pid="39" name="FSC#COOELAK@1.1001:ProcessResponsibleMail">
    <vt:lpwstr>Riccardo.Amato@uba.de</vt:lpwstr>
  </property>
  <property fmtid="{D5CDD505-2E9C-101B-9397-08002B2CF9AE}" pid="40" name="FSC#COOELAK@1.1001:ProcessResponsibleFax">
    <vt:lpwstr/>
  </property>
  <property fmtid="{D5CDD505-2E9C-101B-9397-08002B2CF9AE}" pid="41" name="FSC#COOELAK@1.1001:ApproverFirstName">
    <vt:lpwstr>Jutta</vt:lpwstr>
  </property>
  <property fmtid="{D5CDD505-2E9C-101B-9397-08002B2CF9AE}" pid="42" name="FSC#COOELAK@1.1001:ApproverSurName">
    <vt:lpwstr>Klasen</vt:lpwstr>
  </property>
  <property fmtid="{D5CDD505-2E9C-101B-9397-08002B2CF9AE}" pid="43" name="FSC#COOELAK@1.1001:ApproverTitle">
    <vt:lpwstr/>
  </property>
  <property fmtid="{D5CDD505-2E9C-101B-9397-08002B2CF9AE}" pid="44" name="FSC#COOELAK@1.1001:ExternalDate">
    <vt:lpwstr/>
  </property>
  <property fmtid="{D5CDD505-2E9C-101B-9397-08002B2CF9AE}" pid="45" name="FSC#COOELAK@1.1001:SettlementApprovedAt">
    <vt:lpwstr>05.06.2020</vt:lpwstr>
  </property>
  <property fmtid="{D5CDD505-2E9C-101B-9397-08002B2CF9AE}" pid="46" name="FSC#COOELAK@1.1001:BaseNumber">
    <vt:lpwstr>97 399</vt:lpwstr>
  </property>
  <property fmtid="{D5CDD505-2E9C-101B-9397-08002B2CF9AE}" pid="47" name="FSC#COOELAK@1.1001:CurrentUserRolePos">
    <vt:lpwstr>Sachbearbeiter/in</vt:lpwstr>
  </property>
  <property fmtid="{D5CDD505-2E9C-101B-9397-08002B2CF9AE}" pid="48" name="FSC#COOELAK@1.1001:CurrentUserEmail">
    <vt:lpwstr>Elke.Oertl@uba.de</vt:lpwstr>
  </property>
  <property fmtid="{D5CDD505-2E9C-101B-9397-08002B2CF9AE}" pid="49" name="FSC#ELAKGOV@1.1001:PersonalSubjGender">
    <vt:lpwstr/>
  </property>
  <property fmtid="{D5CDD505-2E9C-101B-9397-08002B2CF9AE}" pid="50" name="FSC#ELAKGOV@1.1001:PersonalSubjFirstName">
    <vt:lpwstr/>
  </property>
  <property fmtid="{D5CDD505-2E9C-101B-9397-08002B2CF9AE}" pid="51" name="FSC#ELAKGOV@1.1001:PersonalSubjSurName">
    <vt:lpwstr/>
  </property>
  <property fmtid="{D5CDD505-2E9C-101B-9397-08002B2CF9AE}" pid="52" name="FSC#ELAKGOV@1.1001:PersonalSubjSalutation">
    <vt:lpwstr/>
  </property>
  <property fmtid="{D5CDD505-2E9C-101B-9397-08002B2CF9AE}" pid="53" name="FSC#ELAKGOV@1.1001:PersonalSubjAddress">
    <vt:lpwstr/>
  </property>
  <property fmtid="{D5CDD505-2E9C-101B-9397-08002B2CF9AE}" pid="54" name="FSC#ATSTATECFG@1.1001:Office">
    <vt:lpwstr/>
  </property>
  <property fmtid="{D5CDD505-2E9C-101B-9397-08002B2CF9AE}" pid="55" name="FSC#ATSTATECFG@1.1001:Agent">
    <vt:lpwstr/>
  </property>
  <property fmtid="{D5CDD505-2E9C-101B-9397-08002B2CF9AE}" pid="56" name="FSC#ATSTATECFG@1.1001:AgentPhone">
    <vt:lpwstr/>
  </property>
  <property fmtid="{D5CDD505-2E9C-101B-9397-08002B2CF9AE}" pid="57" name="FSC#ATSTATECFG@1.1001:DepartmentFax">
    <vt:lpwstr/>
  </property>
  <property fmtid="{D5CDD505-2E9C-101B-9397-08002B2CF9AE}" pid="58" name="FSC#ATSTATECFG@1.1001:DepartmentEmail">
    <vt:lpwstr/>
  </property>
  <property fmtid="{D5CDD505-2E9C-101B-9397-08002B2CF9AE}" pid="59" name="FSC#ATSTATECFG@1.1001:SubfileDate">
    <vt:lpwstr>27.05.2020</vt:lpwstr>
  </property>
  <property fmtid="{D5CDD505-2E9C-101B-9397-08002B2CF9AE}" pid="60" name="FSC#ATSTATECFG@1.1001:SubfileSubject">
    <vt:lpwstr>Bericht ans BMU</vt:lpwstr>
  </property>
  <property fmtid="{D5CDD505-2E9C-101B-9397-08002B2CF9AE}" pid="61" name="FSC#ATSTATECFG@1.1001:DepartmentZipCode">
    <vt:lpwstr/>
  </property>
  <property fmtid="{D5CDD505-2E9C-101B-9397-08002B2CF9AE}" pid="62" name="FSC#ATSTATECFG@1.1001:DepartmentCountry">
    <vt:lpwstr/>
  </property>
  <property fmtid="{D5CDD505-2E9C-101B-9397-08002B2CF9AE}" pid="63" name="FSC#ATSTATECFG@1.1001:DepartmentCity">
    <vt:lpwstr/>
  </property>
  <property fmtid="{D5CDD505-2E9C-101B-9397-08002B2CF9AE}" pid="64" name="FSC#ATSTATECFG@1.1001:DepartmentStreet">
    <vt:lpwstr/>
  </property>
  <property fmtid="{D5CDD505-2E9C-101B-9397-08002B2CF9AE}" pid="65" name="FSC#ATSTATECFG@1.1001:DepartmentDVR">
    <vt:lpwstr/>
  </property>
  <property fmtid="{D5CDD505-2E9C-101B-9397-08002B2CF9AE}" pid="66" name="FSC#ATSTATECFG@1.1001:DepartmentUID">
    <vt:lpwstr/>
  </property>
  <property fmtid="{D5CDD505-2E9C-101B-9397-08002B2CF9AE}" pid="67" name="FSC#ATSTATECFG@1.1001:SubfileReference">
    <vt:lpwstr>97 399/0006#0018-0002</vt:lpwstr>
  </property>
  <property fmtid="{D5CDD505-2E9C-101B-9397-08002B2CF9AE}" pid="68" name="FSC#ATSTATECFG@1.1001:Clause">
    <vt:lpwstr/>
  </property>
  <property fmtid="{D5CDD505-2E9C-101B-9397-08002B2CF9AE}" pid="69" name="FSC#ATSTATECFG@1.1001:ApprovedSignature">
    <vt:lpwstr/>
  </property>
  <property fmtid="{D5CDD505-2E9C-101B-9397-08002B2CF9AE}" pid="70" name="FSC#ATSTATECFG@1.1001:BankAccount">
    <vt:lpwstr/>
  </property>
  <property fmtid="{D5CDD505-2E9C-101B-9397-08002B2CF9AE}" pid="71" name="FSC#ATSTATECFG@1.1001:BankAccountOwner">
    <vt:lpwstr/>
  </property>
  <property fmtid="{D5CDD505-2E9C-101B-9397-08002B2CF9AE}" pid="72" name="FSC#ATSTATECFG@1.1001:BankInstitute">
    <vt:lpwstr/>
  </property>
  <property fmtid="{D5CDD505-2E9C-101B-9397-08002B2CF9AE}" pid="73" name="FSC#ATSTATECFG@1.1001:BankAccountID">
    <vt:lpwstr/>
  </property>
  <property fmtid="{D5CDD505-2E9C-101B-9397-08002B2CF9AE}" pid="74" name="FSC#ATSTATECFG@1.1001:BankAccountIBAN">
    <vt:lpwstr/>
  </property>
  <property fmtid="{D5CDD505-2E9C-101B-9397-08002B2CF9AE}" pid="75" name="FSC#ATSTATECFG@1.1001:BankAccountBIC">
    <vt:lpwstr/>
  </property>
  <property fmtid="{D5CDD505-2E9C-101B-9397-08002B2CF9AE}" pid="76" name="FSC#ATSTATECFG@1.1001:BankName">
    <vt:lpwstr/>
  </property>
  <property fmtid="{D5CDD505-2E9C-101B-9397-08002B2CF9AE}" pid="77" name="FSC#FSCGOVDE@1.1001:FileRefOUEmail">
    <vt:lpwstr/>
  </property>
  <property fmtid="{D5CDD505-2E9C-101B-9397-08002B2CF9AE}" pid="78" name="FSC#FSCGOVDE@1.1001:ProcedureReference">
    <vt:lpwstr>97 399/0006#0018</vt:lpwstr>
  </property>
  <property fmtid="{D5CDD505-2E9C-101B-9397-08002B2CF9AE}" pid="79" name="FSC#FSCGOVDE@1.1001:FileSubject">
    <vt:lpwstr>UFOPLAN - Die Apotheke als zentraler Ort für den (umwelt)-bewussten Umgang mit Arzneimitteln FKZ: 3716 65 4120_x000d_
 </vt:lpwstr>
  </property>
  <property fmtid="{D5CDD505-2E9C-101B-9397-08002B2CF9AE}" pid="80" name="FSC#FSCGOVDE@1.1001:ProcedureSubject">
    <vt:lpwstr>Bericht ans BMU</vt:lpwstr>
  </property>
  <property fmtid="{D5CDD505-2E9C-101B-9397-08002B2CF9AE}" pid="81" name="FSC#FSCGOVDE@1.1001:SignFinalVersionBy">
    <vt:lpwstr>Klasen Jutta</vt:lpwstr>
  </property>
  <property fmtid="{D5CDD505-2E9C-101B-9397-08002B2CF9AE}" pid="82" name="FSC#FSCGOVDE@1.1001:SignFinalVersionAt">
    <vt:lpwstr>05.06.2020</vt:lpwstr>
  </property>
  <property fmtid="{D5CDD505-2E9C-101B-9397-08002B2CF9AE}" pid="83" name="FSC#FSCGOVDE@1.1001:ProcedureRefBarCode">
    <vt:lpwstr>97 399/0006#0018</vt:lpwstr>
  </property>
  <property fmtid="{D5CDD505-2E9C-101B-9397-08002B2CF9AE}" pid="84" name="FSC#FSCGOVDE@1.1001:FileAddSubj">
    <vt:lpwstr/>
  </property>
  <property fmtid="{D5CDD505-2E9C-101B-9397-08002B2CF9AE}" pid="85" name="FSC#FSCGOVDE@1.1001:DocumentSubj">
    <vt:lpwstr>Bericht ans BMU</vt:lpwstr>
  </property>
  <property fmtid="{D5CDD505-2E9C-101B-9397-08002B2CF9AE}" pid="86" name="FSC#FSCGOVDE@1.1001:FileRel">
    <vt:lpwstr/>
  </property>
  <property fmtid="{D5CDD505-2E9C-101B-9397-08002B2CF9AE}" pid="87" name="FSC#COOSYSTEM@1.1:Container">
    <vt:lpwstr>COO.2245.100.5.576324</vt:lpwstr>
  </property>
  <property fmtid="{D5CDD505-2E9C-101B-9397-08002B2CF9AE}" pid="88" name="FSC#FSCFOLIO@1.1001:docpropproject">
    <vt:lpwstr/>
  </property>
</Properties>
</file>