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32" r:id="rId1"/>
  </p:sldMasterIdLst>
  <p:notesMasterIdLst>
    <p:notesMasterId r:id="rId19"/>
  </p:notesMasterIdLst>
  <p:sldIdLst>
    <p:sldId id="256" r:id="rId2"/>
    <p:sldId id="264" r:id="rId3"/>
    <p:sldId id="268" r:id="rId4"/>
    <p:sldId id="272" r:id="rId5"/>
    <p:sldId id="295" r:id="rId6"/>
    <p:sldId id="269" r:id="rId7"/>
    <p:sldId id="297" r:id="rId8"/>
    <p:sldId id="296" r:id="rId9"/>
    <p:sldId id="277" r:id="rId10"/>
    <p:sldId id="271" r:id="rId11"/>
    <p:sldId id="298" r:id="rId12"/>
    <p:sldId id="281" r:id="rId13"/>
    <p:sldId id="292" r:id="rId14"/>
    <p:sldId id="286" r:id="rId15"/>
    <p:sldId id="293" r:id="rId16"/>
    <p:sldId id="294" r:id="rId17"/>
    <p:sldId id="257" r:id="rId18"/>
  </p:sldIdLst>
  <p:sldSz cx="9144000" cy="6858000" type="screen4x3"/>
  <p:notesSz cx="6858000" cy="9144000"/>
  <p:embeddedFontLst>
    <p:embeddedFont>
      <p:font typeface="Calibri" panose="020F0502020204030204" pitchFamily="34" charset="0"/>
      <p:regular r:id="rId20"/>
      <p:bold r:id="rId21"/>
      <p:italic r:id="rId22"/>
      <p:boldItalic r:id="rId23"/>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99"/>
    <a:srgbClr val="0061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0566" autoAdjust="0"/>
    <p:restoredTop sz="68298" autoAdjust="0"/>
  </p:normalViewPr>
  <p:slideViewPr>
    <p:cSldViewPr snapToObjects="1">
      <p:cViewPr>
        <p:scale>
          <a:sx n="75" d="100"/>
          <a:sy n="75" d="100"/>
        </p:scale>
        <p:origin x="-744" y="-138"/>
      </p:cViewPr>
      <p:guideLst>
        <p:guide orient="horz" pos="4020"/>
        <p:guide orient="horz" pos="300"/>
        <p:guide orient="horz" pos="663"/>
        <p:guide orient="horz" pos="754"/>
        <p:guide pos="158"/>
        <p:guide pos="5602"/>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100" d="100"/>
        <a:sy n="100" d="100"/>
      </p:scale>
      <p:origin x="0" y="0"/>
    </p:cViewPr>
  </p:sorterViewPr>
  <p:notesViewPr>
    <p:cSldViewPr snapToObjects="1" showGuides="1">
      <p:cViewPr varScale="1">
        <p:scale>
          <a:sx n="73" d="100"/>
          <a:sy n="73" d="100"/>
        </p:scale>
        <p:origin x="-163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FBE621-BD30-4E3C-A388-E3B1AF6B3E4C}" type="datetimeFigureOut">
              <a:rPr lang="de-DE" smtClean="0"/>
              <a:t>27.05.2014</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EC1513-3634-448A-B37C-DFF56361E386}" type="slidenum">
              <a:rPr lang="de-DE" smtClean="0"/>
              <a:t>‹Nr.›</a:t>
            </a:fld>
            <a:endParaRPr lang="de-DE"/>
          </a:p>
        </p:txBody>
      </p:sp>
    </p:spTree>
    <p:extLst>
      <p:ext uri="{BB962C8B-B14F-4D97-AF65-F5344CB8AC3E}">
        <p14:creationId xmlns:p14="http://schemas.microsoft.com/office/powerpoint/2010/main" val="421719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smtClean="0"/>
              <a:t>Wir wissen jetzt schon einiges über Lärm: Was Lärm ist, wie er wirkt und wie die Gesetzgebung versucht, den Bürger vor ihm zu schützen. Was</a:t>
            </a:r>
            <a:r>
              <a:rPr lang="de-DE" baseline="0" dirty="0" smtClean="0"/>
              <a:t> ist nun zu beachten, wenn man eine Anlage so errichten und betreiben will, dass die Immissionsrichtwerte an den Immissionsorten eingehalten sind.</a:t>
            </a:r>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b="1" u="sng" dirty="0" smtClean="0"/>
          </a:p>
          <a:p>
            <a:endParaRPr lang="de-DE" dirty="0"/>
          </a:p>
        </p:txBody>
      </p:sp>
      <p:sp>
        <p:nvSpPr>
          <p:cNvPr id="4" name="Foliennummernplatzhalter 3"/>
          <p:cNvSpPr>
            <a:spLocks noGrp="1"/>
          </p:cNvSpPr>
          <p:nvPr>
            <p:ph type="sldNum" sz="quarter" idx="10"/>
          </p:nvPr>
        </p:nvSpPr>
        <p:spPr/>
        <p:txBody>
          <a:bodyPr/>
          <a:lstStyle/>
          <a:p>
            <a:fld id="{3FEC1513-3634-448A-B37C-DFF56361E386}" type="slidenum">
              <a:rPr lang="de-DE" smtClean="0"/>
              <a:t>1</a:t>
            </a:fld>
            <a:endParaRPr lang="de-DE"/>
          </a:p>
        </p:txBody>
      </p:sp>
    </p:spTree>
    <p:extLst>
      <p:ext uri="{BB962C8B-B14F-4D97-AF65-F5344CB8AC3E}">
        <p14:creationId xmlns:p14="http://schemas.microsoft.com/office/powerpoint/2010/main" val="3060169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Man gewinnt einen Schallleistungspegel immer aus einem Schalldruckpegel. Wir erinnern uns aber, dass Schall aus Wellen verschiedener Frequenzen mit unterschiedlichen Schalldruckpegeln besteht und dass </a:t>
            </a:r>
            <a:r>
              <a:rPr lang="de-DE" b="0" i="1" u="none" baseline="0" dirty="0" smtClean="0">
                <a:effectLst/>
              </a:rPr>
              <a:t>der</a:t>
            </a:r>
            <a:r>
              <a:rPr lang="de-DE" b="0" u="none" baseline="0" dirty="0" smtClean="0">
                <a:effectLst/>
              </a:rPr>
              <a:t> Schalldruckpegel, von dem wir zuletzt gesprochen hatten und auf den sich die Gesetzgebung bezieht, der A-bewertete Summenschalldruckpegel ist. Wie verhält es sich also nun mit dem Schallleistungspegel? Ganz ähnlich:</a:t>
            </a:r>
          </a:p>
          <a:p>
            <a:r>
              <a:rPr lang="de-DE" b="0" u="none" baseline="0" dirty="0" smtClean="0">
                <a:effectLst/>
              </a:rPr>
              <a:t>Eine Schallquelle strahlt im Allgemeinen Schall unterschiedlicher Frequenzen ab. Auch der Schallleistungspegel setzt sich daher aus verschiedenen </a:t>
            </a:r>
            <a:r>
              <a:rPr lang="de-DE" b="0" u="sng" baseline="0" dirty="0" smtClean="0">
                <a:effectLst/>
              </a:rPr>
              <a:t>spektralen Anteilen zusammen</a:t>
            </a:r>
            <a:r>
              <a:rPr lang="de-DE" b="0" u="none" baseline="0" dirty="0" smtClean="0">
                <a:effectLst/>
              </a:rPr>
              <a:t>. Und auch hier kann man alle spektralen Anteile zu einem Summenschallleistungspegel zusammenfassen, der ein Maß für die </a:t>
            </a:r>
            <a:r>
              <a:rPr lang="de-DE" b="0" u="sng" baseline="0" dirty="0" smtClean="0">
                <a:effectLst/>
              </a:rPr>
              <a:t>physikalische Lautstärke der Geräuschquelle ist</a:t>
            </a:r>
            <a:r>
              <a:rPr lang="de-DE" b="0" u="none" baseline="0" dirty="0" smtClean="0">
                <a:effectLst/>
              </a:rPr>
              <a:t>.</a:t>
            </a:r>
          </a:p>
          <a:p>
            <a:r>
              <a:rPr lang="de-DE" b="0" u="none" baseline="0" dirty="0" smtClean="0">
                <a:effectLst/>
              </a:rPr>
              <a:t>Um ein Maß für die vom Menschen empfundene Lautstärke einer Schallquelle zu erhalten, nutzt man wieder die A-Bewertung und addiert die A-bewerteten Geräuschanteile </a:t>
            </a:r>
            <a:r>
              <a:rPr lang="de-DE" b="0" u="sng" baseline="0" dirty="0" smtClean="0">
                <a:effectLst/>
              </a:rPr>
              <a:t>zum A-bewerteten Summenschallleistungspegel</a:t>
            </a:r>
            <a:r>
              <a:rPr lang="de-DE" b="0" u="none" baseline="0" dirty="0" smtClean="0">
                <a:effectLst/>
              </a:rPr>
              <a:t>.</a:t>
            </a:r>
          </a:p>
          <a:p>
            <a:r>
              <a:rPr lang="de-DE" b="0" u="none" baseline="0" dirty="0" smtClean="0">
                <a:effectLst/>
              </a:rPr>
              <a:t>Auch der A-bewertete Summenschallleistungspegel </a:t>
            </a:r>
            <a:r>
              <a:rPr lang="de-DE" b="0" u="sng" baseline="0" dirty="0" smtClean="0">
                <a:effectLst/>
              </a:rPr>
              <a:t>hat als Einheit dB(A)</a:t>
            </a:r>
            <a:r>
              <a:rPr lang="de-DE" b="0" u="none" baseline="0" dirty="0" smtClean="0">
                <a:effectLst/>
              </a:rPr>
              <a:t>. Er muss trotzdem klar vom A-bewerteten Summenschalldruckpegel unterschieden werden, der ebenfalls in dB(A) angegeben wird.</a:t>
            </a:r>
          </a:p>
          <a:p>
            <a:r>
              <a:rPr lang="de-DE" b="0" u="none" baseline="0" dirty="0" smtClean="0">
                <a:effectLst/>
              </a:rPr>
              <a:t>Was nützt uns der Schallleistungspegel?</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10</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Die Unterscheidung von Schallleistungspegel und Schalldruckpegel bereitet erfahrungsgemäß Schwierigkeiten. Sie soll deswegen abschließend noch mit der </a:t>
            </a:r>
            <a:r>
              <a:rPr lang="de-DE" b="0" u="sng" baseline="0" dirty="0" smtClean="0">
                <a:effectLst/>
              </a:rPr>
              <a:t>Analogie zur Ausbreitung von Licht veranschaulicht werden</a:t>
            </a:r>
            <a:r>
              <a:rPr lang="de-DE" b="0" u="none" baseline="0" dirty="0" smtClean="0">
                <a:effectLst/>
              </a:rPr>
              <a:t>:</a:t>
            </a:r>
          </a:p>
          <a:p>
            <a:r>
              <a:rPr lang="de-DE" b="0" u="none" baseline="0" dirty="0" smtClean="0">
                <a:effectLst/>
              </a:rPr>
              <a:t>Eine 60 Watt-Glühlampe strahlt eine bestimmte feste Leistung in Form von Licht ab. Die Höhe der abgestrahlten Leistung (Lichtstärke) ist eine </a:t>
            </a:r>
            <a:r>
              <a:rPr lang="de-DE" b="0" u="sng" baseline="0" dirty="0" smtClean="0">
                <a:effectLst/>
              </a:rPr>
              <a:t>Eigenschaft der Glühlampe</a:t>
            </a:r>
            <a:r>
              <a:rPr lang="de-DE" b="0" u="none" baseline="0" dirty="0" smtClean="0">
                <a:effectLst/>
              </a:rPr>
              <a:t>.</a:t>
            </a:r>
          </a:p>
          <a:p>
            <a:r>
              <a:rPr lang="de-DE" b="0" u="none" baseline="0" dirty="0" smtClean="0">
                <a:effectLst/>
              </a:rPr>
              <a:t>Welche akustische Größe ist nun analog zur Lichtstärke der Glühlampe? - </a:t>
            </a:r>
            <a:r>
              <a:rPr lang="de-DE" b="0" u="sng" baseline="0" dirty="0" smtClean="0">
                <a:effectLst/>
              </a:rPr>
              <a:t>Die Schallleistung</a:t>
            </a:r>
            <a:r>
              <a:rPr lang="de-DE" b="0" u="none" baseline="0" dirty="0" smtClean="0">
                <a:effectLst/>
              </a:rPr>
              <a:t>.</a:t>
            </a:r>
          </a:p>
          <a:p>
            <a:r>
              <a:rPr lang="de-DE" b="0" u="none" baseline="0" dirty="0" smtClean="0">
                <a:effectLst/>
              </a:rPr>
              <a:t>Entfernt man sich immer weiter von der Glühbirne, wird ihre Beleuchtungsstärke immer geringer, </a:t>
            </a:r>
            <a:r>
              <a:rPr lang="de-DE" b="0" u="sng" baseline="0" dirty="0" smtClean="0">
                <a:effectLst/>
              </a:rPr>
              <a:t>obwohl ihre Lichtstärke unverändert bleibt</a:t>
            </a:r>
            <a:r>
              <a:rPr lang="de-DE" b="0" u="none" baseline="0" dirty="0" smtClean="0">
                <a:effectLst/>
              </a:rPr>
              <a:t>.</a:t>
            </a:r>
          </a:p>
          <a:p>
            <a:r>
              <a:rPr lang="de-DE" b="0" u="none" baseline="0" dirty="0" smtClean="0">
                <a:effectLst/>
              </a:rPr>
              <a:t>Welche akustische Größe ist nun analog zur Beleuchtungsstärke, die die Glühlampe verursacht? – </a:t>
            </a:r>
            <a:r>
              <a:rPr lang="de-DE" b="0" u="sng" baseline="0" dirty="0" smtClean="0">
                <a:effectLst/>
              </a:rPr>
              <a:t>Der Schalldruck</a:t>
            </a:r>
            <a:r>
              <a:rPr lang="de-DE" b="0" u="none" baseline="0" dirty="0" smtClean="0">
                <a:effectLst/>
              </a:rPr>
              <a:t>.</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11</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Der Schallleistungspegel ist zwar nicht ganz einfach zu bestimmen,</a:t>
            </a:r>
            <a:r>
              <a:rPr lang="de-DE" baseline="0" dirty="0" smtClean="0"/>
              <a:t> e</a:t>
            </a:r>
            <a:r>
              <a:rPr lang="de-DE" dirty="0" smtClean="0"/>
              <a:t>r ist</a:t>
            </a:r>
            <a:r>
              <a:rPr lang="de-DE" baseline="0" dirty="0" smtClean="0"/>
              <a:t> aber für eine verlässliche Prognose von Schallimmissionen unbedingt erforderlich, d. h. er ist die unverzichtbare Voraussetzung für eine sogenannte Schallausbreitungsberechnung.</a:t>
            </a:r>
          </a:p>
          <a:p>
            <a:r>
              <a:rPr lang="de-DE" baseline="0" dirty="0" smtClean="0"/>
              <a:t>Was ist unser Ziel bei einer Schallausbreitungsberechnung? Wir wollen berechnen, welchen Schalldruckpegel eine Schallquelle an </a:t>
            </a:r>
            <a:r>
              <a:rPr lang="de-DE" u="sng" baseline="0" dirty="0" smtClean="0"/>
              <a:t>einem bestimmten Immissionsort verursacht</a:t>
            </a:r>
            <a:r>
              <a:rPr lang="de-DE" baseline="0" dirty="0" smtClean="0"/>
              <a:t>.</a:t>
            </a:r>
          </a:p>
          <a:p>
            <a:r>
              <a:rPr lang="de-DE" baseline="0" dirty="0" smtClean="0"/>
              <a:t>Die beiden Größen, die dafür unbedingt erforderlich sind, kennen wir schon: Wir benötigen den Schallleistungspegel </a:t>
            </a:r>
            <a:r>
              <a:rPr lang="de-DE" i="1" baseline="0" dirty="0" smtClean="0"/>
              <a:t>L</a:t>
            </a:r>
            <a:r>
              <a:rPr lang="de-DE" baseline="-25000" dirty="0" smtClean="0"/>
              <a:t>WA</a:t>
            </a:r>
            <a:r>
              <a:rPr lang="de-DE" baseline="0" dirty="0" smtClean="0"/>
              <a:t> und die Entfernung </a:t>
            </a:r>
            <a:r>
              <a:rPr lang="de-DE" i="1" baseline="0" dirty="0" smtClean="0"/>
              <a:t>d</a:t>
            </a:r>
            <a:r>
              <a:rPr lang="de-DE" baseline="0" dirty="0" smtClean="0"/>
              <a:t> vom Immissionsort. Wir müssen also umgangssprachlich gesagt wissen, wie laut die Quelle ist und </a:t>
            </a:r>
            <a:r>
              <a:rPr lang="de-DE" u="sng" baseline="0" dirty="0" smtClean="0"/>
              <a:t>wie weit wir entfernt sind</a:t>
            </a:r>
            <a:r>
              <a:rPr lang="de-DE" baseline="0" dirty="0" smtClean="0"/>
              <a:t>.</a:t>
            </a:r>
          </a:p>
          <a:p>
            <a:r>
              <a:rPr lang="de-DE" baseline="0" dirty="0" smtClean="0"/>
              <a:t>Es gibt noch viele andere Faktoren, die dabei eine wichtige Rolle spielen (z. B. Reflexionen, Abschirmung, Absorption, Wetter etc.). Der Einfluss all dieser Faktoren </a:t>
            </a:r>
            <a:r>
              <a:rPr lang="de-DE" u="sng" baseline="0" dirty="0" smtClean="0"/>
              <a:t>macht sich ohne Zweifel bemerkbar, aber er ist begrenzt</a:t>
            </a:r>
            <a:r>
              <a:rPr lang="de-DE" baseline="0" dirty="0" smtClean="0"/>
              <a:t>. Die Berücksichtigung einiger dieser Faktoren wird uns in den folgenden Vorträgen auch noch beschäftigen. Vorläufig verzichten wir jedoch darauf und konzentrieren uns nur auf Schallleistungspegel und Entfernung.</a:t>
            </a:r>
          </a:p>
          <a:p>
            <a:r>
              <a:rPr lang="de-DE" b="0" u="none" baseline="0" dirty="0" smtClean="0">
                <a:effectLst/>
              </a:rPr>
              <a:t>Wie funktioniert jetzt eine solche vereinfachte Schallausbreitungsberechnung?</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12</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Wir gehen zunächst davon aus, dass sich der Schall oberhalb der Erdoberfläche quasi ungehindert in alle Richtungen ausbreiten kann. Solche Ausbreitungsbedingungen nennen wir Freifeldbedingungen und sie sind unter freiem Himmel meist in guter Näherung erfüllt. Unter Freifeldbedingungen hängt die Abnahme des Schalldruckpegels aufgrund der Ausbreitung nur von der Entfernung von der Schallquelle ab und kann mit Hilfe einer Formel berechnet werden. Die Abnahme des Schalldruckpegels aufgrund der Ausbreitung des Schalls nennen </a:t>
            </a:r>
            <a:r>
              <a:rPr lang="de-DE" b="0" u="sng" baseline="0" dirty="0" smtClean="0">
                <a:effectLst/>
              </a:rPr>
              <a:t>wir die Ausbreitungsdämpfung </a:t>
            </a:r>
            <a:r>
              <a:rPr lang="de-DE" b="0" i="1" u="sng" baseline="0" dirty="0" err="1" smtClean="0">
                <a:effectLst/>
              </a:rPr>
              <a:t>A</a:t>
            </a:r>
            <a:r>
              <a:rPr lang="de-DE" b="0" u="sng" baseline="-25000" dirty="0" err="1" smtClean="0">
                <a:effectLst/>
              </a:rPr>
              <a:t>div</a:t>
            </a:r>
            <a:r>
              <a:rPr lang="de-DE" b="0" u="none" baseline="0" dirty="0" smtClean="0">
                <a:effectLst/>
              </a:rPr>
              <a:t>. Sie hat die Einheit dB.</a:t>
            </a:r>
          </a:p>
          <a:p>
            <a:r>
              <a:rPr lang="de-DE" b="0" u="none" baseline="0" dirty="0" smtClean="0">
                <a:effectLst/>
              </a:rPr>
              <a:t>Um Rechenfehler zu vermeiden, arbeiten wir anstatt mit der Formel mit einer Tabelle, die zu einer bestimmten Entfernung </a:t>
            </a:r>
            <a:r>
              <a:rPr lang="de-DE" b="0" u="sng" baseline="0" dirty="0" smtClean="0">
                <a:effectLst/>
              </a:rPr>
              <a:t>die entsprechende Ausbreitungsdämpfung angibt</a:t>
            </a:r>
            <a:r>
              <a:rPr lang="de-DE" b="0" u="none" baseline="0" dirty="0" smtClean="0">
                <a:effectLst/>
              </a:rPr>
              <a:t>.</a:t>
            </a:r>
          </a:p>
          <a:p>
            <a:r>
              <a:rPr lang="de-DE" b="0" u="none" baseline="0" dirty="0" smtClean="0">
                <a:effectLst/>
              </a:rPr>
              <a:t>Hat man aus der Entfernung die Ausbreitungsdämpfung bestimmt, ist die eigentliche Berechnung einfach. Man zieht einfach die Ausbreitungsdämpfung vom Schallleistungspegel ab </a:t>
            </a:r>
            <a:r>
              <a:rPr lang="de-DE" b="0" u="sng" baseline="0" dirty="0" smtClean="0">
                <a:effectLst/>
              </a:rPr>
              <a:t>und erhält so den Schalldruckpegel in der entsprechenden Entfernung</a:t>
            </a:r>
            <a:r>
              <a:rPr lang="de-DE" b="0" u="none" baseline="0" dirty="0" smtClean="0">
                <a:effectLst/>
              </a:rPr>
              <a:t>.</a:t>
            </a:r>
          </a:p>
          <a:p>
            <a:r>
              <a:rPr lang="de-DE" b="0" u="none" baseline="0" dirty="0" smtClean="0">
                <a:effectLst/>
              </a:rPr>
              <a:t>Da im Hinblick auf den Schallschutz die A-bewerteten Schalldruckpegel </a:t>
            </a:r>
            <a:r>
              <a:rPr lang="de-DE" b="0" i="1" u="none" baseline="0" dirty="0" err="1" smtClean="0">
                <a:effectLst/>
              </a:rPr>
              <a:t>L</a:t>
            </a:r>
            <a:r>
              <a:rPr lang="de-DE" b="0" u="none" baseline="-25000" dirty="0" err="1" smtClean="0">
                <a:effectLst/>
              </a:rPr>
              <a:t>pA</a:t>
            </a:r>
            <a:r>
              <a:rPr lang="de-DE" b="0" u="none" baseline="0" dirty="0" smtClean="0">
                <a:effectLst/>
              </a:rPr>
              <a:t> zu bestimmen sind, ist hier auch nur der A-bewertete Schallleistungspegel </a:t>
            </a:r>
            <a:r>
              <a:rPr lang="de-DE" b="0" i="1" u="none" baseline="0" dirty="0" smtClean="0">
                <a:effectLst/>
              </a:rPr>
              <a:t>L</a:t>
            </a:r>
            <a:r>
              <a:rPr lang="de-DE" b="0" u="none" baseline="-25000" dirty="0" smtClean="0">
                <a:effectLst/>
              </a:rPr>
              <a:t>WA</a:t>
            </a:r>
            <a:r>
              <a:rPr lang="de-DE" b="0" u="none" baseline="0" dirty="0" smtClean="0">
                <a:effectLst/>
              </a:rPr>
              <a:t> von Interesse. Der A-bewertete Schallleistungspegel </a:t>
            </a:r>
            <a:r>
              <a:rPr lang="de-DE" b="0" i="1" u="none" baseline="0" dirty="0" smtClean="0">
                <a:effectLst/>
              </a:rPr>
              <a:t>L</a:t>
            </a:r>
            <a:r>
              <a:rPr lang="de-DE" b="0" u="none" baseline="-25000" dirty="0" smtClean="0">
                <a:effectLst/>
              </a:rPr>
              <a:t>WA</a:t>
            </a:r>
            <a:r>
              <a:rPr lang="de-DE" b="0" u="none" baseline="0" dirty="0" smtClean="0">
                <a:effectLst/>
              </a:rPr>
              <a:t> muss vom Hersteller eines Gerätes angegeben werden.</a:t>
            </a:r>
          </a:p>
          <a:p>
            <a:r>
              <a:rPr lang="de-DE" b="0" u="none" baseline="0" dirty="0" smtClean="0">
                <a:effectLst/>
              </a:rPr>
              <a:t>Auf der folgenden Folie ist die Tabelle zur Bestimmung der Ausbreitungsdämpfung angegeben.</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13</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0" u="none" baseline="0" dirty="0" smtClean="0">
                <a:effectLst/>
              </a:rPr>
              <a:t>Damit können wir jetzt endlich ein Beispiel rechnen.</a:t>
            </a:r>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b="1" u="sng" dirty="0" smtClean="0"/>
          </a:p>
          <a:p>
            <a:endParaRPr lang="de-DE" dirty="0"/>
          </a:p>
        </p:txBody>
      </p:sp>
      <p:sp>
        <p:nvSpPr>
          <p:cNvPr id="4" name="Foliennummernplatzhalter 3"/>
          <p:cNvSpPr>
            <a:spLocks noGrp="1"/>
          </p:cNvSpPr>
          <p:nvPr>
            <p:ph type="sldNum" sz="quarter" idx="10"/>
          </p:nvPr>
        </p:nvSpPr>
        <p:spPr/>
        <p:txBody>
          <a:bodyPr/>
          <a:lstStyle/>
          <a:p>
            <a:fld id="{3FEC1513-3634-448A-B37C-DFF56361E386}" type="slidenum">
              <a:rPr lang="de-DE" smtClean="0"/>
              <a:t>14</a:t>
            </a:fld>
            <a:endParaRPr lang="de-DE"/>
          </a:p>
        </p:txBody>
      </p:sp>
    </p:spTree>
    <p:extLst>
      <p:ext uri="{BB962C8B-B14F-4D97-AF65-F5344CB8AC3E}">
        <p14:creationId xmlns:p14="http://schemas.microsoft.com/office/powerpoint/2010/main" val="3364080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u="none" baseline="0" dirty="0" smtClean="0"/>
              <a:t>Wir wollen den Schalldruckpegel berechnen, den eine 20 kW-Luftwärmepumpe am </a:t>
            </a:r>
            <a:r>
              <a:rPr lang="de-DE" u="sng" baseline="0" dirty="0" smtClean="0"/>
              <a:t>Schlafzimmerfenster des Nachbarn verursacht</a:t>
            </a:r>
            <a:r>
              <a:rPr lang="de-DE" u="none" baseline="0" dirty="0" smtClean="0"/>
              <a:t>.</a:t>
            </a:r>
          </a:p>
          <a:p>
            <a:r>
              <a:rPr lang="de-DE" u="none" baseline="0" dirty="0" smtClean="0"/>
              <a:t>Es stellt sich zunächst die Frage, wie wir an den Schallleistungspegel der Luftwärmepumpe kommen. Mit diesem Problem müssen wir uns aber nicht weiter beschäftigen, denn für alle uns interessierenden Geräte muss der Hersteller den A-bewerteten Summenschallleistungspegel angeben. </a:t>
            </a:r>
            <a:r>
              <a:rPr lang="de-DE" u="sng" baseline="0" dirty="0" smtClean="0"/>
              <a:t>In unserem Fall nehmen wir an, dass der Hersteller 67 dB(A) angibt</a:t>
            </a:r>
            <a:r>
              <a:rPr lang="de-DE" u="none" baseline="0" dirty="0" smtClean="0"/>
              <a:t>.</a:t>
            </a:r>
          </a:p>
          <a:p>
            <a:r>
              <a:rPr lang="de-DE" u="none" baseline="0" dirty="0" smtClean="0"/>
              <a:t>Die Entfernung von der Wärmepumpe zum Immissionsort müssen wir selbst ermitteln. Wir messen von der Mitte des Aggregats bis einen halben Meter vor dem Fenster 12 Meter und lesen für die Ausbreitungsdämpfung </a:t>
            </a:r>
            <a:r>
              <a:rPr lang="de-DE" u="sng" baseline="0" dirty="0" smtClean="0"/>
              <a:t>in der Tabelle 30 dB ab</a:t>
            </a:r>
            <a:r>
              <a:rPr lang="de-DE" u="none" baseline="0" dirty="0" smtClean="0"/>
              <a:t>.</a:t>
            </a:r>
          </a:p>
          <a:p>
            <a:r>
              <a:rPr lang="de-DE" u="none" baseline="0" dirty="0" smtClean="0"/>
              <a:t>Jetzt können wir den Schalldruckpegel ausrechnen, indem wir die Ausbreitungsdämpfung vom Schallleistungspegel abziehen:</a:t>
            </a:r>
            <a:br>
              <a:rPr lang="de-DE" u="none" baseline="0" dirty="0" smtClean="0"/>
            </a:br>
            <a:r>
              <a:rPr lang="de-DE" u="none" baseline="0" dirty="0" smtClean="0"/>
              <a:t>67 dB(A) – 30 dB = 37 dB(A).</a:t>
            </a:r>
          </a:p>
          <a:p>
            <a:r>
              <a:rPr lang="de-DE" u="none" baseline="0" dirty="0" smtClean="0"/>
              <a:t>Ist das jetzt zulässig?</a:t>
            </a:r>
          </a:p>
          <a:p>
            <a:r>
              <a:rPr lang="de-DE" b="1" u="sng" baseline="0" dirty="0" smtClean="0"/>
              <a:t>Nächste Folie</a:t>
            </a:r>
          </a:p>
          <a:p>
            <a:endParaRPr lang="de-DE" u="sng" dirty="0" smtClean="0"/>
          </a:p>
          <a:p>
            <a:endParaRPr lang="de-DE" u="none" dirty="0" smtClean="0"/>
          </a:p>
          <a:p>
            <a:endParaRPr lang="de-DE" u="none"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15</a:t>
            </a:fld>
            <a:endParaRPr lang="de-DE">
              <a:solidFill>
                <a:prstClr val="black"/>
              </a:solidFill>
            </a:endParaRPr>
          </a:p>
        </p:txBody>
      </p:sp>
    </p:spTree>
    <p:extLst>
      <p:ext uri="{BB962C8B-B14F-4D97-AF65-F5344CB8AC3E}">
        <p14:creationId xmlns:p14="http://schemas.microsoft.com/office/powerpoint/2010/main" val="134569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Dazu müssen wir die Gebietseinstufung kennen. Nehmen wir also an, dass wir uns bei der Baubehörde erkundigt und herausgefunden haben, dass die Grundstücke </a:t>
            </a:r>
            <a:r>
              <a:rPr lang="de-DE" b="0" u="sng" baseline="0" dirty="0" smtClean="0">
                <a:effectLst/>
              </a:rPr>
              <a:t>in einem Allgemeinen Wohngebiet liegen</a:t>
            </a:r>
            <a:r>
              <a:rPr lang="de-DE" b="0" u="none" baseline="0" dirty="0" smtClean="0">
                <a:effectLst/>
              </a:rPr>
              <a:t>.</a:t>
            </a:r>
          </a:p>
          <a:p>
            <a:r>
              <a:rPr lang="de-DE" b="0" u="none" baseline="0" dirty="0" smtClean="0">
                <a:effectLst/>
              </a:rPr>
              <a:t>Wir sehen die zugehörigen Immissionsrichtwerte nach. </a:t>
            </a:r>
            <a:r>
              <a:rPr lang="de-DE" b="0" u="sng" baseline="0" dirty="0" smtClean="0">
                <a:effectLst/>
              </a:rPr>
              <a:t>Sie sind tagsüber 55 dB(A) und nachts 40 dB(A).</a:t>
            </a:r>
          </a:p>
          <a:p>
            <a:r>
              <a:rPr lang="de-DE" b="0" u="none" baseline="0" dirty="0" smtClean="0">
                <a:effectLst/>
              </a:rPr>
              <a:t>Der von der Luftwärmepumpe verursachte Schallleistungspegel </a:t>
            </a:r>
            <a:r>
              <a:rPr lang="de-DE" b="0" u="sng" baseline="0" dirty="0" smtClean="0">
                <a:effectLst/>
              </a:rPr>
              <a:t>liegt unterhalb der Immissionsrichtwerte</a:t>
            </a:r>
            <a:r>
              <a:rPr lang="de-DE" b="0" u="none" baseline="0" dirty="0" smtClean="0">
                <a:effectLst/>
              </a:rPr>
              <a:t>. Nach allem, was wir bisher wissen, </a:t>
            </a:r>
            <a:r>
              <a:rPr lang="de-DE" b="0" u="sng" baseline="0" dirty="0" smtClean="0">
                <a:effectLst/>
              </a:rPr>
              <a:t>ist der Betrieb des Geräts tags wie nachts zulässig</a:t>
            </a:r>
            <a:r>
              <a:rPr lang="de-DE" b="0" u="none" baseline="0" dirty="0" smtClean="0">
                <a:effectLst/>
              </a:rPr>
              <a:t>.</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16</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Die einfachste Form, Lärm zu verringern, ist Abstand halten. Wir wollen also als erstes klären, </a:t>
            </a:r>
            <a:r>
              <a:rPr lang="de-DE" u="sng" baseline="0" dirty="0" smtClean="0"/>
              <a:t>warum und wie stark der Schall mit dem Abstand von der Quelle abnimmt</a:t>
            </a:r>
            <a:r>
              <a:rPr lang="de-DE" baseline="0" dirty="0" smtClean="0"/>
              <a:t>.</a:t>
            </a:r>
          </a:p>
          <a:p>
            <a:r>
              <a:rPr lang="de-DE" dirty="0" smtClean="0"/>
              <a:t>Da</a:t>
            </a:r>
            <a:r>
              <a:rPr lang="de-DE" baseline="0" dirty="0" smtClean="0"/>
              <a:t> der Schalldruckpegel also mit der Entfernung von der Quelle abnimmt, ist er als Maß für die Lautstärke einer Quelle nicht geeignet. Diese Funktion hat der Schallleistungspegel, </a:t>
            </a:r>
            <a:r>
              <a:rPr lang="de-DE" u="sng" baseline="0" dirty="0" smtClean="0"/>
              <a:t>den wir im zweiten Abschnitt kennenlernen werden</a:t>
            </a:r>
            <a:r>
              <a:rPr lang="de-DE" baseline="0" dirty="0" smtClean="0"/>
              <a:t>.</a:t>
            </a:r>
          </a:p>
          <a:p>
            <a:r>
              <a:rPr lang="de-DE" baseline="0" dirty="0" smtClean="0"/>
              <a:t>Wir werden schließlich dazu in der Lage sein, eine erste stark </a:t>
            </a:r>
            <a:r>
              <a:rPr lang="de-DE" u="sng" baseline="0" dirty="0" smtClean="0"/>
              <a:t>vereinfachte Schallausbreitungsberechnung durchzuführen</a:t>
            </a:r>
            <a:r>
              <a:rPr lang="de-DE" baseline="0" dirty="0" smtClean="0"/>
              <a:t> und aus Schallleistungspegel und Ausbreitungsdämpfung den Immissionspegel an einem Immissionsort auszurechnen.</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2</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Herr Dezibel hat sich</a:t>
            </a:r>
            <a:r>
              <a:rPr lang="de-DE" baseline="0" dirty="0" smtClean="0"/>
              <a:t> von der Wiese vor dem Kraftwerk in seinen Vorgarten zurückgezogen, denn wie jeder Mensch weiß er instinktiv, dass Abstand halten die einfachste Form ist, sich vor Lärm zu schützen. Ein gutes Beispiel ist auch ein Krankenwagen mit Martinshorn. Je näher er kommt, desto lauter wird das Geräusch, im Vorbeifahren ist es so laut, dass wir uns die Ohren zuhalten, und sobald sich der Wagen wieder entfernt, wird es auch wieder leiser. </a:t>
            </a:r>
            <a:r>
              <a:rPr lang="de-DE" u="sng" baseline="0" dirty="0" smtClean="0"/>
              <a:t>Der von einer Schallquelle verursachte Schalldruckpegel wird umso kleiner, je größer der Abstand von der Schallquelle wird</a:t>
            </a:r>
            <a:r>
              <a:rPr lang="de-DE" baseline="0" dirty="0" smtClean="0"/>
              <a:t>.</a:t>
            </a:r>
          </a:p>
          <a:p>
            <a:r>
              <a:rPr lang="de-DE" u="none" baseline="0" dirty="0" smtClean="0"/>
              <a:t>Warum ist das so? Stellen wir uns ein kurzes Signal vor, z. B. eine Schiffshupe. Wenn keine reflektierenden Flächen das Signal daran hindern, und das ist unter freiem Himmel zumindest nach oben hin der Fall, </a:t>
            </a:r>
            <a:r>
              <a:rPr lang="de-DE" u="sng" baseline="0" dirty="0" smtClean="0"/>
              <a:t>dann breitet es sich in alle Richtungen aus </a:t>
            </a:r>
            <a:r>
              <a:rPr lang="de-DE" u="none" baseline="0" dirty="0" smtClean="0"/>
              <a:t>und wird auch in allen Richtungen in ein und demselben Abstand etwa gleich laut sein.</a:t>
            </a:r>
          </a:p>
          <a:p>
            <a:r>
              <a:rPr lang="de-DE" u="none" baseline="0" dirty="0" smtClean="0"/>
              <a:t>Die Fläche, auf die sich der Schall verteilt, wird aber mit zunehmendem Abstand immer größer, und da mit dem einmaligen Hupen nur eine bestimmte Menge Schall abgestrahlt wurde, muss mit der steigenden durchstrahlten Fläche entsprechend </a:t>
            </a:r>
            <a:r>
              <a:rPr lang="de-DE" u="sng" baseline="0" dirty="0" smtClean="0"/>
              <a:t>das Signal schwächer werden</a:t>
            </a:r>
            <a:r>
              <a:rPr lang="de-DE" u="none" baseline="0" dirty="0" smtClean="0"/>
              <a:t>, der Schalldruckpegel also sinken.</a:t>
            </a:r>
          </a:p>
          <a:p>
            <a:r>
              <a:rPr lang="de-DE" u="none" baseline="0" dirty="0" smtClean="0"/>
              <a:t>Wir wollen uns das in einem Modell ansehen:</a:t>
            </a:r>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b="1" u="sng" dirty="0" smtClean="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3</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u="none" baseline="0" dirty="0" smtClean="0"/>
              <a:t>Wir sehen uns eine Schallquelle (das Schiffshorn) an und betrachten die Situation im Abstand </a:t>
            </a:r>
            <a:r>
              <a:rPr lang="de-DE" i="1" u="none" baseline="0" dirty="0" smtClean="0"/>
              <a:t>d</a:t>
            </a:r>
            <a:r>
              <a:rPr lang="de-DE" u="none" baseline="0" dirty="0" smtClean="0"/>
              <a:t> und im </a:t>
            </a:r>
            <a:r>
              <a:rPr lang="de-DE" u="sng" baseline="0" dirty="0" smtClean="0"/>
              <a:t>Abstand 2 x </a:t>
            </a:r>
            <a:r>
              <a:rPr lang="de-DE" i="1" u="sng" baseline="0" dirty="0" smtClean="0"/>
              <a:t>d</a:t>
            </a:r>
            <a:r>
              <a:rPr lang="de-DE" u="sng" baseline="0" dirty="0" smtClean="0"/>
              <a:t>, also doppelt so weit entfernt</a:t>
            </a:r>
            <a:r>
              <a:rPr lang="de-DE" u="none" baseline="0" dirty="0" smtClean="0"/>
              <a:t>.</a:t>
            </a:r>
          </a:p>
          <a:p>
            <a:r>
              <a:rPr lang="de-DE" u="none" baseline="0" dirty="0" smtClean="0"/>
              <a:t>Wir sehen, dass sich die durchstrahlte Fläche bei Abstandsverdopplung vervierfacht: </a:t>
            </a:r>
            <a:r>
              <a:rPr lang="de-DE" u="sng" baseline="0" dirty="0" smtClean="0"/>
              <a:t>Aus einer Fläche </a:t>
            </a:r>
            <a:r>
              <a:rPr lang="de-DE" i="1" u="sng" baseline="0" dirty="0" smtClean="0"/>
              <a:t>A</a:t>
            </a:r>
            <a:r>
              <a:rPr lang="de-DE" u="sng" baseline="0" dirty="0" smtClean="0"/>
              <a:t> wird eine Fläche 4 x </a:t>
            </a:r>
            <a:r>
              <a:rPr lang="de-DE" i="1" u="sng" baseline="0" dirty="0" smtClean="0"/>
              <a:t>A</a:t>
            </a:r>
            <a:r>
              <a:rPr lang="de-DE" u="none" baseline="0" dirty="0" smtClean="0"/>
              <a:t>.</a:t>
            </a:r>
          </a:p>
          <a:p>
            <a:r>
              <a:rPr lang="de-DE" u="none" baseline="0" dirty="0" smtClean="0"/>
              <a:t>Der Schalldruckpegel nimmt entsprechend ab, und </a:t>
            </a:r>
            <a:r>
              <a:rPr lang="de-DE" u="sng" baseline="0" dirty="0" smtClean="0"/>
              <a:t>zwar bei Abstandsverdopplung um 6 dB: Aus </a:t>
            </a:r>
            <a:r>
              <a:rPr lang="de-DE" i="1" u="sng" baseline="0" dirty="0" err="1" smtClean="0"/>
              <a:t>L</a:t>
            </a:r>
            <a:r>
              <a:rPr lang="de-DE" u="sng" baseline="-25000" dirty="0" err="1" smtClean="0"/>
              <a:t>p</a:t>
            </a:r>
            <a:r>
              <a:rPr lang="de-DE" u="sng" baseline="0" dirty="0" smtClean="0"/>
              <a:t> wird </a:t>
            </a:r>
            <a:r>
              <a:rPr lang="de-DE" i="1" u="sng" baseline="0" dirty="0" err="1" smtClean="0"/>
              <a:t>L</a:t>
            </a:r>
            <a:r>
              <a:rPr lang="de-DE" u="sng" baseline="-25000" dirty="0" err="1" smtClean="0"/>
              <a:t>p</a:t>
            </a:r>
            <a:r>
              <a:rPr lang="de-DE" u="sng" baseline="0" dirty="0" smtClean="0"/>
              <a:t> – 6 dB.</a:t>
            </a:r>
          </a:p>
          <a:p>
            <a:r>
              <a:rPr lang="de-DE" b="0" u="none" baseline="0" dirty="0" smtClean="0"/>
              <a:t>Wir sind davon ausgegangen, dass sich der Schall frei ausbreiten kann. Zum Vergleich wollen wir kurz darüber nachdenken, was passiert, wenn das nicht möglich ist.</a:t>
            </a:r>
          </a:p>
          <a:p>
            <a:r>
              <a:rPr lang="de-DE" b="1" u="sng" baseline="0" dirty="0" smtClean="0"/>
              <a:t>Nächste Folie</a:t>
            </a:r>
          </a:p>
          <a:p>
            <a:endParaRPr lang="de-DE" u="sng" dirty="0" smtClean="0"/>
          </a:p>
          <a:p>
            <a:endParaRPr lang="de-DE" u="none" dirty="0" smtClean="0"/>
          </a:p>
          <a:p>
            <a:endParaRPr lang="de-DE" u="none"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4</a:t>
            </a:fld>
            <a:endParaRPr lang="de-DE">
              <a:solidFill>
                <a:prstClr val="black"/>
              </a:solidFill>
            </a:endParaRPr>
          </a:p>
        </p:txBody>
      </p:sp>
    </p:spTree>
    <p:extLst>
      <p:ext uri="{BB962C8B-B14F-4D97-AF65-F5344CB8AC3E}">
        <p14:creationId xmlns:p14="http://schemas.microsoft.com/office/powerpoint/2010/main" val="134569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u="none" baseline="0" dirty="0" smtClean="0"/>
              <a:t>Wir kommen zurück auf den Krankenwagen und lassen ihn </a:t>
            </a:r>
            <a:r>
              <a:rPr lang="de-DE" u="sng" baseline="0" dirty="0" smtClean="0"/>
              <a:t>durch einen Tunnel fahren</a:t>
            </a:r>
            <a:r>
              <a:rPr lang="de-DE" u="none" baseline="0" dirty="0" smtClean="0"/>
              <a:t>. Hier kann sich der Schall nicht in alle Richtungen ausbreiten, sondern nur entlang der Tunnelröhre. </a:t>
            </a:r>
            <a:r>
              <a:rPr lang="de-DE" u="sng" baseline="0" dirty="0" smtClean="0"/>
              <a:t>Trotz Abstandsverdopplung bleibt die Fläche gleich</a:t>
            </a:r>
            <a:r>
              <a:rPr lang="de-DE" u="none" baseline="0" dirty="0" smtClean="0"/>
              <a:t>. Unser Argument mit der größer werdenden Fläche greift also nicht und wir erwarten, dass der Schalldruckpegel </a:t>
            </a:r>
            <a:r>
              <a:rPr lang="de-DE" u="sng" baseline="0" dirty="0" smtClean="0"/>
              <a:t>im Prinzip ebenfalls gleich bleibt</a:t>
            </a:r>
            <a:r>
              <a:rPr lang="de-DE" u="none" baseline="0" dirty="0" smtClean="0"/>
              <a:t>. Dies ist nur eingeschränkt richtig, </a:t>
            </a:r>
            <a:r>
              <a:rPr lang="de-DE" u="sng" baseline="0" dirty="0" smtClean="0"/>
              <a:t>denn es gibt noch andere Mechanismen, die den Schall dämpfen</a:t>
            </a:r>
            <a:r>
              <a:rPr lang="de-DE" u="none" baseline="0" dirty="0" smtClean="0"/>
              <a:t>, z. B. wird der Schall an den Tunnelwänden nicht zu 100 % reflektiert.</a:t>
            </a:r>
          </a:p>
          <a:p>
            <a:r>
              <a:rPr lang="de-DE" u="none" baseline="0" dirty="0" smtClean="0"/>
              <a:t>Im Auto ist der Effekt wegen der Abschirmung durch die Fahrerkabine nur bedingt zu verfolgen. Wer aber schon einmal mit dem Fahrrad durch einen Tunnel gefahren ist, kennt das: Man hört ein Auto sofort und sehr präsent, wenn es in den Tunnel einfährt, beim Näherkommen innerhalb des Tunnels wird es dann nur noch wenig lauter.</a:t>
            </a:r>
          </a:p>
          <a:p>
            <a:r>
              <a:rPr lang="de-DE" u="none" baseline="0" dirty="0" smtClean="0"/>
              <a:t>Bisher haben wir mit dem Schall</a:t>
            </a:r>
            <a:r>
              <a:rPr lang="de-DE" i="1" u="none" baseline="0" dirty="0" smtClean="0"/>
              <a:t>druck</a:t>
            </a:r>
            <a:r>
              <a:rPr lang="de-DE" u="none" baseline="0" dirty="0" smtClean="0"/>
              <a:t>pegel eine Größe kennengelernt, die uns sagt, wie laut wir etwas hören. Um auch eine Größe zu haben, die uns sagt, wie laut eine Schallquelle ist, werden wir jetzt den sogenannten Schall</a:t>
            </a:r>
            <a:r>
              <a:rPr lang="de-DE" i="1" u="none" baseline="0" dirty="0" smtClean="0"/>
              <a:t>leistungs</a:t>
            </a:r>
            <a:r>
              <a:rPr lang="de-DE" u="none" baseline="0" dirty="0" smtClean="0"/>
              <a:t>pegel einführen.</a:t>
            </a:r>
          </a:p>
          <a:p>
            <a:r>
              <a:rPr lang="de-DE" b="1" u="sng" baseline="0" dirty="0" smtClean="0"/>
              <a:t>Nächste Folie</a:t>
            </a:r>
            <a:endParaRPr lang="de-DE" u="none" dirty="0" smtClean="0"/>
          </a:p>
          <a:p>
            <a:endParaRPr lang="de-DE" u="none"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5</a:t>
            </a:fld>
            <a:endParaRPr lang="de-DE">
              <a:solidFill>
                <a:prstClr val="black"/>
              </a:solidFill>
            </a:endParaRPr>
          </a:p>
        </p:txBody>
      </p:sp>
    </p:spTree>
    <p:extLst>
      <p:ext uri="{BB962C8B-B14F-4D97-AF65-F5344CB8AC3E}">
        <p14:creationId xmlns:p14="http://schemas.microsoft.com/office/powerpoint/2010/main" val="134569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t>Der Schalldruckpegel kann, wie wir festgestellt haben, je nach Abstand von der Quelle völlig unterschiedliche Werte annehmen. Er ist </a:t>
            </a:r>
            <a:r>
              <a:rPr lang="de-DE" b="0" u="sng" baseline="0" dirty="0" smtClean="0"/>
              <a:t>also zur Charakterisierung der Quelle ungeeignet</a:t>
            </a:r>
            <a:r>
              <a:rPr lang="de-DE" b="0" u="none" baseline="0" dirty="0" smtClean="0"/>
              <a:t>.</a:t>
            </a:r>
          </a:p>
          <a:p>
            <a:r>
              <a:rPr lang="de-DE" b="0" u="none" baseline="0" dirty="0" smtClean="0"/>
              <a:t>Man könnte versuchen, dieses Manko zu beheben, indem man einen Normabstand  (z. B. 1 m) festlegt und den Schalldruckpegel in diesem Abstand </a:t>
            </a:r>
            <a:r>
              <a:rPr lang="de-DE" b="0" u="sng" baseline="0" dirty="0" smtClean="0"/>
              <a:t>als Maß für die Lautstärke der Schallquelle angibt</a:t>
            </a:r>
            <a:r>
              <a:rPr lang="de-DE" b="0" u="none" baseline="0" dirty="0" smtClean="0"/>
              <a:t>.</a:t>
            </a:r>
          </a:p>
          <a:p>
            <a:r>
              <a:rPr lang="de-DE" b="0" u="none" baseline="0" dirty="0" smtClean="0"/>
              <a:t>Da Schallquellen aber sehr unterschiedlich groß sind, ganz unterschiedliche Formen besitzen und in verschiedenen Richtungen unterschiedlich stark abstrahlen, kann man nicht eindeutig festlegen, von wo ab und in welche </a:t>
            </a:r>
            <a:r>
              <a:rPr lang="de-DE" b="0" u="sng" baseline="0" dirty="0" smtClean="0"/>
              <a:t>Richtung der festgelegte Abstand gemessen wird</a:t>
            </a:r>
            <a:r>
              <a:rPr lang="de-DE" b="0" u="none" baseline="0" dirty="0" smtClean="0"/>
              <a:t>, wo man also den Schalldruckpegel zur Charakterisierung der Quelle zu bestimmen hat.</a:t>
            </a:r>
          </a:p>
          <a:p>
            <a:r>
              <a:rPr lang="de-DE" b="0" u="none" baseline="0" dirty="0" smtClean="0"/>
              <a:t>Es bleibt uns nicht anderes übrig, als </a:t>
            </a:r>
            <a:r>
              <a:rPr lang="de-DE" b="0" u="sng" baseline="0" dirty="0" smtClean="0"/>
              <a:t>eine neue Größe </a:t>
            </a:r>
            <a:r>
              <a:rPr lang="de-DE" b="0" u="none" baseline="0" dirty="0" smtClean="0"/>
              <a:t>einzuführen, den Schallleistungspegel.</a:t>
            </a:r>
          </a:p>
          <a:p>
            <a:r>
              <a:rPr lang="de-DE" b="0" u="none" baseline="0" dirty="0" smtClean="0"/>
              <a:t>Wir sehen uns noch einmal das Kraftwerk vor Herrn Dezibels Haus an.</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6</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u="none" baseline="0" dirty="0" smtClean="0"/>
              <a:t>Wenn wir uns wieder eine über das Kraftwerk gestülpte, aber schalldurchlässige Käseglocke vorstellen, können wir entlang der </a:t>
            </a:r>
            <a:r>
              <a:rPr lang="de-DE" u="sng" baseline="0" dirty="0" smtClean="0"/>
              <a:t>Käseglockenfläche den Schalldruckpegel messen</a:t>
            </a:r>
            <a:r>
              <a:rPr lang="de-DE" u="none" baseline="0" dirty="0" smtClean="0"/>
              <a:t>. Das können wir immer machen, egal wie groß und wie geformt die Schallquelle ist. Wir müssen nur eine genügend große Käseglocke betrachten.</a:t>
            </a:r>
          </a:p>
          <a:p>
            <a:r>
              <a:rPr lang="de-DE" u="none" baseline="0" dirty="0" smtClean="0"/>
              <a:t>Der Schalldruckpegel ist nicht überall auf der Käseglocke gleich groß. </a:t>
            </a:r>
            <a:r>
              <a:rPr lang="de-DE" u="sng" baseline="0" dirty="0" smtClean="0"/>
              <a:t>Deshalb mitteln wir ihn über alle Richtungen</a:t>
            </a:r>
            <a:r>
              <a:rPr lang="de-DE" u="none" baseline="0" dirty="0" smtClean="0"/>
              <a:t>. Damit haben wir alle Richtungen gleichermaßen berücksichtigt.</a:t>
            </a:r>
          </a:p>
          <a:p>
            <a:r>
              <a:rPr lang="de-DE" u="none" baseline="0" dirty="0" smtClean="0"/>
              <a:t>Jetzt müssen wir noch die Größe der Fläche der Käseglocke berücksichtigen und den Schalldruckpegel entsprechend korrigieren. Wir tun dies, indem wir uns immer auf </a:t>
            </a:r>
            <a:r>
              <a:rPr lang="de-DE" u="sng" baseline="0" dirty="0" smtClean="0"/>
              <a:t>eine Standardkäseglocke mit der Fläche 1 m² beziehen</a:t>
            </a:r>
            <a:r>
              <a:rPr lang="de-DE" u="none" baseline="0" dirty="0" smtClean="0"/>
              <a:t>.</a:t>
            </a:r>
          </a:p>
          <a:p>
            <a:r>
              <a:rPr lang="de-DE" u="none" baseline="0" dirty="0" smtClean="0"/>
              <a:t>Ein Beispiel:</a:t>
            </a:r>
          </a:p>
          <a:p>
            <a:r>
              <a:rPr lang="de-DE" b="1" u="sng" baseline="0" dirty="0" smtClean="0"/>
              <a:t>Nächste Folie</a:t>
            </a:r>
          </a:p>
        </p:txBody>
      </p:sp>
      <p:sp>
        <p:nvSpPr>
          <p:cNvPr id="4" name="Foliennummernplatzhalter 3"/>
          <p:cNvSpPr>
            <a:spLocks noGrp="1"/>
          </p:cNvSpPr>
          <p:nvPr>
            <p:ph type="sldNum" sz="quarter" idx="10"/>
          </p:nvPr>
        </p:nvSpPr>
        <p:spPr/>
        <p:txBody>
          <a:bodyPr/>
          <a:lstStyle/>
          <a:p>
            <a:fld id="{3FEC1513-3634-448A-B37C-DFF56361E386}" type="slidenum">
              <a:rPr lang="de-DE" smtClean="0"/>
              <a:t>7</a:t>
            </a:fld>
            <a:endParaRPr lang="de-DE"/>
          </a:p>
        </p:txBody>
      </p:sp>
    </p:spTree>
    <p:extLst>
      <p:ext uri="{BB962C8B-B14F-4D97-AF65-F5344CB8AC3E}">
        <p14:creationId xmlns:p14="http://schemas.microsoft.com/office/powerpoint/2010/main" val="49341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Wir wollen den Schallleistungspegel von einem kleinen</a:t>
            </a:r>
            <a:r>
              <a:rPr lang="de-DE" baseline="0" dirty="0" smtClean="0"/>
              <a:t> Gegenstand aus dem Haushalt bestimmen, </a:t>
            </a:r>
            <a:r>
              <a:rPr lang="de-DE" u="sng" baseline="0" dirty="0" smtClean="0"/>
              <a:t>z. B. von einem </a:t>
            </a:r>
            <a:r>
              <a:rPr lang="de-DE" u="sng" baseline="0" dirty="0" err="1" smtClean="0"/>
              <a:t>Haarföhn</a:t>
            </a:r>
            <a:r>
              <a:rPr lang="de-DE" u="none" baseline="0" dirty="0" smtClean="0"/>
              <a:t>.</a:t>
            </a:r>
            <a:endParaRPr lang="de-DE" baseline="0" dirty="0" smtClean="0"/>
          </a:p>
          <a:p>
            <a:r>
              <a:rPr lang="de-DE" u="none" baseline="0" dirty="0" smtClean="0"/>
              <a:t>Dazu legen wir den </a:t>
            </a:r>
            <a:r>
              <a:rPr lang="de-DE" u="none" baseline="0" dirty="0" err="1" smtClean="0"/>
              <a:t>Haarföhn</a:t>
            </a:r>
            <a:r>
              <a:rPr lang="de-DE" u="none" baseline="0" dirty="0" smtClean="0"/>
              <a:t> auf einen Tisch und stellen uns wieder eine schalldurchlässige Käseglocke vor, diesmal </a:t>
            </a:r>
            <a:r>
              <a:rPr lang="de-DE" u="sng" baseline="0" dirty="0" smtClean="0"/>
              <a:t>mit 4 m² Oberfläche</a:t>
            </a:r>
            <a:r>
              <a:rPr lang="de-DE" u="none" baseline="0" dirty="0" smtClean="0"/>
              <a:t>, das entspricht einem Radius von ca. 80 cm.</a:t>
            </a:r>
          </a:p>
          <a:p>
            <a:r>
              <a:rPr lang="de-DE" u="none" baseline="0" dirty="0" smtClean="0"/>
              <a:t>Wir bestimmen den </a:t>
            </a:r>
            <a:r>
              <a:rPr lang="de-DE" u="sng" baseline="0" dirty="0" smtClean="0"/>
              <a:t>mittleren Schalldruckpegel auf der Oberfläche der gedachten Käseglocke zu 63 dB</a:t>
            </a:r>
            <a:r>
              <a:rPr lang="de-DE" u="none" baseline="0" dirty="0" smtClean="0"/>
              <a:t>. Wie das genau geht, interessiert uns momentan nicht. Es gibt dafür jedenfalls Messgeräte.</a:t>
            </a:r>
          </a:p>
          <a:p>
            <a:r>
              <a:rPr lang="de-DE" u="none" baseline="0" dirty="0" smtClean="0"/>
              <a:t>Um den Schallleistungspegel zu erhalten, müssen wir noch unsere Fläche auf die Normfläche 1 m² skalieren. Aus dem vorhergehenden Kapitel wissen wir, dass eine Vervierfachung der Fläche -6 dB entspricht. Wir betrachten genau den umgekehrten Fall, </a:t>
            </a:r>
            <a:r>
              <a:rPr lang="de-DE" u="sng" baseline="0" dirty="0" smtClean="0"/>
              <a:t>müssen also +6 dB rechnen</a:t>
            </a:r>
            <a:r>
              <a:rPr lang="de-DE" u="none" baseline="0" dirty="0" smtClean="0"/>
              <a:t>.</a:t>
            </a:r>
          </a:p>
          <a:p>
            <a:r>
              <a:rPr lang="de-DE" u="none" baseline="0" dirty="0" smtClean="0"/>
              <a:t>Wir rechnen daher 63 dB + 6 dB = 69 dB. Der Schallleistungspegel beträgt somit 69 dB. </a:t>
            </a:r>
            <a:r>
              <a:rPr lang="de-DE" u="sng" baseline="0" dirty="0" smtClean="0"/>
              <a:t>Wir geben dem Schallleistungspegel die Bezeichnung </a:t>
            </a:r>
            <a:r>
              <a:rPr lang="de-DE" i="1" u="sng" baseline="0" dirty="0" smtClean="0"/>
              <a:t>L</a:t>
            </a:r>
            <a:r>
              <a:rPr lang="de-DE" u="sng" baseline="-25000" dirty="0" smtClean="0"/>
              <a:t>W</a:t>
            </a:r>
            <a:r>
              <a:rPr lang="de-DE" u="sng" baseline="0" dirty="0" smtClean="0"/>
              <a:t>.</a:t>
            </a:r>
          </a:p>
          <a:p>
            <a:r>
              <a:rPr lang="de-DE" u="none" baseline="0" dirty="0" smtClean="0"/>
              <a:t>Das klingt alles gar nicht so schwer, man muss aber vorsichtig sein. Daher gleich folgende Hinweise.</a:t>
            </a:r>
            <a:endParaRPr lang="de-DE" u="none" dirty="0" smtClean="0"/>
          </a:p>
          <a:p>
            <a:r>
              <a:rPr lang="de-DE" b="1" u="sng" baseline="0" dirty="0" smtClean="0"/>
              <a:t>Nächste Folie</a:t>
            </a:r>
          </a:p>
        </p:txBody>
      </p:sp>
      <p:sp>
        <p:nvSpPr>
          <p:cNvPr id="4" name="Foliennummernplatzhalter 3"/>
          <p:cNvSpPr>
            <a:spLocks noGrp="1"/>
          </p:cNvSpPr>
          <p:nvPr>
            <p:ph type="sldNum" sz="quarter" idx="10"/>
          </p:nvPr>
        </p:nvSpPr>
        <p:spPr/>
        <p:txBody>
          <a:bodyPr/>
          <a:lstStyle/>
          <a:p>
            <a:fld id="{3FEC1513-3634-448A-B37C-DFF56361E386}" type="slidenum">
              <a:rPr lang="de-DE" smtClean="0"/>
              <a:t>8</a:t>
            </a:fld>
            <a:endParaRPr lang="de-DE"/>
          </a:p>
        </p:txBody>
      </p:sp>
    </p:spTree>
    <p:extLst>
      <p:ext uri="{BB962C8B-B14F-4D97-AF65-F5344CB8AC3E}">
        <p14:creationId xmlns:p14="http://schemas.microsoft.com/office/powerpoint/2010/main" val="1407154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t>Der Schalldruckpegel und der Schallleistungspegel haben dieselbe Einheit dB. Es handelt sich aber um unterschiedliche Größen, die </a:t>
            </a:r>
            <a:r>
              <a:rPr lang="de-DE" b="0" u="sng" baseline="0" dirty="0" smtClean="0"/>
              <a:t>klar unterschieden werden müssen</a:t>
            </a:r>
            <a:r>
              <a:rPr lang="de-DE" b="0" u="none" baseline="0" dirty="0" smtClean="0"/>
              <a:t>.</a:t>
            </a:r>
          </a:p>
          <a:p>
            <a:r>
              <a:rPr lang="de-DE" b="0" u="none" baseline="0" dirty="0" smtClean="0">
                <a:effectLst/>
              </a:rPr>
              <a:t>Direkt messbar ist nur der Schalldruckpegel. Der Schallleistungspegel kann immer nur indirekt über Messungen des Schalldruckpegels und </a:t>
            </a:r>
            <a:r>
              <a:rPr lang="de-DE" b="0" u="sng" baseline="0" dirty="0" smtClean="0">
                <a:effectLst/>
              </a:rPr>
              <a:t>eine anschließende Berechnung bestimmt werden</a:t>
            </a:r>
            <a:r>
              <a:rPr lang="de-DE" b="0" u="none" baseline="0" dirty="0" smtClean="0">
                <a:effectLst/>
              </a:rPr>
              <a:t>. Auch das Ohr ist quasi ein Messgerät und macht über die empfundene Lautstärke nur Aussagen über den Schalldruckpegel.</a:t>
            </a:r>
          </a:p>
          <a:p>
            <a:r>
              <a:rPr lang="de-DE" b="0" u="none" baseline="0" dirty="0" smtClean="0">
                <a:effectLst/>
              </a:rPr>
              <a:t>Die Bestimmung des Schallleistungspegels ist im Allgemeinen komplizierter,  als man nach unserem Beispiel annehmen könnte. Das liegt daran, dass </a:t>
            </a:r>
            <a:r>
              <a:rPr lang="de-DE" b="0" u="sng" baseline="0" dirty="0" smtClean="0">
                <a:effectLst/>
              </a:rPr>
              <a:t>die Auswahl der Messfläche viel Erfahrung benötigt</a:t>
            </a:r>
            <a:r>
              <a:rPr lang="de-DE" b="0" u="none" baseline="0" dirty="0" smtClean="0">
                <a:effectLst/>
              </a:rPr>
              <a:t>. Sie muss klar definiert und der Messung zugänglich sein, vor allem aber muss der Abstand von der Schallquelle ideal gewählt sein, sonst wird die Messung leicht durch Nahfeldeffekte oder Fremdgeräusche verfälscht. Auch unsere Berechnung war besonders einfach, weil die Größe der Messfläche genau das Vierfache der Bezugsfläche war. Das ist natürlich im Allgemeinen auch nicht der Fall.</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9</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elfolie">
    <p:spTree>
      <p:nvGrpSpPr>
        <p:cNvPr id="1" name=""/>
        <p:cNvGrpSpPr/>
        <p:nvPr/>
      </p:nvGrpSpPr>
      <p:grpSpPr>
        <a:xfrm>
          <a:off x="0" y="0"/>
          <a:ext cx="0" cy="0"/>
          <a:chOff x="0" y="0"/>
          <a:chExt cx="0" cy="0"/>
        </a:xfrm>
      </p:grpSpPr>
      <p:sp>
        <p:nvSpPr>
          <p:cNvPr id="8" name="Rechteck 7"/>
          <p:cNvSpPr/>
          <p:nvPr/>
        </p:nvSpPr>
        <p:spPr>
          <a:xfrm>
            <a:off x="179512" y="180000"/>
            <a:ext cx="8784000" cy="649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Untertitel 2"/>
          <p:cNvSpPr>
            <a:spLocks noGrp="1"/>
          </p:cNvSpPr>
          <p:nvPr>
            <p:ph type="subTitle" idx="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0" cap="none" baseline="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dirty="0"/>
          </a:p>
        </p:txBody>
      </p:sp>
      <p:sp>
        <p:nvSpPr>
          <p:cNvPr id="7" name="Rechteck 6"/>
          <p:cNvSpPr/>
          <p:nvPr/>
        </p:nvSpPr>
        <p:spPr>
          <a:xfrm>
            <a:off x="8962106" y="534391"/>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logo.emf"/>
          <p:cNvPicPr>
            <a:picLocks noChangeAspect="1"/>
          </p:cNvPicPr>
          <p:nvPr/>
        </p:nvPicPr>
        <p:blipFill>
          <a:blip r:embed="rId2" cstate="print"/>
          <a:stretch>
            <a:fillRect/>
          </a:stretch>
        </p:blipFill>
        <p:spPr>
          <a:xfrm>
            <a:off x="6824838" y="529200"/>
            <a:ext cx="2148866" cy="1080000"/>
          </a:xfrm>
          <a:prstGeom prst="rect">
            <a:avLst/>
          </a:prstGeom>
        </p:spPr>
      </p:pic>
      <p:sp>
        <p:nvSpPr>
          <p:cNvPr id="12" name="Textfeld 11"/>
          <p:cNvSpPr txBox="1"/>
          <p:nvPr/>
        </p:nvSpPr>
        <p:spPr>
          <a:xfrm>
            <a:off x="387815" y="1076546"/>
            <a:ext cx="2643907" cy="307777"/>
          </a:xfrm>
          <a:prstGeom prst="rect">
            <a:avLst/>
          </a:prstGeom>
          <a:noFill/>
        </p:spPr>
        <p:txBody>
          <a:bodyPr wrap="square" lIns="0" tIns="0" rIns="0" bIns="0" rtlCol="0">
            <a:spAutoFit/>
          </a:bodyPr>
          <a:lstStyle/>
          <a:p>
            <a:r>
              <a:rPr lang="de-DE" sz="2000" spc="-30" baseline="0" dirty="0" smtClean="0">
                <a:solidFill>
                  <a:schemeClr val="bg1"/>
                </a:solidFill>
              </a:rPr>
              <a:t>Für Mensch &amp; Umwelt</a:t>
            </a:r>
            <a:endParaRPr lang="de-DE" sz="2000" spc="-30" baseline="0" dirty="0">
              <a:solidFill>
                <a:schemeClr val="bg1"/>
              </a:solidFill>
            </a:endParaRPr>
          </a:p>
        </p:txBody>
      </p:sp>
      <p:sp>
        <p:nvSpPr>
          <p:cNvPr id="31" name="Titel 30"/>
          <p:cNvSpPr>
            <a:spLocks noGrp="1"/>
          </p:cNvSpPr>
          <p:nvPr>
            <p:ph type="title" hasCustomPrompt="1"/>
          </p:nvPr>
        </p:nvSpPr>
        <p:spPr>
          <a:xfrm>
            <a:off x="414000" y="1872000"/>
            <a:ext cx="8280000" cy="360000"/>
          </a:xfrm>
        </p:spPr>
        <p:txBody>
          <a:bodyPr>
            <a:noAutofit/>
          </a:bodyPr>
          <a:lstStyle>
            <a:lvl1pPr>
              <a:defRPr sz="2400">
                <a:solidFill>
                  <a:schemeClr val="tx2"/>
                </a:solidFill>
              </a:defRPr>
            </a:lvl1pPr>
          </a:lstStyle>
          <a:p>
            <a:r>
              <a:rPr lang="de-DE" dirty="0" smtClean="0"/>
              <a:t>Hier steht der Veranstaltungstitel</a:t>
            </a:r>
            <a:endParaRPr lang="de-DE" dirty="0"/>
          </a:p>
        </p:txBody>
      </p:sp>
      <p:sp>
        <p:nvSpPr>
          <p:cNvPr id="34" name="Textplatzhalter 33"/>
          <p:cNvSpPr>
            <a:spLocks noGrp="1"/>
          </p:cNvSpPr>
          <p:nvPr>
            <p:ph type="body" sz="quarter" idx="10"/>
          </p:nvPr>
        </p:nvSpPr>
        <p:spPr>
          <a:xfrm>
            <a:off x="413999" y="3798000"/>
            <a:ext cx="8280000" cy="2340000"/>
          </a:xfrm>
        </p:spPr>
        <p:txBody>
          <a:bodyPr>
            <a:normAutofit/>
          </a:bodyPr>
          <a:lstStyle>
            <a:lvl1pPr indent="0">
              <a:spcBef>
                <a:spcPts val="0"/>
              </a:spcBef>
              <a:defRPr sz="2000" b="0" cap="none" baseline="0">
                <a:solidFill>
                  <a:schemeClr val="bg1"/>
                </a:solidFill>
              </a:defRPr>
            </a:lvl1pPr>
            <a:lvl2pPr marL="0" indent="0">
              <a:spcBef>
                <a:spcPts val="0"/>
              </a:spcBef>
              <a:buNone/>
              <a:defRPr sz="2000" b="0" cap="none" baseline="0">
                <a:solidFill>
                  <a:schemeClr val="bg1"/>
                </a:solidFill>
              </a:defRPr>
            </a:lvl2pPr>
            <a:lvl3pPr marL="0" indent="0">
              <a:spcBef>
                <a:spcPts val="0"/>
              </a:spcBef>
              <a:buNone/>
              <a:defRPr sz="2000" b="0" cap="none" baseline="0">
                <a:solidFill>
                  <a:schemeClr val="bg1"/>
                </a:solidFill>
              </a:defRPr>
            </a:lvl3pPr>
            <a:lvl4pPr marL="0" indent="0">
              <a:spcBef>
                <a:spcPts val="0"/>
              </a:spcBef>
              <a:buNone/>
              <a:defRPr sz="2000" b="0" cap="none" baseline="0">
                <a:solidFill>
                  <a:schemeClr val="bg1"/>
                </a:solidFill>
              </a:defRPr>
            </a:lvl4pPr>
            <a:lvl5pPr marL="0" indent="0">
              <a:spcBef>
                <a:spcPts val="0"/>
              </a:spcBef>
              <a:buNone/>
              <a:defRPr sz="2000" b="0" cap="none" baseline="0">
                <a:solidFill>
                  <a:schemeClr val="bg1"/>
                </a:solidFill>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8_Danke">
    <p:spTree>
      <p:nvGrpSpPr>
        <p:cNvPr id="1" name=""/>
        <p:cNvGrpSpPr/>
        <p:nvPr/>
      </p:nvGrpSpPr>
      <p:grpSpPr>
        <a:xfrm>
          <a:off x="0" y="0"/>
          <a:ext cx="0" cy="0"/>
          <a:chOff x="0" y="0"/>
          <a:chExt cx="0" cy="0"/>
        </a:xfrm>
      </p:grpSpPr>
      <p:pic>
        <p:nvPicPr>
          <p:cNvPr id="8" name="Grafik 7" descr="UBA_Fassade_Detaipptl.jpg"/>
          <p:cNvPicPr>
            <a:picLocks/>
          </p:cNvPicPr>
          <p:nvPr/>
        </p:nvPicPr>
        <p:blipFill>
          <a:blip r:embed="rId2" cstate="print"/>
          <a:srcRect t="1741"/>
          <a:stretch>
            <a:fillRect/>
          </a:stretch>
        </p:blipFill>
        <p:spPr>
          <a:xfrm>
            <a:off x="179512" y="180000"/>
            <a:ext cx="8784000" cy="6494400"/>
          </a:xfrm>
          <a:prstGeom prst="rect">
            <a:avLst/>
          </a:prstGeom>
        </p:spPr>
      </p:pic>
      <p:sp>
        <p:nvSpPr>
          <p:cNvPr id="3" name="Datumsplatzhalter 2"/>
          <p:cNvSpPr>
            <a:spLocks noGrp="1"/>
          </p:cNvSpPr>
          <p:nvPr>
            <p:ph type="dt" sz="half" idx="10"/>
          </p:nvPr>
        </p:nvSpPr>
        <p:spPr/>
        <p:txBody>
          <a:bodyPr/>
          <a:lstStyle/>
          <a:p>
            <a:fld id="{50A0A2D0-AC60-4B38-9357-30060E2D37C6}" type="datetime1">
              <a:rPr lang="de-DE" smtClean="0"/>
              <a:t>27.05.2014</a:t>
            </a:fld>
            <a:endParaRPr lang="de-DE" dirty="0"/>
          </a:p>
        </p:txBody>
      </p:sp>
      <p:sp>
        <p:nvSpPr>
          <p:cNvPr id="4" name="Fußzeilenplatzhalter 3"/>
          <p:cNvSpPr>
            <a:spLocks noGrp="1"/>
          </p:cNvSpPr>
          <p:nvPr>
            <p:ph type="ftr" sz="quarter" idx="11"/>
          </p:nvPr>
        </p:nvSpPr>
        <p:spPr/>
        <p:txBody>
          <a:bodyPr/>
          <a:lstStyle/>
          <a:p>
            <a:r>
              <a:rPr lang="de-DE" smtClean="0"/>
              <a:t>Beispielvortrag</a:t>
            </a:r>
            <a:endParaRPr lang="de-DE" dirty="0"/>
          </a:p>
        </p:txBody>
      </p:sp>
      <p:sp>
        <p:nvSpPr>
          <p:cNvPr id="5" name="Foliennummernplatzhalter 4"/>
          <p:cNvSpPr>
            <a:spLocks noGrp="1"/>
          </p:cNvSpPr>
          <p:nvPr>
            <p:ph type="sldNum" sz="quarter" idx="12"/>
          </p:nvPr>
        </p:nvSpPr>
        <p:spPr/>
        <p:txBody>
          <a:bodyPr/>
          <a:lstStyle/>
          <a:p>
            <a:fld id="{444A159E-39F8-4BD4-BAC6-A1654F7AE0EA}" type="slidenum">
              <a:rPr lang="de-DE" smtClean="0"/>
              <a:pPr/>
              <a:t>‹Nr.›</a:t>
            </a:fld>
            <a:endParaRPr lang="de-DE" dirty="0"/>
          </a:p>
        </p:txBody>
      </p:sp>
      <p:sp>
        <p:nvSpPr>
          <p:cNvPr id="6" name="Rechteck 5"/>
          <p:cNvSpPr/>
          <p:nvPr/>
        </p:nvSpPr>
        <p:spPr>
          <a:xfrm>
            <a:off x="0" y="1702800"/>
            <a:ext cx="179512" cy="450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179512" y="1702800"/>
            <a:ext cx="612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414338" y="1922400"/>
            <a:ext cx="5597822" cy="1290576"/>
          </a:xfrm>
        </p:spPr>
        <p:txBody>
          <a:bodyPr anchor="t">
            <a:normAutofit/>
          </a:bodyPr>
          <a:lstStyle>
            <a:lvl1pPr>
              <a:lnSpc>
                <a:spcPts val="4200"/>
              </a:lnSpc>
              <a:defRPr sz="4000"/>
            </a:lvl1pPr>
          </a:lstStyle>
          <a:p>
            <a:r>
              <a:rPr lang="de-DE" smtClean="0"/>
              <a:t>Titelmasterformat durch Klicken bearbeiten</a:t>
            </a:r>
            <a:endParaRPr lang="de-DE" dirty="0"/>
          </a:p>
        </p:txBody>
      </p:sp>
      <p:sp>
        <p:nvSpPr>
          <p:cNvPr id="10" name="Textplatzhalter 9"/>
          <p:cNvSpPr>
            <a:spLocks noGrp="1"/>
          </p:cNvSpPr>
          <p:nvPr>
            <p:ph type="body" sz="quarter" idx="13"/>
          </p:nvPr>
        </p:nvSpPr>
        <p:spPr>
          <a:xfrm>
            <a:off x="414338" y="3218400"/>
            <a:ext cx="5597525" cy="1584325"/>
          </a:xfrm>
        </p:spPr>
        <p:txBody>
          <a:bodyPr/>
          <a:lstStyle>
            <a:lvl1pPr>
              <a:defRPr b="0" cap="none" baseline="0"/>
            </a:lvl1pPr>
            <a:lvl2pPr marL="0" indent="0">
              <a:buNone/>
              <a:defRPr b="1">
                <a:solidFill>
                  <a:schemeClr val="accent3"/>
                </a:solidFill>
              </a:defRPr>
            </a:lvl2pPr>
            <a:lvl3pPr marL="0" indent="0">
              <a:buNone/>
              <a:defRPr/>
            </a:lvl3pPr>
            <a:lvl4pPr marL="0" indent="0">
              <a:buNone/>
              <a:defRPr/>
            </a:lvl4pPr>
            <a:lvl5pPr>
              <a:buNone/>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1" name="Rechteck 10"/>
          <p:cNvSpPr/>
          <p:nvPr/>
        </p:nvSpPr>
        <p:spPr>
          <a:xfrm>
            <a:off x="8962106" y="534391"/>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descr="logo.emf"/>
          <p:cNvPicPr>
            <a:picLocks noChangeAspect="1"/>
          </p:cNvPicPr>
          <p:nvPr/>
        </p:nvPicPr>
        <p:blipFill>
          <a:blip r:embed="rId3" cstate="print"/>
          <a:stretch>
            <a:fillRect/>
          </a:stretch>
        </p:blipFill>
        <p:spPr>
          <a:xfrm>
            <a:off x="6824838" y="529200"/>
            <a:ext cx="2148866" cy="10800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Inhalt (viel Text)">
    <p:spTree>
      <p:nvGrpSpPr>
        <p:cNvPr id="1" name=""/>
        <p:cNvGrpSpPr/>
        <p:nvPr/>
      </p:nvGrpSpPr>
      <p:grpSpPr>
        <a:xfrm>
          <a:off x="0" y="0"/>
          <a:ext cx="0" cy="0"/>
          <a:chOff x="0" y="0"/>
          <a:chExt cx="0" cy="0"/>
        </a:xfrm>
      </p:grpSpPr>
      <p:sp>
        <p:nvSpPr>
          <p:cNvPr id="7" name="Inhaltsplatzhalter 6"/>
          <p:cNvSpPr>
            <a:spLocks noGrp="1"/>
          </p:cNvSpPr>
          <p:nvPr>
            <p:ph sz="quarter" idx="14"/>
          </p:nvPr>
        </p:nvSpPr>
        <p:spPr>
          <a:xfrm>
            <a:off x="415156" y="1497261"/>
            <a:ext cx="8333308" cy="4884489"/>
          </a:xfrm>
        </p:spPr>
        <p:txBody>
          <a:bodyPr>
            <a:noAutofit/>
          </a:bodyPr>
          <a:lstStyle>
            <a:lvl1pPr>
              <a:defRPr sz="2400" b="0"/>
            </a:lvl1pPr>
            <a:lvl2pPr marL="742950" indent="-285750">
              <a:buClr>
                <a:schemeClr val="tx2"/>
              </a:buClr>
              <a:buFont typeface="Arial" panose="020B0604020202020204" pitchFamily="34" charset="0"/>
              <a:buChar char="•"/>
              <a:defRPr sz="2400"/>
            </a:lvl2pPr>
            <a:lvl3pPr marL="1143000" indent="-228600">
              <a:buClr>
                <a:schemeClr val="tx2"/>
              </a:buClr>
              <a:buFont typeface="Arial" panose="020B0604020202020204" pitchFamily="34" charset="0"/>
              <a:buChar char="•"/>
              <a:defRPr sz="2200"/>
            </a:lvl3pPr>
            <a:lvl4pPr marL="1600200" indent="-228600">
              <a:buClr>
                <a:schemeClr val="tx2"/>
              </a:buClr>
              <a:buFont typeface="Arial" panose="020B0604020202020204" pitchFamily="34" charset="0"/>
              <a:buChar char="•"/>
              <a:defRPr sz="2000"/>
            </a:lvl4pPr>
            <a:lvl5pPr marL="2057400" indent="-228600">
              <a:buClr>
                <a:schemeClr val="tx2"/>
              </a:buClr>
              <a:buFont typeface="Arial" panose="020B0604020202020204" pitchFamily="34" charset="0"/>
              <a:buChar char="•"/>
              <a:defRPr sz="18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3" name="Titel 2"/>
          <p:cNvSpPr>
            <a:spLocks noGrp="1"/>
          </p:cNvSpPr>
          <p:nvPr>
            <p:ph type="title"/>
          </p:nvPr>
        </p:nvSpPr>
        <p:spPr/>
        <p:txBody>
          <a:bodyPr/>
          <a:lstStyle>
            <a:lvl1pPr>
              <a:defRPr b="1"/>
            </a:lvl1pPr>
          </a:lstStyle>
          <a:p>
            <a:r>
              <a:rPr lang="de-DE" smtClean="0"/>
              <a:t>Titelmasterformat durch Klicken bearbeiten</a:t>
            </a:r>
            <a:endParaRPr lang="de-DE" dirty="0"/>
          </a:p>
        </p:txBody>
      </p:sp>
      <p:sp>
        <p:nvSpPr>
          <p:cNvPr id="4" name="Datumsplatzhalter 3"/>
          <p:cNvSpPr>
            <a:spLocks noGrp="1"/>
          </p:cNvSpPr>
          <p:nvPr>
            <p:ph type="dt" sz="half" idx="15"/>
          </p:nvPr>
        </p:nvSpPr>
        <p:spPr/>
        <p:txBody>
          <a:bodyPr/>
          <a:lstStyle/>
          <a:p>
            <a:fld id="{86E6E00E-80D4-4A50-AA1C-06E126A76A94}" type="datetime1">
              <a:rPr lang="de-DE" smtClean="0"/>
              <a:t>27.05.2014</a:t>
            </a:fld>
            <a:endParaRPr lang="de-DE" dirty="0"/>
          </a:p>
        </p:txBody>
      </p:sp>
      <p:sp>
        <p:nvSpPr>
          <p:cNvPr id="5" name="Fußzeilenplatzhalter 4"/>
          <p:cNvSpPr>
            <a:spLocks noGrp="1"/>
          </p:cNvSpPr>
          <p:nvPr>
            <p:ph type="ftr" sz="quarter" idx="16"/>
          </p:nvPr>
        </p:nvSpPr>
        <p:spPr/>
        <p:txBody>
          <a:bodyPr/>
          <a:lstStyle/>
          <a:p>
            <a:r>
              <a:rPr lang="de-DE" smtClean="0"/>
              <a:t>Beispielvortrag</a:t>
            </a:r>
            <a:endParaRPr lang="de-DE" dirty="0"/>
          </a:p>
        </p:txBody>
      </p:sp>
      <p:sp>
        <p:nvSpPr>
          <p:cNvPr id="6" name="Foliennummernplatzhalter 5"/>
          <p:cNvSpPr>
            <a:spLocks noGrp="1"/>
          </p:cNvSpPr>
          <p:nvPr>
            <p:ph type="sldNum" sz="quarter" idx="17"/>
          </p:nvPr>
        </p:nvSpPr>
        <p:spPr/>
        <p:txBody>
          <a:bodyPr/>
          <a:lstStyle/>
          <a:p>
            <a:fld id="{444A159E-39F8-4BD4-BAC6-A1654F7AE0EA}" type="slidenum">
              <a:rPr lang="de-DE" smtClean="0"/>
              <a:pPr/>
              <a:t>‹Nr.›</a:t>
            </a:fld>
            <a:endParaRPr lang="de-DE" dirty="0"/>
          </a:p>
        </p:txBody>
      </p:sp>
    </p:spTree>
    <p:extLst>
      <p:ext uri="{BB962C8B-B14F-4D97-AF65-F5344CB8AC3E}">
        <p14:creationId xmlns:p14="http://schemas.microsoft.com/office/powerpoint/2010/main" val="1775982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p:nvSpPr>
        <p:spPr bwMode="auto">
          <a:xfrm>
            <a:off x="-1587" y="-3175"/>
            <a:ext cx="9140825" cy="6858000"/>
          </a:xfrm>
          <a:prstGeom prst="rect">
            <a:avLst/>
          </a:prstGeom>
          <a:solidFill>
            <a:srgbClr val="E3E4E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27" name="AutoShape 3"/>
          <p:cNvSpPr>
            <a:spLocks noChangeAspect="1" noChangeArrowheads="1" noTextEdit="1"/>
          </p:cNvSpPr>
          <p:nvPr/>
        </p:nvSpPr>
        <p:spPr bwMode="auto">
          <a:xfrm>
            <a:off x="1588" y="0"/>
            <a:ext cx="9140825"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0" name="Rectangle 6"/>
          <p:cNvSpPr>
            <a:spLocks noChangeArrowheads="1"/>
          </p:cNvSpPr>
          <p:nvPr/>
        </p:nvSpPr>
        <p:spPr bwMode="auto">
          <a:xfrm>
            <a:off x="134938" y="127000"/>
            <a:ext cx="8874125"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1" name="Freeform 7"/>
          <p:cNvSpPr>
            <a:spLocks/>
          </p:cNvSpPr>
          <p:nvPr/>
        </p:nvSpPr>
        <p:spPr bwMode="auto">
          <a:xfrm>
            <a:off x="1588" y="6594475"/>
            <a:ext cx="9140825"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2" name="Titelplatzhalter 1"/>
          <p:cNvSpPr>
            <a:spLocks noGrp="1"/>
          </p:cNvSpPr>
          <p:nvPr>
            <p:ph type="title"/>
          </p:nvPr>
        </p:nvSpPr>
        <p:spPr>
          <a:xfrm>
            <a:off x="413999" y="473825"/>
            <a:ext cx="8280000" cy="608215"/>
          </a:xfrm>
          <a:prstGeom prst="rect">
            <a:avLst/>
          </a:prstGeom>
        </p:spPr>
        <p:txBody>
          <a:bodyPr vert="horz" lIns="0" tIns="0" rIns="0" bIns="0" rtlCol="0" anchor="b" anchorCtr="0">
            <a:normAutofit/>
          </a:bodyPr>
          <a:lstStyle/>
          <a:p>
            <a:r>
              <a:rPr lang="de-DE" dirty="0" smtClean="0"/>
              <a:t>Titelmasterformat durch Klicken bearbeiten</a:t>
            </a:r>
            <a:endParaRPr lang="de-DE" dirty="0"/>
          </a:p>
        </p:txBody>
      </p:sp>
      <p:sp>
        <p:nvSpPr>
          <p:cNvPr id="4" name="Datumsplatzhalter 3"/>
          <p:cNvSpPr>
            <a:spLocks noGrp="1"/>
          </p:cNvSpPr>
          <p:nvPr>
            <p:ph type="dt" sz="half" idx="2"/>
          </p:nvPr>
        </p:nvSpPr>
        <p:spPr>
          <a:xfrm>
            <a:off x="415925" y="6597353"/>
            <a:ext cx="987723" cy="260648"/>
          </a:xfrm>
          <a:prstGeom prst="rect">
            <a:avLst/>
          </a:prstGeom>
        </p:spPr>
        <p:txBody>
          <a:bodyPr vert="horz" lIns="0" tIns="0" rIns="0" bIns="0" rtlCol="0" anchor="ctr"/>
          <a:lstStyle>
            <a:lvl1pPr algn="l">
              <a:defRPr sz="1200">
                <a:solidFill>
                  <a:schemeClr val="bg1"/>
                </a:solidFill>
              </a:defRPr>
            </a:lvl1pPr>
          </a:lstStyle>
          <a:p>
            <a:fld id="{CA2B48D3-B936-4B4F-95F1-66216E3F3EFC}" type="datetime1">
              <a:rPr lang="de-DE" smtClean="0"/>
              <a:t>27.05.2014</a:t>
            </a:fld>
            <a:endParaRPr lang="de-DE" dirty="0"/>
          </a:p>
        </p:txBody>
      </p:sp>
      <p:sp>
        <p:nvSpPr>
          <p:cNvPr id="5" name="Fußzeilenplatzhalter 4"/>
          <p:cNvSpPr>
            <a:spLocks noGrp="1"/>
          </p:cNvSpPr>
          <p:nvPr>
            <p:ph type="ftr" sz="quarter" idx="3"/>
          </p:nvPr>
        </p:nvSpPr>
        <p:spPr>
          <a:xfrm>
            <a:off x="1403648" y="6597353"/>
            <a:ext cx="5112568" cy="260648"/>
          </a:xfrm>
          <a:prstGeom prst="rect">
            <a:avLst/>
          </a:prstGeom>
        </p:spPr>
        <p:txBody>
          <a:bodyPr vert="horz" lIns="0" tIns="0" rIns="0" bIns="0" rtlCol="0" anchor="ctr"/>
          <a:lstStyle>
            <a:lvl1pPr algn="l">
              <a:defRPr sz="1200">
                <a:solidFill>
                  <a:schemeClr val="bg1"/>
                </a:solidFill>
              </a:defRPr>
            </a:lvl1pPr>
          </a:lstStyle>
          <a:p>
            <a:r>
              <a:rPr lang="de-DE" smtClean="0"/>
              <a:t>Beispielvortrag</a:t>
            </a:r>
            <a:endParaRPr lang="de-DE" dirty="0"/>
          </a:p>
        </p:txBody>
      </p:sp>
      <p:sp>
        <p:nvSpPr>
          <p:cNvPr id="6" name="Foliennummernplatzhalter 5"/>
          <p:cNvSpPr>
            <a:spLocks noGrp="1"/>
          </p:cNvSpPr>
          <p:nvPr>
            <p:ph type="sldNum" sz="quarter" idx="4"/>
          </p:nvPr>
        </p:nvSpPr>
        <p:spPr>
          <a:xfrm>
            <a:off x="8117018" y="6597353"/>
            <a:ext cx="557263" cy="260648"/>
          </a:xfrm>
          <a:prstGeom prst="rect">
            <a:avLst/>
          </a:prstGeom>
        </p:spPr>
        <p:txBody>
          <a:bodyPr vert="horz" lIns="0" tIns="0" rIns="0" bIns="0" rtlCol="0" anchor="ctr"/>
          <a:lstStyle>
            <a:lvl1pPr algn="r">
              <a:defRPr sz="1200">
                <a:solidFill>
                  <a:schemeClr val="bg1"/>
                </a:solidFill>
              </a:defRPr>
            </a:lvl1pPr>
          </a:lstStyle>
          <a:p>
            <a:fld id="{444A159E-39F8-4BD4-BAC6-A1654F7AE0EA}" type="slidenum">
              <a:rPr lang="de-DE" smtClean="0"/>
              <a:pPr/>
              <a:t>‹Nr.›</a:t>
            </a:fld>
            <a:endParaRPr lang="de-DE" dirty="0"/>
          </a:p>
        </p:txBody>
      </p:sp>
      <p:sp>
        <p:nvSpPr>
          <p:cNvPr id="19" name="Rechteck 18"/>
          <p:cNvSpPr/>
          <p:nvPr/>
        </p:nvSpPr>
        <p:spPr>
          <a:xfrm>
            <a:off x="0" y="312738"/>
            <a:ext cx="133200" cy="7346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platzhalter 11"/>
          <p:cNvSpPr>
            <a:spLocks noGrp="1"/>
          </p:cNvSpPr>
          <p:nvPr>
            <p:ph type="body" idx="1"/>
          </p:nvPr>
        </p:nvSpPr>
        <p:spPr>
          <a:xfrm>
            <a:off x="414000" y="1497013"/>
            <a:ext cx="8280000" cy="4865687"/>
          </a:xfrm>
          <a:prstGeom prst="rect">
            <a:avLst/>
          </a:prstGeom>
        </p:spPr>
        <p:txBody>
          <a:bodyPr vert="horz" lIns="0" tIns="0" rIns="0" bIns="45720" rtlCol="0">
            <a:normAutofit/>
          </a:bodyPr>
          <a:lstStyle/>
          <a:p>
            <a:pPr lvl="0"/>
            <a:r>
              <a:rPr lang="de-DE" dirty="0" smtClean="0"/>
              <a:t>Textmasterformate durch klicken bearbeiten</a:t>
            </a:r>
          </a:p>
          <a:p>
            <a:pPr marL="0" marR="0" lvl="1" indent="0" algn="l" defTabSz="914400" rtl="0" eaLnBrk="1" fontAlgn="auto" latinLnBrk="0" hangingPunct="1">
              <a:lnSpc>
                <a:spcPct val="120000"/>
              </a:lnSpc>
              <a:spcBef>
                <a:spcPts val="0"/>
              </a:spcBef>
              <a:spcAft>
                <a:spcPts val="0"/>
              </a:spcAft>
              <a:buClrTx/>
              <a:buSzPct val="100000"/>
              <a:buFont typeface="Meta Offc" pitchFamily="34" charset="0"/>
              <a:buNone/>
              <a:tabLst/>
              <a:defRPr/>
            </a:pPr>
            <a:r>
              <a:rPr lang="de-DE" dirty="0" smtClean="0"/>
              <a:t>Zweite Ebene</a:t>
            </a:r>
          </a:p>
          <a:p>
            <a:pPr marL="162000" marR="0" lvl="2" indent="-162000" algn="l" defTabSz="914400" rtl="0" eaLnBrk="1" fontAlgn="auto" latinLnBrk="0" hangingPunct="1">
              <a:lnSpc>
                <a:spcPct val="120000"/>
              </a:lnSpc>
              <a:spcBef>
                <a:spcPts val="0"/>
              </a:spcBef>
              <a:spcAft>
                <a:spcPts val="0"/>
              </a:spcAft>
              <a:buClrTx/>
              <a:buSzTx/>
              <a:buFont typeface="Meta Offc" pitchFamily="34" charset="0"/>
              <a:buChar char="•"/>
              <a:tabLst/>
              <a:defRPr/>
            </a:pPr>
            <a:r>
              <a:rPr lang="de-DE" dirty="0" smtClean="0"/>
              <a:t>Dritte Ebene</a:t>
            </a:r>
          </a:p>
          <a:p>
            <a:pPr marL="324000" marR="0" lvl="3" indent="-162000" algn="l" defTabSz="914400" rtl="0" eaLnBrk="1" fontAlgn="auto" latinLnBrk="0" hangingPunct="1">
              <a:lnSpc>
                <a:spcPct val="120000"/>
              </a:lnSpc>
              <a:spcBef>
                <a:spcPts val="0"/>
              </a:spcBef>
              <a:spcAft>
                <a:spcPts val="0"/>
              </a:spcAft>
              <a:buClrTx/>
              <a:buSzTx/>
              <a:buFont typeface="Symbol" pitchFamily="18" charset="2"/>
              <a:buChar char="-"/>
              <a:tabLst/>
              <a:defRPr/>
            </a:pPr>
            <a:r>
              <a:rPr lang="de-DE" dirty="0" smtClean="0"/>
              <a:t>Vierte Ebene</a:t>
            </a:r>
          </a:p>
          <a:p>
            <a:pPr marL="486000" marR="0" lvl="4" indent="-162000" algn="l" defTabSz="914400" rtl="0" eaLnBrk="1" fontAlgn="auto" latinLnBrk="0" hangingPunct="1">
              <a:lnSpc>
                <a:spcPct val="120000"/>
              </a:lnSpc>
              <a:spcBef>
                <a:spcPts val="0"/>
              </a:spcBef>
              <a:spcAft>
                <a:spcPts val="0"/>
              </a:spcAft>
              <a:buClrTx/>
              <a:buSzTx/>
              <a:buFont typeface="Symbol" pitchFamily="18" charset="2"/>
              <a:buChar char="-"/>
              <a:tabLst/>
              <a:defRPr/>
            </a:pPr>
            <a:r>
              <a:rPr lang="de-DE" dirty="0" smtClean="0"/>
              <a:t>Fünfte Ebene</a:t>
            </a:r>
            <a:endParaRPr lang="de-DE" dirty="0"/>
          </a:p>
        </p:txBody>
      </p:sp>
      <p:sp>
        <p:nvSpPr>
          <p:cNvPr id="14" name="Textplatzhalter 7"/>
          <p:cNvSpPr txBox="1">
            <a:spLocks/>
          </p:cNvSpPr>
          <p:nvPr/>
        </p:nvSpPr>
        <p:spPr>
          <a:xfrm>
            <a:off x="414000" y="302177"/>
            <a:ext cx="8207375" cy="231224"/>
          </a:xfrm>
          <a:prstGeom prst="rect">
            <a:avLst/>
          </a:prstGeom>
        </p:spPr>
        <p:txBody>
          <a:bodyPr lIns="0" tIns="0" rIns="0" bIns="0">
            <a:normAutofit/>
          </a:bodyPr>
          <a:lstStyle>
            <a:lvl1pPr marL="0" indent="0" algn="l" defTabSz="914400" rtl="0" eaLnBrk="1" latinLnBrk="0" hangingPunct="1">
              <a:spcBef>
                <a:spcPct val="20000"/>
              </a:spcBef>
              <a:buClr>
                <a:schemeClr val="tx2"/>
              </a:buClr>
              <a:buFont typeface="Arial" pitchFamily="34" charset="0"/>
              <a:buNone/>
              <a:tabLst/>
              <a:defRPr kumimoji="0" lang="de-DE" sz="1200" b="0" i="0" u="none" strike="noStrike" kern="1200" cap="none" spc="0" normalizeH="0" baseline="0" noProof="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smtClean="0"/>
              <a:t>Kapitel 4: Anlagenplanung im Hinblick auf den Lärmschutz I</a:t>
            </a:r>
            <a:endParaRPr lang="de-DE"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p:txStyles>
    <p:titleStyle>
      <a:lvl1pPr algn="l" defTabSz="914400" rtl="0" eaLnBrk="1" latinLnBrk="0" hangingPunct="1">
        <a:spcBef>
          <a:spcPct val="0"/>
        </a:spcBef>
        <a:buNone/>
        <a:defRPr sz="2600" kern="1200">
          <a:solidFill>
            <a:schemeClr val="tx2"/>
          </a:solidFill>
          <a:latin typeface="+mj-lt"/>
          <a:ea typeface="+mj-ea"/>
          <a:cs typeface="+mj-cs"/>
        </a:defRPr>
      </a:lvl1pPr>
    </p:titleStyle>
    <p:bodyStyle>
      <a:lvl1pPr marL="0" indent="0" algn="l" defTabSz="914400" rtl="0" eaLnBrk="1" latinLnBrk="0" hangingPunct="1">
        <a:spcBef>
          <a:spcPct val="20000"/>
        </a:spcBef>
        <a:buClr>
          <a:schemeClr val="tx2"/>
        </a:buClr>
        <a:buFont typeface="Arial" pitchFamily="34" charset="0"/>
        <a:buNone/>
        <a:tabLst/>
        <a:defRPr kumimoji="0" lang="de-DE" sz="2400" b="1" i="0" u="none" strike="noStrike" kern="1200" cap="none" spc="0" normalizeH="0" baseline="0" noProof="0" dirty="0" smtClean="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2.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2.wdp"/><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tertitel 6"/>
          <p:cNvSpPr>
            <a:spLocks noGrp="1"/>
          </p:cNvSpPr>
          <p:nvPr>
            <p:ph type="subTitle" idx="1"/>
          </p:nvPr>
        </p:nvSpPr>
        <p:spPr/>
        <p:txBody>
          <a:bodyPr/>
          <a:lstStyle/>
          <a:p>
            <a:r>
              <a:rPr lang="de-DE" dirty="0"/>
              <a:t>Anlagenplanung im Hinblick </a:t>
            </a:r>
            <a:endParaRPr lang="de-DE" dirty="0" smtClean="0"/>
          </a:p>
          <a:p>
            <a:r>
              <a:rPr lang="de-DE" dirty="0" smtClean="0"/>
              <a:t>auf </a:t>
            </a:r>
            <a:r>
              <a:rPr lang="de-DE" dirty="0"/>
              <a:t>den </a:t>
            </a:r>
            <a:r>
              <a:rPr lang="de-DE" dirty="0" smtClean="0"/>
              <a:t>Schallschutz </a:t>
            </a:r>
            <a:r>
              <a:rPr lang="de-DE" dirty="0"/>
              <a:t>I</a:t>
            </a:r>
          </a:p>
        </p:txBody>
      </p:sp>
      <p:sp>
        <p:nvSpPr>
          <p:cNvPr id="8" name="Titel 7"/>
          <p:cNvSpPr>
            <a:spLocks noGrp="1"/>
          </p:cNvSpPr>
          <p:nvPr>
            <p:ph type="title"/>
          </p:nvPr>
        </p:nvSpPr>
        <p:spPr/>
        <p:txBody>
          <a:bodyPr/>
          <a:lstStyle/>
          <a:p>
            <a:r>
              <a:rPr lang="de-DE" b="1" dirty="0"/>
              <a:t>4</a:t>
            </a:r>
            <a:r>
              <a:rPr lang="de-DE" b="1" dirty="0" smtClean="0"/>
              <a:t>. Kapitel</a:t>
            </a:r>
            <a:endParaRPr lang="de-DE" b="1" dirty="0"/>
          </a:p>
        </p:txBody>
      </p:sp>
      <p:sp>
        <p:nvSpPr>
          <p:cNvPr id="2" name="Textplatzhalter 1"/>
          <p:cNvSpPr>
            <a:spLocks noGrp="1"/>
          </p:cNvSpPr>
          <p:nvPr>
            <p:ph type="body" sz="quarter" idx="10"/>
          </p:nvPr>
        </p:nvSpPr>
        <p:spPr/>
        <p:txBody>
          <a:bodyPr/>
          <a:lstStyle/>
          <a:p>
            <a:r>
              <a:rPr lang="de-DE" dirty="0"/>
              <a:t>Dr. Mustermann | Dipl. Ing. (FH) Frau Mustermann</a:t>
            </a:r>
          </a:p>
          <a:p>
            <a:endParaRPr lang="de-DE" dirty="0"/>
          </a:p>
        </p:txBody>
      </p:sp>
    </p:spTree>
    <p:extLst>
      <p:ext uri="{BB962C8B-B14F-4D97-AF65-F5344CB8AC3E}">
        <p14:creationId xmlns:p14="http://schemas.microsoft.com/office/powerpoint/2010/main" val="29918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p:txBody>
          <a:bodyPr>
            <a:normAutofit fontScale="92500"/>
          </a:bodyPr>
          <a:lstStyle/>
          <a:p>
            <a:pPr marL="342900" indent="-342900">
              <a:buFont typeface="Arial" panose="020B0604020202020204" pitchFamily="34" charset="0"/>
              <a:buChar char="•"/>
            </a:pPr>
            <a:r>
              <a:rPr lang="de-DE" dirty="0" smtClean="0"/>
              <a:t>Der Schallleistungspegel </a:t>
            </a:r>
            <a:r>
              <a:rPr lang="de-DE" i="1" dirty="0"/>
              <a:t>L</a:t>
            </a:r>
            <a:r>
              <a:rPr lang="de-DE" baseline="-25000" dirty="0"/>
              <a:t>W</a:t>
            </a:r>
            <a:r>
              <a:rPr lang="de-DE" dirty="0" smtClean="0"/>
              <a:t> einer Schallquelle setzt sich aus verschiedenen spektralen Anteilen zusammen. </a:t>
            </a: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a:t>Man kann alle Geräuschanteile zusammenzählen und erhält </a:t>
            </a:r>
            <a:r>
              <a:rPr lang="de-DE" dirty="0" smtClean="0"/>
              <a:t>ein </a:t>
            </a:r>
            <a:r>
              <a:rPr lang="de-DE" dirty="0"/>
              <a:t>Maß für die </a:t>
            </a:r>
            <a:r>
              <a:rPr lang="de-DE" dirty="0" smtClean="0"/>
              <a:t>physikalische Lautstärke der Geräuschquelle.</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a:t>S</a:t>
            </a:r>
            <a:r>
              <a:rPr lang="de-DE" dirty="0" smtClean="0"/>
              <a:t>ummiert man die </a:t>
            </a:r>
            <a:r>
              <a:rPr lang="de-DE" dirty="0"/>
              <a:t>A-bewerteten </a:t>
            </a:r>
            <a:r>
              <a:rPr lang="de-DE" dirty="0" smtClean="0"/>
              <a:t>Geräuschanteile, so erhält man ein </a:t>
            </a:r>
            <a:r>
              <a:rPr lang="de-DE" dirty="0"/>
              <a:t>Maß für die empfundene Lautstärke d</a:t>
            </a:r>
            <a:r>
              <a:rPr lang="de-DE" dirty="0" smtClean="0"/>
              <a:t>er Geräuschquelle, </a:t>
            </a:r>
            <a:r>
              <a:rPr lang="de-DE" dirty="0"/>
              <a:t>den A-bewerteten Summenschallleistungspegel </a:t>
            </a:r>
            <a:r>
              <a:rPr lang="de-DE" i="1" dirty="0" smtClean="0"/>
              <a:t>L</a:t>
            </a:r>
            <a:r>
              <a:rPr lang="de-DE" baseline="-25000" dirty="0" smtClean="0"/>
              <a:t>WA</a:t>
            </a:r>
            <a:r>
              <a:rPr lang="de-DE" dirty="0" smtClean="0"/>
              <a:t>.</a:t>
            </a:r>
            <a:endParaRPr lang="de-DE" dirty="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smtClean="0"/>
              <a:t>Auch der A-bewertete Summenschallleistungspegel </a:t>
            </a:r>
            <a:r>
              <a:rPr lang="de-DE" i="1" dirty="0" smtClean="0"/>
              <a:t>L</a:t>
            </a:r>
            <a:r>
              <a:rPr lang="de-DE" baseline="-25000" dirty="0" smtClean="0"/>
              <a:t>WA</a:t>
            </a:r>
            <a:r>
              <a:rPr lang="de-DE" dirty="0" smtClean="0"/>
              <a:t> hat die Einheit dB(A).</a:t>
            </a:r>
            <a:endParaRPr lang="de-DE" dirty="0"/>
          </a:p>
        </p:txBody>
      </p:sp>
      <p:sp>
        <p:nvSpPr>
          <p:cNvPr id="2" name="Titel 1"/>
          <p:cNvSpPr>
            <a:spLocks noGrp="1"/>
          </p:cNvSpPr>
          <p:nvPr>
            <p:ph type="title"/>
          </p:nvPr>
        </p:nvSpPr>
        <p:spPr/>
        <p:txBody>
          <a:bodyPr/>
          <a:lstStyle/>
          <a:p>
            <a:r>
              <a:rPr lang="de-DE" b="1" dirty="0" smtClean="0"/>
              <a:t>Schallleistungspegel</a:t>
            </a:r>
            <a:endParaRPr lang="de-DE" b="1" dirty="0"/>
          </a:p>
        </p:txBody>
      </p:sp>
      <p:sp>
        <p:nvSpPr>
          <p:cNvPr id="5" name="Datumsplatzhalter 4"/>
          <p:cNvSpPr>
            <a:spLocks noGrp="1"/>
          </p:cNvSpPr>
          <p:nvPr>
            <p:ph type="dt" sz="half" idx="15"/>
          </p:nvPr>
        </p:nvSpPr>
        <p:spPr/>
        <p:txBody>
          <a:bodyPr/>
          <a:lstStyle/>
          <a:p>
            <a:fld id="{54211EE7-8056-4D29-9047-547F1379F602}" type="datetime1">
              <a:rPr lang="de-DE" smtClean="0"/>
              <a:t>27.05.2014</a:t>
            </a:fld>
            <a:endParaRPr lang="de-DE" dirty="0"/>
          </a:p>
        </p:txBody>
      </p:sp>
      <p:sp>
        <p:nvSpPr>
          <p:cNvPr id="7" name="Foliennummernplatzhalter 6"/>
          <p:cNvSpPr>
            <a:spLocks noGrp="1"/>
          </p:cNvSpPr>
          <p:nvPr>
            <p:ph type="sldNum" sz="quarter" idx="17"/>
          </p:nvPr>
        </p:nvSpPr>
        <p:spPr/>
        <p:txBody>
          <a:bodyPr/>
          <a:lstStyle/>
          <a:p>
            <a:fld id="{444A159E-39F8-4BD4-BAC6-A1654F7AE0EA}" type="slidenum">
              <a:rPr lang="de-DE" smtClean="0"/>
              <a:pPr/>
              <a:t>10</a:t>
            </a:fld>
            <a:endParaRPr lang="de-DE" dirty="0"/>
          </a:p>
        </p:txBody>
      </p:sp>
    </p:spTree>
    <p:extLst>
      <p:ext uri="{BB962C8B-B14F-4D97-AF65-F5344CB8AC3E}">
        <p14:creationId xmlns:p14="http://schemas.microsoft.com/office/powerpoint/2010/main" val="263340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a:xfrm>
            <a:off x="415156" y="1496839"/>
            <a:ext cx="8333308" cy="4884489"/>
          </a:xfrm>
        </p:spPr>
        <p:txBody>
          <a:bodyPr>
            <a:normAutofit/>
          </a:bodyPr>
          <a:lstStyle/>
          <a:p>
            <a:r>
              <a:rPr lang="de-DE" dirty="0" smtClean="0"/>
              <a:t>Betrachtung der Analogie zur Ausbreitung von Licht: </a:t>
            </a: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Eine 60 W-Glühlampe strahlt eine feste Leistung in Form von Licht ab. Diese ist eine Eigenschaft der Glühlampe.</a:t>
            </a:r>
          </a:p>
          <a:p>
            <a:pPr marL="342900" indent="-342900">
              <a:buFont typeface="Arial" panose="020B0604020202020204" pitchFamily="34" charset="0"/>
              <a:buChar char="•"/>
            </a:pPr>
            <a:endParaRPr lang="de-DE" dirty="0" smtClean="0"/>
          </a:p>
          <a:p>
            <a:pPr algn="ctr"/>
            <a:r>
              <a:rPr lang="de-DE" dirty="0" smtClean="0"/>
              <a:t>Analogie zur Schallleistung</a:t>
            </a: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Entfernt man sich von der Glühlampe, wird ihre </a:t>
            </a:r>
            <a:r>
              <a:rPr lang="de-DE" dirty="0" err="1" smtClean="0"/>
              <a:t>Beleuch-tungsstärke</a:t>
            </a:r>
            <a:r>
              <a:rPr lang="de-DE" dirty="0" smtClean="0"/>
              <a:t> bei gleicher Lichtstärke immer geringer.</a:t>
            </a:r>
          </a:p>
          <a:p>
            <a:pPr marL="342900" indent="-342900">
              <a:buFont typeface="Arial" panose="020B0604020202020204" pitchFamily="34" charset="0"/>
              <a:buChar char="•"/>
            </a:pPr>
            <a:endParaRPr lang="de-DE" dirty="0"/>
          </a:p>
          <a:p>
            <a:pPr algn="ctr"/>
            <a:r>
              <a:rPr lang="de-DE" dirty="0" smtClean="0"/>
              <a:t>Analogie zum Schalldruck</a:t>
            </a:r>
            <a:endParaRPr lang="de-DE" dirty="0"/>
          </a:p>
        </p:txBody>
      </p:sp>
      <p:sp>
        <p:nvSpPr>
          <p:cNvPr id="2" name="Titel 1"/>
          <p:cNvSpPr>
            <a:spLocks noGrp="1"/>
          </p:cNvSpPr>
          <p:nvPr>
            <p:ph type="title"/>
          </p:nvPr>
        </p:nvSpPr>
        <p:spPr/>
        <p:txBody>
          <a:bodyPr/>
          <a:lstStyle/>
          <a:p>
            <a:r>
              <a:rPr lang="de-DE" b="1" dirty="0" smtClean="0"/>
              <a:t>Schallleistungspegel</a:t>
            </a:r>
            <a:endParaRPr lang="de-DE" b="1" dirty="0"/>
          </a:p>
        </p:txBody>
      </p:sp>
      <p:sp>
        <p:nvSpPr>
          <p:cNvPr id="5" name="Datumsplatzhalter 4"/>
          <p:cNvSpPr>
            <a:spLocks noGrp="1"/>
          </p:cNvSpPr>
          <p:nvPr>
            <p:ph type="dt" sz="half" idx="15"/>
          </p:nvPr>
        </p:nvSpPr>
        <p:spPr/>
        <p:txBody>
          <a:bodyPr/>
          <a:lstStyle/>
          <a:p>
            <a:fld id="{54211EE7-8056-4D29-9047-547F1379F602}" type="datetime1">
              <a:rPr lang="de-DE" smtClean="0"/>
              <a:t>27.05.2014</a:t>
            </a:fld>
            <a:endParaRPr lang="de-DE" dirty="0"/>
          </a:p>
        </p:txBody>
      </p:sp>
      <p:sp>
        <p:nvSpPr>
          <p:cNvPr id="7" name="Foliennummernplatzhalter 6"/>
          <p:cNvSpPr>
            <a:spLocks noGrp="1"/>
          </p:cNvSpPr>
          <p:nvPr>
            <p:ph type="sldNum" sz="quarter" idx="17"/>
          </p:nvPr>
        </p:nvSpPr>
        <p:spPr/>
        <p:txBody>
          <a:bodyPr/>
          <a:lstStyle/>
          <a:p>
            <a:fld id="{444A159E-39F8-4BD4-BAC6-A1654F7AE0EA}" type="slidenum">
              <a:rPr lang="de-DE" smtClean="0"/>
              <a:pPr/>
              <a:t>11</a:t>
            </a:fld>
            <a:endParaRPr lang="de-DE" dirty="0"/>
          </a:p>
        </p:txBody>
      </p:sp>
      <p:sp>
        <p:nvSpPr>
          <p:cNvPr id="4" name="Pfeil nach unten 3"/>
          <p:cNvSpPr/>
          <p:nvPr/>
        </p:nvSpPr>
        <p:spPr>
          <a:xfrm>
            <a:off x="4266952" y="3140968"/>
            <a:ext cx="484632" cy="4892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Pfeil nach unten 7"/>
          <p:cNvSpPr/>
          <p:nvPr/>
        </p:nvSpPr>
        <p:spPr>
          <a:xfrm>
            <a:off x="4266952" y="5277960"/>
            <a:ext cx="484632" cy="4892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33567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500"/>
                                        <p:tgtEl>
                                          <p:spTgt spid="3">
                                            <p:txEl>
                                              <p:pRg st="8" end="8"/>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p:txBody>
          <a:bodyPr/>
          <a:lstStyle/>
          <a:p>
            <a:pPr marL="342900" indent="-342900">
              <a:buFont typeface="Arial" panose="020B0604020202020204" pitchFamily="34" charset="0"/>
              <a:buChar char="•"/>
            </a:pPr>
            <a:r>
              <a:rPr lang="de-DE" dirty="0" smtClean="0"/>
              <a:t>Ziel einer Schallausbreitungsberechnung ist die Prognose </a:t>
            </a:r>
            <a:r>
              <a:rPr lang="de-DE" dirty="0"/>
              <a:t>des </a:t>
            </a:r>
            <a:r>
              <a:rPr lang="de-DE" dirty="0" smtClean="0"/>
              <a:t>Schalldruckpegels, den eine Schallquelle an einem Immissionsort verursacht.</a:t>
            </a:r>
            <a:endParaRPr lang="de-DE" b="1" dirty="0"/>
          </a:p>
          <a:p>
            <a:pPr marL="342900" indent="-342900">
              <a:buFont typeface="Arial" panose="020B0604020202020204" pitchFamily="34" charset="0"/>
              <a:buChar char="•"/>
            </a:pPr>
            <a:endParaRPr lang="de-DE" b="1" dirty="0" smtClean="0"/>
          </a:p>
          <a:p>
            <a:pPr marL="342900" indent="-342900">
              <a:buFont typeface="Arial" panose="020B0604020202020204" pitchFamily="34" charset="0"/>
              <a:buChar char="•"/>
            </a:pPr>
            <a:r>
              <a:rPr lang="de-DE" dirty="0" smtClean="0"/>
              <a:t>Für eine Schallausbreitungsberechnung benötigt man als Mindestvoraussetzung folgende beiden Größen: Schallleistungspegel </a:t>
            </a:r>
            <a:r>
              <a:rPr lang="de-DE" i="1" dirty="0" smtClean="0"/>
              <a:t>L</a:t>
            </a:r>
            <a:r>
              <a:rPr lang="de-DE" baseline="-25000" dirty="0" smtClean="0"/>
              <a:t>WA</a:t>
            </a:r>
            <a:r>
              <a:rPr lang="de-DE" dirty="0" smtClean="0"/>
              <a:t> der Schallquelle und Abstand </a:t>
            </a:r>
            <a:r>
              <a:rPr lang="de-DE" i="1" dirty="0" smtClean="0"/>
              <a:t>d </a:t>
            </a:r>
            <a:r>
              <a:rPr lang="de-DE" dirty="0" smtClean="0"/>
              <a:t>des Immissionsortes von der Schallquelle.</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Es gibt noch andere wichtige Einflussfaktoren (Reflexionen, Abschirmung, Absorption, Wetter etc.);</a:t>
            </a:r>
            <a:br>
              <a:rPr lang="de-DE" dirty="0" smtClean="0"/>
            </a:br>
            <a:r>
              <a:rPr lang="de-DE" dirty="0" smtClean="0"/>
              <a:t>ihr Einfluss ist aber begrenzt.</a:t>
            </a:r>
            <a:endParaRPr lang="de-DE" dirty="0"/>
          </a:p>
        </p:txBody>
      </p:sp>
      <p:sp>
        <p:nvSpPr>
          <p:cNvPr id="2" name="Titel 1"/>
          <p:cNvSpPr>
            <a:spLocks noGrp="1"/>
          </p:cNvSpPr>
          <p:nvPr>
            <p:ph type="title"/>
          </p:nvPr>
        </p:nvSpPr>
        <p:spPr/>
        <p:txBody>
          <a:bodyPr/>
          <a:lstStyle/>
          <a:p>
            <a:r>
              <a:rPr lang="de-DE" b="1" dirty="0" smtClean="0"/>
              <a:t>Schallausbreitungsberechnung</a:t>
            </a:r>
            <a:endParaRPr lang="de-DE" b="1" dirty="0"/>
          </a:p>
        </p:txBody>
      </p:sp>
      <p:sp>
        <p:nvSpPr>
          <p:cNvPr id="5" name="Datumsplatzhalter 4"/>
          <p:cNvSpPr>
            <a:spLocks noGrp="1"/>
          </p:cNvSpPr>
          <p:nvPr>
            <p:ph type="dt" sz="half" idx="15"/>
          </p:nvPr>
        </p:nvSpPr>
        <p:spPr/>
        <p:txBody>
          <a:bodyPr/>
          <a:lstStyle/>
          <a:p>
            <a:fld id="{5DA57B1E-B96B-4A94-8B95-8978EF284658}" type="datetime1">
              <a:rPr lang="de-DE" smtClean="0"/>
              <a:t>27.05.2014</a:t>
            </a:fld>
            <a:endParaRPr lang="de-DE" dirty="0"/>
          </a:p>
        </p:txBody>
      </p:sp>
      <p:sp>
        <p:nvSpPr>
          <p:cNvPr id="7" name="Foliennummernplatzhalter 6"/>
          <p:cNvSpPr>
            <a:spLocks noGrp="1"/>
          </p:cNvSpPr>
          <p:nvPr>
            <p:ph type="sldNum" sz="quarter" idx="17"/>
          </p:nvPr>
        </p:nvSpPr>
        <p:spPr/>
        <p:txBody>
          <a:bodyPr/>
          <a:lstStyle/>
          <a:p>
            <a:fld id="{444A159E-39F8-4BD4-BAC6-A1654F7AE0EA}" type="slidenum">
              <a:rPr lang="de-DE" smtClean="0"/>
              <a:pPr/>
              <a:t>12</a:t>
            </a:fld>
            <a:endParaRPr lang="de-DE" dirty="0"/>
          </a:p>
        </p:txBody>
      </p:sp>
    </p:spTree>
    <p:extLst>
      <p:ext uri="{BB962C8B-B14F-4D97-AF65-F5344CB8AC3E}">
        <p14:creationId xmlns:p14="http://schemas.microsoft.com/office/powerpoint/2010/main" val="3490174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p:txBody>
          <a:bodyPr/>
          <a:lstStyle/>
          <a:p>
            <a:pPr marL="342900" indent="-342900">
              <a:buFont typeface="Arial" panose="020B0604020202020204" pitchFamily="34" charset="0"/>
              <a:buChar char="•"/>
            </a:pPr>
            <a:r>
              <a:rPr lang="de-DE" dirty="0" smtClean="0"/>
              <a:t>Die Ausbreitungsdämpfung </a:t>
            </a:r>
            <a:r>
              <a:rPr lang="de-DE" i="1" dirty="0" err="1"/>
              <a:t>A</a:t>
            </a:r>
            <a:r>
              <a:rPr lang="de-DE" baseline="-25000" dirty="0" err="1"/>
              <a:t>div</a:t>
            </a:r>
            <a:r>
              <a:rPr lang="de-DE" baseline="-25000" dirty="0"/>
              <a:t> </a:t>
            </a:r>
            <a:r>
              <a:rPr lang="de-DE" dirty="0" smtClean="0"/>
              <a:t>hängt unter Freifeld-bedingungen nur </a:t>
            </a:r>
            <a:r>
              <a:rPr lang="de-DE" dirty="0"/>
              <a:t>von der Entfernung </a:t>
            </a:r>
            <a:r>
              <a:rPr lang="de-DE" dirty="0" smtClean="0"/>
              <a:t>der </a:t>
            </a:r>
            <a:r>
              <a:rPr lang="de-DE" dirty="0"/>
              <a:t>Schallquelle </a:t>
            </a:r>
            <a:r>
              <a:rPr lang="de-DE" dirty="0" smtClean="0"/>
              <a:t>ab.</a:t>
            </a:r>
          </a:p>
          <a:p>
            <a:pPr marL="342900" indent="-342900">
              <a:buFont typeface="Arial" panose="020B0604020202020204" pitchFamily="34" charset="0"/>
              <a:buChar char="•"/>
            </a:pPr>
            <a:endParaRPr lang="de-DE" b="1" dirty="0" smtClean="0"/>
          </a:p>
          <a:p>
            <a:pPr marL="342900" indent="-342900">
              <a:buFont typeface="Arial" panose="020B0604020202020204" pitchFamily="34" charset="0"/>
              <a:buChar char="•"/>
            </a:pPr>
            <a:r>
              <a:rPr lang="de-DE" dirty="0" smtClean="0"/>
              <a:t>Die Ausbreitungsdämpfung können wir abhängig von der Entfernung aus einer Tabelle ablesen.</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Zur Berechnung des Schalldruckpegels ziehen wir einfach die Ausbreitungsdämpfung vom Schallleistungspegel ab.</a:t>
            </a:r>
          </a:p>
          <a:p>
            <a:pPr algn="ctr"/>
            <a:endParaRPr lang="de-DE" dirty="0" smtClean="0"/>
          </a:p>
          <a:p>
            <a:pPr algn="ctr"/>
            <a:r>
              <a:rPr lang="de-DE" b="1" i="1" dirty="0" err="1" smtClean="0">
                <a:solidFill>
                  <a:schemeClr val="tx2"/>
                </a:solidFill>
              </a:rPr>
              <a:t>L</a:t>
            </a:r>
            <a:r>
              <a:rPr lang="de-DE" b="1" baseline="-25000" dirty="0" err="1" smtClean="0">
                <a:solidFill>
                  <a:schemeClr val="tx2"/>
                </a:solidFill>
              </a:rPr>
              <a:t>pA</a:t>
            </a:r>
            <a:r>
              <a:rPr lang="de-DE" b="1" dirty="0" smtClean="0">
                <a:solidFill>
                  <a:schemeClr val="tx2"/>
                </a:solidFill>
              </a:rPr>
              <a:t> = </a:t>
            </a:r>
            <a:r>
              <a:rPr lang="de-DE" b="1" i="1" dirty="0" smtClean="0">
                <a:solidFill>
                  <a:schemeClr val="tx2"/>
                </a:solidFill>
              </a:rPr>
              <a:t>L</a:t>
            </a:r>
            <a:r>
              <a:rPr lang="de-DE" b="1" baseline="-25000" dirty="0" smtClean="0">
                <a:solidFill>
                  <a:schemeClr val="tx2"/>
                </a:solidFill>
              </a:rPr>
              <a:t>WA</a:t>
            </a:r>
            <a:r>
              <a:rPr lang="de-DE" b="1" dirty="0" smtClean="0">
                <a:solidFill>
                  <a:schemeClr val="tx2"/>
                </a:solidFill>
              </a:rPr>
              <a:t> - </a:t>
            </a:r>
            <a:r>
              <a:rPr lang="de-DE" b="1" i="1" dirty="0" err="1" smtClean="0">
                <a:solidFill>
                  <a:schemeClr val="tx2"/>
                </a:solidFill>
              </a:rPr>
              <a:t>A</a:t>
            </a:r>
            <a:r>
              <a:rPr lang="de-DE" b="1" baseline="-25000" dirty="0" err="1" smtClean="0">
                <a:solidFill>
                  <a:schemeClr val="tx2"/>
                </a:solidFill>
              </a:rPr>
              <a:t>div</a:t>
            </a:r>
            <a:endParaRPr lang="de-DE" dirty="0" smtClean="0">
              <a:solidFill>
                <a:schemeClr val="tx2"/>
              </a:solidFill>
            </a:endParaRPr>
          </a:p>
        </p:txBody>
      </p:sp>
      <p:sp>
        <p:nvSpPr>
          <p:cNvPr id="2" name="Titel 1"/>
          <p:cNvSpPr>
            <a:spLocks noGrp="1"/>
          </p:cNvSpPr>
          <p:nvPr>
            <p:ph type="title"/>
          </p:nvPr>
        </p:nvSpPr>
        <p:spPr/>
        <p:txBody>
          <a:bodyPr/>
          <a:lstStyle/>
          <a:p>
            <a:r>
              <a:rPr lang="de-DE" b="1" dirty="0" smtClean="0"/>
              <a:t>Schallausbreitungsberechnung</a:t>
            </a:r>
            <a:endParaRPr lang="de-DE" b="1" dirty="0"/>
          </a:p>
        </p:txBody>
      </p:sp>
      <p:sp>
        <p:nvSpPr>
          <p:cNvPr id="5" name="Datumsplatzhalter 4"/>
          <p:cNvSpPr>
            <a:spLocks noGrp="1"/>
          </p:cNvSpPr>
          <p:nvPr>
            <p:ph type="dt" sz="half" idx="15"/>
          </p:nvPr>
        </p:nvSpPr>
        <p:spPr/>
        <p:txBody>
          <a:bodyPr/>
          <a:lstStyle/>
          <a:p>
            <a:fld id="{89DFA2C1-5A06-46A7-8B28-C63BF251FD40}" type="datetime1">
              <a:rPr lang="de-DE" smtClean="0"/>
              <a:t>27.05.2014</a:t>
            </a:fld>
            <a:endParaRPr lang="de-DE" dirty="0"/>
          </a:p>
        </p:txBody>
      </p:sp>
      <p:sp>
        <p:nvSpPr>
          <p:cNvPr id="7" name="Foliennummernplatzhalter 6"/>
          <p:cNvSpPr>
            <a:spLocks noGrp="1"/>
          </p:cNvSpPr>
          <p:nvPr>
            <p:ph type="sldNum" sz="quarter" idx="17"/>
          </p:nvPr>
        </p:nvSpPr>
        <p:spPr/>
        <p:txBody>
          <a:bodyPr/>
          <a:lstStyle/>
          <a:p>
            <a:fld id="{444A159E-39F8-4BD4-BAC6-A1654F7AE0EA}" type="slidenum">
              <a:rPr lang="de-DE" smtClean="0"/>
              <a:pPr/>
              <a:t>13</a:t>
            </a:fld>
            <a:endParaRPr lang="de-DE" dirty="0"/>
          </a:p>
        </p:txBody>
      </p:sp>
    </p:spTree>
    <p:extLst>
      <p:ext uri="{BB962C8B-B14F-4D97-AF65-F5344CB8AC3E}">
        <p14:creationId xmlns:p14="http://schemas.microsoft.com/office/powerpoint/2010/main" val="2754505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fade">
                                      <p:cBhvr>
                                        <p:cTn id="2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sz="quarter" idx="14"/>
          </p:nvPr>
        </p:nvSpPr>
        <p:spPr>
          <a:xfrm>
            <a:off x="415156" y="1196975"/>
            <a:ext cx="8333308" cy="5184776"/>
          </a:xfrm>
        </p:spPr>
        <p:txBody>
          <a:bodyPr/>
          <a:lstStyle/>
          <a:p>
            <a:r>
              <a:rPr lang="de-DE" i="1" dirty="0"/>
              <a:t>Tabelle zur Ermittlung der Ausbreitungsdämpfung</a:t>
            </a:r>
          </a:p>
          <a:p>
            <a:endParaRPr lang="de-DE" dirty="0"/>
          </a:p>
          <a:p>
            <a:pPr lvl="4"/>
            <a:endParaRPr lang="de-DE" dirty="0"/>
          </a:p>
          <a:p>
            <a:endParaRPr lang="de-DE" dirty="0"/>
          </a:p>
        </p:txBody>
      </p:sp>
      <p:sp>
        <p:nvSpPr>
          <p:cNvPr id="3" name="Titel 2"/>
          <p:cNvSpPr>
            <a:spLocks noGrp="1"/>
          </p:cNvSpPr>
          <p:nvPr>
            <p:ph type="title"/>
          </p:nvPr>
        </p:nvSpPr>
        <p:spPr/>
        <p:txBody>
          <a:bodyPr>
            <a:normAutofit/>
          </a:bodyPr>
          <a:lstStyle/>
          <a:p>
            <a:r>
              <a:rPr lang="de-DE" dirty="0" smtClean="0"/>
              <a:t>Schallausbreitungsberechnung</a:t>
            </a:r>
            <a:endParaRPr lang="de-DE" dirty="0"/>
          </a:p>
        </p:txBody>
      </p:sp>
      <p:graphicFrame>
        <p:nvGraphicFramePr>
          <p:cNvPr id="2" name="Tabelle 1"/>
          <p:cNvGraphicFramePr>
            <a:graphicFrameLocks noGrp="1"/>
          </p:cNvGraphicFramePr>
          <p:nvPr>
            <p:extLst>
              <p:ext uri="{D42A27DB-BD31-4B8C-83A1-F6EECF244321}">
                <p14:modId xmlns:p14="http://schemas.microsoft.com/office/powerpoint/2010/main" val="1560446682"/>
              </p:ext>
            </p:extLst>
          </p:nvPr>
        </p:nvGraphicFramePr>
        <p:xfrm>
          <a:off x="250825" y="1698456"/>
          <a:ext cx="8620782" cy="4754880"/>
        </p:xfrm>
        <a:graphic>
          <a:graphicData uri="http://schemas.openxmlformats.org/drawingml/2006/table">
            <a:tbl>
              <a:tblPr firstRow="1" bandRow="1">
                <a:tableStyleId>{93296810-A885-4BE3-A3E7-6D5BEEA58F35}</a:tableStyleId>
              </a:tblPr>
              <a:tblGrid>
                <a:gridCol w="1436797"/>
                <a:gridCol w="1436797"/>
                <a:gridCol w="1436797"/>
                <a:gridCol w="1436797"/>
                <a:gridCol w="1436797"/>
                <a:gridCol w="1436797"/>
              </a:tblGrid>
              <a:tr h="343423">
                <a:tc>
                  <a:txBody>
                    <a:bodyPr/>
                    <a:lstStyle/>
                    <a:p>
                      <a:pPr algn="ctr"/>
                      <a:r>
                        <a:rPr lang="de-DE" i="1" dirty="0" smtClean="0">
                          <a:solidFill>
                            <a:schemeClr val="bg1">
                              <a:lumMod val="85000"/>
                            </a:schemeClr>
                          </a:solidFill>
                        </a:rPr>
                        <a:t>d</a:t>
                      </a:r>
                      <a:r>
                        <a:rPr lang="de-DE" baseline="0" dirty="0" smtClean="0">
                          <a:solidFill>
                            <a:schemeClr val="bg1">
                              <a:lumMod val="85000"/>
                            </a:schemeClr>
                          </a:solidFill>
                        </a:rPr>
                        <a:t> in m</a:t>
                      </a:r>
                      <a:endParaRPr lang="de-DE" dirty="0">
                        <a:solidFill>
                          <a:schemeClr val="bg1">
                            <a:lumMod val="85000"/>
                          </a:schemeClr>
                        </a:solidFill>
                      </a:endParaRPr>
                    </a:p>
                  </a:txBody>
                  <a:tcPr/>
                </a:tc>
                <a:tc>
                  <a:txBody>
                    <a:bodyPr/>
                    <a:lstStyle/>
                    <a:p>
                      <a:pPr algn="ctr"/>
                      <a:r>
                        <a:rPr lang="de-DE" i="1" dirty="0" err="1" smtClean="0">
                          <a:solidFill>
                            <a:schemeClr val="accent6">
                              <a:lumMod val="20000"/>
                              <a:lumOff val="80000"/>
                            </a:schemeClr>
                          </a:solidFill>
                        </a:rPr>
                        <a:t>A</a:t>
                      </a:r>
                      <a:r>
                        <a:rPr lang="de-DE" baseline="-25000" dirty="0" err="1" smtClean="0">
                          <a:solidFill>
                            <a:schemeClr val="accent6">
                              <a:lumMod val="20000"/>
                              <a:lumOff val="80000"/>
                            </a:schemeClr>
                          </a:solidFill>
                        </a:rPr>
                        <a:t>div</a:t>
                      </a:r>
                      <a:r>
                        <a:rPr lang="de-DE" baseline="0" dirty="0" smtClean="0">
                          <a:solidFill>
                            <a:schemeClr val="accent6">
                              <a:lumMod val="20000"/>
                              <a:lumOff val="80000"/>
                            </a:schemeClr>
                          </a:solidFill>
                        </a:rPr>
                        <a:t> in dB</a:t>
                      </a:r>
                      <a:endParaRPr lang="de-DE" baseline="-25000" dirty="0">
                        <a:solidFill>
                          <a:schemeClr val="accent6">
                            <a:lumMod val="20000"/>
                            <a:lumOff val="80000"/>
                          </a:schemeClr>
                        </a:solidFill>
                      </a:endParaRPr>
                    </a:p>
                  </a:txBody>
                  <a:tcPr/>
                </a:tc>
                <a:tc>
                  <a:txBody>
                    <a:bodyPr/>
                    <a:lstStyle/>
                    <a:p>
                      <a:pPr marL="0" algn="ctr" defTabSz="914400" rtl="0" eaLnBrk="1" latinLnBrk="0" hangingPunct="1"/>
                      <a:r>
                        <a:rPr lang="de-DE" sz="1800" b="1" i="1" kern="1200" dirty="0" smtClean="0">
                          <a:solidFill>
                            <a:schemeClr val="bg1">
                              <a:lumMod val="85000"/>
                            </a:schemeClr>
                          </a:solidFill>
                          <a:latin typeface="+mn-lt"/>
                          <a:ea typeface="+mn-ea"/>
                          <a:cs typeface="+mn-cs"/>
                        </a:rPr>
                        <a:t>d</a:t>
                      </a:r>
                      <a:r>
                        <a:rPr lang="de-DE" sz="1800" b="1" kern="1200" dirty="0" smtClean="0">
                          <a:solidFill>
                            <a:schemeClr val="bg1">
                              <a:lumMod val="85000"/>
                            </a:schemeClr>
                          </a:solidFill>
                          <a:latin typeface="+mn-lt"/>
                          <a:ea typeface="+mn-ea"/>
                          <a:cs typeface="+mn-cs"/>
                        </a:rPr>
                        <a:t> in m</a:t>
                      </a:r>
                      <a:endParaRPr lang="de-DE" sz="1800" b="1" kern="1200" dirty="0">
                        <a:solidFill>
                          <a:schemeClr val="bg1">
                            <a:lumMod val="85000"/>
                          </a:schemeClr>
                        </a:solidFill>
                        <a:latin typeface="+mn-lt"/>
                        <a:ea typeface="+mn-ea"/>
                        <a:cs typeface="+mn-cs"/>
                      </a:endParaRPr>
                    </a:p>
                  </a:txBody>
                  <a:tcPr/>
                </a:tc>
                <a:tc>
                  <a:txBody>
                    <a:bodyPr/>
                    <a:lstStyle/>
                    <a:p>
                      <a:pPr algn="ctr"/>
                      <a:r>
                        <a:rPr lang="de-DE" i="1" dirty="0" err="1" smtClean="0">
                          <a:solidFill>
                            <a:schemeClr val="accent6">
                              <a:lumMod val="20000"/>
                              <a:lumOff val="80000"/>
                            </a:schemeClr>
                          </a:solidFill>
                        </a:rPr>
                        <a:t>A</a:t>
                      </a:r>
                      <a:r>
                        <a:rPr lang="de-DE" baseline="-25000" dirty="0" err="1" smtClean="0">
                          <a:solidFill>
                            <a:schemeClr val="accent6">
                              <a:lumMod val="20000"/>
                              <a:lumOff val="80000"/>
                            </a:schemeClr>
                          </a:solidFill>
                        </a:rPr>
                        <a:t>div</a:t>
                      </a:r>
                      <a:r>
                        <a:rPr lang="de-DE" baseline="0" dirty="0" smtClean="0">
                          <a:solidFill>
                            <a:schemeClr val="accent6">
                              <a:lumMod val="20000"/>
                              <a:lumOff val="80000"/>
                            </a:schemeClr>
                          </a:solidFill>
                        </a:rPr>
                        <a:t> in dB</a:t>
                      </a:r>
                      <a:endParaRPr lang="de-DE" baseline="-25000" dirty="0">
                        <a:solidFill>
                          <a:schemeClr val="accent6">
                            <a:lumMod val="20000"/>
                            <a:lumOff val="80000"/>
                          </a:schemeClr>
                        </a:solidFill>
                      </a:endParaRPr>
                    </a:p>
                  </a:txBody>
                  <a:tcPr/>
                </a:tc>
                <a:tc>
                  <a:txBody>
                    <a:bodyPr/>
                    <a:lstStyle/>
                    <a:p>
                      <a:pPr marL="0" algn="ctr" defTabSz="914400" rtl="0" eaLnBrk="1" latinLnBrk="0" hangingPunct="1"/>
                      <a:r>
                        <a:rPr lang="de-DE" sz="1800" b="1" i="1" kern="1200" dirty="0" smtClean="0">
                          <a:solidFill>
                            <a:schemeClr val="bg1">
                              <a:lumMod val="85000"/>
                            </a:schemeClr>
                          </a:solidFill>
                          <a:latin typeface="+mn-lt"/>
                          <a:ea typeface="+mn-ea"/>
                          <a:cs typeface="+mn-cs"/>
                        </a:rPr>
                        <a:t>d</a:t>
                      </a:r>
                      <a:r>
                        <a:rPr lang="de-DE" sz="1800" b="1" kern="1200" dirty="0" smtClean="0">
                          <a:solidFill>
                            <a:schemeClr val="bg1">
                              <a:lumMod val="85000"/>
                            </a:schemeClr>
                          </a:solidFill>
                          <a:latin typeface="+mn-lt"/>
                          <a:ea typeface="+mn-ea"/>
                          <a:cs typeface="+mn-cs"/>
                        </a:rPr>
                        <a:t> in m</a:t>
                      </a:r>
                      <a:endParaRPr lang="de-DE" sz="1800" b="1" kern="1200" dirty="0">
                        <a:solidFill>
                          <a:schemeClr val="bg1">
                            <a:lumMod val="85000"/>
                          </a:schemeClr>
                        </a:solidFill>
                        <a:latin typeface="+mn-lt"/>
                        <a:ea typeface="+mn-ea"/>
                        <a:cs typeface="+mn-cs"/>
                      </a:endParaRPr>
                    </a:p>
                  </a:txBody>
                  <a:tcPr/>
                </a:tc>
                <a:tc>
                  <a:txBody>
                    <a:bodyPr/>
                    <a:lstStyle/>
                    <a:p>
                      <a:pPr algn="ctr"/>
                      <a:r>
                        <a:rPr lang="de-DE" i="1" dirty="0" err="1" smtClean="0">
                          <a:solidFill>
                            <a:schemeClr val="accent6">
                              <a:lumMod val="20000"/>
                              <a:lumOff val="80000"/>
                            </a:schemeClr>
                          </a:solidFill>
                        </a:rPr>
                        <a:t>A</a:t>
                      </a:r>
                      <a:r>
                        <a:rPr lang="de-DE" baseline="-25000" dirty="0" err="1" smtClean="0">
                          <a:solidFill>
                            <a:schemeClr val="accent6">
                              <a:lumMod val="20000"/>
                              <a:lumOff val="80000"/>
                            </a:schemeClr>
                          </a:solidFill>
                        </a:rPr>
                        <a:t>div</a:t>
                      </a:r>
                      <a:r>
                        <a:rPr lang="de-DE" baseline="0" dirty="0" smtClean="0">
                          <a:solidFill>
                            <a:schemeClr val="accent6">
                              <a:lumMod val="20000"/>
                              <a:lumOff val="80000"/>
                            </a:schemeClr>
                          </a:solidFill>
                        </a:rPr>
                        <a:t> in dB</a:t>
                      </a:r>
                      <a:endParaRPr lang="de-DE" baseline="-25000" dirty="0">
                        <a:solidFill>
                          <a:schemeClr val="accent6">
                            <a:lumMod val="20000"/>
                            <a:lumOff val="80000"/>
                          </a:schemeClr>
                        </a:solidFill>
                      </a:endParaRPr>
                    </a:p>
                  </a:txBody>
                  <a:tcPr/>
                </a:tc>
              </a:tr>
              <a:tr h="343423">
                <a:tc>
                  <a:txBody>
                    <a:bodyPr/>
                    <a:lstStyle/>
                    <a:p>
                      <a:pPr algn="ctr"/>
                      <a:r>
                        <a:rPr lang="de-DE" b="1" dirty="0" smtClean="0">
                          <a:solidFill>
                            <a:schemeClr val="bg2">
                              <a:lumMod val="50000"/>
                            </a:schemeClr>
                          </a:solidFill>
                        </a:rPr>
                        <a:t>1</a:t>
                      </a:r>
                    </a:p>
                  </a:txBody>
                  <a:tcPr/>
                </a:tc>
                <a:tc>
                  <a:txBody>
                    <a:bodyPr/>
                    <a:lstStyle/>
                    <a:p>
                      <a:pPr algn="ctr"/>
                      <a:r>
                        <a:rPr lang="de-DE" b="1" dirty="0" smtClean="0">
                          <a:solidFill>
                            <a:schemeClr val="accent6">
                              <a:lumMod val="75000"/>
                            </a:schemeClr>
                          </a:solidFill>
                        </a:rPr>
                        <a:t>8</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14</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31</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54</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43</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2</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14</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15</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32</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60</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44</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3</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18</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17</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33</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67</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45</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4</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20</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19</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34</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76</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46</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5</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22</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22</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35</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85</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47</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6</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24</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24</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36</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95</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48</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7</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25</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27</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37</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107</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49</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8</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26</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30</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38</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120</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50</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9</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27</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34</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39</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134</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51</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10</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28</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38</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40</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150</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52</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11</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29</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43</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41</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169</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53</a:t>
                      </a:r>
                      <a:endParaRPr lang="de-DE" sz="1800" b="1" kern="1200" dirty="0">
                        <a:solidFill>
                          <a:schemeClr val="accent6">
                            <a:lumMod val="75000"/>
                          </a:schemeClr>
                        </a:solidFill>
                        <a:latin typeface="+mn-lt"/>
                        <a:ea typeface="+mn-ea"/>
                        <a:cs typeface="+mn-cs"/>
                      </a:endParaRPr>
                    </a:p>
                  </a:txBody>
                  <a:tcPr/>
                </a:tc>
              </a:tr>
              <a:tr h="343423">
                <a:tc>
                  <a:txBody>
                    <a:bodyPr/>
                    <a:lstStyle/>
                    <a:p>
                      <a:pPr algn="ctr"/>
                      <a:r>
                        <a:rPr lang="de-DE" b="1" dirty="0" smtClean="0">
                          <a:solidFill>
                            <a:schemeClr val="bg2">
                              <a:lumMod val="50000"/>
                            </a:schemeClr>
                          </a:solidFill>
                        </a:rPr>
                        <a:t>12</a:t>
                      </a:r>
                      <a:endParaRPr lang="de-DE" b="1" dirty="0">
                        <a:solidFill>
                          <a:schemeClr val="bg2">
                            <a:lumMod val="50000"/>
                          </a:schemeClr>
                        </a:solidFill>
                      </a:endParaRPr>
                    </a:p>
                  </a:txBody>
                  <a:tcPr/>
                </a:tc>
                <a:tc>
                  <a:txBody>
                    <a:bodyPr/>
                    <a:lstStyle/>
                    <a:p>
                      <a:pPr algn="ctr"/>
                      <a:r>
                        <a:rPr lang="de-DE" b="1" dirty="0" smtClean="0">
                          <a:solidFill>
                            <a:schemeClr val="accent6">
                              <a:lumMod val="75000"/>
                            </a:schemeClr>
                          </a:solidFill>
                        </a:rPr>
                        <a:t>30</a:t>
                      </a:r>
                      <a:endParaRPr lang="de-DE" b="1" dirty="0">
                        <a:solidFill>
                          <a:schemeClr val="accent6">
                            <a:lumMod val="75000"/>
                          </a:schemeClr>
                        </a:solidFill>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48</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42</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bg2">
                              <a:lumMod val="50000"/>
                            </a:schemeClr>
                          </a:solidFill>
                          <a:latin typeface="+mn-lt"/>
                          <a:ea typeface="+mn-ea"/>
                          <a:cs typeface="+mn-cs"/>
                        </a:rPr>
                        <a:t>189</a:t>
                      </a:r>
                      <a:endParaRPr lang="de-DE" sz="1800" b="1" kern="1200" dirty="0">
                        <a:solidFill>
                          <a:schemeClr val="bg2">
                            <a:lumMod val="50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54</a:t>
                      </a:r>
                      <a:endParaRPr lang="de-DE" sz="1800" b="1" kern="1200" dirty="0">
                        <a:solidFill>
                          <a:schemeClr val="accent6">
                            <a:lumMod val="75000"/>
                          </a:schemeClr>
                        </a:solidFill>
                        <a:latin typeface="+mn-lt"/>
                        <a:ea typeface="+mn-ea"/>
                        <a:cs typeface="+mn-cs"/>
                      </a:endParaRPr>
                    </a:p>
                  </a:txBody>
                  <a:tcPr/>
                </a:tc>
              </a:tr>
            </a:tbl>
          </a:graphicData>
        </a:graphic>
      </p:graphicFrame>
      <p:sp>
        <p:nvSpPr>
          <p:cNvPr id="4" name="Datumsplatzhalter 3"/>
          <p:cNvSpPr>
            <a:spLocks noGrp="1"/>
          </p:cNvSpPr>
          <p:nvPr>
            <p:ph type="dt" sz="half" idx="15"/>
          </p:nvPr>
        </p:nvSpPr>
        <p:spPr/>
        <p:txBody>
          <a:bodyPr/>
          <a:lstStyle/>
          <a:p>
            <a:fld id="{1906F61F-CE84-4E85-ACBF-B12AFCCE1678}" type="datetime1">
              <a:rPr lang="de-DE" smtClean="0"/>
              <a:t>27.05.2014</a:t>
            </a:fld>
            <a:endParaRPr lang="de-DE" dirty="0"/>
          </a:p>
        </p:txBody>
      </p:sp>
      <p:sp>
        <p:nvSpPr>
          <p:cNvPr id="5" name="Foliennummernplatzhalter 4"/>
          <p:cNvSpPr>
            <a:spLocks noGrp="1"/>
          </p:cNvSpPr>
          <p:nvPr>
            <p:ph type="sldNum" sz="quarter" idx="17"/>
          </p:nvPr>
        </p:nvSpPr>
        <p:spPr/>
        <p:txBody>
          <a:bodyPr/>
          <a:lstStyle/>
          <a:p>
            <a:fld id="{444A159E-39F8-4BD4-BAC6-A1654F7AE0EA}" type="slidenum">
              <a:rPr lang="de-DE" smtClean="0"/>
              <a:pPr/>
              <a:t>14</a:t>
            </a:fld>
            <a:endParaRPr lang="de-DE" dirty="0"/>
          </a:p>
        </p:txBody>
      </p:sp>
    </p:spTree>
    <p:extLst>
      <p:ext uri="{BB962C8B-B14F-4D97-AF65-F5344CB8AC3E}">
        <p14:creationId xmlns:p14="http://schemas.microsoft.com/office/powerpoint/2010/main" val="37641920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1" name="Inhaltsplatzhalter 1100"/>
          <p:cNvSpPr>
            <a:spLocks noGrp="1"/>
          </p:cNvSpPr>
          <p:nvPr>
            <p:ph sz="quarter" idx="14"/>
          </p:nvPr>
        </p:nvSpPr>
        <p:spPr>
          <a:xfrm>
            <a:off x="415924" y="1497261"/>
            <a:ext cx="3826140" cy="4884489"/>
          </a:xfrm>
        </p:spPr>
        <p:txBody>
          <a:bodyPr/>
          <a:lstStyle/>
          <a:p>
            <a:r>
              <a:rPr lang="de-DE" dirty="0"/>
              <a:t>Der Hersteller muss einen Wert für </a:t>
            </a:r>
            <a:r>
              <a:rPr lang="de-DE" i="1" dirty="0"/>
              <a:t>L</a:t>
            </a:r>
            <a:r>
              <a:rPr lang="de-DE" baseline="-25000" dirty="0"/>
              <a:t>WA</a:t>
            </a:r>
            <a:r>
              <a:rPr lang="de-DE" dirty="0"/>
              <a:t> angeben, in unserem Fall </a:t>
            </a:r>
            <a:r>
              <a:rPr lang="de-DE" dirty="0" smtClean="0"/>
              <a:t>67 dB(A</a:t>
            </a:r>
            <a:r>
              <a:rPr lang="de-DE" dirty="0"/>
              <a:t>).</a:t>
            </a:r>
          </a:p>
          <a:p>
            <a:endParaRPr lang="de-DE" dirty="0"/>
          </a:p>
          <a:p>
            <a:r>
              <a:rPr lang="de-DE" dirty="0"/>
              <a:t>Wir messen von der Mitte des Aggregats bis </a:t>
            </a:r>
            <a:r>
              <a:rPr lang="de-DE" dirty="0" smtClean="0"/>
              <a:t>0,5 m vor dem </a:t>
            </a:r>
            <a:r>
              <a:rPr lang="de-DE" dirty="0"/>
              <a:t>Fenster </a:t>
            </a:r>
            <a:r>
              <a:rPr lang="de-DE" dirty="0" smtClean="0"/>
              <a:t>12 m </a:t>
            </a:r>
            <a:r>
              <a:rPr lang="de-DE" dirty="0"/>
              <a:t>und lesen in der Tabelle </a:t>
            </a:r>
            <a:r>
              <a:rPr lang="de-DE" dirty="0" smtClean="0"/>
              <a:t/>
            </a:r>
            <a:br>
              <a:rPr lang="de-DE" dirty="0" smtClean="0"/>
            </a:br>
            <a:r>
              <a:rPr lang="de-DE" i="1" dirty="0" err="1" smtClean="0"/>
              <a:t>A</a:t>
            </a:r>
            <a:r>
              <a:rPr lang="de-DE" baseline="-25000" dirty="0" err="1" smtClean="0"/>
              <a:t>div</a:t>
            </a:r>
            <a:r>
              <a:rPr lang="de-DE" baseline="-25000" dirty="0" smtClean="0"/>
              <a:t> </a:t>
            </a:r>
            <a:r>
              <a:rPr lang="de-DE" dirty="0" smtClean="0"/>
              <a:t>= 30 dB </a:t>
            </a:r>
            <a:r>
              <a:rPr lang="de-DE" dirty="0"/>
              <a:t>ab.</a:t>
            </a:r>
          </a:p>
          <a:p>
            <a:endParaRPr lang="de-DE" dirty="0"/>
          </a:p>
          <a:p>
            <a:r>
              <a:rPr lang="de-DE" dirty="0"/>
              <a:t>Es ist also </a:t>
            </a:r>
            <a:r>
              <a:rPr lang="de-DE" i="1" dirty="0" err="1" smtClean="0"/>
              <a:t>L</a:t>
            </a:r>
            <a:r>
              <a:rPr lang="de-DE" baseline="-25000" dirty="0" err="1" smtClean="0"/>
              <a:t>pA</a:t>
            </a:r>
            <a:r>
              <a:rPr lang="de-DE" dirty="0" smtClean="0"/>
              <a:t> </a:t>
            </a:r>
            <a:r>
              <a:rPr lang="de-DE" dirty="0"/>
              <a:t>= </a:t>
            </a:r>
            <a:r>
              <a:rPr lang="de-DE" i="1" dirty="0"/>
              <a:t>L</a:t>
            </a:r>
            <a:r>
              <a:rPr lang="de-DE" baseline="-25000" dirty="0"/>
              <a:t>WA</a:t>
            </a:r>
            <a:r>
              <a:rPr lang="de-DE" dirty="0"/>
              <a:t> – </a:t>
            </a:r>
            <a:r>
              <a:rPr lang="de-DE" i="1" dirty="0" err="1"/>
              <a:t>A</a:t>
            </a:r>
            <a:r>
              <a:rPr lang="de-DE" baseline="-25000" dirty="0" err="1"/>
              <a:t>div</a:t>
            </a:r>
            <a:r>
              <a:rPr lang="de-DE" dirty="0"/>
              <a:t> = </a:t>
            </a:r>
            <a:r>
              <a:rPr lang="de-DE" dirty="0" smtClean="0"/>
              <a:t>67 dB(A</a:t>
            </a:r>
            <a:r>
              <a:rPr lang="de-DE" dirty="0"/>
              <a:t>) – </a:t>
            </a:r>
            <a:r>
              <a:rPr lang="de-DE" dirty="0" smtClean="0"/>
              <a:t>30 dB </a:t>
            </a:r>
            <a:r>
              <a:rPr lang="de-DE" dirty="0"/>
              <a:t>= </a:t>
            </a:r>
            <a:r>
              <a:rPr lang="de-DE" dirty="0" smtClean="0"/>
              <a:t/>
            </a:r>
            <a:br>
              <a:rPr lang="de-DE" dirty="0" smtClean="0"/>
            </a:br>
            <a:r>
              <a:rPr lang="de-DE" dirty="0" smtClean="0"/>
              <a:t>37 dB(A).</a:t>
            </a:r>
            <a:endParaRPr lang="de-DE" dirty="0"/>
          </a:p>
        </p:txBody>
      </p:sp>
      <p:sp>
        <p:nvSpPr>
          <p:cNvPr id="7" name="Titel 6"/>
          <p:cNvSpPr>
            <a:spLocks noGrp="1"/>
          </p:cNvSpPr>
          <p:nvPr>
            <p:ph type="title"/>
          </p:nvPr>
        </p:nvSpPr>
        <p:spPr/>
        <p:txBody>
          <a:bodyPr/>
          <a:lstStyle/>
          <a:p>
            <a:r>
              <a:rPr lang="de-DE" dirty="0"/>
              <a:t>Schallausbreitungsberechnung</a:t>
            </a:r>
            <a:endParaRPr lang="de-DE" b="1" dirty="0"/>
          </a:p>
        </p:txBody>
      </p:sp>
      <p:sp>
        <p:nvSpPr>
          <p:cNvPr id="10" name="Inhaltsplatzhalter 2"/>
          <p:cNvSpPr txBox="1">
            <a:spLocks/>
          </p:cNvSpPr>
          <p:nvPr/>
        </p:nvSpPr>
        <p:spPr>
          <a:xfrm>
            <a:off x="248583" y="1196752"/>
            <a:ext cx="3993482" cy="5170484"/>
          </a:xfrm>
          <a:prstGeom prst="rect">
            <a:avLst/>
          </a:prstGeom>
          <a:effectLst>
            <a:outerShdw blurRad="63500" sx="101000" sy="101000" algn="ctr" rotWithShape="0">
              <a:prstClr val="black">
                <a:alpha val="24000"/>
              </a:prstClr>
            </a:outerShdw>
          </a:effectLst>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Font typeface="Wingdings" pitchFamily="2" charset="2"/>
              <a:buNone/>
            </a:pPr>
            <a:endParaRPr lang="de-DE" dirty="0"/>
          </a:p>
        </p:txBody>
      </p:sp>
      <p:pic>
        <p:nvPicPr>
          <p:cNvPr id="116" name="Inhaltsplatzhalter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2065" y="1437111"/>
            <a:ext cx="4650415" cy="4387018"/>
          </a:xfrm>
          <a:prstGeom prst="rect">
            <a:avLst/>
          </a:prstGeom>
        </p:spPr>
      </p:pic>
      <p:pic>
        <p:nvPicPr>
          <p:cNvPr id="117" name="Grafik 1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3899" y="2125171"/>
            <a:ext cx="984053" cy="3161521"/>
          </a:xfrm>
          <a:prstGeom prst="rect">
            <a:avLst/>
          </a:prstGeom>
          <a:ln>
            <a:noFill/>
          </a:ln>
          <a:effectLst>
            <a:outerShdw blurRad="292100" dist="139700" dir="2700000" algn="tl" rotWithShape="0">
              <a:srgbClr val="333333">
                <a:alpha val="65000"/>
              </a:srgbClr>
            </a:outerShdw>
          </a:effectLst>
        </p:spPr>
      </p:pic>
      <p:sp>
        <p:nvSpPr>
          <p:cNvPr id="118" name="Rechteck 117"/>
          <p:cNvSpPr/>
          <p:nvPr/>
        </p:nvSpPr>
        <p:spPr>
          <a:xfrm>
            <a:off x="7151588" y="5038576"/>
            <a:ext cx="1823191" cy="369332"/>
          </a:xfrm>
          <a:prstGeom prst="rect">
            <a:avLst/>
          </a:prstGeom>
        </p:spPr>
        <p:txBody>
          <a:bodyPr wrap="none">
            <a:spAutoFit/>
          </a:bodyPr>
          <a:lstStyle/>
          <a:p>
            <a:r>
              <a:rPr lang="de-DE" b="1" i="1" dirty="0" smtClean="0">
                <a:solidFill>
                  <a:srgbClr val="FF0000"/>
                </a:solidFill>
              </a:rPr>
              <a:t>L</a:t>
            </a:r>
            <a:r>
              <a:rPr lang="de-DE" b="1" baseline="-25000" dirty="0" smtClean="0">
                <a:solidFill>
                  <a:srgbClr val="FF0000"/>
                </a:solidFill>
              </a:rPr>
              <a:t>WA </a:t>
            </a:r>
            <a:r>
              <a:rPr lang="de-DE" b="1" dirty="0">
                <a:solidFill>
                  <a:srgbClr val="FF0000"/>
                </a:solidFill>
              </a:rPr>
              <a:t>= </a:t>
            </a:r>
            <a:r>
              <a:rPr lang="de-DE" b="1" dirty="0" smtClean="0">
                <a:solidFill>
                  <a:srgbClr val="FF0000"/>
                </a:solidFill>
              </a:rPr>
              <a:t>67 dB(A</a:t>
            </a:r>
            <a:r>
              <a:rPr lang="de-DE" b="1" dirty="0">
                <a:solidFill>
                  <a:srgbClr val="FF0000"/>
                </a:solidFill>
              </a:rPr>
              <a:t>) </a:t>
            </a:r>
          </a:p>
        </p:txBody>
      </p:sp>
      <p:sp>
        <p:nvSpPr>
          <p:cNvPr id="119" name="Rechteck 118"/>
          <p:cNvSpPr/>
          <p:nvPr/>
        </p:nvSpPr>
        <p:spPr>
          <a:xfrm>
            <a:off x="6286511" y="2000080"/>
            <a:ext cx="1780359" cy="369332"/>
          </a:xfrm>
          <a:prstGeom prst="rect">
            <a:avLst/>
          </a:prstGeom>
        </p:spPr>
        <p:txBody>
          <a:bodyPr wrap="none">
            <a:spAutoFit/>
          </a:bodyPr>
          <a:lstStyle/>
          <a:p>
            <a:r>
              <a:rPr lang="de-DE" b="1" i="1" dirty="0" err="1" smtClean="0">
                <a:solidFill>
                  <a:srgbClr val="FF0000"/>
                </a:solidFill>
              </a:rPr>
              <a:t>L</a:t>
            </a:r>
            <a:r>
              <a:rPr lang="de-DE" b="1" baseline="-25000" dirty="0" err="1">
                <a:solidFill>
                  <a:srgbClr val="FF0000"/>
                </a:solidFill>
              </a:rPr>
              <a:t>p</a:t>
            </a:r>
            <a:r>
              <a:rPr lang="de-DE" b="1" baseline="-25000" dirty="0" err="1" smtClean="0">
                <a:solidFill>
                  <a:srgbClr val="FF0000"/>
                </a:solidFill>
              </a:rPr>
              <a:t>A</a:t>
            </a:r>
            <a:r>
              <a:rPr lang="de-DE" b="1" baseline="-25000" dirty="0" smtClean="0">
                <a:solidFill>
                  <a:srgbClr val="FF0000"/>
                </a:solidFill>
              </a:rPr>
              <a:t> </a:t>
            </a:r>
            <a:r>
              <a:rPr lang="de-DE" b="1" dirty="0">
                <a:solidFill>
                  <a:srgbClr val="FF0000"/>
                </a:solidFill>
              </a:rPr>
              <a:t>= </a:t>
            </a:r>
            <a:r>
              <a:rPr lang="de-DE" b="1" dirty="0" smtClean="0">
                <a:solidFill>
                  <a:srgbClr val="FF0000"/>
                </a:solidFill>
              </a:rPr>
              <a:t>37 dB(A</a:t>
            </a:r>
            <a:r>
              <a:rPr lang="de-DE" b="1" dirty="0">
                <a:solidFill>
                  <a:srgbClr val="FF0000"/>
                </a:solidFill>
              </a:rPr>
              <a:t>) </a:t>
            </a:r>
          </a:p>
        </p:txBody>
      </p:sp>
      <p:sp>
        <p:nvSpPr>
          <p:cNvPr id="120" name="Titel 6"/>
          <p:cNvSpPr txBox="1">
            <a:spLocks/>
          </p:cNvSpPr>
          <p:nvPr/>
        </p:nvSpPr>
        <p:spPr>
          <a:xfrm>
            <a:off x="4242064" y="5488766"/>
            <a:ext cx="4627317" cy="314390"/>
          </a:xfrm>
          <a:prstGeom prst="rect">
            <a:avLst/>
          </a:prstGeom>
          <a:solidFill>
            <a:schemeClr val="bg1">
              <a:lumMod val="95000"/>
              <a:alpha val="80000"/>
            </a:schemeClr>
          </a:solidFill>
          <a:ln>
            <a:noFill/>
          </a:ln>
        </p:spPr>
        <p:txBody>
          <a:bodyPr lIns="72000" tIns="0" rIns="72000" bIns="0"/>
          <a:lstStyle>
            <a:defPPr>
              <a:defRPr lang="de-DE"/>
            </a:defPPr>
            <a:lvl1pPr indent="0">
              <a:spcBef>
                <a:spcPct val="20000"/>
              </a:spcBef>
              <a:buFont typeface="Arial" pitchFamily="34" charset="0"/>
              <a:buNone/>
              <a:tabLst/>
              <a:defRPr kumimoji="0" b="1" i="0" u="none" strike="noStrike" cap="none" spc="0" normalizeH="0" baseline="0">
                <a:ln>
                  <a:noFill/>
                </a:ln>
                <a:effectLst/>
                <a:uLnTx/>
                <a:uFillTx/>
              </a:defRPr>
            </a:lvl1pPr>
            <a:lvl2pPr marL="742950" indent="-285750">
              <a:spcBef>
                <a:spcPct val="20000"/>
              </a:spcBef>
              <a:buFont typeface="Arial" pitchFamily="34" charset="0"/>
              <a:buChar char="–"/>
              <a:defRPr kumimoji="0" sz="1500" b="0" i="0" u="none" strike="noStrike" cap="none" spc="0" normalizeH="0" baseline="0">
                <a:ln>
                  <a:noFill/>
                </a:ln>
                <a:effectLst/>
                <a:uLnTx/>
                <a:uFillTx/>
              </a:defRPr>
            </a:lvl2pPr>
            <a:lvl3pPr marL="1143000" indent="-228600">
              <a:spcBef>
                <a:spcPct val="20000"/>
              </a:spcBef>
              <a:buFont typeface="Arial" pitchFamily="34" charset="0"/>
              <a:buChar char="•"/>
              <a:defRPr kumimoji="0" sz="1500" b="0" i="0" u="none" strike="noStrike" cap="none" spc="0" normalizeH="0" baseline="0">
                <a:ln>
                  <a:noFill/>
                </a:ln>
                <a:effectLst/>
                <a:uLnTx/>
                <a:uFillTx/>
              </a:defRPr>
            </a:lvl3pPr>
            <a:lvl4pPr marL="1600200" indent="-228600">
              <a:spcBef>
                <a:spcPct val="20000"/>
              </a:spcBef>
              <a:buFont typeface="Arial" pitchFamily="34" charset="0"/>
              <a:buChar char="–"/>
              <a:defRPr kumimoji="0" sz="1500" b="0" i="0" u="none" strike="noStrike" cap="none" spc="0" normalizeH="0" baseline="0">
                <a:ln>
                  <a:noFill/>
                </a:ln>
                <a:effectLst/>
                <a:uLnTx/>
                <a:uFillTx/>
              </a:defRPr>
            </a:lvl4pPr>
            <a:lvl5pPr marL="2057400" indent="-228600">
              <a:spcBef>
                <a:spcPct val="20000"/>
              </a:spcBef>
              <a:buFont typeface="Arial" pitchFamily="34" charset="0"/>
              <a:buChar char="»"/>
              <a:defRPr kumimoji="0" sz="1500" b="0" i="0" u="none" strike="noStrike" cap="none" spc="0" normalizeH="0" baseline="0">
                <a:ln>
                  <a:noFill/>
                </a:ln>
                <a:effectLst/>
                <a:uLnTx/>
                <a:uFillTx/>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de-DE" dirty="0"/>
              <a:t>Schallimmissionen einer Wärmepumpe</a:t>
            </a:r>
          </a:p>
        </p:txBody>
      </p:sp>
      <p:sp>
        <p:nvSpPr>
          <p:cNvPr id="121" name="Rechteck 120"/>
          <p:cNvSpPr/>
          <p:nvPr/>
        </p:nvSpPr>
        <p:spPr>
          <a:xfrm>
            <a:off x="4893181" y="3403573"/>
            <a:ext cx="1444626" cy="369332"/>
          </a:xfrm>
          <a:prstGeom prst="rect">
            <a:avLst/>
          </a:prstGeom>
        </p:spPr>
        <p:txBody>
          <a:bodyPr wrap="none">
            <a:spAutoFit/>
          </a:bodyPr>
          <a:lstStyle/>
          <a:p>
            <a:r>
              <a:rPr lang="de-DE" b="1" i="1" dirty="0" err="1" smtClean="0">
                <a:solidFill>
                  <a:srgbClr val="FF0000"/>
                </a:solidFill>
              </a:rPr>
              <a:t>A</a:t>
            </a:r>
            <a:r>
              <a:rPr lang="de-DE" b="1" baseline="-25000" dirty="0" err="1" smtClean="0">
                <a:solidFill>
                  <a:srgbClr val="FF0000"/>
                </a:solidFill>
              </a:rPr>
              <a:t>div</a:t>
            </a:r>
            <a:r>
              <a:rPr lang="de-DE" b="1" baseline="-25000" dirty="0" smtClean="0">
                <a:solidFill>
                  <a:srgbClr val="FF0000"/>
                </a:solidFill>
              </a:rPr>
              <a:t> </a:t>
            </a:r>
            <a:r>
              <a:rPr lang="de-DE" b="1" dirty="0">
                <a:solidFill>
                  <a:srgbClr val="FF0000"/>
                </a:solidFill>
              </a:rPr>
              <a:t>= </a:t>
            </a:r>
            <a:r>
              <a:rPr lang="de-DE" b="1" dirty="0" smtClean="0">
                <a:solidFill>
                  <a:srgbClr val="FF0000"/>
                </a:solidFill>
              </a:rPr>
              <a:t>30 dB</a:t>
            </a:r>
            <a:endParaRPr lang="de-DE" b="1" dirty="0">
              <a:solidFill>
                <a:srgbClr val="FF0000"/>
              </a:solidFill>
            </a:endParaRPr>
          </a:p>
        </p:txBody>
      </p:sp>
      <p:sp>
        <p:nvSpPr>
          <p:cNvPr id="2" name="Datumsplatzhalter 1"/>
          <p:cNvSpPr>
            <a:spLocks noGrp="1"/>
          </p:cNvSpPr>
          <p:nvPr>
            <p:ph type="dt" sz="half" idx="15"/>
          </p:nvPr>
        </p:nvSpPr>
        <p:spPr/>
        <p:txBody>
          <a:bodyPr/>
          <a:lstStyle/>
          <a:p>
            <a:fld id="{61F90533-BB74-4593-9208-666AD9E72C0F}" type="datetime1">
              <a:rPr lang="de-DE" smtClean="0"/>
              <a:t>27.05.2014</a:t>
            </a:fld>
            <a:endParaRPr lang="de-DE" dirty="0"/>
          </a:p>
        </p:txBody>
      </p:sp>
      <p:sp>
        <p:nvSpPr>
          <p:cNvPr id="4" name="Foliennummernplatzhalter 3"/>
          <p:cNvSpPr>
            <a:spLocks noGrp="1"/>
          </p:cNvSpPr>
          <p:nvPr>
            <p:ph type="sldNum" sz="quarter" idx="17"/>
          </p:nvPr>
        </p:nvSpPr>
        <p:spPr/>
        <p:txBody>
          <a:bodyPr/>
          <a:lstStyle/>
          <a:p>
            <a:fld id="{444A159E-39F8-4BD4-BAC6-A1654F7AE0EA}" type="slidenum">
              <a:rPr lang="de-DE" smtClean="0"/>
              <a:pPr/>
              <a:t>15</a:t>
            </a:fld>
            <a:endParaRPr lang="de-DE" dirty="0"/>
          </a:p>
        </p:txBody>
      </p:sp>
    </p:spTree>
    <p:extLst>
      <p:ext uri="{BB962C8B-B14F-4D97-AF65-F5344CB8AC3E}">
        <p14:creationId xmlns:p14="http://schemas.microsoft.com/office/powerpoint/2010/main" val="386784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fade">
                                      <p:cBhvr>
                                        <p:cTn id="10" dur="500"/>
                                        <p:tgtEl>
                                          <p:spTgt spid="1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01">
                                            <p:txEl>
                                              <p:pRg st="0" end="0"/>
                                            </p:txEl>
                                          </p:spTgt>
                                        </p:tgtEl>
                                        <p:attrNameLst>
                                          <p:attrName>style.visibility</p:attrName>
                                        </p:attrNameLst>
                                      </p:cBhvr>
                                      <p:to>
                                        <p:strVal val="visible"/>
                                      </p:to>
                                    </p:set>
                                    <p:animEffect transition="in" filter="fade">
                                      <p:cBhvr>
                                        <p:cTn id="15" dur="500"/>
                                        <p:tgtEl>
                                          <p:spTgt spid="1101">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8"/>
                                        </p:tgtEl>
                                        <p:attrNameLst>
                                          <p:attrName>style.visibility</p:attrName>
                                        </p:attrNameLst>
                                      </p:cBhvr>
                                      <p:to>
                                        <p:strVal val="visible"/>
                                      </p:to>
                                    </p:set>
                                    <p:animEffect transition="in" filter="fade">
                                      <p:cBhvr>
                                        <p:cTn id="18" dur="500"/>
                                        <p:tgtEl>
                                          <p:spTgt spid="1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01">
                                            <p:txEl>
                                              <p:pRg st="2" end="2"/>
                                            </p:txEl>
                                          </p:spTgt>
                                        </p:tgtEl>
                                        <p:attrNameLst>
                                          <p:attrName>style.visibility</p:attrName>
                                        </p:attrNameLst>
                                      </p:cBhvr>
                                      <p:to>
                                        <p:strVal val="visible"/>
                                      </p:to>
                                    </p:set>
                                    <p:animEffect transition="in" filter="fade">
                                      <p:cBhvr>
                                        <p:cTn id="23" dur="500"/>
                                        <p:tgtEl>
                                          <p:spTgt spid="1101">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fade">
                                      <p:cBhvr>
                                        <p:cTn id="26" dur="500"/>
                                        <p:tgtEl>
                                          <p:spTgt spid="1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1"/>
                                        </p:tgtEl>
                                        <p:attrNameLst>
                                          <p:attrName>style.visibility</p:attrName>
                                        </p:attrNameLst>
                                      </p:cBhvr>
                                      <p:to>
                                        <p:strVal val="visible"/>
                                      </p:to>
                                    </p:set>
                                    <p:animEffect transition="in" filter="fade">
                                      <p:cBhvr>
                                        <p:cTn id="29" dur="500"/>
                                        <p:tgtEl>
                                          <p:spTgt spid="12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01">
                                            <p:txEl>
                                              <p:pRg st="4" end="4"/>
                                            </p:txEl>
                                          </p:spTgt>
                                        </p:tgtEl>
                                        <p:attrNameLst>
                                          <p:attrName>style.visibility</p:attrName>
                                        </p:attrNameLst>
                                      </p:cBhvr>
                                      <p:to>
                                        <p:strVal val="visible"/>
                                      </p:to>
                                    </p:set>
                                    <p:animEffect transition="in" filter="fade">
                                      <p:cBhvr>
                                        <p:cTn id="34" dur="500"/>
                                        <p:tgtEl>
                                          <p:spTgt spid="1101">
                                            <p:txEl>
                                              <p:pRg st="4" end="4"/>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9"/>
                                        </p:tgtEl>
                                        <p:attrNameLst>
                                          <p:attrName>style.visibility</p:attrName>
                                        </p:attrNameLst>
                                      </p:cBhvr>
                                      <p:to>
                                        <p:strVal val="visible"/>
                                      </p:to>
                                    </p:set>
                                    <p:animEffect transition="in" filter="fade">
                                      <p:cBhvr>
                                        <p:cTn id="3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animBg="1"/>
      <p:bldP spid="1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p:txBody>
          <a:bodyPr/>
          <a:lstStyle/>
          <a:p>
            <a:pPr marL="342900" indent="-342900">
              <a:buFont typeface="Arial" panose="020B0604020202020204" pitchFamily="34" charset="0"/>
              <a:buChar char="•"/>
            </a:pPr>
            <a:r>
              <a:rPr lang="de-DE" dirty="0" smtClean="0"/>
              <a:t>Bei der Baubehörde erfahren wir, dass die betreffenden Grundstücke in einem Allgemeinen Wohngebiet liegen.</a:t>
            </a:r>
          </a:p>
          <a:p>
            <a:pPr marL="342900" indent="-342900">
              <a:buFont typeface="Arial" panose="020B0604020202020204" pitchFamily="34" charset="0"/>
              <a:buChar char="•"/>
            </a:pPr>
            <a:endParaRPr lang="de-DE" b="1" dirty="0" smtClean="0"/>
          </a:p>
          <a:p>
            <a:pPr marL="342900" indent="-342900">
              <a:buFont typeface="Arial" panose="020B0604020202020204" pitchFamily="34" charset="0"/>
              <a:buChar char="•"/>
            </a:pPr>
            <a:r>
              <a:rPr lang="de-DE" dirty="0" smtClean="0"/>
              <a:t>Die entsprechenden Immissionsrichtwerte betragen </a:t>
            </a:r>
            <a:br>
              <a:rPr lang="de-DE" dirty="0" smtClean="0"/>
            </a:br>
            <a:r>
              <a:rPr lang="de-DE" dirty="0" smtClean="0"/>
              <a:t>55 dB(A) tags und 40 dB(A) nachts.</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a:t>D</a:t>
            </a:r>
            <a:r>
              <a:rPr lang="de-DE" dirty="0" smtClean="0"/>
              <a:t>er </a:t>
            </a:r>
            <a:r>
              <a:rPr lang="de-DE" dirty="0"/>
              <a:t>berechnete Schalldruckpegel liegt </a:t>
            </a:r>
            <a:r>
              <a:rPr lang="de-DE" dirty="0" smtClean="0"/>
              <a:t>tags und nachts unterhalb der Immissionsrichtwerte.</a:t>
            </a: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Nach allem, was wir bisher wissen, ist der Betrieb der Luftwärmepumpe daher rund um die Uhr zulässig.</a:t>
            </a:r>
          </a:p>
        </p:txBody>
      </p:sp>
      <p:sp>
        <p:nvSpPr>
          <p:cNvPr id="2" name="Titel 1"/>
          <p:cNvSpPr>
            <a:spLocks noGrp="1"/>
          </p:cNvSpPr>
          <p:nvPr>
            <p:ph type="title"/>
          </p:nvPr>
        </p:nvSpPr>
        <p:spPr/>
        <p:txBody>
          <a:bodyPr/>
          <a:lstStyle/>
          <a:p>
            <a:r>
              <a:rPr lang="de-DE" b="1" dirty="0" smtClean="0"/>
              <a:t>Schallausbreitungsberechnung</a:t>
            </a:r>
            <a:endParaRPr lang="de-DE" b="1" dirty="0"/>
          </a:p>
        </p:txBody>
      </p:sp>
      <p:sp>
        <p:nvSpPr>
          <p:cNvPr id="5" name="Datumsplatzhalter 4"/>
          <p:cNvSpPr>
            <a:spLocks noGrp="1"/>
          </p:cNvSpPr>
          <p:nvPr>
            <p:ph type="dt" sz="half" idx="15"/>
          </p:nvPr>
        </p:nvSpPr>
        <p:spPr/>
        <p:txBody>
          <a:bodyPr/>
          <a:lstStyle/>
          <a:p>
            <a:fld id="{AB36977E-E665-4EA7-8291-2A76642AFC2C}" type="datetime1">
              <a:rPr lang="de-DE" smtClean="0"/>
              <a:t>27.05.2014</a:t>
            </a:fld>
            <a:endParaRPr lang="de-DE" dirty="0"/>
          </a:p>
        </p:txBody>
      </p:sp>
      <p:sp>
        <p:nvSpPr>
          <p:cNvPr id="7" name="Foliennummernplatzhalter 6"/>
          <p:cNvSpPr>
            <a:spLocks noGrp="1"/>
          </p:cNvSpPr>
          <p:nvPr>
            <p:ph type="sldNum" sz="quarter" idx="17"/>
          </p:nvPr>
        </p:nvSpPr>
        <p:spPr/>
        <p:txBody>
          <a:bodyPr/>
          <a:lstStyle/>
          <a:p>
            <a:fld id="{444A159E-39F8-4BD4-BAC6-A1654F7AE0EA}" type="slidenum">
              <a:rPr lang="de-DE" smtClean="0"/>
              <a:pPr/>
              <a:t>16</a:t>
            </a:fld>
            <a:endParaRPr lang="de-DE" dirty="0"/>
          </a:p>
        </p:txBody>
      </p:sp>
    </p:spTree>
    <p:extLst>
      <p:ext uri="{BB962C8B-B14F-4D97-AF65-F5344CB8AC3E}">
        <p14:creationId xmlns:p14="http://schemas.microsoft.com/office/powerpoint/2010/main" val="106714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pPr algn="ctr"/>
            <a:r>
              <a:rPr lang="de-DE" dirty="0"/>
              <a:t>Vielen Dank für Ihre Aufmerksamkeit</a:t>
            </a:r>
            <a:br>
              <a:rPr lang="de-DE" dirty="0"/>
            </a:br>
            <a:endParaRPr lang="de-DE" dirty="0"/>
          </a:p>
        </p:txBody>
      </p:sp>
      <p:sp>
        <p:nvSpPr>
          <p:cNvPr id="3" name="Textplatzhalter 2"/>
          <p:cNvSpPr>
            <a:spLocks noGrp="1"/>
          </p:cNvSpPr>
          <p:nvPr>
            <p:ph type="body" sz="quarter" idx="13"/>
          </p:nvPr>
        </p:nvSpPr>
        <p:spPr/>
        <p:txBody>
          <a:bodyPr/>
          <a:lstStyle/>
          <a:p>
            <a:endParaRPr lang="de-DE"/>
          </a:p>
        </p:txBody>
      </p:sp>
      <p:sp>
        <p:nvSpPr>
          <p:cNvPr id="6" name="Datumsplatzhalter 5"/>
          <p:cNvSpPr>
            <a:spLocks noGrp="1"/>
          </p:cNvSpPr>
          <p:nvPr>
            <p:ph type="dt" sz="half" idx="10"/>
          </p:nvPr>
        </p:nvSpPr>
        <p:spPr/>
        <p:txBody>
          <a:bodyPr/>
          <a:lstStyle/>
          <a:p>
            <a:fld id="{974B08EB-3146-4F6A-957B-14593D91912E}" type="datetime1">
              <a:rPr lang="de-DE" smtClean="0"/>
              <a:t>27.05.2014</a:t>
            </a:fld>
            <a:endParaRPr lang="de-DE" dirty="0"/>
          </a:p>
        </p:txBody>
      </p:sp>
      <p:sp>
        <p:nvSpPr>
          <p:cNvPr id="7" name="Foliennummernplatzhalter 6"/>
          <p:cNvSpPr>
            <a:spLocks noGrp="1"/>
          </p:cNvSpPr>
          <p:nvPr>
            <p:ph type="sldNum" sz="quarter" idx="12"/>
          </p:nvPr>
        </p:nvSpPr>
        <p:spPr/>
        <p:txBody>
          <a:bodyPr/>
          <a:lstStyle/>
          <a:p>
            <a:fld id="{444A159E-39F8-4BD4-BAC6-A1654F7AE0EA}" type="slidenum">
              <a:rPr lang="de-DE" smtClean="0"/>
              <a:pPr/>
              <a:t>17</a:t>
            </a:fld>
            <a:endParaRPr lang="de-DE" dirty="0"/>
          </a:p>
        </p:txBody>
      </p:sp>
    </p:spTree>
    <p:extLst>
      <p:ext uri="{BB962C8B-B14F-4D97-AF65-F5344CB8AC3E}">
        <p14:creationId xmlns:p14="http://schemas.microsoft.com/office/powerpoint/2010/main" val="2471307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p:txBody>
          <a:bodyPr>
            <a:normAutofit/>
          </a:bodyPr>
          <a:lstStyle/>
          <a:p>
            <a:pPr marL="342900" indent="-342900">
              <a:buFont typeface="Arial" panose="020B0604020202020204" pitchFamily="34" charset="0"/>
              <a:buChar char="•"/>
            </a:pPr>
            <a:r>
              <a:rPr lang="de-DE" b="1" dirty="0" smtClean="0">
                <a:solidFill>
                  <a:schemeClr val="tx2"/>
                </a:solidFill>
              </a:rPr>
              <a:t>Ausbreitungsdämpfung:</a:t>
            </a:r>
          </a:p>
          <a:p>
            <a:r>
              <a:rPr lang="de-DE" dirty="0" smtClean="0"/>
              <a:t>	Warum und wie stark nimmt Schall mit zunehmendem 	Abstand von der Quelle ab?</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b="1" dirty="0" smtClean="0">
                <a:solidFill>
                  <a:schemeClr val="tx2"/>
                </a:solidFill>
              </a:rPr>
              <a:t>Schallleistungspegel:</a:t>
            </a:r>
          </a:p>
          <a:p>
            <a:r>
              <a:rPr lang="de-DE" dirty="0" smtClean="0"/>
              <a:t>	Welche Größe sagt uns, wie laut eine Quelle ist?</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b="1" dirty="0">
                <a:solidFill>
                  <a:schemeClr val="tx2"/>
                </a:solidFill>
              </a:rPr>
              <a:t>Schallausbreitungsberechnung:</a:t>
            </a:r>
            <a:endParaRPr lang="de-DE" b="1" dirty="0" smtClean="0">
              <a:solidFill>
                <a:schemeClr val="tx2"/>
              </a:solidFill>
            </a:endParaRPr>
          </a:p>
          <a:p>
            <a:r>
              <a:rPr lang="de-DE" dirty="0" smtClean="0"/>
              <a:t>	Wie hängen Schallleistungspegel, Ausbreitungs-	</a:t>
            </a:r>
            <a:r>
              <a:rPr lang="de-DE" dirty="0" err="1" smtClean="0"/>
              <a:t>dämpfung</a:t>
            </a:r>
            <a:r>
              <a:rPr lang="de-DE" dirty="0" smtClean="0"/>
              <a:t> und Immissionspegel zusammen?</a:t>
            </a:r>
          </a:p>
        </p:txBody>
      </p:sp>
      <p:sp>
        <p:nvSpPr>
          <p:cNvPr id="2" name="Titel 1"/>
          <p:cNvSpPr>
            <a:spLocks noGrp="1"/>
          </p:cNvSpPr>
          <p:nvPr>
            <p:ph type="title"/>
          </p:nvPr>
        </p:nvSpPr>
        <p:spPr/>
        <p:txBody>
          <a:bodyPr/>
          <a:lstStyle/>
          <a:p>
            <a:r>
              <a:rPr lang="de-DE" b="1" dirty="0" smtClean="0"/>
              <a:t>Anlagenplanung im Hinblick auf den </a:t>
            </a:r>
            <a:r>
              <a:rPr lang="de-DE" dirty="0" smtClean="0"/>
              <a:t>Schall</a:t>
            </a:r>
            <a:r>
              <a:rPr lang="de-DE" b="1" dirty="0" smtClean="0"/>
              <a:t>schutz I</a:t>
            </a:r>
            <a:endParaRPr lang="de-DE" b="1" dirty="0"/>
          </a:p>
        </p:txBody>
      </p:sp>
      <p:sp>
        <p:nvSpPr>
          <p:cNvPr id="5" name="Datumsplatzhalter 4"/>
          <p:cNvSpPr>
            <a:spLocks noGrp="1"/>
          </p:cNvSpPr>
          <p:nvPr>
            <p:ph type="dt" sz="half" idx="15"/>
          </p:nvPr>
        </p:nvSpPr>
        <p:spPr/>
        <p:txBody>
          <a:bodyPr/>
          <a:lstStyle/>
          <a:p>
            <a:fld id="{46487ED0-6631-4C83-9CC7-120101570B7F}" type="datetime1">
              <a:rPr lang="de-DE" smtClean="0"/>
              <a:t>27.05.2014</a:t>
            </a:fld>
            <a:endParaRPr lang="de-DE" dirty="0"/>
          </a:p>
        </p:txBody>
      </p:sp>
      <p:sp>
        <p:nvSpPr>
          <p:cNvPr id="7" name="Foliennummernplatzhalter 6"/>
          <p:cNvSpPr>
            <a:spLocks noGrp="1"/>
          </p:cNvSpPr>
          <p:nvPr>
            <p:ph type="sldNum" sz="quarter" idx="17"/>
          </p:nvPr>
        </p:nvSpPr>
        <p:spPr/>
        <p:txBody>
          <a:bodyPr/>
          <a:lstStyle/>
          <a:p>
            <a:fld id="{444A159E-39F8-4BD4-BAC6-A1654F7AE0EA}" type="slidenum">
              <a:rPr lang="de-DE" smtClean="0"/>
              <a:pPr/>
              <a:t>2</a:t>
            </a:fld>
            <a:endParaRPr lang="de-DE" dirty="0"/>
          </a:p>
        </p:txBody>
      </p:sp>
    </p:spTree>
    <p:extLst>
      <p:ext uri="{BB962C8B-B14F-4D97-AF65-F5344CB8AC3E}">
        <p14:creationId xmlns:p14="http://schemas.microsoft.com/office/powerpoint/2010/main" val="3544757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a:xfrm>
            <a:off x="322833" y="1497261"/>
            <a:ext cx="8497639" cy="4884489"/>
          </a:xfrm>
        </p:spPr>
        <p:txBody>
          <a:bodyPr/>
          <a:lstStyle/>
          <a:p>
            <a:pPr marL="342900" indent="-342900">
              <a:buFont typeface="Arial" panose="020B0604020202020204" pitchFamily="34" charset="0"/>
              <a:buChar char="•"/>
            </a:pPr>
            <a:r>
              <a:rPr lang="de-DE" dirty="0"/>
              <a:t>Der von einer Schallquelle </a:t>
            </a:r>
            <a:r>
              <a:rPr lang="de-DE" dirty="0" smtClean="0"/>
              <a:t>verursachte </a:t>
            </a:r>
            <a:r>
              <a:rPr lang="de-DE" dirty="0"/>
              <a:t>Schalldruckpegel wird umso kleiner, je größer der Abstand </a:t>
            </a:r>
            <a:r>
              <a:rPr lang="de-DE" dirty="0" smtClean="0"/>
              <a:t>von der Quelle ist.</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Beispiel Schiffshupe: Eine bestimmte Menge Schall wird abgestrahlt und breitet sich in alle Richtungen aus.</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smtClean="0"/>
              <a:t>Bei größerem Abstand verteilt sich der Schall auf einer größeren Fläche, das Signal wird schwächer.</a:t>
            </a:r>
          </a:p>
        </p:txBody>
      </p:sp>
      <p:sp>
        <p:nvSpPr>
          <p:cNvPr id="2" name="Titel 1"/>
          <p:cNvSpPr>
            <a:spLocks noGrp="1"/>
          </p:cNvSpPr>
          <p:nvPr>
            <p:ph type="title"/>
          </p:nvPr>
        </p:nvSpPr>
        <p:spPr/>
        <p:txBody>
          <a:bodyPr/>
          <a:lstStyle/>
          <a:p>
            <a:r>
              <a:rPr lang="de-DE" b="1" dirty="0" smtClean="0"/>
              <a:t>Ausbreitungsdämpfung</a:t>
            </a:r>
            <a:endParaRPr lang="de-DE" b="1" dirty="0"/>
          </a:p>
        </p:txBody>
      </p:sp>
      <p:sp>
        <p:nvSpPr>
          <p:cNvPr id="5" name="Datumsplatzhalter 4"/>
          <p:cNvSpPr>
            <a:spLocks noGrp="1"/>
          </p:cNvSpPr>
          <p:nvPr>
            <p:ph type="dt" sz="half" idx="15"/>
          </p:nvPr>
        </p:nvSpPr>
        <p:spPr/>
        <p:txBody>
          <a:bodyPr/>
          <a:lstStyle/>
          <a:p>
            <a:fld id="{EA43BF43-49D9-406D-89E0-DFF123356D2E}" type="datetime1">
              <a:rPr lang="de-DE" smtClean="0"/>
              <a:t>27.05.2014</a:t>
            </a:fld>
            <a:endParaRPr lang="de-DE" dirty="0"/>
          </a:p>
        </p:txBody>
      </p:sp>
      <p:sp>
        <p:nvSpPr>
          <p:cNvPr id="7" name="Foliennummernplatzhalter 6"/>
          <p:cNvSpPr>
            <a:spLocks noGrp="1"/>
          </p:cNvSpPr>
          <p:nvPr>
            <p:ph type="sldNum" sz="quarter" idx="17"/>
          </p:nvPr>
        </p:nvSpPr>
        <p:spPr/>
        <p:txBody>
          <a:bodyPr/>
          <a:lstStyle/>
          <a:p>
            <a:fld id="{444A159E-39F8-4BD4-BAC6-A1654F7AE0EA}" type="slidenum">
              <a:rPr lang="de-DE" smtClean="0"/>
              <a:pPr/>
              <a:t>3</a:t>
            </a:fld>
            <a:endParaRPr lang="de-DE" dirty="0"/>
          </a:p>
        </p:txBody>
      </p:sp>
    </p:spTree>
    <p:extLst>
      <p:ext uri="{BB962C8B-B14F-4D97-AF65-F5344CB8AC3E}">
        <p14:creationId xmlns:p14="http://schemas.microsoft.com/office/powerpoint/2010/main" val="2021474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nhaltsplatzhalter 8"/>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427984" y="1197105"/>
            <a:ext cx="4446276" cy="4283671"/>
          </a:xfrm>
        </p:spPr>
      </p:pic>
      <p:sp>
        <p:nvSpPr>
          <p:cNvPr id="7" name="Titel 6"/>
          <p:cNvSpPr>
            <a:spLocks noGrp="1"/>
          </p:cNvSpPr>
          <p:nvPr>
            <p:ph type="title"/>
          </p:nvPr>
        </p:nvSpPr>
        <p:spPr/>
        <p:txBody>
          <a:bodyPr/>
          <a:lstStyle/>
          <a:p>
            <a:r>
              <a:rPr lang="de-DE" dirty="0"/>
              <a:t>Ausbreitungsdämpfung</a:t>
            </a:r>
            <a:endParaRPr lang="de-DE" b="1" dirty="0"/>
          </a:p>
        </p:txBody>
      </p:sp>
      <p:sp>
        <p:nvSpPr>
          <p:cNvPr id="10" name="Inhaltsplatzhalter 2"/>
          <p:cNvSpPr txBox="1">
            <a:spLocks/>
          </p:cNvSpPr>
          <p:nvPr/>
        </p:nvSpPr>
        <p:spPr>
          <a:xfrm>
            <a:off x="248583" y="1340991"/>
            <a:ext cx="3963377" cy="4464273"/>
          </a:xfrm>
          <a:prstGeom prst="rect">
            <a:avLst/>
          </a:prstGeom>
          <a:effectLst>
            <a:outerShdw blurRad="63500" sx="101000" sy="101000" algn="ctr" rotWithShape="0">
              <a:prstClr val="black">
                <a:alpha val="24000"/>
              </a:prstClr>
            </a:outerShdw>
          </a:effectLst>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smtClean="0"/>
              <a:t>Wir betrachten die Situation in der Entfernung </a:t>
            </a:r>
            <a:r>
              <a:rPr lang="de-DE" i="1" dirty="0" smtClean="0"/>
              <a:t>d</a:t>
            </a:r>
            <a:r>
              <a:rPr lang="de-DE" dirty="0" smtClean="0"/>
              <a:t> von der Schallquelle und doppelt so weit entfernt.</a:t>
            </a:r>
          </a:p>
          <a:p>
            <a:endParaRPr lang="de-DE" dirty="0" smtClean="0"/>
          </a:p>
          <a:p>
            <a:r>
              <a:rPr lang="de-DE" dirty="0" smtClean="0"/>
              <a:t>Bei Abstandsverdopplung vervierfacht sich die Fläche.</a:t>
            </a:r>
          </a:p>
          <a:p>
            <a:endParaRPr lang="de-DE" dirty="0" smtClean="0"/>
          </a:p>
          <a:p>
            <a:r>
              <a:rPr lang="de-DE" dirty="0" smtClean="0"/>
              <a:t>Bei Abstandsverdopplung nimmt der Schalldruckpegel um 6 dB ab.</a:t>
            </a:r>
          </a:p>
        </p:txBody>
      </p:sp>
      <p:sp>
        <p:nvSpPr>
          <p:cNvPr id="2" name="Datumsplatzhalter 1"/>
          <p:cNvSpPr>
            <a:spLocks noGrp="1"/>
          </p:cNvSpPr>
          <p:nvPr>
            <p:ph type="dt" sz="half" idx="15"/>
          </p:nvPr>
        </p:nvSpPr>
        <p:spPr/>
        <p:txBody>
          <a:bodyPr/>
          <a:lstStyle/>
          <a:p>
            <a:fld id="{E358996E-56B0-411C-A2EC-AA07A3426D87}" type="datetime1">
              <a:rPr lang="de-DE" smtClean="0"/>
              <a:t>27.05.2014</a:t>
            </a:fld>
            <a:endParaRPr lang="de-DE" dirty="0"/>
          </a:p>
        </p:txBody>
      </p:sp>
      <p:sp>
        <p:nvSpPr>
          <p:cNvPr id="4" name="Foliennummernplatzhalter 3"/>
          <p:cNvSpPr>
            <a:spLocks noGrp="1"/>
          </p:cNvSpPr>
          <p:nvPr>
            <p:ph type="sldNum" sz="quarter" idx="17"/>
          </p:nvPr>
        </p:nvSpPr>
        <p:spPr/>
        <p:txBody>
          <a:bodyPr/>
          <a:lstStyle/>
          <a:p>
            <a:fld id="{444A159E-39F8-4BD4-BAC6-A1654F7AE0EA}" type="slidenum">
              <a:rPr lang="de-DE" smtClean="0"/>
              <a:pPr/>
              <a:t>4</a:t>
            </a:fld>
            <a:endParaRPr lang="de-DE" dirty="0"/>
          </a:p>
        </p:txBody>
      </p:sp>
      <p:sp>
        <p:nvSpPr>
          <p:cNvPr id="8" name="Textplatzhalter 8"/>
          <p:cNvSpPr txBox="1">
            <a:spLocks/>
          </p:cNvSpPr>
          <p:nvPr/>
        </p:nvSpPr>
        <p:spPr>
          <a:xfrm>
            <a:off x="4432176" y="1196752"/>
            <a:ext cx="4446000" cy="270000"/>
          </a:xfrm>
          <a:prstGeom prst="rect">
            <a:avLst/>
          </a:prstGeom>
          <a:solidFill>
            <a:schemeClr val="bg1">
              <a:lumMod val="95000"/>
              <a:alpha val="80000"/>
            </a:schemeClr>
          </a:solidFill>
          <a:ln>
            <a:noFill/>
          </a:ln>
        </p:spPr>
        <p:txBody>
          <a:bodyPr lIns="72000" tIns="0" rIns="72000" bIns="0"/>
          <a:lstStyle>
            <a:lvl1pPr marL="0" indent="0" algn="l" defTabSz="914400" rtl="0" eaLnBrk="1" latinLnBrk="0" hangingPunct="1">
              <a:spcBef>
                <a:spcPct val="20000"/>
              </a:spcBef>
              <a:buFont typeface="Arial" pitchFamily="34" charset="0"/>
              <a:buNone/>
              <a:tabLst/>
              <a:defRPr kumimoji="0" lang="de-DE" sz="1500" b="1" i="0" u="none" strike="noStrike" kern="1200" cap="none" spc="0" normalizeH="0" baseline="0" noProof="0" dirty="0" smtClean="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sz="1800" dirty="0"/>
              <a:t>Ausbreitungsdämpfung im Freien</a:t>
            </a:r>
          </a:p>
        </p:txBody>
      </p:sp>
    </p:spTree>
    <p:extLst>
      <p:ext uri="{BB962C8B-B14F-4D97-AF65-F5344CB8AC3E}">
        <p14:creationId xmlns:p14="http://schemas.microsoft.com/office/powerpoint/2010/main" val="2845099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fade">
                                      <p:cBhvr>
                                        <p:cTn id="18" dur="500"/>
                                        <p:tgtEl>
                                          <p:spTgt spid="10">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animEffect transition="in" filter="fade">
                                      <p:cBhvr>
                                        <p:cTn id="23"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nhaltsplatzhalter 8"/>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440684" y="1189702"/>
            <a:ext cx="4430482" cy="4263425"/>
          </a:xfrm>
        </p:spPr>
      </p:pic>
      <p:sp>
        <p:nvSpPr>
          <p:cNvPr id="7" name="Titel 6"/>
          <p:cNvSpPr>
            <a:spLocks noGrp="1"/>
          </p:cNvSpPr>
          <p:nvPr>
            <p:ph type="title"/>
          </p:nvPr>
        </p:nvSpPr>
        <p:spPr/>
        <p:txBody>
          <a:bodyPr/>
          <a:lstStyle/>
          <a:p>
            <a:r>
              <a:rPr lang="de-DE" dirty="0"/>
              <a:t>Ausbreitungsdämpfung</a:t>
            </a:r>
            <a:endParaRPr lang="de-DE" b="1" dirty="0"/>
          </a:p>
        </p:txBody>
      </p:sp>
      <p:sp>
        <p:nvSpPr>
          <p:cNvPr id="10" name="Inhaltsplatzhalter 2"/>
          <p:cNvSpPr txBox="1">
            <a:spLocks/>
          </p:cNvSpPr>
          <p:nvPr/>
        </p:nvSpPr>
        <p:spPr>
          <a:xfrm>
            <a:off x="248583" y="1340991"/>
            <a:ext cx="3963377" cy="5040759"/>
          </a:xfrm>
          <a:prstGeom prst="rect">
            <a:avLst/>
          </a:prstGeom>
          <a:effectLst>
            <a:outerShdw blurRad="63500" sx="101000" sy="101000" algn="ctr" rotWithShape="0">
              <a:prstClr val="black">
                <a:alpha val="24000"/>
              </a:prstClr>
            </a:outerShdw>
          </a:effectLst>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a:t>Wir betrachten die Situation in einem Tunnel.</a:t>
            </a:r>
          </a:p>
          <a:p>
            <a:endParaRPr lang="de-DE" dirty="0"/>
          </a:p>
          <a:p>
            <a:r>
              <a:rPr lang="de-DE" dirty="0"/>
              <a:t>Trotz Abstandsverdopplung bleibt die Fläche gleich.</a:t>
            </a:r>
          </a:p>
          <a:p>
            <a:endParaRPr lang="de-DE" dirty="0"/>
          </a:p>
          <a:p>
            <a:r>
              <a:rPr lang="de-DE" dirty="0"/>
              <a:t>Auch der Schalldruckpegel bleibt im Prinzip gleich.</a:t>
            </a:r>
          </a:p>
          <a:p>
            <a:endParaRPr lang="de-DE" dirty="0"/>
          </a:p>
          <a:p>
            <a:r>
              <a:rPr lang="de-DE" u="sng" dirty="0"/>
              <a:t>Vorsicht:</a:t>
            </a:r>
            <a:r>
              <a:rPr lang="de-DE" dirty="0"/>
              <a:t> Es gibt auch noch andere Mechanismen zur Dämpfung von Schall</a:t>
            </a:r>
            <a:r>
              <a:rPr lang="de-DE" dirty="0" smtClean="0"/>
              <a:t>!</a:t>
            </a:r>
            <a:endParaRPr lang="de-DE" dirty="0"/>
          </a:p>
        </p:txBody>
      </p:sp>
      <p:sp>
        <p:nvSpPr>
          <p:cNvPr id="2" name="Datumsplatzhalter 1"/>
          <p:cNvSpPr>
            <a:spLocks noGrp="1"/>
          </p:cNvSpPr>
          <p:nvPr>
            <p:ph type="dt" sz="half" idx="15"/>
          </p:nvPr>
        </p:nvSpPr>
        <p:spPr/>
        <p:txBody>
          <a:bodyPr/>
          <a:lstStyle/>
          <a:p>
            <a:fld id="{19A75215-5D3F-4B9E-A33A-7D5C8A02C2DA}" type="datetime1">
              <a:rPr lang="de-DE" smtClean="0"/>
              <a:t>27.05.2014</a:t>
            </a:fld>
            <a:endParaRPr lang="de-DE" dirty="0"/>
          </a:p>
        </p:txBody>
      </p:sp>
      <p:sp>
        <p:nvSpPr>
          <p:cNvPr id="4" name="Foliennummernplatzhalter 3"/>
          <p:cNvSpPr>
            <a:spLocks noGrp="1"/>
          </p:cNvSpPr>
          <p:nvPr>
            <p:ph type="sldNum" sz="quarter" idx="17"/>
          </p:nvPr>
        </p:nvSpPr>
        <p:spPr/>
        <p:txBody>
          <a:bodyPr/>
          <a:lstStyle/>
          <a:p>
            <a:fld id="{444A159E-39F8-4BD4-BAC6-A1654F7AE0EA}" type="slidenum">
              <a:rPr lang="de-DE" smtClean="0"/>
              <a:pPr/>
              <a:t>5</a:t>
            </a:fld>
            <a:endParaRPr lang="de-DE" dirty="0"/>
          </a:p>
        </p:txBody>
      </p:sp>
      <p:sp>
        <p:nvSpPr>
          <p:cNvPr id="8" name="Textplatzhalter 8"/>
          <p:cNvSpPr txBox="1">
            <a:spLocks/>
          </p:cNvSpPr>
          <p:nvPr/>
        </p:nvSpPr>
        <p:spPr>
          <a:xfrm>
            <a:off x="4432176" y="1196752"/>
            <a:ext cx="4446000" cy="270000"/>
          </a:xfrm>
          <a:prstGeom prst="rect">
            <a:avLst/>
          </a:prstGeom>
          <a:solidFill>
            <a:schemeClr val="bg1">
              <a:lumMod val="95000"/>
              <a:alpha val="80000"/>
            </a:schemeClr>
          </a:solidFill>
          <a:ln>
            <a:noFill/>
          </a:ln>
        </p:spPr>
        <p:txBody>
          <a:bodyPr lIns="72000" tIns="0" rIns="72000" bIns="0"/>
          <a:lstStyle>
            <a:lvl1pPr marL="0" indent="0" algn="l" defTabSz="914400" rtl="0" eaLnBrk="1" latinLnBrk="0" hangingPunct="1">
              <a:spcBef>
                <a:spcPct val="20000"/>
              </a:spcBef>
              <a:buFont typeface="Arial" pitchFamily="34" charset="0"/>
              <a:buNone/>
              <a:tabLst/>
              <a:defRPr kumimoji="0" lang="de-DE" sz="1500" b="1" i="0" u="none" strike="noStrike" kern="1200" cap="none" spc="0" normalizeH="0" baseline="0" noProof="0" dirty="0" smtClean="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sz="1800" dirty="0" smtClean="0"/>
              <a:t>Schallausbreitung in einem Tunnel</a:t>
            </a:r>
            <a:endParaRPr lang="de-DE" sz="1800" dirty="0"/>
          </a:p>
        </p:txBody>
      </p:sp>
    </p:spTree>
    <p:extLst>
      <p:ext uri="{BB962C8B-B14F-4D97-AF65-F5344CB8AC3E}">
        <p14:creationId xmlns:p14="http://schemas.microsoft.com/office/powerpoint/2010/main" val="118208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fade">
                                      <p:cBhvr>
                                        <p:cTn id="18" dur="500"/>
                                        <p:tgtEl>
                                          <p:spTgt spid="10">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animEffect transition="in" filter="fade">
                                      <p:cBhvr>
                                        <p:cTn id="23" dur="500"/>
                                        <p:tgtEl>
                                          <p:spTgt spid="10">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
                                            <p:txEl>
                                              <p:pRg st="6" end="6"/>
                                            </p:txEl>
                                          </p:spTgt>
                                        </p:tgtEl>
                                        <p:attrNameLst>
                                          <p:attrName>style.visibility</p:attrName>
                                        </p:attrNameLst>
                                      </p:cBhvr>
                                      <p:to>
                                        <p:strVal val="visible"/>
                                      </p:to>
                                    </p:set>
                                    <p:animEffect transition="in" filter="fade">
                                      <p:cBhvr>
                                        <p:cTn id="28"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a:xfrm>
            <a:off x="415155" y="1497261"/>
            <a:ext cx="8478019" cy="4884489"/>
          </a:xfrm>
        </p:spPr>
        <p:txBody>
          <a:bodyPr>
            <a:normAutofit/>
          </a:bodyPr>
          <a:lstStyle/>
          <a:p>
            <a:pPr marL="342900" indent="-342900">
              <a:buFont typeface="Arial" panose="020B0604020202020204" pitchFamily="34" charset="0"/>
              <a:buChar char="•"/>
            </a:pPr>
            <a:r>
              <a:rPr lang="de-DE" dirty="0" smtClean="0"/>
              <a:t>Der Schalldruckpegel ist zur Charakterisierung einer Schall-quelle ungeeignet, weil er abhängig vom Abstand ist.</a:t>
            </a: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Man könnte den Schalldruckpegel in einem festgelegten Abstand (z. B. 1 m) angeben.</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Das ist aber aufgrund der Unterschiedlichkeit von Schall-quellen z. B. in Größe und Form nicht eindeutig festzulegen.</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smtClean="0"/>
              <a:t>Wir benötigen zur Charakterisierung von Schallquellen eine neue akustische Größe, den Schallleistungspegel.</a:t>
            </a:r>
          </a:p>
        </p:txBody>
      </p:sp>
      <p:sp>
        <p:nvSpPr>
          <p:cNvPr id="2" name="Titel 1"/>
          <p:cNvSpPr>
            <a:spLocks noGrp="1"/>
          </p:cNvSpPr>
          <p:nvPr>
            <p:ph type="title"/>
          </p:nvPr>
        </p:nvSpPr>
        <p:spPr/>
        <p:txBody>
          <a:bodyPr/>
          <a:lstStyle/>
          <a:p>
            <a:r>
              <a:rPr lang="de-DE" b="1" dirty="0" smtClean="0"/>
              <a:t>Schallleistungspegel</a:t>
            </a:r>
            <a:endParaRPr lang="de-DE" b="1" dirty="0"/>
          </a:p>
        </p:txBody>
      </p:sp>
      <p:sp>
        <p:nvSpPr>
          <p:cNvPr id="5" name="Datumsplatzhalter 4"/>
          <p:cNvSpPr>
            <a:spLocks noGrp="1"/>
          </p:cNvSpPr>
          <p:nvPr>
            <p:ph type="dt" sz="half" idx="15"/>
          </p:nvPr>
        </p:nvSpPr>
        <p:spPr/>
        <p:txBody>
          <a:bodyPr/>
          <a:lstStyle/>
          <a:p>
            <a:fld id="{38A5B6F0-7F92-4A25-AE2E-F0BC8EA433E3}" type="datetime1">
              <a:rPr lang="de-DE" smtClean="0"/>
              <a:t>27.05.2014</a:t>
            </a:fld>
            <a:endParaRPr lang="de-DE" dirty="0"/>
          </a:p>
        </p:txBody>
      </p:sp>
      <p:sp>
        <p:nvSpPr>
          <p:cNvPr id="7" name="Foliennummernplatzhalter 6"/>
          <p:cNvSpPr>
            <a:spLocks noGrp="1"/>
          </p:cNvSpPr>
          <p:nvPr>
            <p:ph type="sldNum" sz="quarter" idx="17"/>
          </p:nvPr>
        </p:nvSpPr>
        <p:spPr/>
        <p:txBody>
          <a:bodyPr/>
          <a:lstStyle/>
          <a:p>
            <a:fld id="{444A159E-39F8-4BD4-BAC6-A1654F7AE0EA}" type="slidenum">
              <a:rPr lang="de-DE" smtClean="0"/>
              <a:pPr/>
              <a:t>6</a:t>
            </a:fld>
            <a:endParaRPr lang="de-DE" dirty="0"/>
          </a:p>
        </p:txBody>
      </p:sp>
    </p:spTree>
    <p:extLst>
      <p:ext uri="{BB962C8B-B14F-4D97-AF65-F5344CB8AC3E}">
        <p14:creationId xmlns:p14="http://schemas.microsoft.com/office/powerpoint/2010/main" val="26745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dirty="0"/>
              <a:t>Schallleistungspegel</a:t>
            </a:r>
          </a:p>
        </p:txBody>
      </p:sp>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8020" y="3573016"/>
            <a:ext cx="909585" cy="645210"/>
          </a:xfrm>
          <a:prstGeom prst="rect">
            <a:avLst/>
          </a:prstGeom>
        </p:spPr>
      </p:pic>
      <p:pic>
        <p:nvPicPr>
          <p:cNvPr id="7" name="Inhaltsplatzhalter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2065" y="2804844"/>
            <a:ext cx="4635902" cy="3288452"/>
          </a:xfrm>
          <a:prstGeom prst="rect">
            <a:avLst/>
          </a:prstGeom>
        </p:spPr>
      </p:pic>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1760" y="1028762"/>
            <a:ext cx="7560840" cy="5363241"/>
          </a:xfrm>
          <a:prstGeom prst="rect">
            <a:avLst/>
          </a:prstGeom>
        </p:spPr>
      </p:pic>
      <p:sp>
        <p:nvSpPr>
          <p:cNvPr id="13" name="Inhaltsplatzhalter 2"/>
          <p:cNvSpPr txBox="1">
            <a:spLocks/>
          </p:cNvSpPr>
          <p:nvPr/>
        </p:nvSpPr>
        <p:spPr>
          <a:xfrm>
            <a:off x="250825" y="1196752"/>
            <a:ext cx="4321175" cy="5170484"/>
          </a:xfrm>
          <a:prstGeom prst="rect">
            <a:avLst/>
          </a:prstGeom>
          <a:effectLst>
            <a:outerShdw blurRad="63500" sx="101000" sy="101000" algn="ctr" rotWithShape="0">
              <a:prstClr val="black">
                <a:alpha val="24000"/>
              </a:prstClr>
            </a:outerShdw>
          </a:effectLst>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smtClean="0"/>
              <a:t>Wir messen den Schalldruck-pegel auf der Oberfläche einer schalldurchlässigen Käse-glocke.</a:t>
            </a:r>
          </a:p>
          <a:p>
            <a:endParaRPr lang="de-DE" sz="1200" dirty="0" smtClean="0"/>
          </a:p>
          <a:p>
            <a:r>
              <a:rPr lang="de-DE" dirty="0" smtClean="0"/>
              <a:t>Man mittelt den Schalldruck-pegel über alle Richtungen.</a:t>
            </a:r>
          </a:p>
          <a:p>
            <a:endParaRPr lang="de-DE" sz="1200" dirty="0"/>
          </a:p>
          <a:p>
            <a:r>
              <a:rPr lang="de-DE" dirty="0" smtClean="0"/>
              <a:t>Die Fläche der Käseglocke muss berücksichtigt werden.</a:t>
            </a:r>
          </a:p>
          <a:p>
            <a:endParaRPr lang="de-DE" sz="1200" dirty="0"/>
          </a:p>
          <a:p>
            <a:r>
              <a:rPr lang="de-DE" dirty="0" smtClean="0"/>
              <a:t>Wir beziehen sie auf 1 m² und korrigieren den gemittelten Pegel entsprechend.</a:t>
            </a:r>
            <a:endParaRPr lang="de-DE" dirty="0"/>
          </a:p>
        </p:txBody>
      </p:sp>
      <p:sp>
        <p:nvSpPr>
          <p:cNvPr id="14" name="Pfeil nach links 13"/>
          <p:cNvSpPr/>
          <p:nvPr/>
        </p:nvSpPr>
        <p:spPr>
          <a:xfrm rot="18926899">
            <a:off x="6704650" y="3256812"/>
            <a:ext cx="936104" cy="238074"/>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0000"/>
              </a:solidFill>
            </a:endParaRPr>
          </a:p>
        </p:txBody>
      </p:sp>
      <p:sp>
        <p:nvSpPr>
          <p:cNvPr id="15" name="Textfeld 14"/>
          <p:cNvSpPr txBox="1"/>
          <p:nvPr/>
        </p:nvSpPr>
        <p:spPr>
          <a:xfrm>
            <a:off x="7589755" y="2636912"/>
            <a:ext cx="1303420" cy="542347"/>
          </a:xfrm>
          <a:prstGeom prst="rect">
            <a:avLst/>
          </a:prstGeom>
          <a:noFill/>
        </p:spPr>
        <p:txBody>
          <a:bodyPr wrap="none" rtlCol="0">
            <a:noAutofit/>
          </a:bodyPr>
          <a:lstStyle/>
          <a:p>
            <a:pPr marL="0" indent="0">
              <a:buFont typeface="Arial" pitchFamily="34" charset="0"/>
              <a:buNone/>
            </a:pPr>
            <a:r>
              <a:rPr lang="de-DE" sz="2400" b="1" i="1" dirty="0" smtClean="0">
                <a:solidFill>
                  <a:srgbClr val="FF0000"/>
                </a:solidFill>
              </a:rPr>
              <a:t>A</a:t>
            </a:r>
            <a:r>
              <a:rPr lang="de-DE" sz="2400" b="1" dirty="0" smtClean="0">
                <a:solidFill>
                  <a:srgbClr val="FF0000"/>
                </a:solidFill>
              </a:rPr>
              <a:t> = 1 m²</a:t>
            </a:r>
            <a:endParaRPr lang="de-DE" sz="2400" b="1" dirty="0">
              <a:solidFill>
                <a:srgbClr val="FF0000"/>
              </a:solidFill>
            </a:endParaRPr>
          </a:p>
        </p:txBody>
      </p:sp>
      <p:sp>
        <p:nvSpPr>
          <p:cNvPr id="16" name="Datumsplatzhalter 15"/>
          <p:cNvSpPr>
            <a:spLocks noGrp="1"/>
          </p:cNvSpPr>
          <p:nvPr>
            <p:ph type="dt" sz="half" idx="15"/>
          </p:nvPr>
        </p:nvSpPr>
        <p:spPr/>
        <p:txBody>
          <a:bodyPr/>
          <a:lstStyle/>
          <a:p>
            <a:fld id="{4F98F8B1-2755-44CD-879E-30A4D350B03F}" type="datetime1">
              <a:rPr lang="de-DE" smtClean="0"/>
              <a:t>27.05.2014</a:t>
            </a:fld>
            <a:endParaRPr lang="de-DE" dirty="0"/>
          </a:p>
        </p:txBody>
      </p:sp>
      <p:sp>
        <p:nvSpPr>
          <p:cNvPr id="17" name="Foliennummernplatzhalter 16"/>
          <p:cNvSpPr>
            <a:spLocks noGrp="1"/>
          </p:cNvSpPr>
          <p:nvPr>
            <p:ph type="sldNum" sz="quarter" idx="17"/>
          </p:nvPr>
        </p:nvSpPr>
        <p:spPr/>
        <p:txBody>
          <a:bodyPr/>
          <a:lstStyle/>
          <a:p>
            <a:fld id="{444A159E-39F8-4BD4-BAC6-A1654F7AE0EA}" type="slidenum">
              <a:rPr lang="de-DE" smtClean="0"/>
              <a:pPr/>
              <a:t>7</a:t>
            </a:fld>
            <a:endParaRPr lang="de-DE" dirty="0"/>
          </a:p>
        </p:txBody>
      </p:sp>
      <p:sp>
        <p:nvSpPr>
          <p:cNvPr id="11" name="Textplatzhalter 8"/>
          <p:cNvSpPr txBox="1">
            <a:spLocks/>
          </p:cNvSpPr>
          <p:nvPr/>
        </p:nvSpPr>
        <p:spPr>
          <a:xfrm>
            <a:off x="4432176" y="6111328"/>
            <a:ext cx="4446000" cy="270000"/>
          </a:xfrm>
          <a:prstGeom prst="rect">
            <a:avLst/>
          </a:prstGeom>
          <a:solidFill>
            <a:schemeClr val="bg1">
              <a:lumMod val="95000"/>
              <a:alpha val="80000"/>
            </a:schemeClr>
          </a:solidFill>
          <a:ln>
            <a:noFill/>
          </a:ln>
        </p:spPr>
        <p:txBody>
          <a:bodyPr lIns="72000" tIns="0" rIns="72000" bIns="0"/>
          <a:lstStyle>
            <a:lvl1pPr marL="0" indent="0" algn="l" defTabSz="914400" rtl="0" eaLnBrk="1" latinLnBrk="0" hangingPunct="1">
              <a:spcBef>
                <a:spcPct val="20000"/>
              </a:spcBef>
              <a:buFont typeface="Arial" pitchFamily="34" charset="0"/>
              <a:buNone/>
              <a:tabLst/>
              <a:defRPr kumimoji="0" lang="de-DE" sz="1500" b="1" i="0" u="none" strike="noStrike" kern="1200" cap="none" spc="0" normalizeH="0" baseline="0" noProof="0" dirty="0" smtClean="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sz="1800" dirty="0" smtClean="0"/>
              <a:t>Schallemissionen </a:t>
            </a:r>
            <a:r>
              <a:rPr lang="de-DE" sz="1800" dirty="0"/>
              <a:t>eines </a:t>
            </a:r>
            <a:r>
              <a:rPr lang="de-DE" sz="1800" dirty="0" smtClean="0"/>
              <a:t>Kraftwerks</a:t>
            </a:r>
            <a:endParaRPr lang="de-DE" sz="1800" dirty="0"/>
          </a:p>
        </p:txBody>
      </p:sp>
    </p:spTree>
    <p:extLst>
      <p:ext uri="{BB962C8B-B14F-4D97-AF65-F5344CB8AC3E}">
        <p14:creationId xmlns:p14="http://schemas.microsoft.com/office/powerpoint/2010/main" val="323299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Effect transition="in" filter="fade">
                                      <p:cBhvr>
                                        <p:cTn id="19" dur="500"/>
                                        <p:tgtEl>
                                          <p:spTgt spid="1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xEl>
                                              <p:pRg st="2" end="2"/>
                                            </p:txEl>
                                          </p:spTgt>
                                        </p:tgtEl>
                                        <p:attrNameLst>
                                          <p:attrName>style.visibility</p:attrName>
                                        </p:attrNameLst>
                                      </p:cBhvr>
                                      <p:to>
                                        <p:strVal val="visible"/>
                                      </p:to>
                                    </p:set>
                                    <p:animEffect transition="in" filter="fade">
                                      <p:cBhvr>
                                        <p:cTn id="24" dur="500"/>
                                        <p:tgtEl>
                                          <p:spTgt spid="1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
                                            <p:txEl>
                                              <p:pRg st="4" end="4"/>
                                            </p:txEl>
                                          </p:spTgt>
                                        </p:tgtEl>
                                        <p:attrNameLst>
                                          <p:attrName>style.visibility</p:attrName>
                                        </p:attrNameLst>
                                      </p:cBhvr>
                                      <p:to>
                                        <p:strVal val="visible"/>
                                      </p:to>
                                    </p:set>
                                    <p:animEffect transition="in" filter="fade">
                                      <p:cBhvr>
                                        <p:cTn id="29" dur="500"/>
                                        <p:tgtEl>
                                          <p:spTgt spid="13">
                                            <p:txEl>
                                              <p:pRg st="4" end="4"/>
                                            </p:txEl>
                                          </p:spTgt>
                                        </p:tgtEl>
                                      </p:cBhvr>
                                    </p:animEffect>
                                  </p:childTnLst>
                                </p:cTn>
                              </p:par>
                              <p:par>
                                <p:cTn id="30" presetID="10" presetClass="exit" presetSubtype="0" fill="hold"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xEl>
                                              <p:pRg st="6" end="6"/>
                                            </p:txEl>
                                          </p:spTgt>
                                        </p:tgtEl>
                                        <p:attrNameLst>
                                          <p:attrName>style.visibility</p:attrName>
                                        </p:attrNameLst>
                                      </p:cBhvr>
                                      <p:to>
                                        <p:strVal val="visible"/>
                                      </p:to>
                                    </p:set>
                                    <p:animEffect transition="in" filter="fade">
                                      <p:cBhvr>
                                        <p:cTn id="37" dur="500"/>
                                        <p:tgtEl>
                                          <p:spTgt spid="13">
                                            <p:txEl>
                                              <p:pRg st="6" end="6"/>
                                            </p:txEl>
                                          </p:spTgt>
                                        </p:tgtEl>
                                      </p:cBhvr>
                                    </p:animEffect>
                                  </p:childTnLst>
                                </p:cTn>
                              </p:par>
                              <p:par>
                                <p:cTn id="38" presetID="53" presetClass="exit" presetSubtype="32" fill="hold" nodeType="withEffect">
                                  <p:stCondLst>
                                    <p:cond delay="0"/>
                                  </p:stCondLst>
                                  <p:childTnLst>
                                    <p:anim calcmode="lin" valueType="num">
                                      <p:cBhvr>
                                        <p:cTn id="39" dur="750"/>
                                        <p:tgtEl>
                                          <p:spTgt spid="8"/>
                                        </p:tgtEl>
                                        <p:attrNameLst>
                                          <p:attrName>ppt_w</p:attrName>
                                        </p:attrNameLst>
                                      </p:cBhvr>
                                      <p:tavLst>
                                        <p:tav tm="0">
                                          <p:val>
                                            <p:strVal val="ppt_w"/>
                                          </p:val>
                                        </p:tav>
                                        <p:tav tm="100000">
                                          <p:val>
                                            <p:fltVal val="0"/>
                                          </p:val>
                                        </p:tav>
                                      </p:tavLst>
                                    </p:anim>
                                    <p:anim calcmode="lin" valueType="num">
                                      <p:cBhvr>
                                        <p:cTn id="40" dur="750"/>
                                        <p:tgtEl>
                                          <p:spTgt spid="8"/>
                                        </p:tgtEl>
                                        <p:attrNameLst>
                                          <p:attrName>ppt_h</p:attrName>
                                        </p:attrNameLst>
                                      </p:cBhvr>
                                      <p:tavLst>
                                        <p:tav tm="0">
                                          <p:val>
                                            <p:strVal val="ppt_h"/>
                                          </p:val>
                                        </p:tav>
                                        <p:tav tm="100000">
                                          <p:val>
                                            <p:fltVal val="0"/>
                                          </p:val>
                                        </p:tav>
                                      </p:tavLst>
                                    </p:anim>
                                    <p:animEffect transition="out" filter="fade">
                                      <p:cBhvr>
                                        <p:cTn id="41" dur="750"/>
                                        <p:tgtEl>
                                          <p:spTgt spid="8"/>
                                        </p:tgtEl>
                                      </p:cBhvr>
                                    </p:animEffect>
                                    <p:set>
                                      <p:cBhvr>
                                        <p:cTn id="42" dur="1" fill="hold">
                                          <p:stCondLst>
                                            <p:cond delay="749"/>
                                          </p:stCondLst>
                                        </p:cTn>
                                        <p:tgtEl>
                                          <p:spTgt spid="8"/>
                                        </p:tgtEl>
                                        <p:attrNameLst>
                                          <p:attrName>style.visibility</p:attrName>
                                        </p:attrNameLst>
                                      </p:cBhvr>
                                      <p:to>
                                        <p:strVal val="hidden"/>
                                      </p:to>
                                    </p:set>
                                  </p:childTnLst>
                                </p:cTn>
                              </p:par>
                              <p:par>
                                <p:cTn id="43" presetID="10" presetClass="entr" presetSubtype="0" fill="hold" nodeType="withEffect">
                                  <p:stCondLst>
                                    <p:cond delay="50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animBg="1"/>
      <p:bldP spid="15" grpId="0"/>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Bestimmung Schallleistungspegel</a:t>
            </a:r>
          </a:p>
        </p:txBody>
      </p:sp>
      <p:pic>
        <p:nvPicPr>
          <p:cNvPr id="14" name="Inhaltsplatzhalter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0570" y="2643646"/>
            <a:ext cx="3785099" cy="3723168"/>
          </a:xfrm>
          <a:prstGeom prst="rect">
            <a:avLst/>
          </a:prstGeom>
        </p:spPr>
      </p:pic>
      <p:pic>
        <p:nvPicPr>
          <p:cNvPr id="15" name="Grafik 14"/>
          <p:cNvPicPr>
            <a:picLocks noChangeAspect="1"/>
          </p:cNvPicPr>
          <p:nvPr/>
        </p:nvPicPr>
        <p:blipFill>
          <a:blip r:embed="rId4" cstate="print">
            <a:duotone>
              <a:prstClr val="black"/>
              <a:srgbClr val="0070C0">
                <a:tint val="45000"/>
                <a:satMod val="400000"/>
              </a:srgbClr>
            </a:duotone>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a:off x="4932040" y="2708920"/>
            <a:ext cx="3240359" cy="2298532"/>
          </a:xfrm>
          <a:prstGeom prst="rect">
            <a:avLst/>
          </a:prstGeom>
        </p:spPr>
      </p:pic>
      <p:sp>
        <p:nvSpPr>
          <p:cNvPr id="17" name="Inhaltsplatzhalter 2"/>
          <p:cNvSpPr txBox="1">
            <a:spLocks/>
          </p:cNvSpPr>
          <p:nvPr/>
        </p:nvSpPr>
        <p:spPr>
          <a:xfrm>
            <a:off x="407112" y="1196975"/>
            <a:ext cx="4683458" cy="5184775"/>
          </a:xfrm>
          <a:prstGeom prst="rect">
            <a:avLst/>
          </a:prstGeom>
          <a:effectLst>
            <a:outerShdw blurRad="63500" sx="101000" sy="101000" algn="ctr" rotWithShape="0">
              <a:prstClr val="black">
                <a:alpha val="24000"/>
              </a:prstClr>
            </a:outerShdw>
          </a:effectLst>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spcBef>
                <a:spcPct val="50000"/>
              </a:spcBef>
              <a:spcAft>
                <a:spcPct val="0"/>
              </a:spcAft>
            </a:pPr>
            <a:r>
              <a:rPr lang="de-DE" altLang="de-DE" dirty="0" smtClean="0">
                <a:solidFill>
                  <a:srgbClr val="000000"/>
                </a:solidFill>
              </a:rPr>
              <a:t>Wir wollen für einen Föhn den Schallleistungspegel bestimmen.</a:t>
            </a:r>
          </a:p>
          <a:p>
            <a:pPr fontAlgn="base">
              <a:spcBef>
                <a:spcPct val="50000"/>
              </a:spcBef>
              <a:spcAft>
                <a:spcPct val="0"/>
              </a:spcAft>
            </a:pPr>
            <a:r>
              <a:rPr lang="de-DE" altLang="de-DE" dirty="0" smtClean="0">
                <a:solidFill>
                  <a:srgbClr val="000000"/>
                </a:solidFill>
              </a:rPr>
              <a:t>Dazu betrachten wir eine Käse-glocke mit 4 m² Oberfläche.</a:t>
            </a:r>
            <a:endParaRPr lang="de-DE" dirty="0" smtClean="0">
              <a:solidFill>
                <a:prstClr val="black"/>
              </a:solidFill>
            </a:endParaRPr>
          </a:p>
          <a:p>
            <a:pPr fontAlgn="base">
              <a:spcBef>
                <a:spcPct val="50000"/>
              </a:spcBef>
              <a:spcAft>
                <a:spcPct val="0"/>
              </a:spcAft>
            </a:pPr>
            <a:r>
              <a:rPr lang="de-DE" altLang="de-DE" dirty="0" smtClean="0">
                <a:solidFill>
                  <a:srgbClr val="000000"/>
                </a:solidFill>
              </a:rPr>
              <a:t>Wir bestimmen den mittleren Schalldruckpegel auf der Ober-fläche der Käseglocke: 63 dB.</a:t>
            </a:r>
            <a:endParaRPr lang="de-DE" altLang="de-DE" i="1" dirty="0" smtClean="0">
              <a:solidFill>
                <a:srgbClr val="000000"/>
              </a:solidFill>
            </a:endParaRPr>
          </a:p>
          <a:p>
            <a:pPr fontAlgn="base">
              <a:spcBef>
                <a:spcPct val="50000"/>
              </a:spcBef>
              <a:spcAft>
                <a:spcPct val="0"/>
              </a:spcAft>
            </a:pPr>
            <a:r>
              <a:rPr lang="de-DE" altLang="de-DE" dirty="0" smtClean="0">
                <a:solidFill>
                  <a:srgbClr val="000000"/>
                </a:solidFill>
              </a:rPr>
              <a:t>Um </a:t>
            </a:r>
            <a:r>
              <a:rPr lang="de-DE" altLang="de-DE" dirty="0">
                <a:solidFill>
                  <a:srgbClr val="000000"/>
                </a:solidFill>
              </a:rPr>
              <a:t>von </a:t>
            </a:r>
            <a:r>
              <a:rPr lang="de-DE" altLang="de-DE" dirty="0" smtClean="0">
                <a:solidFill>
                  <a:srgbClr val="000000"/>
                </a:solidFill>
              </a:rPr>
              <a:t>4 m² auf 1 m² zu </a:t>
            </a:r>
            <a:r>
              <a:rPr lang="de-DE" altLang="de-DE" dirty="0" err="1" smtClean="0">
                <a:solidFill>
                  <a:srgbClr val="000000"/>
                </a:solidFill>
              </a:rPr>
              <a:t>skalie-ren</a:t>
            </a:r>
            <a:r>
              <a:rPr lang="de-DE" altLang="de-DE" dirty="0" smtClean="0">
                <a:solidFill>
                  <a:srgbClr val="000000"/>
                </a:solidFill>
              </a:rPr>
              <a:t>, müssen wir + 6 dB rechnen.</a:t>
            </a:r>
          </a:p>
          <a:p>
            <a:pPr fontAlgn="base">
              <a:spcBef>
                <a:spcPct val="50000"/>
              </a:spcBef>
              <a:spcAft>
                <a:spcPct val="0"/>
              </a:spcAft>
            </a:pPr>
            <a:r>
              <a:rPr lang="de-DE" dirty="0" smtClean="0">
                <a:solidFill>
                  <a:srgbClr val="000000"/>
                </a:solidFill>
              </a:rPr>
              <a:t>Der Schallleistungspegel des Haarföhns ist </a:t>
            </a:r>
            <a:br>
              <a:rPr lang="de-DE" dirty="0" smtClean="0">
                <a:solidFill>
                  <a:srgbClr val="000000"/>
                </a:solidFill>
              </a:rPr>
            </a:br>
            <a:r>
              <a:rPr lang="de-DE" i="1" dirty="0" smtClean="0">
                <a:solidFill>
                  <a:srgbClr val="000000"/>
                </a:solidFill>
              </a:rPr>
              <a:t>L</a:t>
            </a:r>
            <a:r>
              <a:rPr lang="de-DE" baseline="-25000" dirty="0" smtClean="0">
                <a:solidFill>
                  <a:srgbClr val="000000"/>
                </a:solidFill>
              </a:rPr>
              <a:t>W</a:t>
            </a:r>
            <a:r>
              <a:rPr lang="de-DE" dirty="0" smtClean="0">
                <a:solidFill>
                  <a:srgbClr val="000000"/>
                </a:solidFill>
              </a:rPr>
              <a:t> = 63 dB + 6 dB = 69 dB.</a:t>
            </a:r>
            <a:endParaRPr lang="de-DE" dirty="0" smtClean="0">
              <a:solidFill>
                <a:prstClr val="black"/>
              </a:solidFill>
            </a:endParaRPr>
          </a:p>
        </p:txBody>
      </p:sp>
      <p:pic>
        <p:nvPicPr>
          <p:cNvPr id="18" name="Grafik 17"/>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val="0"/>
              </a:ext>
            </a:extLst>
          </a:blip>
          <a:stretch>
            <a:fillRect/>
          </a:stretch>
        </p:blipFill>
        <p:spPr>
          <a:xfrm>
            <a:off x="3275856" y="1412776"/>
            <a:ext cx="6500755" cy="4611276"/>
          </a:xfrm>
          <a:prstGeom prst="rect">
            <a:avLst/>
          </a:prstGeom>
        </p:spPr>
      </p:pic>
      <p:sp>
        <p:nvSpPr>
          <p:cNvPr id="19" name="Pfeil nach links 18"/>
          <p:cNvSpPr/>
          <p:nvPr/>
        </p:nvSpPr>
        <p:spPr>
          <a:xfrm rot="18926899">
            <a:off x="6704650" y="2536732"/>
            <a:ext cx="936104" cy="238074"/>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0000"/>
              </a:solidFill>
            </a:endParaRPr>
          </a:p>
        </p:txBody>
      </p:sp>
      <p:sp>
        <p:nvSpPr>
          <p:cNvPr id="20" name="Textfeld 19"/>
          <p:cNvSpPr txBox="1"/>
          <p:nvPr/>
        </p:nvSpPr>
        <p:spPr>
          <a:xfrm>
            <a:off x="7589755" y="1916832"/>
            <a:ext cx="1303420" cy="542347"/>
          </a:xfrm>
          <a:prstGeom prst="rect">
            <a:avLst/>
          </a:prstGeom>
          <a:noFill/>
        </p:spPr>
        <p:txBody>
          <a:bodyPr wrap="none" rtlCol="0">
            <a:noAutofit/>
          </a:bodyPr>
          <a:lstStyle/>
          <a:p>
            <a:pPr marL="0" indent="0">
              <a:buFont typeface="Arial" pitchFamily="34" charset="0"/>
              <a:buNone/>
            </a:pPr>
            <a:r>
              <a:rPr lang="de-DE" sz="2400" b="1" i="1" dirty="0" smtClean="0">
                <a:solidFill>
                  <a:srgbClr val="FF0000"/>
                </a:solidFill>
              </a:rPr>
              <a:t>A</a:t>
            </a:r>
            <a:r>
              <a:rPr lang="de-DE" sz="2400" b="1" dirty="0" smtClean="0">
                <a:solidFill>
                  <a:srgbClr val="FF0000"/>
                </a:solidFill>
              </a:rPr>
              <a:t> = 1 m²</a:t>
            </a:r>
            <a:endParaRPr lang="de-DE" sz="2400" b="1" dirty="0">
              <a:solidFill>
                <a:srgbClr val="FF0000"/>
              </a:solidFill>
            </a:endParaRPr>
          </a:p>
        </p:txBody>
      </p:sp>
      <p:sp>
        <p:nvSpPr>
          <p:cNvPr id="21" name="Pfeil nach links 20"/>
          <p:cNvSpPr/>
          <p:nvPr/>
        </p:nvSpPr>
        <p:spPr>
          <a:xfrm rot="18926899">
            <a:off x="6704650" y="1528620"/>
            <a:ext cx="936104" cy="238074"/>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0000"/>
              </a:solidFill>
            </a:endParaRPr>
          </a:p>
        </p:txBody>
      </p:sp>
      <p:sp>
        <p:nvSpPr>
          <p:cNvPr id="22" name="Textfeld 21"/>
          <p:cNvSpPr txBox="1"/>
          <p:nvPr/>
        </p:nvSpPr>
        <p:spPr>
          <a:xfrm>
            <a:off x="7589755" y="908720"/>
            <a:ext cx="1303420" cy="542347"/>
          </a:xfrm>
          <a:prstGeom prst="rect">
            <a:avLst/>
          </a:prstGeom>
          <a:noFill/>
        </p:spPr>
        <p:txBody>
          <a:bodyPr wrap="none" rtlCol="0">
            <a:noAutofit/>
          </a:bodyPr>
          <a:lstStyle/>
          <a:p>
            <a:pPr marL="0" indent="0">
              <a:buFont typeface="Arial" pitchFamily="34" charset="0"/>
              <a:buNone/>
            </a:pPr>
            <a:r>
              <a:rPr lang="de-DE" sz="2400" b="1" i="1" dirty="0" smtClean="0">
                <a:solidFill>
                  <a:srgbClr val="FF0000"/>
                </a:solidFill>
              </a:rPr>
              <a:t>A</a:t>
            </a:r>
            <a:r>
              <a:rPr lang="de-DE" sz="2400" b="1" dirty="0" smtClean="0">
                <a:solidFill>
                  <a:srgbClr val="FF0000"/>
                </a:solidFill>
              </a:rPr>
              <a:t> = 4 m²</a:t>
            </a:r>
            <a:endParaRPr lang="de-DE" sz="2400" b="1" dirty="0">
              <a:solidFill>
                <a:srgbClr val="FF0000"/>
              </a:solidFill>
            </a:endParaRPr>
          </a:p>
        </p:txBody>
      </p:sp>
      <p:sp>
        <p:nvSpPr>
          <p:cNvPr id="23" name="Datumsplatzhalter 22"/>
          <p:cNvSpPr>
            <a:spLocks noGrp="1"/>
          </p:cNvSpPr>
          <p:nvPr>
            <p:ph type="dt" sz="half" idx="15"/>
          </p:nvPr>
        </p:nvSpPr>
        <p:spPr/>
        <p:txBody>
          <a:bodyPr/>
          <a:lstStyle/>
          <a:p>
            <a:fld id="{868847CC-CAA1-450A-A651-9CD6E6A9D282}" type="datetime1">
              <a:rPr lang="de-DE" smtClean="0"/>
              <a:t>27.05.2014</a:t>
            </a:fld>
            <a:endParaRPr lang="de-DE" dirty="0"/>
          </a:p>
        </p:txBody>
      </p:sp>
      <p:sp>
        <p:nvSpPr>
          <p:cNvPr id="24" name="Foliennummernplatzhalter 23"/>
          <p:cNvSpPr>
            <a:spLocks noGrp="1"/>
          </p:cNvSpPr>
          <p:nvPr>
            <p:ph type="sldNum" sz="quarter" idx="17"/>
          </p:nvPr>
        </p:nvSpPr>
        <p:spPr/>
        <p:txBody>
          <a:bodyPr/>
          <a:lstStyle/>
          <a:p>
            <a:fld id="{444A159E-39F8-4BD4-BAC6-A1654F7AE0EA}" type="slidenum">
              <a:rPr lang="de-DE" smtClean="0"/>
              <a:pPr/>
              <a:t>8</a:t>
            </a:fld>
            <a:endParaRPr lang="de-DE" dirty="0"/>
          </a:p>
        </p:txBody>
      </p:sp>
      <p:sp>
        <p:nvSpPr>
          <p:cNvPr id="25" name="Textplatzhalter 8"/>
          <p:cNvSpPr txBox="1">
            <a:spLocks/>
          </p:cNvSpPr>
          <p:nvPr/>
        </p:nvSpPr>
        <p:spPr>
          <a:xfrm>
            <a:off x="4379780" y="6111328"/>
            <a:ext cx="4500000" cy="270000"/>
          </a:xfrm>
          <a:prstGeom prst="rect">
            <a:avLst/>
          </a:prstGeom>
          <a:solidFill>
            <a:schemeClr val="bg1">
              <a:lumMod val="95000"/>
              <a:alpha val="80000"/>
            </a:schemeClr>
          </a:solidFill>
          <a:ln>
            <a:noFill/>
          </a:ln>
        </p:spPr>
        <p:txBody>
          <a:bodyPr lIns="72000" tIns="0" rIns="72000" bIns="0"/>
          <a:lstStyle>
            <a:lvl1pPr marL="0" indent="0" algn="l" defTabSz="914400" rtl="0" eaLnBrk="1" latinLnBrk="0" hangingPunct="1">
              <a:spcBef>
                <a:spcPct val="20000"/>
              </a:spcBef>
              <a:buFont typeface="Arial" pitchFamily="34" charset="0"/>
              <a:buNone/>
              <a:tabLst/>
              <a:defRPr kumimoji="0" lang="de-DE" sz="1500" b="1" i="0" u="none" strike="noStrike" kern="1200" cap="none" spc="0" normalizeH="0" baseline="0" noProof="0" dirty="0" smtClean="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sz="1800" dirty="0" smtClean="0"/>
              <a:t>Bestimmung des Schallleistungspegels</a:t>
            </a:r>
            <a:endParaRPr lang="de-DE" sz="1800" dirty="0"/>
          </a:p>
        </p:txBody>
      </p:sp>
    </p:spTree>
    <p:extLst>
      <p:ext uri="{BB962C8B-B14F-4D97-AF65-F5344CB8AC3E}">
        <p14:creationId xmlns:p14="http://schemas.microsoft.com/office/powerpoint/2010/main" val="1036016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xEl>
                                              <p:pRg st="1" end="1"/>
                                            </p:txEl>
                                          </p:spTgt>
                                        </p:tgtEl>
                                        <p:attrNameLst>
                                          <p:attrName>style.visibility</p:attrName>
                                        </p:attrNameLst>
                                      </p:cBhvr>
                                      <p:to>
                                        <p:strVal val="visible"/>
                                      </p:to>
                                    </p:set>
                                    <p:animEffect transition="in" filter="fade">
                                      <p:cBhvr>
                                        <p:cTn id="18" dur="500"/>
                                        <p:tgtEl>
                                          <p:spTgt spid="17">
                                            <p:txEl>
                                              <p:pRg st="1" end="1"/>
                                            </p:txEl>
                                          </p:spTgt>
                                        </p:tgtEl>
                                      </p:cBhvr>
                                    </p:animEffect>
                                  </p:childTnLst>
                                </p:cTn>
                              </p:par>
                              <p:par>
                                <p:cTn id="19" presetID="2" presetClass="entr" presetSubtype="1"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0-#ppt_h/2"/>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7">
                                            <p:txEl>
                                              <p:pRg st="2" end="2"/>
                                            </p:txEl>
                                          </p:spTgt>
                                        </p:tgtEl>
                                        <p:attrNameLst>
                                          <p:attrName>style.visibility</p:attrName>
                                        </p:attrNameLst>
                                      </p:cBhvr>
                                      <p:to>
                                        <p:strVal val="visible"/>
                                      </p:to>
                                    </p:set>
                                    <p:animEffect transition="in" filter="fade">
                                      <p:cBhvr>
                                        <p:cTn id="33" dur="500"/>
                                        <p:tgtEl>
                                          <p:spTgt spid="17">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7">
                                            <p:txEl>
                                              <p:pRg st="3" end="3"/>
                                            </p:txEl>
                                          </p:spTgt>
                                        </p:tgtEl>
                                        <p:attrNameLst>
                                          <p:attrName>style.visibility</p:attrName>
                                        </p:attrNameLst>
                                      </p:cBhvr>
                                      <p:to>
                                        <p:strVal val="visible"/>
                                      </p:to>
                                    </p:set>
                                    <p:animEffect transition="in" filter="fade">
                                      <p:cBhvr>
                                        <p:cTn id="38" dur="500"/>
                                        <p:tgtEl>
                                          <p:spTgt spid="17">
                                            <p:txEl>
                                              <p:pRg st="3" end="3"/>
                                            </p:txEl>
                                          </p:spTgt>
                                        </p:tgtEl>
                                      </p:cBhvr>
                                    </p:animEffect>
                                  </p:childTnLst>
                                </p:cTn>
                              </p:par>
                              <p:par>
                                <p:cTn id="39" presetID="10" presetClass="exit" presetSubtype="0" fill="hold" nodeType="withEffect">
                                  <p:stCondLst>
                                    <p:cond delay="0"/>
                                  </p:stCondLst>
                                  <p:childTnLst>
                                    <p:animEffect transition="out" filter="fade">
                                      <p:cBhvr>
                                        <p:cTn id="40" dur="500"/>
                                        <p:tgtEl>
                                          <p:spTgt spid="14"/>
                                        </p:tgtEl>
                                      </p:cBhvr>
                                    </p:animEffect>
                                    <p:set>
                                      <p:cBhvr>
                                        <p:cTn id="41" dur="1" fill="hold">
                                          <p:stCondLst>
                                            <p:cond delay="499"/>
                                          </p:stCondLst>
                                        </p:cTn>
                                        <p:tgtEl>
                                          <p:spTgt spid="14"/>
                                        </p:tgtEl>
                                        <p:attrNameLst>
                                          <p:attrName>style.visibility</p:attrName>
                                        </p:attrNameLst>
                                      </p:cBhvr>
                                      <p:to>
                                        <p:strVal val="hidden"/>
                                      </p:to>
                                    </p:set>
                                  </p:childTnLst>
                                </p:cTn>
                              </p:par>
                            </p:childTnLst>
                          </p:cTn>
                        </p:par>
                        <p:par>
                          <p:cTn id="42" fill="hold">
                            <p:stCondLst>
                              <p:cond delay="500"/>
                            </p:stCondLst>
                            <p:childTnLst>
                              <p:par>
                                <p:cTn id="43" presetID="53" presetClass="exit" presetSubtype="32" fill="hold" nodeType="afterEffect">
                                  <p:stCondLst>
                                    <p:cond delay="0"/>
                                  </p:stCondLst>
                                  <p:childTnLst>
                                    <p:anim calcmode="lin" valueType="num">
                                      <p:cBhvr>
                                        <p:cTn id="44" dur="1500"/>
                                        <p:tgtEl>
                                          <p:spTgt spid="18"/>
                                        </p:tgtEl>
                                        <p:attrNameLst>
                                          <p:attrName>ppt_w</p:attrName>
                                        </p:attrNameLst>
                                      </p:cBhvr>
                                      <p:tavLst>
                                        <p:tav tm="0">
                                          <p:val>
                                            <p:strVal val="ppt_w"/>
                                          </p:val>
                                        </p:tav>
                                        <p:tav tm="100000">
                                          <p:val>
                                            <p:fltVal val="0"/>
                                          </p:val>
                                        </p:tav>
                                      </p:tavLst>
                                    </p:anim>
                                    <p:anim calcmode="lin" valueType="num">
                                      <p:cBhvr>
                                        <p:cTn id="45" dur="1500"/>
                                        <p:tgtEl>
                                          <p:spTgt spid="18"/>
                                        </p:tgtEl>
                                        <p:attrNameLst>
                                          <p:attrName>ppt_h</p:attrName>
                                        </p:attrNameLst>
                                      </p:cBhvr>
                                      <p:tavLst>
                                        <p:tav tm="0">
                                          <p:val>
                                            <p:strVal val="ppt_h"/>
                                          </p:val>
                                        </p:tav>
                                        <p:tav tm="100000">
                                          <p:val>
                                            <p:fltVal val="0"/>
                                          </p:val>
                                        </p:tav>
                                      </p:tavLst>
                                    </p:anim>
                                    <p:animEffect transition="out" filter="fade">
                                      <p:cBhvr>
                                        <p:cTn id="46" dur="1500"/>
                                        <p:tgtEl>
                                          <p:spTgt spid="18"/>
                                        </p:tgtEl>
                                      </p:cBhvr>
                                    </p:animEffect>
                                    <p:set>
                                      <p:cBhvr>
                                        <p:cTn id="47" dur="1" fill="hold">
                                          <p:stCondLst>
                                            <p:cond delay="1499"/>
                                          </p:stCondLst>
                                        </p:cTn>
                                        <p:tgtEl>
                                          <p:spTgt spid="18"/>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250"/>
                                        <p:tgtEl>
                                          <p:spTgt spid="21"/>
                                        </p:tgtEl>
                                      </p:cBhvr>
                                    </p:animEffect>
                                    <p:set>
                                      <p:cBhvr>
                                        <p:cTn id="50" dur="1" fill="hold">
                                          <p:stCondLst>
                                            <p:cond delay="249"/>
                                          </p:stCondLst>
                                        </p:cTn>
                                        <p:tgtEl>
                                          <p:spTgt spid="21"/>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250"/>
                                        <p:tgtEl>
                                          <p:spTgt spid="22"/>
                                        </p:tgtEl>
                                      </p:cBhvr>
                                    </p:animEffect>
                                    <p:set>
                                      <p:cBhvr>
                                        <p:cTn id="53" dur="1" fill="hold">
                                          <p:stCondLst>
                                            <p:cond delay="249"/>
                                          </p:stCondLst>
                                        </p:cTn>
                                        <p:tgtEl>
                                          <p:spTgt spid="22"/>
                                        </p:tgtEl>
                                        <p:attrNameLst>
                                          <p:attrName>style.visibility</p:attrName>
                                        </p:attrNameLst>
                                      </p:cBhvr>
                                      <p:to>
                                        <p:strVal val="hidden"/>
                                      </p:to>
                                    </p:set>
                                  </p:childTnLst>
                                </p:cTn>
                              </p:par>
                              <p:par>
                                <p:cTn id="54" presetID="10" presetClass="entr" presetSubtype="0" fill="hold" nodeType="withEffect">
                                  <p:stCondLst>
                                    <p:cond delay="75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125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7">
                                            <p:txEl>
                                              <p:pRg st="4" end="4"/>
                                            </p:txEl>
                                          </p:spTgt>
                                        </p:tgtEl>
                                        <p:attrNameLst>
                                          <p:attrName>style.visibility</p:attrName>
                                        </p:attrNameLst>
                                      </p:cBhvr>
                                      <p:to>
                                        <p:strVal val="visible"/>
                                      </p:to>
                                    </p:set>
                                    <p:animEffect transition="in" filter="fade">
                                      <p:cBhvr>
                                        <p:cTn id="67"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animBg="1"/>
      <p:bldP spid="21" grpId="1" animBg="1"/>
      <p:bldP spid="22" grpId="0"/>
      <p:bldP spid="22" grpId="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4"/>
          </p:nvPr>
        </p:nvSpPr>
        <p:spPr>
          <a:xfrm>
            <a:off x="250825" y="1497261"/>
            <a:ext cx="8497639" cy="4596035"/>
          </a:xfrm>
        </p:spPr>
        <p:txBody>
          <a:bodyPr/>
          <a:lstStyle/>
          <a:p>
            <a:pPr marL="342900" indent="-342900">
              <a:buFont typeface="Arial" panose="020B0604020202020204" pitchFamily="34" charset="0"/>
              <a:buChar char="•"/>
            </a:pPr>
            <a:r>
              <a:rPr lang="de-DE" dirty="0" smtClean="0"/>
              <a:t>Schalldruckpegel </a:t>
            </a:r>
            <a:r>
              <a:rPr lang="de-DE" i="1" dirty="0" err="1" smtClean="0"/>
              <a:t>L</a:t>
            </a:r>
            <a:r>
              <a:rPr lang="de-DE" baseline="-25000" dirty="0" err="1" smtClean="0"/>
              <a:t>p</a:t>
            </a:r>
            <a:r>
              <a:rPr lang="de-DE" dirty="0" smtClean="0"/>
              <a:t> und Schallleistungspegel </a:t>
            </a:r>
            <a:r>
              <a:rPr lang="de-DE" i="1" dirty="0" smtClean="0"/>
              <a:t>L</a:t>
            </a:r>
            <a:r>
              <a:rPr lang="de-DE" baseline="-25000" dirty="0" smtClean="0"/>
              <a:t>W</a:t>
            </a:r>
            <a:r>
              <a:rPr lang="de-DE" dirty="0" smtClean="0"/>
              <a:t> haben dieselbe Einheit dB, müssen aber klar unterschieden werden.</a:t>
            </a:r>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dirty="0" smtClean="0"/>
              <a:t>Direkt messbar ist nur der </a:t>
            </a:r>
            <a:r>
              <a:rPr lang="de-DE" dirty="0"/>
              <a:t>Schalldruckpegel </a:t>
            </a:r>
            <a:r>
              <a:rPr lang="de-DE" i="1" dirty="0" err="1" smtClean="0"/>
              <a:t>L</a:t>
            </a:r>
            <a:r>
              <a:rPr lang="de-DE" baseline="-25000" dirty="0" err="1" smtClean="0"/>
              <a:t>p</a:t>
            </a:r>
            <a:r>
              <a:rPr lang="de-DE" dirty="0" smtClean="0"/>
              <a:t>.</a:t>
            </a:r>
            <a:br>
              <a:rPr lang="de-DE" dirty="0" smtClean="0"/>
            </a:br>
            <a:r>
              <a:rPr lang="de-DE" dirty="0" smtClean="0"/>
              <a:t>Der </a:t>
            </a:r>
            <a:r>
              <a:rPr lang="de-DE" dirty="0"/>
              <a:t>Schallleistungspegel </a:t>
            </a:r>
            <a:r>
              <a:rPr lang="de-DE" i="1" dirty="0"/>
              <a:t>L</a:t>
            </a:r>
            <a:r>
              <a:rPr lang="de-DE" baseline="-25000" dirty="0"/>
              <a:t>W</a:t>
            </a:r>
            <a:r>
              <a:rPr lang="de-DE" dirty="0"/>
              <a:t> wird </a:t>
            </a:r>
            <a:r>
              <a:rPr lang="de-DE" dirty="0" smtClean="0"/>
              <a:t>immer indirekt über die Messung des Schalldruckpegels und eine anschließende Berechnung ermittelt.</a:t>
            </a:r>
            <a:endParaRPr lang="de-DE" dirty="0"/>
          </a:p>
          <a:p>
            <a:pPr marL="342900" indent="-342900">
              <a:buFont typeface="Arial" panose="020B0604020202020204" pitchFamily="34" charset="0"/>
              <a:buChar char="•"/>
            </a:pPr>
            <a:endParaRPr lang="de-DE" sz="1600" dirty="0" smtClean="0"/>
          </a:p>
          <a:p>
            <a:pPr marL="342900" indent="-342900">
              <a:buFont typeface="Arial" panose="020B0604020202020204" pitchFamily="34" charset="0"/>
              <a:buChar char="•"/>
            </a:pPr>
            <a:r>
              <a:rPr lang="de-DE" dirty="0"/>
              <a:t>D</a:t>
            </a:r>
            <a:r>
              <a:rPr lang="de-DE" dirty="0" smtClean="0"/>
              <a:t>ie Bestimmung eines Schallleistungspegels ist meistens nicht ganz einfach, weil die Auswahl der Messfläche („Käse-glocke“) viel Erfahrung und die Auswertung </a:t>
            </a:r>
            <a:r>
              <a:rPr lang="de-DE" dirty="0" smtClean="0">
                <a:solidFill>
                  <a:srgbClr val="000000"/>
                </a:solidFill>
              </a:rPr>
              <a:t>üblicherweise mehr Rechenaufwand </a:t>
            </a:r>
            <a:r>
              <a:rPr lang="de-DE" dirty="0" smtClean="0"/>
              <a:t>erfordert als </a:t>
            </a:r>
            <a:r>
              <a:rPr lang="de-DE" dirty="0"/>
              <a:t>im Beispiel</a:t>
            </a:r>
            <a:r>
              <a:rPr lang="de-DE" dirty="0" smtClean="0">
                <a:solidFill>
                  <a:srgbClr val="000000"/>
                </a:solidFill>
              </a:rPr>
              <a:t>.</a:t>
            </a:r>
            <a:endParaRPr lang="de-DE" dirty="0"/>
          </a:p>
        </p:txBody>
      </p:sp>
      <p:sp>
        <p:nvSpPr>
          <p:cNvPr id="2" name="Titel 1"/>
          <p:cNvSpPr>
            <a:spLocks noGrp="1"/>
          </p:cNvSpPr>
          <p:nvPr>
            <p:ph type="title"/>
          </p:nvPr>
        </p:nvSpPr>
        <p:spPr/>
        <p:txBody>
          <a:bodyPr/>
          <a:lstStyle/>
          <a:p>
            <a:r>
              <a:rPr lang="de-DE" b="1" dirty="0" smtClean="0"/>
              <a:t>Schallleistungspegel</a:t>
            </a:r>
            <a:endParaRPr lang="de-DE" b="1" dirty="0"/>
          </a:p>
        </p:txBody>
      </p:sp>
      <p:sp>
        <p:nvSpPr>
          <p:cNvPr id="5" name="Datumsplatzhalter 4"/>
          <p:cNvSpPr>
            <a:spLocks noGrp="1"/>
          </p:cNvSpPr>
          <p:nvPr>
            <p:ph type="dt" sz="half" idx="15"/>
          </p:nvPr>
        </p:nvSpPr>
        <p:spPr/>
        <p:txBody>
          <a:bodyPr/>
          <a:lstStyle/>
          <a:p>
            <a:fld id="{AED8024E-64E5-491D-9ABC-751D4D308453}" type="datetime1">
              <a:rPr lang="de-DE" smtClean="0"/>
              <a:t>27.05.2014</a:t>
            </a:fld>
            <a:endParaRPr lang="de-DE" dirty="0"/>
          </a:p>
        </p:txBody>
      </p:sp>
      <p:sp>
        <p:nvSpPr>
          <p:cNvPr id="7" name="Foliennummernplatzhalter 6"/>
          <p:cNvSpPr>
            <a:spLocks noGrp="1"/>
          </p:cNvSpPr>
          <p:nvPr>
            <p:ph type="sldNum" sz="quarter" idx="17"/>
          </p:nvPr>
        </p:nvSpPr>
        <p:spPr/>
        <p:txBody>
          <a:bodyPr/>
          <a:lstStyle/>
          <a:p>
            <a:fld id="{444A159E-39F8-4BD4-BAC6-A1654F7AE0EA}" type="slidenum">
              <a:rPr lang="de-DE" smtClean="0"/>
              <a:pPr/>
              <a:t>9</a:t>
            </a:fld>
            <a:endParaRPr lang="de-DE" dirty="0"/>
          </a:p>
        </p:txBody>
      </p:sp>
    </p:spTree>
    <p:extLst>
      <p:ext uri="{BB962C8B-B14F-4D97-AF65-F5344CB8AC3E}">
        <p14:creationId xmlns:p14="http://schemas.microsoft.com/office/powerpoint/2010/main" val="2385471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1_Larissa-Design">
  <a:themeElements>
    <a:clrScheme name="UBA">
      <a:dk1>
        <a:sysClr val="windowText" lastClr="000000"/>
      </a:dk1>
      <a:lt1>
        <a:sysClr val="window" lastClr="FFFFFF"/>
      </a:lt1>
      <a:dk2>
        <a:srgbClr val="5EAD35"/>
      </a:dk2>
      <a:lt2>
        <a:srgbClr val="F2F2F2"/>
      </a:lt2>
      <a:accent1>
        <a:srgbClr val="E2007A"/>
      </a:accent1>
      <a:accent2>
        <a:srgbClr val="5EAD35"/>
      </a:accent2>
      <a:accent3>
        <a:srgbClr val="007626"/>
      </a:accent3>
      <a:accent4>
        <a:srgbClr val="A5A5A5"/>
      </a:accent4>
      <a:accent5>
        <a:srgbClr val="7F7F7F"/>
      </a:accent5>
      <a:accent6>
        <a:srgbClr val="4D4D4D"/>
      </a:accent6>
      <a:hlink>
        <a:srgbClr val="007626"/>
      </a:hlink>
      <a:folHlink>
        <a:srgbClr val="007626"/>
      </a:folHlink>
    </a:clrScheme>
    <a:fontScheme name="Benutzerdefiniert 4">
      <a:majorFont>
        <a:latin typeface="Meta Offc Bold"/>
        <a:ea typeface=""/>
        <a:cs typeface=""/>
      </a:majorFont>
      <a:minorFont>
        <a:latin typeface="Meta Offc"/>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UBA_2014_V02_Lärm</Template>
  <TotalTime>0</TotalTime>
  <Words>3000</Words>
  <Application>Microsoft Office PowerPoint</Application>
  <PresentationFormat>Bildschirmpräsentation (4:3)</PresentationFormat>
  <Paragraphs>328</Paragraphs>
  <Slides>17</Slides>
  <Notes>16</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17</vt:i4>
      </vt:variant>
    </vt:vector>
  </HeadingPairs>
  <TitlesOfParts>
    <vt:vector size="24" baseType="lpstr">
      <vt:lpstr>Arial</vt:lpstr>
      <vt:lpstr>Wingdings</vt:lpstr>
      <vt:lpstr>Meta Offc</vt:lpstr>
      <vt:lpstr>Symbol</vt:lpstr>
      <vt:lpstr>Meta Offc Bold</vt:lpstr>
      <vt:lpstr>Calibri</vt:lpstr>
      <vt:lpstr>1_Larissa-Design</vt:lpstr>
      <vt:lpstr>4. Kapitel</vt:lpstr>
      <vt:lpstr>Anlagenplanung im Hinblick auf den Schallschutz I</vt:lpstr>
      <vt:lpstr>Ausbreitungsdämpfung</vt:lpstr>
      <vt:lpstr>Ausbreitungsdämpfung</vt:lpstr>
      <vt:lpstr>Ausbreitungsdämpfung</vt:lpstr>
      <vt:lpstr>Schallleistungspegel</vt:lpstr>
      <vt:lpstr>Schallleistungspegel</vt:lpstr>
      <vt:lpstr>Bestimmung Schallleistungspegel</vt:lpstr>
      <vt:lpstr>Schallleistungspegel</vt:lpstr>
      <vt:lpstr>Schallleistungspegel</vt:lpstr>
      <vt:lpstr>Schallleistungspegel</vt:lpstr>
      <vt:lpstr>Schallausbreitungsberechnung</vt:lpstr>
      <vt:lpstr>Schallausbreitungsberechnung</vt:lpstr>
      <vt:lpstr>Schallausbreitungsberechnung</vt:lpstr>
      <vt:lpstr>Schallausbreitungsberechnung</vt:lpstr>
      <vt:lpstr>Schallausbreitungsberechnung</vt:lpstr>
      <vt:lpstr>Vielen Dank für Ihre Aufmerksamkeit </vt:lpstr>
    </vt:vector>
  </TitlesOfParts>
  <Company>Müller-BBM GmbH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Müller-BBM Powerpoint Vorlage - Hinweise</dc:title>
  <dc:creator>Lenzen,</dc:creator>
  <cp:lastModifiedBy>Lenzen, </cp:lastModifiedBy>
  <cp:revision>192</cp:revision>
  <cp:lastPrinted>2014-05-23T10:50:03Z</cp:lastPrinted>
  <dcterms:created xsi:type="dcterms:W3CDTF">2014-01-27T10:41:46Z</dcterms:created>
  <dcterms:modified xsi:type="dcterms:W3CDTF">2014-05-27T14:37:16Z</dcterms:modified>
</cp:coreProperties>
</file>