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05" r:id="rId1"/>
  </p:sldMasterIdLst>
  <p:notesMasterIdLst>
    <p:notesMasterId r:id="rId12"/>
  </p:notesMasterIdLst>
  <p:sldIdLst>
    <p:sldId id="256" r:id="rId2"/>
    <p:sldId id="264" r:id="rId3"/>
    <p:sldId id="268" r:id="rId4"/>
    <p:sldId id="266" r:id="rId5"/>
    <p:sldId id="269" r:id="rId6"/>
    <p:sldId id="270" r:id="rId7"/>
    <p:sldId id="289" r:id="rId8"/>
    <p:sldId id="290" r:id="rId9"/>
    <p:sldId id="291" r:id="rId10"/>
    <p:sldId id="257" r:id="rId11"/>
  </p:sldIdLst>
  <p:sldSz cx="9144000" cy="6858000" type="screen4x3"/>
  <p:notesSz cx="6858000" cy="9144000"/>
  <p:embeddedFontLst>
    <p:embeddedFont>
      <p:font typeface="Calibri" panose="020F0502020204030204" pitchFamily="34" charset="0"/>
      <p:regular r:id="rId13"/>
      <p:bold r:id="rId14"/>
      <p:italic r:id="rId15"/>
      <p:boldItalic r:id="rId16"/>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99"/>
    <a:srgbClr val="0061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376" autoAdjust="0"/>
    <p:restoredTop sz="71445" autoAdjust="0"/>
  </p:normalViewPr>
  <p:slideViewPr>
    <p:cSldViewPr snapToObjects="1">
      <p:cViewPr varScale="1">
        <p:scale>
          <a:sx n="61" d="100"/>
          <a:sy n="61" d="100"/>
        </p:scale>
        <p:origin x="-1354" y="-82"/>
      </p:cViewPr>
      <p:guideLst>
        <p:guide orient="horz" pos="4020"/>
        <p:guide orient="horz" pos="300"/>
        <p:guide orient="horz" pos="663"/>
        <p:guide orient="horz" pos="754"/>
        <p:guide pos="158"/>
        <p:guide pos="560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Objects="1" showGuides="1">
      <p:cViewPr varScale="1">
        <p:scale>
          <a:sx n="73" d="100"/>
          <a:sy n="73" d="100"/>
        </p:scale>
        <p:origin x="-163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FBE621-BD30-4E3C-A388-E3B1AF6B3E4C}" type="datetimeFigureOut">
              <a:rPr lang="de-DE" smtClean="0"/>
              <a:t>23.05.2014</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EC1513-3634-448A-B37C-DFF56361E386}" type="slidenum">
              <a:rPr lang="de-DE" smtClean="0"/>
              <a:t>‹Nr.›</a:t>
            </a:fld>
            <a:endParaRPr lang="de-DE"/>
          </a:p>
        </p:txBody>
      </p:sp>
    </p:spTree>
    <p:extLst>
      <p:ext uri="{BB962C8B-B14F-4D97-AF65-F5344CB8AC3E}">
        <p14:creationId xmlns:p14="http://schemas.microsoft.com/office/powerpoint/2010/main" val="421719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Wir haben uns Gedanken über</a:t>
            </a:r>
            <a:r>
              <a:rPr lang="de-DE" baseline="0" dirty="0" smtClean="0"/>
              <a:t> die Eigenschaften von Lärm gemacht und</a:t>
            </a:r>
            <a:r>
              <a:rPr lang="de-DE" dirty="0" smtClean="0"/>
              <a:t> kennen nun eine</a:t>
            </a:r>
            <a:r>
              <a:rPr lang="de-DE" baseline="0" dirty="0" smtClean="0"/>
              <a:t> quantitative Kenngröße für die vom Menschen empfundene Lautstärke eines Geräuschs</a:t>
            </a:r>
            <a:r>
              <a:rPr lang="de-DE" dirty="0" smtClean="0"/>
              <a:t>. In</a:t>
            </a:r>
            <a:r>
              <a:rPr lang="de-DE" baseline="0" dirty="0" smtClean="0"/>
              <a:t> welcher Weise nutzt der Gesetzgeber diese Erkenntnisse, um die Bürger vor Lärm zu schützen?</a:t>
            </a:r>
            <a:endParaRPr lang="de-DE"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de-DE" b="1" u="sng" baseline="0" dirty="0" smtClean="0"/>
              <a:t>Nächste Folie</a:t>
            </a:r>
            <a:endParaRPr lang="de-DE" b="1" u="sng" dirty="0" smtClean="0"/>
          </a:p>
          <a:p>
            <a:endParaRPr lang="de-DE" dirty="0"/>
          </a:p>
        </p:txBody>
      </p:sp>
      <p:sp>
        <p:nvSpPr>
          <p:cNvPr id="4" name="Foliennummernplatzhalter 3"/>
          <p:cNvSpPr>
            <a:spLocks noGrp="1"/>
          </p:cNvSpPr>
          <p:nvPr>
            <p:ph type="sldNum" sz="quarter" idx="10"/>
          </p:nvPr>
        </p:nvSpPr>
        <p:spPr/>
        <p:txBody>
          <a:bodyPr/>
          <a:lstStyle/>
          <a:p>
            <a:fld id="{3FEC1513-3634-448A-B37C-DFF56361E386}" type="slidenum">
              <a:rPr lang="de-DE" smtClean="0"/>
              <a:t>1</a:t>
            </a:fld>
            <a:endParaRPr lang="de-DE"/>
          </a:p>
        </p:txBody>
      </p:sp>
    </p:spTree>
    <p:extLst>
      <p:ext uri="{BB962C8B-B14F-4D97-AF65-F5344CB8AC3E}">
        <p14:creationId xmlns:p14="http://schemas.microsoft.com/office/powerpoint/2010/main" val="3060169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Wir wollen zuerst klären</a:t>
            </a:r>
            <a:r>
              <a:rPr lang="de-DE" u="none" dirty="0" smtClean="0"/>
              <a:t>, wo der Gesetzgeber beim</a:t>
            </a:r>
            <a:r>
              <a:rPr lang="de-DE" u="none" baseline="0" dirty="0" smtClean="0"/>
              <a:t> Lärmschutz </a:t>
            </a:r>
            <a:r>
              <a:rPr lang="de-DE" u="sng" baseline="0" dirty="0" smtClean="0"/>
              <a:t>in erster Linie ansetzt</a:t>
            </a:r>
            <a:r>
              <a:rPr lang="de-DE" dirty="0" smtClean="0"/>
              <a:t>,</a:t>
            </a:r>
            <a:r>
              <a:rPr lang="de-DE" baseline="0" dirty="0" smtClean="0"/>
              <a:t> k</a:t>
            </a:r>
            <a:r>
              <a:rPr lang="de-DE" dirty="0" smtClean="0"/>
              <a:t>lären dann, </a:t>
            </a:r>
            <a:r>
              <a:rPr lang="de-DE" u="none" dirty="0" smtClean="0"/>
              <a:t>wie er den unterschiedlichen Arten von Lärm </a:t>
            </a:r>
            <a:r>
              <a:rPr lang="de-DE" u="sng" dirty="0" smtClean="0"/>
              <a:t>Rechnung trägt,</a:t>
            </a:r>
            <a:r>
              <a:rPr lang="de-DE" u="none" dirty="0" smtClean="0"/>
              <a:t> </a:t>
            </a:r>
            <a:r>
              <a:rPr lang="de-DE" dirty="0" smtClean="0"/>
              <a:t>und zuletzt,</a:t>
            </a:r>
            <a:r>
              <a:rPr lang="de-DE" baseline="0" dirty="0" smtClean="0"/>
              <a:t> </a:t>
            </a:r>
            <a:r>
              <a:rPr lang="de-DE" dirty="0" smtClean="0"/>
              <a:t>wie er die unterschiedlichen </a:t>
            </a:r>
            <a:r>
              <a:rPr lang="de-DE" u="sng" dirty="0" smtClean="0"/>
              <a:t>Besiedlungssituationen</a:t>
            </a:r>
            <a:r>
              <a:rPr lang="de-DE" u="sng" baseline="0" dirty="0" smtClean="0"/>
              <a:t> </a:t>
            </a:r>
            <a:r>
              <a:rPr lang="de-DE" u="sng" baseline="0" dirty="0" smtClean="0"/>
              <a:t>berücksichtigt</a:t>
            </a:r>
            <a:r>
              <a:rPr lang="de-DE" baseline="0" dirty="0" smtClean="0"/>
              <a:t>.</a:t>
            </a:r>
            <a:endParaRPr lang="de-DE" dirty="0" smtClean="0"/>
          </a:p>
          <a:p>
            <a:r>
              <a:rPr lang="de-DE" b="1" u="sng" baseline="0" dirty="0" smtClean="0"/>
              <a:t>Nächste Folie</a:t>
            </a:r>
            <a:endParaRPr lang="de-DE" b="1" u="sng"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2</a:t>
            </a:fld>
            <a:endParaRPr lang="de-DE">
              <a:solidFill>
                <a:prstClr val="black"/>
              </a:solidFill>
            </a:endParaRPr>
          </a:p>
        </p:txBody>
      </p:sp>
    </p:spTree>
    <p:extLst>
      <p:ext uri="{BB962C8B-B14F-4D97-AF65-F5344CB8AC3E}">
        <p14:creationId xmlns:p14="http://schemas.microsoft.com/office/powerpoint/2010/main" val="28605195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u="none" baseline="0" dirty="0" smtClean="0">
                <a:effectLst/>
              </a:rPr>
              <a:t>Der Gesetzgeber orientiert sich in erster Linie an dem Schall, der vom Bürger wahrgenommen und möglicherweise als störend empfunden wird, </a:t>
            </a:r>
            <a:r>
              <a:rPr lang="de-DE" b="0" u="sng" baseline="0" dirty="0" smtClean="0">
                <a:effectLst/>
              </a:rPr>
              <a:t>den sogenannten Immissionen</a:t>
            </a:r>
            <a:r>
              <a:rPr lang="de-DE" b="0" u="none" baseline="0" dirty="0" smtClean="0">
                <a:effectLst/>
              </a:rPr>
              <a:t>. Das heißt, er macht Vorgaben bezüglich eines Schalldruckpegels, den ein Bürger gerade noch tolerieren muss. Eine solche Tolerierungsgrenze nennen wir </a:t>
            </a:r>
            <a:r>
              <a:rPr lang="de-DE" b="0" u="sng" baseline="0" dirty="0" smtClean="0">
                <a:effectLst/>
              </a:rPr>
              <a:t>einen Immissionsrichtwert</a:t>
            </a:r>
            <a:r>
              <a:rPr lang="de-DE" b="0" u="none" baseline="0" dirty="0" smtClean="0">
                <a:effectLst/>
              </a:rPr>
              <a:t>. Vom Lärmverursacher wird dann verlangt, dass er für die </a:t>
            </a:r>
            <a:r>
              <a:rPr lang="de-DE" b="0" u="sng" baseline="0" dirty="0" smtClean="0">
                <a:effectLst/>
              </a:rPr>
              <a:t>Einhaltung dieser Immissionsrichtwerte sorgt</a:t>
            </a:r>
            <a:r>
              <a:rPr lang="de-DE" b="0" u="none" baseline="0" dirty="0" smtClean="0">
                <a:effectLst/>
              </a:rPr>
              <a:t>.</a:t>
            </a:r>
          </a:p>
          <a:p>
            <a:r>
              <a:rPr lang="de-DE" b="0" u="none" baseline="0" dirty="0" smtClean="0">
                <a:effectLst/>
              </a:rPr>
              <a:t>Wie ist das zu verstehen?</a:t>
            </a:r>
            <a:endParaRPr lang="de-DE" b="0" u="sng" baseline="0" dirty="0" smtClean="0">
              <a:effectLst/>
            </a:endParaRPr>
          </a:p>
          <a:p>
            <a:r>
              <a:rPr lang="de-DE" b="1" u="sng" baseline="0" dirty="0" smtClean="0"/>
              <a:t>Nächste Folie</a:t>
            </a:r>
            <a:endParaRPr lang="de-DE" b="1" u="sng"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3</a:t>
            </a:fld>
            <a:endParaRPr lang="de-DE">
              <a:solidFill>
                <a:prstClr val="black"/>
              </a:solidFill>
            </a:endParaRPr>
          </a:p>
        </p:txBody>
      </p:sp>
    </p:spTree>
    <p:extLst>
      <p:ext uri="{BB962C8B-B14F-4D97-AF65-F5344CB8AC3E}">
        <p14:creationId xmlns:p14="http://schemas.microsoft.com/office/powerpoint/2010/main" val="28605195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u="none" baseline="0" dirty="0" smtClean="0"/>
              <a:t>Ein Beispiel: Der Betrieb eines Kraftwerks ist </a:t>
            </a:r>
            <a:r>
              <a:rPr lang="de-DE" u="sng" baseline="0" dirty="0" smtClean="0"/>
              <a:t>mit Lärmemissionen verbunden</a:t>
            </a:r>
            <a:r>
              <a:rPr lang="de-DE" u="none" baseline="0" dirty="0" smtClean="0"/>
              <a:t>. Dies kann zu einer Überschreitung der Immissionsrichtwerte </a:t>
            </a:r>
            <a:r>
              <a:rPr lang="de-DE" u="sng" baseline="0" dirty="0" smtClean="0"/>
              <a:t>in der Nachbarschaft führen</a:t>
            </a:r>
            <a:r>
              <a:rPr lang="de-DE" u="none" baseline="0" dirty="0" smtClean="0"/>
              <a:t>. Der Kraftwerksbetreiber hat dann die Pflicht, geeignete Verbesserungsmaßnahmen umzusetzen. Es bleibt aber dem Betreiber einer Lärm verursachenden Anlage überlassen, wie er dafür sorgt, dass die Immissionsrichtwerte eingehalten werden.</a:t>
            </a:r>
          </a:p>
          <a:p>
            <a:r>
              <a:rPr lang="de-DE" u="none" baseline="0" dirty="0" smtClean="0"/>
              <a:t>Vereinfacht heißt das, er kann </a:t>
            </a:r>
            <a:r>
              <a:rPr lang="de-DE" u="sng" baseline="0" dirty="0" smtClean="0"/>
              <a:t>seine Anlage leiser machen</a:t>
            </a:r>
            <a:r>
              <a:rPr lang="de-DE" u="none" baseline="0" dirty="0" smtClean="0"/>
              <a:t>, er kann die Schallausbreitung </a:t>
            </a:r>
            <a:r>
              <a:rPr lang="de-DE" u="sng" baseline="0" dirty="0" smtClean="0"/>
              <a:t>hin zum Bürger verhindern</a:t>
            </a:r>
            <a:r>
              <a:rPr lang="de-DE" u="none" baseline="0" dirty="0" smtClean="0"/>
              <a:t> oder auch die Zufahrtsstraße, über die der Lkw-Verkehr abgewickelt wird, </a:t>
            </a:r>
            <a:r>
              <a:rPr lang="de-DE" u="sng" baseline="0" dirty="0" smtClean="0"/>
              <a:t>auf die andere Anlagenseite verlegen.</a:t>
            </a:r>
          </a:p>
          <a:p>
            <a:pPr marL="0" marR="0" indent="0" algn="l" defTabSz="914400" rtl="0" eaLnBrk="1" fontAlgn="auto" latinLnBrk="0" hangingPunct="1">
              <a:lnSpc>
                <a:spcPct val="100000"/>
              </a:lnSpc>
              <a:spcBef>
                <a:spcPts val="0"/>
              </a:spcBef>
              <a:spcAft>
                <a:spcPts val="0"/>
              </a:spcAft>
              <a:buClrTx/>
              <a:buSzTx/>
              <a:buFontTx/>
              <a:buNone/>
              <a:tabLst/>
              <a:defRPr/>
            </a:pPr>
            <a:r>
              <a:rPr lang="de-DE" b="1" u="sng" baseline="0" dirty="0" smtClean="0"/>
              <a:t>Nächste Folie</a:t>
            </a:r>
            <a:endParaRPr lang="de-DE" b="1" u="sng" dirty="0" smtClean="0"/>
          </a:p>
          <a:p>
            <a:endParaRPr lang="de-DE" u="none"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4</a:t>
            </a:fld>
            <a:endParaRPr lang="de-DE">
              <a:solidFill>
                <a:prstClr val="black"/>
              </a:solidFill>
            </a:endParaRPr>
          </a:p>
        </p:txBody>
      </p:sp>
    </p:spTree>
    <p:extLst>
      <p:ext uri="{BB962C8B-B14F-4D97-AF65-F5344CB8AC3E}">
        <p14:creationId xmlns:p14="http://schemas.microsoft.com/office/powerpoint/2010/main" val="134569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u="none" baseline="0" dirty="0" smtClean="0">
                <a:effectLst/>
              </a:rPr>
              <a:t>Lärm ist für den Gesetzgeber jedoch nicht gleich Lärm. Es wird beispielsweise zwischen dem Lärm des öffentlichen Verkehrs, dem einer industriellen Anlage oder </a:t>
            </a:r>
            <a:r>
              <a:rPr lang="de-DE" b="0" u="sng" baseline="0" dirty="0" smtClean="0">
                <a:effectLst/>
              </a:rPr>
              <a:t>dem eines Tennisplatzes unterschieden</a:t>
            </a:r>
            <a:r>
              <a:rPr lang="de-DE" b="0" u="none" baseline="0" dirty="0" smtClean="0">
                <a:effectLst/>
              </a:rPr>
              <a:t>.</a:t>
            </a:r>
          </a:p>
          <a:p>
            <a:r>
              <a:rPr lang="de-DE" b="0" u="none" baseline="0" dirty="0" smtClean="0">
                <a:effectLst/>
              </a:rPr>
              <a:t>Es gibt Lärm, demgegenüber sich der Gesetzgeber großzügiger zeigt (z. B. Verkehr), und solchen, für den </a:t>
            </a:r>
            <a:r>
              <a:rPr lang="de-DE" b="0" u="sng" baseline="0" dirty="0" smtClean="0">
                <a:effectLst/>
              </a:rPr>
              <a:t>verhältnismäßig harte Anforderungen gelten (z. B. Anlagen)</a:t>
            </a:r>
            <a:r>
              <a:rPr lang="de-DE" b="0" u="none" baseline="0" dirty="0" smtClean="0">
                <a:effectLst/>
              </a:rPr>
              <a:t>. Die von uns betrachteten Geräte und Maschinen fallen unter die Rubrik „Anlagen“ und es müssen daher die entsprechenden </a:t>
            </a:r>
            <a:r>
              <a:rPr lang="de-DE" b="0" u="sng" baseline="0" dirty="0" smtClean="0">
                <a:effectLst/>
              </a:rPr>
              <a:t>Immissionsrichtwerte vom Betreiber eingehalten werden.</a:t>
            </a:r>
          </a:p>
          <a:p>
            <a:r>
              <a:rPr lang="de-DE" b="0" u="none" baseline="0" dirty="0" smtClean="0">
                <a:effectLst/>
              </a:rPr>
              <a:t>Welche Logik steckt hinter der unterschiedlich strengen Reglementierung?</a:t>
            </a:r>
          </a:p>
          <a:p>
            <a:r>
              <a:rPr lang="de-DE" b="1" u="sng" baseline="0" dirty="0" smtClean="0"/>
              <a:t>Nächste Folie</a:t>
            </a:r>
            <a:endParaRPr lang="de-DE" b="1" u="sng"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5</a:t>
            </a:fld>
            <a:endParaRPr lang="de-DE">
              <a:solidFill>
                <a:prstClr val="black"/>
              </a:solidFill>
            </a:endParaRPr>
          </a:p>
        </p:txBody>
      </p:sp>
    </p:spTree>
    <p:extLst>
      <p:ext uri="{BB962C8B-B14F-4D97-AF65-F5344CB8AC3E}">
        <p14:creationId xmlns:p14="http://schemas.microsoft.com/office/powerpoint/2010/main" val="2860519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u="none" baseline="0" dirty="0" smtClean="0">
                <a:effectLst/>
              </a:rPr>
              <a:t>Wir betrachten wieder </a:t>
            </a:r>
            <a:r>
              <a:rPr lang="de-DE" b="0" u="sng" baseline="0" dirty="0" smtClean="0">
                <a:effectLst/>
              </a:rPr>
              <a:t>unser Kraftwerk</a:t>
            </a:r>
            <a:r>
              <a:rPr lang="de-DE" b="0" u="none" baseline="0" dirty="0" smtClean="0">
                <a:effectLst/>
              </a:rPr>
              <a:t>.</a:t>
            </a:r>
          </a:p>
          <a:p>
            <a:r>
              <a:rPr lang="de-DE" b="0" u="none" baseline="0" dirty="0" smtClean="0">
                <a:effectLst/>
              </a:rPr>
              <a:t>Herr Dezibel hat nun lange genug in der Sonne gelegen und muss zur Spätschicht. </a:t>
            </a:r>
            <a:r>
              <a:rPr lang="de-DE" b="0" u="sng" baseline="0" dirty="0" smtClean="0">
                <a:effectLst/>
              </a:rPr>
              <a:t>Darum setzt er sich auf sein Mofa</a:t>
            </a:r>
            <a:r>
              <a:rPr lang="de-DE" b="0" u="none" baseline="0" dirty="0" smtClean="0">
                <a:effectLst/>
              </a:rPr>
              <a:t>, </a:t>
            </a:r>
            <a:r>
              <a:rPr lang="de-DE" b="0" u="sng" baseline="0" dirty="0" smtClean="0">
                <a:effectLst/>
              </a:rPr>
              <a:t>fährt zum nächstgelegenen Bahnhof</a:t>
            </a:r>
            <a:r>
              <a:rPr lang="de-DE" b="0" u="none" baseline="0" dirty="0" smtClean="0">
                <a:effectLst/>
              </a:rPr>
              <a:t>, steigt dort in </a:t>
            </a:r>
            <a:r>
              <a:rPr lang="de-DE" b="0" u="sng" baseline="0" dirty="0" smtClean="0">
                <a:effectLst/>
              </a:rPr>
              <a:t>den Zug</a:t>
            </a:r>
            <a:r>
              <a:rPr lang="de-DE" b="0" u="none" baseline="0" dirty="0" smtClean="0">
                <a:effectLst/>
              </a:rPr>
              <a:t>  und fährt </a:t>
            </a:r>
            <a:r>
              <a:rPr lang="de-DE" b="0" u="sng" baseline="0" dirty="0" smtClean="0">
                <a:effectLst/>
              </a:rPr>
              <a:t>in die Stadt.</a:t>
            </a:r>
          </a:p>
          <a:p>
            <a:r>
              <a:rPr lang="de-DE" b="0" u="none" baseline="0" dirty="0" smtClean="0">
                <a:effectLst/>
              </a:rPr>
              <a:t>Er ist also selbst auch ein Benutzer der Straße vor seinem Haus sowie der 500 m entfernten Bahnstrecke. Die Begründung für die weniger strengen Anforderungen beispielsweise an den öffentlichen Verkehr liegt darin, dass letztlich alle Bürger auch selbst daran teilnehmen, während eine industrielle Anlage i. A. vorwiegend zum Nutzen eines Firmeninhabers und seiner Angestellten betrieben wird.</a:t>
            </a:r>
          </a:p>
          <a:p>
            <a:r>
              <a:rPr lang="de-DE" b="0" u="none" baseline="0" dirty="0" smtClean="0">
                <a:effectLst/>
              </a:rPr>
              <a:t>Wie sieht es nun immissionsseitig aus? Wird man überall und immer vor Lärm geschützt?</a:t>
            </a:r>
          </a:p>
          <a:p>
            <a:pPr marL="0" marR="0" indent="0" algn="l" defTabSz="914400" rtl="0" eaLnBrk="1" fontAlgn="auto" latinLnBrk="0" hangingPunct="1">
              <a:lnSpc>
                <a:spcPct val="100000"/>
              </a:lnSpc>
              <a:spcBef>
                <a:spcPts val="0"/>
              </a:spcBef>
              <a:spcAft>
                <a:spcPts val="0"/>
              </a:spcAft>
              <a:buClrTx/>
              <a:buSzTx/>
              <a:buFontTx/>
              <a:buNone/>
              <a:tabLst/>
              <a:defRPr/>
            </a:pPr>
            <a:r>
              <a:rPr lang="de-DE" b="1" u="sng" baseline="0" dirty="0" smtClean="0"/>
              <a:t>Nächste Folie</a:t>
            </a:r>
            <a:endParaRPr lang="de-DE" u="none" baseline="0" dirty="0" smtClean="0"/>
          </a:p>
          <a:p>
            <a:endParaRPr lang="de-DE" u="sng"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6</a:t>
            </a:fld>
            <a:endParaRPr lang="de-DE">
              <a:solidFill>
                <a:prstClr val="black"/>
              </a:solidFill>
            </a:endParaRPr>
          </a:p>
        </p:txBody>
      </p:sp>
    </p:spTree>
    <p:extLst>
      <p:ext uri="{BB962C8B-B14F-4D97-AF65-F5344CB8AC3E}">
        <p14:creationId xmlns:p14="http://schemas.microsoft.com/office/powerpoint/2010/main" val="17661030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u="none" baseline="0" dirty="0" smtClean="0">
                <a:effectLst/>
              </a:rPr>
              <a:t>Ein Bürger wird nicht überall vor Lärm geschützt, sondern in erster Linie an seinem Wohnort und dort auch nur in den zum </a:t>
            </a:r>
            <a:r>
              <a:rPr lang="de-DE" b="0" u="sng" baseline="0" dirty="0" smtClean="0">
                <a:effectLst/>
              </a:rPr>
              <a:t>erholsamen Aufenthalt vorgesehenen Räumlichkeiten</a:t>
            </a:r>
            <a:r>
              <a:rPr lang="de-DE" b="0" u="none" baseline="0" dirty="0" smtClean="0">
                <a:effectLst/>
              </a:rPr>
              <a:t>. Die Vorschrift besagt, dass die Immissionsrichtwerte vor dem geöffneten Fenster </a:t>
            </a:r>
            <a:r>
              <a:rPr lang="de-DE" b="0" u="sng" baseline="0" dirty="0" smtClean="0">
                <a:effectLst/>
              </a:rPr>
              <a:t>eines schutzwürdigen Raum eingehalten werden sollen</a:t>
            </a:r>
            <a:r>
              <a:rPr lang="de-DE" b="0" u="none" baseline="0" dirty="0" smtClean="0">
                <a:effectLst/>
              </a:rPr>
              <a:t>. Einen solchen Ort vor dem Fenster eines schutzwürdigen Raumes nennt man Immissionsort.</a:t>
            </a:r>
          </a:p>
          <a:p>
            <a:r>
              <a:rPr lang="de-DE" b="0" u="none" baseline="0" dirty="0" smtClean="0">
                <a:effectLst/>
              </a:rPr>
              <a:t>Es gibt nun Gegenden, in denen von Haus aus viel </a:t>
            </a:r>
            <a:r>
              <a:rPr lang="de-DE" b="0" u="none" baseline="0" dirty="0" smtClean="0">
                <a:effectLst/>
              </a:rPr>
              <a:t>Lärm </a:t>
            </a:r>
            <a:r>
              <a:rPr lang="de-DE" b="0" u="none" baseline="0" dirty="0" smtClean="0">
                <a:effectLst/>
              </a:rPr>
              <a:t>herrscht, z. B. Ortszentren. Hier ist gewöhnlich neben Wohnungen auch mit Geschäften, Handwerksbetrieben, Gastronomie etc. sowie dem dazugehörigen Verkehr zu rechnen. Anders sieht es am Ortsrand aus, wo oft größere zusammenhängende Gebiete zur beinahe ausschließlichen Wohnnutzung oder auch zum verstärkten Gewerbebetrieb ausgewiesen werden. Um die Charakteristik der unterschiedlichen Gebiete zu berücksichtigen, sind auch </a:t>
            </a:r>
            <a:r>
              <a:rPr lang="de-DE" b="0" u="sng" baseline="0" dirty="0" smtClean="0">
                <a:effectLst/>
              </a:rPr>
              <a:t>unterschiedlich strenge Immissionsrichtwerte einzuhalten</a:t>
            </a:r>
            <a:r>
              <a:rPr lang="de-DE" b="0" u="none" baseline="0" dirty="0" smtClean="0">
                <a:effectLst/>
              </a:rPr>
              <a:t>.</a:t>
            </a:r>
          </a:p>
          <a:p>
            <a:r>
              <a:rPr lang="de-DE" b="0" u="none" baseline="0" dirty="0" smtClean="0">
                <a:effectLst/>
              </a:rPr>
              <a:t>Schließlich wird auch dem Tagesrhythmus Rechnung getragen, </a:t>
            </a:r>
            <a:r>
              <a:rPr lang="de-DE" b="0" u="sng" baseline="0" dirty="0" smtClean="0">
                <a:effectLst/>
              </a:rPr>
              <a:t>indem die Immissionsrichtwerte nachts um 15 dB niedriger sind als tagsüber</a:t>
            </a:r>
            <a:r>
              <a:rPr lang="de-DE" b="0" u="none" baseline="0" dirty="0" smtClean="0">
                <a:effectLst/>
              </a:rPr>
              <a:t>. Morgens, abends sowie sonn- und feiertags auch mittags gibt es jeweils eine Zeit mit erhöhter Empfindlichkeit. Das heißt, sie ist zwar der Tagzeit zugerechnet, Lärmimmissionen werden hier aber strenger bewertet.</a:t>
            </a:r>
          </a:p>
          <a:p>
            <a:r>
              <a:rPr lang="de-DE" b="0" u="none" baseline="0" dirty="0" smtClean="0">
                <a:effectLst/>
              </a:rPr>
              <a:t>Was bedeutet das konkret?</a:t>
            </a:r>
          </a:p>
          <a:p>
            <a:r>
              <a:rPr lang="de-DE" b="1" u="sng" baseline="0" dirty="0" smtClean="0"/>
              <a:t>Nächste Folie</a:t>
            </a:r>
            <a:endParaRPr lang="de-DE" b="1" u="sng"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7</a:t>
            </a:fld>
            <a:endParaRPr lang="de-DE">
              <a:solidFill>
                <a:prstClr val="black"/>
              </a:solidFill>
            </a:endParaRPr>
          </a:p>
        </p:txBody>
      </p:sp>
    </p:spTree>
    <p:extLst>
      <p:ext uri="{BB962C8B-B14F-4D97-AF65-F5344CB8AC3E}">
        <p14:creationId xmlns:p14="http://schemas.microsoft.com/office/powerpoint/2010/main" val="28605195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u="none" baseline="0" dirty="0" smtClean="0">
                <a:effectLst/>
              </a:rPr>
              <a:t>Die Immissionsrichtwerte für anlagenbezogenen </a:t>
            </a:r>
            <a:r>
              <a:rPr lang="de-DE" b="0" u="sng" baseline="0" dirty="0" smtClean="0">
                <a:effectLst/>
              </a:rPr>
              <a:t>Lärm sind wie folgt festgelegt</a:t>
            </a:r>
            <a:r>
              <a:rPr lang="de-DE" b="0" u="none" baseline="0" dirty="0" smtClean="0">
                <a:effectLst/>
              </a:rPr>
              <a:t>:</a:t>
            </a:r>
          </a:p>
          <a:p>
            <a:r>
              <a:rPr lang="de-DE" b="0" u="none" baseline="0" dirty="0" smtClean="0">
                <a:effectLst/>
              </a:rPr>
              <a:t>Für unsere Belange sind im Allgemeinen „Reines Wohngebiet“, „Allgemeines Wohngebiet“ und „Mischgebiet“ von Interesse.</a:t>
            </a:r>
          </a:p>
          <a:p>
            <a:r>
              <a:rPr lang="de-DE" b="0" u="none" baseline="0" dirty="0" smtClean="0">
                <a:effectLst/>
              </a:rPr>
              <a:t>Ein Beispiel:</a:t>
            </a:r>
          </a:p>
          <a:p>
            <a:r>
              <a:rPr lang="de-DE" b="1" u="sng" baseline="0" dirty="0" smtClean="0"/>
              <a:t>Nächste Folie</a:t>
            </a:r>
            <a:endParaRPr lang="de-DE" b="1" u="sng"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8</a:t>
            </a:fld>
            <a:endParaRPr lang="de-DE">
              <a:solidFill>
                <a:prstClr val="black"/>
              </a:solidFill>
            </a:endParaRPr>
          </a:p>
        </p:txBody>
      </p:sp>
    </p:spTree>
    <p:extLst>
      <p:ext uri="{BB962C8B-B14F-4D97-AF65-F5344CB8AC3E}">
        <p14:creationId xmlns:p14="http://schemas.microsoft.com/office/powerpoint/2010/main" val="28605195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u="none" baseline="0" dirty="0" smtClean="0">
                <a:effectLst/>
              </a:rPr>
              <a:t>Zurück zu unserem </a:t>
            </a:r>
            <a:r>
              <a:rPr lang="de-DE" b="0" u="sng" baseline="0" dirty="0" smtClean="0">
                <a:effectLst/>
              </a:rPr>
              <a:t>Kraftwerk</a:t>
            </a:r>
            <a:r>
              <a:rPr lang="de-DE" b="0" u="none" baseline="0" dirty="0" smtClean="0">
                <a:effectLst/>
              </a:rPr>
              <a:t>. An der Anlagengrenze auf der Wiese hat unser Bürger </a:t>
            </a:r>
            <a:r>
              <a:rPr lang="de-DE" b="0" u="sng" baseline="0" dirty="0" smtClean="0">
                <a:effectLst/>
              </a:rPr>
              <a:t>keinen Anspruch auf Lärmschutz</a:t>
            </a:r>
            <a:r>
              <a:rPr lang="de-DE" b="0" u="none" baseline="0" dirty="0" smtClean="0">
                <a:effectLst/>
              </a:rPr>
              <a:t>. Für Bebauung außerhalb geschlossener Ortschaften sind üblicherweise die Immissionsrichtwerte für Mischgebiet einzuhalten. Das heißt, zu Hause vor dem Wohnzimmerfenster müssen tagsüber 60 dB(A) eingehalten werden. Viel lauter wird es dann </a:t>
            </a:r>
            <a:r>
              <a:rPr lang="de-DE" b="0" u="sng" baseline="0" dirty="0" smtClean="0">
                <a:effectLst/>
              </a:rPr>
              <a:t>im Vorgarten auch nicht sein</a:t>
            </a:r>
            <a:r>
              <a:rPr lang="de-DE" b="0" u="none" baseline="0" dirty="0" smtClean="0">
                <a:effectLst/>
              </a:rPr>
              <a:t>. Nachts ist der Anspruch an den Lärmschutz höher: </a:t>
            </a:r>
            <a:r>
              <a:rPr lang="de-DE" b="0" u="sng" baseline="0" dirty="0" smtClean="0">
                <a:effectLst/>
              </a:rPr>
              <a:t>Es müssen 45 dB(A) eingehalten werden</a:t>
            </a:r>
            <a:r>
              <a:rPr lang="de-DE" b="0" u="none" baseline="0" dirty="0" smtClean="0">
                <a:effectLst/>
              </a:rPr>
              <a:t>. Wenn dem Bürger das nicht genügt, muss er </a:t>
            </a:r>
            <a:r>
              <a:rPr lang="de-DE" b="0" u="sng" baseline="0" dirty="0" smtClean="0">
                <a:effectLst/>
              </a:rPr>
              <a:t>das Fenster schließen</a:t>
            </a:r>
            <a:r>
              <a:rPr lang="de-DE" b="0" u="none" baseline="0" dirty="0" smtClean="0">
                <a:effectLst/>
              </a:rPr>
              <a:t>.</a:t>
            </a:r>
          </a:p>
          <a:p>
            <a:pPr marL="0" marR="0" indent="0" algn="l" defTabSz="914400" rtl="0" eaLnBrk="1" fontAlgn="auto" latinLnBrk="0" hangingPunct="1">
              <a:lnSpc>
                <a:spcPct val="100000"/>
              </a:lnSpc>
              <a:spcBef>
                <a:spcPts val="0"/>
              </a:spcBef>
              <a:spcAft>
                <a:spcPts val="0"/>
              </a:spcAft>
              <a:buClrTx/>
              <a:buSzTx/>
              <a:buFontTx/>
              <a:buNone/>
              <a:tabLst/>
              <a:defRPr/>
            </a:pPr>
            <a:r>
              <a:rPr lang="de-DE" b="1" u="sng" baseline="0" dirty="0" smtClean="0"/>
              <a:t>Nächste Folie</a:t>
            </a:r>
            <a:endParaRPr lang="de-DE" b="1" u="sng" dirty="0" smtClean="0"/>
          </a:p>
          <a:p>
            <a:endParaRPr lang="de-DE" b="0" u="none" baseline="0" dirty="0" smtClean="0">
              <a:effectLst/>
            </a:endParaRPr>
          </a:p>
          <a:p>
            <a:endParaRPr lang="de-DE" dirty="0"/>
          </a:p>
        </p:txBody>
      </p:sp>
      <p:sp>
        <p:nvSpPr>
          <p:cNvPr id="4" name="Foliennummernplatzhalter 3"/>
          <p:cNvSpPr>
            <a:spLocks noGrp="1"/>
          </p:cNvSpPr>
          <p:nvPr>
            <p:ph type="sldNum" sz="quarter" idx="10"/>
          </p:nvPr>
        </p:nvSpPr>
        <p:spPr/>
        <p:txBody>
          <a:bodyPr/>
          <a:lstStyle/>
          <a:p>
            <a:fld id="{3FEC1513-3634-448A-B37C-DFF56361E386}" type="slidenum">
              <a:rPr lang="de-DE" smtClean="0"/>
              <a:t>9</a:t>
            </a:fld>
            <a:endParaRPr lang="de-DE"/>
          </a:p>
        </p:txBody>
      </p:sp>
    </p:spTree>
    <p:extLst>
      <p:ext uri="{BB962C8B-B14F-4D97-AF65-F5344CB8AC3E}">
        <p14:creationId xmlns:p14="http://schemas.microsoft.com/office/powerpoint/2010/main" val="30056236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elfolie">
    <p:spTree>
      <p:nvGrpSpPr>
        <p:cNvPr id="1" name=""/>
        <p:cNvGrpSpPr/>
        <p:nvPr/>
      </p:nvGrpSpPr>
      <p:grpSpPr>
        <a:xfrm>
          <a:off x="0" y="0"/>
          <a:ext cx="0" cy="0"/>
          <a:chOff x="0" y="0"/>
          <a:chExt cx="0" cy="0"/>
        </a:xfrm>
      </p:grpSpPr>
      <p:sp>
        <p:nvSpPr>
          <p:cNvPr id="8" name="Rechteck 7"/>
          <p:cNvSpPr/>
          <p:nvPr/>
        </p:nvSpPr>
        <p:spPr>
          <a:xfrm>
            <a:off x="179512" y="180000"/>
            <a:ext cx="8784000" cy="649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Untertitel 2"/>
          <p:cNvSpPr>
            <a:spLocks noGrp="1"/>
          </p:cNvSpPr>
          <p:nvPr>
            <p:ph type="subTitle" idx="1"/>
          </p:nvPr>
        </p:nvSpPr>
        <p:spPr>
          <a:xfrm>
            <a:off x="413999" y="2304000"/>
            <a:ext cx="8280000" cy="1476000"/>
          </a:xfrm>
          <a:prstGeom prst="rect">
            <a:avLst/>
          </a:prstGeom>
        </p:spPr>
        <p:txBody>
          <a:bodyPr>
            <a:noAutofit/>
          </a:bodyPr>
          <a:lstStyle>
            <a:lvl1pPr marL="0" indent="0" algn="l">
              <a:lnSpc>
                <a:spcPts val="4200"/>
              </a:lnSpc>
              <a:spcBef>
                <a:spcPts val="0"/>
              </a:spcBef>
              <a:buNone/>
              <a:defRPr sz="4000" b="0" cap="none" baseline="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dirty="0"/>
          </a:p>
        </p:txBody>
      </p:sp>
      <p:sp>
        <p:nvSpPr>
          <p:cNvPr id="7" name="Rechteck 6"/>
          <p:cNvSpPr/>
          <p:nvPr/>
        </p:nvSpPr>
        <p:spPr>
          <a:xfrm>
            <a:off x="8962106" y="534391"/>
            <a:ext cx="181893"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descr="logo.emf"/>
          <p:cNvPicPr>
            <a:picLocks noChangeAspect="1"/>
          </p:cNvPicPr>
          <p:nvPr/>
        </p:nvPicPr>
        <p:blipFill>
          <a:blip r:embed="rId2" cstate="print"/>
          <a:stretch>
            <a:fillRect/>
          </a:stretch>
        </p:blipFill>
        <p:spPr>
          <a:xfrm>
            <a:off x="6824838" y="529200"/>
            <a:ext cx="2148866" cy="1080000"/>
          </a:xfrm>
          <a:prstGeom prst="rect">
            <a:avLst/>
          </a:prstGeom>
        </p:spPr>
      </p:pic>
      <p:sp>
        <p:nvSpPr>
          <p:cNvPr id="12" name="Textfeld 11"/>
          <p:cNvSpPr txBox="1"/>
          <p:nvPr/>
        </p:nvSpPr>
        <p:spPr>
          <a:xfrm>
            <a:off x="387815" y="1076546"/>
            <a:ext cx="2643907" cy="307777"/>
          </a:xfrm>
          <a:prstGeom prst="rect">
            <a:avLst/>
          </a:prstGeom>
          <a:noFill/>
        </p:spPr>
        <p:txBody>
          <a:bodyPr wrap="square" lIns="0" tIns="0" rIns="0" bIns="0" rtlCol="0">
            <a:spAutoFit/>
          </a:bodyPr>
          <a:lstStyle/>
          <a:p>
            <a:r>
              <a:rPr lang="de-DE" sz="2000" spc="-30" baseline="0" dirty="0" smtClean="0">
                <a:solidFill>
                  <a:schemeClr val="bg1"/>
                </a:solidFill>
              </a:rPr>
              <a:t>Für Mensch &amp; Umwelt</a:t>
            </a:r>
            <a:endParaRPr lang="de-DE" sz="2000" spc="-30" baseline="0" dirty="0">
              <a:solidFill>
                <a:schemeClr val="bg1"/>
              </a:solidFill>
            </a:endParaRPr>
          </a:p>
        </p:txBody>
      </p:sp>
      <p:sp>
        <p:nvSpPr>
          <p:cNvPr id="31" name="Titel 30"/>
          <p:cNvSpPr>
            <a:spLocks noGrp="1"/>
          </p:cNvSpPr>
          <p:nvPr>
            <p:ph type="title" hasCustomPrompt="1"/>
          </p:nvPr>
        </p:nvSpPr>
        <p:spPr>
          <a:xfrm>
            <a:off x="414000" y="1872000"/>
            <a:ext cx="8280000" cy="360000"/>
          </a:xfrm>
        </p:spPr>
        <p:txBody>
          <a:bodyPr>
            <a:noAutofit/>
          </a:bodyPr>
          <a:lstStyle>
            <a:lvl1pPr>
              <a:defRPr sz="2400">
                <a:solidFill>
                  <a:schemeClr val="tx2"/>
                </a:solidFill>
              </a:defRPr>
            </a:lvl1pPr>
          </a:lstStyle>
          <a:p>
            <a:r>
              <a:rPr lang="de-DE" dirty="0" smtClean="0"/>
              <a:t>Hier steht der Veranstaltungstitel</a:t>
            </a:r>
            <a:endParaRPr lang="de-DE" dirty="0"/>
          </a:p>
        </p:txBody>
      </p:sp>
      <p:sp>
        <p:nvSpPr>
          <p:cNvPr id="34" name="Textplatzhalter 33"/>
          <p:cNvSpPr>
            <a:spLocks noGrp="1"/>
          </p:cNvSpPr>
          <p:nvPr>
            <p:ph type="body" sz="quarter" idx="10"/>
          </p:nvPr>
        </p:nvSpPr>
        <p:spPr>
          <a:xfrm>
            <a:off x="413999" y="3798000"/>
            <a:ext cx="8280000" cy="2340000"/>
          </a:xfrm>
        </p:spPr>
        <p:txBody>
          <a:bodyPr>
            <a:normAutofit/>
          </a:bodyPr>
          <a:lstStyle>
            <a:lvl1pPr indent="0">
              <a:spcBef>
                <a:spcPts val="0"/>
              </a:spcBef>
              <a:defRPr sz="2000" b="0" cap="none" baseline="0">
                <a:solidFill>
                  <a:schemeClr val="bg1"/>
                </a:solidFill>
              </a:defRPr>
            </a:lvl1pPr>
            <a:lvl2pPr marL="0" indent="0">
              <a:spcBef>
                <a:spcPts val="0"/>
              </a:spcBef>
              <a:buNone/>
              <a:defRPr sz="2000" b="0" cap="none" baseline="0">
                <a:solidFill>
                  <a:schemeClr val="bg1"/>
                </a:solidFill>
              </a:defRPr>
            </a:lvl2pPr>
            <a:lvl3pPr marL="0" indent="0">
              <a:spcBef>
                <a:spcPts val="0"/>
              </a:spcBef>
              <a:buNone/>
              <a:defRPr sz="2000" b="0" cap="none" baseline="0">
                <a:solidFill>
                  <a:schemeClr val="bg1"/>
                </a:solidFill>
              </a:defRPr>
            </a:lvl3pPr>
            <a:lvl4pPr marL="0" indent="0">
              <a:spcBef>
                <a:spcPts val="0"/>
              </a:spcBef>
              <a:buNone/>
              <a:defRPr sz="2000" b="0" cap="none" baseline="0">
                <a:solidFill>
                  <a:schemeClr val="bg1"/>
                </a:solidFill>
              </a:defRPr>
            </a:lvl4pPr>
            <a:lvl5pPr marL="0" indent="0">
              <a:spcBef>
                <a:spcPts val="0"/>
              </a:spcBef>
              <a:buNone/>
              <a:defRPr sz="2000" b="0" cap="none" baseline="0">
                <a:solidFill>
                  <a:schemeClr val="bg1"/>
                </a:solidFill>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Tree>
  </p:cSld>
  <p:clrMapOvr>
    <a:masterClrMapping/>
  </p:clrMapOvr>
  <p:timing>
    <p:tnLst>
      <p:par>
        <p:cTn id="1" dur="indefinite" restart="never" nodeType="tmRoot"/>
      </p:par>
    </p:tnLst>
  </p:timing>
  <p:hf hdr="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8_Danke">
    <p:spTree>
      <p:nvGrpSpPr>
        <p:cNvPr id="1" name=""/>
        <p:cNvGrpSpPr/>
        <p:nvPr/>
      </p:nvGrpSpPr>
      <p:grpSpPr>
        <a:xfrm>
          <a:off x="0" y="0"/>
          <a:ext cx="0" cy="0"/>
          <a:chOff x="0" y="0"/>
          <a:chExt cx="0" cy="0"/>
        </a:xfrm>
      </p:grpSpPr>
      <p:pic>
        <p:nvPicPr>
          <p:cNvPr id="8" name="Grafik 7" descr="UBA_Fassade_Detaipptl.jpg"/>
          <p:cNvPicPr>
            <a:picLocks/>
          </p:cNvPicPr>
          <p:nvPr/>
        </p:nvPicPr>
        <p:blipFill>
          <a:blip r:embed="rId2" cstate="print"/>
          <a:srcRect t="1741"/>
          <a:stretch>
            <a:fillRect/>
          </a:stretch>
        </p:blipFill>
        <p:spPr>
          <a:xfrm>
            <a:off x="179512" y="180000"/>
            <a:ext cx="8784000" cy="6494400"/>
          </a:xfrm>
          <a:prstGeom prst="rect">
            <a:avLst/>
          </a:prstGeom>
        </p:spPr>
      </p:pic>
      <p:sp>
        <p:nvSpPr>
          <p:cNvPr id="3" name="Datumsplatzhalter 2"/>
          <p:cNvSpPr>
            <a:spLocks noGrp="1"/>
          </p:cNvSpPr>
          <p:nvPr>
            <p:ph type="dt" sz="half" idx="10"/>
          </p:nvPr>
        </p:nvSpPr>
        <p:spPr/>
        <p:txBody>
          <a:bodyPr/>
          <a:lstStyle/>
          <a:p>
            <a:fld id="{AD3896E3-D4AE-4DE7-A181-E326B50B11D0}" type="datetime1">
              <a:rPr lang="de-DE" smtClean="0"/>
              <a:t>23.05.2014</a:t>
            </a:fld>
            <a:endParaRPr lang="de-DE" dirty="0"/>
          </a:p>
        </p:txBody>
      </p:sp>
      <p:sp>
        <p:nvSpPr>
          <p:cNvPr id="4" name="Fußzeilenplatzhalter 3"/>
          <p:cNvSpPr>
            <a:spLocks noGrp="1"/>
          </p:cNvSpPr>
          <p:nvPr>
            <p:ph type="ftr" sz="quarter" idx="11"/>
          </p:nvPr>
        </p:nvSpPr>
        <p:spPr/>
        <p:txBody>
          <a:bodyPr/>
          <a:lstStyle/>
          <a:p>
            <a:r>
              <a:rPr lang="de-DE" smtClean="0"/>
              <a:t>Beispielvortrag</a:t>
            </a:r>
            <a:endParaRPr lang="de-DE" dirty="0"/>
          </a:p>
        </p:txBody>
      </p:sp>
      <p:sp>
        <p:nvSpPr>
          <p:cNvPr id="5" name="Foliennummernplatzhalter 4"/>
          <p:cNvSpPr>
            <a:spLocks noGrp="1"/>
          </p:cNvSpPr>
          <p:nvPr>
            <p:ph type="sldNum" sz="quarter" idx="12"/>
          </p:nvPr>
        </p:nvSpPr>
        <p:spPr/>
        <p:txBody>
          <a:bodyPr/>
          <a:lstStyle/>
          <a:p>
            <a:fld id="{444A159E-39F8-4BD4-BAC6-A1654F7AE0EA}" type="slidenum">
              <a:rPr lang="de-DE" smtClean="0"/>
              <a:pPr/>
              <a:t>‹Nr.›</a:t>
            </a:fld>
            <a:endParaRPr lang="de-DE" dirty="0"/>
          </a:p>
        </p:txBody>
      </p:sp>
      <p:sp>
        <p:nvSpPr>
          <p:cNvPr id="6" name="Rechteck 5"/>
          <p:cNvSpPr/>
          <p:nvPr/>
        </p:nvSpPr>
        <p:spPr>
          <a:xfrm>
            <a:off x="0" y="1702800"/>
            <a:ext cx="179512" cy="450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179512" y="1702800"/>
            <a:ext cx="6120000" cy="45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a:xfrm>
            <a:off x="414338" y="1922400"/>
            <a:ext cx="5597822" cy="1290576"/>
          </a:xfrm>
        </p:spPr>
        <p:txBody>
          <a:bodyPr anchor="t">
            <a:normAutofit/>
          </a:bodyPr>
          <a:lstStyle>
            <a:lvl1pPr>
              <a:lnSpc>
                <a:spcPts val="4200"/>
              </a:lnSpc>
              <a:defRPr sz="4000"/>
            </a:lvl1pPr>
          </a:lstStyle>
          <a:p>
            <a:r>
              <a:rPr lang="de-DE" smtClean="0"/>
              <a:t>Titelmasterformat durch Klicken bearbeiten</a:t>
            </a:r>
            <a:endParaRPr lang="de-DE" dirty="0"/>
          </a:p>
        </p:txBody>
      </p:sp>
      <p:sp>
        <p:nvSpPr>
          <p:cNvPr id="10" name="Textplatzhalter 9"/>
          <p:cNvSpPr>
            <a:spLocks noGrp="1"/>
          </p:cNvSpPr>
          <p:nvPr>
            <p:ph type="body" sz="quarter" idx="13"/>
          </p:nvPr>
        </p:nvSpPr>
        <p:spPr>
          <a:xfrm>
            <a:off x="414338" y="3218400"/>
            <a:ext cx="5597525" cy="1584325"/>
          </a:xfrm>
        </p:spPr>
        <p:txBody>
          <a:bodyPr/>
          <a:lstStyle>
            <a:lvl1pPr>
              <a:defRPr b="0" cap="none" baseline="0"/>
            </a:lvl1pPr>
            <a:lvl2pPr marL="0" indent="0">
              <a:buNone/>
              <a:defRPr b="1">
                <a:solidFill>
                  <a:schemeClr val="accent3"/>
                </a:solidFill>
              </a:defRPr>
            </a:lvl2pPr>
            <a:lvl3pPr marL="0" indent="0">
              <a:buNone/>
              <a:defRPr/>
            </a:lvl3pPr>
            <a:lvl4pPr marL="0" indent="0">
              <a:buNone/>
              <a:defRPr/>
            </a:lvl4pPr>
            <a:lvl5pPr>
              <a:buNone/>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11" name="Rechteck 10"/>
          <p:cNvSpPr/>
          <p:nvPr/>
        </p:nvSpPr>
        <p:spPr>
          <a:xfrm>
            <a:off x="8962106" y="534391"/>
            <a:ext cx="181893"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 name="Grafik 11" descr="logo.emf"/>
          <p:cNvPicPr>
            <a:picLocks noChangeAspect="1"/>
          </p:cNvPicPr>
          <p:nvPr/>
        </p:nvPicPr>
        <p:blipFill>
          <a:blip r:embed="rId3" cstate="print"/>
          <a:stretch>
            <a:fillRect/>
          </a:stretch>
        </p:blipFill>
        <p:spPr>
          <a:xfrm>
            <a:off x="6824838" y="529200"/>
            <a:ext cx="2148866" cy="1080000"/>
          </a:xfrm>
          <a:prstGeom prst="rect">
            <a:avLst/>
          </a:prstGeom>
        </p:spPr>
      </p:pic>
    </p:spTree>
  </p:cSld>
  <p:clrMapOvr>
    <a:masterClrMapping/>
  </p:clrMapOvr>
  <p:timing>
    <p:tnLst>
      <p:par>
        <p:cTn id="1" dur="indefinite" restart="never" nodeType="tmRoot"/>
      </p:par>
    </p:tnLst>
  </p:timing>
  <p:hf hdr="0"/>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itel, Inhalt (viel Text)">
    <p:spTree>
      <p:nvGrpSpPr>
        <p:cNvPr id="1" name=""/>
        <p:cNvGrpSpPr/>
        <p:nvPr/>
      </p:nvGrpSpPr>
      <p:grpSpPr>
        <a:xfrm>
          <a:off x="0" y="0"/>
          <a:ext cx="0" cy="0"/>
          <a:chOff x="0" y="0"/>
          <a:chExt cx="0" cy="0"/>
        </a:xfrm>
      </p:grpSpPr>
      <p:sp>
        <p:nvSpPr>
          <p:cNvPr id="11" name="Textplatzhalter 7"/>
          <p:cNvSpPr>
            <a:spLocks noGrp="1"/>
          </p:cNvSpPr>
          <p:nvPr>
            <p:ph type="body" sz="quarter" idx="13" hasCustomPrompt="1"/>
          </p:nvPr>
        </p:nvSpPr>
        <p:spPr>
          <a:xfrm>
            <a:off x="414000" y="302177"/>
            <a:ext cx="8207375" cy="231224"/>
          </a:xfrm>
          <a:prstGeom prst="rect">
            <a:avLst/>
          </a:prstGeom>
        </p:spPr>
        <p:txBody>
          <a:bodyPr lIns="0" tIns="0" rIns="0" bIns="0">
            <a:normAutofit/>
          </a:bodyPr>
          <a:lstStyle>
            <a:lvl1pPr marL="0" indent="0">
              <a:buNone/>
              <a:defRPr sz="1200" b="0" cap="none" baseline="0"/>
            </a:lvl1pPr>
          </a:lstStyle>
          <a:p>
            <a:pPr lvl="0"/>
            <a:r>
              <a:rPr lang="de-DE" dirty="0" smtClean="0"/>
              <a:t>3. Kapitel: </a:t>
            </a:r>
            <a:r>
              <a:rPr lang="de-DE" b="1" dirty="0" smtClean="0"/>
              <a:t>Grundsätze des Immissionsschutzes I</a:t>
            </a:r>
            <a:endParaRPr lang="de-DE" dirty="0" smtClean="0"/>
          </a:p>
        </p:txBody>
      </p:sp>
      <p:sp>
        <p:nvSpPr>
          <p:cNvPr id="7" name="Inhaltsplatzhalter 6"/>
          <p:cNvSpPr>
            <a:spLocks noGrp="1"/>
          </p:cNvSpPr>
          <p:nvPr>
            <p:ph sz="quarter" idx="14"/>
          </p:nvPr>
        </p:nvSpPr>
        <p:spPr>
          <a:xfrm>
            <a:off x="415156" y="1497261"/>
            <a:ext cx="8333308" cy="4884489"/>
          </a:xfrm>
        </p:spPr>
        <p:txBody>
          <a:bodyPr>
            <a:noAutofit/>
          </a:bodyPr>
          <a:lstStyle>
            <a:lvl1pPr>
              <a:defRPr sz="2400" b="0"/>
            </a:lvl1pPr>
            <a:lvl2pPr marL="742950" indent="-285750">
              <a:buClr>
                <a:schemeClr val="tx2"/>
              </a:buClr>
              <a:buFont typeface="Arial" panose="020B0604020202020204" pitchFamily="34" charset="0"/>
              <a:buChar char="•"/>
              <a:defRPr sz="2400"/>
            </a:lvl2pPr>
            <a:lvl3pPr marL="1143000" indent="-228600">
              <a:buClr>
                <a:schemeClr val="tx2"/>
              </a:buClr>
              <a:buFont typeface="Arial" panose="020B0604020202020204" pitchFamily="34" charset="0"/>
              <a:buChar char="•"/>
              <a:defRPr sz="2200"/>
            </a:lvl3pPr>
            <a:lvl4pPr marL="1600200" indent="-228600">
              <a:buClr>
                <a:schemeClr val="tx2"/>
              </a:buClr>
              <a:buFont typeface="Arial" panose="020B0604020202020204" pitchFamily="34" charset="0"/>
              <a:buChar char="•"/>
              <a:defRPr sz="2000"/>
            </a:lvl4pPr>
            <a:lvl5pPr marL="2057400" indent="-228600">
              <a:buClr>
                <a:schemeClr val="tx2"/>
              </a:buClr>
              <a:buFont typeface="Arial" panose="020B0604020202020204" pitchFamily="34" charset="0"/>
              <a:buChar char="•"/>
              <a:defRPr sz="18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3" name="Titel 2"/>
          <p:cNvSpPr>
            <a:spLocks noGrp="1"/>
          </p:cNvSpPr>
          <p:nvPr>
            <p:ph type="title"/>
          </p:nvPr>
        </p:nvSpPr>
        <p:spPr/>
        <p:txBody>
          <a:bodyPr/>
          <a:lstStyle>
            <a:lvl1pPr>
              <a:defRPr b="1"/>
            </a:lvl1pPr>
          </a:lstStyle>
          <a:p>
            <a:r>
              <a:rPr lang="de-DE" smtClean="0"/>
              <a:t>Titelmasterformat durch Klicken bearbeiten</a:t>
            </a:r>
            <a:endParaRPr lang="de-DE" dirty="0"/>
          </a:p>
        </p:txBody>
      </p:sp>
      <p:sp>
        <p:nvSpPr>
          <p:cNvPr id="4" name="Datumsplatzhalter 3"/>
          <p:cNvSpPr>
            <a:spLocks noGrp="1"/>
          </p:cNvSpPr>
          <p:nvPr>
            <p:ph type="dt" sz="half" idx="15"/>
          </p:nvPr>
        </p:nvSpPr>
        <p:spPr/>
        <p:txBody>
          <a:bodyPr/>
          <a:lstStyle/>
          <a:p>
            <a:fld id="{AD3896E3-D4AE-4DE7-A181-E326B50B11D0}" type="datetime1">
              <a:rPr lang="de-DE" smtClean="0"/>
              <a:t>23.05.2014</a:t>
            </a:fld>
            <a:endParaRPr lang="de-DE" dirty="0"/>
          </a:p>
        </p:txBody>
      </p:sp>
      <p:sp>
        <p:nvSpPr>
          <p:cNvPr id="5" name="Fußzeilenplatzhalter 4"/>
          <p:cNvSpPr>
            <a:spLocks noGrp="1"/>
          </p:cNvSpPr>
          <p:nvPr>
            <p:ph type="ftr" sz="quarter" idx="16"/>
          </p:nvPr>
        </p:nvSpPr>
        <p:spPr/>
        <p:txBody>
          <a:bodyPr/>
          <a:lstStyle/>
          <a:p>
            <a:r>
              <a:rPr lang="de-DE" smtClean="0"/>
              <a:t>Beispielvortrag</a:t>
            </a:r>
            <a:endParaRPr lang="de-DE" dirty="0"/>
          </a:p>
        </p:txBody>
      </p:sp>
      <p:sp>
        <p:nvSpPr>
          <p:cNvPr id="6" name="Foliennummernplatzhalter 5"/>
          <p:cNvSpPr>
            <a:spLocks noGrp="1"/>
          </p:cNvSpPr>
          <p:nvPr>
            <p:ph type="sldNum" sz="quarter" idx="17"/>
          </p:nvPr>
        </p:nvSpPr>
        <p:spPr/>
        <p:txBody>
          <a:bodyPr/>
          <a:lstStyle/>
          <a:p>
            <a:fld id="{444A159E-39F8-4BD4-BAC6-A1654F7AE0EA}" type="slidenum">
              <a:rPr lang="de-DE" smtClean="0"/>
              <a:pPr/>
              <a:t>‹Nr.›</a:t>
            </a:fld>
            <a:endParaRPr lang="de-DE" dirty="0"/>
          </a:p>
        </p:txBody>
      </p:sp>
    </p:spTree>
    <p:extLst>
      <p:ext uri="{BB962C8B-B14F-4D97-AF65-F5344CB8AC3E}">
        <p14:creationId xmlns:p14="http://schemas.microsoft.com/office/powerpoint/2010/main" val="1775982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9" name="Rectangle 5"/>
          <p:cNvSpPr>
            <a:spLocks noChangeArrowheads="1"/>
          </p:cNvSpPr>
          <p:nvPr/>
        </p:nvSpPr>
        <p:spPr bwMode="auto">
          <a:xfrm>
            <a:off x="-1587" y="-3175"/>
            <a:ext cx="9140825" cy="6858000"/>
          </a:xfrm>
          <a:prstGeom prst="rect">
            <a:avLst/>
          </a:prstGeom>
          <a:solidFill>
            <a:srgbClr val="E3E4E4"/>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027" name="AutoShape 3"/>
          <p:cNvSpPr>
            <a:spLocks noChangeAspect="1" noChangeArrowheads="1" noTextEdit="1"/>
          </p:cNvSpPr>
          <p:nvPr/>
        </p:nvSpPr>
        <p:spPr bwMode="auto">
          <a:xfrm>
            <a:off x="1588" y="0"/>
            <a:ext cx="9140825" cy="685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030" name="Rectangle 6"/>
          <p:cNvSpPr>
            <a:spLocks noChangeArrowheads="1"/>
          </p:cNvSpPr>
          <p:nvPr/>
        </p:nvSpPr>
        <p:spPr bwMode="auto">
          <a:xfrm>
            <a:off x="134938" y="127000"/>
            <a:ext cx="8874125" cy="65659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031" name="Freeform 7"/>
          <p:cNvSpPr>
            <a:spLocks/>
          </p:cNvSpPr>
          <p:nvPr/>
        </p:nvSpPr>
        <p:spPr bwMode="auto">
          <a:xfrm>
            <a:off x="1588" y="6594475"/>
            <a:ext cx="9140825" cy="263525"/>
          </a:xfrm>
          <a:custGeom>
            <a:avLst/>
            <a:gdLst/>
            <a:ahLst/>
            <a:cxnLst>
              <a:cxn ang="0">
                <a:pos x="0" y="0"/>
              </a:cxn>
              <a:cxn ang="0">
                <a:pos x="0" y="82"/>
              </a:cxn>
              <a:cxn ang="0">
                <a:pos x="0" y="166"/>
              </a:cxn>
              <a:cxn ang="0">
                <a:pos x="5758" y="166"/>
              </a:cxn>
              <a:cxn ang="0">
                <a:pos x="5758" y="0"/>
              </a:cxn>
              <a:cxn ang="0">
                <a:pos x="0" y="0"/>
              </a:cxn>
            </a:cxnLst>
            <a:rect l="0" t="0" r="r" b="b"/>
            <a:pathLst>
              <a:path w="5758" h="166">
                <a:moveTo>
                  <a:pt x="0" y="0"/>
                </a:moveTo>
                <a:lnTo>
                  <a:pt x="0" y="82"/>
                </a:lnTo>
                <a:lnTo>
                  <a:pt x="0" y="166"/>
                </a:lnTo>
                <a:lnTo>
                  <a:pt x="5758" y="166"/>
                </a:lnTo>
                <a:lnTo>
                  <a:pt x="5758" y="0"/>
                </a:lnTo>
                <a:lnTo>
                  <a:pt x="0" y="0"/>
                </a:lnTo>
                <a:close/>
              </a:path>
            </a:pathLst>
          </a:custGeom>
          <a:solidFill>
            <a:srgbClr val="4B4B4D"/>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sp>
        <p:nvSpPr>
          <p:cNvPr id="2" name="Titelplatzhalter 1"/>
          <p:cNvSpPr>
            <a:spLocks noGrp="1"/>
          </p:cNvSpPr>
          <p:nvPr>
            <p:ph type="title"/>
          </p:nvPr>
        </p:nvSpPr>
        <p:spPr>
          <a:xfrm>
            <a:off x="413999" y="473825"/>
            <a:ext cx="8280000" cy="608215"/>
          </a:xfrm>
          <a:prstGeom prst="rect">
            <a:avLst/>
          </a:prstGeom>
        </p:spPr>
        <p:txBody>
          <a:bodyPr vert="horz" lIns="0" tIns="0" rIns="0" bIns="0" rtlCol="0" anchor="b" anchorCtr="0">
            <a:normAutofit/>
          </a:bodyPr>
          <a:lstStyle/>
          <a:p>
            <a:r>
              <a:rPr lang="de-DE" dirty="0" smtClean="0"/>
              <a:t>Titelmasterformat durch Klicken bearbeiten</a:t>
            </a:r>
            <a:endParaRPr lang="de-DE" dirty="0"/>
          </a:p>
        </p:txBody>
      </p:sp>
      <p:sp>
        <p:nvSpPr>
          <p:cNvPr id="4" name="Datumsplatzhalter 3"/>
          <p:cNvSpPr>
            <a:spLocks noGrp="1"/>
          </p:cNvSpPr>
          <p:nvPr>
            <p:ph type="dt" sz="half" idx="2"/>
          </p:nvPr>
        </p:nvSpPr>
        <p:spPr>
          <a:xfrm>
            <a:off x="415925" y="6597353"/>
            <a:ext cx="987723" cy="260648"/>
          </a:xfrm>
          <a:prstGeom prst="rect">
            <a:avLst/>
          </a:prstGeom>
        </p:spPr>
        <p:txBody>
          <a:bodyPr vert="horz" lIns="0" tIns="0" rIns="0" bIns="0" rtlCol="0" anchor="ctr"/>
          <a:lstStyle>
            <a:lvl1pPr algn="l">
              <a:defRPr sz="1200">
                <a:solidFill>
                  <a:schemeClr val="bg1"/>
                </a:solidFill>
              </a:defRPr>
            </a:lvl1pPr>
          </a:lstStyle>
          <a:p>
            <a:fld id="{AD3896E3-D4AE-4DE7-A181-E326B50B11D0}" type="datetime1">
              <a:rPr lang="de-DE" smtClean="0"/>
              <a:t>23.05.2014</a:t>
            </a:fld>
            <a:endParaRPr lang="de-DE" dirty="0"/>
          </a:p>
        </p:txBody>
      </p:sp>
      <p:sp>
        <p:nvSpPr>
          <p:cNvPr id="5" name="Fußzeilenplatzhalter 4"/>
          <p:cNvSpPr>
            <a:spLocks noGrp="1"/>
          </p:cNvSpPr>
          <p:nvPr>
            <p:ph type="ftr" sz="quarter" idx="3"/>
          </p:nvPr>
        </p:nvSpPr>
        <p:spPr>
          <a:xfrm>
            <a:off x="1403648" y="6597353"/>
            <a:ext cx="5112568" cy="260648"/>
          </a:xfrm>
          <a:prstGeom prst="rect">
            <a:avLst/>
          </a:prstGeom>
        </p:spPr>
        <p:txBody>
          <a:bodyPr vert="horz" lIns="0" tIns="0" rIns="0" bIns="0" rtlCol="0" anchor="ctr"/>
          <a:lstStyle>
            <a:lvl1pPr algn="l">
              <a:defRPr sz="1200">
                <a:solidFill>
                  <a:schemeClr val="bg1"/>
                </a:solidFill>
              </a:defRPr>
            </a:lvl1pPr>
          </a:lstStyle>
          <a:p>
            <a:r>
              <a:rPr lang="de-DE" smtClean="0"/>
              <a:t>Beispielvortrag</a:t>
            </a:r>
            <a:endParaRPr lang="de-DE" dirty="0"/>
          </a:p>
        </p:txBody>
      </p:sp>
      <p:sp>
        <p:nvSpPr>
          <p:cNvPr id="6" name="Foliennummernplatzhalter 5"/>
          <p:cNvSpPr>
            <a:spLocks noGrp="1"/>
          </p:cNvSpPr>
          <p:nvPr>
            <p:ph type="sldNum" sz="quarter" idx="4"/>
          </p:nvPr>
        </p:nvSpPr>
        <p:spPr>
          <a:xfrm>
            <a:off x="8117018" y="6597353"/>
            <a:ext cx="557263" cy="260648"/>
          </a:xfrm>
          <a:prstGeom prst="rect">
            <a:avLst/>
          </a:prstGeom>
        </p:spPr>
        <p:txBody>
          <a:bodyPr vert="horz" lIns="0" tIns="0" rIns="0" bIns="0" rtlCol="0" anchor="ctr"/>
          <a:lstStyle>
            <a:lvl1pPr algn="r">
              <a:defRPr sz="1200">
                <a:solidFill>
                  <a:schemeClr val="bg1"/>
                </a:solidFill>
              </a:defRPr>
            </a:lvl1pPr>
          </a:lstStyle>
          <a:p>
            <a:fld id="{444A159E-39F8-4BD4-BAC6-A1654F7AE0EA}" type="slidenum">
              <a:rPr lang="de-DE" smtClean="0"/>
              <a:pPr/>
              <a:t>‹Nr.›</a:t>
            </a:fld>
            <a:endParaRPr lang="de-DE" dirty="0"/>
          </a:p>
        </p:txBody>
      </p:sp>
      <p:sp>
        <p:nvSpPr>
          <p:cNvPr id="19" name="Rechteck 18"/>
          <p:cNvSpPr/>
          <p:nvPr/>
        </p:nvSpPr>
        <p:spPr>
          <a:xfrm>
            <a:off x="0" y="312738"/>
            <a:ext cx="133200" cy="7346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platzhalter 11"/>
          <p:cNvSpPr>
            <a:spLocks noGrp="1"/>
          </p:cNvSpPr>
          <p:nvPr>
            <p:ph type="body" idx="1"/>
          </p:nvPr>
        </p:nvSpPr>
        <p:spPr>
          <a:xfrm>
            <a:off x="414000" y="1497013"/>
            <a:ext cx="8280000" cy="4865687"/>
          </a:xfrm>
          <a:prstGeom prst="rect">
            <a:avLst/>
          </a:prstGeom>
        </p:spPr>
        <p:txBody>
          <a:bodyPr vert="horz" lIns="0" tIns="0" rIns="0" bIns="45720" rtlCol="0">
            <a:normAutofit/>
          </a:bodyPr>
          <a:lstStyle/>
          <a:p>
            <a:pPr lvl="0"/>
            <a:r>
              <a:rPr lang="de-DE" dirty="0" smtClean="0"/>
              <a:t>Textmasterformate durch klicken bearbeiten</a:t>
            </a:r>
          </a:p>
          <a:p>
            <a:pPr marL="0" marR="0" lvl="1" indent="0" algn="l" defTabSz="914400" rtl="0" eaLnBrk="1" fontAlgn="auto" latinLnBrk="0" hangingPunct="1">
              <a:lnSpc>
                <a:spcPct val="120000"/>
              </a:lnSpc>
              <a:spcBef>
                <a:spcPts val="0"/>
              </a:spcBef>
              <a:spcAft>
                <a:spcPts val="0"/>
              </a:spcAft>
              <a:buClrTx/>
              <a:buSzPct val="100000"/>
              <a:buFont typeface="Meta Offc" pitchFamily="34" charset="0"/>
              <a:buNone/>
              <a:tabLst/>
              <a:defRPr/>
            </a:pPr>
            <a:r>
              <a:rPr lang="de-DE" dirty="0" smtClean="0"/>
              <a:t>Zweite Ebene</a:t>
            </a:r>
          </a:p>
          <a:p>
            <a:pPr marL="162000" marR="0" lvl="2" indent="-162000" algn="l" defTabSz="914400" rtl="0" eaLnBrk="1" fontAlgn="auto" latinLnBrk="0" hangingPunct="1">
              <a:lnSpc>
                <a:spcPct val="120000"/>
              </a:lnSpc>
              <a:spcBef>
                <a:spcPts val="0"/>
              </a:spcBef>
              <a:spcAft>
                <a:spcPts val="0"/>
              </a:spcAft>
              <a:buClrTx/>
              <a:buSzTx/>
              <a:buFont typeface="Meta Offc" pitchFamily="34" charset="0"/>
              <a:buChar char="•"/>
              <a:tabLst/>
              <a:defRPr/>
            </a:pPr>
            <a:r>
              <a:rPr lang="de-DE" dirty="0" smtClean="0"/>
              <a:t>Dritte Ebene</a:t>
            </a:r>
          </a:p>
          <a:p>
            <a:pPr marL="324000" marR="0" lvl="3" indent="-162000" algn="l" defTabSz="914400" rtl="0" eaLnBrk="1" fontAlgn="auto" latinLnBrk="0" hangingPunct="1">
              <a:lnSpc>
                <a:spcPct val="120000"/>
              </a:lnSpc>
              <a:spcBef>
                <a:spcPts val="0"/>
              </a:spcBef>
              <a:spcAft>
                <a:spcPts val="0"/>
              </a:spcAft>
              <a:buClrTx/>
              <a:buSzTx/>
              <a:buFont typeface="Symbol" pitchFamily="18" charset="2"/>
              <a:buChar char="-"/>
              <a:tabLst/>
              <a:defRPr/>
            </a:pPr>
            <a:r>
              <a:rPr lang="de-DE" dirty="0" smtClean="0"/>
              <a:t>Vierte Ebene</a:t>
            </a:r>
          </a:p>
          <a:p>
            <a:pPr marL="486000" marR="0" lvl="4" indent="-162000" algn="l" defTabSz="914400" rtl="0" eaLnBrk="1" fontAlgn="auto" latinLnBrk="0" hangingPunct="1">
              <a:lnSpc>
                <a:spcPct val="120000"/>
              </a:lnSpc>
              <a:spcBef>
                <a:spcPts val="0"/>
              </a:spcBef>
              <a:spcAft>
                <a:spcPts val="0"/>
              </a:spcAft>
              <a:buClrTx/>
              <a:buSzTx/>
              <a:buFont typeface="Symbol" pitchFamily="18" charset="2"/>
              <a:buChar char="-"/>
              <a:tabLst/>
              <a:defRPr/>
            </a:pPr>
            <a:r>
              <a:rPr lang="de-DE" dirty="0" smtClean="0"/>
              <a:t>Fünfte Ebene</a:t>
            </a:r>
            <a:endParaRPr lang="de-DE" dirty="0"/>
          </a:p>
        </p:txBody>
      </p:sp>
      <p:sp>
        <p:nvSpPr>
          <p:cNvPr id="14" name="Textplatzhalter 7"/>
          <p:cNvSpPr txBox="1">
            <a:spLocks/>
          </p:cNvSpPr>
          <p:nvPr/>
        </p:nvSpPr>
        <p:spPr>
          <a:xfrm>
            <a:off x="414000" y="302177"/>
            <a:ext cx="8207375" cy="231224"/>
          </a:xfrm>
          <a:prstGeom prst="rect">
            <a:avLst/>
          </a:prstGeom>
        </p:spPr>
        <p:txBody>
          <a:bodyPr lIns="0" tIns="0" rIns="0" bIns="0">
            <a:normAutofit/>
          </a:bodyPr>
          <a:lstStyle>
            <a:lvl1pPr marL="0" indent="0" algn="l" defTabSz="914400" rtl="0" eaLnBrk="1" latinLnBrk="0" hangingPunct="1">
              <a:spcBef>
                <a:spcPct val="20000"/>
              </a:spcBef>
              <a:buClr>
                <a:schemeClr val="tx2"/>
              </a:buClr>
              <a:buFont typeface="Arial" pitchFamily="34" charset="0"/>
              <a:buNone/>
              <a:tabLst/>
              <a:defRPr kumimoji="0" lang="de-DE" sz="1200" b="0" i="0" u="none" strike="noStrike" kern="1200" cap="none" spc="0" normalizeH="0" baseline="0" noProof="0">
                <a:ln>
                  <a:noFill/>
                </a:ln>
                <a:solidFill>
                  <a:schemeClr val="tx1"/>
                </a:solidFill>
                <a:effectLst/>
                <a:uLnTx/>
                <a:uFillTx/>
                <a:latin typeface="+mn-lt"/>
                <a:ea typeface="+mn-ea"/>
                <a:cs typeface="+mn-cs"/>
              </a:defRPr>
            </a:lvl1pPr>
            <a:lvl2pPr marL="742950" indent="-28575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b="0" dirty="0" smtClean="0"/>
              <a:t>3. Kapitel: Grundsätze des Immissionsschutzes I</a:t>
            </a:r>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p:txStyles>
    <p:titleStyle>
      <a:lvl1pPr algn="l" defTabSz="914400" rtl="0" eaLnBrk="1" latinLnBrk="0" hangingPunct="1">
        <a:spcBef>
          <a:spcPct val="0"/>
        </a:spcBef>
        <a:buNone/>
        <a:defRPr sz="2600" kern="1200">
          <a:solidFill>
            <a:schemeClr val="tx2"/>
          </a:solidFill>
          <a:latin typeface="+mj-lt"/>
          <a:ea typeface="+mj-ea"/>
          <a:cs typeface="+mj-cs"/>
        </a:defRPr>
      </a:lvl1pPr>
    </p:titleStyle>
    <p:bodyStyle>
      <a:lvl1pPr marL="0" indent="0" algn="l" defTabSz="914400" rtl="0" eaLnBrk="1" latinLnBrk="0" hangingPunct="1">
        <a:spcBef>
          <a:spcPct val="20000"/>
        </a:spcBef>
        <a:buClr>
          <a:schemeClr val="tx2"/>
        </a:buClr>
        <a:buFont typeface="Arial" pitchFamily="34" charset="0"/>
        <a:buNone/>
        <a:tabLst/>
        <a:defRPr kumimoji="0" lang="de-DE" sz="2400" b="1" i="0" u="none" strike="noStrike" kern="1200" cap="none" spc="0" normalizeH="0" baseline="0" noProof="0" dirty="0" smtClean="0">
          <a:ln>
            <a:noFill/>
          </a:ln>
          <a:solidFill>
            <a:schemeClr val="tx1"/>
          </a:solidFill>
          <a:effectLst/>
          <a:uLnTx/>
          <a:uFillTx/>
          <a:latin typeface="+mn-lt"/>
          <a:ea typeface="+mn-ea"/>
          <a:cs typeface="+mn-cs"/>
        </a:defRPr>
      </a:lvl1pPr>
      <a:lvl2pPr marL="742950" indent="-28575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413999" y="2304000"/>
            <a:ext cx="8118441" cy="1476000"/>
          </a:xfrm>
        </p:spPr>
        <p:txBody>
          <a:bodyPr/>
          <a:lstStyle/>
          <a:p>
            <a:r>
              <a:rPr lang="de-DE" dirty="0"/>
              <a:t>Grundsätze des Immissionsschutzes I</a:t>
            </a:r>
          </a:p>
        </p:txBody>
      </p:sp>
      <p:sp>
        <p:nvSpPr>
          <p:cNvPr id="8" name="Titel 7"/>
          <p:cNvSpPr>
            <a:spLocks noGrp="1"/>
          </p:cNvSpPr>
          <p:nvPr>
            <p:ph type="title"/>
          </p:nvPr>
        </p:nvSpPr>
        <p:spPr/>
        <p:txBody>
          <a:bodyPr>
            <a:normAutofit fontScale="90000"/>
          </a:bodyPr>
          <a:lstStyle/>
          <a:p>
            <a:r>
              <a:rPr lang="de-DE" b="1" dirty="0"/>
              <a:t>3</a:t>
            </a:r>
            <a:r>
              <a:rPr lang="de-DE" b="1" dirty="0" smtClean="0"/>
              <a:t>. Kapitel</a:t>
            </a:r>
            <a:endParaRPr lang="de-DE" b="1" dirty="0"/>
          </a:p>
        </p:txBody>
      </p:sp>
      <p:sp>
        <p:nvSpPr>
          <p:cNvPr id="7" name="Untertitel 6"/>
          <p:cNvSpPr>
            <a:spLocks noGrp="1"/>
          </p:cNvSpPr>
          <p:nvPr>
            <p:ph type="body" sz="quarter" idx="10"/>
          </p:nvPr>
        </p:nvSpPr>
        <p:spPr/>
        <p:txBody>
          <a:bodyPr/>
          <a:lstStyle/>
          <a:p>
            <a:r>
              <a:rPr lang="de-DE" dirty="0"/>
              <a:t>Dr. Mustermann | Dipl. Ing. (FH) Frau </a:t>
            </a:r>
            <a:r>
              <a:rPr lang="de-DE" dirty="0" smtClean="0"/>
              <a:t>Mustermann</a:t>
            </a:r>
            <a:endParaRPr lang="de-DE" dirty="0"/>
          </a:p>
        </p:txBody>
      </p:sp>
    </p:spTree>
    <p:extLst>
      <p:ext uri="{BB962C8B-B14F-4D97-AF65-F5344CB8AC3E}">
        <p14:creationId xmlns:p14="http://schemas.microsoft.com/office/powerpoint/2010/main" val="299188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pPr algn="ctr"/>
            <a:r>
              <a:rPr lang="de-DE" dirty="0"/>
              <a:t>Vielen Dank für Ihre Aufmerksamkeit</a:t>
            </a:r>
            <a:br>
              <a:rPr lang="de-DE" dirty="0"/>
            </a:br>
            <a:endParaRPr lang="de-DE" dirty="0"/>
          </a:p>
        </p:txBody>
      </p:sp>
      <p:sp>
        <p:nvSpPr>
          <p:cNvPr id="5" name="Textplatzhalter 4"/>
          <p:cNvSpPr>
            <a:spLocks noGrp="1"/>
          </p:cNvSpPr>
          <p:nvPr>
            <p:ph type="body" sz="quarter" idx="13"/>
          </p:nvPr>
        </p:nvSpPr>
        <p:spPr/>
        <p:txBody>
          <a:bodyPr/>
          <a:lstStyle/>
          <a:p>
            <a:endParaRPr lang="de-DE"/>
          </a:p>
        </p:txBody>
      </p:sp>
    </p:spTree>
    <p:extLst>
      <p:ext uri="{BB962C8B-B14F-4D97-AF65-F5344CB8AC3E}">
        <p14:creationId xmlns:p14="http://schemas.microsoft.com/office/powerpoint/2010/main" val="2471307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p:cNvSpPr>
            <a:spLocks noGrp="1"/>
          </p:cNvSpPr>
          <p:nvPr>
            <p:ph type="body" sz="quarter" idx="13"/>
          </p:nvPr>
        </p:nvSpPr>
        <p:spPr/>
        <p:txBody>
          <a:bodyPr/>
          <a:lstStyle/>
          <a:p>
            <a:endParaRPr lang="de-DE"/>
          </a:p>
        </p:txBody>
      </p:sp>
      <p:sp>
        <p:nvSpPr>
          <p:cNvPr id="3" name="Inhaltsplatzhalter 2"/>
          <p:cNvSpPr>
            <a:spLocks noGrp="1"/>
          </p:cNvSpPr>
          <p:nvPr>
            <p:ph sz="quarter" idx="14"/>
          </p:nvPr>
        </p:nvSpPr>
        <p:spPr>
          <a:xfrm>
            <a:off x="899592" y="2204864"/>
            <a:ext cx="7416824" cy="4176886"/>
          </a:xfrm>
        </p:spPr>
        <p:txBody>
          <a:bodyPr/>
          <a:lstStyle/>
          <a:p>
            <a:pPr algn="ctr"/>
            <a:r>
              <a:rPr lang="de-DE" b="1" dirty="0" smtClean="0"/>
              <a:t>Wo setzt die Gesetzgebung</a:t>
            </a:r>
            <a:br>
              <a:rPr lang="de-DE" b="1" dirty="0" smtClean="0"/>
            </a:br>
            <a:r>
              <a:rPr lang="de-DE" b="1" dirty="0" smtClean="0"/>
              <a:t>beim Thema Schallschutz primär an?</a:t>
            </a:r>
          </a:p>
          <a:p>
            <a:pPr algn="ctr"/>
            <a:endParaRPr lang="de-DE" b="1" dirty="0" smtClean="0"/>
          </a:p>
          <a:p>
            <a:pPr algn="ctr"/>
            <a:r>
              <a:rPr lang="de-DE" b="1" dirty="0" smtClean="0"/>
              <a:t>Wie werden unterschiedliche Arten</a:t>
            </a:r>
            <a:br>
              <a:rPr lang="de-DE" b="1" dirty="0" smtClean="0"/>
            </a:br>
            <a:r>
              <a:rPr lang="de-DE" b="1" dirty="0" smtClean="0"/>
              <a:t>von Lärm behandelt?</a:t>
            </a:r>
          </a:p>
          <a:p>
            <a:pPr algn="ctr"/>
            <a:endParaRPr lang="de-DE" b="1" dirty="0" smtClean="0"/>
          </a:p>
          <a:p>
            <a:pPr algn="ctr"/>
            <a:r>
              <a:rPr lang="de-DE" b="1" dirty="0" smtClean="0"/>
              <a:t>Wie wirkt sich die Besiedlungssituation</a:t>
            </a:r>
            <a:br>
              <a:rPr lang="de-DE" b="1" dirty="0" smtClean="0"/>
            </a:br>
            <a:r>
              <a:rPr lang="de-DE" b="1" dirty="0" smtClean="0"/>
              <a:t>auf den Lärmschutz aus?</a:t>
            </a:r>
          </a:p>
          <a:p>
            <a:pPr marL="0" indent="0">
              <a:buNone/>
            </a:pPr>
            <a:endParaRPr lang="de-DE" dirty="0"/>
          </a:p>
          <a:p>
            <a:pPr lvl="1"/>
            <a:endParaRPr lang="de-DE" dirty="0"/>
          </a:p>
        </p:txBody>
      </p:sp>
      <p:sp>
        <p:nvSpPr>
          <p:cNvPr id="2" name="Titel 1"/>
          <p:cNvSpPr>
            <a:spLocks noGrp="1"/>
          </p:cNvSpPr>
          <p:nvPr>
            <p:ph type="title"/>
          </p:nvPr>
        </p:nvSpPr>
        <p:spPr/>
        <p:txBody>
          <a:bodyPr/>
          <a:lstStyle/>
          <a:p>
            <a:r>
              <a:rPr lang="de-DE" b="1" dirty="0"/>
              <a:t>Grundsätze des Immissionsschutzes I</a:t>
            </a:r>
          </a:p>
        </p:txBody>
      </p:sp>
      <p:sp>
        <p:nvSpPr>
          <p:cNvPr id="4" name="Datumsplatzhalter 3"/>
          <p:cNvSpPr>
            <a:spLocks noGrp="1"/>
          </p:cNvSpPr>
          <p:nvPr>
            <p:ph type="dt" sz="half" idx="15"/>
          </p:nvPr>
        </p:nvSpPr>
        <p:spPr/>
        <p:txBody>
          <a:bodyPr/>
          <a:lstStyle/>
          <a:p>
            <a:fld id="{4420A82B-31DB-4A8B-AA85-4000F63A11A9}" type="datetime1">
              <a:rPr lang="de-DE" smtClean="0">
                <a:solidFill>
                  <a:srgbClr val="C8C8C8"/>
                </a:solidFill>
              </a:rPr>
              <a:pPr/>
              <a:t>23.05.2014</a:t>
            </a:fld>
            <a:endParaRPr lang="de-DE" dirty="0">
              <a:solidFill>
                <a:srgbClr val="C8C8C8"/>
              </a:solidFill>
            </a:endParaRPr>
          </a:p>
        </p:txBody>
      </p:sp>
      <p:sp>
        <p:nvSpPr>
          <p:cNvPr id="6" name="Foliennummernplatzhalter 5"/>
          <p:cNvSpPr>
            <a:spLocks noGrp="1"/>
          </p:cNvSpPr>
          <p:nvPr>
            <p:ph type="sldNum" sz="quarter" idx="17"/>
          </p:nvPr>
        </p:nvSpPr>
        <p:spPr/>
        <p:txBody>
          <a:bodyPr/>
          <a:lstStyle/>
          <a:p>
            <a:fld id="{444A159E-39F8-4BD4-BAC6-A1654F7AE0EA}" type="slidenum">
              <a:rPr lang="de-DE" smtClean="0">
                <a:solidFill>
                  <a:srgbClr val="C8C8C8"/>
                </a:solidFill>
              </a:rPr>
              <a:pPr/>
              <a:t>2</a:t>
            </a:fld>
            <a:endParaRPr lang="de-DE" dirty="0">
              <a:solidFill>
                <a:srgbClr val="C8C8C8"/>
              </a:solidFill>
            </a:endParaRPr>
          </a:p>
        </p:txBody>
      </p:sp>
    </p:spTree>
    <p:extLst>
      <p:ext uri="{BB962C8B-B14F-4D97-AF65-F5344CB8AC3E}">
        <p14:creationId xmlns:p14="http://schemas.microsoft.com/office/powerpoint/2010/main" val="3544757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p:cNvSpPr>
            <a:spLocks noGrp="1"/>
          </p:cNvSpPr>
          <p:nvPr>
            <p:ph type="body" sz="quarter" idx="13"/>
          </p:nvPr>
        </p:nvSpPr>
        <p:spPr/>
        <p:txBody>
          <a:bodyPr/>
          <a:lstStyle/>
          <a:p>
            <a:endParaRPr lang="de-DE"/>
          </a:p>
        </p:txBody>
      </p:sp>
      <p:sp>
        <p:nvSpPr>
          <p:cNvPr id="3" name="Inhaltsplatzhalter 2"/>
          <p:cNvSpPr>
            <a:spLocks noGrp="1"/>
          </p:cNvSpPr>
          <p:nvPr>
            <p:ph sz="quarter" idx="14"/>
          </p:nvPr>
        </p:nvSpPr>
        <p:spPr/>
        <p:txBody>
          <a:bodyPr/>
          <a:lstStyle/>
          <a:p>
            <a:pPr marL="342900" indent="-342900">
              <a:buFont typeface="Arial" panose="020B0604020202020204" pitchFamily="34" charset="0"/>
              <a:buChar char="•"/>
            </a:pPr>
            <a:r>
              <a:rPr lang="de-DE" dirty="0" smtClean="0"/>
              <a:t>Es werden Vorgaben bzgl. der Immissionen gemacht, das heißt bzgl. des Schalls, den der Bürger wahrnimmt</a:t>
            </a:r>
            <a:r>
              <a:rPr lang="de-DE" dirty="0"/>
              <a:t>.</a:t>
            </a:r>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dirty="0" smtClean="0"/>
              <a:t>Es werden Schalldruckpegel festgelegt, die vom Bürger gerade noch zu tolerieren sind, die Immissionsrichtwerte.</a:t>
            </a:r>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dirty="0" smtClean="0"/>
              <a:t>Die Verursacher von Lärm haben dann dafür zu sorgen, dass die Immissionsrichtwerte auch eingehalten werden.</a:t>
            </a:r>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endParaRPr lang="de-DE" dirty="0" smtClean="0"/>
          </a:p>
          <a:p>
            <a:endParaRPr lang="de-DE" dirty="0"/>
          </a:p>
          <a:p>
            <a:endParaRPr lang="de-DE" dirty="0" smtClean="0"/>
          </a:p>
          <a:p>
            <a:endParaRPr lang="de-DE" dirty="0"/>
          </a:p>
          <a:p>
            <a:pPr marL="457200" lvl="1" indent="0">
              <a:buNone/>
            </a:pPr>
            <a:endParaRPr lang="de-DE" dirty="0"/>
          </a:p>
        </p:txBody>
      </p:sp>
      <p:sp>
        <p:nvSpPr>
          <p:cNvPr id="2" name="Titel 1"/>
          <p:cNvSpPr>
            <a:spLocks noGrp="1"/>
          </p:cNvSpPr>
          <p:nvPr>
            <p:ph type="title"/>
          </p:nvPr>
        </p:nvSpPr>
        <p:spPr/>
        <p:txBody>
          <a:bodyPr/>
          <a:lstStyle/>
          <a:p>
            <a:r>
              <a:rPr lang="de-DE" b="1" dirty="0" smtClean="0"/>
              <a:t>Grundlegender Ansatz</a:t>
            </a:r>
            <a:endParaRPr lang="de-DE" b="1" dirty="0"/>
          </a:p>
        </p:txBody>
      </p:sp>
      <p:sp>
        <p:nvSpPr>
          <p:cNvPr id="4" name="Datumsplatzhalter 3"/>
          <p:cNvSpPr>
            <a:spLocks noGrp="1"/>
          </p:cNvSpPr>
          <p:nvPr>
            <p:ph type="dt" sz="half" idx="15"/>
          </p:nvPr>
        </p:nvSpPr>
        <p:spPr/>
        <p:txBody>
          <a:bodyPr/>
          <a:lstStyle/>
          <a:p>
            <a:fld id="{4420A82B-31DB-4A8B-AA85-4000F63A11A9}" type="datetime1">
              <a:rPr lang="de-DE" smtClean="0">
                <a:solidFill>
                  <a:srgbClr val="C8C8C8"/>
                </a:solidFill>
              </a:rPr>
              <a:pPr/>
              <a:t>23.05.2014</a:t>
            </a:fld>
            <a:endParaRPr lang="de-DE" dirty="0">
              <a:solidFill>
                <a:srgbClr val="C8C8C8"/>
              </a:solidFill>
            </a:endParaRPr>
          </a:p>
        </p:txBody>
      </p:sp>
      <p:sp>
        <p:nvSpPr>
          <p:cNvPr id="6" name="Foliennummernplatzhalter 5"/>
          <p:cNvSpPr>
            <a:spLocks noGrp="1"/>
          </p:cNvSpPr>
          <p:nvPr>
            <p:ph type="sldNum" sz="quarter" idx="17"/>
          </p:nvPr>
        </p:nvSpPr>
        <p:spPr/>
        <p:txBody>
          <a:bodyPr/>
          <a:lstStyle/>
          <a:p>
            <a:fld id="{444A159E-39F8-4BD4-BAC6-A1654F7AE0EA}" type="slidenum">
              <a:rPr lang="de-DE" smtClean="0">
                <a:solidFill>
                  <a:srgbClr val="C8C8C8"/>
                </a:solidFill>
              </a:rPr>
              <a:pPr/>
              <a:t>3</a:t>
            </a:fld>
            <a:endParaRPr lang="de-DE" dirty="0">
              <a:solidFill>
                <a:srgbClr val="C8C8C8"/>
              </a:solidFill>
            </a:endParaRPr>
          </a:p>
        </p:txBody>
      </p:sp>
    </p:spTree>
    <p:extLst>
      <p:ext uri="{BB962C8B-B14F-4D97-AF65-F5344CB8AC3E}">
        <p14:creationId xmlns:p14="http://schemas.microsoft.com/office/powerpoint/2010/main" val="2021474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nhaltsplatzhalter 7"/>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250725" y="1196975"/>
            <a:ext cx="8639125" cy="51711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Datumsplatzhalter 2"/>
          <p:cNvSpPr>
            <a:spLocks noGrp="1"/>
          </p:cNvSpPr>
          <p:nvPr>
            <p:ph type="dt" sz="half" idx="15"/>
          </p:nvPr>
        </p:nvSpPr>
        <p:spPr/>
        <p:txBody>
          <a:bodyPr/>
          <a:lstStyle/>
          <a:p>
            <a:fld id="{CBBB5A65-6F89-4E28-BC52-2191A3EE1F5D}" type="datetime1">
              <a:rPr lang="de-DE" smtClean="0">
                <a:solidFill>
                  <a:srgbClr val="C8C8C8"/>
                </a:solidFill>
              </a:rPr>
              <a:pPr/>
              <a:t>23.05.2014</a:t>
            </a:fld>
            <a:endParaRPr lang="de-DE" dirty="0">
              <a:solidFill>
                <a:srgbClr val="C8C8C8"/>
              </a:solidFill>
            </a:endParaRPr>
          </a:p>
        </p:txBody>
      </p:sp>
      <p:sp>
        <p:nvSpPr>
          <p:cNvPr id="5" name="Foliennummernplatzhalter 4"/>
          <p:cNvSpPr>
            <a:spLocks noGrp="1"/>
          </p:cNvSpPr>
          <p:nvPr>
            <p:ph type="sldNum" sz="quarter" idx="17"/>
          </p:nvPr>
        </p:nvSpPr>
        <p:spPr/>
        <p:txBody>
          <a:bodyPr/>
          <a:lstStyle/>
          <a:p>
            <a:fld id="{444A159E-39F8-4BD4-BAC6-A1654F7AE0EA}" type="slidenum">
              <a:rPr lang="de-DE" smtClean="0">
                <a:solidFill>
                  <a:srgbClr val="C8C8C8"/>
                </a:solidFill>
              </a:rPr>
              <a:pPr/>
              <a:t>4</a:t>
            </a:fld>
            <a:endParaRPr lang="de-DE">
              <a:solidFill>
                <a:srgbClr val="C8C8C8"/>
              </a:solidFill>
            </a:endParaRPr>
          </a:p>
        </p:txBody>
      </p:sp>
      <p:pic>
        <p:nvPicPr>
          <p:cNvPr id="9" name="Grafik 8"/>
          <p:cNvPicPr>
            <a:picLocks noChangeAspect="1"/>
          </p:cNvPicPr>
          <p:nvPr/>
        </p:nvPicPr>
        <p:blipFill rotWithShape="1">
          <a:blip r:embed="rId4" cstate="print">
            <a:extLst>
              <a:ext uri="{28A0092B-C50C-407E-A947-70E740481C1C}">
                <a14:useLocalDpi xmlns:a14="http://schemas.microsoft.com/office/drawing/2010/main" val="0"/>
              </a:ext>
            </a:extLst>
          </a:blip>
          <a:srcRect l="19077"/>
          <a:stretch/>
        </p:blipFill>
        <p:spPr>
          <a:xfrm>
            <a:off x="0" y="140510"/>
            <a:ext cx="5148064" cy="4512626"/>
          </a:xfrm>
          <a:prstGeom prst="rect">
            <a:avLst/>
          </a:prstGeom>
        </p:spPr>
      </p:pic>
      <p:pic>
        <p:nvPicPr>
          <p:cNvPr id="12" name="Inhaltsplatzhalter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0825" y="1196553"/>
            <a:ext cx="8640000" cy="5183365"/>
          </a:xfrm>
          <a:prstGeom prst="rect">
            <a:avLst/>
          </a:prstGeom>
          <a:solidFill>
            <a:srgbClr val="FFFFFF">
              <a:shade val="85000"/>
            </a:srgbClr>
          </a:solidFill>
          <a:ln w="88900" cap="sq">
            <a:solidFill>
              <a:srgbClr val="FFFFFF"/>
            </a:solidFill>
            <a:miter lim="800000"/>
          </a:ln>
          <a:effectLst/>
          <a:scene3d>
            <a:camera prst="orthographicFront"/>
            <a:lightRig rig="twoPt" dir="t">
              <a:rot lat="0" lon="0" rev="7200000"/>
            </a:lightRig>
          </a:scene3d>
          <a:sp3d>
            <a:bevelT w="25400" h="19050"/>
            <a:contourClr>
              <a:srgbClr val="FFFFFF"/>
            </a:contourClr>
          </a:sp3d>
        </p:spPr>
      </p:pic>
      <p:pic>
        <p:nvPicPr>
          <p:cNvPr id="10" name="Grafik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48064" y="2758827"/>
            <a:ext cx="1872209" cy="1318245"/>
          </a:xfrm>
          <a:prstGeom prst="rect">
            <a:avLst/>
          </a:prstGeom>
        </p:spPr>
      </p:pic>
      <p:pic>
        <p:nvPicPr>
          <p:cNvPr id="11" name="Grafik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50074" y="1916832"/>
            <a:ext cx="2558030" cy="2358786"/>
          </a:xfrm>
          <a:prstGeom prst="rect">
            <a:avLst/>
          </a:prstGeom>
        </p:spPr>
      </p:pic>
      <p:sp>
        <p:nvSpPr>
          <p:cNvPr id="2" name="Textplatzhalter 1"/>
          <p:cNvSpPr>
            <a:spLocks noGrp="1"/>
          </p:cNvSpPr>
          <p:nvPr>
            <p:ph type="body" sz="quarter" idx="13"/>
          </p:nvPr>
        </p:nvSpPr>
        <p:spPr/>
        <p:txBody>
          <a:bodyPr/>
          <a:lstStyle/>
          <a:p>
            <a:endParaRPr lang="de-DE"/>
          </a:p>
        </p:txBody>
      </p:sp>
      <p:sp>
        <p:nvSpPr>
          <p:cNvPr id="13" name="Textplatzhalter 8"/>
          <p:cNvSpPr txBox="1">
            <a:spLocks/>
          </p:cNvSpPr>
          <p:nvPr/>
        </p:nvSpPr>
        <p:spPr>
          <a:xfrm>
            <a:off x="249850" y="6105019"/>
            <a:ext cx="8640000" cy="270000"/>
          </a:xfrm>
          <a:prstGeom prst="rect">
            <a:avLst/>
          </a:prstGeom>
          <a:solidFill>
            <a:schemeClr val="bg1">
              <a:lumMod val="95000"/>
              <a:alpha val="80000"/>
            </a:schemeClr>
          </a:solidFill>
          <a:ln>
            <a:noFill/>
          </a:ln>
        </p:spPr>
        <p:txBody>
          <a:bodyPr/>
          <a:lstStyle>
            <a:lvl1pPr marL="0" indent="0" algn="l" defTabSz="914400" rtl="0" eaLnBrk="1" latinLnBrk="0" hangingPunct="1">
              <a:spcBef>
                <a:spcPct val="20000"/>
              </a:spcBef>
              <a:buFont typeface="Arial" pitchFamily="34" charset="0"/>
              <a:buNone/>
              <a:tabLst/>
              <a:defRPr kumimoji="0" lang="de-DE" sz="1500" b="1" i="0" u="none" strike="noStrike" kern="1200" cap="none" spc="0" normalizeH="0" baseline="0" noProof="0" dirty="0" smtClean="0">
                <a:ln>
                  <a:noFill/>
                </a:ln>
                <a:solidFill>
                  <a:schemeClr val="tx1"/>
                </a:solidFill>
                <a:effectLst/>
                <a:uLnTx/>
                <a:uFillTx/>
                <a:latin typeface="+mn-lt"/>
                <a:ea typeface="+mn-ea"/>
                <a:cs typeface="+mn-cs"/>
              </a:defRPr>
            </a:lvl1pPr>
            <a:lvl2pPr marL="742950" indent="-285750" algn="l" defTabSz="914400" rtl="0" eaLnBrk="1" latinLnBrk="0" hangingPunct="1">
              <a:spcBef>
                <a:spcPct val="20000"/>
              </a:spcBef>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dirty="0" smtClean="0"/>
              <a:t>Schallschutzgesetzgebung </a:t>
            </a:r>
            <a:r>
              <a:rPr lang="de-DE" dirty="0"/>
              <a:t>am Beispiel eines Kraftwerks</a:t>
            </a:r>
          </a:p>
        </p:txBody>
      </p:sp>
      <p:sp>
        <p:nvSpPr>
          <p:cNvPr id="14" name="Titel 13"/>
          <p:cNvSpPr>
            <a:spLocks noGrp="1"/>
          </p:cNvSpPr>
          <p:nvPr>
            <p:ph type="title"/>
          </p:nvPr>
        </p:nvSpPr>
        <p:spPr/>
        <p:txBody>
          <a:bodyPr>
            <a:normAutofit/>
          </a:bodyPr>
          <a:lstStyle/>
          <a:p>
            <a:r>
              <a:rPr lang="de-DE" dirty="0"/>
              <a:t>Grundlegender Ansatz</a:t>
            </a:r>
          </a:p>
        </p:txBody>
      </p:sp>
    </p:spTree>
    <p:extLst>
      <p:ext uri="{BB962C8B-B14F-4D97-AF65-F5344CB8AC3E}">
        <p14:creationId xmlns:p14="http://schemas.microsoft.com/office/powerpoint/2010/main" val="216896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1"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xit" presetSubtype="1" fill="hold" nodeType="clickEffect">
                                  <p:stCondLst>
                                    <p:cond delay="0"/>
                                  </p:stCondLst>
                                  <p:childTnLst>
                                    <p:anim calcmode="lin" valueType="num">
                                      <p:cBhvr additive="base">
                                        <p:cTn id="25" dur="500"/>
                                        <p:tgtEl>
                                          <p:spTgt spid="9"/>
                                        </p:tgtEl>
                                        <p:attrNameLst>
                                          <p:attrName>ppt_x</p:attrName>
                                        </p:attrNameLst>
                                      </p:cBhvr>
                                      <p:tavLst>
                                        <p:tav tm="0">
                                          <p:val>
                                            <p:strVal val="ppt_x"/>
                                          </p:val>
                                        </p:tav>
                                        <p:tav tm="100000">
                                          <p:val>
                                            <p:strVal val="ppt_x"/>
                                          </p:val>
                                        </p:tav>
                                      </p:tavLst>
                                    </p:anim>
                                    <p:anim calcmode="lin" valueType="num">
                                      <p:cBhvr additive="base">
                                        <p:cTn id="26" dur="500"/>
                                        <p:tgtEl>
                                          <p:spTgt spid="9"/>
                                        </p:tgtEl>
                                        <p:attrNameLst>
                                          <p:attrName>ppt_y</p:attrName>
                                        </p:attrNameLst>
                                      </p:cBhvr>
                                      <p:tavLst>
                                        <p:tav tm="0">
                                          <p:val>
                                            <p:strVal val="ppt_y"/>
                                          </p:val>
                                        </p:tav>
                                        <p:tav tm="100000">
                                          <p:val>
                                            <p:strVal val="0-ppt_h/2"/>
                                          </p:val>
                                        </p:tav>
                                      </p:tavLst>
                                    </p:anim>
                                    <p:set>
                                      <p:cBhvr>
                                        <p:cTn id="27" dur="1" fill="hold">
                                          <p:stCondLst>
                                            <p:cond delay="499"/>
                                          </p:stCondLst>
                                        </p:cTn>
                                        <p:tgtEl>
                                          <p:spTgt spid="9"/>
                                        </p:tgtEl>
                                        <p:attrNameLst>
                                          <p:attrName>style.visibility</p:attrName>
                                        </p:attrNameLst>
                                      </p:cBhvr>
                                      <p:to>
                                        <p:strVal val="hidden"/>
                                      </p:to>
                                    </p:set>
                                  </p:childTnLst>
                                </p:cTn>
                              </p:par>
                              <p:par>
                                <p:cTn id="28" presetID="2" presetClass="entr" presetSubtype="4"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xit" presetSubtype="4" fill="hold" nodeType="clickEffect">
                                  <p:stCondLst>
                                    <p:cond delay="0"/>
                                  </p:stCondLst>
                                  <p:childTnLst>
                                    <p:anim calcmode="lin" valueType="num">
                                      <p:cBhvr additive="base">
                                        <p:cTn id="35" dur="500"/>
                                        <p:tgtEl>
                                          <p:spTgt spid="11"/>
                                        </p:tgtEl>
                                        <p:attrNameLst>
                                          <p:attrName>ppt_x</p:attrName>
                                        </p:attrNameLst>
                                      </p:cBhvr>
                                      <p:tavLst>
                                        <p:tav tm="0">
                                          <p:val>
                                            <p:strVal val="ppt_x"/>
                                          </p:val>
                                        </p:tav>
                                        <p:tav tm="100000">
                                          <p:val>
                                            <p:strVal val="ppt_x"/>
                                          </p:val>
                                        </p:tav>
                                      </p:tavLst>
                                    </p:anim>
                                    <p:anim calcmode="lin" valueType="num">
                                      <p:cBhvr additive="base">
                                        <p:cTn id="36" dur="500"/>
                                        <p:tgtEl>
                                          <p:spTgt spid="11"/>
                                        </p:tgtEl>
                                        <p:attrNameLst>
                                          <p:attrName>ppt_y</p:attrName>
                                        </p:attrNameLst>
                                      </p:cBhvr>
                                      <p:tavLst>
                                        <p:tav tm="0">
                                          <p:val>
                                            <p:strVal val="ppt_y"/>
                                          </p:val>
                                        </p:tav>
                                        <p:tav tm="100000">
                                          <p:val>
                                            <p:strVal val="1+ppt_h/2"/>
                                          </p:val>
                                        </p:tav>
                                      </p:tavLst>
                                    </p:anim>
                                    <p:set>
                                      <p:cBhvr>
                                        <p:cTn id="37" dur="1" fill="hold">
                                          <p:stCondLst>
                                            <p:cond delay="499"/>
                                          </p:stCondLst>
                                        </p:cTn>
                                        <p:tgtEl>
                                          <p:spTgt spid="11"/>
                                        </p:tgtEl>
                                        <p:attrNameLst>
                                          <p:attrName>style.visibility</p:attrName>
                                        </p:attrNameLst>
                                      </p:cBhvr>
                                      <p:to>
                                        <p:strVal val="hidden"/>
                                      </p:to>
                                    </p:set>
                                  </p:childTnLst>
                                </p:cTn>
                              </p:par>
                              <p:par>
                                <p:cTn id="38" presetID="10" presetClass="entr" presetSubtype="0"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p:cNvSpPr>
            <a:spLocks noGrp="1"/>
          </p:cNvSpPr>
          <p:nvPr>
            <p:ph type="body" sz="quarter" idx="13"/>
          </p:nvPr>
        </p:nvSpPr>
        <p:spPr/>
        <p:txBody>
          <a:bodyPr/>
          <a:lstStyle/>
          <a:p>
            <a:endParaRPr lang="de-DE"/>
          </a:p>
        </p:txBody>
      </p:sp>
      <p:sp>
        <p:nvSpPr>
          <p:cNvPr id="3" name="Inhaltsplatzhalter 2"/>
          <p:cNvSpPr>
            <a:spLocks noGrp="1"/>
          </p:cNvSpPr>
          <p:nvPr>
            <p:ph sz="quarter" idx="14"/>
          </p:nvPr>
        </p:nvSpPr>
        <p:spPr/>
        <p:txBody>
          <a:bodyPr/>
          <a:lstStyle/>
          <a:p>
            <a:pPr marL="342900" indent="-342900">
              <a:buFont typeface="Arial" panose="020B0604020202020204" pitchFamily="34" charset="0"/>
              <a:buChar char="•"/>
            </a:pPr>
            <a:r>
              <a:rPr lang="de-DE" dirty="0" smtClean="0"/>
              <a:t>Es werden unterschiedliche Lärmarten unterschieden, z. B. Straßenverkehrslärm und Lärm von industriellen Anlagen.</a:t>
            </a:r>
            <a:endParaRPr lang="de-DE" dirty="0"/>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dirty="0" smtClean="0"/>
              <a:t>Für unterschiedliche Lärmarten gelten unterschiedliche Regelungen und Immissionsrichtwerte.</a:t>
            </a:r>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dirty="0" smtClean="0"/>
              <a:t>Die von uns betrachteten Geräte und Maschinen werden dem anlagenbezogenen Lärm zugerechnet.</a:t>
            </a:r>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endParaRPr lang="de-DE" dirty="0"/>
          </a:p>
          <a:p>
            <a:pPr lvl="1"/>
            <a:endParaRPr lang="de-DE" dirty="0"/>
          </a:p>
        </p:txBody>
      </p:sp>
      <p:sp>
        <p:nvSpPr>
          <p:cNvPr id="2" name="Titel 1"/>
          <p:cNvSpPr>
            <a:spLocks noGrp="1"/>
          </p:cNvSpPr>
          <p:nvPr>
            <p:ph type="title"/>
          </p:nvPr>
        </p:nvSpPr>
        <p:spPr/>
        <p:txBody>
          <a:bodyPr/>
          <a:lstStyle/>
          <a:p>
            <a:r>
              <a:rPr lang="de-DE" b="1" dirty="0" smtClean="0"/>
              <a:t>Differenzierung </a:t>
            </a:r>
            <a:r>
              <a:rPr lang="de-DE" dirty="0" smtClean="0"/>
              <a:t>verschiedener Lärmarten</a:t>
            </a:r>
            <a:endParaRPr lang="de-DE" b="1" dirty="0"/>
          </a:p>
        </p:txBody>
      </p:sp>
      <p:sp>
        <p:nvSpPr>
          <p:cNvPr id="4" name="Datumsplatzhalter 3"/>
          <p:cNvSpPr>
            <a:spLocks noGrp="1"/>
          </p:cNvSpPr>
          <p:nvPr>
            <p:ph type="dt" sz="half" idx="15"/>
          </p:nvPr>
        </p:nvSpPr>
        <p:spPr/>
        <p:txBody>
          <a:bodyPr/>
          <a:lstStyle/>
          <a:p>
            <a:fld id="{4420A82B-31DB-4A8B-AA85-4000F63A11A9}" type="datetime1">
              <a:rPr lang="de-DE" smtClean="0">
                <a:solidFill>
                  <a:srgbClr val="C8C8C8"/>
                </a:solidFill>
              </a:rPr>
              <a:pPr/>
              <a:t>23.05.2014</a:t>
            </a:fld>
            <a:endParaRPr lang="de-DE" dirty="0">
              <a:solidFill>
                <a:srgbClr val="C8C8C8"/>
              </a:solidFill>
            </a:endParaRPr>
          </a:p>
        </p:txBody>
      </p:sp>
      <p:sp>
        <p:nvSpPr>
          <p:cNvPr id="6" name="Foliennummernplatzhalter 5"/>
          <p:cNvSpPr>
            <a:spLocks noGrp="1"/>
          </p:cNvSpPr>
          <p:nvPr>
            <p:ph type="sldNum" sz="quarter" idx="17"/>
          </p:nvPr>
        </p:nvSpPr>
        <p:spPr/>
        <p:txBody>
          <a:bodyPr/>
          <a:lstStyle/>
          <a:p>
            <a:fld id="{444A159E-39F8-4BD4-BAC6-A1654F7AE0EA}" type="slidenum">
              <a:rPr lang="de-DE" smtClean="0">
                <a:solidFill>
                  <a:srgbClr val="C8C8C8"/>
                </a:solidFill>
              </a:rPr>
              <a:pPr/>
              <a:t>5</a:t>
            </a:fld>
            <a:endParaRPr lang="de-DE" dirty="0">
              <a:solidFill>
                <a:srgbClr val="C8C8C8"/>
              </a:solidFill>
            </a:endParaRPr>
          </a:p>
        </p:txBody>
      </p:sp>
    </p:spTree>
    <p:extLst>
      <p:ext uri="{BB962C8B-B14F-4D97-AF65-F5344CB8AC3E}">
        <p14:creationId xmlns:p14="http://schemas.microsoft.com/office/powerpoint/2010/main" val="267452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nhaltsplatzhalter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823" y="1191862"/>
            <a:ext cx="8642351" cy="51898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platzhalter 2"/>
          <p:cNvSpPr>
            <a:spLocks noGrp="1"/>
          </p:cNvSpPr>
          <p:nvPr>
            <p:ph type="body" sz="quarter" idx="13"/>
          </p:nvPr>
        </p:nvSpPr>
        <p:spPr/>
        <p:txBody>
          <a:bodyPr/>
          <a:lstStyle/>
          <a:p>
            <a:endParaRPr lang="de-DE"/>
          </a:p>
        </p:txBody>
      </p:sp>
      <p:sp>
        <p:nvSpPr>
          <p:cNvPr id="2" name="Titel 1"/>
          <p:cNvSpPr>
            <a:spLocks noGrp="1"/>
          </p:cNvSpPr>
          <p:nvPr>
            <p:ph type="title"/>
          </p:nvPr>
        </p:nvSpPr>
        <p:spPr/>
        <p:txBody>
          <a:bodyPr/>
          <a:lstStyle/>
          <a:p>
            <a:r>
              <a:rPr lang="de-DE" dirty="0"/>
              <a:t>Differenzierung verschiedener Lärmarten</a:t>
            </a:r>
            <a:endParaRPr lang="de-DE" b="1" dirty="0"/>
          </a:p>
        </p:txBody>
      </p:sp>
      <p:sp>
        <p:nvSpPr>
          <p:cNvPr id="4" name="Datumsplatzhalter 3"/>
          <p:cNvSpPr>
            <a:spLocks noGrp="1"/>
          </p:cNvSpPr>
          <p:nvPr>
            <p:ph type="dt" sz="half" idx="15"/>
          </p:nvPr>
        </p:nvSpPr>
        <p:spPr/>
        <p:txBody>
          <a:bodyPr/>
          <a:lstStyle/>
          <a:p>
            <a:fld id="{92650F1B-C863-4FF0-A3C2-6291D2C6D051}" type="datetime1">
              <a:rPr lang="de-DE" smtClean="0">
                <a:solidFill>
                  <a:srgbClr val="C8C8C8"/>
                </a:solidFill>
              </a:rPr>
              <a:pPr/>
              <a:t>23.05.2014</a:t>
            </a:fld>
            <a:endParaRPr lang="de-DE">
              <a:solidFill>
                <a:srgbClr val="C8C8C8"/>
              </a:solidFill>
            </a:endParaRPr>
          </a:p>
        </p:txBody>
      </p:sp>
      <p:sp>
        <p:nvSpPr>
          <p:cNvPr id="6" name="Foliennummernplatzhalter 5"/>
          <p:cNvSpPr>
            <a:spLocks noGrp="1"/>
          </p:cNvSpPr>
          <p:nvPr>
            <p:ph type="sldNum" sz="quarter" idx="17"/>
          </p:nvPr>
        </p:nvSpPr>
        <p:spPr/>
        <p:txBody>
          <a:bodyPr/>
          <a:lstStyle/>
          <a:p>
            <a:fld id="{444A159E-39F8-4BD4-BAC6-A1654F7AE0EA}" type="slidenum">
              <a:rPr lang="de-DE" smtClean="0">
                <a:solidFill>
                  <a:srgbClr val="C8C8C8"/>
                </a:solidFill>
              </a:rPr>
              <a:pPr/>
              <a:t>6</a:t>
            </a:fld>
            <a:endParaRPr lang="de-DE">
              <a:solidFill>
                <a:srgbClr val="C8C8C8"/>
              </a:solidFill>
            </a:endParaRPr>
          </a:p>
        </p:txBody>
      </p:sp>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2160" y="1124744"/>
            <a:ext cx="2952328" cy="918387"/>
          </a:xfrm>
          <a:prstGeom prst="rect">
            <a:avLst/>
          </a:prstGeom>
        </p:spPr>
      </p:pic>
      <p:pic>
        <p:nvPicPr>
          <p:cNvPr id="9" name="Grafik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3968" y="3813278"/>
            <a:ext cx="1656184" cy="1631946"/>
          </a:xfrm>
          <a:prstGeom prst="rect">
            <a:avLst/>
          </a:prstGeom>
        </p:spPr>
      </p:pic>
      <p:pic>
        <p:nvPicPr>
          <p:cNvPr id="10" name="Grafik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48064" y="2758827"/>
            <a:ext cx="1872209" cy="1318245"/>
          </a:xfrm>
          <a:prstGeom prst="rect">
            <a:avLst/>
          </a:prstGeom>
        </p:spPr>
      </p:pic>
      <p:sp>
        <p:nvSpPr>
          <p:cNvPr id="14" name="Titel 13"/>
          <p:cNvSpPr txBox="1">
            <a:spLocks/>
          </p:cNvSpPr>
          <p:nvPr/>
        </p:nvSpPr>
        <p:spPr>
          <a:xfrm>
            <a:off x="250825" y="6073984"/>
            <a:ext cx="8642350" cy="292830"/>
          </a:xfrm>
          <a:prstGeom prst="rect">
            <a:avLst/>
          </a:prstGeom>
          <a:solidFill>
            <a:schemeClr val="bg1">
              <a:lumMod val="95000"/>
              <a:alpha val="80000"/>
            </a:schemeClr>
          </a:solidFill>
          <a:ln>
            <a:noFill/>
          </a:ln>
        </p:spPr>
        <p:txBody>
          <a:bodyPr/>
          <a:lstStyle>
            <a:defPPr>
              <a:defRPr lang="de-DE"/>
            </a:defPPr>
            <a:lvl1pPr indent="0">
              <a:spcBef>
                <a:spcPct val="20000"/>
              </a:spcBef>
              <a:buFont typeface="Arial" pitchFamily="34" charset="0"/>
              <a:buNone/>
              <a:tabLst/>
              <a:defRPr kumimoji="0" sz="1500" b="1" i="0" u="none" strike="noStrike" cap="none" spc="0" normalizeH="0" baseline="0">
                <a:ln>
                  <a:noFill/>
                </a:ln>
                <a:effectLst/>
                <a:uLnTx/>
                <a:uFillTx/>
              </a:defRPr>
            </a:lvl1pPr>
            <a:lvl2pPr marL="742950" indent="-285750">
              <a:spcBef>
                <a:spcPct val="20000"/>
              </a:spcBef>
              <a:buFont typeface="Arial" pitchFamily="34" charset="0"/>
              <a:buChar char="–"/>
              <a:defRPr kumimoji="0" sz="1500" b="0" i="0" u="none" strike="noStrike" cap="none" spc="0" normalizeH="0" baseline="0">
                <a:ln>
                  <a:noFill/>
                </a:ln>
                <a:effectLst/>
                <a:uLnTx/>
                <a:uFillTx/>
              </a:defRPr>
            </a:lvl2pPr>
            <a:lvl3pPr marL="1143000" indent="-228600">
              <a:spcBef>
                <a:spcPct val="20000"/>
              </a:spcBef>
              <a:buFont typeface="Arial" pitchFamily="34" charset="0"/>
              <a:buChar char="•"/>
              <a:defRPr kumimoji="0" sz="1500" b="0" i="0" u="none" strike="noStrike" cap="none" spc="0" normalizeH="0" baseline="0">
                <a:ln>
                  <a:noFill/>
                </a:ln>
                <a:effectLst/>
                <a:uLnTx/>
                <a:uFillTx/>
              </a:defRPr>
            </a:lvl3pPr>
            <a:lvl4pPr marL="1600200" indent="-228600">
              <a:spcBef>
                <a:spcPct val="20000"/>
              </a:spcBef>
              <a:buFont typeface="Arial" pitchFamily="34" charset="0"/>
              <a:buChar char="–"/>
              <a:defRPr kumimoji="0" sz="1500" b="0" i="0" u="none" strike="noStrike" cap="none" spc="0" normalizeH="0" baseline="0">
                <a:ln>
                  <a:noFill/>
                </a:ln>
                <a:effectLst/>
                <a:uLnTx/>
                <a:uFillTx/>
              </a:defRPr>
            </a:lvl4pPr>
            <a:lvl5pPr marL="2057400" indent="-228600">
              <a:spcBef>
                <a:spcPct val="20000"/>
              </a:spcBef>
              <a:buFont typeface="Arial" pitchFamily="34" charset="0"/>
              <a:buChar char="»"/>
              <a:defRPr kumimoji="0" sz="1500" b="0" i="0" u="none" strike="noStrike" cap="none" spc="0" normalizeH="0" baseline="0">
                <a:ln>
                  <a:noFill/>
                </a:ln>
                <a:effectLst/>
                <a:uLnTx/>
                <a:uFillTx/>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de-DE" sz="1800" dirty="0"/>
              <a:t>Unterschiedliche </a:t>
            </a:r>
            <a:r>
              <a:rPr lang="de-DE" sz="1800" dirty="0" smtClean="0"/>
              <a:t>Behandlung </a:t>
            </a:r>
            <a:r>
              <a:rPr lang="de-DE" sz="1800" dirty="0"/>
              <a:t>verschiedener Arten von Lärm</a:t>
            </a:r>
          </a:p>
        </p:txBody>
      </p:sp>
    </p:spTree>
    <p:extLst>
      <p:ext uri="{BB962C8B-B14F-4D97-AF65-F5344CB8AC3E}">
        <p14:creationId xmlns:p14="http://schemas.microsoft.com/office/powerpoint/2010/main" val="2237330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path" presetSubtype="0" accel="50000" decel="50000" fill="hold" nodeType="clickEffect">
                                  <p:stCondLst>
                                    <p:cond delay="0"/>
                                  </p:stCondLst>
                                  <p:childTnLst>
                                    <p:animMotion origin="layout" path="M 2.22222E-6 3.46821E-7 L 0.5158 -0.35306 " pathEditMode="relative" rAng="0" ptsTypes="AA">
                                      <p:cBhvr>
                                        <p:cTn id="25" dur="2000" fill="hold"/>
                                        <p:tgtEl>
                                          <p:spTgt spid="9"/>
                                        </p:tgtEl>
                                        <p:attrNameLst>
                                          <p:attrName>ppt_x</p:attrName>
                                          <p:attrName>ppt_y</p:attrName>
                                        </p:attrNameLst>
                                      </p:cBhvr>
                                      <p:rCtr x="25781" y="-17665"/>
                                    </p:animMotion>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1+#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path" presetSubtype="0" accel="50000" decel="50000" fill="hold" nodeType="clickEffect">
                                  <p:stCondLst>
                                    <p:cond delay="0"/>
                                  </p:stCondLst>
                                  <p:childTnLst>
                                    <p:animMotion origin="layout" path="M -3.61111E-6 -1.44509E-6 L -1.09062 -0.07746 " pathEditMode="relative" rAng="0" ptsTypes="AA">
                                      <p:cBhvr>
                                        <p:cTn id="35" dur="2000" fill="hold"/>
                                        <p:tgtEl>
                                          <p:spTgt spid="8"/>
                                        </p:tgtEl>
                                        <p:attrNameLst>
                                          <p:attrName>ppt_x</p:attrName>
                                          <p:attrName>ppt_y</p:attrName>
                                        </p:attrNameLst>
                                      </p:cBhvr>
                                      <p:rCtr x="-54531" y="-388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p:cNvSpPr>
            <a:spLocks noGrp="1"/>
          </p:cNvSpPr>
          <p:nvPr>
            <p:ph type="body" sz="quarter" idx="13"/>
          </p:nvPr>
        </p:nvSpPr>
        <p:spPr/>
        <p:txBody>
          <a:bodyPr/>
          <a:lstStyle/>
          <a:p>
            <a:endParaRPr lang="de-DE"/>
          </a:p>
        </p:txBody>
      </p:sp>
      <p:sp>
        <p:nvSpPr>
          <p:cNvPr id="3" name="Inhaltsplatzhalter 2"/>
          <p:cNvSpPr>
            <a:spLocks noGrp="1"/>
          </p:cNvSpPr>
          <p:nvPr>
            <p:ph sz="quarter" idx="14"/>
          </p:nvPr>
        </p:nvSpPr>
        <p:spPr/>
        <p:txBody>
          <a:bodyPr/>
          <a:lstStyle/>
          <a:p>
            <a:pPr marL="342900" indent="-342900">
              <a:buFont typeface="Arial" panose="020B0604020202020204" pitchFamily="34" charset="0"/>
              <a:buChar char="•"/>
            </a:pPr>
            <a:r>
              <a:rPr lang="de-DE" dirty="0" smtClean="0"/>
              <a:t>Die Immissionsrichtwerte müssen nicht überall eingehalten werden.</a:t>
            </a:r>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dirty="0" smtClean="0"/>
              <a:t>Sie gelten vor dem Fenster eines schutzwürdigen Wohn-raumes. Ein solcher Ort heißt Immissionsort. </a:t>
            </a:r>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dirty="0" smtClean="0"/>
              <a:t>Abhängig von der Gebietscharakteristik gelten für Immissionsorte unterschiedliche Immissionsrichtwerte.</a:t>
            </a:r>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r>
              <a:rPr lang="de-DE" dirty="0" smtClean="0"/>
              <a:t>Um die Nachtruhe zu schützen, sind die Immissionsricht-werte tagsüber deutlich höher als nachts. </a:t>
            </a:r>
            <a:endParaRPr lang="de-DE" dirty="0"/>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endParaRPr lang="de-DE" dirty="0"/>
          </a:p>
          <a:p>
            <a:pPr lvl="1"/>
            <a:endParaRPr lang="de-DE" dirty="0"/>
          </a:p>
        </p:txBody>
      </p:sp>
      <p:sp>
        <p:nvSpPr>
          <p:cNvPr id="2" name="Titel 1"/>
          <p:cNvSpPr>
            <a:spLocks noGrp="1"/>
          </p:cNvSpPr>
          <p:nvPr>
            <p:ph type="title"/>
          </p:nvPr>
        </p:nvSpPr>
        <p:spPr/>
        <p:txBody>
          <a:bodyPr/>
          <a:lstStyle/>
          <a:p>
            <a:r>
              <a:rPr lang="de-DE" b="1" dirty="0" smtClean="0"/>
              <a:t>Berücksichtigung der Besiedlung</a:t>
            </a:r>
            <a:endParaRPr lang="de-DE" b="1" dirty="0"/>
          </a:p>
        </p:txBody>
      </p:sp>
      <p:sp>
        <p:nvSpPr>
          <p:cNvPr id="4" name="Datumsplatzhalter 3"/>
          <p:cNvSpPr>
            <a:spLocks noGrp="1"/>
          </p:cNvSpPr>
          <p:nvPr>
            <p:ph type="dt" sz="half" idx="15"/>
          </p:nvPr>
        </p:nvSpPr>
        <p:spPr/>
        <p:txBody>
          <a:bodyPr/>
          <a:lstStyle/>
          <a:p>
            <a:fld id="{4420A82B-31DB-4A8B-AA85-4000F63A11A9}" type="datetime1">
              <a:rPr lang="de-DE" smtClean="0">
                <a:solidFill>
                  <a:srgbClr val="C8C8C8"/>
                </a:solidFill>
              </a:rPr>
              <a:pPr/>
              <a:t>23.05.2014</a:t>
            </a:fld>
            <a:endParaRPr lang="de-DE" dirty="0">
              <a:solidFill>
                <a:srgbClr val="C8C8C8"/>
              </a:solidFill>
            </a:endParaRPr>
          </a:p>
        </p:txBody>
      </p:sp>
      <p:sp>
        <p:nvSpPr>
          <p:cNvPr id="6" name="Foliennummernplatzhalter 5"/>
          <p:cNvSpPr>
            <a:spLocks noGrp="1"/>
          </p:cNvSpPr>
          <p:nvPr>
            <p:ph type="sldNum" sz="quarter" idx="17"/>
          </p:nvPr>
        </p:nvSpPr>
        <p:spPr/>
        <p:txBody>
          <a:bodyPr/>
          <a:lstStyle/>
          <a:p>
            <a:fld id="{444A159E-39F8-4BD4-BAC6-A1654F7AE0EA}" type="slidenum">
              <a:rPr lang="de-DE" smtClean="0">
                <a:solidFill>
                  <a:srgbClr val="C8C8C8"/>
                </a:solidFill>
              </a:rPr>
              <a:pPr/>
              <a:t>7</a:t>
            </a:fld>
            <a:endParaRPr lang="de-DE" dirty="0">
              <a:solidFill>
                <a:srgbClr val="C8C8C8"/>
              </a:solidFill>
            </a:endParaRPr>
          </a:p>
        </p:txBody>
      </p:sp>
    </p:spTree>
    <p:extLst>
      <p:ext uri="{BB962C8B-B14F-4D97-AF65-F5344CB8AC3E}">
        <p14:creationId xmlns:p14="http://schemas.microsoft.com/office/powerpoint/2010/main" val="1067352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platzhalter 7"/>
          <p:cNvSpPr>
            <a:spLocks noGrp="1"/>
          </p:cNvSpPr>
          <p:nvPr>
            <p:ph type="body" sz="quarter" idx="13"/>
          </p:nvPr>
        </p:nvSpPr>
        <p:spPr/>
        <p:txBody>
          <a:bodyPr/>
          <a:lstStyle/>
          <a:p>
            <a:endParaRPr lang="de-DE"/>
          </a:p>
        </p:txBody>
      </p:sp>
      <p:sp>
        <p:nvSpPr>
          <p:cNvPr id="3" name="Inhaltsplatzhalter 2"/>
          <p:cNvSpPr>
            <a:spLocks noGrp="1"/>
          </p:cNvSpPr>
          <p:nvPr>
            <p:ph sz="quarter" idx="14"/>
          </p:nvPr>
        </p:nvSpPr>
        <p:spPr/>
        <p:txBody>
          <a:bodyPr/>
          <a:lstStyle/>
          <a:p>
            <a:pPr marL="0" indent="0">
              <a:buNone/>
            </a:pPr>
            <a:r>
              <a:rPr lang="de-DE" i="1" dirty="0" smtClean="0"/>
              <a:t>Immissionsrichtwerte (IRW) gemäß TA Lärm für anlagen-bezogenen Lärm</a:t>
            </a:r>
          </a:p>
        </p:txBody>
      </p:sp>
      <p:sp>
        <p:nvSpPr>
          <p:cNvPr id="2" name="Titel 1"/>
          <p:cNvSpPr>
            <a:spLocks noGrp="1"/>
          </p:cNvSpPr>
          <p:nvPr>
            <p:ph type="title"/>
          </p:nvPr>
        </p:nvSpPr>
        <p:spPr/>
        <p:txBody>
          <a:bodyPr/>
          <a:lstStyle/>
          <a:p>
            <a:r>
              <a:rPr lang="de-DE" dirty="0"/>
              <a:t>Berücksichtigung der Besiedlung</a:t>
            </a:r>
            <a:endParaRPr lang="de-DE" b="1" dirty="0"/>
          </a:p>
        </p:txBody>
      </p:sp>
      <p:sp>
        <p:nvSpPr>
          <p:cNvPr id="4" name="Datumsplatzhalter 3"/>
          <p:cNvSpPr>
            <a:spLocks noGrp="1"/>
          </p:cNvSpPr>
          <p:nvPr>
            <p:ph type="dt" sz="half" idx="15"/>
          </p:nvPr>
        </p:nvSpPr>
        <p:spPr/>
        <p:txBody>
          <a:bodyPr/>
          <a:lstStyle/>
          <a:p>
            <a:fld id="{4420A82B-31DB-4A8B-AA85-4000F63A11A9}" type="datetime1">
              <a:rPr lang="de-DE" smtClean="0">
                <a:solidFill>
                  <a:srgbClr val="C8C8C8"/>
                </a:solidFill>
              </a:rPr>
              <a:pPr/>
              <a:t>23.05.2014</a:t>
            </a:fld>
            <a:endParaRPr lang="de-DE" dirty="0">
              <a:solidFill>
                <a:srgbClr val="C8C8C8"/>
              </a:solidFill>
            </a:endParaRPr>
          </a:p>
        </p:txBody>
      </p:sp>
      <p:sp>
        <p:nvSpPr>
          <p:cNvPr id="6" name="Foliennummernplatzhalter 5"/>
          <p:cNvSpPr>
            <a:spLocks noGrp="1"/>
          </p:cNvSpPr>
          <p:nvPr>
            <p:ph type="sldNum" sz="quarter" idx="17"/>
          </p:nvPr>
        </p:nvSpPr>
        <p:spPr/>
        <p:txBody>
          <a:bodyPr/>
          <a:lstStyle/>
          <a:p>
            <a:fld id="{444A159E-39F8-4BD4-BAC6-A1654F7AE0EA}" type="slidenum">
              <a:rPr lang="de-DE" smtClean="0">
                <a:solidFill>
                  <a:srgbClr val="C8C8C8"/>
                </a:solidFill>
              </a:rPr>
              <a:pPr/>
              <a:t>8</a:t>
            </a:fld>
            <a:endParaRPr lang="de-DE" dirty="0">
              <a:solidFill>
                <a:srgbClr val="C8C8C8"/>
              </a:solidFill>
            </a:endParaRPr>
          </a:p>
        </p:txBody>
      </p:sp>
      <p:graphicFrame>
        <p:nvGraphicFramePr>
          <p:cNvPr id="7" name="Tabelle 6"/>
          <p:cNvGraphicFramePr>
            <a:graphicFrameLocks noGrp="1"/>
          </p:cNvGraphicFramePr>
          <p:nvPr>
            <p:extLst>
              <p:ext uri="{D42A27DB-BD31-4B8C-83A1-F6EECF244321}">
                <p14:modId xmlns:p14="http://schemas.microsoft.com/office/powerpoint/2010/main" val="450649356"/>
              </p:ext>
            </p:extLst>
          </p:nvPr>
        </p:nvGraphicFramePr>
        <p:xfrm>
          <a:off x="272392" y="2596872"/>
          <a:ext cx="8620088" cy="2560320"/>
        </p:xfrm>
        <a:graphic>
          <a:graphicData uri="http://schemas.openxmlformats.org/drawingml/2006/table">
            <a:tbl>
              <a:tblPr firstRow="1" bandRow="1">
                <a:tableStyleId>{93296810-A885-4BE3-A3E7-6D5BEEA58F35}</a:tableStyleId>
              </a:tblPr>
              <a:tblGrid>
                <a:gridCol w="4299608"/>
                <a:gridCol w="2232248"/>
                <a:gridCol w="2088232"/>
              </a:tblGrid>
              <a:tr h="265876">
                <a:tc>
                  <a:txBody>
                    <a:bodyPr/>
                    <a:lstStyle/>
                    <a:p>
                      <a:pPr algn="l"/>
                      <a:r>
                        <a:rPr lang="de-DE" dirty="0" smtClean="0">
                          <a:solidFill>
                            <a:schemeClr val="bg1">
                              <a:lumMod val="85000"/>
                            </a:schemeClr>
                          </a:solidFill>
                        </a:rPr>
                        <a:t>Gebietseinstufung</a:t>
                      </a:r>
                      <a:endParaRPr lang="de-DE" dirty="0">
                        <a:solidFill>
                          <a:schemeClr val="bg1">
                            <a:lumMod val="85000"/>
                          </a:schemeClr>
                        </a:solidFill>
                      </a:endParaRPr>
                    </a:p>
                  </a:txBody>
                  <a:tcPr/>
                </a:tc>
                <a:tc>
                  <a:txBody>
                    <a:bodyPr/>
                    <a:lstStyle/>
                    <a:p>
                      <a:pPr marL="0" algn="ctr" defTabSz="914400" rtl="0" eaLnBrk="1" latinLnBrk="0" hangingPunct="1"/>
                      <a:r>
                        <a:rPr lang="de-DE" sz="1800" b="1" kern="1200" baseline="0" dirty="0" smtClean="0">
                          <a:solidFill>
                            <a:schemeClr val="accent6">
                              <a:lumMod val="20000"/>
                              <a:lumOff val="80000"/>
                            </a:schemeClr>
                          </a:solidFill>
                          <a:latin typeface="+mn-lt"/>
                          <a:ea typeface="+mn-ea"/>
                          <a:cs typeface="+mn-cs"/>
                        </a:rPr>
                        <a:t>IRW tags</a:t>
                      </a:r>
                      <a:endParaRPr lang="de-DE" sz="1800" b="1" kern="1200" baseline="0" dirty="0">
                        <a:solidFill>
                          <a:schemeClr val="accent6">
                            <a:lumMod val="20000"/>
                            <a:lumOff val="80000"/>
                          </a:schemeClr>
                        </a:solidFill>
                        <a:latin typeface="+mn-lt"/>
                        <a:ea typeface="+mn-ea"/>
                        <a:cs typeface="+mn-cs"/>
                      </a:endParaRPr>
                    </a:p>
                  </a:txBody>
                  <a:tcPr/>
                </a:tc>
                <a:tc>
                  <a:txBody>
                    <a:bodyPr/>
                    <a:lstStyle/>
                    <a:p>
                      <a:pPr algn="ctr"/>
                      <a:r>
                        <a:rPr lang="de-DE" baseline="0" dirty="0" smtClean="0">
                          <a:solidFill>
                            <a:schemeClr val="accent6">
                              <a:lumMod val="20000"/>
                              <a:lumOff val="80000"/>
                            </a:schemeClr>
                          </a:solidFill>
                        </a:rPr>
                        <a:t>IRW nachts</a:t>
                      </a:r>
                      <a:endParaRPr lang="de-DE" baseline="-25000" dirty="0">
                        <a:solidFill>
                          <a:schemeClr val="accent6">
                            <a:lumMod val="20000"/>
                            <a:lumOff val="80000"/>
                          </a:schemeClr>
                        </a:solidFill>
                      </a:endParaRPr>
                    </a:p>
                  </a:txBody>
                  <a:tcPr/>
                </a:tc>
              </a:tr>
              <a:tr h="265876">
                <a:tc>
                  <a:txBody>
                    <a:bodyPr/>
                    <a:lstStyle/>
                    <a:p>
                      <a:pPr marL="0" algn="l" defTabSz="914400" rtl="0" eaLnBrk="1" latinLnBrk="0" hangingPunct="1"/>
                      <a:r>
                        <a:rPr lang="de-DE" sz="1800" b="1" kern="1200" dirty="0" smtClean="0">
                          <a:solidFill>
                            <a:schemeClr val="accent6">
                              <a:lumMod val="75000"/>
                            </a:schemeClr>
                          </a:solidFill>
                          <a:latin typeface="+mn-lt"/>
                          <a:ea typeface="+mn-ea"/>
                          <a:cs typeface="+mn-cs"/>
                        </a:rPr>
                        <a:t>Kurgebiet</a:t>
                      </a: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45 dB(A)</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35 dB(A)</a:t>
                      </a:r>
                      <a:endParaRPr lang="de-DE" sz="1800" b="1" kern="1200" dirty="0">
                        <a:solidFill>
                          <a:schemeClr val="accent6">
                            <a:lumMod val="75000"/>
                          </a:schemeClr>
                        </a:solidFill>
                        <a:latin typeface="+mn-lt"/>
                        <a:ea typeface="+mn-ea"/>
                        <a:cs typeface="+mn-cs"/>
                      </a:endParaRPr>
                    </a:p>
                  </a:txBody>
                  <a:tcPr/>
                </a:tc>
              </a:tr>
              <a:tr h="265876">
                <a:tc>
                  <a:txBody>
                    <a:bodyPr/>
                    <a:lstStyle/>
                    <a:p>
                      <a:pPr marL="0" algn="l" defTabSz="914400" rtl="0" eaLnBrk="1" latinLnBrk="0" hangingPunct="1"/>
                      <a:r>
                        <a:rPr lang="de-DE" sz="1800" b="1" kern="1200" dirty="0" smtClean="0">
                          <a:solidFill>
                            <a:schemeClr val="accent6">
                              <a:lumMod val="75000"/>
                            </a:schemeClr>
                          </a:solidFill>
                          <a:latin typeface="+mn-lt"/>
                          <a:ea typeface="+mn-ea"/>
                          <a:cs typeface="+mn-cs"/>
                        </a:rPr>
                        <a:t>Reines Wohngebiet</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50 dB(A)</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35 dB(A)</a:t>
                      </a:r>
                      <a:endParaRPr lang="de-DE" sz="1800" b="1" kern="1200" dirty="0">
                        <a:solidFill>
                          <a:schemeClr val="accent6">
                            <a:lumMod val="75000"/>
                          </a:schemeClr>
                        </a:solidFill>
                        <a:latin typeface="+mn-lt"/>
                        <a:ea typeface="+mn-ea"/>
                        <a:cs typeface="+mn-cs"/>
                      </a:endParaRPr>
                    </a:p>
                  </a:txBody>
                  <a:tcPr/>
                </a:tc>
              </a:tr>
              <a:tr h="265876">
                <a:tc>
                  <a:txBody>
                    <a:bodyPr/>
                    <a:lstStyle/>
                    <a:p>
                      <a:pPr marL="0" algn="l" defTabSz="914400" rtl="0" eaLnBrk="1" latinLnBrk="0" hangingPunct="1"/>
                      <a:r>
                        <a:rPr lang="de-DE" sz="1800" b="1" kern="1200" dirty="0" smtClean="0">
                          <a:solidFill>
                            <a:schemeClr val="accent6">
                              <a:lumMod val="75000"/>
                            </a:schemeClr>
                          </a:solidFill>
                          <a:latin typeface="+mn-lt"/>
                          <a:ea typeface="+mn-ea"/>
                          <a:cs typeface="+mn-cs"/>
                        </a:rPr>
                        <a:t>Allgemeines Wohngebiet</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55 dB(A)</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40 dB(A)</a:t>
                      </a:r>
                      <a:endParaRPr lang="de-DE" sz="1800" b="1" kern="1200" dirty="0">
                        <a:solidFill>
                          <a:schemeClr val="accent6">
                            <a:lumMod val="75000"/>
                          </a:schemeClr>
                        </a:solidFill>
                        <a:latin typeface="+mn-lt"/>
                        <a:ea typeface="+mn-ea"/>
                        <a:cs typeface="+mn-cs"/>
                      </a:endParaRPr>
                    </a:p>
                  </a:txBody>
                  <a:tcPr/>
                </a:tc>
              </a:tr>
              <a:tr h="265876">
                <a:tc>
                  <a:txBody>
                    <a:bodyPr/>
                    <a:lstStyle/>
                    <a:p>
                      <a:pPr marL="0" algn="l" defTabSz="914400" rtl="0" eaLnBrk="1" latinLnBrk="0" hangingPunct="1"/>
                      <a:r>
                        <a:rPr lang="de-DE" sz="1800" b="1" kern="1200" dirty="0" smtClean="0">
                          <a:solidFill>
                            <a:schemeClr val="accent6">
                              <a:lumMod val="75000"/>
                            </a:schemeClr>
                          </a:solidFill>
                          <a:latin typeface="+mn-lt"/>
                          <a:ea typeface="+mn-ea"/>
                          <a:cs typeface="+mn-cs"/>
                        </a:rPr>
                        <a:t>Mischgebiet</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60 dB(A)</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45 dB(A)</a:t>
                      </a:r>
                      <a:endParaRPr lang="de-DE" sz="1800" b="1" kern="1200" dirty="0">
                        <a:solidFill>
                          <a:schemeClr val="accent6">
                            <a:lumMod val="75000"/>
                          </a:schemeClr>
                        </a:solidFill>
                        <a:latin typeface="+mn-lt"/>
                        <a:ea typeface="+mn-ea"/>
                        <a:cs typeface="+mn-cs"/>
                      </a:endParaRPr>
                    </a:p>
                  </a:txBody>
                  <a:tcPr/>
                </a:tc>
              </a:tr>
              <a:tr h="265876">
                <a:tc>
                  <a:txBody>
                    <a:bodyPr/>
                    <a:lstStyle/>
                    <a:p>
                      <a:pPr marL="0" algn="l" defTabSz="914400" rtl="0" eaLnBrk="1" latinLnBrk="0" hangingPunct="1"/>
                      <a:r>
                        <a:rPr lang="de-DE" sz="1800" b="1" kern="1200" dirty="0" smtClean="0">
                          <a:solidFill>
                            <a:schemeClr val="accent6">
                              <a:lumMod val="75000"/>
                            </a:schemeClr>
                          </a:solidFill>
                          <a:latin typeface="+mn-lt"/>
                          <a:ea typeface="+mn-ea"/>
                          <a:cs typeface="+mn-cs"/>
                        </a:rPr>
                        <a:t>Gewerbegebiet</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65 dB(A)</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50 dB(A)</a:t>
                      </a:r>
                      <a:endParaRPr lang="de-DE" sz="1800" b="1" kern="1200" dirty="0">
                        <a:solidFill>
                          <a:schemeClr val="accent6">
                            <a:lumMod val="75000"/>
                          </a:schemeClr>
                        </a:solidFill>
                        <a:latin typeface="+mn-lt"/>
                        <a:ea typeface="+mn-ea"/>
                        <a:cs typeface="+mn-cs"/>
                      </a:endParaRPr>
                    </a:p>
                  </a:txBody>
                  <a:tcPr/>
                </a:tc>
              </a:tr>
              <a:tr h="265876">
                <a:tc>
                  <a:txBody>
                    <a:bodyPr/>
                    <a:lstStyle/>
                    <a:p>
                      <a:pPr marL="0" algn="l" defTabSz="914400" rtl="0" eaLnBrk="1" latinLnBrk="0" hangingPunct="1"/>
                      <a:r>
                        <a:rPr lang="de-DE" sz="1800" b="1" kern="1200" dirty="0" smtClean="0">
                          <a:solidFill>
                            <a:schemeClr val="accent6">
                              <a:lumMod val="75000"/>
                            </a:schemeClr>
                          </a:solidFill>
                          <a:latin typeface="+mn-lt"/>
                          <a:ea typeface="+mn-ea"/>
                          <a:cs typeface="+mn-cs"/>
                        </a:rPr>
                        <a:t>Industriegebiet</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70 dB(A)</a:t>
                      </a:r>
                      <a:endParaRPr lang="de-DE" sz="1800" b="1" kern="1200" dirty="0">
                        <a:solidFill>
                          <a:schemeClr val="accent6">
                            <a:lumMod val="75000"/>
                          </a:schemeClr>
                        </a:solidFill>
                        <a:latin typeface="+mn-lt"/>
                        <a:ea typeface="+mn-ea"/>
                        <a:cs typeface="+mn-cs"/>
                      </a:endParaRPr>
                    </a:p>
                  </a:txBody>
                  <a:tcPr/>
                </a:tc>
                <a:tc>
                  <a:txBody>
                    <a:bodyPr/>
                    <a:lstStyle/>
                    <a:p>
                      <a:pPr marL="0" algn="ctr" defTabSz="914400" rtl="0" eaLnBrk="1" latinLnBrk="0" hangingPunct="1"/>
                      <a:r>
                        <a:rPr lang="de-DE" sz="1800" b="1" kern="1200" dirty="0" smtClean="0">
                          <a:solidFill>
                            <a:schemeClr val="accent6">
                              <a:lumMod val="75000"/>
                            </a:schemeClr>
                          </a:solidFill>
                          <a:latin typeface="+mn-lt"/>
                          <a:ea typeface="+mn-ea"/>
                          <a:cs typeface="+mn-cs"/>
                        </a:rPr>
                        <a:t>70 dB(A)</a:t>
                      </a:r>
                      <a:endParaRPr lang="de-DE" sz="1800" b="1" kern="1200" dirty="0">
                        <a:solidFill>
                          <a:schemeClr val="accent6">
                            <a:lumMod val="75000"/>
                          </a:schemeClr>
                        </a:solidFill>
                        <a:latin typeface="+mn-lt"/>
                        <a:ea typeface="+mn-ea"/>
                        <a:cs typeface="+mn-cs"/>
                      </a:endParaRPr>
                    </a:p>
                  </a:txBody>
                  <a:tcPr/>
                </a:tc>
              </a:tr>
            </a:tbl>
          </a:graphicData>
        </a:graphic>
      </p:graphicFrame>
    </p:spTree>
    <p:extLst>
      <p:ext uri="{BB962C8B-B14F-4D97-AF65-F5344CB8AC3E}">
        <p14:creationId xmlns:p14="http://schemas.microsoft.com/office/powerpoint/2010/main" val="3897570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p:cNvSpPr>
            <a:spLocks noGrp="1"/>
          </p:cNvSpPr>
          <p:nvPr>
            <p:ph type="body" sz="quarter" idx="13"/>
          </p:nvPr>
        </p:nvSpPr>
        <p:spPr/>
        <p:txBody>
          <a:bodyPr/>
          <a:lstStyle/>
          <a:p>
            <a:endParaRPr lang="de-DE"/>
          </a:p>
        </p:txBody>
      </p:sp>
      <p:sp>
        <p:nvSpPr>
          <p:cNvPr id="10" name="Inhaltsplatzhalter 9"/>
          <p:cNvSpPr>
            <a:spLocks noGrp="1"/>
          </p:cNvSpPr>
          <p:nvPr>
            <p:ph sz="quarter" idx="14"/>
          </p:nvPr>
        </p:nvSpPr>
        <p:spPr/>
        <p:txBody>
          <a:bodyPr/>
          <a:lstStyle/>
          <a:p>
            <a:endParaRPr lang="de-DE"/>
          </a:p>
        </p:txBody>
      </p:sp>
      <p:sp>
        <p:nvSpPr>
          <p:cNvPr id="6" name="Titel 5"/>
          <p:cNvSpPr>
            <a:spLocks noGrp="1"/>
          </p:cNvSpPr>
          <p:nvPr>
            <p:ph type="title"/>
          </p:nvPr>
        </p:nvSpPr>
        <p:spPr/>
        <p:txBody>
          <a:bodyPr/>
          <a:lstStyle/>
          <a:p>
            <a:r>
              <a:rPr lang="de-DE" dirty="0"/>
              <a:t>Berücksichtigung der Besiedlung</a:t>
            </a:r>
          </a:p>
        </p:txBody>
      </p:sp>
      <p:sp>
        <p:nvSpPr>
          <p:cNvPr id="2" name="Datumsplatzhalter 1"/>
          <p:cNvSpPr>
            <a:spLocks noGrp="1"/>
          </p:cNvSpPr>
          <p:nvPr>
            <p:ph type="dt" sz="half" idx="15"/>
          </p:nvPr>
        </p:nvSpPr>
        <p:spPr/>
        <p:txBody>
          <a:bodyPr/>
          <a:lstStyle/>
          <a:p>
            <a:fld id="{99942EED-9150-4D29-9301-44C64F4CB251}" type="datetime1">
              <a:rPr lang="de-DE" smtClean="0">
                <a:solidFill>
                  <a:srgbClr val="C8C8C8"/>
                </a:solidFill>
              </a:rPr>
              <a:pPr/>
              <a:t>23.05.2014</a:t>
            </a:fld>
            <a:endParaRPr lang="de-DE">
              <a:solidFill>
                <a:srgbClr val="C8C8C8"/>
              </a:solidFill>
            </a:endParaRPr>
          </a:p>
        </p:txBody>
      </p:sp>
      <p:sp>
        <p:nvSpPr>
          <p:cNvPr id="4" name="Foliennummernplatzhalter 3"/>
          <p:cNvSpPr>
            <a:spLocks noGrp="1"/>
          </p:cNvSpPr>
          <p:nvPr>
            <p:ph type="sldNum" sz="quarter" idx="17"/>
          </p:nvPr>
        </p:nvSpPr>
        <p:spPr/>
        <p:txBody>
          <a:bodyPr/>
          <a:lstStyle/>
          <a:p>
            <a:fld id="{444A159E-39F8-4BD4-BAC6-A1654F7AE0EA}" type="slidenum">
              <a:rPr lang="de-DE" smtClean="0">
                <a:solidFill>
                  <a:srgbClr val="C8C8C8"/>
                </a:solidFill>
              </a:rPr>
              <a:pPr/>
              <a:t>9</a:t>
            </a:fld>
            <a:endParaRPr lang="de-DE">
              <a:solidFill>
                <a:srgbClr val="C8C8C8"/>
              </a:solidFill>
            </a:endParaRPr>
          </a:p>
        </p:txBody>
      </p:sp>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825" y="1170833"/>
            <a:ext cx="8642350" cy="5184397"/>
          </a:xfrm>
          <a:prstGeom prst="rect">
            <a:avLst/>
          </a:prstGeom>
        </p:spPr>
      </p:pic>
      <p:pic>
        <p:nvPicPr>
          <p:cNvPr id="11" name="Grafik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824" y="1170833"/>
            <a:ext cx="8642351" cy="5184397"/>
          </a:xfrm>
          <a:prstGeom prst="rect">
            <a:avLst/>
          </a:prstGeom>
        </p:spPr>
      </p:pic>
      <p:pic>
        <p:nvPicPr>
          <p:cNvPr id="8" name="Grafik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48064" y="2758827"/>
            <a:ext cx="1872209" cy="1318245"/>
          </a:xfrm>
          <a:prstGeom prst="rect">
            <a:avLst/>
          </a:prstGeom>
        </p:spPr>
      </p:pic>
      <p:sp>
        <p:nvSpPr>
          <p:cNvPr id="9" name="Titel 13"/>
          <p:cNvSpPr txBox="1">
            <a:spLocks/>
          </p:cNvSpPr>
          <p:nvPr/>
        </p:nvSpPr>
        <p:spPr>
          <a:xfrm>
            <a:off x="250825" y="6073984"/>
            <a:ext cx="8642350" cy="292830"/>
          </a:xfrm>
          <a:prstGeom prst="rect">
            <a:avLst/>
          </a:prstGeom>
          <a:solidFill>
            <a:schemeClr val="bg1">
              <a:lumMod val="95000"/>
              <a:alpha val="80000"/>
            </a:schemeClr>
          </a:solidFill>
          <a:ln>
            <a:noFill/>
          </a:ln>
        </p:spPr>
        <p:txBody>
          <a:bodyPr/>
          <a:lstStyle>
            <a:defPPr>
              <a:defRPr lang="de-DE"/>
            </a:defPPr>
            <a:lvl1pPr indent="0">
              <a:spcBef>
                <a:spcPct val="20000"/>
              </a:spcBef>
              <a:buFont typeface="Arial" pitchFamily="34" charset="0"/>
              <a:buNone/>
              <a:tabLst/>
              <a:defRPr kumimoji="0" sz="1500" b="1" i="0" u="none" strike="noStrike" cap="none" spc="0" normalizeH="0" baseline="0">
                <a:ln>
                  <a:noFill/>
                </a:ln>
                <a:effectLst/>
                <a:uLnTx/>
                <a:uFillTx/>
              </a:defRPr>
            </a:lvl1pPr>
            <a:lvl2pPr marL="742950" indent="-285750">
              <a:spcBef>
                <a:spcPct val="20000"/>
              </a:spcBef>
              <a:buFont typeface="Arial" pitchFamily="34" charset="0"/>
              <a:buChar char="–"/>
              <a:defRPr kumimoji="0" sz="1500" b="0" i="0" u="none" strike="noStrike" cap="none" spc="0" normalizeH="0" baseline="0">
                <a:ln>
                  <a:noFill/>
                </a:ln>
                <a:effectLst/>
                <a:uLnTx/>
                <a:uFillTx/>
              </a:defRPr>
            </a:lvl2pPr>
            <a:lvl3pPr marL="1143000" indent="-228600">
              <a:spcBef>
                <a:spcPct val="20000"/>
              </a:spcBef>
              <a:buFont typeface="Arial" pitchFamily="34" charset="0"/>
              <a:buChar char="•"/>
              <a:defRPr kumimoji="0" sz="1500" b="0" i="0" u="none" strike="noStrike" cap="none" spc="0" normalizeH="0" baseline="0">
                <a:ln>
                  <a:noFill/>
                </a:ln>
                <a:effectLst/>
                <a:uLnTx/>
                <a:uFillTx/>
              </a:defRPr>
            </a:lvl3pPr>
            <a:lvl4pPr marL="1600200" indent="-228600">
              <a:spcBef>
                <a:spcPct val="20000"/>
              </a:spcBef>
              <a:buFont typeface="Arial" pitchFamily="34" charset="0"/>
              <a:buChar char="–"/>
              <a:defRPr kumimoji="0" sz="1500" b="0" i="0" u="none" strike="noStrike" cap="none" spc="0" normalizeH="0" baseline="0">
                <a:ln>
                  <a:noFill/>
                </a:ln>
                <a:effectLst/>
                <a:uLnTx/>
                <a:uFillTx/>
              </a:defRPr>
            </a:lvl4pPr>
            <a:lvl5pPr marL="2057400" indent="-228600">
              <a:spcBef>
                <a:spcPct val="20000"/>
              </a:spcBef>
              <a:buFont typeface="Arial" pitchFamily="34" charset="0"/>
              <a:buChar char="»"/>
              <a:defRPr kumimoji="0" sz="1500" b="0" i="0" u="none" strike="noStrike" cap="none" spc="0" normalizeH="0" baseline="0">
                <a:ln>
                  <a:noFill/>
                </a:ln>
                <a:effectLst/>
                <a:uLnTx/>
                <a:uFillTx/>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de-DE" sz="1800" dirty="0"/>
              <a:t>Schutzanspruch bei anlagenbezogenem Lärm</a:t>
            </a:r>
          </a:p>
        </p:txBody>
      </p:sp>
    </p:spTree>
    <p:extLst>
      <p:ext uri="{BB962C8B-B14F-4D97-AF65-F5344CB8AC3E}">
        <p14:creationId xmlns:p14="http://schemas.microsoft.com/office/powerpoint/2010/main" val="2160878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2.22222E-6 -3.46821E-6 L -0.06285 0.3163 " pathEditMode="relative" rAng="0" ptsTypes="AA">
                                      <p:cBhvr>
                                        <p:cTn id="18" dur="2000" fill="hold"/>
                                        <p:tgtEl>
                                          <p:spTgt spid="8"/>
                                        </p:tgtEl>
                                        <p:attrNameLst>
                                          <p:attrName>ppt_x</p:attrName>
                                          <p:attrName>ppt_y</p:attrName>
                                        </p:attrNameLst>
                                      </p:cBhvr>
                                      <p:rCtr x="-3142" y="15815"/>
                                    </p:animMotion>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heme/theme1.xml><?xml version="1.0" encoding="utf-8"?>
<a:theme xmlns:a="http://schemas.openxmlformats.org/drawingml/2006/main" name="1_Larissa-Design">
  <a:themeElements>
    <a:clrScheme name="UBA">
      <a:dk1>
        <a:sysClr val="windowText" lastClr="000000"/>
      </a:dk1>
      <a:lt1>
        <a:sysClr val="window" lastClr="FFFFFF"/>
      </a:lt1>
      <a:dk2>
        <a:srgbClr val="5EAD35"/>
      </a:dk2>
      <a:lt2>
        <a:srgbClr val="F2F2F2"/>
      </a:lt2>
      <a:accent1>
        <a:srgbClr val="E2007A"/>
      </a:accent1>
      <a:accent2>
        <a:srgbClr val="5EAD35"/>
      </a:accent2>
      <a:accent3>
        <a:srgbClr val="007626"/>
      </a:accent3>
      <a:accent4>
        <a:srgbClr val="A5A5A5"/>
      </a:accent4>
      <a:accent5>
        <a:srgbClr val="7F7F7F"/>
      </a:accent5>
      <a:accent6>
        <a:srgbClr val="4D4D4D"/>
      </a:accent6>
      <a:hlink>
        <a:srgbClr val="007626"/>
      </a:hlink>
      <a:folHlink>
        <a:srgbClr val="007626"/>
      </a:folHlink>
    </a:clrScheme>
    <a:fontScheme name="Benutzerdefiniert 4">
      <a:majorFont>
        <a:latin typeface="Meta Offc Bold"/>
        <a:ea typeface=""/>
        <a:cs typeface=""/>
      </a:majorFont>
      <a:minorFont>
        <a:latin typeface="Meta Offc"/>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0</TotalTime>
  <Words>1102</Words>
  <Application>Microsoft Office PowerPoint</Application>
  <PresentationFormat>Bildschirmpräsentation (4:3)</PresentationFormat>
  <Paragraphs>125</Paragraphs>
  <Slides>10</Slides>
  <Notes>9</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10</vt:i4>
      </vt:variant>
    </vt:vector>
  </HeadingPairs>
  <TitlesOfParts>
    <vt:vector size="16" baseType="lpstr">
      <vt:lpstr>Arial</vt:lpstr>
      <vt:lpstr>Meta Offc</vt:lpstr>
      <vt:lpstr>Meta Offc Bold</vt:lpstr>
      <vt:lpstr>Symbol</vt:lpstr>
      <vt:lpstr>Calibri</vt:lpstr>
      <vt:lpstr>1_Larissa-Design</vt:lpstr>
      <vt:lpstr>3. Kapitel</vt:lpstr>
      <vt:lpstr>Grundsätze des Immissionsschutzes I</vt:lpstr>
      <vt:lpstr>Grundlegender Ansatz</vt:lpstr>
      <vt:lpstr>Grundlegender Ansatz</vt:lpstr>
      <vt:lpstr>Differenzierung verschiedener Lärmarten</vt:lpstr>
      <vt:lpstr>Differenzierung verschiedener Lärmarten</vt:lpstr>
      <vt:lpstr>Berücksichtigung der Besiedlung</vt:lpstr>
      <vt:lpstr>Berücksichtigung der Besiedlung</vt:lpstr>
      <vt:lpstr>Berücksichtigung der Besiedlung</vt:lpstr>
      <vt:lpstr>Vielen Dank für Ihre Aufmerksamkeit </vt:lpstr>
    </vt:vector>
  </TitlesOfParts>
  <Company>Müller-BBM GmbH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Müller-BBM Powerpoint Vorlage - Hinweise</dc:title>
  <dc:creator>Lenzen,</dc:creator>
  <cp:lastModifiedBy>Dunker, Carola</cp:lastModifiedBy>
  <cp:revision>145</cp:revision>
  <cp:lastPrinted>2014-05-23T09:34:26Z</cp:lastPrinted>
  <dcterms:created xsi:type="dcterms:W3CDTF">2014-01-27T10:41:46Z</dcterms:created>
  <dcterms:modified xsi:type="dcterms:W3CDTF">2014-05-23T10:43:53Z</dcterms:modified>
</cp:coreProperties>
</file>