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2" r:id="rId1"/>
    <p:sldMasterId id="2147483727" r:id="rId2"/>
  </p:sldMasterIdLst>
  <p:notesMasterIdLst>
    <p:notesMasterId r:id="rId35"/>
  </p:notesMasterIdLst>
  <p:sldIdLst>
    <p:sldId id="256" r:id="rId3"/>
    <p:sldId id="264" r:id="rId4"/>
    <p:sldId id="339" r:id="rId5"/>
    <p:sldId id="325" r:id="rId6"/>
    <p:sldId id="319" r:id="rId7"/>
    <p:sldId id="269" r:id="rId8"/>
    <p:sldId id="297" r:id="rId9"/>
    <p:sldId id="299" r:id="rId10"/>
    <p:sldId id="340" r:id="rId11"/>
    <p:sldId id="323" r:id="rId12"/>
    <p:sldId id="341" r:id="rId13"/>
    <p:sldId id="326" r:id="rId14"/>
    <p:sldId id="342" r:id="rId15"/>
    <p:sldId id="327" r:id="rId16"/>
    <p:sldId id="343" r:id="rId17"/>
    <p:sldId id="331" r:id="rId18"/>
    <p:sldId id="338" r:id="rId19"/>
    <p:sldId id="328" r:id="rId20"/>
    <p:sldId id="329" r:id="rId21"/>
    <p:sldId id="344" r:id="rId22"/>
    <p:sldId id="324" r:id="rId23"/>
    <p:sldId id="332" r:id="rId24"/>
    <p:sldId id="345" r:id="rId25"/>
    <p:sldId id="333" r:id="rId26"/>
    <p:sldId id="346" r:id="rId27"/>
    <p:sldId id="334" r:id="rId28"/>
    <p:sldId id="347" r:id="rId29"/>
    <p:sldId id="335" r:id="rId30"/>
    <p:sldId id="348" r:id="rId31"/>
    <p:sldId id="336" r:id="rId32"/>
    <p:sldId id="349" r:id="rId33"/>
    <p:sldId id="257" r:id="rId3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6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566" autoAdjust="0"/>
    <p:restoredTop sz="71470" autoAdjust="0"/>
  </p:normalViewPr>
  <p:slideViewPr>
    <p:cSldViewPr snapToObjects="1">
      <p:cViewPr varScale="1">
        <p:scale>
          <a:sx n="81" d="100"/>
          <a:sy n="81" d="100"/>
        </p:scale>
        <p:origin x="-564" y="-84"/>
      </p:cViewPr>
      <p:guideLst>
        <p:guide orient="horz" pos="4020"/>
        <p:guide orient="horz" pos="300"/>
        <p:guide orient="horz" pos="663"/>
        <p:guide orient="horz" pos="754"/>
        <p:guide pos="158"/>
        <p:guide pos="5602"/>
      </p:guideLst>
    </p:cSldViewPr>
  </p:slideViewPr>
  <p:outlineViewPr>
    <p:cViewPr>
      <p:scale>
        <a:sx n="33" d="100"/>
        <a:sy n="33" d="100"/>
      </p:scale>
      <p:origin x="0" y="85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163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2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654EF-19C2-4117-9CD0-6868F47CB36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AA0772BF-3DC7-4DAA-B9FF-4DF45707861D}">
      <dgm:prSet phldrT="[Text]" phldr="1"/>
      <dgm:spPr/>
      <dgm:t>
        <a:bodyPr/>
        <a:lstStyle/>
        <a:p>
          <a:endParaRPr lang="de-DE" dirty="0"/>
        </a:p>
      </dgm:t>
    </dgm:pt>
    <dgm:pt modelId="{7CEE89EB-481F-4EB3-A572-6FA0B5C752D4}" type="parTrans" cxnId="{6BF786BC-D2BF-4087-ACAE-359E9F454F83}">
      <dgm:prSet/>
      <dgm:spPr/>
      <dgm:t>
        <a:bodyPr/>
        <a:lstStyle/>
        <a:p>
          <a:endParaRPr lang="de-DE"/>
        </a:p>
      </dgm:t>
    </dgm:pt>
    <dgm:pt modelId="{27AFE6F6-1261-4D8A-9155-E8FFBC7A1E65}" type="sibTrans" cxnId="{6BF786BC-D2BF-4087-ACAE-359E9F454F83}">
      <dgm:prSet/>
      <dgm:spPr/>
      <dgm:t>
        <a:bodyPr/>
        <a:lstStyle/>
        <a:p>
          <a:endParaRPr lang="de-DE"/>
        </a:p>
      </dgm:t>
    </dgm:pt>
    <dgm:pt modelId="{8FCB09AA-7B78-4185-B23E-CCE1307DD108}">
      <dgm:prSet phldrT="[Text]" phldr="1"/>
      <dgm:spPr/>
      <dgm:t>
        <a:bodyPr/>
        <a:lstStyle/>
        <a:p>
          <a:endParaRPr lang="de-DE" dirty="0"/>
        </a:p>
      </dgm:t>
    </dgm:pt>
    <dgm:pt modelId="{EADA0771-F724-4984-8F5D-9A080DD77EB8}" type="parTrans" cxnId="{F141FB79-5036-4EC6-B9B2-A1072F9F9E72}">
      <dgm:prSet/>
      <dgm:spPr/>
      <dgm:t>
        <a:bodyPr/>
        <a:lstStyle/>
        <a:p>
          <a:endParaRPr lang="de-DE"/>
        </a:p>
      </dgm:t>
    </dgm:pt>
    <dgm:pt modelId="{AC3A5B7D-8C48-45F3-A3CA-93204FFD1E36}" type="sibTrans" cxnId="{F141FB79-5036-4EC6-B9B2-A1072F9F9E72}">
      <dgm:prSet/>
      <dgm:spPr/>
      <dgm:t>
        <a:bodyPr/>
        <a:lstStyle/>
        <a:p>
          <a:endParaRPr lang="de-DE"/>
        </a:p>
      </dgm:t>
    </dgm:pt>
    <dgm:pt modelId="{6F9F2EDB-6BD7-4DED-9D70-6AAD4350C4B3}">
      <dgm:prSet phldrT="[Text]" phldr="1"/>
      <dgm:spPr/>
      <dgm:t>
        <a:bodyPr/>
        <a:lstStyle/>
        <a:p>
          <a:endParaRPr lang="de-DE" dirty="0"/>
        </a:p>
      </dgm:t>
    </dgm:pt>
    <dgm:pt modelId="{9187619D-1373-43C2-AAD1-D33606C1F011}" type="parTrans" cxnId="{9D3D8564-C9F4-4AAC-A8F4-1AAF08B4F9E2}">
      <dgm:prSet/>
      <dgm:spPr/>
      <dgm:t>
        <a:bodyPr/>
        <a:lstStyle/>
        <a:p>
          <a:endParaRPr lang="de-DE"/>
        </a:p>
      </dgm:t>
    </dgm:pt>
    <dgm:pt modelId="{12CAC7D3-4937-430E-BF9E-1EEA57809C9C}" type="sibTrans" cxnId="{9D3D8564-C9F4-4AAC-A8F4-1AAF08B4F9E2}">
      <dgm:prSet/>
      <dgm:spPr/>
      <dgm:t>
        <a:bodyPr/>
        <a:lstStyle/>
        <a:p>
          <a:endParaRPr lang="de-DE"/>
        </a:p>
      </dgm:t>
    </dgm:pt>
    <dgm:pt modelId="{B44E88B6-4448-4688-ACE3-9D05359D5DDA}">
      <dgm:prSet phldrT="[Text]" phldr="1"/>
      <dgm:spPr/>
      <dgm:t>
        <a:bodyPr/>
        <a:lstStyle/>
        <a:p>
          <a:endParaRPr lang="de-DE" dirty="0"/>
        </a:p>
      </dgm:t>
    </dgm:pt>
    <dgm:pt modelId="{290FBA15-D3E6-4DF5-BA41-BF4C5A357B05}" type="parTrans" cxnId="{F462A831-FC62-4360-968C-07C2C96E9014}">
      <dgm:prSet/>
      <dgm:spPr/>
      <dgm:t>
        <a:bodyPr/>
        <a:lstStyle/>
        <a:p>
          <a:endParaRPr lang="de-DE"/>
        </a:p>
      </dgm:t>
    </dgm:pt>
    <dgm:pt modelId="{31DE75AE-7818-4A40-B628-F6EA653B9473}" type="sibTrans" cxnId="{F462A831-FC62-4360-968C-07C2C96E9014}">
      <dgm:prSet/>
      <dgm:spPr/>
      <dgm:t>
        <a:bodyPr/>
        <a:lstStyle/>
        <a:p>
          <a:endParaRPr lang="de-DE"/>
        </a:p>
      </dgm:t>
    </dgm:pt>
    <dgm:pt modelId="{9AEE5058-22DA-4E6C-9BCA-2FB435F476FF}">
      <dgm:prSet phldrT="[Text]" phldr="1"/>
      <dgm:spPr/>
      <dgm:t>
        <a:bodyPr/>
        <a:lstStyle/>
        <a:p>
          <a:endParaRPr lang="de-DE" dirty="0"/>
        </a:p>
      </dgm:t>
    </dgm:pt>
    <dgm:pt modelId="{51DAD7D5-4FDF-4DAE-8887-A72CC0056AC7}" type="parTrans" cxnId="{E02B9FC8-D9B0-4112-BA92-287BF4FA8FD7}">
      <dgm:prSet/>
      <dgm:spPr/>
      <dgm:t>
        <a:bodyPr/>
        <a:lstStyle/>
        <a:p>
          <a:endParaRPr lang="de-DE"/>
        </a:p>
      </dgm:t>
    </dgm:pt>
    <dgm:pt modelId="{8241F69D-E86C-4AF2-B241-EAADCFD0B515}" type="sibTrans" cxnId="{E02B9FC8-D9B0-4112-BA92-287BF4FA8FD7}">
      <dgm:prSet/>
      <dgm:spPr/>
      <dgm:t>
        <a:bodyPr/>
        <a:lstStyle/>
        <a:p>
          <a:endParaRPr lang="de-DE"/>
        </a:p>
      </dgm:t>
    </dgm:pt>
    <dgm:pt modelId="{E327B9C8-74AE-4A67-A39A-4669D3504E90}">
      <dgm:prSet phldrT="[Text]"/>
      <dgm:spPr/>
      <dgm:t>
        <a:bodyPr/>
        <a:lstStyle/>
        <a:p>
          <a:r>
            <a:rPr lang="de-DE" dirty="0" smtClean="0"/>
            <a:t>[Text]</a:t>
          </a:r>
          <a:endParaRPr lang="de-DE" dirty="0"/>
        </a:p>
      </dgm:t>
    </dgm:pt>
    <dgm:pt modelId="{392B0A3C-CDD8-40D2-B165-59AFF67B0956}" type="parTrans" cxnId="{BCC3159A-BA00-4D04-A5D0-A31875464098}">
      <dgm:prSet/>
      <dgm:spPr/>
      <dgm:t>
        <a:bodyPr/>
        <a:lstStyle/>
        <a:p>
          <a:endParaRPr lang="de-DE"/>
        </a:p>
      </dgm:t>
    </dgm:pt>
    <dgm:pt modelId="{E2C443C8-BDC3-4568-8F4F-C83191CAB896}" type="sibTrans" cxnId="{BCC3159A-BA00-4D04-A5D0-A31875464098}">
      <dgm:prSet/>
      <dgm:spPr/>
      <dgm:t>
        <a:bodyPr/>
        <a:lstStyle/>
        <a:p>
          <a:endParaRPr lang="de-DE"/>
        </a:p>
      </dgm:t>
    </dgm:pt>
    <dgm:pt modelId="{C10AC9A0-51AF-4E19-8FDD-FC4725397FE7}" type="pres">
      <dgm:prSet presAssocID="{35B654EF-19C2-4117-9CD0-6868F47CB36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FE30FFE-1C02-4A0F-8BEE-3805312F54B5}" type="pres">
      <dgm:prSet presAssocID="{AA0772BF-3DC7-4DAA-B9FF-4DF45707861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9D6C4E9-9650-482A-BB72-90B36ED3B9D8}" type="pres">
      <dgm:prSet presAssocID="{27AFE6F6-1261-4D8A-9155-E8FFBC7A1E65}" presName="sibTrans" presStyleCnt="0"/>
      <dgm:spPr/>
    </dgm:pt>
    <dgm:pt modelId="{CE0EBA63-4C27-4F0B-91D2-8599F1F341CA}" type="pres">
      <dgm:prSet presAssocID="{8FCB09AA-7B78-4185-B23E-CCE1307DD10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6F1196-E5FE-49D6-828C-9025F61BC6E7}" type="pres">
      <dgm:prSet presAssocID="{AC3A5B7D-8C48-45F3-A3CA-93204FFD1E36}" presName="sibTrans" presStyleCnt="0"/>
      <dgm:spPr/>
    </dgm:pt>
    <dgm:pt modelId="{F61A43D4-F8AF-49CB-BB28-F1E97B94EDFB}" type="pres">
      <dgm:prSet presAssocID="{6F9F2EDB-6BD7-4DED-9D70-6AAD4350C4B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9082199-C5FB-42E4-8AC3-85CEEA607C9E}" type="pres">
      <dgm:prSet presAssocID="{12CAC7D3-4937-430E-BF9E-1EEA57809C9C}" presName="sibTrans" presStyleCnt="0"/>
      <dgm:spPr/>
    </dgm:pt>
    <dgm:pt modelId="{C8E5BC7C-370D-4C22-9038-96B9B2659712}" type="pres">
      <dgm:prSet presAssocID="{B44E88B6-4448-4688-ACE3-9D05359D5DD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E41924-793C-4935-98B9-40C5CC0731E6}" type="pres">
      <dgm:prSet presAssocID="{31DE75AE-7818-4A40-B628-F6EA653B9473}" presName="sibTrans" presStyleCnt="0"/>
      <dgm:spPr/>
    </dgm:pt>
    <dgm:pt modelId="{7BFDBE21-3D57-4732-8859-21CA6DD17D32}" type="pres">
      <dgm:prSet presAssocID="{9AEE5058-22DA-4E6C-9BCA-2FB435F476F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B3E774-F119-424C-AD00-6264A9B0A847}" type="pres">
      <dgm:prSet presAssocID="{8241F69D-E86C-4AF2-B241-EAADCFD0B515}" presName="sibTrans" presStyleCnt="0"/>
      <dgm:spPr/>
    </dgm:pt>
    <dgm:pt modelId="{D35DBF12-53DF-48FE-829D-60B2D55CB323}" type="pres">
      <dgm:prSet presAssocID="{E327B9C8-74AE-4A67-A39A-4669D3504E9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462A831-FC62-4360-968C-07C2C96E9014}" srcId="{35B654EF-19C2-4117-9CD0-6868F47CB360}" destId="{B44E88B6-4448-4688-ACE3-9D05359D5DDA}" srcOrd="3" destOrd="0" parTransId="{290FBA15-D3E6-4DF5-BA41-BF4C5A357B05}" sibTransId="{31DE75AE-7818-4A40-B628-F6EA653B9473}"/>
    <dgm:cxn modelId="{AC5155EF-32FD-4699-A7C2-68DE29623606}" type="presOf" srcId="{9AEE5058-22DA-4E6C-9BCA-2FB435F476FF}" destId="{7BFDBE21-3D57-4732-8859-21CA6DD17D32}" srcOrd="0" destOrd="0" presId="urn:microsoft.com/office/officeart/2005/8/layout/default"/>
    <dgm:cxn modelId="{6BF786BC-D2BF-4087-ACAE-359E9F454F83}" srcId="{35B654EF-19C2-4117-9CD0-6868F47CB360}" destId="{AA0772BF-3DC7-4DAA-B9FF-4DF45707861D}" srcOrd="0" destOrd="0" parTransId="{7CEE89EB-481F-4EB3-A572-6FA0B5C752D4}" sibTransId="{27AFE6F6-1261-4D8A-9155-E8FFBC7A1E65}"/>
    <dgm:cxn modelId="{F141FB79-5036-4EC6-B9B2-A1072F9F9E72}" srcId="{35B654EF-19C2-4117-9CD0-6868F47CB360}" destId="{8FCB09AA-7B78-4185-B23E-CCE1307DD108}" srcOrd="1" destOrd="0" parTransId="{EADA0771-F724-4984-8F5D-9A080DD77EB8}" sibTransId="{AC3A5B7D-8C48-45F3-A3CA-93204FFD1E36}"/>
    <dgm:cxn modelId="{B1107C70-F256-4117-A665-E120931C7735}" type="presOf" srcId="{E327B9C8-74AE-4A67-A39A-4669D3504E90}" destId="{D35DBF12-53DF-48FE-829D-60B2D55CB323}" srcOrd="0" destOrd="0" presId="urn:microsoft.com/office/officeart/2005/8/layout/default"/>
    <dgm:cxn modelId="{C3611D85-788B-4231-B132-70507B534EBE}" type="presOf" srcId="{B44E88B6-4448-4688-ACE3-9D05359D5DDA}" destId="{C8E5BC7C-370D-4C22-9038-96B9B2659712}" srcOrd="0" destOrd="0" presId="urn:microsoft.com/office/officeart/2005/8/layout/default"/>
    <dgm:cxn modelId="{CDB9AE17-8BEE-46EA-9AA7-EDDE0993C3CA}" type="presOf" srcId="{6F9F2EDB-6BD7-4DED-9D70-6AAD4350C4B3}" destId="{F61A43D4-F8AF-49CB-BB28-F1E97B94EDFB}" srcOrd="0" destOrd="0" presId="urn:microsoft.com/office/officeart/2005/8/layout/default"/>
    <dgm:cxn modelId="{E02B9FC8-D9B0-4112-BA92-287BF4FA8FD7}" srcId="{35B654EF-19C2-4117-9CD0-6868F47CB360}" destId="{9AEE5058-22DA-4E6C-9BCA-2FB435F476FF}" srcOrd="4" destOrd="0" parTransId="{51DAD7D5-4FDF-4DAE-8887-A72CC0056AC7}" sibTransId="{8241F69D-E86C-4AF2-B241-EAADCFD0B515}"/>
    <dgm:cxn modelId="{9D3D8564-C9F4-4AAC-A8F4-1AAF08B4F9E2}" srcId="{35B654EF-19C2-4117-9CD0-6868F47CB360}" destId="{6F9F2EDB-6BD7-4DED-9D70-6AAD4350C4B3}" srcOrd="2" destOrd="0" parTransId="{9187619D-1373-43C2-AAD1-D33606C1F011}" sibTransId="{12CAC7D3-4937-430E-BF9E-1EEA57809C9C}"/>
    <dgm:cxn modelId="{89795550-3307-4DF5-A9A1-6727DBAEFE3B}" type="presOf" srcId="{35B654EF-19C2-4117-9CD0-6868F47CB360}" destId="{C10AC9A0-51AF-4E19-8FDD-FC4725397FE7}" srcOrd="0" destOrd="0" presId="urn:microsoft.com/office/officeart/2005/8/layout/default"/>
    <dgm:cxn modelId="{BCC3159A-BA00-4D04-A5D0-A31875464098}" srcId="{35B654EF-19C2-4117-9CD0-6868F47CB360}" destId="{E327B9C8-74AE-4A67-A39A-4669D3504E90}" srcOrd="5" destOrd="0" parTransId="{392B0A3C-CDD8-40D2-B165-59AFF67B0956}" sibTransId="{E2C443C8-BDC3-4568-8F4F-C83191CAB896}"/>
    <dgm:cxn modelId="{B6034773-31EA-4A23-816C-A981EE94DD47}" type="presOf" srcId="{8FCB09AA-7B78-4185-B23E-CCE1307DD108}" destId="{CE0EBA63-4C27-4F0B-91D2-8599F1F341CA}" srcOrd="0" destOrd="0" presId="urn:microsoft.com/office/officeart/2005/8/layout/default"/>
    <dgm:cxn modelId="{8D86B80A-9467-4DEF-B80E-D5D306A88A7B}" type="presOf" srcId="{AA0772BF-3DC7-4DAA-B9FF-4DF45707861D}" destId="{3FE30FFE-1C02-4A0F-8BEE-3805312F54B5}" srcOrd="0" destOrd="0" presId="urn:microsoft.com/office/officeart/2005/8/layout/default"/>
    <dgm:cxn modelId="{AD30A6B0-26C6-44A4-8CE2-BA4CC4E61BB4}" type="presParOf" srcId="{C10AC9A0-51AF-4E19-8FDD-FC4725397FE7}" destId="{3FE30FFE-1C02-4A0F-8BEE-3805312F54B5}" srcOrd="0" destOrd="0" presId="urn:microsoft.com/office/officeart/2005/8/layout/default"/>
    <dgm:cxn modelId="{8D35605C-A8AA-47FB-815F-AB6DD10D7608}" type="presParOf" srcId="{C10AC9A0-51AF-4E19-8FDD-FC4725397FE7}" destId="{39D6C4E9-9650-482A-BB72-90B36ED3B9D8}" srcOrd="1" destOrd="0" presId="urn:microsoft.com/office/officeart/2005/8/layout/default"/>
    <dgm:cxn modelId="{3BD69ADE-DDC8-4CB7-A9A4-7029AFCFD432}" type="presParOf" srcId="{C10AC9A0-51AF-4E19-8FDD-FC4725397FE7}" destId="{CE0EBA63-4C27-4F0B-91D2-8599F1F341CA}" srcOrd="2" destOrd="0" presId="urn:microsoft.com/office/officeart/2005/8/layout/default"/>
    <dgm:cxn modelId="{CCDCC16F-39DF-4ACB-822B-2A5F3AAE121B}" type="presParOf" srcId="{C10AC9A0-51AF-4E19-8FDD-FC4725397FE7}" destId="{B06F1196-E5FE-49D6-828C-9025F61BC6E7}" srcOrd="3" destOrd="0" presId="urn:microsoft.com/office/officeart/2005/8/layout/default"/>
    <dgm:cxn modelId="{1C32BF03-1E4C-4D65-BD77-3811A6EAE3EE}" type="presParOf" srcId="{C10AC9A0-51AF-4E19-8FDD-FC4725397FE7}" destId="{F61A43D4-F8AF-49CB-BB28-F1E97B94EDFB}" srcOrd="4" destOrd="0" presId="urn:microsoft.com/office/officeart/2005/8/layout/default"/>
    <dgm:cxn modelId="{9914E8C0-B7A6-4CE6-9334-1762A2DFB808}" type="presParOf" srcId="{C10AC9A0-51AF-4E19-8FDD-FC4725397FE7}" destId="{F9082199-C5FB-42E4-8AC3-85CEEA607C9E}" srcOrd="5" destOrd="0" presId="urn:microsoft.com/office/officeart/2005/8/layout/default"/>
    <dgm:cxn modelId="{74842434-AB3B-4272-90C9-B6231D96CD2A}" type="presParOf" srcId="{C10AC9A0-51AF-4E19-8FDD-FC4725397FE7}" destId="{C8E5BC7C-370D-4C22-9038-96B9B2659712}" srcOrd="6" destOrd="0" presId="urn:microsoft.com/office/officeart/2005/8/layout/default"/>
    <dgm:cxn modelId="{668A5373-4F28-4E81-94BE-3FB83031A4D1}" type="presParOf" srcId="{C10AC9A0-51AF-4E19-8FDD-FC4725397FE7}" destId="{F1E41924-793C-4935-98B9-40C5CC0731E6}" srcOrd="7" destOrd="0" presId="urn:microsoft.com/office/officeart/2005/8/layout/default"/>
    <dgm:cxn modelId="{07662295-7703-4A81-9168-78690FE21610}" type="presParOf" srcId="{C10AC9A0-51AF-4E19-8FDD-FC4725397FE7}" destId="{7BFDBE21-3D57-4732-8859-21CA6DD17D32}" srcOrd="8" destOrd="0" presId="urn:microsoft.com/office/officeart/2005/8/layout/default"/>
    <dgm:cxn modelId="{7C5C5557-A8C8-4FDF-AC30-8C9C926C2FD3}" type="presParOf" srcId="{C10AC9A0-51AF-4E19-8FDD-FC4725397FE7}" destId="{FFB3E774-F119-424C-AD00-6264A9B0A847}" srcOrd="9" destOrd="0" presId="urn:microsoft.com/office/officeart/2005/8/layout/default"/>
    <dgm:cxn modelId="{5878DE2F-6C99-4524-96B4-610BC278CE6F}" type="presParOf" srcId="{C10AC9A0-51AF-4E19-8FDD-FC4725397FE7}" destId="{D35DBF12-53DF-48FE-829D-60B2D55CB32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BE621-BD30-4E3C-A388-E3B1AF6B3E4C}" type="datetimeFigureOut">
              <a:rPr lang="de-DE" smtClean="0"/>
              <a:t>27.05.2014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C1513-3634-448A-B37C-DFF56361E3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1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Sie haben nun die rechtlichen und gesetzlichen Grundlagen vermittelt bekommen, die notwendig</a:t>
            </a:r>
            <a:r>
              <a:rPr lang="de-DE" baseline="0" dirty="0" smtClean="0"/>
              <a:t> sind, um das Aufgabenspektrum des Sachverständigen gemäß 32. BImSchV abzudecken. In diesem letzten Kapitel wird nun noch ausgeführt, worin Ihre Aufgaben bestehen und wie die sachgerechte Bearbeitung im konkreten Fall aussehen kann.</a:t>
            </a:r>
            <a:endParaRPr lang="de-DE" b="1" u="sng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="1" u="sng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16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Unabhängig</a:t>
            </a:r>
            <a:r>
              <a:rPr lang="de-DE" baseline="0" dirty="0" smtClean="0"/>
              <a:t> davon, in welcher Form Sie die Prognose selbst durchführen, benötigen Sie folgende Unterlagen und Informationen als Planungsgrundlage: Es sollte</a:t>
            </a:r>
            <a:r>
              <a:rPr lang="de-DE" dirty="0" smtClean="0"/>
              <a:t> ausreichend genaues Kartenmaterial von</a:t>
            </a:r>
            <a:r>
              <a:rPr lang="de-DE" baseline="0" dirty="0" smtClean="0"/>
              <a:t> den</a:t>
            </a:r>
            <a:r>
              <a:rPr lang="de-DE" dirty="0" smtClean="0"/>
              <a:t> Grundstücken des Betreibers und den betroffenen Nachbarn beschafft werden,</a:t>
            </a:r>
            <a:r>
              <a:rPr lang="de-DE" baseline="0" dirty="0" smtClean="0"/>
              <a:t> um Abstände, Sichtlinien etc. </a:t>
            </a:r>
            <a:r>
              <a:rPr lang="de-DE" u="sng" baseline="0" dirty="0" smtClean="0"/>
              <a:t>exakt vermessen zu können</a:t>
            </a:r>
            <a:r>
              <a:rPr lang="de-DE" baseline="0" dirty="0" smtClean="0"/>
              <a:t>. </a:t>
            </a:r>
            <a:endParaRPr lang="de-DE" dirty="0" smtClean="0"/>
          </a:p>
          <a:p>
            <a:r>
              <a:rPr lang="de-DE" dirty="0" smtClean="0"/>
              <a:t>Weiterhin</a:t>
            </a:r>
            <a:r>
              <a:rPr lang="de-DE" baseline="0" dirty="0" smtClean="0"/>
              <a:t> ist die </a:t>
            </a:r>
            <a:r>
              <a:rPr lang="de-DE" dirty="0" smtClean="0"/>
              <a:t>Gebietsausweisung des zu beurteilenden Gebiets in Erfahrung zu bringen. Hier ist</a:t>
            </a:r>
            <a:r>
              <a:rPr lang="de-DE" baseline="0" dirty="0" smtClean="0"/>
              <a:t> die zuständige Stelle meist </a:t>
            </a:r>
            <a:r>
              <a:rPr lang="de-DE" u="sng" baseline="0" dirty="0" smtClean="0"/>
              <a:t>die kommunale</a:t>
            </a:r>
            <a:r>
              <a:rPr lang="de-DE" u="sng" dirty="0" smtClean="0"/>
              <a:t> Baubehörde</a:t>
            </a:r>
            <a:r>
              <a:rPr lang="de-DE" dirty="0" smtClean="0"/>
              <a:t>. </a:t>
            </a:r>
          </a:p>
          <a:p>
            <a:r>
              <a:rPr lang="de-DE" dirty="0" smtClean="0"/>
              <a:t>Unter Berücksichtigung von Abstand</a:t>
            </a:r>
            <a:r>
              <a:rPr lang="de-DE" baseline="0" dirty="0" smtClean="0"/>
              <a:t> und</a:t>
            </a:r>
            <a:r>
              <a:rPr lang="de-DE" dirty="0" smtClean="0"/>
              <a:t> Reflexion</a:t>
            </a:r>
            <a:r>
              <a:rPr lang="de-DE" baseline="0" dirty="0" smtClean="0"/>
              <a:t> i</a:t>
            </a:r>
            <a:r>
              <a:rPr lang="de-DE" dirty="0" smtClean="0"/>
              <a:t>st dann </a:t>
            </a:r>
            <a:r>
              <a:rPr lang="de-DE" u="sng" dirty="0" smtClean="0"/>
              <a:t>der maßgebliche Immissionsort festzulegen</a:t>
            </a:r>
            <a:r>
              <a:rPr lang="de-DE" dirty="0" smtClean="0"/>
              <a:t>. Abschirmung ist nur in eindeutigen Fällen zu berücksichtigen,</a:t>
            </a:r>
            <a:r>
              <a:rPr lang="de-DE" baseline="0" dirty="0" smtClean="0"/>
              <a:t> d. h. bei massiven Fassaden, die tief in die Sichtlinie einschneiden. Gehen Sie außerdem im Zweifel immer von der Schutzbedürftigkeit benachbarter Räume aus.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 die Situation unklar, ist auch hier 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eine Messstelle nach § 26 BImSchG hin­zuzuziehen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de-DE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Basis der Planungsgrundlagen ist dann die Beurteilung des Betriebs des Geräts vorzunehmen.</a:t>
            </a:r>
            <a:endParaRPr lang="de-DE" b="0" u="none" baseline="0" dirty="0" smtClean="0"/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Zum Nachweis der schalltechnischen Verträglichkeit des geplanten </a:t>
            </a:r>
            <a:r>
              <a:rPr lang="de-DE" u="sng" dirty="0" smtClean="0"/>
              <a:t>Gerätebetriebs sind gemäß 32.</a:t>
            </a:r>
            <a:r>
              <a:rPr lang="de-DE" u="sng" baseline="0" dirty="0" smtClean="0"/>
              <a:t> BImSchV </a:t>
            </a:r>
            <a:r>
              <a:rPr lang="de-DE" u="sng" dirty="0" smtClean="0"/>
              <a:t>zwei Varianten vorgesehen</a:t>
            </a:r>
            <a:r>
              <a:rPr lang="de-DE" dirty="0" smtClean="0"/>
              <a:t>, die im „Leitfaden für die Verbesserung des Schutzes gegen Lärm bei stationären Geräten“ dezidiert in drei einfachen Schritten beschrieben sind.</a:t>
            </a:r>
          </a:p>
          <a:p>
            <a:r>
              <a:rPr lang="de-DE" dirty="0" smtClean="0"/>
              <a:t>Auf Basis des</a:t>
            </a:r>
            <a:r>
              <a:rPr lang="de-DE" baseline="0" dirty="0" smtClean="0"/>
              <a:t> Schallleistungspegels des zu betreibenden Gerätes kann der </a:t>
            </a:r>
            <a:r>
              <a:rPr lang="de-DE" u="sng" baseline="0" dirty="0" smtClean="0"/>
              <a:t>einzuhaltende Mindestabstand ermittelt werden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Auf Basis des vorgesehenen Abstands des Geräts vom Immissionsort kann der </a:t>
            </a:r>
            <a:r>
              <a:rPr lang="de-DE" u="sng" baseline="0" dirty="0" smtClean="0"/>
              <a:t>maximal zulässige Schallleistungspegel bestimmt werden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Die</a:t>
            </a:r>
            <a:r>
              <a:rPr lang="de-DE" baseline="0" dirty="0" smtClean="0"/>
              <a:t> Prognose wird im zugehörigen Bescheinigungsformular durchgeführt und ist dort </a:t>
            </a:r>
            <a:r>
              <a:rPr lang="de-DE" u="sng" baseline="0" dirty="0" smtClean="0"/>
              <a:t>gemeinsam mit den Planungsdaten dokumentiert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Wird der Mindestabstand bzw. der zulässige Schallleistungspegel eingehalten, so ist dies gleichbedeutend mit der Einhaltung der um 6 dB reduzierten </a:t>
            </a:r>
            <a:r>
              <a:rPr lang="de-DE" u="sng" dirty="0" smtClean="0"/>
              <a:t>nächtlichen IRW der TA Lärm</a:t>
            </a:r>
            <a:r>
              <a:rPr lang="de-DE" dirty="0" smtClean="0"/>
              <a:t>.</a:t>
            </a:r>
          </a:p>
          <a:p>
            <a:r>
              <a:rPr lang="de-DE" baseline="0" dirty="0" smtClean="0"/>
              <a:t>Wie sind die beiden Varianten genau durchzuführen?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In Variante 1 wird auf Basis des vorgegebenen Schallleistungspegels des Geräts der einzuhaltende Mindestabstand des Geräts vom Immissionsort bestimmt.</a:t>
            </a:r>
          </a:p>
          <a:p>
            <a:r>
              <a:rPr lang="de-DE" baseline="0" dirty="0" smtClean="0"/>
              <a:t>Dazu wird zunächst im ersten Schritt mit einer einfachen </a:t>
            </a:r>
            <a:r>
              <a:rPr lang="de-DE" u="sng" baseline="0" dirty="0" smtClean="0"/>
              <a:t>Addition der Emissionspegel bestimmt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Es werden also der A-bewertete Schallleistungspegel gemäß Herstellerangabe, der Reflexionswert gemäß Aufstellsituation (wie in der Abbildung dargestellt) und der Tonalitätswert gemäß der bekannten oder </a:t>
            </a:r>
            <a:r>
              <a:rPr lang="de-DE" u="sng" baseline="0" dirty="0" smtClean="0"/>
              <a:t>anzunehmenden Geräuschcharakteristik summiert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Im zweiten Schritt wird dann entsprechend dem Emissionspegel in Spalte 1 der Tabelle die zugehörige Zeile gesucht. Wenn der berechnete Emissionspegel in der Tabelle nicht vorkommt, soll der nächsthöhere vorkommende Emissionspegel </a:t>
            </a:r>
            <a:r>
              <a:rPr lang="de-DE" u="sng" baseline="0" dirty="0" smtClean="0"/>
              <a:t>gewählt werden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Je nach Gebietseinstufung wird dann in einer der Spalten 2 bis 4 der </a:t>
            </a:r>
            <a:r>
              <a:rPr lang="de-DE" u="sng" baseline="0" dirty="0" smtClean="0"/>
              <a:t>entsprechende Mindestabstand abgelesen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Aus dem Vergleich des so bestimmten Mindestabstandes mit dem aus den Planungsunterlagen ermittelten Abstand ergibt sich dann im </a:t>
            </a:r>
            <a:br>
              <a:rPr lang="de-DE" baseline="0" dirty="0" smtClean="0"/>
            </a:br>
            <a:r>
              <a:rPr lang="de-DE" baseline="0" dirty="0" smtClean="0"/>
              <a:t>3. Schritt die Beurteilung der </a:t>
            </a:r>
            <a:r>
              <a:rPr lang="de-DE" u="sng" baseline="0" dirty="0" smtClean="0"/>
              <a:t>schalltechnischen Verträglichkeit des geplanten Betriebs gemäß 32. BImSchV</a:t>
            </a:r>
            <a:r>
              <a:rPr lang="de-DE" baseline="0" dirty="0" smtClean="0"/>
              <a:t>. Der geplante Abstand muss dabei größer sein als der Mindestabstand.</a:t>
            </a:r>
          </a:p>
          <a:p>
            <a:r>
              <a:rPr lang="de-DE" baseline="0" dirty="0" smtClean="0"/>
              <a:t>In der nächsten Folie ist der entsprechende Abschnitt aus dem Formular zu sehen: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Alternativ kann die Betrachtung auch gemäß Variante 2 durchgeführt werden.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 </a:t>
            </a:r>
            <a:r>
              <a:rPr lang="de-DE" baseline="0" dirty="0" smtClean="0"/>
              <a:t>wird auf Basis des durch die Planung vorgegebenen Abstands des Geräts vom Immissionsort der zulässige Schallleistungspegel bestimmt. Auf Basis der Planungsdaten wird also in Schritt 1 der </a:t>
            </a:r>
            <a:r>
              <a:rPr lang="de-DE" u="sng" baseline="0" dirty="0" smtClean="0"/>
              <a:t>vorgesehene Abstand ermittelt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In Schritt 2 wird zunächst entsprechend der Gebietscharakteristik in einer der Spalten 2 bis 4 der Tabelle die zu diesem Abstand gehörige Zeile gewählt. Wenn der gesuchte Abstand in der Tabelle nicht vorkommt, soll der </a:t>
            </a:r>
            <a:r>
              <a:rPr lang="de-DE" u="sng" baseline="0" dirty="0" smtClean="0"/>
              <a:t>nächstniedrigere Abstand gewählt werden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In Spalte 1 kann dann der zugehörige </a:t>
            </a:r>
            <a:r>
              <a:rPr lang="de-DE" u="sng" baseline="0" dirty="0" smtClean="0"/>
              <a:t>Emissionspegel abgelesen werden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Im 3. Schritt wird der zulässige Schalleistungspegel schließlich mit einer einfachen </a:t>
            </a:r>
            <a:r>
              <a:rPr lang="de-DE" u="sng" baseline="0" dirty="0" smtClean="0"/>
              <a:t>Subtraktion aus dem Emissionspegel bestimmt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Es werden also von dem aus der Tabelle abgelesenen Emissionspegel der Reflexionswert gemäß Aufstellsituation (wie in der Abbildung dargestellt) und der Tonalitätswert gemäß der bekannten oder </a:t>
            </a:r>
            <a:r>
              <a:rPr lang="de-DE" u="sng" baseline="0" dirty="0" smtClean="0"/>
              <a:t>anzunehmenden Geräuschcharakteristik abgezogen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Aus dem Vergleich des so bestimmten zulässigen Schallleistungspegels mit dem des vorgesehenen Gerätes ergibt sich dann die Beurteilung der </a:t>
            </a:r>
            <a:r>
              <a:rPr lang="de-DE" u="sng" baseline="0" dirty="0" smtClean="0"/>
              <a:t>schalltechnischen Verträglichkeit des geplanten Betriebs gemäß 32. BImSchV</a:t>
            </a:r>
            <a:r>
              <a:rPr lang="de-DE" baseline="0" dirty="0" smtClean="0"/>
              <a:t>. Der Schallleistungspegel des vorgesehenen Gerätes muss dabei kleiner sein als der zulässige Schallleistungspegel.</a:t>
            </a:r>
          </a:p>
          <a:p>
            <a:r>
              <a:rPr lang="de-DE" baseline="0" dirty="0" smtClean="0"/>
              <a:t>In der nächsten Folie ist der entsprechende Abschnitt aus dem Formular zu sehen.</a:t>
            </a:r>
          </a:p>
          <a:p>
            <a:r>
              <a:rPr lang="de-DE" baseline="0" dirty="0" smtClean="0"/>
              <a:t>In der nächsten Folie sind noch einmal die bekannten Standardrandbedingungen für den Aufstellort und der entsprechende Reflexionswert abgebildet.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Anschließend sind noch einmal die bekannten standardisierten Aufstellungssituationen mit den zugehörigen Reflexionswerten zu sehen.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Im Prinzip </a:t>
            </a:r>
            <a:r>
              <a:rPr lang="de-DE" baseline="0" dirty="0" smtClean="0"/>
              <a:t>ist auch eine überschlägige Immissionsprognose in Anlehnung an die im Anhang der TA Lärm beschriebene Vorgehensweise möglich.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>
                <a:solidFill>
                  <a:srgbClr val="FF0000"/>
                </a:solidFill>
              </a:rPr>
              <a:t>Nächste Folie</a:t>
            </a:r>
            <a:endParaRPr lang="de-DE" baseline="0" dirty="0" smtClean="0">
              <a:solidFill>
                <a:srgbClr val="FF0000"/>
              </a:solidFill>
            </a:endParaRPr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Lässt sich der Nachweis der schalltechnischen Verträglichkeit des Betriebs eines Geräts mit den oben genannten Verfahren nicht erbringen, kann eine </a:t>
            </a:r>
            <a:r>
              <a:rPr lang="de-DE" u="sng" dirty="0" smtClean="0"/>
              <a:t>Immissionsprognose nach TA Lärm notwendig werden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Dies kann erforderlich sein, wenn z. B. eine getrennte Beurteilung von Tag und Nacht vorgenommen, Abschirmungen berücksichtigt oder </a:t>
            </a:r>
            <a:r>
              <a:rPr lang="de-DE" u="sng" dirty="0" smtClean="0"/>
              <a:t>Emissionen messtechnisch erfasst werden sollen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Eine solche Immissionsprognose nach TA Lärm (auch in der überschlägigen Version aus dem Anhang) ist von einer </a:t>
            </a:r>
            <a:r>
              <a:rPr lang="de-DE" u="sng" dirty="0" smtClean="0"/>
              <a:t>Messstelle nach § 26 BImSchG durchzuführen</a:t>
            </a:r>
            <a:r>
              <a:rPr lang="de-DE" dirty="0" smtClean="0"/>
              <a:t>.</a:t>
            </a:r>
            <a:endParaRPr lang="de-DE" baseline="0" dirty="0" smtClean="0"/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Im Prinzip ist nicht vorgeschrieben, wie die</a:t>
            </a:r>
            <a:r>
              <a:rPr lang="de-DE" baseline="0" dirty="0" smtClean="0"/>
              <a:t> Beurteilung konkret durchzuführen ist. Durch die Beurteilung der Immissionen und die Bescheinigung der Einhaltung der Betreiberpflichten </a:t>
            </a:r>
            <a:r>
              <a:rPr lang="de-DE" dirty="0" smtClean="0"/>
              <a:t>trägt der Sachverständige aber eine</a:t>
            </a:r>
            <a:r>
              <a:rPr lang="de-DE" baseline="0" dirty="0" smtClean="0"/>
              <a:t> gewisse</a:t>
            </a:r>
            <a:r>
              <a:rPr lang="de-DE" dirty="0" smtClean="0"/>
              <a:t> Verantwortung. </a:t>
            </a:r>
            <a:r>
              <a:rPr lang="de-DE" baseline="0" dirty="0" smtClean="0"/>
              <a:t>Möglicherweise ist er zumindest für die Korrektheit der </a:t>
            </a:r>
            <a:r>
              <a:rPr lang="de-DE" u="sng" baseline="0" dirty="0" smtClean="0"/>
              <a:t>Prognose auf Basis der Planungsdaten auch haftbar</a:t>
            </a:r>
            <a:r>
              <a:rPr lang="de-DE" baseline="0" dirty="0" smtClean="0"/>
              <a:t>. </a:t>
            </a:r>
            <a:endParaRPr lang="de-DE" dirty="0" smtClean="0"/>
          </a:p>
          <a:p>
            <a:r>
              <a:rPr lang="de-DE" sz="2200" dirty="0" smtClean="0"/>
              <a:t>Sie sollten sich also</a:t>
            </a:r>
            <a:r>
              <a:rPr lang="de-DE" sz="2200" baseline="0" dirty="0" smtClean="0"/>
              <a:t> die Vor- und Nachteile der verschiedenen Methoden klar vor Augen führen:</a:t>
            </a:r>
            <a:endParaRPr lang="de-DE" sz="2200" dirty="0" smtClean="0"/>
          </a:p>
          <a:p>
            <a:r>
              <a:rPr lang="de-DE" dirty="0" smtClean="0"/>
              <a:t>Variante 1 und 2 sind</a:t>
            </a:r>
            <a:r>
              <a:rPr lang="de-DE" baseline="0" dirty="0" smtClean="0"/>
              <a:t> auf alle Fälle</a:t>
            </a:r>
            <a:r>
              <a:rPr lang="de-DE" dirty="0" smtClean="0"/>
              <a:t> einfacher umzusetzen und damit in der Anwendung sicherer.</a:t>
            </a:r>
            <a:r>
              <a:rPr lang="de-DE" baseline="0" dirty="0" smtClean="0"/>
              <a:t> Dafür sind sie letztendlich auch entwickelt. </a:t>
            </a:r>
            <a:r>
              <a:rPr lang="de-DE" u="sng" baseline="0" dirty="0" smtClean="0"/>
              <a:t>Sie sind </a:t>
            </a:r>
            <a:r>
              <a:rPr lang="de-DE" u="sng" dirty="0" smtClean="0"/>
              <a:t>aber auch verhältnismäßig 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grob und werden nicht jeder speziellen Situation gerecht</a:t>
            </a:r>
            <a:r>
              <a:rPr lang="de-DE" dirty="0" smtClean="0"/>
              <a:t>.</a:t>
            </a:r>
            <a:endParaRPr lang="de-DE" sz="2200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einer Immissionsprognose nach TA Lärm kann die konkret vorliegende Situation sehr genau abgebildet werden.</a:t>
            </a:r>
            <a:r>
              <a:rPr lang="de-DE" baseline="0" dirty="0" smtClean="0"/>
              <a:t>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Eine solche Immissions-prognose erfordert aber die sichere Beherrschung der gesetzlichen und physikalischen Grundlagen. 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 ist eine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Mess­stelle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nach § 26 BImSchG hinzuzuziehen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 dirty="0" smtClean="0"/>
          </a:p>
          <a:p>
            <a:r>
              <a:rPr lang="de-DE" b="0" dirty="0" smtClean="0"/>
              <a:t>Sie sollten also Vorsicht walten lassen und sich auf die Variante 1 bzw. 2 beschränken. Letztendlich müssen</a:t>
            </a:r>
            <a:r>
              <a:rPr lang="de-DE" b="0" baseline="0" dirty="0" smtClean="0"/>
              <a:t> Sie damit rechnen, dass Ihre Prognose bei Problemen auf dem Prüfstand steht und man versuchen wird, Sie bei nachweislichen Fehlern </a:t>
            </a:r>
            <a:r>
              <a:rPr lang="de-DE" b="0" u="sng" baseline="0" dirty="0" smtClean="0"/>
              <a:t>womöglich zur Verantwortung zu ziehen</a:t>
            </a:r>
            <a:r>
              <a:rPr lang="de-DE" b="0" dirty="0" smtClean="0"/>
              <a:t>!</a:t>
            </a:r>
          </a:p>
          <a:p>
            <a:r>
              <a:rPr lang="de-DE" b="0" dirty="0" smtClean="0"/>
              <a:t>Zuletzt noch zur Bescheinigung.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Im Rahmen dieser Vortragsreihe haben Sie einen durchaus </a:t>
            </a:r>
            <a:r>
              <a:rPr lang="de-DE" b="0" u="sng" baseline="0" dirty="0" smtClean="0"/>
              <a:t>umfassenden Blick auf den Schallschutz bekommen</a:t>
            </a:r>
            <a:r>
              <a:rPr lang="de-DE" b="0" u="none" baseline="0" dirty="0" smtClean="0"/>
              <a:t> und sind nach Ablegen der vorgesehenen Prüfung dazu berechtigt, in übersichtlichen Situationen die Beratung und Beurteilung im Hinblick auf den Betrieb entsprechender Geräte durchzuführen.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Sie haben sich aber evtl. zum ersten Mal eingehend mit Schallschutz beschäftigt. Zur Anwendung aller vermittelten Inhalte ist </a:t>
            </a:r>
            <a:r>
              <a:rPr lang="de-DE" b="0" u="sng" baseline="0" dirty="0" smtClean="0"/>
              <a:t>aber viel Übung und lange Erfahrung notwendig</a:t>
            </a:r>
            <a:r>
              <a:rPr lang="de-DE" b="0" u="non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Daher ist vorgesehen, dass Sie sich mit Ihrer Tätigkeit innerhalb eines klar vorgegebenen Rahmens bewegen. Es wird davon ausgegangen, dass die im Folgenden beschriebenen Aufgaben nach einem zweitägigen Lehrgang und </a:t>
            </a:r>
            <a:r>
              <a:rPr lang="de-DE" b="0" u="sng" baseline="0" dirty="0" smtClean="0"/>
              <a:t>Bestehen der Abschlussprüfung zu bewerkstelligen sind</a:t>
            </a:r>
            <a:r>
              <a:rPr lang="de-DE" b="0" u="non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Es wird dringend empfohlen, sich auf diese Aufgaben zu beschränken und </a:t>
            </a:r>
            <a:r>
              <a:rPr lang="de-DE" b="0" u="sng" baseline="0" dirty="0" smtClean="0"/>
              <a:t>bei Bedarf eine Messstelle nach § 26 BImSchG hinzuzuziehen</a:t>
            </a:r>
            <a:r>
              <a:rPr lang="de-DE" b="0" u="none" baseline="0" dirty="0" smtClean="0"/>
              <a:t>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="1" u="sng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Ausreichend genaues Kartenmaterial von den </a:t>
            </a:r>
            <a:r>
              <a:rPr lang="de-DE" b="0" u="sng" baseline="0" dirty="0" smtClean="0"/>
              <a:t>betroffenen Grundstücken besorgen.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Gebietsausweisung der betroffenen </a:t>
            </a:r>
            <a:r>
              <a:rPr lang="de-DE" b="0" u="sng" baseline="0" dirty="0" smtClean="0"/>
              <a:t>Nachbargrundstücke in Erfahrung bringen.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Festlegung des </a:t>
            </a:r>
            <a:r>
              <a:rPr lang="de-DE" b="0" u="sng" baseline="0" dirty="0" smtClean="0"/>
              <a:t>maßgeblichen Immissionsortes </a:t>
            </a:r>
            <a:r>
              <a:rPr lang="de-DE" b="0" u="none" baseline="0" dirty="0" smtClean="0"/>
              <a:t>(im Regelfall ist dies die nächstgelegene Wohnbebauung).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Durchführung der Immissionsprognose gemäß Variante 1 oder 2 zur </a:t>
            </a:r>
            <a:r>
              <a:rPr lang="de-DE" b="0" u="sng" baseline="0" dirty="0" smtClean="0"/>
              <a:t>Prüfung der Einhaltung der reduzierten IRW.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Falls nicht ausreichend, </a:t>
            </a:r>
            <a:r>
              <a:rPr lang="de-DE" b="0" u="sng" baseline="0" dirty="0" smtClean="0"/>
              <a:t>Prüfung der schalltechnischen Verträglichkeit gemäß TA Lärm durch </a:t>
            </a:r>
            <a:r>
              <a:rPr lang="de-DE" b="0" u="sng" baseline="0" smtClean="0"/>
              <a:t>Experten notwendig.</a:t>
            </a:r>
            <a:endParaRPr lang="de-DE" b="0" u="sng" baseline="0" dirty="0" smtClean="0"/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Wozu gibt es die Bescheinigung?</a:t>
            </a:r>
          </a:p>
          <a:p>
            <a:r>
              <a:rPr lang="de-DE" b="0" u="none" baseline="0" dirty="0" smtClean="0"/>
              <a:t>Wir erinnern uns an die 32. BImSchV und daran, dass</a:t>
            </a:r>
            <a:r>
              <a:rPr lang="de-DE" dirty="0" smtClean="0"/>
              <a:t> der durchgängige</a:t>
            </a:r>
            <a:r>
              <a:rPr lang="de-DE" baseline="0" dirty="0" smtClean="0"/>
              <a:t> B</a:t>
            </a:r>
            <a:r>
              <a:rPr lang="de-DE" dirty="0" smtClean="0"/>
              <a:t>etrieb von</a:t>
            </a:r>
            <a:r>
              <a:rPr lang="de-DE" baseline="0" dirty="0" smtClean="0"/>
              <a:t> stationären</a:t>
            </a:r>
            <a:r>
              <a:rPr lang="de-DE" dirty="0" smtClean="0"/>
              <a:t> Anlagen im Freien nur bei Einhaltung </a:t>
            </a:r>
            <a:r>
              <a:rPr lang="de-DE" u="sng" dirty="0" smtClean="0"/>
              <a:t>bestimmter Betreiberpflichten gestattet is</a:t>
            </a:r>
            <a:r>
              <a:rPr lang="de-DE" dirty="0" smtClean="0"/>
              <a:t>t.</a:t>
            </a:r>
          </a:p>
          <a:p>
            <a:r>
              <a:rPr lang="de-DE" dirty="0" smtClean="0"/>
              <a:t>Der</a:t>
            </a:r>
            <a:r>
              <a:rPr lang="de-DE" baseline="0" dirty="0" smtClean="0"/>
              <a:t> </a:t>
            </a:r>
            <a:r>
              <a:rPr lang="de-DE" dirty="0" smtClean="0"/>
              <a:t>Nachweis über</a:t>
            </a:r>
            <a:r>
              <a:rPr lang="de-DE" baseline="0" dirty="0" smtClean="0"/>
              <a:t> die</a:t>
            </a:r>
            <a:r>
              <a:rPr lang="de-DE" dirty="0" smtClean="0"/>
              <a:t> Einhaltung der Betreiberpflichten erfolgt auf Verlangen der Behörde durch die Vorlage </a:t>
            </a:r>
            <a:r>
              <a:rPr lang="de-DE" u="sng" dirty="0" smtClean="0"/>
              <a:t>der entsprechenden Bescheinigung </a:t>
            </a:r>
            <a:r>
              <a:rPr lang="de-DE" u="sng" baseline="0" dirty="0" smtClean="0"/>
              <a:t>durch den Betreiber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Eine</a:t>
            </a:r>
            <a:r>
              <a:rPr lang="de-DE" baseline="0" dirty="0" smtClean="0"/>
              <a:t> solche </a:t>
            </a:r>
            <a:r>
              <a:rPr lang="de-DE" dirty="0" smtClean="0"/>
              <a:t>Aufforderung zur Vorlage der Bescheinigung durch die </a:t>
            </a:r>
            <a:r>
              <a:rPr lang="de-DE" u="sng" dirty="0" smtClean="0"/>
              <a:t>Behörde ist jederzeit </a:t>
            </a:r>
            <a:r>
              <a:rPr lang="de-DE" u="none" dirty="0" smtClean="0"/>
              <a:t>möglich.</a:t>
            </a:r>
            <a:r>
              <a:rPr lang="de-DE" u="none" baseline="0" dirty="0" smtClean="0"/>
              <a:t> Sie</a:t>
            </a:r>
            <a:r>
              <a:rPr lang="de-DE" dirty="0" smtClean="0"/>
              <a:t> wird insbesondere dann erfolgen, wenn der Behörde eine Beschwerde über den Betrieb der betreffenden Anlage vorliegt.</a:t>
            </a:r>
          </a:p>
          <a:p>
            <a:r>
              <a:rPr lang="de-DE" dirty="0" smtClean="0"/>
              <a:t>Bei Nichteinhaltung der Betreiberpflichten,</a:t>
            </a:r>
            <a:r>
              <a:rPr lang="de-DE" baseline="0" dirty="0" smtClean="0"/>
              <a:t> aber</a:t>
            </a:r>
            <a:r>
              <a:rPr lang="de-DE" dirty="0" smtClean="0"/>
              <a:t> auch schon</a:t>
            </a:r>
            <a:r>
              <a:rPr lang="de-DE" baseline="0" dirty="0" smtClean="0"/>
              <a:t> </a:t>
            </a:r>
            <a:r>
              <a:rPr lang="de-DE" dirty="0" smtClean="0"/>
              <a:t>bei fehlendem Nachweis darüber, </a:t>
            </a:r>
            <a:r>
              <a:rPr lang="de-DE" baseline="0" dirty="0" smtClean="0"/>
              <a:t>ist die Behörde unter Umständen sogar berechtigt, </a:t>
            </a:r>
            <a:r>
              <a:rPr lang="de-DE" u="sng" dirty="0" smtClean="0"/>
              <a:t>die Stilllegung</a:t>
            </a:r>
            <a:r>
              <a:rPr lang="de-DE" u="sng" baseline="0" dirty="0" smtClean="0"/>
              <a:t> der betreffenden Anlage anzuordnen</a:t>
            </a:r>
            <a:r>
              <a:rPr lang="de-DE" baseline="0" dirty="0" smtClean="0"/>
              <a:t>. Bei einem Aggregat, das z. B. Teil des Heizungssystems eines Gebäudes ist, kann das sehr unangenehm sein.</a:t>
            </a:r>
            <a:endParaRPr lang="de-DE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Der Bescheinigung kommt also im Rahmen des genehmigungsfreien Betriebs von stationären Anlagen im Freien zentrale Bedeutung zu. Daher ist es wichtig, dass diese sorgfältig und sachgerecht erstellt wird.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Wir gehen daher die auszufüllenden Felder im Einzelnen durch und beginnen mit den Personalien.</a:t>
            </a:r>
          </a:p>
          <a:p>
            <a:r>
              <a:rPr lang="de-DE" dirty="0" smtClean="0"/>
              <a:t>Hier</a:t>
            </a:r>
            <a:r>
              <a:rPr lang="de-DE" baseline="0" dirty="0" smtClean="0"/>
              <a:t> gibt es wenig zu sagen: Es sind zunächst die </a:t>
            </a:r>
            <a:r>
              <a:rPr lang="de-DE" dirty="0" smtClean="0"/>
              <a:t>Personalien des Betreibers mit Namen, Vornamen, Telefon und E-Mail zur Kontaktaufnahme sowie Adresse des vom </a:t>
            </a:r>
            <a:r>
              <a:rPr lang="de-DE" u="sng" dirty="0" smtClean="0"/>
              <a:t>Anlagenbetrieb betroffenen Grundstücks</a:t>
            </a:r>
            <a:r>
              <a:rPr lang="de-DE" u="sng" baseline="0" dirty="0" smtClean="0"/>
              <a:t> verlangt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Aber</a:t>
            </a:r>
            <a:r>
              <a:rPr lang="de-DE" baseline="0" dirty="0" smtClean="0"/>
              <a:t> auch die </a:t>
            </a:r>
            <a:r>
              <a:rPr lang="de-DE" dirty="0" smtClean="0"/>
              <a:t>Personalien des Sachverständigen mit Namen, Vornamen, Firma, Geschäftsadresse und Kontaktdaten</a:t>
            </a:r>
            <a:r>
              <a:rPr lang="de-DE" baseline="0" dirty="0" smtClean="0"/>
              <a:t> werden </a:t>
            </a:r>
            <a:r>
              <a:rPr lang="de-DE" dirty="0" smtClean="0"/>
              <a:t>zur </a:t>
            </a:r>
            <a:r>
              <a:rPr lang="de-DE" u="sng" dirty="0" smtClean="0"/>
              <a:t>Klärung von Rückfragen abgefragt</a:t>
            </a:r>
            <a:r>
              <a:rPr lang="de-DE" dirty="0" smtClean="0"/>
              <a:t>.</a:t>
            </a:r>
          </a:p>
          <a:p>
            <a:r>
              <a:rPr lang="de-DE" dirty="0" smtClean="0"/>
              <a:t>Auf der nächsten Folie ist der Abschnitt I im Originalformular zu sehen.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Im zweiten Punkt geht es um das aufzustellende Gerät.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ist zunächst der Gerätetyp (z. B. Wärmepumpe) sowie die </a:t>
            </a:r>
            <a:r>
              <a:rPr lang="de-DE" u="sng" dirty="0" smtClean="0"/>
              <a:t>Gerätebezeichnung laut Hersteller (z. B. LWP 50 V-8/2) anzugeben</a:t>
            </a:r>
            <a:r>
              <a:rPr lang="de-DE" dirty="0" smtClean="0"/>
              <a:t>, so dass eindeutig nachzuvollziehen ist, welches</a:t>
            </a:r>
            <a:r>
              <a:rPr lang="de-DE" baseline="0" dirty="0" smtClean="0"/>
              <a:t> Gerät genau vor Ort aufgestellt wird.</a:t>
            </a:r>
            <a:endParaRPr lang="de-DE" dirty="0" smtClean="0"/>
          </a:p>
          <a:p>
            <a:r>
              <a:rPr lang="de-DE" dirty="0" smtClean="0"/>
              <a:t>Es</a:t>
            </a:r>
            <a:r>
              <a:rPr lang="de-DE" baseline="0" dirty="0" smtClean="0"/>
              <a:t> ist weiterhin der</a:t>
            </a:r>
            <a:r>
              <a:rPr lang="de-DE" dirty="0" smtClean="0"/>
              <a:t> A-bewertete Schallleistungspegel </a:t>
            </a:r>
            <a:r>
              <a:rPr lang="de-DE" u="sng" dirty="0" smtClean="0"/>
              <a:t>laut Hersteller zu dokumentieren</a:t>
            </a:r>
            <a:r>
              <a:rPr lang="de-DE" u="sng" baseline="0" dirty="0" smtClean="0"/>
              <a:t> </a:t>
            </a:r>
            <a:r>
              <a:rPr lang="de-DE" u="sng" dirty="0" smtClean="0"/>
              <a:t>und die Herkunft dieses</a:t>
            </a:r>
            <a:r>
              <a:rPr lang="de-DE" u="sng" baseline="0" dirty="0" smtClean="0"/>
              <a:t> Werts anzugeben.</a:t>
            </a:r>
            <a:endParaRPr lang="de-DE" u="sng" dirty="0" smtClean="0"/>
          </a:p>
          <a:p>
            <a:r>
              <a:rPr lang="de-DE" dirty="0" smtClean="0"/>
              <a:t>Das</a:t>
            </a:r>
            <a:r>
              <a:rPr lang="de-DE" baseline="0" dirty="0" smtClean="0"/>
              <a:t> Gerät ist außerdem </a:t>
            </a:r>
            <a:r>
              <a:rPr lang="de-DE" dirty="0" smtClean="0"/>
              <a:t>im Hinblick auf die Anforderungen der 32. BImSchV an </a:t>
            </a:r>
            <a:r>
              <a:rPr lang="de-DE" u="sng" dirty="0" smtClean="0"/>
              <a:t>geräuscharmen Betrieb</a:t>
            </a:r>
            <a:r>
              <a:rPr lang="de-DE" u="sng" baseline="0" dirty="0" smtClean="0"/>
              <a:t> zu beurteilen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Außerdem ist die Beurteilung der Tonalität aufgrund des subjektiven Geräuscheindrucks des Sachverständigen bzw. dessen Erfahrung </a:t>
            </a:r>
            <a:r>
              <a:rPr lang="de-DE" u="sng" dirty="0" smtClean="0"/>
              <a:t>mit vergleichbaren Geräten</a:t>
            </a:r>
            <a:r>
              <a:rPr lang="de-DE" u="sng" baseline="0" dirty="0" smtClean="0"/>
              <a:t> vorzunehmen</a:t>
            </a:r>
            <a:r>
              <a:rPr lang="de-D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Auf der nächsten Folie ist der Abschnitt II im Originalformular zu sehen.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Im dritten Punkt werden die Betriebsbedingungen geklärt.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ist eine Dokumentation des Aufstellortes anhand einer maßstabsgetreuen Skizze vorzunehmen, die außer dem zu beurteilenden Gerät zumindest die umliegende Bebauung im Hinblick auf Reflexionen und Abschirmung</a:t>
            </a:r>
            <a:r>
              <a:rPr lang="de-DE" baseline="0" dirty="0" smtClean="0"/>
              <a:t> und den</a:t>
            </a:r>
            <a:r>
              <a:rPr lang="de-DE" dirty="0" smtClean="0"/>
              <a:t> maßgeblichen</a:t>
            </a:r>
            <a:r>
              <a:rPr lang="de-DE" baseline="0" dirty="0" smtClean="0"/>
              <a:t> </a:t>
            </a:r>
            <a:r>
              <a:rPr lang="de-DE" dirty="0" smtClean="0"/>
              <a:t>Immissionsort enthält.</a:t>
            </a:r>
            <a:r>
              <a:rPr lang="de-DE" baseline="0" dirty="0" smtClean="0"/>
              <a:t> Es muss außerdem eine</a:t>
            </a:r>
            <a:r>
              <a:rPr lang="de-DE" dirty="0" smtClean="0"/>
              <a:t> Bemaßung vorhanden</a:t>
            </a:r>
            <a:r>
              <a:rPr lang="de-DE" baseline="0" dirty="0" smtClean="0"/>
              <a:t> sein</a:t>
            </a:r>
            <a:r>
              <a:rPr lang="de-DE" u="none" baseline="0" dirty="0" smtClean="0"/>
              <a:t>, </a:t>
            </a:r>
            <a:r>
              <a:rPr lang="de-DE" u="sng" baseline="0" dirty="0" smtClean="0"/>
              <a:t>die das Ablesen von Abständen ermöglicht</a:t>
            </a:r>
            <a:r>
              <a:rPr lang="de-DE" dirty="0" smtClean="0"/>
              <a:t>.</a:t>
            </a:r>
          </a:p>
          <a:p>
            <a:r>
              <a:rPr lang="de-DE" dirty="0" smtClean="0"/>
              <a:t>Nach Möglichkeit</a:t>
            </a:r>
            <a:r>
              <a:rPr lang="de-DE" baseline="0" dirty="0" smtClean="0"/>
              <a:t> sind die Aufstellbedingungen anhand eines Fotos </a:t>
            </a:r>
            <a:r>
              <a:rPr lang="de-DE" u="sng" baseline="0" dirty="0" smtClean="0"/>
              <a:t>aussagekräftig zu dokumentieren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Entsprechend der anhand von Plan und Foto nachvollziehbaren Bebauung im Umfeld des Aufstellortes</a:t>
            </a:r>
            <a:r>
              <a:rPr lang="de-DE" baseline="0" dirty="0" smtClean="0"/>
              <a:t> ist </a:t>
            </a:r>
            <a:r>
              <a:rPr lang="de-DE" u="sng" dirty="0" smtClean="0"/>
              <a:t>der Reflexionswert</a:t>
            </a:r>
            <a:r>
              <a:rPr lang="de-DE" u="sng" baseline="0" dirty="0" smtClean="0"/>
              <a:t> zu ermitteln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Es</a:t>
            </a:r>
            <a:r>
              <a:rPr lang="de-DE" baseline="0" dirty="0" smtClean="0"/>
              <a:t> sind außerdem </a:t>
            </a:r>
            <a:r>
              <a:rPr lang="de-DE" dirty="0" smtClean="0"/>
              <a:t>Angaben zur vorgesehenen </a:t>
            </a:r>
            <a:r>
              <a:rPr lang="de-DE" u="sng" dirty="0" smtClean="0"/>
              <a:t>Betriebszeit</a:t>
            </a:r>
            <a:r>
              <a:rPr lang="de-DE" u="sng" baseline="0" dirty="0" smtClean="0"/>
              <a:t> zu machen</a:t>
            </a:r>
            <a:r>
              <a:rPr lang="de-DE" u="none" baseline="0" dirty="0" smtClean="0"/>
              <a:t> </a:t>
            </a:r>
            <a:r>
              <a:rPr lang="de-DE" baseline="0" dirty="0" smtClean="0"/>
              <a:t>und die Gefahr von</a:t>
            </a:r>
            <a:r>
              <a:rPr lang="de-DE" dirty="0" smtClean="0"/>
              <a:t> </a:t>
            </a:r>
            <a:r>
              <a:rPr lang="de-DE" u="sng" dirty="0" smtClean="0"/>
              <a:t>Körperschallübertragung ist einzuschätzen</a:t>
            </a:r>
            <a:r>
              <a:rPr lang="de-D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Auf der nächsten Folie ist der Abschnitt III im Originalformular zu sehen.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Den nächsten Punkt bildet der Immissionsort.</a:t>
            </a: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wird die Angabe der Gebietskategorie des </a:t>
            </a:r>
            <a:r>
              <a:rPr lang="de-DE" u="sng" dirty="0" smtClean="0"/>
              <a:t>maßgeblichen Immissionsortes verlangt</a:t>
            </a:r>
            <a:r>
              <a:rPr lang="de-DE" dirty="0" smtClean="0"/>
              <a:t>.</a:t>
            </a:r>
            <a:r>
              <a:rPr lang="de-DE" baseline="0" dirty="0" smtClean="0"/>
              <a:t> </a:t>
            </a:r>
          </a:p>
          <a:p>
            <a:r>
              <a:rPr lang="de-DE" dirty="0" smtClean="0"/>
              <a:t>Daraus</a:t>
            </a:r>
            <a:r>
              <a:rPr lang="de-DE" baseline="0" dirty="0" smtClean="0"/>
              <a:t> ergibt sich dann</a:t>
            </a:r>
            <a:r>
              <a:rPr lang="de-DE" dirty="0" smtClean="0"/>
              <a:t> der am maßgeblichen Immissionsort gemäß</a:t>
            </a:r>
            <a:r>
              <a:rPr lang="de-DE" baseline="0" dirty="0" smtClean="0"/>
              <a:t> </a:t>
            </a:r>
            <a:r>
              <a:rPr lang="de-DE" dirty="0" smtClean="0"/>
              <a:t>TA Lärm/32. BImSchV einzuhaltende </a:t>
            </a:r>
            <a:r>
              <a:rPr lang="de-DE" u="sng" dirty="0" smtClean="0"/>
              <a:t>Richtwertanteil zur Tag- und zur Nachtzeit</a:t>
            </a:r>
            <a:r>
              <a:rPr lang="de-D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Außerdem ist der Abstand</a:t>
            </a:r>
            <a:r>
              <a:rPr lang="de-DE" dirty="0" smtClean="0"/>
              <a:t> zwischen dem zu beurteilenden Gerät und</a:t>
            </a:r>
            <a:r>
              <a:rPr lang="de-DE" baseline="0" dirty="0" smtClean="0"/>
              <a:t> </a:t>
            </a:r>
            <a:r>
              <a:rPr lang="de-DE" u="sng" baseline="0" dirty="0" smtClean="0"/>
              <a:t>de</a:t>
            </a:r>
            <a:r>
              <a:rPr lang="de-DE" u="sng" dirty="0" smtClean="0"/>
              <a:t>m maßgeblichen Immissionsort anzugeben</a:t>
            </a:r>
            <a:r>
              <a:rPr lang="de-D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Auf der nächsten Folie ist der Abschnitt IV im Originalformular zu sehen.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28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Bis hierhin werden</a:t>
            </a:r>
            <a:r>
              <a:rPr lang="de-DE" baseline="0" dirty="0" smtClean="0"/>
              <a:t> in erster Linie die Planungsdaten dokumentiert. </a:t>
            </a:r>
            <a:r>
              <a:rPr lang="de-DE" dirty="0" smtClean="0"/>
              <a:t>Den letzten Teil bildet die Dokumentation</a:t>
            </a:r>
            <a:r>
              <a:rPr lang="de-DE" baseline="0" dirty="0" smtClean="0"/>
              <a:t> der eigentlichen Tätigkeit des Sachverständigen</a:t>
            </a:r>
            <a:r>
              <a:rPr lang="de-D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u="none" baseline="0" dirty="0" smtClean="0"/>
              <a:t>Am Anfang steht die Beratung des Betreibers, die in eine konkrete </a:t>
            </a:r>
            <a:r>
              <a:rPr lang="de-DE" u="sng" baseline="0" dirty="0" smtClean="0"/>
              <a:t>Planung des Vorhabens mündet</a:t>
            </a:r>
            <a:r>
              <a:rPr lang="de-DE" u="none" baseline="0" dirty="0" smtClean="0"/>
              <a:t>.</a:t>
            </a:r>
          </a:p>
          <a:p>
            <a:r>
              <a:rPr lang="de-DE" u="none" baseline="0" dirty="0" smtClean="0"/>
              <a:t>Auf Basis der Planungsdaten ist dann eine Immissionsprognose durchzuführen und die schalltechnische </a:t>
            </a:r>
            <a:r>
              <a:rPr lang="de-DE" u="sng" baseline="0" dirty="0" smtClean="0"/>
              <a:t>Verträglichkeit nachzuweisen</a:t>
            </a:r>
            <a:r>
              <a:rPr lang="de-DE" u="none" baseline="0" dirty="0" smtClean="0"/>
              <a:t>.</a:t>
            </a:r>
          </a:p>
          <a:p>
            <a:r>
              <a:rPr lang="de-DE" u="none" baseline="0" dirty="0" smtClean="0"/>
              <a:t>Im letzten Schritt sind Beratung und Prognose in der Bescheinigung </a:t>
            </a:r>
            <a:r>
              <a:rPr lang="de-DE" u="sng" baseline="0" dirty="0" smtClean="0"/>
              <a:t>für den Anlagenbetreiber zu dokumentieren</a:t>
            </a:r>
            <a:r>
              <a:rPr lang="de-DE" u="none" baseline="0" dirty="0" smtClean="0"/>
              <a:t>.</a:t>
            </a:r>
          </a:p>
          <a:p>
            <a:r>
              <a:rPr lang="de-DE" u="none" baseline="0" dirty="0" smtClean="0"/>
              <a:t>Den Anfang Ihrer Tätigkeit sollte immer die Beratung bilden.</a:t>
            </a:r>
            <a:endParaRPr lang="de-DE" u="none" dirty="0" smtClean="0"/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ist die erfolgte </a:t>
            </a:r>
            <a:r>
              <a:rPr lang="de-DE" u="sng" dirty="0" smtClean="0"/>
              <a:t>Beratungsleistung zu bestätigen</a:t>
            </a:r>
            <a:r>
              <a:rPr lang="de-DE" dirty="0" smtClean="0"/>
              <a:t>,</a:t>
            </a:r>
            <a:r>
              <a:rPr lang="de-DE" baseline="0" dirty="0" smtClean="0"/>
              <a:t> weiterhin die</a:t>
            </a:r>
            <a:r>
              <a:rPr lang="de-DE" dirty="0" smtClean="0"/>
              <a:t> Aufstellung des Geräts gemäß </a:t>
            </a:r>
            <a:r>
              <a:rPr lang="de-DE" u="sng" dirty="0" smtClean="0"/>
              <a:t>Empfehlung durch den Sachverständigen</a:t>
            </a:r>
            <a:r>
              <a:rPr lang="de-D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Die</a:t>
            </a:r>
            <a:r>
              <a:rPr lang="de-DE" baseline="0" dirty="0" smtClean="0"/>
              <a:t> </a:t>
            </a:r>
            <a:r>
              <a:rPr lang="de-DE" dirty="0" smtClean="0"/>
              <a:t>Durchführung der Immissionsprognose, das Kernstück</a:t>
            </a:r>
            <a:r>
              <a:rPr lang="de-DE" baseline="0" dirty="0" smtClean="0"/>
              <a:t> der Bescheinigung, </a:t>
            </a:r>
            <a:r>
              <a:rPr lang="de-DE" u="sng" baseline="0" dirty="0" smtClean="0"/>
              <a:t>wurde oben bereits besprochen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Den</a:t>
            </a:r>
            <a:r>
              <a:rPr lang="de-DE" baseline="0" dirty="0" smtClean="0"/>
              <a:t> Abschluss bildet die </a:t>
            </a:r>
            <a:r>
              <a:rPr lang="de-DE" dirty="0" smtClean="0"/>
              <a:t>Aussage, dass das Gerät </a:t>
            </a:r>
            <a:r>
              <a:rPr lang="de-DE" u="sng" dirty="0" smtClean="0"/>
              <a:t>ohne weitere Maßnahmen in Betrieb genommen werden kann</a:t>
            </a:r>
            <a:r>
              <a:rPr lang="de-D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Die Bescheinigung ist schließlich mit </a:t>
            </a:r>
            <a:r>
              <a:rPr lang="de-DE" b="0" u="sng" baseline="0" dirty="0" smtClean="0"/>
              <a:t>Datum, Unterschrift und Firmenstempel zu versehen</a:t>
            </a:r>
            <a:r>
              <a:rPr lang="de-DE" b="0" u="non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Abschnitt V aus dem Originalformular ist bereits von der Prognose her bekannt.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Auf der letzten Folie ist</a:t>
            </a:r>
            <a:r>
              <a:rPr lang="de-DE" baseline="0" dirty="0" smtClean="0"/>
              <a:t> dann Abschnitt</a:t>
            </a:r>
            <a:r>
              <a:rPr lang="de-DE" dirty="0" smtClean="0"/>
              <a:t> VI im Originalformular zu sehen.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30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Damit ist das Ausfüllen des Formulars abgeschlossen und das Gerät kann aus Sicht des Sachverständigen ggf. ohne weitere Maßnahmen in Betrieb genommen werden.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sng" baseline="0" dirty="0" smtClean="0"/>
              <a:t>Nächste Folie</a:t>
            </a:r>
            <a:endParaRPr lang="de-DE" baseline="0" dirty="0" smtClean="0"/>
          </a:p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002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078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Sie können davon ausgehen, dass die Notwendigkeit von Lärmschutz im nachbarschaftlichen Umfeld</a:t>
            </a:r>
            <a:r>
              <a:rPr lang="de-DE" baseline="0" dirty="0" smtClean="0"/>
              <a:t> </a:t>
            </a:r>
            <a:r>
              <a:rPr lang="de-DE" dirty="0" smtClean="0"/>
              <a:t>einer Vielzahl von Betreibern nicht bewusst ist. Daher ist es sinnvoll, hier im Hinblick auf die zunehmende Anzahl von Anlagen zunächst </a:t>
            </a:r>
            <a:r>
              <a:rPr lang="de-DE" u="sng" dirty="0" smtClean="0"/>
              <a:t>für Verständnis zu sorgen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In</a:t>
            </a:r>
            <a:r>
              <a:rPr lang="de-DE" baseline="0" dirty="0" smtClean="0"/>
              <a:t> jedem Fall sollte die </a:t>
            </a:r>
            <a:r>
              <a:rPr lang="de-DE" dirty="0" smtClean="0"/>
              <a:t>Existenz gesetzlicher Vorgaben kurz ausgeführt werden,</a:t>
            </a:r>
            <a:r>
              <a:rPr lang="de-DE" baseline="0" dirty="0" smtClean="0"/>
              <a:t> dass also </a:t>
            </a:r>
            <a:r>
              <a:rPr lang="de-DE" dirty="0" smtClean="0"/>
              <a:t>im Rahmen der 32. BImSchV zur Sicherung des Lärmschutzes in der Nachbarschaft</a:t>
            </a:r>
            <a:r>
              <a:rPr lang="de-DE" baseline="0" dirty="0" smtClean="0"/>
              <a:t> die Verwendung von Geräten und Maschinen klaren Regelungen unterliegt, </a:t>
            </a:r>
            <a:r>
              <a:rPr lang="de-DE" u="sng" baseline="0" dirty="0" smtClean="0"/>
              <a:t>die auch eingefordert werden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Weiterhin sollte vermittelt werden, dass eine subjektive Störwirkung in der Nachbarschaft auch bei Einhaltung der gesetzlichen Vorgaben möglich</a:t>
            </a:r>
            <a:r>
              <a:rPr lang="de-DE" baseline="0" dirty="0" smtClean="0"/>
              <a:t> ist und den </a:t>
            </a:r>
            <a:r>
              <a:rPr lang="de-DE" u="sng" baseline="0" dirty="0" smtClean="0"/>
              <a:t>nachbarschaftlichen Frieden trüben kann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Der</a:t>
            </a:r>
            <a:r>
              <a:rPr lang="de-DE" baseline="0" dirty="0" smtClean="0"/>
              <a:t> Betreiber sollte also schließlich verstehen, dass die </a:t>
            </a:r>
            <a:r>
              <a:rPr lang="de-DE" dirty="0" smtClean="0"/>
              <a:t>Ausschöpfung der schalltechnischen Möglichkeiten auch über das unbedingt erforderliche Maß hinaus durchaus sinnvoll und im Hinblick auf die Vermeidung von Streitigkeiten </a:t>
            </a:r>
            <a:r>
              <a:rPr lang="de-DE" u="sng" dirty="0" smtClean="0"/>
              <a:t>im eigenen Interesse ist</a:t>
            </a:r>
            <a:r>
              <a:rPr lang="de-DE" dirty="0" smtClean="0"/>
              <a:t>. </a:t>
            </a:r>
            <a:endParaRPr lang="de-DE" b="1" dirty="0" smtClean="0"/>
          </a:p>
          <a:p>
            <a:r>
              <a:rPr lang="de-DE" b="0" u="none" baseline="0" dirty="0" smtClean="0"/>
              <a:t>Versuchen Sie also insgesamt, Verständnis für die Notwendigkeit und Sinnhaftigkeit von Lärmschutz beim Betreiber zu wecken, bevor Sie mit der konkreten Beratung fortfahren.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Erläutern</a:t>
            </a:r>
            <a:r>
              <a:rPr lang="de-DE" baseline="0" dirty="0" smtClean="0"/>
              <a:t> Sie kurz</a:t>
            </a:r>
            <a:r>
              <a:rPr lang="de-DE" dirty="0" smtClean="0"/>
              <a:t> die Bedeutung der für</a:t>
            </a:r>
            <a:r>
              <a:rPr lang="de-DE" baseline="0" dirty="0" smtClean="0"/>
              <a:t> die Schallemission wichtigen Begriffe wie </a:t>
            </a:r>
            <a:r>
              <a:rPr lang="de-DE" dirty="0" smtClean="0"/>
              <a:t>Schallleistungspegel, Richtwirkung und Tonalität </a:t>
            </a:r>
            <a:r>
              <a:rPr lang="de-DE" u="sng" dirty="0" smtClean="0"/>
              <a:t>für den Immissionsschutz</a:t>
            </a:r>
            <a:r>
              <a:rPr lang="de-DE" dirty="0" smtClean="0"/>
              <a:t>.</a:t>
            </a:r>
            <a:endParaRPr lang="de-DE" baseline="0" dirty="0" smtClean="0"/>
          </a:p>
          <a:p>
            <a:r>
              <a:rPr lang="de-DE" baseline="0" dirty="0" smtClean="0"/>
              <a:t>So kann der Betreiber die Unterschiede einschätzen, wenn Sie in der Folge die verschiedenen </a:t>
            </a:r>
            <a:r>
              <a:rPr lang="de-DE" dirty="0" smtClean="0"/>
              <a:t>Geräte</a:t>
            </a:r>
            <a:r>
              <a:rPr lang="de-DE" baseline="0" dirty="0" smtClean="0"/>
              <a:t> vorstellen</a:t>
            </a:r>
            <a:r>
              <a:rPr lang="de-DE" dirty="0" smtClean="0"/>
              <a:t>, deren Betrieb unter den vorliegenden Rahmenbedingungen sinnvoll ist. Vergleichen Sie dazu die Leistungs- und Schalldaten und zeigen Sie, wo das Verhältnis </a:t>
            </a:r>
            <a:r>
              <a:rPr lang="de-DE" u="sng" dirty="0" smtClean="0"/>
              <a:t>günstig ausfällt und wo nicht</a:t>
            </a:r>
            <a:r>
              <a:rPr lang="de-DE" dirty="0" smtClean="0"/>
              <a:t>.</a:t>
            </a:r>
          </a:p>
          <a:p>
            <a:r>
              <a:rPr lang="de-DE" dirty="0" smtClean="0"/>
              <a:t>Treffen</a:t>
            </a:r>
            <a:r>
              <a:rPr lang="de-DE" baseline="0" dirty="0" smtClean="0"/>
              <a:t> Sie mit dem Betreiber die </a:t>
            </a:r>
            <a:r>
              <a:rPr lang="de-DE" dirty="0" smtClean="0"/>
              <a:t>Auswahl des am besten geeigneten Geräts entsprechend den technischen und schalltechnischen Erfordernissen und den Vorstellungen des Betreibers. Spätestens</a:t>
            </a:r>
            <a:r>
              <a:rPr lang="de-DE" baseline="0" dirty="0" smtClean="0"/>
              <a:t> hier kommt realistischerweise als Kriterium </a:t>
            </a:r>
            <a:r>
              <a:rPr lang="de-DE" u="sng" baseline="0" dirty="0" smtClean="0"/>
              <a:t>auch der Preis ins Spiel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Nach der Auswahl eines geeigneten Geräts ist die Wahl des Standortes zu besprechen.</a:t>
            </a:r>
            <a:endParaRPr lang="de-DE" dirty="0" smtClean="0"/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u="none" baseline="0" dirty="0" smtClean="0"/>
              <a:t>Beginnen Sie auch hier wieder kurz mit einer</a:t>
            </a:r>
            <a:r>
              <a:rPr lang="de-DE" dirty="0" smtClean="0"/>
              <a:t> Erläuterung </a:t>
            </a:r>
            <a:r>
              <a:rPr lang="de-DE" b="0" u="none" baseline="0" dirty="0" smtClean="0"/>
              <a:t>der bei der Ausbreitung von Schall zu berücksichtigenden Einflüsse von </a:t>
            </a:r>
            <a:r>
              <a:rPr lang="de-DE" u="sng" dirty="0" smtClean="0"/>
              <a:t>Abstand, Reflexion und Abschirmung</a:t>
            </a:r>
            <a:r>
              <a:rPr lang="de-DE" dirty="0" smtClean="0"/>
              <a:t>.</a:t>
            </a:r>
          </a:p>
          <a:p>
            <a:r>
              <a:rPr lang="de-DE" baseline="0" dirty="0" smtClean="0"/>
              <a:t>Machen Sie sich anhand von Fotos und Plänen oder, noch besser, durch persönliche Inaugenscheinnahme ein Bild von den Gegebenheiten des Betreibergrundstücks, der umliegenden Nachbarschaft und der </a:t>
            </a:r>
            <a:r>
              <a:rPr lang="de-DE" u="sng" baseline="0" dirty="0" smtClean="0"/>
              <a:t>dort vorhandenen Bebauung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Suchen Sie auf dieser Basis nach Standorten und Ausrichtungen für das aufzustellende</a:t>
            </a:r>
            <a:r>
              <a:rPr lang="de-DE" baseline="0" dirty="0" smtClean="0"/>
              <a:t> Gerät</a:t>
            </a:r>
            <a:r>
              <a:rPr lang="de-DE" dirty="0" smtClean="0"/>
              <a:t>, die unter den vorliegenden Rahmenbedingungen sinnvoll sind. Vergleichen Sie die verschiedenen Standorte im Hinblick auf ihre technische und </a:t>
            </a:r>
            <a:r>
              <a:rPr lang="de-DE" u="sng" dirty="0" smtClean="0"/>
              <a:t>schalltechnische Eignung</a:t>
            </a:r>
            <a:r>
              <a:rPr lang="de-DE" dirty="0" smtClean="0"/>
              <a:t>.</a:t>
            </a:r>
          </a:p>
          <a:p>
            <a:r>
              <a:rPr lang="de-DE" dirty="0" smtClean="0"/>
              <a:t>Wählen</a:t>
            </a:r>
            <a:r>
              <a:rPr lang="de-DE" baseline="0" dirty="0" smtClean="0"/>
              <a:t> Sie gemeinsam mit dem Betreiber einen</a:t>
            </a:r>
            <a:r>
              <a:rPr lang="de-DE" dirty="0" smtClean="0"/>
              <a:t> Standort und eine Ausrichtung des Geräts, die gemäß den technischen und schalltechnischen Erfordernissen vernünftig</a:t>
            </a:r>
            <a:r>
              <a:rPr lang="de-DE" baseline="0" dirty="0" smtClean="0"/>
              <a:t> sind </a:t>
            </a:r>
            <a:r>
              <a:rPr lang="de-DE" dirty="0" smtClean="0"/>
              <a:t>und den Vorstellungen des Betreibers entsprechen. Hier wird aus Sicht des Betreibers sicher auch die</a:t>
            </a:r>
            <a:r>
              <a:rPr lang="de-DE" baseline="0" dirty="0" smtClean="0"/>
              <a:t> </a:t>
            </a:r>
            <a:r>
              <a:rPr lang="de-DE" u="sng" dirty="0" smtClean="0"/>
              <a:t>optische Wirkung</a:t>
            </a:r>
            <a:r>
              <a:rPr lang="de-DE" u="sng" baseline="0" dirty="0" smtClean="0"/>
              <a:t> des Geräts eine Rolle spielen</a:t>
            </a:r>
            <a:r>
              <a:rPr lang="de-DE" baseline="0" dirty="0" smtClean="0"/>
              <a:t>.</a:t>
            </a:r>
          </a:p>
          <a:p>
            <a:r>
              <a:rPr lang="de-DE" b="0" u="none" baseline="0" dirty="0" smtClean="0"/>
              <a:t>Auf Basis der bisherigen Planung sind ggf. Maßnahmen zur Lärmminderung vorzuschlagen.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Machen Sie den Betreiber entsprechend ihrer</a:t>
            </a:r>
            <a:r>
              <a:rPr lang="de-DE" baseline="0" dirty="0" smtClean="0"/>
              <a:t> Erfahrung mit dem ausgewählten Gerät in ähnlichen Situationen ggf. auf mögliche Probleme aufmerksam. Hier sollten insbesondere </a:t>
            </a:r>
            <a:r>
              <a:rPr lang="de-DE" baseline="0" dirty="0" err="1" smtClean="0"/>
              <a:t>tieffrequente</a:t>
            </a:r>
            <a:r>
              <a:rPr lang="de-DE" baseline="0" dirty="0" smtClean="0"/>
              <a:t> </a:t>
            </a:r>
            <a:r>
              <a:rPr lang="de-DE" u="sng" baseline="0" dirty="0" smtClean="0"/>
              <a:t>Geräuschimmissionen Berücksichtigung finden</a:t>
            </a:r>
            <a:r>
              <a:rPr lang="de-DE" baseline="0" dirty="0" smtClean="0"/>
              <a:t>.</a:t>
            </a:r>
          </a:p>
          <a:p>
            <a:pPr marL="0" indent="0">
              <a:buNone/>
            </a:pPr>
            <a:r>
              <a:rPr lang="de-DE" baseline="0" dirty="0" smtClean="0"/>
              <a:t>Im Einzelnen sind ggf. folgende Punkte anzusprechen: </a:t>
            </a:r>
            <a:r>
              <a:rPr lang="de-DE" dirty="0" smtClean="0"/>
              <a:t>Entkopplung der Anlage zur Vermeidung der Übertragung von Körperschall</a:t>
            </a:r>
            <a:r>
              <a:rPr lang="de-DE" baseline="0" dirty="0" smtClean="0"/>
              <a:t> </a:t>
            </a:r>
            <a:r>
              <a:rPr lang="de-DE" dirty="0" smtClean="0"/>
              <a:t>auf angrenzende </a:t>
            </a:r>
            <a:r>
              <a:rPr lang="de-DE" u="sng" dirty="0" smtClean="0"/>
              <a:t>Gebäude</a:t>
            </a:r>
            <a:r>
              <a:rPr lang="de-DE" u="sng" baseline="0" dirty="0" smtClean="0"/>
              <a:t> oder </a:t>
            </a:r>
            <a:r>
              <a:rPr lang="de-DE" u="sng" dirty="0" smtClean="0"/>
              <a:t>Anlagen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Kapselung zur Dämmung der Lärmentwicklung des zu betreibenden Geräts bzw. Einbau von Schalldämpfern zur </a:t>
            </a:r>
            <a:r>
              <a:rPr lang="de-DE" u="sng" dirty="0" smtClean="0"/>
              <a:t>Dämpfung von Schallübertragungswegen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Errichtung von Abschirmungen oder Belegung von reflektierenden Flächen in Quellnähe </a:t>
            </a:r>
            <a:r>
              <a:rPr lang="de-DE" u="sng" dirty="0" smtClean="0"/>
              <a:t>mit absorbierendem Material</a:t>
            </a:r>
            <a:r>
              <a:rPr lang="de-DE" dirty="0" smtClean="0"/>
              <a:t>.</a:t>
            </a:r>
          </a:p>
          <a:p>
            <a:r>
              <a:rPr lang="de-DE" b="0" u="none" baseline="0" dirty="0" smtClean="0"/>
              <a:t>Die Empfehlung von Lärmminderungsmaßnahmen erfordert in vielen Fällen große Erfahrung. Solche Empfehlungen sollten nur bei ausreichend klarer Ausgangslage gemacht werden. Ansonsten ist bei Bedarf eine Messstelle nach § 26 BImSchG hinzuzuziehen!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Die Beratung sollte schließlich abgeschlossen</a:t>
            </a:r>
            <a:r>
              <a:rPr lang="de-DE" baseline="0" dirty="0" smtClean="0"/>
              <a:t> werden</a:t>
            </a:r>
            <a:r>
              <a:rPr lang="de-DE" dirty="0" smtClean="0"/>
              <a:t> durch die Festlegung der endgültigen Planung und der damit verbundenen und </a:t>
            </a:r>
            <a:r>
              <a:rPr lang="de-DE" u="sng" dirty="0" smtClean="0"/>
              <a:t>im Weiteren erforderlichen Daten</a:t>
            </a:r>
            <a:r>
              <a:rPr lang="de-DE" dirty="0" smtClean="0"/>
              <a:t>:</a:t>
            </a:r>
          </a:p>
          <a:p>
            <a:r>
              <a:rPr lang="de-DE" dirty="0" smtClean="0"/>
              <a:t>Es</a:t>
            </a:r>
            <a:r>
              <a:rPr lang="de-DE" baseline="0" dirty="0" smtClean="0"/>
              <a:t> ist also der </a:t>
            </a:r>
            <a:r>
              <a:rPr lang="de-DE" dirty="0" smtClean="0"/>
              <a:t>Gerätetyp mit Schallleistungspegel</a:t>
            </a:r>
            <a:r>
              <a:rPr lang="de-DE" baseline="0" dirty="0" smtClean="0"/>
              <a:t> und</a:t>
            </a:r>
            <a:r>
              <a:rPr lang="de-DE" dirty="0" smtClean="0"/>
              <a:t> ggf. Aussagen über Richtwirkung, </a:t>
            </a:r>
            <a:r>
              <a:rPr lang="de-DE" dirty="0" err="1" smtClean="0"/>
              <a:t>tieffrequente</a:t>
            </a:r>
            <a:r>
              <a:rPr lang="de-DE" dirty="0" smtClean="0"/>
              <a:t> Emissionen und </a:t>
            </a:r>
            <a:r>
              <a:rPr lang="de-DE" u="sng" dirty="0" smtClean="0"/>
              <a:t>Körperschall</a:t>
            </a:r>
            <a:r>
              <a:rPr lang="de-DE" u="sng" baseline="0" dirty="0" smtClean="0"/>
              <a:t> festzulegen</a:t>
            </a:r>
            <a:r>
              <a:rPr lang="de-DE" baseline="0" dirty="0" smtClean="0"/>
              <a:t>.</a:t>
            </a:r>
            <a:endParaRPr lang="de-DE" dirty="0" smtClean="0"/>
          </a:p>
          <a:p>
            <a:r>
              <a:rPr lang="de-DE" dirty="0" smtClean="0"/>
              <a:t>Es</a:t>
            </a:r>
            <a:r>
              <a:rPr lang="de-DE" baseline="0" dirty="0" smtClean="0"/>
              <a:t> ist der g</a:t>
            </a:r>
            <a:r>
              <a:rPr lang="de-DE" dirty="0" smtClean="0"/>
              <a:t>enaue Standort und die Ausrichtung des Geräts </a:t>
            </a:r>
            <a:r>
              <a:rPr lang="de-DE" u="sng" dirty="0" smtClean="0"/>
              <a:t>auf dem Betreibergrundstück festzuhalten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Und es sind die</a:t>
            </a:r>
            <a:r>
              <a:rPr lang="de-DE" baseline="0" dirty="0" smtClean="0"/>
              <a:t> v</a:t>
            </a:r>
            <a:r>
              <a:rPr lang="de-DE" dirty="0" smtClean="0"/>
              <a:t>orgesehenen Maßnahmen zur Lärmminderung zu dokumentieren,</a:t>
            </a:r>
            <a:r>
              <a:rPr lang="de-DE" baseline="0" dirty="0" smtClean="0"/>
              <a:t> also z. B.</a:t>
            </a:r>
            <a:r>
              <a:rPr lang="de-DE" dirty="0" smtClean="0"/>
              <a:t> Entkopplung von Körperschall, </a:t>
            </a:r>
            <a:r>
              <a:rPr lang="de-DE" u="sng" dirty="0" smtClean="0"/>
              <a:t>Kapselung, Schalldämpfer, Abschirmung</a:t>
            </a:r>
            <a:r>
              <a:rPr lang="de-DE" dirty="0" smtClean="0"/>
              <a:t>.</a:t>
            </a:r>
          </a:p>
          <a:p>
            <a:r>
              <a:rPr lang="de-DE" b="0" u="none" baseline="0" dirty="0" smtClean="0"/>
              <a:t>Fassen wir noch einmal die Beratungsleistungen zusammen.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Grobe Erläuterung der </a:t>
            </a:r>
            <a:r>
              <a:rPr lang="de-DE" b="0" u="sng" baseline="0" dirty="0" smtClean="0"/>
              <a:t>gesetzlichen Grundlagen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Immissionsproblematik in der </a:t>
            </a:r>
            <a:r>
              <a:rPr lang="de-DE" b="0" u="sng" baseline="0" dirty="0" smtClean="0"/>
              <a:t>Nachbarschaft ansprechen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Grobe Erläuterung der </a:t>
            </a:r>
            <a:r>
              <a:rPr lang="de-DE" b="0" u="sng" baseline="0" dirty="0" smtClean="0"/>
              <a:t>akustischen Kenngrößen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Vorstellung und Vergleich </a:t>
            </a:r>
            <a:r>
              <a:rPr lang="de-DE" b="0" u="sng" baseline="0" dirty="0" smtClean="0"/>
              <a:t>geeigneter Geräte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Auswahl geeignetes Gerät </a:t>
            </a:r>
            <a:r>
              <a:rPr lang="de-DE" b="0" u="sng" baseline="0" dirty="0" smtClean="0"/>
              <a:t>gemeinsam mit dem Betreiber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Für die Schallausbreitung </a:t>
            </a:r>
            <a:r>
              <a:rPr lang="de-DE" b="0" u="sng" baseline="0" dirty="0" smtClean="0"/>
              <a:t>wichtige Größen grob erläutern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Beschäftigung mit den </a:t>
            </a:r>
            <a:r>
              <a:rPr lang="de-DE" b="0" u="sng" baseline="0" dirty="0" smtClean="0"/>
              <a:t>konkreten Gegebenheiten vor Ort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Festlegung des Aufstellortes </a:t>
            </a:r>
            <a:r>
              <a:rPr lang="de-DE" b="0" u="sng" baseline="0" dirty="0" smtClean="0"/>
              <a:t>gemeinsam mit dem Betreiber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Ggf. Empfehlung von </a:t>
            </a:r>
            <a:r>
              <a:rPr lang="de-DE" b="0" u="sng" baseline="0" dirty="0" smtClean="0"/>
              <a:t>Lärmminderungsmaßnahmen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Festlegung und </a:t>
            </a:r>
            <a:r>
              <a:rPr lang="de-DE" b="0" u="sng" baseline="0" dirty="0" smtClean="0"/>
              <a:t>Dokumentation der Planungsdaten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none" baseline="0" dirty="0" smtClean="0"/>
              <a:t>Auf Basis dieser Planungsdaten fahren Sie dann mit der Immissionsprognose fort.</a:t>
            </a:r>
          </a:p>
          <a:p>
            <a:r>
              <a:rPr lang="de-DE" b="1" u="sng" baseline="0" dirty="0" smtClean="0"/>
              <a:t>Nächste Folie</a:t>
            </a:r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1513-3634-448A-B37C-DFF56361E386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1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Übergangsfoli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4" y="1196975"/>
            <a:ext cx="8642351" cy="447163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 dirty="0" smtClean="0"/>
              <a:t>Übergangsfolie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6374170"/>
            <a:ext cx="9144000" cy="476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4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0824" y="1196975"/>
            <a:ext cx="4249167" cy="51847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76671"/>
            <a:ext cx="8642350" cy="504057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4008" y="1196975"/>
            <a:ext cx="4249167" cy="5184776"/>
          </a:xfrm>
          <a:effectLst>
            <a:outerShdw blurRad="63500" sx="101000" sy="101000" algn="ctr" rotWithShape="0">
              <a:prstClr val="black">
                <a:alpha val="24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1633-56A5-4A97-A948-F02DB94FFD65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1" name="Gruppieren 20"/>
          <p:cNvGrpSpPr/>
          <p:nvPr userDrawn="1"/>
        </p:nvGrpSpPr>
        <p:grpSpPr>
          <a:xfrm>
            <a:off x="6947156" y="120867"/>
            <a:ext cx="1946019" cy="211271"/>
            <a:chOff x="2967989" y="1057276"/>
            <a:chExt cx="4781548" cy="519113"/>
          </a:xfrm>
          <a:solidFill>
            <a:schemeClr val="tx1"/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7255826" y="1157289"/>
              <a:ext cx="493711" cy="409575"/>
            </a:xfrm>
            <a:custGeom>
              <a:avLst/>
              <a:gdLst>
                <a:gd name="T0" fmla="*/ 0 w 1375"/>
                <a:gd name="T1" fmla="*/ 1143 h 1143"/>
                <a:gd name="T2" fmla="*/ 0 w 1375"/>
                <a:gd name="T3" fmla="*/ 0 h 1143"/>
                <a:gd name="T4" fmla="*/ 225 w 1375"/>
                <a:gd name="T5" fmla="*/ 0 h 1143"/>
                <a:gd name="T6" fmla="*/ 580 w 1375"/>
                <a:gd name="T7" fmla="*/ 744 h 1143"/>
                <a:gd name="T8" fmla="*/ 639 w 1375"/>
                <a:gd name="T9" fmla="*/ 873 h 1143"/>
                <a:gd name="T10" fmla="*/ 690 w 1375"/>
                <a:gd name="T11" fmla="*/ 1000 h 1143"/>
                <a:gd name="T12" fmla="*/ 735 w 1375"/>
                <a:gd name="T13" fmla="*/ 881 h 1143"/>
                <a:gd name="T14" fmla="*/ 794 w 1375"/>
                <a:gd name="T15" fmla="*/ 748 h 1143"/>
                <a:gd name="T16" fmla="*/ 1154 w 1375"/>
                <a:gd name="T17" fmla="*/ 0 h 1143"/>
                <a:gd name="T18" fmla="*/ 1375 w 1375"/>
                <a:gd name="T19" fmla="*/ 0 h 1143"/>
                <a:gd name="T20" fmla="*/ 1375 w 1375"/>
                <a:gd name="T21" fmla="*/ 1143 h 1143"/>
                <a:gd name="T22" fmla="*/ 1222 w 1375"/>
                <a:gd name="T23" fmla="*/ 1143 h 1143"/>
                <a:gd name="T24" fmla="*/ 1222 w 1375"/>
                <a:gd name="T25" fmla="*/ 485 h 1143"/>
                <a:gd name="T26" fmla="*/ 1226 w 1375"/>
                <a:gd name="T27" fmla="*/ 271 h 1143"/>
                <a:gd name="T28" fmla="*/ 1238 w 1375"/>
                <a:gd name="T29" fmla="*/ 135 h 1143"/>
                <a:gd name="T30" fmla="*/ 1151 w 1375"/>
                <a:gd name="T31" fmla="*/ 336 h 1143"/>
                <a:gd name="T32" fmla="*/ 761 w 1375"/>
                <a:gd name="T33" fmla="*/ 1143 h 1143"/>
                <a:gd name="T34" fmla="*/ 612 w 1375"/>
                <a:gd name="T35" fmla="*/ 1143 h 1143"/>
                <a:gd name="T36" fmla="*/ 255 w 1375"/>
                <a:gd name="T37" fmla="*/ 400 h 1143"/>
                <a:gd name="T38" fmla="*/ 189 w 1375"/>
                <a:gd name="T39" fmla="*/ 262 h 1143"/>
                <a:gd name="T40" fmla="*/ 140 w 1375"/>
                <a:gd name="T41" fmla="*/ 140 h 1143"/>
                <a:gd name="T42" fmla="*/ 149 w 1375"/>
                <a:gd name="T43" fmla="*/ 260 h 1143"/>
                <a:gd name="T44" fmla="*/ 152 w 1375"/>
                <a:gd name="T45" fmla="*/ 430 h 1143"/>
                <a:gd name="T46" fmla="*/ 152 w 1375"/>
                <a:gd name="T47" fmla="*/ 1143 h 1143"/>
                <a:gd name="T48" fmla="*/ 0 w 1375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5" h="1143">
                  <a:moveTo>
                    <a:pt x="0" y="1143"/>
                  </a:moveTo>
                  <a:lnTo>
                    <a:pt x="0" y="0"/>
                  </a:lnTo>
                  <a:lnTo>
                    <a:pt x="225" y="0"/>
                  </a:lnTo>
                  <a:lnTo>
                    <a:pt x="580" y="744"/>
                  </a:lnTo>
                  <a:cubicBezTo>
                    <a:pt x="604" y="798"/>
                    <a:pt x="624" y="840"/>
                    <a:pt x="639" y="873"/>
                  </a:cubicBezTo>
                  <a:cubicBezTo>
                    <a:pt x="652" y="906"/>
                    <a:pt x="671" y="949"/>
                    <a:pt x="690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50" y="846"/>
                    <a:pt x="770" y="801"/>
                    <a:pt x="794" y="748"/>
                  </a:cubicBezTo>
                  <a:lnTo>
                    <a:pt x="1154" y="0"/>
                  </a:lnTo>
                  <a:lnTo>
                    <a:pt x="1375" y="0"/>
                  </a:lnTo>
                  <a:lnTo>
                    <a:pt x="1375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6" y="271"/>
                  </a:cubicBezTo>
                  <a:cubicBezTo>
                    <a:pt x="1228" y="233"/>
                    <a:pt x="1231" y="188"/>
                    <a:pt x="1238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3" y="336"/>
                    <a:pt x="201" y="289"/>
                    <a:pt x="189" y="262"/>
                  </a:cubicBezTo>
                  <a:cubicBezTo>
                    <a:pt x="176" y="235"/>
                    <a:pt x="161" y="194"/>
                    <a:pt x="140" y="140"/>
                  </a:cubicBezTo>
                  <a:cubicBezTo>
                    <a:pt x="145" y="181"/>
                    <a:pt x="148" y="221"/>
                    <a:pt x="149" y="260"/>
                  </a:cubicBezTo>
                  <a:cubicBezTo>
                    <a:pt x="151" y="299"/>
                    <a:pt x="152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67097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3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2 w 1218"/>
                <a:gd name="T13" fmla="*/ 952 h 1143"/>
                <a:gd name="T14" fmla="*/ 1218 w 1218"/>
                <a:gd name="T15" fmla="*/ 824 h 1143"/>
                <a:gd name="T16" fmla="*/ 1149 w 1218"/>
                <a:gd name="T17" fmla="*/ 620 h 1143"/>
                <a:gd name="T18" fmla="*/ 1001 w 1218"/>
                <a:gd name="T19" fmla="*/ 533 h 1143"/>
                <a:gd name="T20" fmla="*/ 1016 w 1218"/>
                <a:gd name="T21" fmla="*/ 527 h 1143"/>
                <a:gd name="T22" fmla="*/ 1038 w 1218"/>
                <a:gd name="T23" fmla="*/ 516 h 1143"/>
                <a:gd name="T24" fmla="*/ 1058 w 1218"/>
                <a:gd name="T25" fmla="*/ 506 h 1143"/>
                <a:gd name="T26" fmla="*/ 1134 w 1218"/>
                <a:gd name="T27" fmla="*/ 426 h 1143"/>
                <a:gd name="T28" fmla="*/ 1163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3 w 1218"/>
                <a:gd name="T35" fmla="*/ 0 h 1143"/>
                <a:gd name="T36" fmla="*/ 0 w 1218"/>
                <a:gd name="T37" fmla="*/ 0 h 1143"/>
                <a:gd name="T38" fmla="*/ 163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4 w 1218"/>
                <a:gd name="T47" fmla="*/ 309 h 1143"/>
                <a:gd name="T48" fmla="*/ 974 w 1218"/>
                <a:gd name="T49" fmla="*/ 394 h 1143"/>
                <a:gd name="T50" fmla="*/ 913 w 1218"/>
                <a:gd name="T51" fmla="*/ 458 h 1143"/>
                <a:gd name="T52" fmla="*/ 848 w 1218"/>
                <a:gd name="T53" fmla="*/ 479 h 1143"/>
                <a:gd name="T54" fmla="*/ 759 w 1218"/>
                <a:gd name="T55" fmla="*/ 483 h 1143"/>
                <a:gd name="T56" fmla="*/ 163 w 1218"/>
                <a:gd name="T57" fmla="*/ 483 h 1143"/>
                <a:gd name="T58" fmla="*/ 163 w 1218"/>
                <a:gd name="T59" fmla="*/ 132 h 1143"/>
                <a:gd name="T60" fmla="*/ 163 w 1218"/>
                <a:gd name="T61" fmla="*/ 614 h 1143"/>
                <a:gd name="T62" fmla="*/ 781 w 1218"/>
                <a:gd name="T63" fmla="*/ 614 h 1143"/>
                <a:gd name="T64" fmla="*/ 897 w 1218"/>
                <a:gd name="T65" fmla="*/ 623 h 1143"/>
                <a:gd name="T66" fmla="*/ 982 w 1218"/>
                <a:gd name="T67" fmla="*/ 663 h 1143"/>
                <a:gd name="T68" fmla="*/ 1050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3 w 1218"/>
                <a:gd name="T77" fmla="*/ 1010 h 1143"/>
                <a:gd name="T78" fmla="*/ 163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3" y="1143"/>
                  </a:lnTo>
                  <a:cubicBezTo>
                    <a:pt x="790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9" y="1101"/>
                    <a:pt x="1086" y="1081"/>
                    <a:pt x="1116" y="1054"/>
                  </a:cubicBezTo>
                  <a:cubicBezTo>
                    <a:pt x="1149" y="1027"/>
                    <a:pt x="1174" y="994"/>
                    <a:pt x="1192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6" y="662"/>
                    <a:pt x="1149" y="620"/>
                  </a:cubicBezTo>
                  <a:cubicBezTo>
                    <a:pt x="1102" y="577"/>
                    <a:pt x="1053" y="548"/>
                    <a:pt x="1001" y="533"/>
                  </a:cubicBezTo>
                  <a:cubicBezTo>
                    <a:pt x="1003" y="533"/>
                    <a:pt x="1007" y="530"/>
                    <a:pt x="1016" y="527"/>
                  </a:cubicBezTo>
                  <a:cubicBezTo>
                    <a:pt x="1025" y="522"/>
                    <a:pt x="1033" y="519"/>
                    <a:pt x="1038" y="516"/>
                  </a:cubicBezTo>
                  <a:cubicBezTo>
                    <a:pt x="1044" y="513"/>
                    <a:pt x="1051" y="510"/>
                    <a:pt x="1058" y="506"/>
                  </a:cubicBezTo>
                  <a:cubicBezTo>
                    <a:pt x="1089" y="486"/>
                    <a:pt x="1113" y="459"/>
                    <a:pt x="1134" y="426"/>
                  </a:cubicBezTo>
                  <a:cubicBezTo>
                    <a:pt x="1152" y="392"/>
                    <a:pt x="1163" y="349"/>
                    <a:pt x="1163" y="297"/>
                  </a:cubicBezTo>
                  <a:cubicBezTo>
                    <a:pt x="1163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1" y="7"/>
                    <a:pt x="819" y="0"/>
                    <a:pt x="733" y="0"/>
                  </a:cubicBezTo>
                  <a:lnTo>
                    <a:pt x="0" y="0"/>
                  </a:lnTo>
                  <a:close/>
                  <a:moveTo>
                    <a:pt x="163" y="132"/>
                  </a:moveTo>
                  <a:lnTo>
                    <a:pt x="732" y="132"/>
                  </a:lnTo>
                  <a:cubicBezTo>
                    <a:pt x="774" y="132"/>
                    <a:pt x="810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4" y="248"/>
                    <a:pt x="994" y="309"/>
                  </a:cubicBezTo>
                  <a:cubicBezTo>
                    <a:pt x="994" y="337"/>
                    <a:pt x="988" y="366"/>
                    <a:pt x="974" y="394"/>
                  </a:cubicBezTo>
                  <a:cubicBezTo>
                    <a:pt x="961" y="422"/>
                    <a:pt x="941" y="443"/>
                    <a:pt x="913" y="458"/>
                  </a:cubicBezTo>
                  <a:cubicBezTo>
                    <a:pt x="893" y="468"/>
                    <a:pt x="872" y="476"/>
                    <a:pt x="848" y="479"/>
                  </a:cubicBezTo>
                  <a:cubicBezTo>
                    <a:pt x="824" y="482"/>
                    <a:pt x="793" y="483"/>
                    <a:pt x="759" y="483"/>
                  </a:cubicBezTo>
                  <a:lnTo>
                    <a:pt x="163" y="483"/>
                  </a:lnTo>
                  <a:lnTo>
                    <a:pt x="163" y="132"/>
                  </a:lnTo>
                  <a:close/>
                  <a:moveTo>
                    <a:pt x="163" y="614"/>
                  </a:moveTo>
                  <a:lnTo>
                    <a:pt x="781" y="614"/>
                  </a:lnTo>
                  <a:cubicBezTo>
                    <a:pt x="827" y="614"/>
                    <a:pt x="866" y="617"/>
                    <a:pt x="897" y="623"/>
                  </a:cubicBezTo>
                  <a:cubicBezTo>
                    <a:pt x="928" y="628"/>
                    <a:pt x="956" y="642"/>
                    <a:pt x="982" y="663"/>
                  </a:cubicBezTo>
                  <a:cubicBezTo>
                    <a:pt x="1027" y="699"/>
                    <a:pt x="1050" y="748"/>
                    <a:pt x="1050" y="810"/>
                  </a:cubicBezTo>
                  <a:cubicBezTo>
                    <a:pt x="1050" y="872"/>
                    <a:pt x="1030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3" y="1010"/>
                  </a:lnTo>
                  <a:lnTo>
                    <a:pt x="163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61636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2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1 w 1218"/>
                <a:gd name="T13" fmla="*/ 952 h 1143"/>
                <a:gd name="T14" fmla="*/ 1218 w 1218"/>
                <a:gd name="T15" fmla="*/ 824 h 1143"/>
                <a:gd name="T16" fmla="*/ 1147 w 1218"/>
                <a:gd name="T17" fmla="*/ 620 h 1143"/>
                <a:gd name="T18" fmla="*/ 1001 w 1218"/>
                <a:gd name="T19" fmla="*/ 533 h 1143"/>
                <a:gd name="T20" fmla="*/ 1015 w 1218"/>
                <a:gd name="T21" fmla="*/ 527 h 1143"/>
                <a:gd name="T22" fmla="*/ 1037 w 1218"/>
                <a:gd name="T23" fmla="*/ 516 h 1143"/>
                <a:gd name="T24" fmla="*/ 1057 w 1218"/>
                <a:gd name="T25" fmla="*/ 506 h 1143"/>
                <a:gd name="T26" fmla="*/ 1132 w 1218"/>
                <a:gd name="T27" fmla="*/ 426 h 1143"/>
                <a:gd name="T28" fmla="*/ 1162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2 w 1218"/>
                <a:gd name="T35" fmla="*/ 0 h 1143"/>
                <a:gd name="T36" fmla="*/ 0 w 1218"/>
                <a:gd name="T37" fmla="*/ 0 h 1143"/>
                <a:gd name="T38" fmla="*/ 161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3 w 1218"/>
                <a:gd name="T47" fmla="*/ 309 h 1143"/>
                <a:gd name="T48" fmla="*/ 974 w 1218"/>
                <a:gd name="T49" fmla="*/ 394 h 1143"/>
                <a:gd name="T50" fmla="*/ 912 w 1218"/>
                <a:gd name="T51" fmla="*/ 458 h 1143"/>
                <a:gd name="T52" fmla="*/ 846 w 1218"/>
                <a:gd name="T53" fmla="*/ 479 h 1143"/>
                <a:gd name="T54" fmla="*/ 759 w 1218"/>
                <a:gd name="T55" fmla="*/ 483 h 1143"/>
                <a:gd name="T56" fmla="*/ 161 w 1218"/>
                <a:gd name="T57" fmla="*/ 483 h 1143"/>
                <a:gd name="T58" fmla="*/ 161 w 1218"/>
                <a:gd name="T59" fmla="*/ 132 h 1143"/>
                <a:gd name="T60" fmla="*/ 161 w 1218"/>
                <a:gd name="T61" fmla="*/ 614 h 1143"/>
                <a:gd name="T62" fmla="*/ 781 w 1218"/>
                <a:gd name="T63" fmla="*/ 614 h 1143"/>
                <a:gd name="T64" fmla="*/ 896 w 1218"/>
                <a:gd name="T65" fmla="*/ 623 h 1143"/>
                <a:gd name="T66" fmla="*/ 981 w 1218"/>
                <a:gd name="T67" fmla="*/ 663 h 1143"/>
                <a:gd name="T68" fmla="*/ 1049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1 w 1218"/>
                <a:gd name="T77" fmla="*/ 1010 h 1143"/>
                <a:gd name="T78" fmla="*/ 161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2" y="1143"/>
                  </a:lnTo>
                  <a:cubicBezTo>
                    <a:pt x="789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8" y="1101"/>
                    <a:pt x="1086" y="1081"/>
                    <a:pt x="1116" y="1054"/>
                  </a:cubicBezTo>
                  <a:cubicBezTo>
                    <a:pt x="1149" y="1027"/>
                    <a:pt x="1173" y="994"/>
                    <a:pt x="1191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4" y="662"/>
                    <a:pt x="1147" y="620"/>
                  </a:cubicBezTo>
                  <a:cubicBezTo>
                    <a:pt x="1101" y="577"/>
                    <a:pt x="1053" y="548"/>
                    <a:pt x="1001" y="533"/>
                  </a:cubicBezTo>
                  <a:cubicBezTo>
                    <a:pt x="1001" y="533"/>
                    <a:pt x="1007" y="530"/>
                    <a:pt x="1015" y="527"/>
                  </a:cubicBezTo>
                  <a:cubicBezTo>
                    <a:pt x="1024" y="522"/>
                    <a:pt x="1031" y="519"/>
                    <a:pt x="1037" y="516"/>
                  </a:cubicBezTo>
                  <a:cubicBezTo>
                    <a:pt x="1044" y="513"/>
                    <a:pt x="1049" y="510"/>
                    <a:pt x="1057" y="506"/>
                  </a:cubicBezTo>
                  <a:cubicBezTo>
                    <a:pt x="1088" y="486"/>
                    <a:pt x="1113" y="459"/>
                    <a:pt x="1132" y="426"/>
                  </a:cubicBezTo>
                  <a:cubicBezTo>
                    <a:pt x="1152" y="392"/>
                    <a:pt x="1162" y="349"/>
                    <a:pt x="1162" y="297"/>
                  </a:cubicBezTo>
                  <a:cubicBezTo>
                    <a:pt x="1162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2" y="7"/>
                    <a:pt x="817" y="0"/>
                    <a:pt x="732" y="0"/>
                  </a:cubicBezTo>
                  <a:lnTo>
                    <a:pt x="0" y="0"/>
                  </a:lnTo>
                  <a:close/>
                  <a:moveTo>
                    <a:pt x="161" y="132"/>
                  </a:moveTo>
                  <a:lnTo>
                    <a:pt x="732" y="132"/>
                  </a:lnTo>
                  <a:cubicBezTo>
                    <a:pt x="774" y="132"/>
                    <a:pt x="809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3" y="248"/>
                    <a:pt x="993" y="309"/>
                  </a:cubicBezTo>
                  <a:cubicBezTo>
                    <a:pt x="993" y="337"/>
                    <a:pt x="986" y="366"/>
                    <a:pt x="974" y="394"/>
                  </a:cubicBezTo>
                  <a:cubicBezTo>
                    <a:pt x="961" y="422"/>
                    <a:pt x="940" y="443"/>
                    <a:pt x="912" y="458"/>
                  </a:cubicBezTo>
                  <a:cubicBezTo>
                    <a:pt x="893" y="468"/>
                    <a:pt x="870" y="476"/>
                    <a:pt x="846" y="479"/>
                  </a:cubicBezTo>
                  <a:cubicBezTo>
                    <a:pt x="823" y="482"/>
                    <a:pt x="793" y="483"/>
                    <a:pt x="759" y="483"/>
                  </a:cubicBezTo>
                  <a:lnTo>
                    <a:pt x="161" y="483"/>
                  </a:lnTo>
                  <a:lnTo>
                    <a:pt x="161" y="132"/>
                  </a:lnTo>
                  <a:close/>
                  <a:moveTo>
                    <a:pt x="161" y="614"/>
                  </a:moveTo>
                  <a:lnTo>
                    <a:pt x="781" y="614"/>
                  </a:lnTo>
                  <a:cubicBezTo>
                    <a:pt x="826" y="614"/>
                    <a:pt x="866" y="617"/>
                    <a:pt x="896" y="623"/>
                  </a:cubicBezTo>
                  <a:cubicBezTo>
                    <a:pt x="927" y="628"/>
                    <a:pt x="956" y="642"/>
                    <a:pt x="981" y="663"/>
                  </a:cubicBezTo>
                  <a:cubicBezTo>
                    <a:pt x="1027" y="699"/>
                    <a:pt x="1049" y="748"/>
                    <a:pt x="1049" y="810"/>
                  </a:cubicBezTo>
                  <a:cubicBezTo>
                    <a:pt x="1049" y="872"/>
                    <a:pt x="1029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1" y="1010"/>
                  </a:lnTo>
                  <a:lnTo>
                    <a:pt x="161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5904862" y="1374777"/>
              <a:ext cx="184150" cy="4286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398450" y="1157289"/>
              <a:ext cx="471488" cy="409575"/>
            </a:xfrm>
            <a:custGeom>
              <a:avLst/>
              <a:gdLst>
                <a:gd name="T0" fmla="*/ 0 w 1313"/>
                <a:gd name="T1" fmla="*/ 0 h 1143"/>
                <a:gd name="T2" fmla="*/ 0 w 1313"/>
                <a:gd name="T3" fmla="*/ 1143 h 1143"/>
                <a:gd name="T4" fmla="*/ 163 w 1313"/>
                <a:gd name="T5" fmla="*/ 1143 h 1143"/>
                <a:gd name="T6" fmla="*/ 163 w 1313"/>
                <a:gd name="T7" fmla="*/ 685 h 1143"/>
                <a:gd name="T8" fmla="*/ 714 w 1313"/>
                <a:gd name="T9" fmla="*/ 685 h 1143"/>
                <a:gd name="T10" fmla="*/ 1101 w 1313"/>
                <a:gd name="T11" fmla="*/ 1143 h 1143"/>
                <a:gd name="T12" fmla="*/ 1313 w 1313"/>
                <a:gd name="T13" fmla="*/ 1143 h 1143"/>
                <a:gd name="T14" fmla="*/ 893 w 1313"/>
                <a:gd name="T15" fmla="*/ 660 h 1143"/>
                <a:gd name="T16" fmla="*/ 993 w 1313"/>
                <a:gd name="T17" fmla="*/ 637 h 1143"/>
                <a:gd name="T18" fmla="*/ 1082 w 1313"/>
                <a:gd name="T19" fmla="*/ 590 h 1143"/>
                <a:gd name="T20" fmla="*/ 1166 w 1313"/>
                <a:gd name="T21" fmla="*/ 494 h 1143"/>
                <a:gd name="T22" fmla="*/ 1200 w 1313"/>
                <a:gd name="T23" fmla="*/ 336 h 1143"/>
                <a:gd name="T24" fmla="*/ 1169 w 1313"/>
                <a:gd name="T25" fmla="*/ 184 h 1143"/>
                <a:gd name="T26" fmla="*/ 1098 w 1313"/>
                <a:gd name="T27" fmla="*/ 92 h 1143"/>
                <a:gd name="T28" fmla="*/ 960 w 1313"/>
                <a:gd name="T29" fmla="*/ 18 h 1143"/>
                <a:gd name="T30" fmla="*/ 777 w 1313"/>
                <a:gd name="T31" fmla="*/ 0 h 1143"/>
                <a:gd name="T32" fmla="*/ 0 w 1313"/>
                <a:gd name="T33" fmla="*/ 0 h 1143"/>
                <a:gd name="T34" fmla="*/ 161 w 1313"/>
                <a:gd name="T35" fmla="*/ 137 h 1143"/>
                <a:gd name="T36" fmla="*/ 788 w 1313"/>
                <a:gd name="T37" fmla="*/ 137 h 1143"/>
                <a:gd name="T38" fmla="*/ 916 w 1313"/>
                <a:gd name="T39" fmla="*/ 152 h 1143"/>
                <a:gd name="T40" fmla="*/ 998 w 1313"/>
                <a:gd name="T41" fmla="*/ 221 h 1143"/>
                <a:gd name="T42" fmla="*/ 1032 w 1313"/>
                <a:gd name="T43" fmla="*/ 343 h 1143"/>
                <a:gd name="T44" fmla="*/ 993 w 1313"/>
                <a:gd name="T45" fmla="*/ 464 h 1143"/>
                <a:gd name="T46" fmla="*/ 919 w 1313"/>
                <a:gd name="T47" fmla="*/ 523 h 1143"/>
                <a:gd name="T48" fmla="*/ 832 w 1313"/>
                <a:gd name="T49" fmla="*/ 547 h 1143"/>
                <a:gd name="T50" fmla="*/ 726 w 1313"/>
                <a:gd name="T51" fmla="*/ 551 h 1143"/>
                <a:gd name="T52" fmla="*/ 161 w 1313"/>
                <a:gd name="T53" fmla="*/ 551 h 1143"/>
                <a:gd name="T54" fmla="*/ 161 w 1313"/>
                <a:gd name="T55" fmla="*/ 13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13" h="1143">
                  <a:moveTo>
                    <a:pt x="0" y="0"/>
                  </a:moveTo>
                  <a:lnTo>
                    <a:pt x="0" y="1143"/>
                  </a:lnTo>
                  <a:lnTo>
                    <a:pt x="163" y="1143"/>
                  </a:lnTo>
                  <a:lnTo>
                    <a:pt x="163" y="685"/>
                  </a:lnTo>
                  <a:lnTo>
                    <a:pt x="714" y="685"/>
                  </a:lnTo>
                  <a:lnTo>
                    <a:pt x="1101" y="1143"/>
                  </a:lnTo>
                  <a:lnTo>
                    <a:pt x="1313" y="1143"/>
                  </a:lnTo>
                  <a:lnTo>
                    <a:pt x="893" y="660"/>
                  </a:lnTo>
                  <a:cubicBezTo>
                    <a:pt x="934" y="652"/>
                    <a:pt x="967" y="644"/>
                    <a:pt x="993" y="637"/>
                  </a:cubicBezTo>
                  <a:cubicBezTo>
                    <a:pt x="1017" y="629"/>
                    <a:pt x="1047" y="614"/>
                    <a:pt x="1082" y="590"/>
                  </a:cubicBezTo>
                  <a:cubicBezTo>
                    <a:pt x="1115" y="567"/>
                    <a:pt x="1143" y="534"/>
                    <a:pt x="1166" y="494"/>
                  </a:cubicBezTo>
                  <a:cubicBezTo>
                    <a:pt x="1188" y="452"/>
                    <a:pt x="1200" y="399"/>
                    <a:pt x="1200" y="336"/>
                  </a:cubicBezTo>
                  <a:cubicBezTo>
                    <a:pt x="1200" y="274"/>
                    <a:pt x="1190" y="224"/>
                    <a:pt x="1169" y="184"/>
                  </a:cubicBezTo>
                  <a:cubicBezTo>
                    <a:pt x="1148" y="144"/>
                    <a:pt x="1124" y="113"/>
                    <a:pt x="1098" y="92"/>
                  </a:cubicBezTo>
                  <a:cubicBezTo>
                    <a:pt x="1056" y="52"/>
                    <a:pt x="1009" y="28"/>
                    <a:pt x="960" y="18"/>
                  </a:cubicBezTo>
                  <a:cubicBezTo>
                    <a:pt x="909" y="6"/>
                    <a:pt x="848" y="0"/>
                    <a:pt x="777" y="0"/>
                  </a:cubicBezTo>
                  <a:lnTo>
                    <a:pt x="0" y="0"/>
                  </a:lnTo>
                  <a:close/>
                  <a:moveTo>
                    <a:pt x="161" y="137"/>
                  </a:moveTo>
                  <a:lnTo>
                    <a:pt x="788" y="137"/>
                  </a:lnTo>
                  <a:cubicBezTo>
                    <a:pt x="842" y="139"/>
                    <a:pt x="884" y="143"/>
                    <a:pt x="916" y="152"/>
                  </a:cubicBezTo>
                  <a:cubicBezTo>
                    <a:pt x="947" y="161"/>
                    <a:pt x="975" y="185"/>
                    <a:pt x="998" y="221"/>
                  </a:cubicBezTo>
                  <a:cubicBezTo>
                    <a:pt x="1021" y="256"/>
                    <a:pt x="1032" y="296"/>
                    <a:pt x="1032" y="343"/>
                  </a:cubicBezTo>
                  <a:cubicBezTo>
                    <a:pt x="1032" y="390"/>
                    <a:pt x="1018" y="431"/>
                    <a:pt x="993" y="464"/>
                  </a:cubicBezTo>
                  <a:cubicBezTo>
                    <a:pt x="973" y="491"/>
                    <a:pt x="949" y="510"/>
                    <a:pt x="919" y="523"/>
                  </a:cubicBezTo>
                  <a:cubicBezTo>
                    <a:pt x="889" y="536"/>
                    <a:pt x="860" y="543"/>
                    <a:pt x="832" y="547"/>
                  </a:cubicBezTo>
                  <a:cubicBezTo>
                    <a:pt x="803" y="550"/>
                    <a:pt x="767" y="551"/>
                    <a:pt x="726" y="551"/>
                  </a:cubicBezTo>
                  <a:lnTo>
                    <a:pt x="161" y="551"/>
                  </a:lnTo>
                  <a:lnTo>
                    <a:pt x="161" y="13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4912675" y="1157289"/>
              <a:ext cx="393699" cy="409575"/>
            </a:xfrm>
            <a:custGeom>
              <a:avLst/>
              <a:gdLst>
                <a:gd name="T0" fmla="*/ 0 w 1096"/>
                <a:gd name="T1" fmla="*/ 1143 h 1143"/>
                <a:gd name="T2" fmla="*/ 0 w 1096"/>
                <a:gd name="T3" fmla="*/ 0 h 1143"/>
                <a:gd name="T4" fmla="*/ 1054 w 1096"/>
                <a:gd name="T5" fmla="*/ 0 h 1143"/>
                <a:gd name="T6" fmla="*/ 1054 w 1096"/>
                <a:gd name="T7" fmla="*/ 140 h 1143"/>
                <a:gd name="T8" fmla="*/ 161 w 1096"/>
                <a:gd name="T9" fmla="*/ 140 h 1143"/>
                <a:gd name="T10" fmla="*/ 161 w 1096"/>
                <a:gd name="T11" fmla="*/ 482 h 1143"/>
                <a:gd name="T12" fmla="*/ 1032 w 1096"/>
                <a:gd name="T13" fmla="*/ 482 h 1143"/>
                <a:gd name="T14" fmla="*/ 1032 w 1096"/>
                <a:gd name="T15" fmla="*/ 616 h 1143"/>
                <a:gd name="T16" fmla="*/ 161 w 1096"/>
                <a:gd name="T17" fmla="*/ 616 h 1143"/>
                <a:gd name="T18" fmla="*/ 161 w 1096"/>
                <a:gd name="T19" fmla="*/ 1001 h 1143"/>
                <a:gd name="T20" fmla="*/ 1096 w 1096"/>
                <a:gd name="T21" fmla="*/ 1001 h 1143"/>
                <a:gd name="T22" fmla="*/ 1096 w 1096"/>
                <a:gd name="T23" fmla="*/ 1143 h 1143"/>
                <a:gd name="T24" fmla="*/ 0 w 1096"/>
                <a:gd name="T25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6" h="1143">
                  <a:moveTo>
                    <a:pt x="0" y="1143"/>
                  </a:moveTo>
                  <a:lnTo>
                    <a:pt x="0" y="0"/>
                  </a:lnTo>
                  <a:lnTo>
                    <a:pt x="1054" y="0"/>
                  </a:lnTo>
                  <a:lnTo>
                    <a:pt x="1054" y="140"/>
                  </a:lnTo>
                  <a:lnTo>
                    <a:pt x="161" y="140"/>
                  </a:lnTo>
                  <a:lnTo>
                    <a:pt x="161" y="482"/>
                  </a:lnTo>
                  <a:lnTo>
                    <a:pt x="1032" y="482"/>
                  </a:lnTo>
                  <a:lnTo>
                    <a:pt x="1032" y="616"/>
                  </a:lnTo>
                  <a:lnTo>
                    <a:pt x="161" y="616"/>
                  </a:lnTo>
                  <a:lnTo>
                    <a:pt x="161" y="1001"/>
                  </a:lnTo>
                  <a:lnTo>
                    <a:pt x="1096" y="1001"/>
                  </a:lnTo>
                  <a:lnTo>
                    <a:pt x="1096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4523738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134804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14"/>
            <p:cNvSpPr>
              <a:spLocks noChangeArrowheads="1"/>
            </p:cNvSpPr>
            <p:nvPr/>
          </p:nvSpPr>
          <p:spPr bwMode="auto">
            <a:xfrm>
              <a:off x="3844291" y="1058865"/>
              <a:ext cx="57150" cy="5873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15"/>
            <p:cNvSpPr>
              <a:spLocks noChangeArrowheads="1"/>
            </p:cNvSpPr>
            <p:nvPr/>
          </p:nvSpPr>
          <p:spPr bwMode="auto">
            <a:xfrm>
              <a:off x="3690306" y="1057276"/>
              <a:ext cx="57150" cy="603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3587118" y="1157289"/>
              <a:ext cx="422275" cy="419100"/>
            </a:xfrm>
            <a:custGeom>
              <a:avLst/>
              <a:gdLst>
                <a:gd name="T0" fmla="*/ 0 w 1173"/>
                <a:gd name="T1" fmla="*/ 0 h 1170"/>
                <a:gd name="T2" fmla="*/ 164 w 1173"/>
                <a:gd name="T3" fmla="*/ 0 h 1170"/>
                <a:gd name="T4" fmla="*/ 164 w 1173"/>
                <a:gd name="T5" fmla="*/ 678 h 1170"/>
                <a:gd name="T6" fmla="*/ 170 w 1173"/>
                <a:gd name="T7" fmla="*/ 774 h 1170"/>
                <a:gd name="T8" fmla="*/ 185 w 1173"/>
                <a:gd name="T9" fmla="*/ 840 h 1170"/>
                <a:gd name="T10" fmla="*/ 219 w 1173"/>
                <a:gd name="T11" fmla="*/ 900 h 1170"/>
                <a:gd name="T12" fmla="*/ 277 w 1173"/>
                <a:gd name="T13" fmla="*/ 952 h 1170"/>
                <a:gd name="T14" fmla="*/ 592 w 1173"/>
                <a:gd name="T15" fmla="*/ 1030 h 1170"/>
                <a:gd name="T16" fmla="*/ 862 w 1173"/>
                <a:gd name="T17" fmla="*/ 979 h 1170"/>
                <a:gd name="T18" fmla="*/ 946 w 1173"/>
                <a:gd name="T19" fmla="*/ 923 h 1170"/>
                <a:gd name="T20" fmla="*/ 990 w 1173"/>
                <a:gd name="T21" fmla="*/ 854 h 1170"/>
                <a:gd name="T22" fmla="*/ 1006 w 1173"/>
                <a:gd name="T23" fmla="*/ 784 h 1170"/>
                <a:gd name="T24" fmla="*/ 1009 w 1173"/>
                <a:gd name="T25" fmla="*/ 699 h 1170"/>
                <a:gd name="T26" fmla="*/ 1009 w 1173"/>
                <a:gd name="T27" fmla="*/ 0 h 1170"/>
                <a:gd name="T28" fmla="*/ 1173 w 1173"/>
                <a:gd name="T29" fmla="*/ 0 h 1170"/>
                <a:gd name="T30" fmla="*/ 1173 w 1173"/>
                <a:gd name="T31" fmla="*/ 685 h 1170"/>
                <a:gd name="T32" fmla="*/ 1163 w 1173"/>
                <a:gd name="T33" fmla="*/ 830 h 1170"/>
                <a:gd name="T34" fmla="*/ 1115 w 1173"/>
                <a:gd name="T35" fmla="*/ 955 h 1170"/>
                <a:gd name="T36" fmla="*/ 999 w 1173"/>
                <a:gd name="T37" fmla="*/ 1071 h 1170"/>
                <a:gd name="T38" fmla="*/ 829 w 1173"/>
                <a:gd name="T39" fmla="*/ 1143 h 1170"/>
                <a:gd name="T40" fmla="*/ 591 w 1173"/>
                <a:gd name="T41" fmla="*/ 1170 h 1170"/>
                <a:gd name="T42" fmla="*/ 167 w 1173"/>
                <a:gd name="T43" fmla="*/ 1060 h 1170"/>
                <a:gd name="T44" fmla="*/ 56 w 1173"/>
                <a:gd name="T45" fmla="*/ 944 h 1170"/>
                <a:gd name="T46" fmla="*/ 11 w 1173"/>
                <a:gd name="T47" fmla="*/ 821 h 1170"/>
                <a:gd name="T48" fmla="*/ 0 w 1173"/>
                <a:gd name="T49" fmla="*/ 672 h 1170"/>
                <a:gd name="T50" fmla="*/ 0 w 1173"/>
                <a:gd name="T51" fmla="*/ 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3" h="1170">
                  <a:moveTo>
                    <a:pt x="0" y="0"/>
                  </a:moveTo>
                  <a:lnTo>
                    <a:pt x="164" y="0"/>
                  </a:lnTo>
                  <a:lnTo>
                    <a:pt x="164" y="678"/>
                  </a:lnTo>
                  <a:cubicBezTo>
                    <a:pt x="166" y="718"/>
                    <a:pt x="167" y="751"/>
                    <a:pt x="170" y="774"/>
                  </a:cubicBezTo>
                  <a:cubicBezTo>
                    <a:pt x="172" y="797"/>
                    <a:pt x="178" y="819"/>
                    <a:pt x="185" y="840"/>
                  </a:cubicBezTo>
                  <a:cubicBezTo>
                    <a:pt x="191" y="863"/>
                    <a:pt x="203" y="882"/>
                    <a:pt x="219" y="900"/>
                  </a:cubicBezTo>
                  <a:cubicBezTo>
                    <a:pt x="235" y="920"/>
                    <a:pt x="253" y="937"/>
                    <a:pt x="277" y="952"/>
                  </a:cubicBezTo>
                  <a:cubicBezTo>
                    <a:pt x="356" y="1003"/>
                    <a:pt x="461" y="1030"/>
                    <a:pt x="592" y="1030"/>
                  </a:cubicBezTo>
                  <a:cubicBezTo>
                    <a:pt x="699" y="1030"/>
                    <a:pt x="789" y="1012"/>
                    <a:pt x="862" y="979"/>
                  </a:cubicBezTo>
                  <a:cubicBezTo>
                    <a:pt x="898" y="964"/>
                    <a:pt x="925" y="944"/>
                    <a:pt x="946" y="923"/>
                  </a:cubicBezTo>
                  <a:cubicBezTo>
                    <a:pt x="967" y="900"/>
                    <a:pt x="981" y="878"/>
                    <a:pt x="990" y="854"/>
                  </a:cubicBezTo>
                  <a:cubicBezTo>
                    <a:pt x="999" y="831"/>
                    <a:pt x="1003" y="807"/>
                    <a:pt x="1006" y="784"/>
                  </a:cubicBezTo>
                  <a:cubicBezTo>
                    <a:pt x="1008" y="760"/>
                    <a:pt x="1009" y="732"/>
                    <a:pt x="1009" y="699"/>
                  </a:cubicBezTo>
                  <a:lnTo>
                    <a:pt x="1009" y="0"/>
                  </a:lnTo>
                  <a:lnTo>
                    <a:pt x="1173" y="0"/>
                  </a:lnTo>
                  <a:lnTo>
                    <a:pt x="1173" y="685"/>
                  </a:lnTo>
                  <a:cubicBezTo>
                    <a:pt x="1172" y="744"/>
                    <a:pt x="1169" y="792"/>
                    <a:pt x="1163" y="830"/>
                  </a:cubicBezTo>
                  <a:cubicBezTo>
                    <a:pt x="1157" y="869"/>
                    <a:pt x="1140" y="909"/>
                    <a:pt x="1115" y="955"/>
                  </a:cubicBezTo>
                  <a:cubicBezTo>
                    <a:pt x="1089" y="998"/>
                    <a:pt x="1050" y="1037"/>
                    <a:pt x="999" y="1071"/>
                  </a:cubicBezTo>
                  <a:cubicBezTo>
                    <a:pt x="952" y="1101"/>
                    <a:pt x="895" y="1125"/>
                    <a:pt x="829" y="1143"/>
                  </a:cubicBezTo>
                  <a:cubicBezTo>
                    <a:pt x="762" y="1161"/>
                    <a:pt x="682" y="1170"/>
                    <a:pt x="591" y="1170"/>
                  </a:cubicBezTo>
                  <a:cubicBezTo>
                    <a:pt x="414" y="1170"/>
                    <a:pt x="273" y="1134"/>
                    <a:pt x="167" y="1060"/>
                  </a:cubicBezTo>
                  <a:cubicBezTo>
                    <a:pt x="118" y="1025"/>
                    <a:pt x="80" y="986"/>
                    <a:pt x="56" y="944"/>
                  </a:cubicBezTo>
                  <a:cubicBezTo>
                    <a:pt x="32" y="902"/>
                    <a:pt x="17" y="861"/>
                    <a:pt x="11" y="821"/>
                  </a:cubicBezTo>
                  <a:cubicBezTo>
                    <a:pt x="5" y="780"/>
                    <a:pt x="2" y="730"/>
                    <a:pt x="0" y="67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2967989" y="1157289"/>
              <a:ext cx="495301" cy="409575"/>
            </a:xfrm>
            <a:custGeom>
              <a:avLst/>
              <a:gdLst>
                <a:gd name="T0" fmla="*/ 0 w 1374"/>
                <a:gd name="T1" fmla="*/ 1143 h 1143"/>
                <a:gd name="T2" fmla="*/ 0 w 1374"/>
                <a:gd name="T3" fmla="*/ 0 h 1143"/>
                <a:gd name="T4" fmla="*/ 223 w 1374"/>
                <a:gd name="T5" fmla="*/ 0 h 1143"/>
                <a:gd name="T6" fmla="*/ 579 w 1374"/>
                <a:gd name="T7" fmla="*/ 744 h 1143"/>
                <a:gd name="T8" fmla="*/ 637 w 1374"/>
                <a:gd name="T9" fmla="*/ 873 h 1143"/>
                <a:gd name="T10" fmla="*/ 689 w 1374"/>
                <a:gd name="T11" fmla="*/ 1000 h 1143"/>
                <a:gd name="T12" fmla="*/ 735 w 1374"/>
                <a:gd name="T13" fmla="*/ 881 h 1143"/>
                <a:gd name="T14" fmla="*/ 793 w 1374"/>
                <a:gd name="T15" fmla="*/ 748 h 1143"/>
                <a:gd name="T16" fmla="*/ 1154 w 1374"/>
                <a:gd name="T17" fmla="*/ 0 h 1143"/>
                <a:gd name="T18" fmla="*/ 1374 w 1374"/>
                <a:gd name="T19" fmla="*/ 0 h 1143"/>
                <a:gd name="T20" fmla="*/ 1374 w 1374"/>
                <a:gd name="T21" fmla="*/ 1143 h 1143"/>
                <a:gd name="T22" fmla="*/ 1222 w 1374"/>
                <a:gd name="T23" fmla="*/ 1143 h 1143"/>
                <a:gd name="T24" fmla="*/ 1222 w 1374"/>
                <a:gd name="T25" fmla="*/ 485 h 1143"/>
                <a:gd name="T26" fmla="*/ 1225 w 1374"/>
                <a:gd name="T27" fmla="*/ 271 h 1143"/>
                <a:gd name="T28" fmla="*/ 1237 w 1374"/>
                <a:gd name="T29" fmla="*/ 135 h 1143"/>
                <a:gd name="T30" fmla="*/ 1151 w 1374"/>
                <a:gd name="T31" fmla="*/ 336 h 1143"/>
                <a:gd name="T32" fmla="*/ 761 w 1374"/>
                <a:gd name="T33" fmla="*/ 1143 h 1143"/>
                <a:gd name="T34" fmla="*/ 612 w 1374"/>
                <a:gd name="T35" fmla="*/ 1143 h 1143"/>
                <a:gd name="T36" fmla="*/ 255 w 1374"/>
                <a:gd name="T37" fmla="*/ 400 h 1143"/>
                <a:gd name="T38" fmla="*/ 189 w 1374"/>
                <a:gd name="T39" fmla="*/ 262 h 1143"/>
                <a:gd name="T40" fmla="*/ 139 w 1374"/>
                <a:gd name="T41" fmla="*/ 140 h 1143"/>
                <a:gd name="T42" fmla="*/ 148 w 1374"/>
                <a:gd name="T43" fmla="*/ 260 h 1143"/>
                <a:gd name="T44" fmla="*/ 152 w 1374"/>
                <a:gd name="T45" fmla="*/ 430 h 1143"/>
                <a:gd name="T46" fmla="*/ 152 w 1374"/>
                <a:gd name="T47" fmla="*/ 1143 h 1143"/>
                <a:gd name="T48" fmla="*/ 0 w 1374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4" h="1143">
                  <a:moveTo>
                    <a:pt x="0" y="1143"/>
                  </a:moveTo>
                  <a:lnTo>
                    <a:pt x="0" y="0"/>
                  </a:lnTo>
                  <a:lnTo>
                    <a:pt x="223" y="0"/>
                  </a:lnTo>
                  <a:lnTo>
                    <a:pt x="579" y="744"/>
                  </a:lnTo>
                  <a:cubicBezTo>
                    <a:pt x="604" y="798"/>
                    <a:pt x="624" y="840"/>
                    <a:pt x="637" y="873"/>
                  </a:cubicBezTo>
                  <a:cubicBezTo>
                    <a:pt x="653" y="906"/>
                    <a:pt x="669" y="949"/>
                    <a:pt x="689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49" y="846"/>
                    <a:pt x="770" y="801"/>
                    <a:pt x="793" y="748"/>
                  </a:cubicBezTo>
                  <a:lnTo>
                    <a:pt x="1154" y="0"/>
                  </a:lnTo>
                  <a:lnTo>
                    <a:pt x="1374" y="0"/>
                  </a:lnTo>
                  <a:lnTo>
                    <a:pt x="1374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5" y="271"/>
                  </a:cubicBezTo>
                  <a:cubicBezTo>
                    <a:pt x="1226" y="233"/>
                    <a:pt x="1231" y="188"/>
                    <a:pt x="1237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2" y="336"/>
                    <a:pt x="201" y="289"/>
                    <a:pt x="189" y="262"/>
                  </a:cubicBezTo>
                  <a:cubicBezTo>
                    <a:pt x="177" y="235"/>
                    <a:pt x="160" y="194"/>
                    <a:pt x="139" y="140"/>
                  </a:cubicBezTo>
                  <a:cubicBezTo>
                    <a:pt x="143" y="181"/>
                    <a:pt x="147" y="221"/>
                    <a:pt x="148" y="260"/>
                  </a:cubicBezTo>
                  <a:cubicBezTo>
                    <a:pt x="150" y="299"/>
                    <a:pt x="151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0204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beis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D69326C6-E96D-4F17-BBC5-79023EC39CA8}" type="datetime1">
              <a:rPr lang="de-DE" smtClean="0"/>
              <a:t>27.05.2014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dirty="0" smtClean="0"/>
              <a:t>Beispielvortrag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1"/>
          <p:cNvSpPr txBox="1">
            <a:spLocks/>
          </p:cNvSpPr>
          <p:nvPr userDrawn="1"/>
        </p:nvSpPr>
        <p:spPr>
          <a:xfrm>
            <a:off x="250825" y="476250"/>
            <a:ext cx="7943850" cy="5044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de-DE" sz="2600" dirty="0" smtClean="0">
                <a:solidFill>
                  <a:schemeClr val="tx2"/>
                </a:solidFill>
                <a:latin typeface="+mj-lt"/>
              </a:rPr>
              <a:t>Titelmasterformat durch Klicken bearbeiten</a:t>
            </a:r>
            <a:endParaRPr lang="de-DE" sz="2600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7" name="Diagramm 6"/>
          <p:cNvGraphicFramePr/>
          <p:nvPr userDrawn="1">
            <p:extLst>
              <p:ext uri="{D42A27DB-BD31-4B8C-83A1-F6EECF244321}">
                <p14:modId xmlns:p14="http://schemas.microsoft.com/office/powerpoint/2010/main" val="3880068580"/>
              </p:ext>
            </p:extLst>
          </p:nvPr>
        </p:nvGraphicFramePr>
        <p:xfrm>
          <a:off x="245125" y="1196974"/>
          <a:ext cx="8648050" cy="525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Gruppieren 19"/>
          <p:cNvGrpSpPr/>
          <p:nvPr userDrawn="1"/>
        </p:nvGrpSpPr>
        <p:grpSpPr>
          <a:xfrm>
            <a:off x="6947156" y="120867"/>
            <a:ext cx="1946019" cy="211271"/>
            <a:chOff x="2967989" y="1057276"/>
            <a:chExt cx="4781548" cy="519113"/>
          </a:xfrm>
          <a:solidFill>
            <a:schemeClr val="tx1"/>
          </a:solidFill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7255826" y="1157289"/>
              <a:ext cx="493711" cy="409575"/>
            </a:xfrm>
            <a:custGeom>
              <a:avLst/>
              <a:gdLst>
                <a:gd name="T0" fmla="*/ 0 w 1375"/>
                <a:gd name="T1" fmla="*/ 1143 h 1143"/>
                <a:gd name="T2" fmla="*/ 0 w 1375"/>
                <a:gd name="T3" fmla="*/ 0 h 1143"/>
                <a:gd name="T4" fmla="*/ 225 w 1375"/>
                <a:gd name="T5" fmla="*/ 0 h 1143"/>
                <a:gd name="T6" fmla="*/ 580 w 1375"/>
                <a:gd name="T7" fmla="*/ 744 h 1143"/>
                <a:gd name="T8" fmla="*/ 639 w 1375"/>
                <a:gd name="T9" fmla="*/ 873 h 1143"/>
                <a:gd name="T10" fmla="*/ 690 w 1375"/>
                <a:gd name="T11" fmla="*/ 1000 h 1143"/>
                <a:gd name="T12" fmla="*/ 735 w 1375"/>
                <a:gd name="T13" fmla="*/ 881 h 1143"/>
                <a:gd name="T14" fmla="*/ 794 w 1375"/>
                <a:gd name="T15" fmla="*/ 748 h 1143"/>
                <a:gd name="T16" fmla="*/ 1154 w 1375"/>
                <a:gd name="T17" fmla="*/ 0 h 1143"/>
                <a:gd name="T18" fmla="*/ 1375 w 1375"/>
                <a:gd name="T19" fmla="*/ 0 h 1143"/>
                <a:gd name="T20" fmla="*/ 1375 w 1375"/>
                <a:gd name="T21" fmla="*/ 1143 h 1143"/>
                <a:gd name="T22" fmla="*/ 1222 w 1375"/>
                <a:gd name="T23" fmla="*/ 1143 h 1143"/>
                <a:gd name="T24" fmla="*/ 1222 w 1375"/>
                <a:gd name="T25" fmla="*/ 485 h 1143"/>
                <a:gd name="T26" fmla="*/ 1226 w 1375"/>
                <a:gd name="T27" fmla="*/ 271 h 1143"/>
                <a:gd name="T28" fmla="*/ 1238 w 1375"/>
                <a:gd name="T29" fmla="*/ 135 h 1143"/>
                <a:gd name="T30" fmla="*/ 1151 w 1375"/>
                <a:gd name="T31" fmla="*/ 336 h 1143"/>
                <a:gd name="T32" fmla="*/ 761 w 1375"/>
                <a:gd name="T33" fmla="*/ 1143 h 1143"/>
                <a:gd name="T34" fmla="*/ 612 w 1375"/>
                <a:gd name="T35" fmla="*/ 1143 h 1143"/>
                <a:gd name="T36" fmla="*/ 255 w 1375"/>
                <a:gd name="T37" fmla="*/ 400 h 1143"/>
                <a:gd name="T38" fmla="*/ 189 w 1375"/>
                <a:gd name="T39" fmla="*/ 262 h 1143"/>
                <a:gd name="T40" fmla="*/ 140 w 1375"/>
                <a:gd name="T41" fmla="*/ 140 h 1143"/>
                <a:gd name="T42" fmla="*/ 149 w 1375"/>
                <a:gd name="T43" fmla="*/ 260 h 1143"/>
                <a:gd name="T44" fmla="*/ 152 w 1375"/>
                <a:gd name="T45" fmla="*/ 430 h 1143"/>
                <a:gd name="T46" fmla="*/ 152 w 1375"/>
                <a:gd name="T47" fmla="*/ 1143 h 1143"/>
                <a:gd name="T48" fmla="*/ 0 w 1375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5" h="1143">
                  <a:moveTo>
                    <a:pt x="0" y="1143"/>
                  </a:moveTo>
                  <a:lnTo>
                    <a:pt x="0" y="0"/>
                  </a:lnTo>
                  <a:lnTo>
                    <a:pt x="225" y="0"/>
                  </a:lnTo>
                  <a:lnTo>
                    <a:pt x="580" y="744"/>
                  </a:lnTo>
                  <a:cubicBezTo>
                    <a:pt x="604" y="798"/>
                    <a:pt x="624" y="840"/>
                    <a:pt x="639" y="873"/>
                  </a:cubicBezTo>
                  <a:cubicBezTo>
                    <a:pt x="652" y="906"/>
                    <a:pt x="671" y="949"/>
                    <a:pt x="690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50" y="846"/>
                    <a:pt x="770" y="801"/>
                    <a:pt x="794" y="748"/>
                  </a:cubicBezTo>
                  <a:lnTo>
                    <a:pt x="1154" y="0"/>
                  </a:lnTo>
                  <a:lnTo>
                    <a:pt x="1375" y="0"/>
                  </a:lnTo>
                  <a:lnTo>
                    <a:pt x="1375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6" y="271"/>
                  </a:cubicBezTo>
                  <a:cubicBezTo>
                    <a:pt x="1228" y="233"/>
                    <a:pt x="1231" y="188"/>
                    <a:pt x="1238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3" y="336"/>
                    <a:pt x="201" y="289"/>
                    <a:pt x="189" y="262"/>
                  </a:cubicBezTo>
                  <a:cubicBezTo>
                    <a:pt x="176" y="235"/>
                    <a:pt x="161" y="194"/>
                    <a:pt x="140" y="140"/>
                  </a:cubicBezTo>
                  <a:cubicBezTo>
                    <a:pt x="145" y="181"/>
                    <a:pt x="148" y="221"/>
                    <a:pt x="149" y="260"/>
                  </a:cubicBezTo>
                  <a:cubicBezTo>
                    <a:pt x="151" y="299"/>
                    <a:pt x="152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67097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3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2 w 1218"/>
                <a:gd name="T13" fmla="*/ 952 h 1143"/>
                <a:gd name="T14" fmla="*/ 1218 w 1218"/>
                <a:gd name="T15" fmla="*/ 824 h 1143"/>
                <a:gd name="T16" fmla="*/ 1149 w 1218"/>
                <a:gd name="T17" fmla="*/ 620 h 1143"/>
                <a:gd name="T18" fmla="*/ 1001 w 1218"/>
                <a:gd name="T19" fmla="*/ 533 h 1143"/>
                <a:gd name="T20" fmla="*/ 1016 w 1218"/>
                <a:gd name="T21" fmla="*/ 527 h 1143"/>
                <a:gd name="T22" fmla="*/ 1038 w 1218"/>
                <a:gd name="T23" fmla="*/ 516 h 1143"/>
                <a:gd name="T24" fmla="*/ 1058 w 1218"/>
                <a:gd name="T25" fmla="*/ 506 h 1143"/>
                <a:gd name="T26" fmla="*/ 1134 w 1218"/>
                <a:gd name="T27" fmla="*/ 426 h 1143"/>
                <a:gd name="T28" fmla="*/ 1163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3 w 1218"/>
                <a:gd name="T35" fmla="*/ 0 h 1143"/>
                <a:gd name="T36" fmla="*/ 0 w 1218"/>
                <a:gd name="T37" fmla="*/ 0 h 1143"/>
                <a:gd name="T38" fmla="*/ 163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4 w 1218"/>
                <a:gd name="T47" fmla="*/ 309 h 1143"/>
                <a:gd name="T48" fmla="*/ 974 w 1218"/>
                <a:gd name="T49" fmla="*/ 394 h 1143"/>
                <a:gd name="T50" fmla="*/ 913 w 1218"/>
                <a:gd name="T51" fmla="*/ 458 h 1143"/>
                <a:gd name="T52" fmla="*/ 848 w 1218"/>
                <a:gd name="T53" fmla="*/ 479 h 1143"/>
                <a:gd name="T54" fmla="*/ 759 w 1218"/>
                <a:gd name="T55" fmla="*/ 483 h 1143"/>
                <a:gd name="T56" fmla="*/ 163 w 1218"/>
                <a:gd name="T57" fmla="*/ 483 h 1143"/>
                <a:gd name="T58" fmla="*/ 163 w 1218"/>
                <a:gd name="T59" fmla="*/ 132 h 1143"/>
                <a:gd name="T60" fmla="*/ 163 w 1218"/>
                <a:gd name="T61" fmla="*/ 614 h 1143"/>
                <a:gd name="T62" fmla="*/ 781 w 1218"/>
                <a:gd name="T63" fmla="*/ 614 h 1143"/>
                <a:gd name="T64" fmla="*/ 897 w 1218"/>
                <a:gd name="T65" fmla="*/ 623 h 1143"/>
                <a:gd name="T66" fmla="*/ 982 w 1218"/>
                <a:gd name="T67" fmla="*/ 663 h 1143"/>
                <a:gd name="T68" fmla="*/ 1050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3 w 1218"/>
                <a:gd name="T77" fmla="*/ 1010 h 1143"/>
                <a:gd name="T78" fmla="*/ 163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3" y="1143"/>
                  </a:lnTo>
                  <a:cubicBezTo>
                    <a:pt x="790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9" y="1101"/>
                    <a:pt x="1086" y="1081"/>
                    <a:pt x="1116" y="1054"/>
                  </a:cubicBezTo>
                  <a:cubicBezTo>
                    <a:pt x="1149" y="1027"/>
                    <a:pt x="1174" y="994"/>
                    <a:pt x="1192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6" y="662"/>
                    <a:pt x="1149" y="620"/>
                  </a:cubicBezTo>
                  <a:cubicBezTo>
                    <a:pt x="1102" y="577"/>
                    <a:pt x="1053" y="548"/>
                    <a:pt x="1001" y="533"/>
                  </a:cubicBezTo>
                  <a:cubicBezTo>
                    <a:pt x="1003" y="533"/>
                    <a:pt x="1007" y="530"/>
                    <a:pt x="1016" y="527"/>
                  </a:cubicBezTo>
                  <a:cubicBezTo>
                    <a:pt x="1025" y="522"/>
                    <a:pt x="1033" y="519"/>
                    <a:pt x="1038" y="516"/>
                  </a:cubicBezTo>
                  <a:cubicBezTo>
                    <a:pt x="1044" y="513"/>
                    <a:pt x="1051" y="510"/>
                    <a:pt x="1058" y="506"/>
                  </a:cubicBezTo>
                  <a:cubicBezTo>
                    <a:pt x="1089" y="486"/>
                    <a:pt x="1113" y="459"/>
                    <a:pt x="1134" y="426"/>
                  </a:cubicBezTo>
                  <a:cubicBezTo>
                    <a:pt x="1152" y="392"/>
                    <a:pt x="1163" y="349"/>
                    <a:pt x="1163" y="297"/>
                  </a:cubicBezTo>
                  <a:cubicBezTo>
                    <a:pt x="1163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1" y="7"/>
                    <a:pt x="819" y="0"/>
                    <a:pt x="733" y="0"/>
                  </a:cubicBezTo>
                  <a:lnTo>
                    <a:pt x="0" y="0"/>
                  </a:lnTo>
                  <a:close/>
                  <a:moveTo>
                    <a:pt x="163" y="132"/>
                  </a:moveTo>
                  <a:lnTo>
                    <a:pt x="732" y="132"/>
                  </a:lnTo>
                  <a:cubicBezTo>
                    <a:pt x="774" y="132"/>
                    <a:pt x="810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4" y="248"/>
                    <a:pt x="994" y="309"/>
                  </a:cubicBezTo>
                  <a:cubicBezTo>
                    <a:pt x="994" y="337"/>
                    <a:pt x="988" y="366"/>
                    <a:pt x="974" y="394"/>
                  </a:cubicBezTo>
                  <a:cubicBezTo>
                    <a:pt x="961" y="422"/>
                    <a:pt x="941" y="443"/>
                    <a:pt x="913" y="458"/>
                  </a:cubicBezTo>
                  <a:cubicBezTo>
                    <a:pt x="893" y="468"/>
                    <a:pt x="872" y="476"/>
                    <a:pt x="848" y="479"/>
                  </a:cubicBezTo>
                  <a:cubicBezTo>
                    <a:pt x="824" y="482"/>
                    <a:pt x="793" y="483"/>
                    <a:pt x="759" y="483"/>
                  </a:cubicBezTo>
                  <a:lnTo>
                    <a:pt x="163" y="483"/>
                  </a:lnTo>
                  <a:lnTo>
                    <a:pt x="163" y="132"/>
                  </a:lnTo>
                  <a:close/>
                  <a:moveTo>
                    <a:pt x="163" y="614"/>
                  </a:moveTo>
                  <a:lnTo>
                    <a:pt x="781" y="614"/>
                  </a:lnTo>
                  <a:cubicBezTo>
                    <a:pt x="827" y="614"/>
                    <a:pt x="866" y="617"/>
                    <a:pt x="897" y="623"/>
                  </a:cubicBezTo>
                  <a:cubicBezTo>
                    <a:pt x="928" y="628"/>
                    <a:pt x="956" y="642"/>
                    <a:pt x="982" y="663"/>
                  </a:cubicBezTo>
                  <a:cubicBezTo>
                    <a:pt x="1027" y="699"/>
                    <a:pt x="1050" y="748"/>
                    <a:pt x="1050" y="810"/>
                  </a:cubicBezTo>
                  <a:cubicBezTo>
                    <a:pt x="1050" y="872"/>
                    <a:pt x="1030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3" y="1010"/>
                  </a:lnTo>
                  <a:lnTo>
                    <a:pt x="163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8"/>
            <p:cNvSpPr>
              <a:spLocks noEditPoints="1"/>
            </p:cNvSpPr>
            <p:nvPr/>
          </p:nvSpPr>
          <p:spPr bwMode="auto">
            <a:xfrm>
              <a:off x="61636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2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1 w 1218"/>
                <a:gd name="T13" fmla="*/ 952 h 1143"/>
                <a:gd name="T14" fmla="*/ 1218 w 1218"/>
                <a:gd name="T15" fmla="*/ 824 h 1143"/>
                <a:gd name="T16" fmla="*/ 1147 w 1218"/>
                <a:gd name="T17" fmla="*/ 620 h 1143"/>
                <a:gd name="T18" fmla="*/ 1001 w 1218"/>
                <a:gd name="T19" fmla="*/ 533 h 1143"/>
                <a:gd name="T20" fmla="*/ 1015 w 1218"/>
                <a:gd name="T21" fmla="*/ 527 h 1143"/>
                <a:gd name="T22" fmla="*/ 1037 w 1218"/>
                <a:gd name="T23" fmla="*/ 516 h 1143"/>
                <a:gd name="T24" fmla="*/ 1057 w 1218"/>
                <a:gd name="T25" fmla="*/ 506 h 1143"/>
                <a:gd name="T26" fmla="*/ 1132 w 1218"/>
                <a:gd name="T27" fmla="*/ 426 h 1143"/>
                <a:gd name="T28" fmla="*/ 1162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2 w 1218"/>
                <a:gd name="T35" fmla="*/ 0 h 1143"/>
                <a:gd name="T36" fmla="*/ 0 w 1218"/>
                <a:gd name="T37" fmla="*/ 0 h 1143"/>
                <a:gd name="T38" fmla="*/ 161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3 w 1218"/>
                <a:gd name="T47" fmla="*/ 309 h 1143"/>
                <a:gd name="T48" fmla="*/ 974 w 1218"/>
                <a:gd name="T49" fmla="*/ 394 h 1143"/>
                <a:gd name="T50" fmla="*/ 912 w 1218"/>
                <a:gd name="T51" fmla="*/ 458 h 1143"/>
                <a:gd name="T52" fmla="*/ 846 w 1218"/>
                <a:gd name="T53" fmla="*/ 479 h 1143"/>
                <a:gd name="T54" fmla="*/ 759 w 1218"/>
                <a:gd name="T55" fmla="*/ 483 h 1143"/>
                <a:gd name="T56" fmla="*/ 161 w 1218"/>
                <a:gd name="T57" fmla="*/ 483 h 1143"/>
                <a:gd name="T58" fmla="*/ 161 w 1218"/>
                <a:gd name="T59" fmla="*/ 132 h 1143"/>
                <a:gd name="T60" fmla="*/ 161 w 1218"/>
                <a:gd name="T61" fmla="*/ 614 h 1143"/>
                <a:gd name="T62" fmla="*/ 781 w 1218"/>
                <a:gd name="T63" fmla="*/ 614 h 1143"/>
                <a:gd name="T64" fmla="*/ 896 w 1218"/>
                <a:gd name="T65" fmla="*/ 623 h 1143"/>
                <a:gd name="T66" fmla="*/ 981 w 1218"/>
                <a:gd name="T67" fmla="*/ 663 h 1143"/>
                <a:gd name="T68" fmla="*/ 1049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1 w 1218"/>
                <a:gd name="T77" fmla="*/ 1010 h 1143"/>
                <a:gd name="T78" fmla="*/ 161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2" y="1143"/>
                  </a:lnTo>
                  <a:cubicBezTo>
                    <a:pt x="789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8" y="1101"/>
                    <a:pt x="1086" y="1081"/>
                    <a:pt x="1116" y="1054"/>
                  </a:cubicBezTo>
                  <a:cubicBezTo>
                    <a:pt x="1149" y="1027"/>
                    <a:pt x="1173" y="994"/>
                    <a:pt x="1191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4" y="662"/>
                    <a:pt x="1147" y="620"/>
                  </a:cubicBezTo>
                  <a:cubicBezTo>
                    <a:pt x="1101" y="577"/>
                    <a:pt x="1053" y="548"/>
                    <a:pt x="1001" y="533"/>
                  </a:cubicBezTo>
                  <a:cubicBezTo>
                    <a:pt x="1001" y="533"/>
                    <a:pt x="1007" y="530"/>
                    <a:pt x="1015" y="527"/>
                  </a:cubicBezTo>
                  <a:cubicBezTo>
                    <a:pt x="1024" y="522"/>
                    <a:pt x="1031" y="519"/>
                    <a:pt x="1037" y="516"/>
                  </a:cubicBezTo>
                  <a:cubicBezTo>
                    <a:pt x="1044" y="513"/>
                    <a:pt x="1049" y="510"/>
                    <a:pt x="1057" y="506"/>
                  </a:cubicBezTo>
                  <a:cubicBezTo>
                    <a:pt x="1088" y="486"/>
                    <a:pt x="1113" y="459"/>
                    <a:pt x="1132" y="426"/>
                  </a:cubicBezTo>
                  <a:cubicBezTo>
                    <a:pt x="1152" y="392"/>
                    <a:pt x="1162" y="349"/>
                    <a:pt x="1162" y="297"/>
                  </a:cubicBezTo>
                  <a:cubicBezTo>
                    <a:pt x="1162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2" y="7"/>
                    <a:pt x="817" y="0"/>
                    <a:pt x="732" y="0"/>
                  </a:cubicBezTo>
                  <a:lnTo>
                    <a:pt x="0" y="0"/>
                  </a:lnTo>
                  <a:close/>
                  <a:moveTo>
                    <a:pt x="161" y="132"/>
                  </a:moveTo>
                  <a:lnTo>
                    <a:pt x="732" y="132"/>
                  </a:lnTo>
                  <a:cubicBezTo>
                    <a:pt x="774" y="132"/>
                    <a:pt x="809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3" y="248"/>
                    <a:pt x="993" y="309"/>
                  </a:cubicBezTo>
                  <a:cubicBezTo>
                    <a:pt x="993" y="337"/>
                    <a:pt x="986" y="366"/>
                    <a:pt x="974" y="394"/>
                  </a:cubicBezTo>
                  <a:cubicBezTo>
                    <a:pt x="961" y="422"/>
                    <a:pt x="940" y="443"/>
                    <a:pt x="912" y="458"/>
                  </a:cubicBezTo>
                  <a:cubicBezTo>
                    <a:pt x="893" y="468"/>
                    <a:pt x="870" y="476"/>
                    <a:pt x="846" y="479"/>
                  </a:cubicBezTo>
                  <a:cubicBezTo>
                    <a:pt x="823" y="482"/>
                    <a:pt x="793" y="483"/>
                    <a:pt x="759" y="483"/>
                  </a:cubicBezTo>
                  <a:lnTo>
                    <a:pt x="161" y="483"/>
                  </a:lnTo>
                  <a:lnTo>
                    <a:pt x="161" y="132"/>
                  </a:lnTo>
                  <a:close/>
                  <a:moveTo>
                    <a:pt x="161" y="614"/>
                  </a:moveTo>
                  <a:lnTo>
                    <a:pt x="781" y="614"/>
                  </a:lnTo>
                  <a:cubicBezTo>
                    <a:pt x="826" y="614"/>
                    <a:pt x="866" y="617"/>
                    <a:pt x="896" y="623"/>
                  </a:cubicBezTo>
                  <a:cubicBezTo>
                    <a:pt x="927" y="628"/>
                    <a:pt x="956" y="642"/>
                    <a:pt x="981" y="663"/>
                  </a:cubicBezTo>
                  <a:cubicBezTo>
                    <a:pt x="1027" y="699"/>
                    <a:pt x="1049" y="748"/>
                    <a:pt x="1049" y="810"/>
                  </a:cubicBezTo>
                  <a:cubicBezTo>
                    <a:pt x="1049" y="872"/>
                    <a:pt x="1029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1" y="1010"/>
                  </a:lnTo>
                  <a:lnTo>
                    <a:pt x="161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5904862" y="1374777"/>
              <a:ext cx="184150" cy="4286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5398450" y="1157289"/>
              <a:ext cx="471488" cy="409575"/>
            </a:xfrm>
            <a:custGeom>
              <a:avLst/>
              <a:gdLst>
                <a:gd name="T0" fmla="*/ 0 w 1313"/>
                <a:gd name="T1" fmla="*/ 0 h 1143"/>
                <a:gd name="T2" fmla="*/ 0 w 1313"/>
                <a:gd name="T3" fmla="*/ 1143 h 1143"/>
                <a:gd name="T4" fmla="*/ 163 w 1313"/>
                <a:gd name="T5" fmla="*/ 1143 h 1143"/>
                <a:gd name="T6" fmla="*/ 163 w 1313"/>
                <a:gd name="T7" fmla="*/ 685 h 1143"/>
                <a:gd name="T8" fmla="*/ 714 w 1313"/>
                <a:gd name="T9" fmla="*/ 685 h 1143"/>
                <a:gd name="T10" fmla="*/ 1101 w 1313"/>
                <a:gd name="T11" fmla="*/ 1143 h 1143"/>
                <a:gd name="T12" fmla="*/ 1313 w 1313"/>
                <a:gd name="T13" fmla="*/ 1143 h 1143"/>
                <a:gd name="T14" fmla="*/ 893 w 1313"/>
                <a:gd name="T15" fmla="*/ 660 h 1143"/>
                <a:gd name="T16" fmla="*/ 993 w 1313"/>
                <a:gd name="T17" fmla="*/ 637 h 1143"/>
                <a:gd name="T18" fmla="*/ 1082 w 1313"/>
                <a:gd name="T19" fmla="*/ 590 h 1143"/>
                <a:gd name="T20" fmla="*/ 1166 w 1313"/>
                <a:gd name="T21" fmla="*/ 494 h 1143"/>
                <a:gd name="T22" fmla="*/ 1200 w 1313"/>
                <a:gd name="T23" fmla="*/ 336 h 1143"/>
                <a:gd name="T24" fmla="*/ 1169 w 1313"/>
                <a:gd name="T25" fmla="*/ 184 h 1143"/>
                <a:gd name="T26" fmla="*/ 1098 w 1313"/>
                <a:gd name="T27" fmla="*/ 92 h 1143"/>
                <a:gd name="T28" fmla="*/ 960 w 1313"/>
                <a:gd name="T29" fmla="*/ 18 h 1143"/>
                <a:gd name="T30" fmla="*/ 777 w 1313"/>
                <a:gd name="T31" fmla="*/ 0 h 1143"/>
                <a:gd name="T32" fmla="*/ 0 w 1313"/>
                <a:gd name="T33" fmla="*/ 0 h 1143"/>
                <a:gd name="T34" fmla="*/ 161 w 1313"/>
                <a:gd name="T35" fmla="*/ 137 h 1143"/>
                <a:gd name="T36" fmla="*/ 788 w 1313"/>
                <a:gd name="T37" fmla="*/ 137 h 1143"/>
                <a:gd name="T38" fmla="*/ 916 w 1313"/>
                <a:gd name="T39" fmla="*/ 152 h 1143"/>
                <a:gd name="T40" fmla="*/ 998 w 1313"/>
                <a:gd name="T41" fmla="*/ 221 h 1143"/>
                <a:gd name="T42" fmla="*/ 1032 w 1313"/>
                <a:gd name="T43" fmla="*/ 343 h 1143"/>
                <a:gd name="T44" fmla="*/ 993 w 1313"/>
                <a:gd name="T45" fmla="*/ 464 h 1143"/>
                <a:gd name="T46" fmla="*/ 919 w 1313"/>
                <a:gd name="T47" fmla="*/ 523 h 1143"/>
                <a:gd name="T48" fmla="*/ 832 w 1313"/>
                <a:gd name="T49" fmla="*/ 547 h 1143"/>
                <a:gd name="T50" fmla="*/ 726 w 1313"/>
                <a:gd name="T51" fmla="*/ 551 h 1143"/>
                <a:gd name="T52" fmla="*/ 161 w 1313"/>
                <a:gd name="T53" fmla="*/ 551 h 1143"/>
                <a:gd name="T54" fmla="*/ 161 w 1313"/>
                <a:gd name="T55" fmla="*/ 13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13" h="1143">
                  <a:moveTo>
                    <a:pt x="0" y="0"/>
                  </a:moveTo>
                  <a:lnTo>
                    <a:pt x="0" y="1143"/>
                  </a:lnTo>
                  <a:lnTo>
                    <a:pt x="163" y="1143"/>
                  </a:lnTo>
                  <a:lnTo>
                    <a:pt x="163" y="685"/>
                  </a:lnTo>
                  <a:lnTo>
                    <a:pt x="714" y="685"/>
                  </a:lnTo>
                  <a:lnTo>
                    <a:pt x="1101" y="1143"/>
                  </a:lnTo>
                  <a:lnTo>
                    <a:pt x="1313" y="1143"/>
                  </a:lnTo>
                  <a:lnTo>
                    <a:pt x="893" y="660"/>
                  </a:lnTo>
                  <a:cubicBezTo>
                    <a:pt x="934" y="652"/>
                    <a:pt x="967" y="644"/>
                    <a:pt x="993" y="637"/>
                  </a:cubicBezTo>
                  <a:cubicBezTo>
                    <a:pt x="1017" y="629"/>
                    <a:pt x="1047" y="614"/>
                    <a:pt x="1082" y="590"/>
                  </a:cubicBezTo>
                  <a:cubicBezTo>
                    <a:pt x="1115" y="567"/>
                    <a:pt x="1143" y="534"/>
                    <a:pt x="1166" y="494"/>
                  </a:cubicBezTo>
                  <a:cubicBezTo>
                    <a:pt x="1188" y="452"/>
                    <a:pt x="1200" y="399"/>
                    <a:pt x="1200" y="336"/>
                  </a:cubicBezTo>
                  <a:cubicBezTo>
                    <a:pt x="1200" y="274"/>
                    <a:pt x="1190" y="224"/>
                    <a:pt x="1169" y="184"/>
                  </a:cubicBezTo>
                  <a:cubicBezTo>
                    <a:pt x="1148" y="144"/>
                    <a:pt x="1124" y="113"/>
                    <a:pt x="1098" y="92"/>
                  </a:cubicBezTo>
                  <a:cubicBezTo>
                    <a:pt x="1056" y="52"/>
                    <a:pt x="1009" y="28"/>
                    <a:pt x="960" y="18"/>
                  </a:cubicBezTo>
                  <a:cubicBezTo>
                    <a:pt x="909" y="6"/>
                    <a:pt x="848" y="0"/>
                    <a:pt x="777" y="0"/>
                  </a:cubicBezTo>
                  <a:lnTo>
                    <a:pt x="0" y="0"/>
                  </a:lnTo>
                  <a:close/>
                  <a:moveTo>
                    <a:pt x="161" y="137"/>
                  </a:moveTo>
                  <a:lnTo>
                    <a:pt x="788" y="137"/>
                  </a:lnTo>
                  <a:cubicBezTo>
                    <a:pt x="842" y="139"/>
                    <a:pt x="884" y="143"/>
                    <a:pt x="916" y="152"/>
                  </a:cubicBezTo>
                  <a:cubicBezTo>
                    <a:pt x="947" y="161"/>
                    <a:pt x="975" y="185"/>
                    <a:pt x="998" y="221"/>
                  </a:cubicBezTo>
                  <a:cubicBezTo>
                    <a:pt x="1021" y="256"/>
                    <a:pt x="1032" y="296"/>
                    <a:pt x="1032" y="343"/>
                  </a:cubicBezTo>
                  <a:cubicBezTo>
                    <a:pt x="1032" y="390"/>
                    <a:pt x="1018" y="431"/>
                    <a:pt x="993" y="464"/>
                  </a:cubicBezTo>
                  <a:cubicBezTo>
                    <a:pt x="973" y="491"/>
                    <a:pt x="949" y="510"/>
                    <a:pt x="919" y="523"/>
                  </a:cubicBezTo>
                  <a:cubicBezTo>
                    <a:pt x="889" y="536"/>
                    <a:pt x="860" y="543"/>
                    <a:pt x="832" y="547"/>
                  </a:cubicBezTo>
                  <a:cubicBezTo>
                    <a:pt x="803" y="550"/>
                    <a:pt x="767" y="551"/>
                    <a:pt x="726" y="551"/>
                  </a:cubicBezTo>
                  <a:lnTo>
                    <a:pt x="161" y="551"/>
                  </a:lnTo>
                  <a:lnTo>
                    <a:pt x="161" y="13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4912675" y="1157289"/>
              <a:ext cx="393699" cy="409575"/>
            </a:xfrm>
            <a:custGeom>
              <a:avLst/>
              <a:gdLst>
                <a:gd name="T0" fmla="*/ 0 w 1096"/>
                <a:gd name="T1" fmla="*/ 1143 h 1143"/>
                <a:gd name="T2" fmla="*/ 0 w 1096"/>
                <a:gd name="T3" fmla="*/ 0 h 1143"/>
                <a:gd name="T4" fmla="*/ 1054 w 1096"/>
                <a:gd name="T5" fmla="*/ 0 h 1143"/>
                <a:gd name="T6" fmla="*/ 1054 w 1096"/>
                <a:gd name="T7" fmla="*/ 140 h 1143"/>
                <a:gd name="T8" fmla="*/ 161 w 1096"/>
                <a:gd name="T9" fmla="*/ 140 h 1143"/>
                <a:gd name="T10" fmla="*/ 161 w 1096"/>
                <a:gd name="T11" fmla="*/ 482 h 1143"/>
                <a:gd name="T12" fmla="*/ 1032 w 1096"/>
                <a:gd name="T13" fmla="*/ 482 h 1143"/>
                <a:gd name="T14" fmla="*/ 1032 w 1096"/>
                <a:gd name="T15" fmla="*/ 616 h 1143"/>
                <a:gd name="T16" fmla="*/ 161 w 1096"/>
                <a:gd name="T17" fmla="*/ 616 h 1143"/>
                <a:gd name="T18" fmla="*/ 161 w 1096"/>
                <a:gd name="T19" fmla="*/ 1001 h 1143"/>
                <a:gd name="T20" fmla="*/ 1096 w 1096"/>
                <a:gd name="T21" fmla="*/ 1001 h 1143"/>
                <a:gd name="T22" fmla="*/ 1096 w 1096"/>
                <a:gd name="T23" fmla="*/ 1143 h 1143"/>
                <a:gd name="T24" fmla="*/ 0 w 1096"/>
                <a:gd name="T25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6" h="1143">
                  <a:moveTo>
                    <a:pt x="0" y="1143"/>
                  </a:moveTo>
                  <a:lnTo>
                    <a:pt x="0" y="0"/>
                  </a:lnTo>
                  <a:lnTo>
                    <a:pt x="1054" y="0"/>
                  </a:lnTo>
                  <a:lnTo>
                    <a:pt x="1054" y="140"/>
                  </a:lnTo>
                  <a:lnTo>
                    <a:pt x="161" y="140"/>
                  </a:lnTo>
                  <a:lnTo>
                    <a:pt x="161" y="482"/>
                  </a:lnTo>
                  <a:lnTo>
                    <a:pt x="1032" y="482"/>
                  </a:lnTo>
                  <a:lnTo>
                    <a:pt x="1032" y="616"/>
                  </a:lnTo>
                  <a:lnTo>
                    <a:pt x="161" y="616"/>
                  </a:lnTo>
                  <a:lnTo>
                    <a:pt x="161" y="1001"/>
                  </a:lnTo>
                  <a:lnTo>
                    <a:pt x="1096" y="1001"/>
                  </a:lnTo>
                  <a:lnTo>
                    <a:pt x="1096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4523738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134804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844291" y="1058865"/>
              <a:ext cx="57150" cy="5873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>
              <a:off x="3690306" y="1057276"/>
              <a:ext cx="57150" cy="603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587118" y="1157289"/>
              <a:ext cx="422275" cy="419100"/>
            </a:xfrm>
            <a:custGeom>
              <a:avLst/>
              <a:gdLst>
                <a:gd name="T0" fmla="*/ 0 w 1173"/>
                <a:gd name="T1" fmla="*/ 0 h 1170"/>
                <a:gd name="T2" fmla="*/ 164 w 1173"/>
                <a:gd name="T3" fmla="*/ 0 h 1170"/>
                <a:gd name="T4" fmla="*/ 164 w 1173"/>
                <a:gd name="T5" fmla="*/ 678 h 1170"/>
                <a:gd name="T6" fmla="*/ 170 w 1173"/>
                <a:gd name="T7" fmla="*/ 774 h 1170"/>
                <a:gd name="T8" fmla="*/ 185 w 1173"/>
                <a:gd name="T9" fmla="*/ 840 h 1170"/>
                <a:gd name="T10" fmla="*/ 219 w 1173"/>
                <a:gd name="T11" fmla="*/ 900 h 1170"/>
                <a:gd name="T12" fmla="*/ 277 w 1173"/>
                <a:gd name="T13" fmla="*/ 952 h 1170"/>
                <a:gd name="T14" fmla="*/ 592 w 1173"/>
                <a:gd name="T15" fmla="*/ 1030 h 1170"/>
                <a:gd name="T16" fmla="*/ 862 w 1173"/>
                <a:gd name="T17" fmla="*/ 979 h 1170"/>
                <a:gd name="T18" fmla="*/ 946 w 1173"/>
                <a:gd name="T19" fmla="*/ 923 h 1170"/>
                <a:gd name="T20" fmla="*/ 990 w 1173"/>
                <a:gd name="T21" fmla="*/ 854 h 1170"/>
                <a:gd name="T22" fmla="*/ 1006 w 1173"/>
                <a:gd name="T23" fmla="*/ 784 h 1170"/>
                <a:gd name="T24" fmla="*/ 1009 w 1173"/>
                <a:gd name="T25" fmla="*/ 699 h 1170"/>
                <a:gd name="T26" fmla="*/ 1009 w 1173"/>
                <a:gd name="T27" fmla="*/ 0 h 1170"/>
                <a:gd name="T28" fmla="*/ 1173 w 1173"/>
                <a:gd name="T29" fmla="*/ 0 h 1170"/>
                <a:gd name="T30" fmla="*/ 1173 w 1173"/>
                <a:gd name="T31" fmla="*/ 685 h 1170"/>
                <a:gd name="T32" fmla="*/ 1163 w 1173"/>
                <a:gd name="T33" fmla="*/ 830 h 1170"/>
                <a:gd name="T34" fmla="*/ 1115 w 1173"/>
                <a:gd name="T35" fmla="*/ 955 h 1170"/>
                <a:gd name="T36" fmla="*/ 999 w 1173"/>
                <a:gd name="T37" fmla="*/ 1071 h 1170"/>
                <a:gd name="T38" fmla="*/ 829 w 1173"/>
                <a:gd name="T39" fmla="*/ 1143 h 1170"/>
                <a:gd name="T40" fmla="*/ 591 w 1173"/>
                <a:gd name="T41" fmla="*/ 1170 h 1170"/>
                <a:gd name="T42" fmla="*/ 167 w 1173"/>
                <a:gd name="T43" fmla="*/ 1060 h 1170"/>
                <a:gd name="T44" fmla="*/ 56 w 1173"/>
                <a:gd name="T45" fmla="*/ 944 h 1170"/>
                <a:gd name="T46" fmla="*/ 11 w 1173"/>
                <a:gd name="T47" fmla="*/ 821 h 1170"/>
                <a:gd name="T48" fmla="*/ 0 w 1173"/>
                <a:gd name="T49" fmla="*/ 672 h 1170"/>
                <a:gd name="T50" fmla="*/ 0 w 1173"/>
                <a:gd name="T51" fmla="*/ 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3" h="1170">
                  <a:moveTo>
                    <a:pt x="0" y="0"/>
                  </a:moveTo>
                  <a:lnTo>
                    <a:pt x="164" y="0"/>
                  </a:lnTo>
                  <a:lnTo>
                    <a:pt x="164" y="678"/>
                  </a:lnTo>
                  <a:cubicBezTo>
                    <a:pt x="166" y="718"/>
                    <a:pt x="167" y="751"/>
                    <a:pt x="170" y="774"/>
                  </a:cubicBezTo>
                  <a:cubicBezTo>
                    <a:pt x="172" y="797"/>
                    <a:pt x="178" y="819"/>
                    <a:pt x="185" y="840"/>
                  </a:cubicBezTo>
                  <a:cubicBezTo>
                    <a:pt x="191" y="863"/>
                    <a:pt x="203" y="882"/>
                    <a:pt x="219" y="900"/>
                  </a:cubicBezTo>
                  <a:cubicBezTo>
                    <a:pt x="235" y="920"/>
                    <a:pt x="253" y="937"/>
                    <a:pt x="277" y="952"/>
                  </a:cubicBezTo>
                  <a:cubicBezTo>
                    <a:pt x="356" y="1003"/>
                    <a:pt x="461" y="1030"/>
                    <a:pt x="592" y="1030"/>
                  </a:cubicBezTo>
                  <a:cubicBezTo>
                    <a:pt x="699" y="1030"/>
                    <a:pt x="789" y="1012"/>
                    <a:pt x="862" y="979"/>
                  </a:cubicBezTo>
                  <a:cubicBezTo>
                    <a:pt x="898" y="964"/>
                    <a:pt x="925" y="944"/>
                    <a:pt x="946" y="923"/>
                  </a:cubicBezTo>
                  <a:cubicBezTo>
                    <a:pt x="967" y="900"/>
                    <a:pt x="981" y="878"/>
                    <a:pt x="990" y="854"/>
                  </a:cubicBezTo>
                  <a:cubicBezTo>
                    <a:pt x="999" y="831"/>
                    <a:pt x="1003" y="807"/>
                    <a:pt x="1006" y="784"/>
                  </a:cubicBezTo>
                  <a:cubicBezTo>
                    <a:pt x="1008" y="760"/>
                    <a:pt x="1009" y="732"/>
                    <a:pt x="1009" y="699"/>
                  </a:cubicBezTo>
                  <a:lnTo>
                    <a:pt x="1009" y="0"/>
                  </a:lnTo>
                  <a:lnTo>
                    <a:pt x="1173" y="0"/>
                  </a:lnTo>
                  <a:lnTo>
                    <a:pt x="1173" y="685"/>
                  </a:lnTo>
                  <a:cubicBezTo>
                    <a:pt x="1172" y="744"/>
                    <a:pt x="1169" y="792"/>
                    <a:pt x="1163" y="830"/>
                  </a:cubicBezTo>
                  <a:cubicBezTo>
                    <a:pt x="1157" y="869"/>
                    <a:pt x="1140" y="909"/>
                    <a:pt x="1115" y="955"/>
                  </a:cubicBezTo>
                  <a:cubicBezTo>
                    <a:pt x="1089" y="998"/>
                    <a:pt x="1050" y="1037"/>
                    <a:pt x="999" y="1071"/>
                  </a:cubicBezTo>
                  <a:cubicBezTo>
                    <a:pt x="952" y="1101"/>
                    <a:pt x="895" y="1125"/>
                    <a:pt x="829" y="1143"/>
                  </a:cubicBezTo>
                  <a:cubicBezTo>
                    <a:pt x="762" y="1161"/>
                    <a:pt x="682" y="1170"/>
                    <a:pt x="591" y="1170"/>
                  </a:cubicBezTo>
                  <a:cubicBezTo>
                    <a:pt x="414" y="1170"/>
                    <a:pt x="273" y="1134"/>
                    <a:pt x="167" y="1060"/>
                  </a:cubicBezTo>
                  <a:cubicBezTo>
                    <a:pt x="118" y="1025"/>
                    <a:pt x="80" y="986"/>
                    <a:pt x="56" y="944"/>
                  </a:cubicBezTo>
                  <a:cubicBezTo>
                    <a:pt x="32" y="902"/>
                    <a:pt x="17" y="861"/>
                    <a:pt x="11" y="821"/>
                  </a:cubicBezTo>
                  <a:cubicBezTo>
                    <a:pt x="5" y="780"/>
                    <a:pt x="2" y="730"/>
                    <a:pt x="0" y="67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967989" y="1157289"/>
              <a:ext cx="495301" cy="409575"/>
            </a:xfrm>
            <a:custGeom>
              <a:avLst/>
              <a:gdLst>
                <a:gd name="T0" fmla="*/ 0 w 1374"/>
                <a:gd name="T1" fmla="*/ 1143 h 1143"/>
                <a:gd name="T2" fmla="*/ 0 w 1374"/>
                <a:gd name="T3" fmla="*/ 0 h 1143"/>
                <a:gd name="T4" fmla="*/ 223 w 1374"/>
                <a:gd name="T5" fmla="*/ 0 h 1143"/>
                <a:gd name="T6" fmla="*/ 579 w 1374"/>
                <a:gd name="T7" fmla="*/ 744 h 1143"/>
                <a:gd name="T8" fmla="*/ 637 w 1374"/>
                <a:gd name="T9" fmla="*/ 873 h 1143"/>
                <a:gd name="T10" fmla="*/ 689 w 1374"/>
                <a:gd name="T11" fmla="*/ 1000 h 1143"/>
                <a:gd name="T12" fmla="*/ 735 w 1374"/>
                <a:gd name="T13" fmla="*/ 881 h 1143"/>
                <a:gd name="T14" fmla="*/ 793 w 1374"/>
                <a:gd name="T15" fmla="*/ 748 h 1143"/>
                <a:gd name="T16" fmla="*/ 1154 w 1374"/>
                <a:gd name="T17" fmla="*/ 0 h 1143"/>
                <a:gd name="T18" fmla="*/ 1374 w 1374"/>
                <a:gd name="T19" fmla="*/ 0 h 1143"/>
                <a:gd name="T20" fmla="*/ 1374 w 1374"/>
                <a:gd name="T21" fmla="*/ 1143 h 1143"/>
                <a:gd name="T22" fmla="*/ 1222 w 1374"/>
                <a:gd name="T23" fmla="*/ 1143 h 1143"/>
                <a:gd name="T24" fmla="*/ 1222 w 1374"/>
                <a:gd name="T25" fmla="*/ 485 h 1143"/>
                <a:gd name="T26" fmla="*/ 1225 w 1374"/>
                <a:gd name="T27" fmla="*/ 271 h 1143"/>
                <a:gd name="T28" fmla="*/ 1237 w 1374"/>
                <a:gd name="T29" fmla="*/ 135 h 1143"/>
                <a:gd name="T30" fmla="*/ 1151 w 1374"/>
                <a:gd name="T31" fmla="*/ 336 h 1143"/>
                <a:gd name="T32" fmla="*/ 761 w 1374"/>
                <a:gd name="T33" fmla="*/ 1143 h 1143"/>
                <a:gd name="T34" fmla="*/ 612 w 1374"/>
                <a:gd name="T35" fmla="*/ 1143 h 1143"/>
                <a:gd name="T36" fmla="*/ 255 w 1374"/>
                <a:gd name="T37" fmla="*/ 400 h 1143"/>
                <a:gd name="T38" fmla="*/ 189 w 1374"/>
                <a:gd name="T39" fmla="*/ 262 h 1143"/>
                <a:gd name="T40" fmla="*/ 139 w 1374"/>
                <a:gd name="T41" fmla="*/ 140 h 1143"/>
                <a:gd name="T42" fmla="*/ 148 w 1374"/>
                <a:gd name="T43" fmla="*/ 260 h 1143"/>
                <a:gd name="T44" fmla="*/ 152 w 1374"/>
                <a:gd name="T45" fmla="*/ 430 h 1143"/>
                <a:gd name="T46" fmla="*/ 152 w 1374"/>
                <a:gd name="T47" fmla="*/ 1143 h 1143"/>
                <a:gd name="T48" fmla="*/ 0 w 1374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4" h="1143">
                  <a:moveTo>
                    <a:pt x="0" y="1143"/>
                  </a:moveTo>
                  <a:lnTo>
                    <a:pt x="0" y="0"/>
                  </a:lnTo>
                  <a:lnTo>
                    <a:pt x="223" y="0"/>
                  </a:lnTo>
                  <a:lnTo>
                    <a:pt x="579" y="744"/>
                  </a:lnTo>
                  <a:cubicBezTo>
                    <a:pt x="604" y="798"/>
                    <a:pt x="624" y="840"/>
                    <a:pt x="637" y="873"/>
                  </a:cubicBezTo>
                  <a:cubicBezTo>
                    <a:pt x="653" y="906"/>
                    <a:pt x="669" y="949"/>
                    <a:pt x="689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49" y="846"/>
                    <a:pt x="770" y="801"/>
                    <a:pt x="793" y="748"/>
                  </a:cubicBezTo>
                  <a:lnTo>
                    <a:pt x="1154" y="0"/>
                  </a:lnTo>
                  <a:lnTo>
                    <a:pt x="1374" y="0"/>
                  </a:lnTo>
                  <a:lnTo>
                    <a:pt x="1374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5" y="271"/>
                  </a:cubicBezTo>
                  <a:cubicBezTo>
                    <a:pt x="1226" y="233"/>
                    <a:pt x="1231" y="188"/>
                    <a:pt x="1237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2" y="336"/>
                    <a:pt x="201" y="289"/>
                    <a:pt x="189" y="262"/>
                  </a:cubicBezTo>
                  <a:cubicBezTo>
                    <a:pt x="177" y="235"/>
                    <a:pt x="160" y="194"/>
                    <a:pt x="139" y="140"/>
                  </a:cubicBezTo>
                  <a:cubicBezTo>
                    <a:pt x="143" y="181"/>
                    <a:pt x="147" y="221"/>
                    <a:pt x="148" y="260"/>
                  </a:cubicBezTo>
                  <a:cubicBezTo>
                    <a:pt x="150" y="299"/>
                    <a:pt x="151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488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 descr="logo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4838" y="529200"/>
            <a:ext cx="2148866" cy="10800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387815" y="1076546"/>
            <a:ext cx="264390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 smtClean="0">
                <a:solidFill>
                  <a:schemeClr val="bg1"/>
                </a:solidFill>
              </a:rPr>
              <a:t>Für Mensch &amp; Umwelt</a:t>
            </a:r>
            <a:endParaRPr lang="de-DE" sz="2000" spc="-30" baseline="0" dirty="0">
              <a:solidFill>
                <a:schemeClr val="bg1"/>
              </a:solidFill>
            </a:endParaRP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Hier steht der Veranstaltungstitel</a:t>
            </a:r>
            <a:endParaRPr lang="de-DE" dirty="0"/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/>
          </p:nvPr>
        </p:nvSpPr>
        <p:spPr>
          <a:xfrm>
            <a:off x="413999" y="3798000"/>
            <a:ext cx="8280000" cy="2340000"/>
          </a:xfr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Dan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UBA_Fassade_Detaipptl.jpg"/>
          <p:cNvPicPr>
            <a:picLocks/>
          </p:cNvPicPr>
          <p:nvPr/>
        </p:nvPicPr>
        <p:blipFill>
          <a:blip r:embed="rId2" cstate="print"/>
          <a:srcRect t="1741"/>
          <a:stretch>
            <a:fillRect/>
          </a:stretch>
        </p:blipFill>
        <p:spPr>
          <a:xfrm>
            <a:off x="179512" y="180000"/>
            <a:ext cx="8784000" cy="64944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A8D1-33D8-49D5-8544-620F558C587A}" type="datetime1">
              <a:rPr lang="de-DE" smtClean="0"/>
              <a:t>27.05.2014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1702800"/>
            <a:ext cx="179512" cy="45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512" y="1702800"/>
            <a:ext cx="6120000" cy="45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338" y="1922400"/>
            <a:ext cx="5597822" cy="1290576"/>
          </a:xfrm>
        </p:spPr>
        <p:txBody>
          <a:bodyPr anchor="t">
            <a:normAutofit/>
          </a:bodyPr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14338" y="3218400"/>
            <a:ext cx="5597525" cy="1584325"/>
          </a:xfrm>
        </p:spPr>
        <p:txBody>
          <a:bodyPr/>
          <a:lstStyle>
            <a:lvl1pPr>
              <a:defRPr b="0" cap="none" baseline="0"/>
            </a:lvl1pPr>
            <a:lvl2pPr marL="0" indent="0">
              <a:buNone/>
              <a:defRPr b="1">
                <a:solidFill>
                  <a:schemeClr val="accent3"/>
                </a:solidFill>
              </a:defRPr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 descr="logo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4838" y="529200"/>
            <a:ext cx="2148866" cy="10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, Inhalt (viel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415156" y="1497261"/>
            <a:ext cx="8333308" cy="4884489"/>
          </a:xfrm>
        </p:spPr>
        <p:txBody>
          <a:bodyPr>
            <a:normAutofit/>
          </a:bodyPr>
          <a:lstStyle>
            <a:lvl1pPr>
              <a:defRPr sz="2400" b="0"/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24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22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20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45570B9-95D2-482C-B4E9-6B3186AAD0F2}" type="datetime1">
              <a:rPr lang="de-DE" smtClean="0"/>
              <a:t>27.05.2014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98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-/ 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045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39750" y="1772816"/>
            <a:ext cx="8229600" cy="1391146"/>
          </a:xfrm>
          <a:prstGeom prst="rect">
            <a:avLst/>
          </a:prstGeom>
        </p:spPr>
        <p:txBody>
          <a:bodyPr anchor="b" anchorCtr="1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94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6E82-71AA-4562-BDF4-66EDCD821ADF}" type="datetime1">
              <a:rPr lang="de-DE" smtClean="0"/>
              <a:t>27.05.2014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586399" y="1196974"/>
            <a:ext cx="7972748" cy="5256213"/>
          </a:xfrm>
          <a:effectLst>
            <a:glow rad="127000">
              <a:schemeClr val="tx1"/>
            </a:glow>
          </a:effectLst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2200"/>
            </a:lvl4pPr>
            <a:lvl5pPr>
              <a:buClr>
                <a:schemeClr val="tx2"/>
              </a:buClr>
              <a:defRPr sz="22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642350" cy="50440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91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Inhalt (viel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2330-8B65-4D60-ACA5-51AA347166D2}" type="datetime1">
              <a:rPr lang="de-DE" smtClean="0"/>
              <a:t>27.05.2014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250825" y="1196974"/>
            <a:ext cx="8643896" cy="5256213"/>
          </a:xfrm>
          <a:effectLst>
            <a:glow rad="127000">
              <a:schemeClr val="tx1"/>
            </a:glow>
          </a:effectLst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2200"/>
            </a:lvl4pPr>
            <a:lvl5pPr>
              <a:buClr>
                <a:schemeClr val="tx2"/>
              </a:buClr>
              <a:defRPr sz="22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642350" cy="50440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598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(wenig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642350" cy="5762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309B-C3FE-42AF-A4AA-49A9DC5CF616}" type="datetime1">
              <a:rPr lang="de-DE" smtClean="0"/>
              <a:t>27.05.2014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6947156" y="120867"/>
            <a:ext cx="1946019" cy="211271"/>
            <a:chOff x="2967989" y="1057276"/>
            <a:chExt cx="4781548" cy="519113"/>
          </a:xfrm>
          <a:solidFill>
            <a:schemeClr val="tx1"/>
          </a:solidFill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7255826" y="1157289"/>
              <a:ext cx="493711" cy="409575"/>
            </a:xfrm>
            <a:custGeom>
              <a:avLst/>
              <a:gdLst>
                <a:gd name="T0" fmla="*/ 0 w 1375"/>
                <a:gd name="T1" fmla="*/ 1143 h 1143"/>
                <a:gd name="T2" fmla="*/ 0 w 1375"/>
                <a:gd name="T3" fmla="*/ 0 h 1143"/>
                <a:gd name="T4" fmla="*/ 225 w 1375"/>
                <a:gd name="T5" fmla="*/ 0 h 1143"/>
                <a:gd name="T6" fmla="*/ 580 w 1375"/>
                <a:gd name="T7" fmla="*/ 744 h 1143"/>
                <a:gd name="T8" fmla="*/ 639 w 1375"/>
                <a:gd name="T9" fmla="*/ 873 h 1143"/>
                <a:gd name="T10" fmla="*/ 690 w 1375"/>
                <a:gd name="T11" fmla="*/ 1000 h 1143"/>
                <a:gd name="T12" fmla="*/ 735 w 1375"/>
                <a:gd name="T13" fmla="*/ 881 h 1143"/>
                <a:gd name="T14" fmla="*/ 794 w 1375"/>
                <a:gd name="T15" fmla="*/ 748 h 1143"/>
                <a:gd name="T16" fmla="*/ 1154 w 1375"/>
                <a:gd name="T17" fmla="*/ 0 h 1143"/>
                <a:gd name="T18" fmla="*/ 1375 w 1375"/>
                <a:gd name="T19" fmla="*/ 0 h 1143"/>
                <a:gd name="T20" fmla="*/ 1375 w 1375"/>
                <a:gd name="T21" fmla="*/ 1143 h 1143"/>
                <a:gd name="T22" fmla="*/ 1222 w 1375"/>
                <a:gd name="T23" fmla="*/ 1143 h 1143"/>
                <a:gd name="T24" fmla="*/ 1222 w 1375"/>
                <a:gd name="T25" fmla="*/ 485 h 1143"/>
                <a:gd name="T26" fmla="*/ 1226 w 1375"/>
                <a:gd name="T27" fmla="*/ 271 h 1143"/>
                <a:gd name="T28" fmla="*/ 1238 w 1375"/>
                <a:gd name="T29" fmla="*/ 135 h 1143"/>
                <a:gd name="T30" fmla="*/ 1151 w 1375"/>
                <a:gd name="T31" fmla="*/ 336 h 1143"/>
                <a:gd name="T32" fmla="*/ 761 w 1375"/>
                <a:gd name="T33" fmla="*/ 1143 h 1143"/>
                <a:gd name="T34" fmla="*/ 612 w 1375"/>
                <a:gd name="T35" fmla="*/ 1143 h 1143"/>
                <a:gd name="T36" fmla="*/ 255 w 1375"/>
                <a:gd name="T37" fmla="*/ 400 h 1143"/>
                <a:gd name="T38" fmla="*/ 189 w 1375"/>
                <a:gd name="T39" fmla="*/ 262 h 1143"/>
                <a:gd name="T40" fmla="*/ 140 w 1375"/>
                <a:gd name="T41" fmla="*/ 140 h 1143"/>
                <a:gd name="T42" fmla="*/ 149 w 1375"/>
                <a:gd name="T43" fmla="*/ 260 h 1143"/>
                <a:gd name="T44" fmla="*/ 152 w 1375"/>
                <a:gd name="T45" fmla="*/ 430 h 1143"/>
                <a:gd name="T46" fmla="*/ 152 w 1375"/>
                <a:gd name="T47" fmla="*/ 1143 h 1143"/>
                <a:gd name="T48" fmla="*/ 0 w 1375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5" h="1143">
                  <a:moveTo>
                    <a:pt x="0" y="1143"/>
                  </a:moveTo>
                  <a:lnTo>
                    <a:pt x="0" y="0"/>
                  </a:lnTo>
                  <a:lnTo>
                    <a:pt x="225" y="0"/>
                  </a:lnTo>
                  <a:lnTo>
                    <a:pt x="580" y="744"/>
                  </a:lnTo>
                  <a:cubicBezTo>
                    <a:pt x="604" y="798"/>
                    <a:pt x="624" y="840"/>
                    <a:pt x="639" y="873"/>
                  </a:cubicBezTo>
                  <a:cubicBezTo>
                    <a:pt x="652" y="906"/>
                    <a:pt x="671" y="949"/>
                    <a:pt x="690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50" y="846"/>
                    <a:pt x="770" y="801"/>
                    <a:pt x="794" y="748"/>
                  </a:cubicBezTo>
                  <a:lnTo>
                    <a:pt x="1154" y="0"/>
                  </a:lnTo>
                  <a:lnTo>
                    <a:pt x="1375" y="0"/>
                  </a:lnTo>
                  <a:lnTo>
                    <a:pt x="1375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6" y="271"/>
                  </a:cubicBezTo>
                  <a:cubicBezTo>
                    <a:pt x="1228" y="233"/>
                    <a:pt x="1231" y="188"/>
                    <a:pt x="1238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3" y="336"/>
                    <a:pt x="201" y="289"/>
                    <a:pt x="189" y="262"/>
                  </a:cubicBezTo>
                  <a:cubicBezTo>
                    <a:pt x="176" y="235"/>
                    <a:pt x="161" y="194"/>
                    <a:pt x="140" y="140"/>
                  </a:cubicBezTo>
                  <a:cubicBezTo>
                    <a:pt x="145" y="181"/>
                    <a:pt x="148" y="221"/>
                    <a:pt x="149" y="260"/>
                  </a:cubicBezTo>
                  <a:cubicBezTo>
                    <a:pt x="151" y="299"/>
                    <a:pt x="152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67097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3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2 w 1218"/>
                <a:gd name="T13" fmla="*/ 952 h 1143"/>
                <a:gd name="T14" fmla="*/ 1218 w 1218"/>
                <a:gd name="T15" fmla="*/ 824 h 1143"/>
                <a:gd name="T16" fmla="*/ 1149 w 1218"/>
                <a:gd name="T17" fmla="*/ 620 h 1143"/>
                <a:gd name="T18" fmla="*/ 1001 w 1218"/>
                <a:gd name="T19" fmla="*/ 533 h 1143"/>
                <a:gd name="T20" fmla="*/ 1016 w 1218"/>
                <a:gd name="T21" fmla="*/ 527 h 1143"/>
                <a:gd name="T22" fmla="*/ 1038 w 1218"/>
                <a:gd name="T23" fmla="*/ 516 h 1143"/>
                <a:gd name="T24" fmla="*/ 1058 w 1218"/>
                <a:gd name="T25" fmla="*/ 506 h 1143"/>
                <a:gd name="T26" fmla="*/ 1134 w 1218"/>
                <a:gd name="T27" fmla="*/ 426 h 1143"/>
                <a:gd name="T28" fmla="*/ 1163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3 w 1218"/>
                <a:gd name="T35" fmla="*/ 0 h 1143"/>
                <a:gd name="T36" fmla="*/ 0 w 1218"/>
                <a:gd name="T37" fmla="*/ 0 h 1143"/>
                <a:gd name="T38" fmla="*/ 163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4 w 1218"/>
                <a:gd name="T47" fmla="*/ 309 h 1143"/>
                <a:gd name="T48" fmla="*/ 974 w 1218"/>
                <a:gd name="T49" fmla="*/ 394 h 1143"/>
                <a:gd name="T50" fmla="*/ 913 w 1218"/>
                <a:gd name="T51" fmla="*/ 458 h 1143"/>
                <a:gd name="T52" fmla="*/ 848 w 1218"/>
                <a:gd name="T53" fmla="*/ 479 h 1143"/>
                <a:gd name="T54" fmla="*/ 759 w 1218"/>
                <a:gd name="T55" fmla="*/ 483 h 1143"/>
                <a:gd name="T56" fmla="*/ 163 w 1218"/>
                <a:gd name="T57" fmla="*/ 483 h 1143"/>
                <a:gd name="T58" fmla="*/ 163 w 1218"/>
                <a:gd name="T59" fmla="*/ 132 h 1143"/>
                <a:gd name="T60" fmla="*/ 163 w 1218"/>
                <a:gd name="T61" fmla="*/ 614 h 1143"/>
                <a:gd name="T62" fmla="*/ 781 w 1218"/>
                <a:gd name="T63" fmla="*/ 614 h 1143"/>
                <a:gd name="T64" fmla="*/ 897 w 1218"/>
                <a:gd name="T65" fmla="*/ 623 h 1143"/>
                <a:gd name="T66" fmla="*/ 982 w 1218"/>
                <a:gd name="T67" fmla="*/ 663 h 1143"/>
                <a:gd name="T68" fmla="*/ 1050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3 w 1218"/>
                <a:gd name="T77" fmla="*/ 1010 h 1143"/>
                <a:gd name="T78" fmla="*/ 163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3" y="1143"/>
                  </a:lnTo>
                  <a:cubicBezTo>
                    <a:pt x="790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9" y="1101"/>
                    <a:pt x="1086" y="1081"/>
                    <a:pt x="1116" y="1054"/>
                  </a:cubicBezTo>
                  <a:cubicBezTo>
                    <a:pt x="1149" y="1027"/>
                    <a:pt x="1174" y="994"/>
                    <a:pt x="1192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6" y="662"/>
                    <a:pt x="1149" y="620"/>
                  </a:cubicBezTo>
                  <a:cubicBezTo>
                    <a:pt x="1102" y="577"/>
                    <a:pt x="1053" y="548"/>
                    <a:pt x="1001" y="533"/>
                  </a:cubicBezTo>
                  <a:cubicBezTo>
                    <a:pt x="1003" y="533"/>
                    <a:pt x="1007" y="530"/>
                    <a:pt x="1016" y="527"/>
                  </a:cubicBezTo>
                  <a:cubicBezTo>
                    <a:pt x="1025" y="522"/>
                    <a:pt x="1033" y="519"/>
                    <a:pt x="1038" y="516"/>
                  </a:cubicBezTo>
                  <a:cubicBezTo>
                    <a:pt x="1044" y="513"/>
                    <a:pt x="1051" y="510"/>
                    <a:pt x="1058" y="506"/>
                  </a:cubicBezTo>
                  <a:cubicBezTo>
                    <a:pt x="1089" y="486"/>
                    <a:pt x="1113" y="459"/>
                    <a:pt x="1134" y="426"/>
                  </a:cubicBezTo>
                  <a:cubicBezTo>
                    <a:pt x="1152" y="392"/>
                    <a:pt x="1163" y="349"/>
                    <a:pt x="1163" y="297"/>
                  </a:cubicBezTo>
                  <a:cubicBezTo>
                    <a:pt x="1163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1" y="7"/>
                    <a:pt x="819" y="0"/>
                    <a:pt x="733" y="0"/>
                  </a:cubicBezTo>
                  <a:lnTo>
                    <a:pt x="0" y="0"/>
                  </a:lnTo>
                  <a:close/>
                  <a:moveTo>
                    <a:pt x="163" y="132"/>
                  </a:moveTo>
                  <a:lnTo>
                    <a:pt x="732" y="132"/>
                  </a:lnTo>
                  <a:cubicBezTo>
                    <a:pt x="774" y="132"/>
                    <a:pt x="810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4" y="248"/>
                    <a:pt x="994" y="309"/>
                  </a:cubicBezTo>
                  <a:cubicBezTo>
                    <a:pt x="994" y="337"/>
                    <a:pt x="988" y="366"/>
                    <a:pt x="974" y="394"/>
                  </a:cubicBezTo>
                  <a:cubicBezTo>
                    <a:pt x="961" y="422"/>
                    <a:pt x="941" y="443"/>
                    <a:pt x="913" y="458"/>
                  </a:cubicBezTo>
                  <a:cubicBezTo>
                    <a:pt x="893" y="468"/>
                    <a:pt x="872" y="476"/>
                    <a:pt x="848" y="479"/>
                  </a:cubicBezTo>
                  <a:cubicBezTo>
                    <a:pt x="824" y="482"/>
                    <a:pt x="793" y="483"/>
                    <a:pt x="759" y="483"/>
                  </a:cubicBezTo>
                  <a:lnTo>
                    <a:pt x="163" y="483"/>
                  </a:lnTo>
                  <a:lnTo>
                    <a:pt x="163" y="132"/>
                  </a:lnTo>
                  <a:close/>
                  <a:moveTo>
                    <a:pt x="163" y="614"/>
                  </a:moveTo>
                  <a:lnTo>
                    <a:pt x="781" y="614"/>
                  </a:lnTo>
                  <a:cubicBezTo>
                    <a:pt x="827" y="614"/>
                    <a:pt x="866" y="617"/>
                    <a:pt x="897" y="623"/>
                  </a:cubicBezTo>
                  <a:cubicBezTo>
                    <a:pt x="928" y="628"/>
                    <a:pt x="956" y="642"/>
                    <a:pt x="982" y="663"/>
                  </a:cubicBezTo>
                  <a:cubicBezTo>
                    <a:pt x="1027" y="699"/>
                    <a:pt x="1050" y="748"/>
                    <a:pt x="1050" y="810"/>
                  </a:cubicBezTo>
                  <a:cubicBezTo>
                    <a:pt x="1050" y="872"/>
                    <a:pt x="1030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3" y="1010"/>
                  </a:lnTo>
                  <a:lnTo>
                    <a:pt x="163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8"/>
            <p:cNvSpPr>
              <a:spLocks noEditPoints="1"/>
            </p:cNvSpPr>
            <p:nvPr/>
          </p:nvSpPr>
          <p:spPr bwMode="auto">
            <a:xfrm>
              <a:off x="61636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2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1 w 1218"/>
                <a:gd name="T13" fmla="*/ 952 h 1143"/>
                <a:gd name="T14" fmla="*/ 1218 w 1218"/>
                <a:gd name="T15" fmla="*/ 824 h 1143"/>
                <a:gd name="T16" fmla="*/ 1147 w 1218"/>
                <a:gd name="T17" fmla="*/ 620 h 1143"/>
                <a:gd name="T18" fmla="*/ 1001 w 1218"/>
                <a:gd name="T19" fmla="*/ 533 h 1143"/>
                <a:gd name="T20" fmla="*/ 1015 w 1218"/>
                <a:gd name="T21" fmla="*/ 527 h 1143"/>
                <a:gd name="T22" fmla="*/ 1037 w 1218"/>
                <a:gd name="T23" fmla="*/ 516 h 1143"/>
                <a:gd name="T24" fmla="*/ 1057 w 1218"/>
                <a:gd name="T25" fmla="*/ 506 h 1143"/>
                <a:gd name="T26" fmla="*/ 1132 w 1218"/>
                <a:gd name="T27" fmla="*/ 426 h 1143"/>
                <a:gd name="T28" fmla="*/ 1162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2 w 1218"/>
                <a:gd name="T35" fmla="*/ 0 h 1143"/>
                <a:gd name="T36" fmla="*/ 0 w 1218"/>
                <a:gd name="T37" fmla="*/ 0 h 1143"/>
                <a:gd name="T38" fmla="*/ 161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3 w 1218"/>
                <a:gd name="T47" fmla="*/ 309 h 1143"/>
                <a:gd name="T48" fmla="*/ 974 w 1218"/>
                <a:gd name="T49" fmla="*/ 394 h 1143"/>
                <a:gd name="T50" fmla="*/ 912 w 1218"/>
                <a:gd name="T51" fmla="*/ 458 h 1143"/>
                <a:gd name="T52" fmla="*/ 846 w 1218"/>
                <a:gd name="T53" fmla="*/ 479 h 1143"/>
                <a:gd name="T54" fmla="*/ 759 w 1218"/>
                <a:gd name="T55" fmla="*/ 483 h 1143"/>
                <a:gd name="T56" fmla="*/ 161 w 1218"/>
                <a:gd name="T57" fmla="*/ 483 h 1143"/>
                <a:gd name="T58" fmla="*/ 161 w 1218"/>
                <a:gd name="T59" fmla="*/ 132 h 1143"/>
                <a:gd name="T60" fmla="*/ 161 w 1218"/>
                <a:gd name="T61" fmla="*/ 614 h 1143"/>
                <a:gd name="T62" fmla="*/ 781 w 1218"/>
                <a:gd name="T63" fmla="*/ 614 h 1143"/>
                <a:gd name="T64" fmla="*/ 896 w 1218"/>
                <a:gd name="T65" fmla="*/ 623 h 1143"/>
                <a:gd name="T66" fmla="*/ 981 w 1218"/>
                <a:gd name="T67" fmla="*/ 663 h 1143"/>
                <a:gd name="T68" fmla="*/ 1049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1 w 1218"/>
                <a:gd name="T77" fmla="*/ 1010 h 1143"/>
                <a:gd name="T78" fmla="*/ 161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2" y="1143"/>
                  </a:lnTo>
                  <a:cubicBezTo>
                    <a:pt x="789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8" y="1101"/>
                    <a:pt x="1086" y="1081"/>
                    <a:pt x="1116" y="1054"/>
                  </a:cubicBezTo>
                  <a:cubicBezTo>
                    <a:pt x="1149" y="1027"/>
                    <a:pt x="1173" y="994"/>
                    <a:pt x="1191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4" y="662"/>
                    <a:pt x="1147" y="620"/>
                  </a:cubicBezTo>
                  <a:cubicBezTo>
                    <a:pt x="1101" y="577"/>
                    <a:pt x="1053" y="548"/>
                    <a:pt x="1001" y="533"/>
                  </a:cubicBezTo>
                  <a:cubicBezTo>
                    <a:pt x="1001" y="533"/>
                    <a:pt x="1007" y="530"/>
                    <a:pt x="1015" y="527"/>
                  </a:cubicBezTo>
                  <a:cubicBezTo>
                    <a:pt x="1024" y="522"/>
                    <a:pt x="1031" y="519"/>
                    <a:pt x="1037" y="516"/>
                  </a:cubicBezTo>
                  <a:cubicBezTo>
                    <a:pt x="1044" y="513"/>
                    <a:pt x="1049" y="510"/>
                    <a:pt x="1057" y="506"/>
                  </a:cubicBezTo>
                  <a:cubicBezTo>
                    <a:pt x="1088" y="486"/>
                    <a:pt x="1113" y="459"/>
                    <a:pt x="1132" y="426"/>
                  </a:cubicBezTo>
                  <a:cubicBezTo>
                    <a:pt x="1152" y="392"/>
                    <a:pt x="1162" y="349"/>
                    <a:pt x="1162" y="297"/>
                  </a:cubicBezTo>
                  <a:cubicBezTo>
                    <a:pt x="1162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2" y="7"/>
                    <a:pt x="817" y="0"/>
                    <a:pt x="732" y="0"/>
                  </a:cubicBezTo>
                  <a:lnTo>
                    <a:pt x="0" y="0"/>
                  </a:lnTo>
                  <a:close/>
                  <a:moveTo>
                    <a:pt x="161" y="132"/>
                  </a:moveTo>
                  <a:lnTo>
                    <a:pt x="732" y="132"/>
                  </a:lnTo>
                  <a:cubicBezTo>
                    <a:pt x="774" y="132"/>
                    <a:pt x="809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3" y="248"/>
                    <a:pt x="993" y="309"/>
                  </a:cubicBezTo>
                  <a:cubicBezTo>
                    <a:pt x="993" y="337"/>
                    <a:pt x="986" y="366"/>
                    <a:pt x="974" y="394"/>
                  </a:cubicBezTo>
                  <a:cubicBezTo>
                    <a:pt x="961" y="422"/>
                    <a:pt x="940" y="443"/>
                    <a:pt x="912" y="458"/>
                  </a:cubicBezTo>
                  <a:cubicBezTo>
                    <a:pt x="893" y="468"/>
                    <a:pt x="870" y="476"/>
                    <a:pt x="846" y="479"/>
                  </a:cubicBezTo>
                  <a:cubicBezTo>
                    <a:pt x="823" y="482"/>
                    <a:pt x="793" y="483"/>
                    <a:pt x="759" y="483"/>
                  </a:cubicBezTo>
                  <a:lnTo>
                    <a:pt x="161" y="483"/>
                  </a:lnTo>
                  <a:lnTo>
                    <a:pt x="161" y="132"/>
                  </a:lnTo>
                  <a:close/>
                  <a:moveTo>
                    <a:pt x="161" y="614"/>
                  </a:moveTo>
                  <a:lnTo>
                    <a:pt x="781" y="614"/>
                  </a:lnTo>
                  <a:cubicBezTo>
                    <a:pt x="826" y="614"/>
                    <a:pt x="866" y="617"/>
                    <a:pt x="896" y="623"/>
                  </a:cubicBezTo>
                  <a:cubicBezTo>
                    <a:pt x="927" y="628"/>
                    <a:pt x="956" y="642"/>
                    <a:pt x="981" y="663"/>
                  </a:cubicBezTo>
                  <a:cubicBezTo>
                    <a:pt x="1027" y="699"/>
                    <a:pt x="1049" y="748"/>
                    <a:pt x="1049" y="810"/>
                  </a:cubicBezTo>
                  <a:cubicBezTo>
                    <a:pt x="1049" y="872"/>
                    <a:pt x="1029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1" y="1010"/>
                  </a:lnTo>
                  <a:lnTo>
                    <a:pt x="161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5904862" y="1374777"/>
              <a:ext cx="184150" cy="4286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5398450" y="1157289"/>
              <a:ext cx="471488" cy="409575"/>
            </a:xfrm>
            <a:custGeom>
              <a:avLst/>
              <a:gdLst>
                <a:gd name="T0" fmla="*/ 0 w 1313"/>
                <a:gd name="T1" fmla="*/ 0 h 1143"/>
                <a:gd name="T2" fmla="*/ 0 w 1313"/>
                <a:gd name="T3" fmla="*/ 1143 h 1143"/>
                <a:gd name="T4" fmla="*/ 163 w 1313"/>
                <a:gd name="T5" fmla="*/ 1143 h 1143"/>
                <a:gd name="T6" fmla="*/ 163 w 1313"/>
                <a:gd name="T7" fmla="*/ 685 h 1143"/>
                <a:gd name="T8" fmla="*/ 714 w 1313"/>
                <a:gd name="T9" fmla="*/ 685 h 1143"/>
                <a:gd name="T10" fmla="*/ 1101 w 1313"/>
                <a:gd name="T11" fmla="*/ 1143 h 1143"/>
                <a:gd name="T12" fmla="*/ 1313 w 1313"/>
                <a:gd name="T13" fmla="*/ 1143 h 1143"/>
                <a:gd name="T14" fmla="*/ 893 w 1313"/>
                <a:gd name="T15" fmla="*/ 660 h 1143"/>
                <a:gd name="T16" fmla="*/ 993 w 1313"/>
                <a:gd name="T17" fmla="*/ 637 h 1143"/>
                <a:gd name="T18" fmla="*/ 1082 w 1313"/>
                <a:gd name="T19" fmla="*/ 590 h 1143"/>
                <a:gd name="T20" fmla="*/ 1166 w 1313"/>
                <a:gd name="T21" fmla="*/ 494 h 1143"/>
                <a:gd name="T22" fmla="*/ 1200 w 1313"/>
                <a:gd name="T23" fmla="*/ 336 h 1143"/>
                <a:gd name="T24" fmla="*/ 1169 w 1313"/>
                <a:gd name="T25" fmla="*/ 184 h 1143"/>
                <a:gd name="T26" fmla="*/ 1098 w 1313"/>
                <a:gd name="T27" fmla="*/ 92 h 1143"/>
                <a:gd name="T28" fmla="*/ 960 w 1313"/>
                <a:gd name="T29" fmla="*/ 18 h 1143"/>
                <a:gd name="T30" fmla="*/ 777 w 1313"/>
                <a:gd name="T31" fmla="*/ 0 h 1143"/>
                <a:gd name="T32" fmla="*/ 0 w 1313"/>
                <a:gd name="T33" fmla="*/ 0 h 1143"/>
                <a:gd name="T34" fmla="*/ 161 w 1313"/>
                <a:gd name="T35" fmla="*/ 137 h 1143"/>
                <a:gd name="T36" fmla="*/ 788 w 1313"/>
                <a:gd name="T37" fmla="*/ 137 h 1143"/>
                <a:gd name="T38" fmla="*/ 916 w 1313"/>
                <a:gd name="T39" fmla="*/ 152 h 1143"/>
                <a:gd name="T40" fmla="*/ 998 w 1313"/>
                <a:gd name="T41" fmla="*/ 221 h 1143"/>
                <a:gd name="T42" fmla="*/ 1032 w 1313"/>
                <a:gd name="T43" fmla="*/ 343 h 1143"/>
                <a:gd name="T44" fmla="*/ 993 w 1313"/>
                <a:gd name="T45" fmla="*/ 464 h 1143"/>
                <a:gd name="T46" fmla="*/ 919 w 1313"/>
                <a:gd name="T47" fmla="*/ 523 h 1143"/>
                <a:gd name="T48" fmla="*/ 832 w 1313"/>
                <a:gd name="T49" fmla="*/ 547 h 1143"/>
                <a:gd name="T50" fmla="*/ 726 w 1313"/>
                <a:gd name="T51" fmla="*/ 551 h 1143"/>
                <a:gd name="T52" fmla="*/ 161 w 1313"/>
                <a:gd name="T53" fmla="*/ 551 h 1143"/>
                <a:gd name="T54" fmla="*/ 161 w 1313"/>
                <a:gd name="T55" fmla="*/ 13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13" h="1143">
                  <a:moveTo>
                    <a:pt x="0" y="0"/>
                  </a:moveTo>
                  <a:lnTo>
                    <a:pt x="0" y="1143"/>
                  </a:lnTo>
                  <a:lnTo>
                    <a:pt x="163" y="1143"/>
                  </a:lnTo>
                  <a:lnTo>
                    <a:pt x="163" y="685"/>
                  </a:lnTo>
                  <a:lnTo>
                    <a:pt x="714" y="685"/>
                  </a:lnTo>
                  <a:lnTo>
                    <a:pt x="1101" y="1143"/>
                  </a:lnTo>
                  <a:lnTo>
                    <a:pt x="1313" y="1143"/>
                  </a:lnTo>
                  <a:lnTo>
                    <a:pt x="893" y="660"/>
                  </a:lnTo>
                  <a:cubicBezTo>
                    <a:pt x="934" y="652"/>
                    <a:pt x="967" y="644"/>
                    <a:pt x="993" y="637"/>
                  </a:cubicBezTo>
                  <a:cubicBezTo>
                    <a:pt x="1017" y="629"/>
                    <a:pt x="1047" y="614"/>
                    <a:pt x="1082" y="590"/>
                  </a:cubicBezTo>
                  <a:cubicBezTo>
                    <a:pt x="1115" y="567"/>
                    <a:pt x="1143" y="534"/>
                    <a:pt x="1166" y="494"/>
                  </a:cubicBezTo>
                  <a:cubicBezTo>
                    <a:pt x="1188" y="452"/>
                    <a:pt x="1200" y="399"/>
                    <a:pt x="1200" y="336"/>
                  </a:cubicBezTo>
                  <a:cubicBezTo>
                    <a:pt x="1200" y="274"/>
                    <a:pt x="1190" y="224"/>
                    <a:pt x="1169" y="184"/>
                  </a:cubicBezTo>
                  <a:cubicBezTo>
                    <a:pt x="1148" y="144"/>
                    <a:pt x="1124" y="113"/>
                    <a:pt x="1098" y="92"/>
                  </a:cubicBezTo>
                  <a:cubicBezTo>
                    <a:pt x="1056" y="52"/>
                    <a:pt x="1009" y="28"/>
                    <a:pt x="960" y="18"/>
                  </a:cubicBezTo>
                  <a:cubicBezTo>
                    <a:pt x="909" y="6"/>
                    <a:pt x="848" y="0"/>
                    <a:pt x="777" y="0"/>
                  </a:cubicBezTo>
                  <a:lnTo>
                    <a:pt x="0" y="0"/>
                  </a:lnTo>
                  <a:close/>
                  <a:moveTo>
                    <a:pt x="161" y="137"/>
                  </a:moveTo>
                  <a:lnTo>
                    <a:pt x="788" y="137"/>
                  </a:lnTo>
                  <a:cubicBezTo>
                    <a:pt x="842" y="139"/>
                    <a:pt x="884" y="143"/>
                    <a:pt x="916" y="152"/>
                  </a:cubicBezTo>
                  <a:cubicBezTo>
                    <a:pt x="947" y="161"/>
                    <a:pt x="975" y="185"/>
                    <a:pt x="998" y="221"/>
                  </a:cubicBezTo>
                  <a:cubicBezTo>
                    <a:pt x="1021" y="256"/>
                    <a:pt x="1032" y="296"/>
                    <a:pt x="1032" y="343"/>
                  </a:cubicBezTo>
                  <a:cubicBezTo>
                    <a:pt x="1032" y="390"/>
                    <a:pt x="1018" y="431"/>
                    <a:pt x="993" y="464"/>
                  </a:cubicBezTo>
                  <a:cubicBezTo>
                    <a:pt x="973" y="491"/>
                    <a:pt x="949" y="510"/>
                    <a:pt x="919" y="523"/>
                  </a:cubicBezTo>
                  <a:cubicBezTo>
                    <a:pt x="889" y="536"/>
                    <a:pt x="860" y="543"/>
                    <a:pt x="832" y="547"/>
                  </a:cubicBezTo>
                  <a:cubicBezTo>
                    <a:pt x="803" y="550"/>
                    <a:pt x="767" y="551"/>
                    <a:pt x="726" y="551"/>
                  </a:cubicBezTo>
                  <a:lnTo>
                    <a:pt x="161" y="551"/>
                  </a:lnTo>
                  <a:lnTo>
                    <a:pt x="161" y="13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4912675" y="1157289"/>
              <a:ext cx="393699" cy="409575"/>
            </a:xfrm>
            <a:custGeom>
              <a:avLst/>
              <a:gdLst>
                <a:gd name="T0" fmla="*/ 0 w 1096"/>
                <a:gd name="T1" fmla="*/ 1143 h 1143"/>
                <a:gd name="T2" fmla="*/ 0 w 1096"/>
                <a:gd name="T3" fmla="*/ 0 h 1143"/>
                <a:gd name="T4" fmla="*/ 1054 w 1096"/>
                <a:gd name="T5" fmla="*/ 0 h 1143"/>
                <a:gd name="T6" fmla="*/ 1054 w 1096"/>
                <a:gd name="T7" fmla="*/ 140 h 1143"/>
                <a:gd name="T8" fmla="*/ 161 w 1096"/>
                <a:gd name="T9" fmla="*/ 140 h 1143"/>
                <a:gd name="T10" fmla="*/ 161 w 1096"/>
                <a:gd name="T11" fmla="*/ 482 h 1143"/>
                <a:gd name="T12" fmla="*/ 1032 w 1096"/>
                <a:gd name="T13" fmla="*/ 482 h 1143"/>
                <a:gd name="T14" fmla="*/ 1032 w 1096"/>
                <a:gd name="T15" fmla="*/ 616 h 1143"/>
                <a:gd name="T16" fmla="*/ 161 w 1096"/>
                <a:gd name="T17" fmla="*/ 616 h 1143"/>
                <a:gd name="T18" fmla="*/ 161 w 1096"/>
                <a:gd name="T19" fmla="*/ 1001 h 1143"/>
                <a:gd name="T20" fmla="*/ 1096 w 1096"/>
                <a:gd name="T21" fmla="*/ 1001 h 1143"/>
                <a:gd name="T22" fmla="*/ 1096 w 1096"/>
                <a:gd name="T23" fmla="*/ 1143 h 1143"/>
                <a:gd name="T24" fmla="*/ 0 w 1096"/>
                <a:gd name="T25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6" h="1143">
                  <a:moveTo>
                    <a:pt x="0" y="1143"/>
                  </a:moveTo>
                  <a:lnTo>
                    <a:pt x="0" y="0"/>
                  </a:lnTo>
                  <a:lnTo>
                    <a:pt x="1054" y="0"/>
                  </a:lnTo>
                  <a:lnTo>
                    <a:pt x="1054" y="140"/>
                  </a:lnTo>
                  <a:lnTo>
                    <a:pt x="161" y="140"/>
                  </a:lnTo>
                  <a:lnTo>
                    <a:pt x="161" y="482"/>
                  </a:lnTo>
                  <a:lnTo>
                    <a:pt x="1032" y="482"/>
                  </a:lnTo>
                  <a:lnTo>
                    <a:pt x="1032" y="616"/>
                  </a:lnTo>
                  <a:lnTo>
                    <a:pt x="161" y="616"/>
                  </a:lnTo>
                  <a:lnTo>
                    <a:pt x="161" y="1001"/>
                  </a:lnTo>
                  <a:lnTo>
                    <a:pt x="1096" y="1001"/>
                  </a:lnTo>
                  <a:lnTo>
                    <a:pt x="1096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4523738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134804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844291" y="1058865"/>
              <a:ext cx="57150" cy="5873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>
              <a:off x="3690306" y="1057276"/>
              <a:ext cx="57150" cy="603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587118" y="1157289"/>
              <a:ext cx="422275" cy="419100"/>
            </a:xfrm>
            <a:custGeom>
              <a:avLst/>
              <a:gdLst>
                <a:gd name="T0" fmla="*/ 0 w 1173"/>
                <a:gd name="T1" fmla="*/ 0 h 1170"/>
                <a:gd name="T2" fmla="*/ 164 w 1173"/>
                <a:gd name="T3" fmla="*/ 0 h 1170"/>
                <a:gd name="T4" fmla="*/ 164 w 1173"/>
                <a:gd name="T5" fmla="*/ 678 h 1170"/>
                <a:gd name="T6" fmla="*/ 170 w 1173"/>
                <a:gd name="T7" fmla="*/ 774 h 1170"/>
                <a:gd name="T8" fmla="*/ 185 w 1173"/>
                <a:gd name="T9" fmla="*/ 840 h 1170"/>
                <a:gd name="T10" fmla="*/ 219 w 1173"/>
                <a:gd name="T11" fmla="*/ 900 h 1170"/>
                <a:gd name="T12" fmla="*/ 277 w 1173"/>
                <a:gd name="T13" fmla="*/ 952 h 1170"/>
                <a:gd name="T14" fmla="*/ 592 w 1173"/>
                <a:gd name="T15" fmla="*/ 1030 h 1170"/>
                <a:gd name="T16" fmla="*/ 862 w 1173"/>
                <a:gd name="T17" fmla="*/ 979 h 1170"/>
                <a:gd name="T18" fmla="*/ 946 w 1173"/>
                <a:gd name="T19" fmla="*/ 923 h 1170"/>
                <a:gd name="T20" fmla="*/ 990 w 1173"/>
                <a:gd name="T21" fmla="*/ 854 h 1170"/>
                <a:gd name="T22" fmla="*/ 1006 w 1173"/>
                <a:gd name="T23" fmla="*/ 784 h 1170"/>
                <a:gd name="T24" fmla="*/ 1009 w 1173"/>
                <a:gd name="T25" fmla="*/ 699 h 1170"/>
                <a:gd name="T26" fmla="*/ 1009 w 1173"/>
                <a:gd name="T27" fmla="*/ 0 h 1170"/>
                <a:gd name="T28" fmla="*/ 1173 w 1173"/>
                <a:gd name="T29" fmla="*/ 0 h 1170"/>
                <a:gd name="T30" fmla="*/ 1173 w 1173"/>
                <a:gd name="T31" fmla="*/ 685 h 1170"/>
                <a:gd name="T32" fmla="*/ 1163 w 1173"/>
                <a:gd name="T33" fmla="*/ 830 h 1170"/>
                <a:gd name="T34" fmla="*/ 1115 w 1173"/>
                <a:gd name="T35" fmla="*/ 955 h 1170"/>
                <a:gd name="T36" fmla="*/ 999 w 1173"/>
                <a:gd name="T37" fmla="*/ 1071 h 1170"/>
                <a:gd name="T38" fmla="*/ 829 w 1173"/>
                <a:gd name="T39" fmla="*/ 1143 h 1170"/>
                <a:gd name="T40" fmla="*/ 591 w 1173"/>
                <a:gd name="T41" fmla="*/ 1170 h 1170"/>
                <a:gd name="T42" fmla="*/ 167 w 1173"/>
                <a:gd name="T43" fmla="*/ 1060 h 1170"/>
                <a:gd name="T44" fmla="*/ 56 w 1173"/>
                <a:gd name="T45" fmla="*/ 944 h 1170"/>
                <a:gd name="T46" fmla="*/ 11 w 1173"/>
                <a:gd name="T47" fmla="*/ 821 h 1170"/>
                <a:gd name="T48" fmla="*/ 0 w 1173"/>
                <a:gd name="T49" fmla="*/ 672 h 1170"/>
                <a:gd name="T50" fmla="*/ 0 w 1173"/>
                <a:gd name="T51" fmla="*/ 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3" h="1170">
                  <a:moveTo>
                    <a:pt x="0" y="0"/>
                  </a:moveTo>
                  <a:lnTo>
                    <a:pt x="164" y="0"/>
                  </a:lnTo>
                  <a:lnTo>
                    <a:pt x="164" y="678"/>
                  </a:lnTo>
                  <a:cubicBezTo>
                    <a:pt x="166" y="718"/>
                    <a:pt x="167" y="751"/>
                    <a:pt x="170" y="774"/>
                  </a:cubicBezTo>
                  <a:cubicBezTo>
                    <a:pt x="172" y="797"/>
                    <a:pt x="178" y="819"/>
                    <a:pt x="185" y="840"/>
                  </a:cubicBezTo>
                  <a:cubicBezTo>
                    <a:pt x="191" y="863"/>
                    <a:pt x="203" y="882"/>
                    <a:pt x="219" y="900"/>
                  </a:cubicBezTo>
                  <a:cubicBezTo>
                    <a:pt x="235" y="920"/>
                    <a:pt x="253" y="937"/>
                    <a:pt x="277" y="952"/>
                  </a:cubicBezTo>
                  <a:cubicBezTo>
                    <a:pt x="356" y="1003"/>
                    <a:pt x="461" y="1030"/>
                    <a:pt x="592" y="1030"/>
                  </a:cubicBezTo>
                  <a:cubicBezTo>
                    <a:pt x="699" y="1030"/>
                    <a:pt x="789" y="1012"/>
                    <a:pt x="862" y="979"/>
                  </a:cubicBezTo>
                  <a:cubicBezTo>
                    <a:pt x="898" y="964"/>
                    <a:pt x="925" y="944"/>
                    <a:pt x="946" y="923"/>
                  </a:cubicBezTo>
                  <a:cubicBezTo>
                    <a:pt x="967" y="900"/>
                    <a:pt x="981" y="878"/>
                    <a:pt x="990" y="854"/>
                  </a:cubicBezTo>
                  <a:cubicBezTo>
                    <a:pt x="999" y="831"/>
                    <a:pt x="1003" y="807"/>
                    <a:pt x="1006" y="784"/>
                  </a:cubicBezTo>
                  <a:cubicBezTo>
                    <a:pt x="1008" y="760"/>
                    <a:pt x="1009" y="732"/>
                    <a:pt x="1009" y="699"/>
                  </a:cubicBezTo>
                  <a:lnTo>
                    <a:pt x="1009" y="0"/>
                  </a:lnTo>
                  <a:lnTo>
                    <a:pt x="1173" y="0"/>
                  </a:lnTo>
                  <a:lnTo>
                    <a:pt x="1173" y="685"/>
                  </a:lnTo>
                  <a:cubicBezTo>
                    <a:pt x="1172" y="744"/>
                    <a:pt x="1169" y="792"/>
                    <a:pt x="1163" y="830"/>
                  </a:cubicBezTo>
                  <a:cubicBezTo>
                    <a:pt x="1157" y="869"/>
                    <a:pt x="1140" y="909"/>
                    <a:pt x="1115" y="955"/>
                  </a:cubicBezTo>
                  <a:cubicBezTo>
                    <a:pt x="1089" y="998"/>
                    <a:pt x="1050" y="1037"/>
                    <a:pt x="999" y="1071"/>
                  </a:cubicBezTo>
                  <a:cubicBezTo>
                    <a:pt x="952" y="1101"/>
                    <a:pt x="895" y="1125"/>
                    <a:pt x="829" y="1143"/>
                  </a:cubicBezTo>
                  <a:cubicBezTo>
                    <a:pt x="762" y="1161"/>
                    <a:pt x="682" y="1170"/>
                    <a:pt x="591" y="1170"/>
                  </a:cubicBezTo>
                  <a:cubicBezTo>
                    <a:pt x="414" y="1170"/>
                    <a:pt x="273" y="1134"/>
                    <a:pt x="167" y="1060"/>
                  </a:cubicBezTo>
                  <a:cubicBezTo>
                    <a:pt x="118" y="1025"/>
                    <a:pt x="80" y="986"/>
                    <a:pt x="56" y="944"/>
                  </a:cubicBezTo>
                  <a:cubicBezTo>
                    <a:pt x="32" y="902"/>
                    <a:pt x="17" y="861"/>
                    <a:pt x="11" y="821"/>
                  </a:cubicBezTo>
                  <a:cubicBezTo>
                    <a:pt x="5" y="780"/>
                    <a:pt x="2" y="730"/>
                    <a:pt x="0" y="67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967989" y="1157289"/>
              <a:ext cx="495301" cy="409575"/>
            </a:xfrm>
            <a:custGeom>
              <a:avLst/>
              <a:gdLst>
                <a:gd name="T0" fmla="*/ 0 w 1374"/>
                <a:gd name="T1" fmla="*/ 1143 h 1143"/>
                <a:gd name="T2" fmla="*/ 0 w 1374"/>
                <a:gd name="T3" fmla="*/ 0 h 1143"/>
                <a:gd name="T4" fmla="*/ 223 w 1374"/>
                <a:gd name="T5" fmla="*/ 0 h 1143"/>
                <a:gd name="T6" fmla="*/ 579 w 1374"/>
                <a:gd name="T7" fmla="*/ 744 h 1143"/>
                <a:gd name="T8" fmla="*/ 637 w 1374"/>
                <a:gd name="T9" fmla="*/ 873 h 1143"/>
                <a:gd name="T10" fmla="*/ 689 w 1374"/>
                <a:gd name="T11" fmla="*/ 1000 h 1143"/>
                <a:gd name="T12" fmla="*/ 735 w 1374"/>
                <a:gd name="T13" fmla="*/ 881 h 1143"/>
                <a:gd name="T14" fmla="*/ 793 w 1374"/>
                <a:gd name="T15" fmla="*/ 748 h 1143"/>
                <a:gd name="T16" fmla="*/ 1154 w 1374"/>
                <a:gd name="T17" fmla="*/ 0 h 1143"/>
                <a:gd name="T18" fmla="*/ 1374 w 1374"/>
                <a:gd name="T19" fmla="*/ 0 h 1143"/>
                <a:gd name="T20" fmla="*/ 1374 w 1374"/>
                <a:gd name="T21" fmla="*/ 1143 h 1143"/>
                <a:gd name="T22" fmla="*/ 1222 w 1374"/>
                <a:gd name="T23" fmla="*/ 1143 h 1143"/>
                <a:gd name="T24" fmla="*/ 1222 w 1374"/>
                <a:gd name="T25" fmla="*/ 485 h 1143"/>
                <a:gd name="T26" fmla="*/ 1225 w 1374"/>
                <a:gd name="T27" fmla="*/ 271 h 1143"/>
                <a:gd name="T28" fmla="*/ 1237 w 1374"/>
                <a:gd name="T29" fmla="*/ 135 h 1143"/>
                <a:gd name="T30" fmla="*/ 1151 w 1374"/>
                <a:gd name="T31" fmla="*/ 336 h 1143"/>
                <a:gd name="T32" fmla="*/ 761 w 1374"/>
                <a:gd name="T33" fmla="*/ 1143 h 1143"/>
                <a:gd name="T34" fmla="*/ 612 w 1374"/>
                <a:gd name="T35" fmla="*/ 1143 h 1143"/>
                <a:gd name="T36" fmla="*/ 255 w 1374"/>
                <a:gd name="T37" fmla="*/ 400 h 1143"/>
                <a:gd name="T38" fmla="*/ 189 w 1374"/>
                <a:gd name="T39" fmla="*/ 262 h 1143"/>
                <a:gd name="T40" fmla="*/ 139 w 1374"/>
                <a:gd name="T41" fmla="*/ 140 h 1143"/>
                <a:gd name="T42" fmla="*/ 148 w 1374"/>
                <a:gd name="T43" fmla="*/ 260 h 1143"/>
                <a:gd name="T44" fmla="*/ 152 w 1374"/>
                <a:gd name="T45" fmla="*/ 430 h 1143"/>
                <a:gd name="T46" fmla="*/ 152 w 1374"/>
                <a:gd name="T47" fmla="*/ 1143 h 1143"/>
                <a:gd name="T48" fmla="*/ 0 w 1374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4" h="1143">
                  <a:moveTo>
                    <a:pt x="0" y="1143"/>
                  </a:moveTo>
                  <a:lnTo>
                    <a:pt x="0" y="0"/>
                  </a:lnTo>
                  <a:lnTo>
                    <a:pt x="223" y="0"/>
                  </a:lnTo>
                  <a:lnTo>
                    <a:pt x="579" y="744"/>
                  </a:lnTo>
                  <a:cubicBezTo>
                    <a:pt x="604" y="798"/>
                    <a:pt x="624" y="840"/>
                    <a:pt x="637" y="873"/>
                  </a:cubicBezTo>
                  <a:cubicBezTo>
                    <a:pt x="653" y="906"/>
                    <a:pt x="669" y="949"/>
                    <a:pt x="689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49" y="846"/>
                    <a:pt x="770" y="801"/>
                    <a:pt x="793" y="748"/>
                  </a:cubicBezTo>
                  <a:lnTo>
                    <a:pt x="1154" y="0"/>
                  </a:lnTo>
                  <a:lnTo>
                    <a:pt x="1374" y="0"/>
                  </a:lnTo>
                  <a:lnTo>
                    <a:pt x="1374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5" y="271"/>
                  </a:cubicBezTo>
                  <a:cubicBezTo>
                    <a:pt x="1226" y="233"/>
                    <a:pt x="1231" y="188"/>
                    <a:pt x="1237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2" y="336"/>
                    <a:pt x="201" y="289"/>
                    <a:pt x="189" y="262"/>
                  </a:cubicBezTo>
                  <a:cubicBezTo>
                    <a:pt x="177" y="235"/>
                    <a:pt x="160" y="194"/>
                    <a:pt x="139" y="140"/>
                  </a:cubicBezTo>
                  <a:cubicBezTo>
                    <a:pt x="143" y="181"/>
                    <a:pt x="147" y="221"/>
                    <a:pt x="148" y="260"/>
                  </a:cubicBezTo>
                  <a:cubicBezTo>
                    <a:pt x="150" y="299"/>
                    <a:pt x="151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Inhaltsplatzhalter 2"/>
          <p:cNvSpPr>
            <a:spLocks noGrp="1"/>
          </p:cNvSpPr>
          <p:nvPr>
            <p:ph idx="1"/>
          </p:nvPr>
        </p:nvSpPr>
        <p:spPr>
          <a:xfrm>
            <a:off x="1187624" y="1196975"/>
            <a:ext cx="6770298" cy="5184776"/>
          </a:xfrm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2200"/>
            </a:lvl4pPr>
            <a:lvl5pPr>
              <a:buClr>
                <a:schemeClr val="tx2"/>
              </a:buClr>
              <a:defRPr sz="22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00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76671"/>
            <a:ext cx="8642350" cy="504057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4" y="1196975"/>
            <a:ext cx="4249167" cy="5184776"/>
          </a:xfrm>
          <a:effectLst>
            <a:outerShdw blurRad="63500" sx="101000" sy="101000" algn="ctr" rotWithShape="0">
              <a:prstClr val="black">
                <a:alpha val="24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D30B-4CDA-4A37-B65A-A55CD18E7187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Beispielvortrag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644008" y="1196975"/>
            <a:ext cx="4249167" cy="51847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grpSp>
        <p:nvGrpSpPr>
          <p:cNvPr id="21" name="Gruppieren 20"/>
          <p:cNvGrpSpPr/>
          <p:nvPr userDrawn="1"/>
        </p:nvGrpSpPr>
        <p:grpSpPr>
          <a:xfrm>
            <a:off x="6947156" y="120867"/>
            <a:ext cx="1946019" cy="211271"/>
            <a:chOff x="2967989" y="1057276"/>
            <a:chExt cx="4781548" cy="519113"/>
          </a:xfrm>
          <a:solidFill>
            <a:schemeClr val="tx1"/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7255826" y="1157289"/>
              <a:ext cx="493711" cy="409575"/>
            </a:xfrm>
            <a:custGeom>
              <a:avLst/>
              <a:gdLst>
                <a:gd name="T0" fmla="*/ 0 w 1375"/>
                <a:gd name="T1" fmla="*/ 1143 h 1143"/>
                <a:gd name="T2" fmla="*/ 0 w 1375"/>
                <a:gd name="T3" fmla="*/ 0 h 1143"/>
                <a:gd name="T4" fmla="*/ 225 w 1375"/>
                <a:gd name="T5" fmla="*/ 0 h 1143"/>
                <a:gd name="T6" fmla="*/ 580 w 1375"/>
                <a:gd name="T7" fmla="*/ 744 h 1143"/>
                <a:gd name="T8" fmla="*/ 639 w 1375"/>
                <a:gd name="T9" fmla="*/ 873 h 1143"/>
                <a:gd name="T10" fmla="*/ 690 w 1375"/>
                <a:gd name="T11" fmla="*/ 1000 h 1143"/>
                <a:gd name="T12" fmla="*/ 735 w 1375"/>
                <a:gd name="T13" fmla="*/ 881 h 1143"/>
                <a:gd name="T14" fmla="*/ 794 w 1375"/>
                <a:gd name="T15" fmla="*/ 748 h 1143"/>
                <a:gd name="T16" fmla="*/ 1154 w 1375"/>
                <a:gd name="T17" fmla="*/ 0 h 1143"/>
                <a:gd name="T18" fmla="*/ 1375 w 1375"/>
                <a:gd name="T19" fmla="*/ 0 h 1143"/>
                <a:gd name="T20" fmla="*/ 1375 w 1375"/>
                <a:gd name="T21" fmla="*/ 1143 h 1143"/>
                <a:gd name="T22" fmla="*/ 1222 w 1375"/>
                <a:gd name="T23" fmla="*/ 1143 h 1143"/>
                <a:gd name="T24" fmla="*/ 1222 w 1375"/>
                <a:gd name="T25" fmla="*/ 485 h 1143"/>
                <a:gd name="T26" fmla="*/ 1226 w 1375"/>
                <a:gd name="T27" fmla="*/ 271 h 1143"/>
                <a:gd name="T28" fmla="*/ 1238 w 1375"/>
                <a:gd name="T29" fmla="*/ 135 h 1143"/>
                <a:gd name="T30" fmla="*/ 1151 w 1375"/>
                <a:gd name="T31" fmla="*/ 336 h 1143"/>
                <a:gd name="T32" fmla="*/ 761 w 1375"/>
                <a:gd name="T33" fmla="*/ 1143 h 1143"/>
                <a:gd name="T34" fmla="*/ 612 w 1375"/>
                <a:gd name="T35" fmla="*/ 1143 h 1143"/>
                <a:gd name="T36" fmla="*/ 255 w 1375"/>
                <a:gd name="T37" fmla="*/ 400 h 1143"/>
                <a:gd name="T38" fmla="*/ 189 w 1375"/>
                <a:gd name="T39" fmla="*/ 262 h 1143"/>
                <a:gd name="T40" fmla="*/ 140 w 1375"/>
                <a:gd name="T41" fmla="*/ 140 h 1143"/>
                <a:gd name="T42" fmla="*/ 149 w 1375"/>
                <a:gd name="T43" fmla="*/ 260 h 1143"/>
                <a:gd name="T44" fmla="*/ 152 w 1375"/>
                <a:gd name="T45" fmla="*/ 430 h 1143"/>
                <a:gd name="T46" fmla="*/ 152 w 1375"/>
                <a:gd name="T47" fmla="*/ 1143 h 1143"/>
                <a:gd name="T48" fmla="*/ 0 w 1375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5" h="1143">
                  <a:moveTo>
                    <a:pt x="0" y="1143"/>
                  </a:moveTo>
                  <a:lnTo>
                    <a:pt x="0" y="0"/>
                  </a:lnTo>
                  <a:lnTo>
                    <a:pt x="225" y="0"/>
                  </a:lnTo>
                  <a:lnTo>
                    <a:pt x="580" y="744"/>
                  </a:lnTo>
                  <a:cubicBezTo>
                    <a:pt x="604" y="798"/>
                    <a:pt x="624" y="840"/>
                    <a:pt x="639" y="873"/>
                  </a:cubicBezTo>
                  <a:cubicBezTo>
                    <a:pt x="652" y="906"/>
                    <a:pt x="671" y="949"/>
                    <a:pt x="690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50" y="846"/>
                    <a:pt x="770" y="801"/>
                    <a:pt x="794" y="748"/>
                  </a:cubicBezTo>
                  <a:lnTo>
                    <a:pt x="1154" y="0"/>
                  </a:lnTo>
                  <a:lnTo>
                    <a:pt x="1375" y="0"/>
                  </a:lnTo>
                  <a:lnTo>
                    <a:pt x="1375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6" y="271"/>
                  </a:cubicBezTo>
                  <a:cubicBezTo>
                    <a:pt x="1228" y="233"/>
                    <a:pt x="1231" y="188"/>
                    <a:pt x="1238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3" y="336"/>
                    <a:pt x="201" y="289"/>
                    <a:pt x="189" y="262"/>
                  </a:cubicBezTo>
                  <a:cubicBezTo>
                    <a:pt x="176" y="235"/>
                    <a:pt x="161" y="194"/>
                    <a:pt x="140" y="140"/>
                  </a:cubicBezTo>
                  <a:cubicBezTo>
                    <a:pt x="145" y="181"/>
                    <a:pt x="148" y="221"/>
                    <a:pt x="149" y="260"/>
                  </a:cubicBezTo>
                  <a:cubicBezTo>
                    <a:pt x="151" y="299"/>
                    <a:pt x="152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67097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3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2 w 1218"/>
                <a:gd name="T13" fmla="*/ 952 h 1143"/>
                <a:gd name="T14" fmla="*/ 1218 w 1218"/>
                <a:gd name="T15" fmla="*/ 824 h 1143"/>
                <a:gd name="T16" fmla="*/ 1149 w 1218"/>
                <a:gd name="T17" fmla="*/ 620 h 1143"/>
                <a:gd name="T18" fmla="*/ 1001 w 1218"/>
                <a:gd name="T19" fmla="*/ 533 h 1143"/>
                <a:gd name="T20" fmla="*/ 1016 w 1218"/>
                <a:gd name="T21" fmla="*/ 527 h 1143"/>
                <a:gd name="T22" fmla="*/ 1038 w 1218"/>
                <a:gd name="T23" fmla="*/ 516 h 1143"/>
                <a:gd name="T24" fmla="*/ 1058 w 1218"/>
                <a:gd name="T25" fmla="*/ 506 h 1143"/>
                <a:gd name="T26" fmla="*/ 1134 w 1218"/>
                <a:gd name="T27" fmla="*/ 426 h 1143"/>
                <a:gd name="T28" fmla="*/ 1163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3 w 1218"/>
                <a:gd name="T35" fmla="*/ 0 h 1143"/>
                <a:gd name="T36" fmla="*/ 0 w 1218"/>
                <a:gd name="T37" fmla="*/ 0 h 1143"/>
                <a:gd name="T38" fmla="*/ 163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4 w 1218"/>
                <a:gd name="T47" fmla="*/ 309 h 1143"/>
                <a:gd name="T48" fmla="*/ 974 w 1218"/>
                <a:gd name="T49" fmla="*/ 394 h 1143"/>
                <a:gd name="T50" fmla="*/ 913 w 1218"/>
                <a:gd name="T51" fmla="*/ 458 h 1143"/>
                <a:gd name="T52" fmla="*/ 848 w 1218"/>
                <a:gd name="T53" fmla="*/ 479 h 1143"/>
                <a:gd name="T54" fmla="*/ 759 w 1218"/>
                <a:gd name="T55" fmla="*/ 483 h 1143"/>
                <a:gd name="T56" fmla="*/ 163 w 1218"/>
                <a:gd name="T57" fmla="*/ 483 h 1143"/>
                <a:gd name="T58" fmla="*/ 163 w 1218"/>
                <a:gd name="T59" fmla="*/ 132 h 1143"/>
                <a:gd name="T60" fmla="*/ 163 w 1218"/>
                <a:gd name="T61" fmla="*/ 614 h 1143"/>
                <a:gd name="T62" fmla="*/ 781 w 1218"/>
                <a:gd name="T63" fmla="*/ 614 h 1143"/>
                <a:gd name="T64" fmla="*/ 897 w 1218"/>
                <a:gd name="T65" fmla="*/ 623 h 1143"/>
                <a:gd name="T66" fmla="*/ 982 w 1218"/>
                <a:gd name="T67" fmla="*/ 663 h 1143"/>
                <a:gd name="T68" fmla="*/ 1050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3 w 1218"/>
                <a:gd name="T77" fmla="*/ 1010 h 1143"/>
                <a:gd name="T78" fmla="*/ 163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3" y="1143"/>
                  </a:lnTo>
                  <a:cubicBezTo>
                    <a:pt x="790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9" y="1101"/>
                    <a:pt x="1086" y="1081"/>
                    <a:pt x="1116" y="1054"/>
                  </a:cubicBezTo>
                  <a:cubicBezTo>
                    <a:pt x="1149" y="1027"/>
                    <a:pt x="1174" y="994"/>
                    <a:pt x="1192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6" y="662"/>
                    <a:pt x="1149" y="620"/>
                  </a:cubicBezTo>
                  <a:cubicBezTo>
                    <a:pt x="1102" y="577"/>
                    <a:pt x="1053" y="548"/>
                    <a:pt x="1001" y="533"/>
                  </a:cubicBezTo>
                  <a:cubicBezTo>
                    <a:pt x="1003" y="533"/>
                    <a:pt x="1007" y="530"/>
                    <a:pt x="1016" y="527"/>
                  </a:cubicBezTo>
                  <a:cubicBezTo>
                    <a:pt x="1025" y="522"/>
                    <a:pt x="1033" y="519"/>
                    <a:pt x="1038" y="516"/>
                  </a:cubicBezTo>
                  <a:cubicBezTo>
                    <a:pt x="1044" y="513"/>
                    <a:pt x="1051" y="510"/>
                    <a:pt x="1058" y="506"/>
                  </a:cubicBezTo>
                  <a:cubicBezTo>
                    <a:pt x="1089" y="486"/>
                    <a:pt x="1113" y="459"/>
                    <a:pt x="1134" y="426"/>
                  </a:cubicBezTo>
                  <a:cubicBezTo>
                    <a:pt x="1152" y="392"/>
                    <a:pt x="1163" y="349"/>
                    <a:pt x="1163" y="297"/>
                  </a:cubicBezTo>
                  <a:cubicBezTo>
                    <a:pt x="1163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1" y="7"/>
                    <a:pt x="819" y="0"/>
                    <a:pt x="733" y="0"/>
                  </a:cubicBezTo>
                  <a:lnTo>
                    <a:pt x="0" y="0"/>
                  </a:lnTo>
                  <a:close/>
                  <a:moveTo>
                    <a:pt x="163" y="132"/>
                  </a:moveTo>
                  <a:lnTo>
                    <a:pt x="732" y="132"/>
                  </a:lnTo>
                  <a:cubicBezTo>
                    <a:pt x="774" y="132"/>
                    <a:pt x="810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4" y="248"/>
                    <a:pt x="994" y="309"/>
                  </a:cubicBezTo>
                  <a:cubicBezTo>
                    <a:pt x="994" y="337"/>
                    <a:pt x="988" y="366"/>
                    <a:pt x="974" y="394"/>
                  </a:cubicBezTo>
                  <a:cubicBezTo>
                    <a:pt x="961" y="422"/>
                    <a:pt x="941" y="443"/>
                    <a:pt x="913" y="458"/>
                  </a:cubicBezTo>
                  <a:cubicBezTo>
                    <a:pt x="893" y="468"/>
                    <a:pt x="872" y="476"/>
                    <a:pt x="848" y="479"/>
                  </a:cubicBezTo>
                  <a:cubicBezTo>
                    <a:pt x="824" y="482"/>
                    <a:pt x="793" y="483"/>
                    <a:pt x="759" y="483"/>
                  </a:cubicBezTo>
                  <a:lnTo>
                    <a:pt x="163" y="483"/>
                  </a:lnTo>
                  <a:lnTo>
                    <a:pt x="163" y="132"/>
                  </a:lnTo>
                  <a:close/>
                  <a:moveTo>
                    <a:pt x="163" y="614"/>
                  </a:moveTo>
                  <a:lnTo>
                    <a:pt x="781" y="614"/>
                  </a:lnTo>
                  <a:cubicBezTo>
                    <a:pt x="827" y="614"/>
                    <a:pt x="866" y="617"/>
                    <a:pt x="897" y="623"/>
                  </a:cubicBezTo>
                  <a:cubicBezTo>
                    <a:pt x="928" y="628"/>
                    <a:pt x="956" y="642"/>
                    <a:pt x="982" y="663"/>
                  </a:cubicBezTo>
                  <a:cubicBezTo>
                    <a:pt x="1027" y="699"/>
                    <a:pt x="1050" y="748"/>
                    <a:pt x="1050" y="810"/>
                  </a:cubicBezTo>
                  <a:cubicBezTo>
                    <a:pt x="1050" y="872"/>
                    <a:pt x="1030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3" y="1010"/>
                  </a:lnTo>
                  <a:lnTo>
                    <a:pt x="163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6163626" y="1157289"/>
              <a:ext cx="438151" cy="409575"/>
            </a:xfrm>
            <a:custGeom>
              <a:avLst/>
              <a:gdLst>
                <a:gd name="T0" fmla="*/ 0 w 1218"/>
                <a:gd name="T1" fmla="*/ 0 h 1143"/>
                <a:gd name="T2" fmla="*/ 0 w 1218"/>
                <a:gd name="T3" fmla="*/ 1143 h 1143"/>
                <a:gd name="T4" fmla="*/ 732 w 1218"/>
                <a:gd name="T5" fmla="*/ 1143 h 1143"/>
                <a:gd name="T6" fmla="*/ 879 w 1218"/>
                <a:gd name="T7" fmla="*/ 1139 h 1143"/>
                <a:gd name="T8" fmla="*/ 1006 w 1218"/>
                <a:gd name="T9" fmla="*/ 1114 h 1143"/>
                <a:gd name="T10" fmla="*/ 1116 w 1218"/>
                <a:gd name="T11" fmla="*/ 1054 h 1143"/>
                <a:gd name="T12" fmla="*/ 1191 w 1218"/>
                <a:gd name="T13" fmla="*/ 952 h 1143"/>
                <a:gd name="T14" fmla="*/ 1218 w 1218"/>
                <a:gd name="T15" fmla="*/ 824 h 1143"/>
                <a:gd name="T16" fmla="*/ 1147 w 1218"/>
                <a:gd name="T17" fmla="*/ 620 h 1143"/>
                <a:gd name="T18" fmla="*/ 1001 w 1218"/>
                <a:gd name="T19" fmla="*/ 533 h 1143"/>
                <a:gd name="T20" fmla="*/ 1015 w 1218"/>
                <a:gd name="T21" fmla="*/ 527 h 1143"/>
                <a:gd name="T22" fmla="*/ 1037 w 1218"/>
                <a:gd name="T23" fmla="*/ 516 h 1143"/>
                <a:gd name="T24" fmla="*/ 1057 w 1218"/>
                <a:gd name="T25" fmla="*/ 506 h 1143"/>
                <a:gd name="T26" fmla="*/ 1132 w 1218"/>
                <a:gd name="T27" fmla="*/ 426 h 1143"/>
                <a:gd name="T28" fmla="*/ 1162 w 1218"/>
                <a:gd name="T29" fmla="*/ 297 h 1143"/>
                <a:gd name="T30" fmla="*/ 1105 w 1218"/>
                <a:gd name="T31" fmla="*/ 120 h 1143"/>
                <a:gd name="T32" fmla="*/ 953 w 1218"/>
                <a:gd name="T33" fmla="*/ 21 h 1143"/>
                <a:gd name="T34" fmla="*/ 732 w 1218"/>
                <a:gd name="T35" fmla="*/ 0 h 1143"/>
                <a:gd name="T36" fmla="*/ 0 w 1218"/>
                <a:gd name="T37" fmla="*/ 0 h 1143"/>
                <a:gd name="T38" fmla="*/ 161 w 1218"/>
                <a:gd name="T39" fmla="*/ 132 h 1143"/>
                <a:gd name="T40" fmla="*/ 732 w 1218"/>
                <a:gd name="T41" fmla="*/ 132 h 1143"/>
                <a:gd name="T42" fmla="*/ 839 w 1218"/>
                <a:gd name="T43" fmla="*/ 138 h 1143"/>
                <a:gd name="T44" fmla="*/ 918 w 1218"/>
                <a:gd name="T45" fmla="*/ 167 h 1143"/>
                <a:gd name="T46" fmla="*/ 993 w 1218"/>
                <a:gd name="T47" fmla="*/ 309 h 1143"/>
                <a:gd name="T48" fmla="*/ 974 w 1218"/>
                <a:gd name="T49" fmla="*/ 394 h 1143"/>
                <a:gd name="T50" fmla="*/ 912 w 1218"/>
                <a:gd name="T51" fmla="*/ 458 h 1143"/>
                <a:gd name="T52" fmla="*/ 846 w 1218"/>
                <a:gd name="T53" fmla="*/ 479 h 1143"/>
                <a:gd name="T54" fmla="*/ 759 w 1218"/>
                <a:gd name="T55" fmla="*/ 483 h 1143"/>
                <a:gd name="T56" fmla="*/ 161 w 1218"/>
                <a:gd name="T57" fmla="*/ 483 h 1143"/>
                <a:gd name="T58" fmla="*/ 161 w 1218"/>
                <a:gd name="T59" fmla="*/ 132 h 1143"/>
                <a:gd name="T60" fmla="*/ 161 w 1218"/>
                <a:gd name="T61" fmla="*/ 614 h 1143"/>
                <a:gd name="T62" fmla="*/ 781 w 1218"/>
                <a:gd name="T63" fmla="*/ 614 h 1143"/>
                <a:gd name="T64" fmla="*/ 896 w 1218"/>
                <a:gd name="T65" fmla="*/ 623 h 1143"/>
                <a:gd name="T66" fmla="*/ 981 w 1218"/>
                <a:gd name="T67" fmla="*/ 663 h 1143"/>
                <a:gd name="T68" fmla="*/ 1049 w 1218"/>
                <a:gd name="T69" fmla="*/ 810 h 1143"/>
                <a:gd name="T70" fmla="*/ 988 w 1218"/>
                <a:gd name="T71" fmla="*/ 954 h 1143"/>
                <a:gd name="T72" fmla="*/ 899 w 1218"/>
                <a:gd name="T73" fmla="*/ 998 h 1143"/>
                <a:gd name="T74" fmla="*/ 781 w 1218"/>
                <a:gd name="T75" fmla="*/ 1010 h 1143"/>
                <a:gd name="T76" fmla="*/ 161 w 1218"/>
                <a:gd name="T77" fmla="*/ 1010 h 1143"/>
                <a:gd name="T78" fmla="*/ 161 w 1218"/>
                <a:gd name="T79" fmla="*/ 6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8" h="1143">
                  <a:moveTo>
                    <a:pt x="0" y="0"/>
                  </a:moveTo>
                  <a:lnTo>
                    <a:pt x="0" y="1143"/>
                  </a:lnTo>
                  <a:lnTo>
                    <a:pt x="732" y="1143"/>
                  </a:lnTo>
                  <a:cubicBezTo>
                    <a:pt x="789" y="1143"/>
                    <a:pt x="838" y="1142"/>
                    <a:pt x="879" y="1139"/>
                  </a:cubicBezTo>
                  <a:cubicBezTo>
                    <a:pt x="920" y="1135"/>
                    <a:pt x="962" y="1127"/>
                    <a:pt x="1006" y="1114"/>
                  </a:cubicBezTo>
                  <a:cubicBezTo>
                    <a:pt x="1048" y="1101"/>
                    <a:pt x="1086" y="1081"/>
                    <a:pt x="1116" y="1054"/>
                  </a:cubicBezTo>
                  <a:cubicBezTo>
                    <a:pt x="1149" y="1027"/>
                    <a:pt x="1173" y="994"/>
                    <a:pt x="1191" y="952"/>
                  </a:cubicBezTo>
                  <a:cubicBezTo>
                    <a:pt x="1209" y="911"/>
                    <a:pt x="1218" y="869"/>
                    <a:pt x="1218" y="824"/>
                  </a:cubicBezTo>
                  <a:cubicBezTo>
                    <a:pt x="1218" y="730"/>
                    <a:pt x="1194" y="662"/>
                    <a:pt x="1147" y="620"/>
                  </a:cubicBezTo>
                  <a:cubicBezTo>
                    <a:pt x="1101" y="577"/>
                    <a:pt x="1053" y="548"/>
                    <a:pt x="1001" y="533"/>
                  </a:cubicBezTo>
                  <a:cubicBezTo>
                    <a:pt x="1001" y="533"/>
                    <a:pt x="1007" y="530"/>
                    <a:pt x="1015" y="527"/>
                  </a:cubicBezTo>
                  <a:cubicBezTo>
                    <a:pt x="1024" y="522"/>
                    <a:pt x="1031" y="519"/>
                    <a:pt x="1037" y="516"/>
                  </a:cubicBezTo>
                  <a:cubicBezTo>
                    <a:pt x="1044" y="513"/>
                    <a:pt x="1049" y="510"/>
                    <a:pt x="1057" y="506"/>
                  </a:cubicBezTo>
                  <a:cubicBezTo>
                    <a:pt x="1088" y="486"/>
                    <a:pt x="1113" y="459"/>
                    <a:pt x="1132" y="426"/>
                  </a:cubicBezTo>
                  <a:cubicBezTo>
                    <a:pt x="1152" y="392"/>
                    <a:pt x="1162" y="349"/>
                    <a:pt x="1162" y="297"/>
                  </a:cubicBezTo>
                  <a:cubicBezTo>
                    <a:pt x="1162" y="229"/>
                    <a:pt x="1143" y="170"/>
                    <a:pt x="1105" y="120"/>
                  </a:cubicBezTo>
                  <a:cubicBezTo>
                    <a:pt x="1064" y="69"/>
                    <a:pt x="1013" y="36"/>
                    <a:pt x="953" y="21"/>
                  </a:cubicBezTo>
                  <a:cubicBezTo>
                    <a:pt x="892" y="7"/>
                    <a:pt x="817" y="0"/>
                    <a:pt x="732" y="0"/>
                  </a:cubicBezTo>
                  <a:lnTo>
                    <a:pt x="0" y="0"/>
                  </a:lnTo>
                  <a:close/>
                  <a:moveTo>
                    <a:pt x="161" y="132"/>
                  </a:moveTo>
                  <a:lnTo>
                    <a:pt x="732" y="132"/>
                  </a:lnTo>
                  <a:cubicBezTo>
                    <a:pt x="774" y="132"/>
                    <a:pt x="809" y="134"/>
                    <a:pt x="839" y="138"/>
                  </a:cubicBezTo>
                  <a:cubicBezTo>
                    <a:pt x="867" y="141"/>
                    <a:pt x="894" y="152"/>
                    <a:pt x="918" y="167"/>
                  </a:cubicBezTo>
                  <a:cubicBezTo>
                    <a:pt x="968" y="201"/>
                    <a:pt x="993" y="248"/>
                    <a:pt x="993" y="309"/>
                  </a:cubicBezTo>
                  <a:cubicBezTo>
                    <a:pt x="993" y="337"/>
                    <a:pt x="986" y="366"/>
                    <a:pt x="974" y="394"/>
                  </a:cubicBezTo>
                  <a:cubicBezTo>
                    <a:pt x="961" y="422"/>
                    <a:pt x="940" y="443"/>
                    <a:pt x="912" y="458"/>
                  </a:cubicBezTo>
                  <a:cubicBezTo>
                    <a:pt x="893" y="468"/>
                    <a:pt x="870" y="476"/>
                    <a:pt x="846" y="479"/>
                  </a:cubicBezTo>
                  <a:cubicBezTo>
                    <a:pt x="823" y="482"/>
                    <a:pt x="793" y="483"/>
                    <a:pt x="759" y="483"/>
                  </a:cubicBezTo>
                  <a:lnTo>
                    <a:pt x="161" y="483"/>
                  </a:lnTo>
                  <a:lnTo>
                    <a:pt x="161" y="132"/>
                  </a:lnTo>
                  <a:close/>
                  <a:moveTo>
                    <a:pt x="161" y="614"/>
                  </a:moveTo>
                  <a:lnTo>
                    <a:pt x="781" y="614"/>
                  </a:lnTo>
                  <a:cubicBezTo>
                    <a:pt x="826" y="614"/>
                    <a:pt x="866" y="617"/>
                    <a:pt x="896" y="623"/>
                  </a:cubicBezTo>
                  <a:cubicBezTo>
                    <a:pt x="927" y="628"/>
                    <a:pt x="956" y="642"/>
                    <a:pt x="981" y="663"/>
                  </a:cubicBezTo>
                  <a:cubicBezTo>
                    <a:pt x="1027" y="699"/>
                    <a:pt x="1049" y="748"/>
                    <a:pt x="1049" y="810"/>
                  </a:cubicBezTo>
                  <a:cubicBezTo>
                    <a:pt x="1049" y="872"/>
                    <a:pt x="1029" y="918"/>
                    <a:pt x="988" y="954"/>
                  </a:cubicBezTo>
                  <a:cubicBezTo>
                    <a:pt x="962" y="977"/>
                    <a:pt x="932" y="992"/>
                    <a:pt x="899" y="998"/>
                  </a:cubicBezTo>
                  <a:cubicBezTo>
                    <a:pt x="864" y="1006"/>
                    <a:pt x="825" y="1010"/>
                    <a:pt x="781" y="1010"/>
                  </a:cubicBezTo>
                  <a:lnTo>
                    <a:pt x="161" y="1010"/>
                  </a:lnTo>
                  <a:lnTo>
                    <a:pt x="161" y="6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5904862" y="1374777"/>
              <a:ext cx="184150" cy="4286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398450" y="1157289"/>
              <a:ext cx="471488" cy="409575"/>
            </a:xfrm>
            <a:custGeom>
              <a:avLst/>
              <a:gdLst>
                <a:gd name="T0" fmla="*/ 0 w 1313"/>
                <a:gd name="T1" fmla="*/ 0 h 1143"/>
                <a:gd name="T2" fmla="*/ 0 w 1313"/>
                <a:gd name="T3" fmla="*/ 1143 h 1143"/>
                <a:gd name="T4" fmla="*/ 163 w 1313"/>
                <a:gd name="T5" fmla="*/ 1143 h 1143"/>
                <a:gd name="T6" fmla="*/ 163 w 1313"/>
                <a:gd name="T7" fmla="*/ 685 h 1143"/>
                <a:gd name="T8" fmla="*/ 714 w 1313"/>
                <a:gd name="T9" fmla="*/ 685 h 1143"/>
                <a:gd name="T10" fmla="*/ 1101 w 1313"/>
                <a:gd name="T11" fmla="*/ 1143 h 1143"/>
                <a:gd name="T12" fmla="*/ 1313 w 1313"/>
                <a:gd name="T13" fmla="*/ 1143 h 1143"/>
                <a:gd name="T14" fmla="*/ 893 w 1313"/>
                <a:gd name="T15" fmla="*/ 660 h 1143"/>
                <a:gd name="T16" fmla="*/ 993 w 1313"/>
                <a:gd name="T17" fmla="*/ 637 h 1143"/>
                <a:gd name="T18" fmla="*/ 1082 w 1313"/>
                <a:gd name="T19" fmla="*/ 590 h 1143"/>
                <a:gd name="T20" fmla="*/ 1166 w 1313"/>
                <a:gd name="T21" fmla="*/ 494 h 1143"/>
                <a:gd name="T22" fmla="*/ 1200 w 1313"/>
                <a:gd name="T23" fmla="*/ 336 h 1143"/>
                <a:gd name="T24" fmla="*/ 1169 w 1313"/>
                <a:gd name="T25" fmla="*/ 184 h 1143"/>
                <a:gd name="T26" fmla="*/ 1098 w 1313"/>
                <a:gd name="T27" fmla="*/ 92 h 1143"/>
                <a:gd name="T28" fmla="*/ 960 w 1313"/>
                <a:gd name="T29" fmla="*/ 18 h 1143"/>
                <a:gd name="T30" fmla="*/ 777 w 1313"/>
                <a:gd name="T31" fmla="*/ 0 h 1143"/>
                <a:gd name="T32" fmla="*/ 0 w 1313"/>
                <a:gd name="T33" fmla="*/ 0 h 1143"/>
                <a:gd name="T34" fmla="*/ 161 w 1313"/>
                <a:gd name="T35" fmla="*/ 137 h 1143"/>
                <a:gd name="T36" fmla="*/ 788 w 1313"/>
                <a:gd name="T37" fmla="*/ 137 h 1143"/>
                <a:gd name="T38" fmla="*/ 916 w 1313"/>
                <a:gd name="T39" fmla="*/ 152 h 1143"/>
                <a:gd name="T40" fmla="*/ 998 w 1313"/>
                <a:gd name="T41" fmla="*/ 221 h 1143"/>
                <a:gd name="T42" fmla="*/ 1032 w 1313"/>
                <a:gd name="T43" fmla="*/ 343 h 1143"/>
                <a:gd name="T44" fmla="*/ 993 w 1313"/>
                <a:gd name="T45" fmla="*/ 464 h 1143"/>
                <a:gd name="T46" fmla="*/ 919 w 1313"/>
                <a:gd name="T47" fmla="*/ 523 h 1143"/>
                <a:gd name="T48" fmla="*/ 832 w 1313"/>
                <a:gd name="T49" fmla="*/ 547 h 1143"/>
                <a:gd name="T50" fmla="*/ 726 w 1313"/>
                <a:gd name="T51" fmla="*/ 551 h 1143"/>
                <a:gd name="T52" fmla="*/ 161 w 1313"/>
                <a:gd name="T53" fmla="*/ 551 h 1143"/>
                <a:gd name="T54" fmla="*/ 161 w 1313"/>
                <a:gd name="T55" fmla="*/ 13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13" h="1143">
                  <a:moveTo>
                    <a:pt x="0" y="0"/>
                  </a:moveTo>
                  <a:lnTo>
                    <a:pt x="0" y="1143"/>
                  </a:lnTo>
                  <a:lnTo>
                    <a:pt x="163" y="1143"/>
                  </a:lnTo>
                  <a:lnTo>
                    <a:pt x="163" y="685"/>
                  </a:lnTo>
                  <a:lnTo>
                    <a:pt x="714" y="685"/>
                  </a:lnTo>
                  <a:lnTo>
                    <a:pt x="1101" y="1143"/>
                  </a:lnTo>
                  <a:lnTo>
                    <a:pt x="1313" y="1143"/>
                  </a:lnTo>
                  <a:lnTo>
                    <a:pt x="893" y="660"/>
                  </a:lnTo>
                  <a:cubicBezTo>
                    <a:pt x="934" y="652"/>
                    <a:pt x="967" y="644"/>
                    <a:pt x="993" y="637"/>
                  </a:cubicBezTo>
                  <a:cubicBezTo>
                    <a:pt x="1017" y="629"/>
                    <a:pt x="1047" y="614"/>
                    <a:pt x="1082" y="590"/>
                  </a:cubicBezTo>
                  <a:cubicBezTo>
                    <a:pt x="1115" y="567"/>
                    <a:pt x="1143" y="534"/>
                    <a:pt x="1166" y="494"/>
                  </a:cubicBezTo>
                  <a:cubicBezTo>
                    <a:pt x="1188" y="452"/>
                    <a:pt x="1200" y="399"/>
                    <a:pt x="1200" y="336"/>
                  </a:cubicBezTo>
                  <a:cubicBezTo>
                    <a:pt x="1200" y="274"/>
                    <a:pt x="1190" y="224"/>
                    <a:pt x="1169" y="184"/>
                  </a:cubicBezTo>
                  <a:cubicBezTo>
                    <a:pt x="1148" y="144"/>
                    <a:pt x="1124" y="113"/>
                    <a:pt x="1098" y="92"/>
                  </a:cubicBezTo>
                  <a:cubicBezTo>
                    <a:pt x="1056" y="52"/>
                    <a:pt x="1009" y="28"/>
                    <a:pt x="960" y="18"/>
                  </a:cubicBezTo>
                  <a:cubicBezTo>
                    <a:pt x="909" y="6"/>
                    <a:pt x="848" y="0"/>
                    <a:pt x="777" y="0"/>
                  </a:cubicBezTo>
                  <a:lnTo>
                    <a:pt x="0" y="0"/>
                  </a:lnTo>
                  <a:close/>
                  <a:moveTo>
                    <a:pt x="161" y="137"/>
                  </a:moveTo>
                  <a:lnTo>
                    <a:pt x="788" y="137"/>
                  </a:lnTo>
                  <a:cubicBezTo>
                    <a:pt x="842" y="139"/>
                    <a:pt x="884" y="143"/>
                    <a:pt x="916" y="152"/>
                  </a:cubicBezTo>
                  <a:cubicBezTo>
                    <a:pt x="947" y="161"/>
                    <a:pt x="975" y="185"/>
                    <a:pt x="998" y="221"/>
                  </a:cubicBezTo>
                  <a:cubicBezTo>
                    <a:pt x="1021" y="256"/>
                    <a:pt x="1032" y="296"/>
                    <a:pt x="1032" y="343"/>
                  </a:cubicBezTo>
                  <a:cubicBezTo>
                    <a:pt x="1032" y="390"/>
                    <a:pt x="1018" y="431"/>
                    <a:pt x="993" y="464"/>
                  </a:cubicBezTo>
                  <a:cubicBezTo>
                    <a:pt x="973" y="491"/>
                    <a:pt x="949" y="510"/>
                    <a:pt x="919" y="523"/>
                  </a:cubicBezTo>
                  <a:cubicBezTo>
                    <a:pt x="889" y="536"/>
                    <a:pt x="860" y="543"/>
                    <a:pt x="832" y="547"/>
                  </a:cubicBezTo>
                  <a:cubicBezTo>
                    <a:pt x="803" y="550"/>
                    <a:pt x="767" y="551"/>
                    <a:pt x="726" y="551"/>
                  </a:cubicBezTo>
                  <a:lnTo>
                    <a:pt x="161" y="551"/>
                  </a:lnTo>
                  <a:lnTo>
                    <a:pt x="161" y="13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4912675" y="1157289"/>
              <a:ext cx="393699" cy="409575"/>
            </a:xfrm>
            <a:custGeom>
              <a:avLst/>
              <a:gdLst>
                <a:gd name="T0" fmla="*/ 0 w 1096"/>
                <a:gd name="T1" fmla="*/ 1143 h 1143"/>
                <a:gd name="T2" fmla="*/ 0 w 1096"/>
                <a:gd name="T3" fmla="*/ 0 h 1143"/>
                <a:gd name="T4" fmla="*/ 1054 w 1096"/>
                <a:gd name="T5" fmla="*/ 0 h 1143"/>
                <a:gd name="T6" fmla="*/ 1054 w 1096"/>
                <a:gd name="T7" fmla="*/ 140 h 1143"/>
                <a:gd name="T8" fmla="*/ 161 w 1096"/>
                <a:gd name="T9" fmla="*/ 140 h 1143"/>
                <a:gd name="T10" fmla="*/ 161 w 1096"/>
                <a:gd name="T11" fmla="*/ 482 h 1143"/>
                <a:gd name="T12" fmla="*/ 1032 w 1096"/>
                <a:gd name="T13" fmla="*/ 482 h 1143"/>
                <a:gd name="T14" fmla="*/ 1032 w 1096"/>
                <a:gd name="T15" fmla="*/ 616 h 1143"/>
                <a:gd name="T16" fmla="*/ 161 w 1096"/>
                <a:gd name="T17" fmla="*/ 616 h 1143"/>
                <a:gd name="T18" fmla="*/ 161 w 1096"/>
                <a:gd name="T19" fmla="*/ 1001 h 1143"/>
                <a:gd name="T20" fmla="*/ 1096 w 1096"/>
                <a:gd name="T21" fmla="*/ 1001 h 1143"/>
                <a:gd name="T22" fmla="*/ 1096 w 1096"/>
                <a:gd name="T23" fmla="*/ 1143 h 1143"/>
                <a:gd name="T24" fmla="*/ 0 w 1096"/>
                <a:gd name="T25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6" h="1143">
                  <a:moveTo>
                    <a:pt x="0" y="1143"/>
                  </a:moveTo>
                  <a:lnTo>
                    <a:pt x="0" y="0"/>
                  </a:lnTo>
                  <a:lnTo>
                    <a:pt x="1054" y="0"/>
                  </a:lnTo>
                  <a:lnTo>
                    <a:pt x="1054" y="140"/>
                  </a:lnTo>
                  <a:lnTo>
                    <a:pt x="161" y="140"/>
                  </a:lnTo>
                  <a:lnTo>
                    <a:pt x="161" y="482"/>
                  </a:lnTo>
                  <a:lnTo>
                    <a:pt x="1032" y="482"/>
                  </a:lnTo>
                  <a:lnTo>
                    <a:pt x="1032" y="616"/>
                  </a:lnTo>
                  <a:lnTo>
                    <a:pt x="161" y="616"/>
                  </a:lnTo>
                  <a:lnTo>
                    <a:pt x="161" y="1001"/>
                  </a:lnTo>
                  <a:lnTo>
                    <a:pt x="1096" y="1001"/>
                  </a:lnTo>
                  <a:lnTo>
                    <a:pt x="1096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4523738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4134804" y="1157289"/>
              <a:ext cx="330201" cy="409575"/>
            </a:xfrm>
            <a:custGeom>
              <a:avLst/>
              <a:gdLst>
                <a:gd name="T0" fmla="*/ 0 w 919"/>
                <a:gd name="T1" fmla="*/ 1143 h 1143"/>
                <a:gd name="T2" fmla="*/ 0 w 919"/>
                <a:gd name="T3" fmla="*/ 0 h 1143"/>
                <a:gd name="T4" fmla="*/ 161 w 919"/>
                <a:gd name="T5" fmla="*/ 0 h 1143"/>
                <a:gd name="T6" fmla="*/ 161 w 919"/>
                <a:gd name="T7" fmla="*/ 1003 h 1143"/>
                <a:gd name="T8" fmla="*/ 919 w 919"/>
                <a:gd name="T9" fmla="*/ 1003 h 1143"/>
                <a:gd name="T10" fmla="*/ 919 w 919"/>
                <a:gd name="T11" fmla="*/ 1143 h 1143"/>
                <a:gd name="T12" fmla="*/ 0 w 919"/>
                <a:gd name="T13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9" h="1143">
                  <a:moveTo>
                    <a:pt x="0" y="1143"/>
                  </a:moveTo>
                  <a:lnTo>
                    <a:pt x="0" y="0"/>
                  </a:lnTo>
                  <a:lnTo>
                    <a:pt x="161" y="0"/>
                  </a:lnTo>
                  <a:lnTo>
                    <a:pt x="161" y="1003"/>
                  </a:lnTo>
                  <a:lnTo>
                    <a:pt x="919" y="1003"/>
                  </a:lnTo>
                  <a:lnTo>
                    <a:pt x="919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Rectangle 14"/>
            <p:cNvSpPr>
              <a:spLocks noChangeArrowheads="1"/>
            </p:cNvSpPr>
            <p:nvPr/>
          </p:nvSpPr>
          <p:spPr bwMode="auto">
            <a:xfrm>
              <a:off x="3844291" y="1058865"/>
              <a:ext cx="57150" cy="5873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15"/>
            <p:cNvSpPr>
              <a:spLocks noChangeArrowheads="1"/>
            </p:cNvSpPr>
            <p:nvPr/>
          </p:nvSpPr>
          <p:spPr bwMode="auto">
            <a:xfrm>
              <a:off x="3690306" y="1057276"/>
              <a:ext cx="57150" cy="603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3587118" y="1157289"/>
              <a:ext cx="422275" cy="419100"/>
            </a:xfrm>
            <a:custGeom>
              <a:avLst/>
              <a:gdLst>
                <a:gd name="T0" fmla="*/ 0 w 1173"/>
                <a:gd name="T1" fmla="*/ 0 h 1170"/>
                <a:gd name="T2" fmla="*/ 164 w 1173"/>
                <a:gd name="T3" fmla="*/ 0 h 1170"/>
                <a:gd name="T4" fmla="*/ 164 w 1173"/>
                <a:gd name="T5" fmla="*/ 678 h 1170"/>
                <a:gd name="T6" fmla="*/ 170 w 1173"/>
                <a:gd name="T7" fmla="*/ 774 h 1170"/>
                <a:gd name="T8" fmla="*/ 185 w 1173"/>
                <a:gd name="T9" fmla="*/ 840 h 1170"/>
                <a:gd name="T10" fmla="*/ 219 w 1173"/>
                <a:gd name="T11" fmla="*/ 900 h 1170"/>
                <a:gd name="T12" fmla="*/ 277 w 1173"/>
                <a:gd name="T13" fmla="*/ 952 h 1170"/>
                <a:gd name="T14" fmla="*/ 592 w 1173"/>
                <a:gd name="T15" fmla="*/ 1030 h 1170"/>
                <a:gd name="T16" fmla="*/ 862 w 1173"/>
                <a:gd name="T17" fmla="*/ 979 h 1170"/>
                <a:gd name="T18" fmla="*/ 946 w 1173"/>
                <a:gd name="T19" fmla="*/ 923 h 1170"/>
                <a:gd name="T20" fmla="*/ 990 w 1173"/>
                <a:gd name="T21" fmla="*/ 854 h 1170"/>
                <a:gd name="T22" fmla="*/ 1006 w 1173"/>
                <a:gd name="T23" fmla="*/ 784 h 1170"/>
                <a:gd name="T24" fmla="*/ 1009 w 1173"/>
                <a:gd name="T25" fmla="*/ 699 h 1170"/>
                <a:gd name="T26" fmla="*/ 1009 w 1173"/>
                <a:gd name="T27" fmla="*/ 0 h 1170"/>
                <a:gd name="T28" fmla="*/ 1173 w 1173"/>
                <a:gd name="T29" fmla="*/ 0 h 1170"/>
                <a:gd name="T30" fmla="*/ 1173 w 1173"/>
                <a:gd name="T31" fmla="*/ 685 h 1170"/>
                <a:gd name="T32" fmla="*/ 1163 w 1173"/>
                <a:gd name="T33" fmla="*/ 830 h 1170"/>
                <a:gd name="T34" fmla="*/ 1115 w 1173"/>
                <a:gd name="T35" fmla="*/ 955 h 1170"/>
                <a:gd name="T36" fmla="*/ 999 w 1173"/>
                <a:gd name="T37" fmla="*/ 1071 h 1170"/>
                <a:gd name="T38" fmla="*/ 829 w 1173"/>
                <a:gd name="T39" fmla="*/ 1143 h 1170"/>
                <a:gd name="T40" fmla="*/ 591 w 1173"/>
                <a:gd name="T41" fmla="*/ 1170 h 1170"/>
                <a:gd name="T42" fmla="*/ 167 w 1173"/>
                <a:gd name="T43" fmla="*/ 1060 h 1170"/>
                <a:gd name="T44" fmla="*/ 56 w 1173"/>
                <a:gd name="T45" fmla="*/ 944 h 1170"/>
                <a:gd name="T46" fmla="*/ 11 w 1173"/>
                <a:gd name="T47" fmla="*/ 821 h 1170"/>
                <a:gd name="T48" fmla="*/ 0 w 1173"/>
                <a:gd name="T49" fmla="*/ 672 h 1170"/>
                <a:gd name="T50" fmla="*/ 0 w 1173"/>
                <a:gd name="T51" fmla="*/ 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3" h="1170">
                  <a:moveTo>
                    <a:pt x="0" y="0"/>
                  </a:moveTo>
                  <a:lnTo>
                    <a:pt x="164" y="0"/>
                  </a:lnTo>
                  <a:lnTo>
                    <a:pt x="164" y="678"/>
                  </a:lnTo>
                  <a:cubicBezTo>
                    <a:pt x="166" y="718"/>
                    <a:pt x="167" y="751"/>
                    <a:pt x="170" y="774"/>
                  </a:cubicBezTo>
                  <a:cubicBezTo>
                    <a:pt x="172" y="797"/>
                    <a:pt x="178" y="819"/>
                    <a:pt x="185" y="840"/>
                  </a:cubicBezTo>
                  <a:cubicBezTo>
                    <a:pt x="191" y="863"/>
                    <a:pt x="203" y="882"/>
                    <a:pt x="219" y="900"/>
                  </a:cubicBezTo>
                  <a:cubicBezTo>
                    <a:pt x="235" y="920"/>
                    <a:pt x="253" y="937"/>
                    <a:pt x="277" y="952"/>
                  </a:cubicBezTo>
                  <a:cubicBezTo>
                    <a:pt x="356" y="1003"/>
                    <a:pt x="461" y="1030"/>
                    <a:pt x="592" y="1030"/>
                  </a:cubicBezTo>
                  <a:cubicBezTo>
                    <a:pt x="699" y="1030"/>
                    <a:pt x="789" y="1012"/>
                    <a:pt x="862" y="979"/>
                  </a:cubicBezTo>
                  <a:cubicBezTo>
                    <a:pt x="898" y="964"/>
                    <a:pt x="925" y="944"/>
                    <a:pt x="946" y="923"/>
                  </a:cubicBezTo>
                  <a:cubicBezTo>
                    <a:pt x="967" y="900"/>
                    <a:pt x="981" y="878"/>
                    <a:pt x="990" y="854"/>
                  </a:cubicBezTo>
                  <a:cubicBezTo>
                    <a:pt x="999" y="831"/>
                    <a:pt x="1003" y="807"/>
                    <a:pt x="1006" y="784"/>
                  </a:cubicBezTo>
                  <a:cubicBezTo>
                    <a:pt x="1008" y="760"/>
                    <a:pt x="1009" y="732"/>
                    <a:pt x="1009" y="699"/>
                  </a:cubicBezTo>
                  <a:lnTo>
                    <a:pt x="1009" y="0"/>
                  </a:lnTo>
                  <a:lnTo>
                    <a:pt x="1173" y="0"/>
                  </a:lnTo>
                  <a:lnTo>
                    <a:pt x="1173" y="685"/>
                  </a:lnTo>
                  <a:cubicBezTo>
                    <a:pt x="1172" y="744"/>
                    <a:pt x="1169" y="792"/>
                    <a:pt x="1163" y="830"/>
                  </a:cubicBezTo>
                  <a:cubicBezTo>
                    <a:pt x="1157" y="869"/>
                    <a:pt x="1140" y="909"/>
                    <a:pt x="1115" y="955"/>
                  </a:cubicBezTo>
                  <a:cubicBezTo>
                    <a:pt x="1089" y="998"/>
                    <a:pt x="1050" y="1037"/>
                    <a:pt x="999" y="1071"/>
                  </a:cubicBezTo>
                  <a:cubicBezTo>
                    <a:pt x="952" y="1101"/>
                    <a:pt x="895" y="1125"/>
                    <a:pt x="829" y="1143"/>
                  </a:cubicBezTo>
                  <a:cubicBezTo>
                    <a:pt x="762" y="1161"/>
                    <a:pt x="682" y="1170"/>
                    <a:pt x="591" y="1170"/>
                  </a:cubicBezTo>
                  <a:cubicBezTo>
                    <a:pt x="414" y="1170"/>
                    <a:pt x="273" y="1134"/>
                    <a:pt x="167" y="1060"/>
                  </a:cubicBezTo>
                  <a:cubicBezTo>
                    <a:pt x="118" y="1025"/>
                    <a:pt x="80" y="986"/>
                    <a:pt x="56" y="944"/>
                  </a:cubicBezTo>
                  <a:cubicBezTo>
                    <a:pt x="32" y="902"/>
                    <a:pt x="17" y="861"/>
                    <a:pt x="11" y="821"/>
                  </a:cubicBezTo>
                  <a:cubicBezTo>
                    <a:pt x="5" y="780"/>
                    <a:pt x="2" y="730"/>
                    <a:pt x="0" y="67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2967989" y="1157289"/>
              <a:ext cx="495301" cy="409575"/>
            </a:xfrm>
            <a:custGeom>
              <a:avLst/>
              <a:gdLst>
                <a:gd name="T0" fmla="*/ 0 w 1374"/>
                <a:gd name="T1" fmla="*/ 1143 h 1143"/>
                <a:gd name="T2" fmla="*/ 0 w 1374"/>
                <a:gd name="T3" fmla="*/ 0 h 1143"/>
                <a:gd name="T4" fmla="*/ 223 w 1374"/>
                <a:gd name="T5" fmla="*/ 0 h 1143"/>
                <a:gd name="T6" fmla="*/ 579 w 1374"/>
                <a:gd name="T7" fmla="*/ 744 h 1143"/>
                <a:gd name="T8" fmla="*/ 637 w 1374"/>
                <a:gd name="T9" fmla="*/ 873 h 1143"/>
                <a:gd name="T10" fmla="*/ 689 w 1374"/>
                <a:gd name="T11" fmla="*/ 1000 h 1143"/>
                <a:gd name="T12" fmla="*/ 735 w 1374"/>
                <a:gd name="T13" fmla="*/ 881 h 1143"/>
                <a:gd name="T14" fmla="*/ 793 w 1374"/>
                <a:gd name="T15" fmla="*/ 748 h 1143"/>
                <a:gd name="T16" fmla="*/ 1154 w 1374"/>
                <a:gd name="T17" fmla="*/ 0 h 1143"/>
                <a:gd name="T18" fmla="*/ 1374 w 1374"/>
                <a:gd name="T19" fmla="*/ 0 h 1143"/>
                <a:gd name="T20" fmla="*/ 1374 w 1374"/>
                <a:gd name="T21" fmla="*/ 1143 h 1143"/>
                <a:gd name="T22" fmla="*/ 1222 w 1374"/>
                <a:gd name="T23" fmla="*/ 1143 h 1143"/>
                <a:gd name="T24" fmla="*/ 1222 w 1374"/>
                <a:gd name="T25" fmla="*/ 485 h 1143"/>
                <a:gd name="T26" fmla="*/ 1225 w 1374"/>
                <a:gd name="T27" fmla="*/ 271 h 1143"/>
                <a:gd name="T28" fmla="*/ 1237 w 1374"/>
                <a:gd name="T29" fmla="*/ 135 h 1143"/>
                <a:gd name="T30" fmla="*/ 1151 w 1374"/>
                <a:gd name="T31" fmla="*/ 336 h 1143"/>
                <a:gd name="T32" fmla="*/ 761 w 1374"/>
                <a:gd name="T33" fmla="*/ 1143 h 1143"/>
                <a:gd name="T34" fmla="*/ 612 w 1374"/>
                <a:gd name="T35" fmla="*/ 1143 h 1143"/>
                <a:gd name="T36" fmla="*/ 255 w 1374"/>
                <a:gd name="T37" fmla="*/ 400 h 1143"/>
                <a:gd name="T38" fmla="*/ 189 w 1374"/>
                <a:gd name="T39" fmla="*/ 262 h 1143"/>
                <a:gd name="T40" fmla="*/ 139 w 1374"/>
                <a:gd name="T41" fmla="*/ 140 h 1143"/>
                <a:gd name="T42" fmla="*/ 148 w 1374"/>
                <a:gd name="T43" fmla="*/ 260 h 1143"/>
                <a:gd name="T44" fmla="*/ 152 w 1374"/>
                <a:gd name="T45" fmla="*/ 430 h 1143"/>
                <a:gd name="T46" fmla="*/ 152 w 1374"/>
                <a:gd name="T47" fmla="*/ 1143 h 1143"/>
                <a:gd name="T48" fmla="*/ 0 w 1374"/>
                <a:gd name="T49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4" h="1143">
                  <a:moveTo>
                    <a:pt x="0" y="1143"/>
                  </a:moveTo>
                  <a:lnTo>
                    <a:pt x="0" y="0"/>
                  </a:lnTo>
                  <a:lnTo>
                    <a:pt x="223" y="0"/>
                  </a:lnTo>
                  <a:lnTo>
                    <a:pt x="579" y="744"/>
                  </a:lnTo>
                  <a:cubicBezTo>
                    <a:pt x="604" y="798"/>
                    <a:pt x="624" y="840"/>
                    <a:pt x="637" y="873"/>
                  </a:cubicBezTo>
                  <a:cubicBezTo>
                    <a:pt x="653" y="906"/>
                    <a:pt x="669" y="949"/>
                    <a:pt x="689" y="1000"/>
                  </a:cubicBezTo>
                  <a:cubicBezTo>
                    <a:pt x="705" y="958"/>
                    <a:pt x="720" y="917"/>
                    <a:pt x="735" y="881"/>
                  </a:cubicBezTo>
                  <a:cubicBezTo>
                    <a:pt x="749" y="846"/>
                    <a:pt x="770" y="801"/>
                    <a:pt x="793" y="748"/>
                  </a:cubicBezTo>
                  <a:lnTo>
                    <a:pt x="1154" y="0"/>
                  </a:lnTo>
                  <a:lnTo>
                    <a:pt x="1374" y="0"/>
                  </a:lnTo>
                  <a:lnTo>
                    <a:pt x="1374" y="1143"/>
                  </a:lnTo>
                  <a:lnTo>
                    <a:pt x="1222" y="1143"/>
                  </a:lnTo>
                  <a:lnTo>
                    <a:pt x="1222" y="485"/>
                  </a:lnTo>
                  <a:cubicBezTo>
                    <a:pt x="1222" y="379"/>
                    <a:pt x="1223" y="309"/>
                    <a:pt x="1225" y="271"/>
                  </a:cubicBezTo>
                  <a:cubicBezTo>
                    <a:pt x="1226" y="233"/>
                    <a:pt x="1231" y="188"/>
                    <a:pt x="1237" y="135"/>
                  </a:cubicBezTo>
                  <a:cubicBezTo>
                    <a:pt x="1219" y="187"/>
                    <a:pt x="1190" y="253"/>
                    <a:pt x="1151" y="336"/>
                  </a:cubicBezTo>
                  <a:lnTo>
                    <a:pt x="761" y="1143"/>
                  </a:lnTo>
                  <a:lnTo>
                    <a:pt x="612" y="1143"/>
                  </a:lnTo>
                  <a:lnTo>
                    <a:pt x="255" y="400"/>
                  </a:lnTo>
                  <a:cubicBezTo>
                    <a:pt x="222" y="336"/>
                    <a:pt x="201" y="289"/>
                    <a:pt x="189" y="262"/>
                  </a:cubicBezTo>
                  <a:cubicBezTo>
                    <a:pt x="177" y="235"/>
                    <a:pt x="160" y="194"/>
                    <a:pt x="139" y="140"/>
                  </a:cubicBezTo>
                  <a:cubicBezTo>
                    <a:pt x="143" y="181"/>
                    <a:pt x="147" y="221"/>
                    <a:pt x="148" y="260"/>
                  </a:cubicBezTo>
                  <a:cubicBezTo>
                    <a:pt x="150" y="299"/>
                    <a:pt x="151" y="357"/>
                    <a:pt x="152" y="430"/>
                  </a:cubicBezTo>
                  <a:lnTo>
                    <a:pt x="152" y="1143"/>
                  </a:lnTo>
                  <a:lnTo>
                    <a:pt x="0" y="1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16683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43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-1587" y="-3175"/>
            <a:ext cx="9140825" cy="6858000"/>
          </a:xfrm>
          <a:prstGeom prst="rect">
            <a:avLst/>
          </a:prstGeom>
          <a:solidFill>
            <a:srgbClr val="E3E4E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34938" y="127000"/>
            <a:ext cx="8874125" cy="656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588" y="6594475"/>
            <a:ext cx="9140825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2"/>
              </a:cxn>
              <a:cxn ang="0">
                <a:pos x="0" y="166"/>
              </a:cxn>
              <a:cxn ang="0">
                <a:pos x="5758" y="166"/>
              </a:cxn>
              <a:cxn ang="0">
                <a:pos x="5758" y="0"/>
              </a:cxn>
              <a:cxn ang="0">
                <a:pos x="0" y="0"/>
              </a:cxn>
            </a:cxnLst>
            <a:rect l="0" t="0" r="r" b="b"/>
            <a:pathLst>
              <a:path w="5758" h="166">
                <a:moveTo>
                  <a:pt x="0" y="0"/>
                </a:moveTo>
                <a:lnTo>
                  <a:pt x="0" y="82"/>
                </a:lnTo>
                <a:lnTo>
                  <a:pt x="0" y="166"/>
                </a:lnTo>
                <a:lnTo>
                  <a:pt x="5758" y="166"/>
                </a:lnTo>
                <a:lnTo>
                  <a:pt x="5758" y="0"/>
                </a:lnTo>
                <a:lnTo>
                  <a:pt x="0" y="0"/>
                </a:lnTo>
                <a:close/>
              </a:path>
            </a:pathLst>
          </a:custGeom>
          <a:solidFill>
            <a:srgbClr val="4B4B4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5925" y="6597353"/>
            <a:ext cx="98772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9B995FE-65D1-486C-8057-AF959C9BA027}" type="datetime1">
              <a:rPr lang="de-DE" smtClean="0"/>
              <a:t>27.05.2014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03648" y="6597353"/>
            <a:ext cx="5112568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Beispielvortrag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17018" y="6597353"/>
            <a:ext cx="55726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44A159E-39F8-4BD4-BAC6-A1654F7AE0E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0" y="312738"/>
            <a:ext cx="133200" cy="7346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414000" y="1497013"/>
            <a:ext cx="8280000" cy="4865687"/>
          </a:xfrm>
          <a:prstGeom prst="rect">
            <a:avLst/>
          </a:prstGeom>
        </p:spPr>
        <p:txBody>
          <a:bodyPr vert="horz" lIns="0" tIns="0" rIns="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Meta Offc" pitchFamily="34" charset="0"/>
              <a:buNone/>
              <a:tabLst/>
              <a:defRPr/>
            </a:pPr>
            <a:r>
              <a:rPr lang="de-DE" dirty="0" smtClean="0"/>
              <a:t>Zweite Ebene</a:t>
            </a:r>
          </a:p>
          <a:p>
            <a:pPr marL="162000" marR="0" lvl="2" indent="-1620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Meta Offc" pitchFamily="34" charset="0"/>
              <a:buChar char="•"/>
              <a:tabLst/>
              <a:defRPr/>
            </a:pPr>
            <a:r>
              <a:rPr lang="de-DE" dirty="0" smtClean="0"/>
              <a:t>Dritte Ebene</a:t>
            </a:r>
          </a:p>
          <a:p>
            <a:pPr marL="324000" marR="0" lvl="3" indent="-1620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lang="de-DE" dirty="0" smtClean="0"/>
              <a:t>Vierte Ebene</a:t>
            </a:r>
          </a:p>
          <a:p>
            <a:pPr marL="486000" marR="0" lvl="4" indent="-1620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Char char="-"/>
              <a:tabLst/>
              <a:defRPr/>
            </a:pPr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Textplatzhalter 7"/>
          <p:cNvSpPr txBox="1">
            <a:spLocks/>
          </p:cNvSpPr>
          <p:nvPr/>
        </p:nvSpPr>
        <p:spPr>
          <a:xfrm>
            <a:off x="414000" y="302177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tabLst/>
              <a:def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–"/>
              <a:def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–"/>
              <a:def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»"/>
              <a:def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smtClean="0"/>
              <a:t>10. Kapitel: </a:t>
            </a:r>
            <a:r>
              <a:rPr lang="de-DE" dirty="0" smtClean="0"/>
              <a:t>Aufgabenspektrum des Sachverständigen gemäß 32. BImSchV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651" r:id="rId5"/>
    <p:sldLayoutId id="2147483658" r:id="rId6"/>
    <p:sldLayoutId id="2147483657" r:id="rId7"/>
    <p:sldLayoutId id="2147483654" r:id="rId8"/>
    <p:sldLayoutId id="2147483656" r:id="rId9"/>
    <p:sldLayoutId id="2147483652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None/>
        <a:tabLst/>
        <a:defRPr kumimoji="0" lang="de-DE" sz="2400" b="1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kumimoji="0" lang="de-DE" sz="24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0" lang="de-DE" sz="24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kumimoji="0" lang="de-DE" sz="24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»"/>
        <a:defRPr kumimoji="0" lang="de-DE" sz="24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Aufgabenspektrum des Sach-</a:t>
            </a:r>
            <a:br>
              <a:rPr lang="de-DE" dirty="0" smtClean="0"/>
            </a:br>
            <a:r>
              <a:rPr lang="de-DE" dirty="0" smtClean="0"/>
              <a:t>verständigen gemäß 32. BImSchV</a:t>
            </a:r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10. Kapitel</a:t>
            </a:r>
            <a:endParaRPr lang="de-DE" b="1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Mustermann | Dipl. Ing. (FH) Frau </a:t>
            </a:r>
            <a:r>
              <a:rPr lang="de-DE" dirty="0" smtClean="0"/>
              <a:t>Mustermann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18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196975"/>
            <a:ext cx="8333308" cy="518477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Beschaffen Sie sich ausreichend genaues Kartenmaterial vom Betreibergrundstück und den Nachbargrundstücken!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Bringen Sie bei der zuständigen Baubehörde die Gebiets-ausweisung für die betroffenen Grundstücke in Erfahrung!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Legen Sie unter Berücksichtigung von Abstand und </a:t>
            </a:r>
            <a:r>
              <a:rPr lang="de-DE" dirty="0" err="1" smtClean="0"/>
              <a:t>Refle-xion</a:t>
            </a:r>
            <a:r>
              <a:rPr lang="de-DE" dirty="0" smtClean="0"/>
              <a:t>, den/die maßgeblichen Immissionsort(e) fest, </a:t>
            </a:r>
            <a:r>
              <a:rPr lang="de-DE" dirty="0" err="1" smtClean="0"/>
              <a:t>Abschir-mung</a:t>
            </a:r>
            <a:r>
              <a:rPr lang="de-DE" dirty="0" smtClean="0"/>
              <a:t> </a:t>
            </a:r>
            <a:r>
              <a:rPr lang="de-DE" dirty="0"/>
              <a:t>ist nur in eindeutigen </a:t>
            </a:r>
            <a:r>
              <a:rPr lang="de-DE" dirty="0" smtClean="0"/>
              <a:t>Fällen </a:t>
            </a:r>
            <a:r>
              <a:rPr lang="de-DE" dirty="0"/>
              <a:t>zu </a:t>
            </a:r>
            <a:r>
              <a:rPr lang="de-DE" dirty="0" smtClean="0"/>
              <a:t>berücksichtigen.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</a:t>
            </a:r>
            <a:r>
              <a:rPr lang="de-DE" dirty="0" smtClean="0"/>
              <a:t>m Zweifelsfall ist eine Messstelle nach § 26 BImSchG hinzuzuziehen.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Planungsgrundlagen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763E2-E160-4EFE-BD89-8E058689C8E6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4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250825" y="1497261"/>
            <a:ext cx="8642349" cy="488448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Zum Nachweis der schalltechnischen Verträglichkeit des geplanten </a:t>
            </a:r>
            <a:r>
              <a:rPr lang="de-DE" dirty="0" smtClean="0"/>
              <a:t>Gerätebetriebs sind gemäß 32. BImSchV zwei Prognosevarianten vorgesehen.</a:t>
            </a:r>
          </a:p>
          <a:p>
            <a:pPr marL="1085850" lvl="1" indent="-342900"/>
            <a:r>
              <a:rPr lang="de-DE" dirty="0" smtClean="0"/>
              <a:t>Ermittlung des notwendigen Mindestabstandes</a:t>
            </a:r>
          </a:p>
          <a:p>
            <a:pPr marL="1085850" lvl="1" indent="-342900"/>
            <a:r>
              <a:rPr lang="de-DE" dirty="0" smtClean="0"/>
              <a:t>Ermittlung des zulässigen Schallleistungspegels</a:t>
            </a:r>
          </a:p>
          <a:p>
            <a:pPr lvl="1"/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Durchführung und Dokumentation der Prognose im entsprechenden Bescheinigungsformular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Wird der Mindestabstand bzw. der zulässige Schallleistungs-pegel eingehalten, so ist dies gleichbedeutend mit der Ein-haltung der um 6 dB reduzierten Nacht-IRW der TA Lärm.</a:t>
            </a:r>
          </a:p>
          <a:p>
            <a:pPr lvl="1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Immissionsprognose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16A2186-09A9-45BC-81E5-90ACBE53A87B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75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250825" y="1497261"/>
            <a:ext cx="8642349" cy="4884489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1: Ermittlung des Emissionspegels unter Anwendung folgender Berechnungsvorschrift:</a:t>
            </a:r>
          </a:p>
          <a:p>
            <a:pPr lvl="1" indent="0">
              <a:buNone/>
            </a:pPr>
            <a:r>
              <a:rPr lang="de-DE" sz="2200" dirty="0" smtClean="0"/>
              <a:t>Emissionspegel = </a:t>
            </a:r>
            <a:r>
              <a:rPr lang="de-DE" sz="2200" dirty="0"/>
              <a:t>Schallleistungspegel + Reflexion + </a:t>
            </a:r>
            <a:r>
              <a:rPr lang="de-DE" sz="2200" dirty="0" smtClean="0"/>
              <a:t>Tonalität</a:t>
            </a:r>
            <a:endParaRPr lang="de-DE" sz="2200" dirty="0"/>
          </a:p>
          <a:p>
            <a:pPr marL="1085850" lvl="1" indent="-342900"/>
            <a:r>
              <a:rPr lang="de-DE" dirty="0" smtClean="0"/>
              <a:t>Schallleistungspegel in dB(A) gemäß Herstellerangabe</a:t>
            </a:r>
          </a:p>
          <a:p>
            <a:pPr marL="1085850" lvl="1" indent="-342900"/>
            <a:r>
              <a:rPr lang="de-DE" dirty="0" smtClean="0"/>
              <a:t>Reflexionswert in dB gemäß Aufstellsituation (siehe Abb.)</a:t>
            </a:r>
          </a:p>
          <a:p>
            <a:pPr marL="1085850" lvl="1" indent="-342900"/>
            <a:r>
              <a:rPr lang="de-DE" dirty="0" smtClean="0"/>
              <a:t>Tonalitätswert in dB gemäß Geräuschcharakteristik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2: Ermittlung des Mindestabstandes aus der Tabelle:</a:t>
            </a:r>
          </a:p>
          <a:p>
            <a:pPr marL="1085850" lvl="1" indent="-342900"/>
            <a:r>
              <a:rPr lang="de-DE" dirty="0" smtClean="0"/>
              <a:t>Auswahl der zugehörigen Zeile in Spalte 1 (≥ </a:t>
            </a:r>
            <a:r>
              <a:rPr lang="de-DE" dirty="0" err="1" smtClean="0"/>
              <a:t>Emissionsp</a:t>
            </a:r>
            <a:r>
              <a:rPr lang="de-DE" dirty="0" smtClean="0"/>
              <a:t>.)</a:t>
            </a:r>
          </a:p>
          <a:p>
            <a:pPr marL="1085850" lvl="1" indent="-342900"/>
            <a:r>
              <a:rPr lang="de-DE" dirty="0" smtClean="0"/>
              <a:t>Ablesen des Abstands in der entsprechenden Spalte 2 – 4</a:t>
            </a:r>
          </a:p>
          <a:p>
            <a:pPr lvl="1"/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3: Überprüfung, ob der geplante Abstand größer ist.</a:t>
            </a:r>
          </a:p>
          <a:p>
            <a:pPr lvl="1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Variante 1: Ermittlung des Mindestabstandes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16A2186-09A9-45BC-81E5-90ACBE53A87B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04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Variante 1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273" y="1203327"/>
            <a:ext cx="7749391" cy="517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41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196975"/>
            <a:ext cx="8333308" cy="5184775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1: Ermittlung des geplanten Abstands Schallquelle – 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2: Ermittlung </a:t>
            </a:r>
            <a:r>
              <a:rPr lang="de-DE" dirty="0"/>
              <a:t>des </a:t>
            </a:r>
            <a:r>
              <a:rPr lang="de-DE" dirty="0" smtClean="0"/>
              <a:t>zul. Emissionspegels </a:t>
            </a:r>
            <a:r>
              <a:rPr lang="de-DE" dirty="0"/>
              <a:t>aus der Tabelle</a:t>
            </a:r>
            <a:r>
              <a:rPr lang="de-DE" dirty="0" smtClean="0"/>
              <a:t>:</a:t>
            </a:r>
          </a:p>
          <a:p>
            <a:pPr marL="742950" lvl="2" indent="-342900"/>
            <a:r>
              <a:rPr lang="de-DE" sz="2400" dirty="0" smtClean="0"/>
              <a:t>Auswahl der zugehörigen Zeile </a:t>
            </a:r>
            <a:r>
              <a:rPr lang="de-DE" sz="2400" dirty="0"/>
              <a:t>(≤ Abstand</a:t>
            </a:r>
            <a:r>
              <a:rPr lang="de-DE" sz="2400" dirty="0" smtClean="0"/>
              <a:t>) in einer der Spalten 2, 3 oder 4</a:t>
            </a:r>
          </a:p>
          <a:p>
            <a:pPr marL="742950" lvl="2" indent="-342900"/>
            <a:r>
              <a:rPr lang="de-DE" sz="2400" dirty="0" smtClean="0"/>
              <a:t>Ablesen des zulässigen Emissionspegels in Spalte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Schritt 3: Ermittlung und Überprüfung des zul. Schallleistungs-pegels unter Anwendung folgender Berechnungsvorschrift:</a:t>
            </a:r>
          </a:p>
          <a:p>
            <a:pPr algn="ctr"/>
            <a:r>
              <a:rPr lang="de-DE" dirty="0"/>
              <a:t>Schallleistungspegel </a:t>
            </a:r>
            <a:r>
              <a:rPr lang="de-DE" dirty="0" smtClean="0"/>
              <a:t>= Emissionspegel - </a:t>
            </a:r>
            <a:r>
              <a:rPr lang="de-DE" dirty="0"/>
              <a:t>Reflexion </a:t>
            </a:r>
            <a:r>
              <a:rPr lang="de-DE" dirty="0" smtClean="0"/>
              <a:t>- </a:t>
            </a:r>
            <a:r>
              <a:rPr lang="de-DE" dirty="0"/>
              <a:t>Tonalität</a:t>
            </a:r>
            <a:endParaRPr lang="de-DE" dirty="0" smtClean="0"/>
          </a:p>
          <a:p>
            <a:pPr algn="ctr"/>
            <a:r>
              <a:rPr lang="de-DE" dirty="0" smtClean="0"/>
              <a:t>(Reflexion und Tonalität: siehe Variante 1)</a:t>
            </a:r>
            <a:endParaRPr lang="de-DE" dirty="0"/>
          </a:p>
          <a:p>
            <a:pPr algn="ctr"/>
            <a:r>
              <a:rPr lang="de-DE" dirty="0" smtClean="0"/>
              <a:t>Überprüfung, ob der geplante Schallleistungspegel kleiner ist.</a:t>
            </a:r>
          </a:p>
          <a:p>
            <a:pPr lvl="1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Immissionsprognose: Variante 2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3F45A5-3504-48DE-87AF-3FA7A505F7B0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39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Variante 2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8815" y="1203327"/>
            <a:ext cx="7748447" cy="517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5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Immissionsprognose: </a:t>
            </a:r>
            <a:r>
              <a:rPr lang="de-DE" b="1" dirty="0" smtClean="0"/>
              <a:t>Abbildung zu Variante 1 bzw. 2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4"/>
          </p:nvPr>
        </p:nvSpPr>
        <p:spPr>
          <a:xfrm>
            <a:off x="415156" y="1772816"/>
            <a:ext cx="4012828" cy="4608934"/>
          </a:xfrm>
        </p:spPr>
        <p:txBody>
          <a:bodyPr/>
          <a:lstStyle/>
          <a:p>
            <a:r>
              <a:rPr lang="de-DE" dirty="0"/>
              <a:t>keine reflektierende Fläche</a:t>
            </a:r>
          </a:p>
          <a:p>
            <a:r>
              <a:rPr lang="de-DE" dirty="0" smtClean="0"/>
              <a:t>näher </a:t>
            </a:r>
            <a:r>
              <a:rPr lang="de-DE" dirty="0"/>
              <a:t>als </a:t>
            </a:r>
            <a:r>
              <a:rPr lang="de-DE" dirty="0" smtClean="0"/>
              <a:t>3 m:</a:t>
            </a:r>
          </a:p>
          <a:p>
            <a:r>
              <a:rPr lang="de-DE" b="1" dirty="0" smtClean="0">
                <a:solidFill>
                  <a:schemeClr val="tx2"/>
                </a:solidFill>
              </a:rPr>
              <a:t>+0 </a:t>
            </a:r>
            <a:r>
              <a:rPr lang="de-DE" b="1" dirty="0">
                <a:solidFill>
                  <a:schemeClr val="tx2"/>
                </a:solidFill>
              </a:rPr>
              <a:t>dB(A</a:t>
            </a:r>
            <a:r>
              <a:rPr lang="de-DE" b="1" dirty="0" smtClean="0">
                <a:solidFill>
                  <a:schemeClr val="tx2"/>
                </a:solidFill>
              </a:rPr>
              <a:t>)</a:t>
            </a:r>
          </a:p>
          <a:p>
            <a:endParaRPr lang="de-DE" b="1" dirty="0" smtClean="0">
              <a:solidFill>
                <a:srgbClr val="FF0000"/>
              </a:solidFill>
            </a:endParaRPr>
          </a:p>
          <a:p>
            <a:endParaRPr lang="de-DE" b="1" dirty="0">
              <a:solidFill>
                <a:srgbClr val="FF0000"/>
              </a:solidFill>
            </a:endParaRPr>
          </a:p>
          <a:p>
            <a:endParaRPr lang="de-DE" b="1" dirty="0">
              <a:solidFill>
                <a:srgbClr val="FF0000"/>
              </a:solidFill>
            </a:endParaRPr>
          </a:p>
          <a:p>
            <a:r>
              <a:rPr lang="de-DE" dirty="0"/>
              <a:t>eine reflektierende Fläche,</a:t>
            </a:r>
          </a:p>
          <a:p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vor einer Hauswand im</a:t>
            </a:r>
          </a:p>
          <a:p>
            <a:r>
              <a:rPr lang="de-DE" dirty="0"/>
              <a:t>Abstand von bis zu </a:t>
            </a:r>
            <a:r>
              <a:rPr lang="de-DE" dirty="0" smtClean="0"/>
              <a:t>3 m:</a:t>
            </a:r>
            <a:endParaRPr lang="de-DE" dirty="0"/>
          </a:p>
          <a:p>
            <a:r>
              <a:rPr lang="de-DE" b="1" dirty="0">
                <a:solidFill>
                  <a:schemeClr val="tx2"/>
                </a:solidFill>
              </a:rPr>
              <a:t>+3 dB(A)</a:t>
            </a:r>
          </a:p>
          <a:p>
            <a:endParaRPr lang="de-DE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S:\M\Proj\110\M110380\Bilder\schallabstrahlung\alle_toppt_0d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619" y="1484784"/>
            <a:ext cx="362655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6618" y="4005064"/>
            <a:ext cx="362655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88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:\M\Proj\110\M110380\Bilder\schallabstrahlung\alle_toppt_6d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7" y="2132856"/>
            <a:ext cx="7096141" cy="425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Immissionsprognose: </a:t>
            </a:r>
            <a:r>
              <a:rPr lang="de-DE" b="1" dirty="0" smtClean="0"/>
              <a:t>Abbildung zu Variante 1 bzw. 2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4"/>
          </p:nvPr>
        </p:nvSpPr>
        <p:spPr>
          <a:xfrm>
            <a:off x="755575" y="1484784"/>
            <a:ext cx="8137599" cy="4884489"/>
          </a:xfrm>
        </p:spPr>
        <p:txBody>
          <a:bodyPr>
            <a:normAutofit/>
          </a:bodyPr>
          <a:lstStyle/>
          <a:p>
            <a:r>
              <a:rPr lang="de-DE" dirty="0"/>
              <a:t>zwei reflektierende Flächen</a:t>
            </a:r>
            <a:r>
              <a:rPr lang="de-DE" dirty="0" smtClean="0"/>
              <a:t>, z. B. in </a:t>
            </a:r>
            <a:r>
              <a:rPr lang="de-DE" dirty="0"/>
              <a:t>einer Ecke </a:t>
            </a:r>
            <a:r>
              <a:rPr lang="de-DE" dirty="0" smtClean="0"/>
              <a:t>aus zwei </a:t>
            </a:r>
            <a:r>
              <a:rPr lang="de-DE" dirty="0"/>
              <a:t>Hauswänden (</a:t>
            </a:r>
            <a:r>
              <a:rPr lang="de-DE" dirty="0" smtClean="0"/>
              <a:t>Abstand zum </a:t>
            </a:r>
            <a:r>
              <a:rPr lang="de-DE" dirty="0"/>
              <a:t>Gerät jeweils </a:t>
            </a:r>
            <a:r>
              <a:rPr lang="de-DE" dirty="0" smtClean="0"/>
              <a:t>bis zu 3 m</a:t>
            </a:r>
            <a:r>
              <a:rPr lang="de-DE" dirty="0"/>
              <a:t>)</a:t>
            </a:r>
          </a:p>
          <a:p>
            <a:pPr marL="3497263"/>
            <a:endParaRPr lang="de-DE" dirty="0"/>
          </a:p>
          <a:p>
            <a:pPr marL="3497263"/>
            <a:r>
              <a:rPr lang="de-DE" dirty="0" smtClean="0"/>
              <a:t>zwischen zwei Hauswänden </a:t>
            </a:r>
            <a:r>
              <a:rPr lang="de-DE" dirty="0"/>
              <a:t>(</a:t>
            </a:r>
            <a:r>
              <a:rPr lang="de-DE" dirty="0" smtClean="0"/>
              <a:t>Wandabstand bis </a:t>
            </a:r>
            <a:r>
              <a:rPr lang="de-DE" dirty="0"/>
              <a:t>zu </a:t>
            </a:r>
            <a:r>
              <a:rPr lang="de-DE" dirty="0" smtClean="0"/>
              <a:t>5 m</a:t>
            </a:r>
            <a:r>
              <a:rPr lang="de-DE" dirty="0"/>
              <a:t>)</a:t>
            </a:r>
          </a:p>
          <a:p>
            <a:pPr marL="3497263"/>
            <a:endParaRPr lang="de-DE" dirty="0" smtClean="0"/>
          </a:p>
          <a:p>
            <a:pPr marL="5472113"/>
            <a:r>
              <a:rPr lang="de-DE" dirty="0" smtClean="0"/>
              <a:t>unter </a:t>
            </a:r>
            <a:r>
              <a:rPr lang="de-DE" dirty="0"/>
              <a:t>einem </a:t>
            </a:r>
            <a:r>
              <a:rPr lang="de-DE" dirty="0" smtClean="0"/>
              <a:t>Vordach (Vordach-		höhe </a:t>
            </a:r>
            <a:r>
              <a:rPr lang="de-DE" dirty="0"/>
              <a:t>zum</a:t>
            </a:r>
          </a:p>
          <a:p>
            <a:pPr marL="5472113"/>
            <a:r>
              <a:rPr lang="de-DE" dirty="0" smtClean="0"/>
              <a:t>		Boden </a:t>
            </a:r>
            <a:r>
              <a:rPr lang="de-DE" dirty="0"/>
              <a:t>bis </a:t>
            </a:r>
            <a:r>
              <a:rPr lang="de-DE" dirty="0" smtClean="0"/>
              <a:t>		zu 5 m</a:t>
            </a:r>
            <a:r>
              <a:rPr lang="de-DE" dirty="0"/>
              <a:t>)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43879" y="5300733"/>
            <a:ext cx="1459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</a:rPr>
              <a:t>+6 dB(A)</a:t>
            </a:r>
          </a:p>
        </p:txBody>
      </p:sp>
    </p:spTree>
    <p:extLst>
      <p:ext uri="{BB962C8B-B14F-4D97-AF65-F5344CB8AC3E}">
        <p14:creationId xmlns:p14="http://schemas.microsoft.com/office/powerpoint/2010/main" val="26379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713285"/>
            <a:ext cx="8333308" cy="466846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Führen die oben genannten Verfahren nicht ans Ziel, kann eine Prognose nach TA Lärm notwendig werden.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Z. B. erforderlich bei getrennter Beurteilung tags/nachts, bei Berücksichtigung von Abschirmung oder bei mess-technischer Erfassung der Emissionen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FF0000"/>
                </a:solidFill>
              </a:rPr>
              <a:t>Eine </a:t>
            </a:r>
            <a:r>
              <a:rPr lang="de-DE" b="1" dirty="0" smtClean="0">
                <a:solidFill>
                  <a:srgbClr val="FF0000"/>
                </a:solidFill>
              </a:rPr>
              <a:t>Immissionsprognose </a:t>
            </a:r>
            <a:r>
              <a:rPr lang="de-DE" b="1" dirty="0">
                <a:solidFill>
                  <a:srgbClr val="FF0000"/>
                </a:solidFill>
              </a:rPr>
              <a:t>nach TA Lärm (auch in der überschlägigen Version aus dem Anhang) ist von einer Messstelle nach § 26 BImSchG </a:t>
            </a:r>
            <a:r>
              <a:rPr lang="de-DE" b="1" dirty="0" smtClean="0">
                <a:solidFill>
                  <a:srgbClr val="FF0000"/>
                </a:solidFill>
              </a:rPr>
              <a:t>durchzuführen!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Immissionsprognose nach TA Lärm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FEF89EA-7E49-4D67-A87F-57F4340EACA2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2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Im Prinzip kann die Methode nicht vorgeschrieben werden, der Sachverständige trägt aber die Verantwortung für die Korrektheit der Immissionsprognose!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Variante 1 und 2 sind einfach umzusetzen und damit in der Anwendung sicherer. Sie sind aber auch ziemlich grob.</a:t>
            </a:r>
            <a:endParaRPr lang="de-DE" sz="2200" dirty="0"/>
          </a:p>
          <a:p>
            <a:pPr lvl="1"/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Durch eine Prognose nach TA Lärm wird eine konkret vor-liegende Situation sehr genau abgebildet, sie ist aber nur von einer Messstelle nach § 26 BImSchG durchzuführen.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FF0000"/>
                </a:solidFill>
              </a:rPr>
              <a:t>Vorsicht: Beschränken Sie sich auf Variante 1 bzw. 2. Letztendlich sind </a:t>
            </a:r>
            <a:r>
              <a:rPr lang="de-DE" b="1" u="sng" dirty="0" smtClean="0">
                <a:solidFill>
                  <a:srgbClr val="FF0000"/>
                </a:solidFill>
              </a:rPr>
              <a:t>Sie</a:t>
            </a:r>
            <a:r>
              <a:rPr lang="de-DE" b="1" dirty="0" smtClean="0">
                <a:solidFill>
                  <a:srgbClr val="FF0000"/>
                </a:solidFill>
              </a:rPr>
              <a:t> für die </a:t>
            </a:r>
            <a:r>
              <a:rPr lang="de-DE" b="1" dirty="0">
                <a:solidFill>
                  <a:srgbClr val="FF0000"/>
                </a:solidFill>
              </a:rPr>
              <a:t>Prognose </a:t>
            </a:r>
            <a:r>
              <a:rPr lang="de-DE" b="1" dirty="0" smtClean="0">
                <a:solidFill>
                  <a:srgbClr val="FF0000"/>
                </a:solidFill>
              </a:rPr>
              <a:t>verantwortlich!</a:t>
            </a:r>
          </a:p>
          <a:p>
            <a:pPr lvl="1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Auswahl der Prognosemethode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240479-FAF8-4F8C-A1E9-E7840C78F64F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2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412776"/>
            <a:ext cx="8333308" cy="496897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Im Rahmen dieser Vortragsreihe haben Sie einen durch-aus umfassenden Blick auf den Schallschutz bekommen.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Sie haben sich dabei evtl. </a:t>
            </a:r>
            <a:r>
              <a:rPr lang="de-DE" dirty="0"/>
              <a:t>zum ersten Mal </a:t>
            </a:r>
            <a:r>
              <a:rPr lang="de-DE" dirty="0" smtClean="0"/>
              <a:t>eingehend </a:t>
            </a:r>
            <a:r>
              <a:rPr lang="de-DE" dirty="0"/>
              <a:t>mit Schallschutz </a:t>
            </a:r>
            <a:r>
              <a:rPr lang="de-DE" dirty="0" smtClean="0"/>
              <a:t>beschäftigt. Zur Anwendung aller vermittelten Inhalte ist aber viel Übung und lange Erfahrung notwendig.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</a:t>
            </a:r>
            <a:r>
              <a:rPr lang="de-DE" dirty="0" smtClean="0"/>
              <a:t>ie im Folgenden beschriebenen Aufgaben sind nach einem zweitägigen Lehrgang zu bewerkstelligen.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Beschränken Sie sich aber bitte auf diese und ziehen Sie bei Bedarf eine Messstelle nach § 26 BImSchG hinzu!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Vorbemerkungen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796993-94A7-4870-87D9-958657BD15EA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75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Ausreichend genaues Kartenmaterial von den betroffenen Grundstücken besorgen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9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Gebietsausweisung der betroffenen Nachbargrundstücke in Erfahrung bringen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9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Festlegung des maßgeblichen Immissionsortes (im Regel-fall ist dies die nächstgelegene Wohnbebauung)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Durchführung der Immissionsprognose gemäß Variante 1 oder 2 zur Prüfung der Einhaltung der reduzierten IRW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Falls nicht ausreichend, Prüfung </a:t>
            </a:r>
            <a:r>
              <a:rPr lang="de-DE" dirty="0"/>
              <a:t>der schalltechnischen Verträglichkeit gemäß TA Lärm </a:t>
            </a:r>
            <a:r>
              <a:rPr lang="de-DE" dirty="0" smtClean="0"/>
              <a:t>durch Experten notwendig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Zusammenfassung Beurteilung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940CD53-89E0-4236-AF27-74BA3EE13EF4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403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196975"/>
            <a:ext cx="8333308" cy="518477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Der durchgängige Betrieb der betreffenden Anlagen ist nur bei Einhaltung bestimmter Betreiberpflichten zulässig.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Der Nachweis über die Einhaltung der Betreiberpflichten </a:t>
            </a:r>
            <a:r>
              <a:rPr lang="de-DE" dirty="0"/>
              <a:t>erfolgt gegenüber der Behörde </a:t>
            </a:r>
            <a:r>
              <a:rPr lang="de-DE" dirty="0" smtClean="0"/>
              <a:t>ggf. durch die Vorlage der entsprechenden Bescheinigung.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Eine Aufforderung zur Vorlage der Bescheinigung durch die Behörde ist jederzeit (z. B. im Beschwerdefall) möglich.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Die Behörde ist unter Umständen berechtigt, bei </a:t>
            </a:r>
            <a:r>
              <a:rPr lang="de-DE" dirty="0" err="1" smtClean="0"/>
              <a:t>Nichtein</a:t>
            </a:r>
            <a:r>
              <a:rPr lang="de-DE" dirty="0" smtClean="0"/>
              <a:t>-haltung der Betreiberpflichten oder auch bei fehlendem Nachweis darüber die betreffende Anlage stillzulegen.</a:t>
            </a:r>
            <a:endParaRPr lang="de-DE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Zweck der Bescheinigung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E3792B3-8573-4CD4-9474-0B16C19DF85C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752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Personalien des Betreibers mit Namen, Vornamen, Telefon und E-Mail zur Kontaktaufnahme sowie Adresse des vom Anlagenbetrieb betroffenen Grundstücks.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Personalien des Sachverständigen mit Namen, Vornamen, Firma, Geschäftsadresse und Kontaktdaten zur Klärung von Rückfragen.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Abschnitt I: Personalien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A277F3A-AF11-4A8B-8F9B-1944AC3EFA33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30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 I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889" y="2392143"/>
            <a:ext cx="7916298" cy="28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 des Gerätetyps (z. B. Wärmepumpe) sowie der Gerätebezeichnung laut Hersteller (z. B. LWP 50 V-8/2)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Schalltechnische Daten: A-bewerteter Schallleistungspegel laut Hersteller und Angabe über die Herkunft des Werts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Beurteilung des Geräts im Hinblick auf die Anforderungen der 32. BImSchV bzgl. geräuscharmen Betriebs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Beurteilung der Tonalität aufgrund des subjektiven Geräuscheindrucks </a:t>
            </a:r>
            <a:r>
              <a:rPr lang="de-DE" dirty="0"/>
              <a:t>des </a:t>
            </a:r>
            <a:r>
              <a:rPr lang="de-DE" dirty="0" smtClean="0"/>
              <a:t>Sachverständigen bzw. dessen Erfahrung mit vergleichbaren Geräten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Abschnitt II: Angaben zum Gerät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DD6F958-9277-4BDE-9B7D-C87CE2DF48AE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 II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535" y="2656842"/>
            <a:ext cx="7905007" cy="234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>
          <a:xfrm>
            <a:off x="415155" y="980728"/>
            <a:ext cx="8478019" cy="45719"/>
          </a:xfrm>
        </p:spPr>
        <p:txBody>
          <a:bodyPr>
            <a:normAutofit fontScale="25000" lnSpcReduction="20000"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04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Dokumentation des Aufstellortes anhand einer maßstabs-getreuen Skizze, die außer dem zu beurteilenden Gerät zumindest Folgendes enthält: Bebauung, Immissionsort(e), Bemaßung.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Dokumentation des Aufstellortes anhand einer Fotografie (wenn möglich).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Ermittlung des Reflexionswerts entsprechend der Bebauung im Umfeld des Aufstellortes.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Angaben zur vorgesehenen Betriebszeit.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Angaben zur Möglichkeit der Körperschallübertragung.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 III: Angaben zu </a:t>
            </a:r>
            <a:r>
              <a:rPr lang="de-DE" b="1" dirty="0"/>
              <a:t>A</a:t>
            </a:r>
            <a:r>
              <a:rPr lang="de-DE" b="1" dirty="0" smtClean="0"/>
              <a:t>ufstellung und Betrieb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BECFFF1-EEA7-43E0-9135-E52241F18118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49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 III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005" y="1203327"/>
            <a:ext cx="7249169" cy="517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857301"/>
            <a:ext cx="8333308" cy="34439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 der Gebietskategorie des maßgeblichen Immissionsortes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 der am maßgeblichen Immissionsort gemäß</a:t>
            </a:r>
            <a:br>
              <a:rPr lang="de-DE" dirty="0" smtClean="0"/>
            </a:br>
            <a:r>
              <a:rPr lang="de-DE" dirty="0" smtClean="0"/>
              <a:t>TA Lärm/32. BImSchV einzuhaltenden Richtwertanteile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Angabe </a:t>
            </a:r>
            <a:r>
              <a:rPr lang="de-DE" dirty="0" smtClean="0"/>
              <a:t>des Abstandes zwischen </a:t>
            </a:r>
            <a:r>
              <a:rPr lang="de-DE" dirty="0"/>
              <a:t>dem zu beurteilenden Gerät </a:t>
            </a:r>
            <a:r>
              <a:rPr lang="de-DE" dirty="0" smtClean="0"/>
              <a:t>und dem </a:t>
            </a:r>
            <a:r>
              <a:rPr lang="de-DE" dirty="0"/>
              <a:t>maßgeblichen Immissionsort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Abschnitt IV: Angaben zum Immissionsort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850534E-1614-4CDB-810C-32F4FFF10068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4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 IV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564" y="3087730"/>
            <a:ext cx="8086949" cy="148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/>
                </a:solidFill>
              </a:rPr>
              <a:t>Beratung des Betreibers</a:t>
            </a:r>
          </a:p>
          <a:p>
            <a:r>
              <a:rPr lang="de-DE" dirty="0" smtClean="0"/>
              <a:t>	In welchen Punkten ist der Betreiber einer Anlage 	durch den Sachverständigen zu beraten?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/>
                </a:solidFill>
              </a:rPr>
              <a:t>Durchführung der Beurteilung</a:t>
            </a:r>
          </a:p>
          <a:p>
            <a:r>
              <a:rPr lang="de-DE" dirty="0" smtClean="0"/>
              <a:t>	Wie ist die Immissionsprognose und die Beurteilung 	des Betriebs gemäß 32. BImSchV durchzuführen?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/>
                </a:solidFill>
              </a:rPr>
              <a:t>Erstellen der Bescheinigung</a:t>
            </a:r>
          </a:p>
          <a:p>
            <a:r>
              <a:rPr lang="de-DE" dirty="0" smtClean="0"/>
              <a:t>	Was ist beim Erstellen der Bescheinigung gemäß </a:t>
            </a:r>
            <a:br>
              <a:rPr lang="de-DE" dirty="0" smtClean="0"/>
            </a:br>
            <a:r>
              <a:rPr lang="de-DE" dirty="0" smtClean="0"/>
              <a:t>	32. BImSchV zu beachten?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Aufgabenspektrum des Sachverständigen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796993-94A7-4870-87D9-958657BD15EA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05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 zur erfolgten Beratungsleistung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Angabe zur Aufstellung des Geräts gemäß Empfehlung durch den Sachverständigen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Durchführung der </a:t>
            </a:r>
            <a:r>
              <a:rPr lang="de-DE" dirty="0" smtClean="0"/>
              <a:t>Immissionsprognose: </a:t>
            </a:r>
            <a:r>
              <a:rPr lang="de-DE" dirty="0" smtClean="0"/>
              <a:t>wie besprochen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Feststellung, dass das Gerät ohne weitere Maßnahmen in Betrieb genommen werden kann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Datum, Unterschrift und Firmenstempel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Abschnitte V und VI: Beurteilung und Unterschrift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4EAB12-87C0-4739-856B-68ABB3576EF0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88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Abschnitte V und VI im Bescheinigungsformular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DF042D-1142-4778-B0DD-CA9850672FBF}" type="datetime1">
              <a:rPr lang="de-DE" smtClean="0"/>
              <a:t>27.05.2014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564" y="2556565"/>
            <a:ext cx="8086949" cy="254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/>
              <a:t>Vielen Dank für Ihre Aufmerksamkeit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7695-F065-4F1D-BC72-CFEABDEE62AC}" type="datetime1">
              <a:rPr lang="de-DE" smtClean="0"/>
              <a:t>27.05.2014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130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Wecken Sie Verständnis für die Notwendigkeit von Schallschutz im nachbarschaftlichem Umfeld im Hinblick auf die zunehmende Anzahl von installierten Geräten</a:t>
            </a:r>
            <a:r>
              <a:rPr lang="de-DE" dirty="0"/>
              <a:t>!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Machen Sie dem Betreiber klar, dass es</a:t>
            </a:r>
            <a:r>
              <a:rPr lang="de-DE" dirty="0"/>
              <a:t> im Rahmen der 32</a:t>
            </a:r>
            <a:r>
              <a:rPr lang="de-DE" dirty="0" smtClean="0"/>
              <a:t>. BImSchV eindeutige gesetzliche Vorgaben zur Umsetzung des Schallschutzes in der Nachbarschaft gibt.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Vermitteln Sie dem Betreiber, dass Störwirkungen in der Nachbarschaft auch bei Einhaltung der gesetzlichen Vor-gaben möglich sind und die Ausschöpfung der schalltechnischen Möglichkeiten deshalb sinnvoll ist. </a:t>
            </a:r>
            <a:endParaRPr lang="de-DE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>
            <a:normAutofit/>
          </a:bodyPr>
          <a:lstStyle/>
          <a:p>
            <a:r>
              <a:rPr lang="de-DE" b="1" dirty="0" smtClean="0"/>
              <a:t>Allgemeine Sensibilisierung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B0FBBBF-6D8F-4969-9737-72DA08D09534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42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6" y="1497261"/>
            <a:ext cx="8333308" cy="438001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Erläuterung Sie kurz die Bedeutung von Schallleistungs-pegel, Richtwirkung und Tonalität für den Immissionsschutz.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Stellen Sie die Geräte vor, deren Betrieb unter den </a:t>
            </a:r>
            <a:r>
              <a:rPr lang="de-DE" dirty="0" err="1" smtClean="0"/>
              <a:t>vorlie-genden</a:t>
            </a:r>
            <a:r>
              <a:rPr lang="de-DE" dirty="0" smtClean="0"/>
              <a:t> Rahmenbedingungen sinnvoll ist, und vergleichen Sie Leistungs- und Schalldaten der verschiedenen Geräte.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Helfen Sie bei der Auswahl des am besten geeigneten Geräts entsprechend den (schall-)technischen Erfordernissen und den (Preis-)Vorstellungen des Betreibers.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Geräteauswahl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C19330-277B-48B7-BEA3-895333B68430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4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Erläutern Sie Einfluss von Abstand, Reflexion und Abschirmung auf die Schallausbreitung!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Verschaffen Sie sich Kenntnisse über das Betreibergrundstück und die Bebauung, am besten durch Inaugenscheinnahme oder auch durch Einsicht in Pläne und Fotos!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Suchen Sie nach Standorten und Ausrichtungen, die unter </a:t>
            </a:r>
            <a:r>
              <a:rPr lang="de-DE" dirty="0"/>
              <a:t>den </a:t>
            </a:r>
            <a:r>
              <a:rPr lang="de-DE" dirty="0" smtClean="0"/>
              <a:t>vorliegenden Rahmenbedingungen </a:t>
            </a:r>
            <a:r>
              <a:rPr lang="de-DE" dirty="0"/>
              <a:t>sinnvoll </a:t>
            </a:r>
            <a:r>
              <a:rPr lang="de-DE" dirty="0" smtClean="0"/>
              <a:t>sind, und </a:t>
            </a:r>
            <a:r>
              <a:rPr lang="de-DE" dirty="0" err="1" smtClean="0"/>
              <a:t>verglei-chen</a:t>
            </a:r>
            <a:r>
              <a:rPr lang="de-DE" dirty="0" smtClean="0"/>
              <a:t> Sie sie im Hinblick auf ihre (schall-)technische Eignung.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Helfen Sie bei der Auswahl von Standort und Ausrichtung gemäß </a:t>
            </a:r>
            <a:r>
              <a:rPr lang="de-DE" dirty="0"/>
              <a:t>den </a:t>
            </a:r>
            <a:r>
              <a:rPr lang="de-DE" dirty="0" smtClean="0"/>
              <a:t>(schall-)technischen </a:t>
            </a:r>
            <a:r>
              <a:rPr lang="de-DE" dirty="0"/>
              <a:t>Erfordernissen und den </a:t>
            </a:r>
            <a:r>
              <a:rPr lang="de-DE" dirty="0" smtClean="0"/>
              <a:t>(z. B. optischen) Vorstellungen </a:t>
            </a:r>
            <a:r>
              <a:rPr lang="de-DE" dirty="0"/>
              <a:t>des </a:t>
            </a:r>
            <a:r>
              <a:rPr lang="de-DE" dirty="0" smtClean="0"/>
              <a:t>Betreibers!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/>
              <a:t>Beratung des Betreibers: </a:t>
            </a:r>
            <a:r>
              <a:rPr lang="de-DE" b="1" dirty="0" smtClean="0"/>
              <a:t>Standortwahl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43CDE6-463C-4EED-9AE5-465F57AC9878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>
          <a:xfrm>
            <a:off x="415155" y="1484784"/>
            <a:ext cx="8478019" cy="4896966"/>
          </a:xfrm>
        </p:spPr>
        <p:txBody>
          <a:bodyPr>
            <a:normAutofit/>
          </a:bodyPr>
          <a:lstStyle/>
          <a:p>
            <a:r>
              <a:rPr lang="de-DE" dirty="0" smtClean="0"/>
              <a:t>Sprechen Sie gemäß (schall-)technischer Machbarkeit und Erfordernis (z. B. im Hinblick auf </a:t>
            </a:r>
            <a:r>
              <a:rPr lang="de-DE" dirty="0" err="1" smtClean="0"/>
              <a:t>tieffrequente</a:t>
            </a:r>
            <a:r>
              <a:rPr lang="de-DE" dirty="0" smtClean="0"/>
              <a:t> </a:t>
            </a:r>
            <a:r>
              <a:rPr lang="de-DE" dirty="0"/>
              <a:t>I</a:t>
            </a:r>
            <a:r>
              <a:rPr lang="de-DE" dirty="0" smtClean="0"/>
              <a:t>mmissionen) folgende Punkte an: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Entkopplung des Geräts und Vermeidung von Körperschall-übertragung</a:t>
            </a:r>
            <a:r>
              <a:rPr lang="de-DE" dirty="0"/>
              <a:t> </a:t>
            </a:r>
            <a:r>
              <a:rPr lang="de-DE" dirty="0" smtClean="0"/>
              <a:t>auf angrenzende Gebäude/Geräte.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Kapselung zur Dämmung der Lärmentwicklung oder Einbau von Schalldämpfern zur Dämpfung von Geräuschen.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Errichtung von Abschirmungen oder Belegung reflektierender Flächen mit absorbierendem Material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Lärmminderung (ggf. Experten hinzuziehen!)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CFC4EB3-A978-449D-B94F-D46E24A7F2B9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65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e-DE" dirty="0" smtClean="0"/>
              <a:t>Schließen Sie die Beratung durch Festlegung der Planung und damit der im Weiteren erforderlichen Daten ab: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Gerätetyp mit Schallleistungspegel, ggf. Aussagen über Richtwirkung, </a:t>
            </a:r>
            <a:r>
              <a:rPr lang="de-DE" dirty="0" err="1" smtClean="0"/>
              <a:t>tieffrequente</a:t>
            </a:r>
            <a:r>
              <a:rPr lang="de-DE" dirty="0" smtClean="0"/>
              <a:t> Emissionen und Körperschall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Genauer Standort und Ausrichtung des Geräts auf dem Betreibergrundstück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Maßnahmen zur Lärmminderung: Entkopplung von Körper-schall, Kapselung, Schalldämpfer, Abschirmung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Festlegung der Planung 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940CD53-89E0-4236-AF27-74BA3EE13EF4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00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Grobe Erläuterung der gesetzlichen Grundlagen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Immissionsproblematik in der Nachbarschaft ansprechen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Grobe Erläuterung der akustischen Kenngrößen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Vorstellung und Vergleich geeigneter Geräte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Auswahl geeignetes Gerät gemeinsam mit dem Betreiber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</a:t>
            </a:r>
            <a:r>
              <a:rPr lang="de-DE" dirty="0" smtClean="0"/>
              <a:t>ür die Schallausbreitung wichtige Größen grob erläutern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Beschäftigung mit den konkreten Gegebenheiten vor 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Festlegung des Aufstellortes gemeinsam mit dem Betreiber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Ggf. Empfehlung von Lärmminderungsmaßnahmen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Festlegung und Dokumentation der Planungsdaten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999" y="473825"/>
            <a:ext cx="8280000" cy="608215"/>
          </a:xfrm>
        </p:spPr>
        <p:txBody>
          <a:bodyPr/>
          <a:lstStyle/>
          <a:p>
            <a:r>
              <a:rPr lang="de-DE" b="1" dirty="0" smtClean="0"/>
              <a:t>Zusammenfassung Beratung</a:t>
            </a:r>
            <a:endParaRPr lang="de-DE" b="1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940CD53-89E0-4236-AF27-74BA3EE13EF4}" type="datetime1">
              <a:rPr lang="de-DE" smtClean="0"/>
              <a:t>27.05.2014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44A159E-39F8-4BD4-BAC6-A1654F7AE0E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04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Übergangsfolie">
  <a:themeElements>
    <a:clrScheme name="MBBM Grau Farbig">
      <a:dk1>
        <a:sysClr val="windowText" lastClr="000000"/>
      </a:dk1>
      <a:lt1>
        <a:srgbClr val="FFFFFF"/>
      </a:lt1>
      <a:dk2>
        <a:srgbClr val="3C3C3C"/>
      </a:dk2>
      <a:lt2>
        <a:srgbClr val="C8C8C8"/>
      </a:lt2>
      <a:accent1>
        <a:srgbClr val="FA9500"/>
      </a:accent1>
      <a:accent2>
        <a:srgbClr val="9F0044"/>
      </a:accent2>
      <a:accent3>
        <a:srgbClr val="93B209"/>
      </a:accent3>
      <a:accent4>
        <a:srgbClr val="FFD400"/>
      </a:accent4>
      <a:accent5>
        <a:srgbClr val="00387F"/>
      </a:accent5>
      <a:accent6>
        <a:srgbClr val="0061AD"/>
      </a:accent6>
      <a:hlink>
        <a:srgbClr val="FA9500"/>
      </a:hlink>
      <a:folHlink>
        <a:srgbClr val="004A8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UBA">
      <a:dk1>
        <a:sysClr val="windowText" lastClr="000000"/>
      </a:dk1>
      <a:lt1>
        <a:sysClr val="window" lastClr="FFFFFF"/>
      </a:lt1>
      <a:dk2>
        <a:srgbClr val="5EAD35"/>
      </a:dk2>
      <a:lt2>
        <a:srgbClr val="F2F2F2"/>
      </a:lt2>
      <a:accent1>
        <a:srgbClr val="E2007A"/>
      </a:accent1>
      <a:accent2>
        <a:srgbClr val="5EAD35"/>
      </a:accent2>
      <a:accent3>
        <a:srgbClr val="007626"/>
      </a:accent3>
      <a:accent4>
        <a:srgbClr val="A5A5A5"/>
      </a:accent4>
      <a:accent5>
        <a:srgbClr val="7F7F7F"/>
      </a:accent5>
      <a:accent6>
        <a:srgbClr val="4D4D4D"/>
      </a:accent6>
      <a:hlink>
        <a:srgbClr val="007626"/>
      </a:hlink>
      <a:folHlink>
        <a:srgbClr val="007626"/>
      </a:folHlink>
    </a:clrScheme>
    <a:fontScheme name="Benutzerdefiniert 4">
      <a:majorFont>
        <a:latin typeface="Meta Offc Bold"/>
        <a:ea typeface=""/>
        <a:cs typeface=""/>
      </a:majorFont>
      <a:minorFont>
        <a:latin typeface="Meta Off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4252</Words>
  <Application>Microsoft Office PowerPoint</Application>
  <PresentationFormat>Bildschirmpräsentation (4:3)</PresentationFormat>
  <Paragraphs>450</Paragraphs>
  <Slides>32</Slides>
  <Notes>32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32</vt:i4>
      </vt:variant>
    </vt:vector>
  </HeadingPairs>
  <TitlesOfParts>
    <vt:vector size="39" baseType="lpstr">
      <vt:lpstr>Arial</vt:lpstr>
      <vt:lpstr>Symbol</vt:lpstr>
      <vt:lpstr>Meta Offc</vt:lpstr>
      <vt:lpstr>Meta Offc Bold</vt:lpstr>
      <vt:lpstr>Calibri</vt:lpstr>
      <vt:lpstr>Übergangsfolie</vt:lpstr>
      <vt:lpstr>1_Larissa-Design</vt:lpstr>
      <vt:lpstr>10. Kapitel</vt:lpstr>
      <vt:lpstr>Vorbemerkungen</vt:lpstr>
      <vt:lpstr>Aufgabenspektrum des Sachverständigen</vt:lpstr>
      <vt:lpstr>Allgemeine Sensibilisierung</vt:lpstr>
      <vt:lpstr>Geräteauswahl</vt:lpstr>
      <vt:lpstr>Beratung des Betreibers: Standortwahl</vt:lpstr>
      <vt:lpstr>Lärmminderung (ggf. Experten hinzuziehen!)</vt:lpstr>
      <vt:lpstr>Festlegung der Planung </vt:lpstr>
      <vt:lpstr>Zusammenfassung Beratung</vt:lpstr>
      <vt:lpstr>Planungsgrundlagen</vt:lpstr>
      <vt:lpstr>Immissionsprognose</vt:lpstr>
      <vt:lpstr>Variante 1: Ermittlung des Mindestabstandes</vt:lpstr>
      <vt:lpstr>Variante 1 im Bescheinigungsformular</vt:lpstr>
      <vt:lpstr>Immissionsprognose: Variante 2</vt:lpstr>
      <vt:lpstr>Variante 2 im Bescheinigungsformular</vt:lpstr>
      <vt:lpstr>Immissionsprognose: Abbildung zu Variante 1 bzw. 2</vt:lpstr>
      <vt:lpstr>Immissionsprognose: Abbildung zu Variante 1 bzw. 2</vt:lpstr>
      <vt:lpstr>Immissionsprognose nach TA Lärm</vt:lpstr>
      <vt:lpstr>Auswahl der Prognosemethode</vt:lpstr>
      <vt:lpstr>Zusammenfassung Beurteilung</vt:lpstr>
      <vt:lpstr>Zweck der Bescheinigung</vt:lpstr>
      <vt:lpstr>Abschnitt I: Personalien</vt:lpstr>
      <vt:lpstr>Abschnitt I im Bescheinigungsformular</vt:lpstr>
      <vt:lpstr>Abschnitt II: Angaben zum Gerät</vt:lpstr>
      <vt:lpstr>Abschnitt II im Bescheinigungsformular</vt:lpstr>
      <vt:lpstr>Abschnitt III: Angaben zu Aufstellung und Betrieb</vt:lpstr>
      <vt:lpstr>Abschnitt III im Bescheinigungsformular</vt:lpstr>
      <vt:lpstr>Abschnitt IV: Angaben zum Immissionsort</vt:lpstr>
      <vt:lpstr>Abschnitt IV im Bescheinigungsformular</vt:lpstr>
      <vt:lpstr>Abschnitte V und VI: Beurteilung und Unterschrift</vt:lpstr>
      <vt:lpstr>Abschnitte V und VI im Bescheinigungsformular</vt:lpstr>
      <vt:lpstr>Vielen Dank für Ihre Aufmerksamkeit </vt:lpstr>
    </vt:vector>
  </TitlesOfParts>
  <Company>Müller-BBM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Müller-BBM Powerpoint Vorlage - Hinweise</dc:title>
  <dc:creator>Lenzen,</dc:creator>
  <cp:lastModifiedBy>Lenzen, </cp:lastModifiedBy>
  <cp:revision>283</cp:revision>
  <cp:lastPrinted>2014-05-26T08:29:12Z</cp:lastPrinted>
  <dcterms:created xsi:type="dcterms:W3CDTF">2014-01-27T10:41:46Z</dcterms:created>
  <dcterms:modified xsi:type="dcterms:W3CDTF">2014-05-27T13:35:28Z</dcterms:modified>
</cp:coreProperties>
</file>