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854" r:id="rId1"/>
  </p:sldMasterIdLst>
  <p:notesMasterIdLst>
    <p:notesMasterId r:id="rId23"/>
  </p:notesMasterIdLst>
  <p:sldIdLst>
    <p:sldId id="256" r:id="rId2"/>
    <p:sldId id="264" r:id="rId3"/>
    <p:sldId id="268" r:id="rId4"/>
    <p:sldId id="269" r:id="rId5"/>
    <p:sldId id="289" r:id="rId6"/>
    <p:sldId id="290" r:id="rId7"/>
    <p:sldId id="277" r:id="rId8"/>
    <p:sldId id="303" r:id="rId9"/>
    <p:sldId id="305" r:id="rId10"/>
    <p:sldId id="291" r:id="rId11"/>
    <p:sldId id="297" r:id="rId12"/>
    <p:sldId id="298" r:id="rId13"/>
    <p:sldId id="271" r:id="rId14"/>
    <p:sldId id="299" r:id="rId15"/>
    <p:sldId id="294" r:id="rId16"/>
    <p:sldId id="306" r:id="rId17"/>
    <p:sldId id="293" r:id="rId18"/>
    <p:sldId id="296" r:id="rId19"/>
    <p:sldId id="302" r:id="rId20"/>
    <p:sldId id="307" r:id="rId21"/>
    <p:sldId id="257" r:id="rId22"/>
  </p:sldIdLst>
  <p:sldSz cx="9144000" cy="6858000" type="screen4x3"/>
  <p:notesSz cx="6858000" cy="9144000"/>
  <p:embeddedFontLst>
    <p:embeddedFont>
      <p:font typeface="Calibri" panose="020F0502020204030204" pitchFamily="34" charset="0"/>
      <p:regular r:id="rId24"/>
      <p:bold r:id="rId25"/>
      <p:italic r:id="rId26"/>
      <p:boldItalic r:id="rId27"/>
    </p:embeddedFont>
  </p:embeddedFont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99"/>
    <a:srgbClr val="0061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0566" autoAdjust="0"/>
    <p:restoredTop sz="71445" autoAdjust="0"/>
  </p:normalViewPr>
  <p:slideViewPr>
    <p:cSldViewPr snapToObjects="1">
      <p:cViewPr varScale="1">
        <p:scale>
          <a:sx n="94" d="100"/>
          <a:sy n="94" d="100"/>
        </p:scale>
        <p:origin x="-2040" y="-108"/>
      </p:cViewPr>
      <p:guideLst>
        <p:guide orient="horz" pos="4020"/>
        <p:guide orient="horz" pos="300"/>
        <p:guide orient="horz" pos="663"/>
        <p:guide orient="horz" pos="754"/>
        <p:guide pos="158"/>
        <p:guide pos="5602"/>
      </p:guideLst>
    </p:cSldViewPr>
  </p:slideViewPr>
  <p:outlineViewPr>
    <p:cViewPr>
      <p:scale>
        <a:sx n="33" d="100"/>
        <a:sy n="33" d="100"/>
      </p:scale>
      <p:origin x="0" y="0"/>
    </p:cViewPr>
    <p:sldLst>
      <p:sld r:id="rId1" collapse="1"/>
      <p:sld r:id="rId2" collapse="1"/>
      <p:sld r:id="rId3" collapse="1"/>
    </p:sldLst>
  </p:outlineViewPr>
  <p:notesTextViewPr>
    <p:cViewPr>
      <p:scale>
        <a:sx n="1" d="1"/>
        <a:sy n="1" d="1"/>
      </p:scale>
      <p:origin x="0" y="0"/>
    </p:cViewPr>
  </p:notesTextViewPr>
  <p:sorterViewPr>
    <p:cViewPr>
      <p:scale>
        <a:sx n="100" d="100"/>
        <a:sy n="100" d="100"/>
      </p:scale>
      <p:origin x="0" y="0"/>
    </p:cViewPr>
  </p:sorterViewPr>
  <p:notesViewPr>
    <p:cSldViewPr snapToObjects="1" showGuides="1">
      <p:cViewPr varScale="1">
        <p:scale>
          <a:sx n="73" d="100"/>
          <a:sy n="73" d="100"/>
        </p:scale>
        <p:origin x="-1638"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theme" Target="theme/theme1.xml"/></Relationships>
</file>

<file path=ppt/_rels/viewProps.xml.rels><?xml version="1.0" encoding="UTF-8" standalone="yes"?>
<Relationships xmlns="http://schemas.openxmlformats.org/package/2006/relationships"><Relationship Id="rId3" Type="http://schemas.openxmlformats.org/officeDocument/2006/relationships/slide" Target="slides/slide18.xml"/><Relationship Id="rId2" Type="http://schemas.openxmlformats.org/officeDocument/2006/relationships/slide" Target="slides/slide14.xml"/><Relationship Id="rId1"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6FBE621-BD30-4E3C-A388-E3B1AF6B3E4C}" type="datetimeFigureOut">
              <a:rPr lang="de-DE" smtClean="0"/>
              <a:t>27.05.2014</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EC1513-3634-448A-B37C-DFF56361E386}" type="slidenum">
              <a:rPr lang="de-DE" smtClean="0"/>
              <a:t>‹Nr.›</a:t>
            </a:fld>
            <a:endParaRPr lang="de-DE"/>
          </a:p>
        </p:txBody>
      </p:sp>
    </p:spTree>
    <p:extLst>
      <p:ext uri="{BB962C8B-B14F-4D97-AF65-F5344CB8AC3E}">
        <p14:creationId xmlns:p14="http://schemas.microsoft.com/office/powerpoint/2010/main" val="4217190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Am ersten Tag des Seminars haben</a:t>
            </a:r>
            <a:r>
              <a:rPr lang="de-DE" baseline="0" dirty="0" smtClean="0"/>
              <a:t> wir bereits alle für Ihre Tätigkeit wichtigen Begriffe und Zusammenhänge kennengelernt. Wir haben uns von einem Problem zum nächsten vorgearbeitet und dabei ein Fallbeispiel immer weiter verfeinert. Das Ziel des heutigen Tages ist die Wiederholung, Strukturierung und Einübung der Seminarinhalte.</a:t>
            </a:r>
          </a:p>
          <a:p>
            <a:r>
              <a:rPr lang="de-DE" baseline="0" dirty="0" smtClean="0"/>
              <a:t>Wir wollen dabei mit den gesetzlichen Grundlagen des Schallimmissionsschutzes beginnen, dann mit den physikalischen Grundlagen der technischen Akustik fortfahren und zum Schluss Ihr konkretes Aufgabenspektrum definieren. </a:t>
            </a:r>
            <a:endParaRPr lang="de-DE"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b="1" u="sng" baseline="0" dirty="0" smtClean="0"/>
              <a:t>Nächste Folie</a:t>
            </a:r>
            <a:endParaRPr lang="de-DE" b="1" u="sng" dirty="0" smtClean="0"/>
          </a:p>
          <a:p>
            <a:endParaRPr lang="de-DE" dirty="0"/>
          </a:p>
        </p:txBody>
      </p:sp>
      <p:sp>
        <p:nvSpPr>
          <p:cNvPr id="4" name="Foliennummernplatzhalter 3"/>
          <p:cNvSpPr>
            <a:spLocks noGrp="1"/>
          </p:cNvSpPr>
          <p:nvPr>
            <p:ph type="sldNum" sz="quarter" idx="10"/>
          </p:nvPr>
        </p:nvSpPr>
        <p:spPr/>
        <p:txBody>
          <a:bodyPr/>
          <a:lstStyle/>
          <a:p>
            <a:fld id="{3FEC1513-3634-448A-B37C-DFF56361E386}" type="slidenum">
              <a:rPr lang="de-DE" smtClean="0"/>
              <a:t>1</a:t>
            </a:fld>
            <a:endParaRPr lang="de-DE"/>
          </a:p>
        </p:txBody>
      </p:sp>
    </p:spTree>
    <p:extLst>
      <p:ext uri="{BB962C8B-B14F-4D97-AF65-F5344CB8AC3E}">
        <p14:creationId xmlns:p14="http://schemas.microsoft.com/office/powerpoint/2010/main" val="30601698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Einen</a:t>
            </a:r>
            <a:r>
              <a:rPr lang="de-DE" sz="1200" kern="1200" baseline="0" dirty="0" smtClean="0">
                <a:solidFill>
                  <a:schemeClr val="tx1"/>
                </a:solidFill>
                <a:effectLst/>
                <a:latin typeface="+mn-lt"/>
                <a:ea typeface="+mn-ea"/>
                <a:cs typeface="+mn-cs"/>
              </a:rPr>
              <a:t> Ort, an dem im Hinblick auf den Immissionsschutz bestimmte Vorgaben einzuhalten sind</a:t>
            </a:r>
            <a:r>
              <a:rPr lang="de-DE" sz="1200" u="none" kern="1200" baseline="0" dirty="0" smtClean="0">
                <a:solidFill>
                  <a:schemeClr val="tx1"/>
                </a:solidFill>
                <a:effectLst/>
                <a:latin typeface="+mn-lt"/>
                <a:ea typeface="+mn-ea"/>
                <a:cs typeface="+mn-cs"/>
              </a:rPr>
              <a:t>, nennt man Immissionsort.</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effectLst/>
                <a:latin typeface="+mn-lt"/>
                <a:ea typeface="+mn-ea"/>
                <a:cs typeface="+mn-cs"/>
              </a:rPr>
              <a:t>Einen Immissionsort, an dem in Bezug auf eine bestimmte Anlage die Nichteinhaltung der Vorgaben am ehesten zu erwarten ist, nennt man </a:t>
            </a:r>
            <a:r>
              <a:rPr lang="de-DE" sz="1200" u="sng" kern="1200" baseline="0" dirty="0" smtClean="0">
                <a:solidFill>
                  <a:schemeClr val="tx1"/>
                </a:solidFill>
                <a:effectLst/>
                <a:latin typeface="+mn-lt"/>
                <a:ea typeface="+mn-ea"/>
                <a:cs typeface="+mn-cs"/>
              </a:rPr>
              <a:t>maßgeblichen Immissionsort</a:t>
            </a:r>
            <a:r>
              <a:rPr lang="de-DE" sz="1200" kern="1200" baseline="0" dirty="0" smtClean="0">
                <a:solidFill>
                  <a:schemeClr val="tx1"/>
                </a:solidFill>
                <a:effectLst/>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Ein</a:t>
            </a:r>
            <a:r>
              <a:rPr lang="de-DE" sz="1200" kern="1200" baseline="0" dirty="0" smtClean="0">
                <a:solidFill>
                  <a:schemeClr val="tx1"/>
                </a:solidFill>
                <a:effectLst/>
                <a:latin typeface="+mn-lt"/>
                <a:ea typeface="+mn-ea"/>
                <a:cs typeface="+mn-cs"/>
              </a:rPr>
              <a:t> Pegelwert, </a:t>
            </a:r>
            <a:r>
              <a:rPr lang="de-DE" sz="1200" kern="1200" dirty="0" smtClean="0">
                <a:solidFill>
                  <a:schemeClr val="tx1"/>
                </a:solidFill>
                <a:effectLst/>
                <a:latin typeface="+mn-lt"/>
                <a:ea typeface="+mn-ea"/>
                <a:cs typeface="+mn-cs"/>
              </a:rPr>
              <a:t>der</a:t>
            </a:r>
            <a:r>
              <a:rPr lang="de-DE" sz="1200" kern="1200" baseline="0" dirty="0" smtClean="0">
                <a:solidFill>
                  <a:schemeClr val="tx1"/>
                </a:solidFill>
                <a:effectLst/>
                <a:latin typeface="+mn-lt"/>
                <a:ea typeface="+mn-ea"/>
                <a:cs typeface="+mn-cs"/>
              </a:rPr>
              <a:t> an einem bestimmten Immissionsort einzuhalten ist, </a:t>
            </a:r>
            <a:r>
              <a:rPr lang="de-DE" sz="1200" u="none" kern="1200" baseline="0" dirty="0" smtClean="0">
                <a:solidFill>
                  <a:schemeClr val="tx1"/>
                </a:solidFill>
                <a:effectLst/>
                <a:latin typeface="+mn-lt"/>
                <a:ea typeface="+mn-ea"/>
                <a:cs typeface="+mn-cs"/>
              </a:rPr>
              <a:t>heißt</a:t>
            </a:r>
            <a:r>
              <a:rPr lang="de-DE" sz="1200" u="none" kern="1200" dirty="0" smtClean="0">
                <a:solidFill>
                  <a:schemeClr val="tx1"/>
                </a:solidFill>
                <a:effectLst/>
                <a:latin typeface="+mn-lt"/>
                <a:ea typeface="+mn-ea"/>
                <a:cs typeface="+mn-cs"/>
              </a:rPr>
              <a:t> Immissionsrichtwert (IRW).</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Ein</a:t>
            </a:r>
            <a:r>
              <a:rPr lang="de-DE" sz="1200" kern="1200" baseline="0" dirty="0" smtClean="0">
                <a:solidFill>
                  <a:schemeClr val="tx1"/>
                </a:solidFill>
                <a:effectLst/>
                <a:latin typeface="+mn-lt"/>
                <a:ea typeface="+mn-ea"/>
                <a:cs typeface="+mn-cs"/>
              </a:rPr>
              <a:t> Pegelwert, </a:t>
            </a:r>
            <a:r>
              <a:rPr lang="de-DE" sz="1200" kern="1200" dirty="0" smtClean="0">
                <a:solidFill>
                  <a:schemeClr val="tx1"/>
                </a:solidFill>
                <a:effectLst/>
                <a:latin typeface="+mn-lt"/>
                <a:ea typeface="+mn-ea"/>
                <a:cs typeface="+mn-cs"/>
              </a:rPr>
              <a:t>der</a:t>
            </a:r>
            <a:r>
              <a:rPr lang="de-DE" sz="1200" kern="1200" baseline="0" dirty="0" smtClean="0">
                <a:solidFill>
                  <a:schemeClr val="tx1"/>
                </a:solidFill>
                <a:effectLst/>
                <a:latin typeface="+mn-lt"/>
                <a:ea typeface="+mn-ea"/>
                <a:cs typeface="+mn-cs"/>
              </a:rPr>
              <a:t> an einem bestimmten Immissionsort im Hinblick auf die Geräuscheinwirkung einer bestimmten Anlage einzuhalten ist, heißt</a:t>
            </a:r>
            <a:r>
              <a:rPr lang="de-DE" sz="1200" kern="1200" dirty="0" smtClean="0">
                <a:solidFill>
                  <a:schemeClr val="tx1"/>
                </a:solidFill>
                <a:effectLst/>
                <a:latin typeface="+mn-lt"/>
                <a:ea typeface="+mn-ea"/>
                <a:cs typeface="+mn-cs"/>
              </a:rPr>
              <a:t> </a:t>
            </a:r>
            <a:r>
              <a:rPr lang="de-DE" sz="1200" u="sng" kern="1200" dirty="0" smtClean="0">
                <a:solidFill>
                  <a:schemeClr val="tx1"/>
                </a:solidFill>
                <a:effectLst/>
                <a:latin typeface="+mn-lt"/>
                <a:ea typeface="+mn-ea"/>
                <a:cs typeface="+mn-cs"/>
              </a:rPr>
              <a:t>Immissionsrichtwert-Anteil.</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u="none" kern="1200" dirty="0" smtClean="0">
                <a:solidFill>
                  <a:schemeClr val="tx1"/>
                </a:solidFill>
                <a:effectLst/>
                <a:latin typeface="+mn-lt"/>
                <a:ea typeface="+mn-ea"/>
                <a:cs typeface="+mn-cs"/>
              </a:rPr>
              <a:t>Vor Errichten einer Anlage sind i. A. bereits andere Anlagen vorhanden, die an einem bestimmten Immissionsort</a:t>
            </a:r>
            <a:r>
              <a:rPr lang="de-DE" sz="1200" u="none" kern="1200" baseline="0" dirty="0" smtClean="0">
                <a:solidFill>
                  <a:schemeClr val="tx1"/>
                </a:solidFill>
                <a:effectLst/>
                <a:latin typeface="+mn-lt"/>
                <a:ea typeface="+mn-ea"/>
                <a:cs typeface="+mn-cs"/>
              </a:rPr>
              <a:t> </a:t>
            </a:r>
            <a:r>
              <a:rPr lang="de-DE" sz="1200" u="none" kern="1200" dirty="0" smtClean="0">
                <a:solidFill>
                  <a:schemeClr val="tx1"/>
                </a:solidFill>
                <a:effectLst/>
                <a:latin typeface="+mn-lt"/>
                <a:ea typeface="+mn-ea"/>
                <a:cs typeface="+mn-cs"/>
              </a:rPr>
              <a:t>für Immissionen sorgen. Diese bereits vorhandenen Immissionen </a:t>
            </a:r>
            <a:r>
              <a:rPr lang="de-DE" sz="1200" u="sng" kern="1200" dirty="0" smtClean="0">
                <a:solidFill>
                  <a:schemeClr val="tx1"/>
                </a:solidFill>
                <a:effectLst/>
                <a:latin typeface="+mn-lt"/>
                <a:ea typeface="+mn-ea"/>
                <a:cs typeface="+mn-cs"/>
              </a:rPr>
              <a:t>nennt man Vorbelastung.</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u="none" kern="1200" dirty="0" smtClean="0">
                <a:solidFill>
                  <a:schemeClr val="tx1"/>
                </a:solidFill>
                <a:effectLst/>
                <a:latin typeface="+mn-lt"/>
                <a:ea typeface="+mn-ea"/>
                <a:cs typeface="+mn-cs"/>
              </a:rPr>
              <a:t>Was</a:t>
            </a:r>
            <a:r>
              <a:rPr lang="de-DE" sz="1200" u="none" kern="1200" baseline="0" dirty="0" smtClean="0">
                <a:solidFill>
                  <a:schemeClr val="tx1"/>
                </a:solidFill>
                <a:effectLst/>
                <a:latin typeface="+mn-lt"/>
                <a:ea typeface="+mn-ea"/>
                <a:cs typeface="+mn-cs"/>
              </a:rPr>
              <a:t> ist nun als Immissionsort zu betrachten?</a:t>
            </a:r>
            <a:endParaRPr lang="de-DE" sz="1200" u="none"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1" u="sng" baseline="0" dirty="0" smtClean="0"/>
              <a:t>Nächste Folie</a:t>
            </a:r>
            <a:endParaRPr lang="de-DE" sz="1200" kern="1200" dirty="0" smtClean="0">
              <a:solidFill>
                <a:schemeClr val="tx1"/>
              </a:solidFill>
              <a:effectLst/>
              <a:latin typeface="+mn-lt"/>
              <a:ea typeface="+mn-ea"/>
              <a:cs typeface="+mn-cs"/>
            </a:endParaRPr>
          </a:p>
          <a:p>
            <a:endParaRPr lang="de-DE" b="0" u="none"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10</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u="none" baseline="0" dirty="0" smtClean="0">
                <a:effectLst/>
              </a:rPr>
              <a:t>Immissionsorte sind gemäß TA Lärm schutzbedürftige Räume nach DIN 4109. </a:t>
            </a:r>
            <a:r>
              <a:rPr lang="de-DE" b="0" u="sng" baseline="0" dirty="0" smtClean="0">
                <a:effectLst/>
              </a:rPr>
              <a:t>Das sind Wohn-, Schlaf-, Unterrichts- und Büroräume</a:t>
            </a:r>
            <a:r>
              <a:rPr lang="de-DE" b="0" u="none" baseline="0" dirty="0" smtClean="0">
                <a:effectLst/>
              </a:rPr>
              <a:t>. Der Beurteilungspegel ist bei bebauten Flächen 0,5 m außerhalb vor der Mitte </a:t>
            </a:r>
            <a:r>
              <a:rPr lang="de-DE" b="0" u="sng" baseline="0" dirty="0" smtClean="0">
                <a:effectLst/>
              </a:rPr>
              <a:t>eines schutzbedürftigen Raums zu bilden</a:t>
            </a:r>
            <a:r>
              <a:rPr lang="de-DE" b="0" u="none" baseline="0" dirty="0" smtClean="0">
                <a:effectLst/>
              </a:rPr>
              <a:t>. Bei unbebauten Flächen ist der Grundstücksrand heranzuziehen, an dem gemäß Baurecht schutzbedürftige Räume </a:t>
            </a:r>
            <a:r>
              <a:rPr lang="de-DE" b="0" u="sng" baseline="0" dirty="0" smtClean="0">
                <a:effectLst/>
              </a:rPr>
              <a:t>erstellt werden dürfen</a:t>
            </a:r>
            <a:r>
              <a:rPr lang="de-DE" b="0" u="none" baseline="0" dirty="0" smtClean="0">
                <a:effectLst/>
              </a:rPr>
              <a:t>.</a:t>
            </a:r>
          </a:p>
          <a:p>
            <a:r>
              <a:rPr lang="de-DE" b="0" u="none" baseline="0" dirty="0" smtClean="0">
                <a:effectLst/>
              </a:rPr>
              <a:t>Wie werden nun an den Immissionsorten die Beurteilungspegel gebildet?</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11</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u="none" baseline="0" dirty="0" smtClean="0">
                <a:effectLst/>
              </a:rPr>
              <a:t>Zur Bildung von Beurteilungspegeln sind zunächst sogenannte Beurteilungszeiträume zu beachten, über die der Immissionspegel zu mitteln ist. Es gibt den </a:t>
            </a:r>
            <a:r>
              <a:rPr lang="de-DE" b="0" u="sng" baseline="0" dirty="0" smtClean="0">
                <a:effectLst/>
              </a:rPr>
              <a:t>Beurteilungszeitraum Tag von 6 bis 22 Uhr und den Beurteilungszeitraum Nacht von 22 bis 6 Uhr</a:t>
            </a:r>
            <a:r>
              <a:rPr lang="de-DE" b="0" u="none" baseline="0" dirty="0" smtClean="0">
                <a:effectLst/>
              </a:rPr>
              <a:t>.</a:t>
            </a:r>
          </a:p>
          <a:p>
            <a:r>
              <a:rPr lang="de-DE" b="0" u="none" baseline="0" dirty="0" smtClean="0">
                <a:effectLst/>
              </a:rPr>
              <a:t>Tagsüber wird über die komplette Zeitspanne gemittelt, nachts über die </a:t>
            </a:r>
            <a:r>
              <a:rPr lang="de-DE" b="0" u="sng" baseline="0" dirty="0" smtClean="0">
                <a:effectLst/>
              </a:rPr>
              <a:t>lauteste, zusammenhängende Stunde</a:t>
            </a:r>
            <a:r>
              <a:rPr lang="de-DE" b="0" u="none" baseline="0" dirty="0" smtClean="0">
                <a:effectLst/>
              </a:rPr>
              <a:t>.</a:t>
            </a:r>
          </a:p>
          <a:p>
            <a:r>
              <a:rPr lang="de-DE" b="0" u="none" baseline="0" dirty="0" smtClean="0">
                <a:effectLst/>
              </a:rPr>
              <a:t>Die Beurteilungspegel werden dann getrennt für die Tag- und die Nachtzeit aus den entsprechend gemittelten </a:t>
            </a:r>
            <a:r>
              <a:rPr lang="de-DE" b="0" u="sng" baseline="0" dirty="0" smtClean="0">
                <a:effectLst/>
              </a:rPr>
              <a:t>Immissionspegeln und den jeweils zu vergebenden Zuschlägen gebildet.</a:t>
            </a:r>
          </a:p>
          <a:p>
            <a:r>
              <a:rPr lang="de-DE" b="0" u="none" baseline="0" dirty="0" smtClean="0">
                <a:effectLst/>
              </a:rPr>
              <a:t>Welche Richtwerte zieht man zur Beurteilung der Schallimmissionen heran?</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12</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u="none" baseline="0" dirty="0" smtClean="0">
                <a:effectLst/>
              </a:rPr>
              <a:t>In der TA Lärm werden Immissionsrichtwerte für </a:t>
            </a:r>
            <a:r>
              <a:rPr lang="de-DE" b="0" u="sng" baseline="0" dirty="0" smtClean="0">
                <a:effectLst/>
              </a:rPr>
              <a:t>anlagenbezogene Geräuschimmissionen festgelegt</a:t>
            </a:r>
            <a:r>
              <a:rPr lang="de-DE" b="0" u="none" baseline="0" dirty="0" smtClean="0">
                <a:effectLst/>
              </a:rPr>
              <a:t>.</a:t>
            </a:r>
          </a:p>
          <a:p>
            <a:r>
              <a:rPr lang="de-DE" b="0" u="none" baseline="0" dirty="0" smtClean="0">
                <a:effectLst/>
              </a:rPr>
              <a:t>Der Schutzanspruch hängt dabei sowohl von der Gebietseinstufung des betroffenen Immissionsortes </a:t>
            </a:r>
            <a:r>
              <a:rPr lang="de-DE" b="0" u="sng" baseline="0" dirty="0" smtClean="0">
                <a:effectLst/>
              </a:rPr>
              <a:t>als auch vom Beurteilungszeitraum ab</a:t>
            </a:r>
            <a:r>
              <a:rPr lang="de-DE" b="0" u="none" baseline="0" dirty="0" smtClean="0">
                <a:effectLst/>
              </a:rPr>
              <a:t>.</a:t>
            </a:r>
          </a:p>
          <a:p>
            <a:r>
              <a:rPr lang="de-DE" b="0" u="none" baseline="0" dirty="0" smtClean="0">
                <a:effectLst/>
              </a:rPr>
              <a:t>Die IRW beziehen sich </a:t>
            </a:r>
            <a:r>
              <a:rPr lang="de-DE" b="0" u="sng" baseline="0" dirty="0" smtClean="0">
                <a:effectLst/>
              </a:rPr>
              <a:t>immer auf Beurteilungspegel</a:t>
            </a:r>
            <a:r>
              <a:rPr lang="de-DE" b="0" u="none" baseline="0" dirty="0" smtClean="0">
                <a:effectLst/>
              </a:rPr>
              <a:t>. </a:t>
            </a:r>
            <a:r>
              <a:rPr lang="de-DE" dirty="0" smtClean="0"/>
              <a:t>Sie sind gemäß TA Lärm in der Summe aller einwirkenden Anlagengeräusche einzuhalten.</a:t>
            </a:r>
            <a:r>
              <a:rPr lang="de-DE" baseline="0" dirty="0" smtClean="0"/>
              <a:t> </a:t>
            </a:r>
            <a:r>
              <a:rPr lang="de-DE" u="sng" baseline="0" dirty="0" smtClean="0"/>
              <a:t>Man nennt das </a:t>
            </a:r>
            <a:r>
              <a:rPr lang="de-DE" u="sng" dirty="0" smtClean="0"/>
              <a:t>Summenprinzip</a:t>
            </a:r>
            <a:r>
              <a:rPr lang="de-DE" dirty="0" smtClean="0"/>
              <a:t>.</a:t>
            </a:r>
            <a:r>
              <a:rPr lang="de-DE" baseline="0" dirty="0" smtClean="0"/>
              <a:t> </a:t>
            </a:r>
            <a:r>
              <a:rPr lang="de-DE" b="0" u="none" baseline="0" dirty="0" smtClean="0">
                <a:effectLst/>
              </a:rPr>
              <a:t>Die konkreten Zahlenwerte kennen wir schon aus Kapitel 3.</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13</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u="none" baseline="0" dirty="0" smtClean="0">
                <a:effectLst/>
              </a:rPr>
              <a:t>Auf die Immissionsrichtwerte gemäß TA Lärm wird im Rahmen der 32. BImSchV verwiesen. Insofern sind sie auch für die hier betrachteten Geräte relevant.</a:t>
            </a:r>
          </a:p>
          <a:p>
            <a:r>
              <a:rPr lang="de-DE" b="0" u="none" baseline="0" dirty="0" smtClean="0">
                <a:effectLst/>
              </a:rPr>
              <a:t>Die genannten Immissionsrichtwerte beziehen sich auf die Beurteilungspegel und damit auf Schallimmissionen, die über einen Beurteilungszeitraum gemittelt wurden.</a:t>
            </a:r>
          </a:p>
          <a:p>
            <a:pPr marL="0" marR="0" indent="0" algn="l" defTabSz="914400" rtl="0" eaLnBrk="1" fontAlgn="auto" latinLnBrk="0" hangingPunct="1">
              <a:lnSpc>
                <a:spcPct val="100000"/>
              </a:lnSpc>
              <a:spcBef>
                <a:spcPts val="0"/>
              </a:spcBef>
              <a:spcAft>
                <a:spcPts val="0"/>
              </a:spcAft>
              <a:buClrTx/>
              <a:buSzTx/>
              <a:buFontTx/>
              <a:buNone/>
              <a:tabLst/>
              <a:defRPr/>
            </a:pPr>
            <a:r>
              <a:rPr lang="de-DE" b="1" u="sng" baseline="0" dirty="0" smtClean="0"/>
              <a:t>Nächste Folie</a:t>
            </a:r>
            <a:endParaRPr lang="de-DE" b="1" u="sng" dirty="0" smtClean="0"/>
          </a:p>
          <a:p>
            <a:endParaRPr lang="de-DE" dirty="0"/>
          </a:p>
        </p:txBody>
      </p:sp>
      <p:sp>
        <p:nvSpPr>
          <p:cNvPr id="4" name="Foliennummernplatzhalter 3"/>
          <p:cNvSpPr>
            <a:spLocks noGrp="1"/>
          </p:cNvSpPr>
          <p:nvPr>
            <p:ph type="sldNum" sz="quarter" idx="10"/>
          </p:nvPr>
        </p:nvSpPr>
        <p:spPr/>
        <p:txBody>
          <a:bodyPr/>
          <a:lstStyle/>
          <a:p>
            <a:fld id="{3FEC1513-3634-448A-B37C-DFF56361E386}" type="slidenum">
              <a:rPr lang="de-DE" smtClean="0"/>
              <a:t>14</a:t>
            </a:fld>
            <a:endParaRPr lang="de-DE"/>
          </a:p>
        </p:txBody>
      </p:sp>
    </p:spTree>
    <p:extLst>
      <p:ext uri="{BB962C8B-B14F-4D97-AF65-F5344CB8AC3E}">
        <p14:creationId xmlns:p14="http://schemas.microsoft.com/office/powerpoint/2010/main" val="33640807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u="none" baseline="0" dirty="0" smtClean="0">
                <a:effectLst/>
              </a:rPr>
              <a:t>In der 32. BImSchV werden die zu erfüllenden Pflichten bezüglich des </a:t>
            </a:r>
            <a:r>
              <a:rPr lang="de-DE" b="0" u="sng" baseline="0" dirty="0" smtClean="0">
                <a:effectLst/>
              </a:rPr>
              <a:t>Betriebs von Geräten und Maschinen im Freien geregelt</a:t>
            </a:r>
            <a:r>
              <a:rPr lang="de-DE" b="0" u="none" baseline="0" dirty="0" smtClean="0">
                <a:effectLst/>
              </a:rPr>
              <a:t>. Grundsätzlich ist eine Anlage gemäß dem Stand der Lärmminderungstechnik </a:t>
            </a:r>
            <a:r>
              <a:rPr lang="de-DE" b="0" u="sng" baseline="0" dirty="0" smtClean="0">
                <a:effectLst/>
              </a:rPr>
              <a:t>zu errichten und zu betreiben</a:t>
            </a:r>
            <a:r>
              <a:rPr lang="de-DE" b="0" u="none" baseline="0" dirty="0" smtClean="0">
                <a:effectLst/>
              </a:rPr>
              <a:t>.</a:t>
            </a:r>
          </a:p>
          <a:p>
            <a:r>
              <a:rPr lang="de-DE" b="0" u="none" baseline="0" dirty="0" smtClean="0">
                <a:effectLst/>
              </a:rPr>
              <a:t>Insbesondere ist ein geeigneter Aufstellungsstandort auszuwählen, um die Lärmbelastung der angrenzenden Nachbargrundstücke gering zu halten. Dabei ist ggf. auch </a:t>
            </a:r>
            <a:r>
              <a:rPr lang="de-DE" b="0" u="sng" baseline="0" dirty="0" smtClean="0">
                <a:effectLst/>
              </a:rPr>
              <a:t>die Richtwirkung der Schallabstrahlung zu berücksichtigen</a:t>
            </a:r>
            <a:r>
              <a:rPr lang="de-DE" b="0" u="none" baseline="0" dirty="0" smtClean="0">
                <a:effectLst/>
              </a:rPr>
              <a:t>. Evtl. sind auch organisatorische Maßnahmen zu ergreifen. Das können Betriebszeiteinschränkungen oder die Vermeidung lauter Betriebszustände zu Tageszeiten mit erhöhter Empfindlichkeit und zur Nachtzeit sein.</a:t>
            </a:r>
          </a:p>
          <a:p>
            <a:r>
              <a:rPr lang="de-DE" b="0" u="none" baseline="0" dirty="0" smtClean="0">
                <a:effectLst/>
              </a:rPr>
              <a:t>Aufgrund der Vorbelastung durch andere gebäudetechnische Anlagen ist in der Regel eine Einhaltung der um 6 dB gegenüber den IRW der TA Lärm </a:t>
            </a:r>
            <a:r>
              <a:rPr lang="de-DE" b="0" u="sng" baseline="0" dirty="0" smtClean="0">
                <a:effectLst/>
              </a:rPr>
              <a:t>reduzierten IRW-Anteilen anzustreben</a:t>
            </a:r>
            <a:r>
              <a:rPr lang="de-DE" b="0" u="none" baseline="0" dirty="0" smtClean="0">
                <a:effectLst/>
              </a:rPr>
              <a:t>.</a:t>
            </a:r>
          </a:p>
          <a:p>
            <a:r>
              <a:rPr lang="de-DE" b="0" u="none" baseline="0" dirty="0" smtClean="0">
                <a:effectLst/>
              </a:rPr>
              <a:t>Dies ist eine bekannte Vorgehensweise aus der TA Lärm. Die reduzierten Immissionsrichtwerte sind aus Kapitel 7 bereits bekannt.</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15</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0" kern="1200" dirty="0" smtClean="0">
                <a:solidFill>
                  <a:schemeClr val="tx1"/>
                </a:solidFill>
                <a:effectLst/>
                <a:latin typeface="+mn-lt"/>
                <a:ea typeface="+mn-ea"/>
                <a:cs typeface="+mn-cs"/>
              </a:rPr>
              <a:t>Unabhängig davon, ob bereits eine Vorbelastung vorliegt oder nicht, müssen die verursachten Immissionen die Immissionsrichtwerte um mindestens 6 dB unterschreiten.</a:t>
            </a:r>
            <a:endParaRPr lang="de-DE" b="0" u="none" baseline="0" dirty="0" smtClean="0">
              <a:effectLst/>
            </a:endParaRP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16</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u="none" baseline="0" dirty="0" smtClean="0">
                <a:effectLst/>
              </a:rPr>
              <a:t>Gemäß 32. BImSchV gelten prinzipiell für den Betrieb von Geräten und Maschinen im Freien zeitliche Einschränkungen: Der Betrieb ist von 20 bis 7 Uhr und sonn- und feiertags ganztägig </a:t>
            </a:r>
            <a:r>
              <a:rPr lang="de-DE" b="0" u="sng" baseline="0" dirty="0" smtClean="0">
                <a:effectLst/>
              </a:rPr>
              <a:t>grundsätzlich nicht gestattet.</a:t>
            </a:r>
          </a:p>
          <a:p>
            <a:r>
              <a:rPr lang="de-DE" b="0" u="none" baseline="0" dirty="0" smtClean="0">
                <a:effectLst/>
              </a:rPr>
              <a:t>Von den zeitlichen Betriebszeitbeschränkungen ausgenommen sind geräuscharme gebäudetechnische Geräte, sofern die </a:t>
            </a:r>
            <a:r>
              <a:rPr lang="de-DE" b="0" u="sng" baseline="0" dirty="0" smtClean="0">
                <a:effectLst/>
              </a:rPr>
              <a:t>Betreiberpflichten erfüllt werden</a:t>
            </a:r>
            <a:r>
              <a:rPr lang="de-DE" b="0" u="none" baseline="0" dirty="0" smtClean="0">
                <a:effectLst/>
              </a:rPr>
              <a:t>.</a:t>
            </a:r>
          </a:p>
          <a:p>
            <a:r>
              <a:rPr lang="de-DE" b="0" u="none" baseline="0" dirty="0" smtClean="0">
                <a:effectLst/>
              </a:rPr>
              <a:t>Gebäudetechnische Geräte sind geräuscharm, wenn die von ihnen ausgehenden Schallemissionen die unter § 11 genannten Schallleistungs- und </a:t>
            </a:r>
            <a:r>
              <a:rPr lang="de-DE" b="0" u="sng" baseline="0" dirty="0" smtClean="0">
                <a:effectLst/>
              </a:rPr>
              <a:t>Schalldruckpegel nicht überschreiten</a:t>
            </a:r>
            <a:r>
              <a:rPr lang="de-DE" b="0" u="none" baseline="0" dirty="0" smtClean="0">
                <a:effectLst/>
              </a:rPr>
              <a:t>. Die entsprechende Tabelle ist bereits aus Kapitel 5 bekannt.</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17</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u="none" baseline="0" dirty="0" smtClean="0"/>
              <a:t>Die für Klein KWK-Anlagen angegebenen C-bewerteten Schalldruckpegel sollen die </a:t>
            </a:r>
            <a:r>
              <a:rPr lang="de-DE" b="0" u="none" baseline="0" dirty="0" err="1" smtClean="0"/>
              <a:t>tieffrequenten</a:t>
            </a:r>
            <a:r>
              <a:rPr lang="de-DE" b="0" u="none" baseline="0" dirty="0" smtClean="0"/>
              <a:t> Emissionen der entsprechenden Anlagen einschränken. Die Problematik </a:t>
            </a:r>
            <a:r>
              <a:rPr lang="de-DE" b="0" u="none" baseline="0" dirty="0" err="1" smtClean="0"/>
              <a:t>tieffrequenter</a:t>
            </a:r>
            <a:r>
              <a:rPr lang="de-DE" b="0" u="none" baseline="0" dirty="0" smtClean="0"/>
              <a:t> Geräusche ist ein Spezialthema, dem wir uns auf der letzten Folie widmen: </a:t>
            </a:r>
          </a:p>
          <a:p>
            <a:pPr marL="0" marR="0" indent="0" algn="l" defTabSz="914400" rtl="0" eaLnBrk="1" fontAlgn="auto" latinLnBrk="0" hangingPunct="1">
              <a:lnSpc>
                <a:spcPct val="100000"/>
              </a:lnSpc>
              <a:spcBef>
                <a:spcPts val="0"/>
              </a:spcBef>
              <a:spcAft>
                <a:spcPts val="0"/>
              </a:spcAft>
              <a:buClrTx/>
              <a:buSzTx/>
              <a:buFontTx/>
              <a:buNone/>
              <a:tabLst/>
              <a:defRPr/>
            </a:pPr>
            <a:r>
              <a:rPr lang="de-DE" b="1" u="sng" baseline="0" dirty="0" smtClean="0"/>
              <a:t>Nächste Folie</a:t>
            </a:r>
            <a:endParaRPr lang="de-DE" b="1" u="sng" dirty="0" smtClean="0"/>
          </a:p>
          <a:p>
            <a:endParaRPr lang="de-DE" dirty="0"/>
          </a:p>
        </p:txBody>
      </p:sp>
      <p:sp>
        <p:nvSpPr>
          <p:cNvPr id="4" name="Foliennummernplatzhalter 3"/>
          <p:cNvSpPr>
            <a:spLocks noGrp="1"/>
          </p:cNvSpPr>
          <p:nvPr>
            <p:ph type="sldNum" sz="quarter" idx="10"/>
          </p:nvPr>
        </p:nvSpPr>
        <p:spPr/>
        <p:txBody>
          <a:bodyPr/>
          <a:lstStyle/>
          <a:p>
            <a:fld id="{3FEC1513-3634-448A-B37C-DFF56361E386}" type="slidenum">
              <a:rPr lang="de-DE" smtClean="0"/>
              <a:t>18</a:t>
            </a:fld>
            <a:endParaRPr lang="de-DE"/>
          </a:p>
        </p:txBody>
      </p:sp>
    </p:spTree>
    <p:extLst>
      <p:ext uri="{BB962C8B-B14F-4D97-AF65-F5344CB8AC3E}">
        <p14:creationId xmlns:p14="http://schemas.microsoft.com/office/powerpoint/2010/main" val="33640807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u="none" baseline="0" dirty="0" smtClean="0">
                <a:effectLst/>
              </a:rPr>
              <a:t>Was ist nun das Problem an </a:t>
            </a:r>
            <a:r>
              <a:rPr lang="de-DE" b="0" u="none" baseline="0" dirty="0" err="1" smtClean="0">
                <a:effectLst/>
              </a:rPr>
              <a:t>tieffrequenten</a:t>
            </a:r>
            <a:r>
              <a:rPr lang="de-DE" b="0" u="none" baseline="0" dirty="0" smtClean="0">
                <a:effectLst/>
              </a:rPr>
              <a:t> Geräuschimmissionen? Grundsätzlich werden tieffrequente Geräusche, d. h. Geräuschanteile mit Frequenzen unter 100 Hz, nur stark abgeschwächt erfasst, weil im Beurteilungspegel </a:t>
            </a:r>
            <a:r>
              <a:rPr lang="de-DE" b="0" u="sng" baseline="0" dirty="0" smtClean="0">
                <a:effectLst/>
              </a:rPr>
              <a:t>u. a. die A-Bewertung steckt</a:t>
            </a:r>
            <a:r>
              <a:rPr lang="de-DE" b="0" u="none" baseline="0" dirty="0" smtClean="0">
                <a:effectLst/>
              </a:rPr>
              <a:t>. Das hat aber seinen Grund, denn wir empfinden solche Geräusche auch weniger laut.</a:t>
            </a:r>
          </a:p>
          <a:p>
            <a:r>
              <a:rPr lang="de-DE" b="0" u="none" baseline="0" dirty="0" smtClean="0">
                <a:effectLst/>
              </a:rPr>
              <a:t>Das Problem besteht nun darin, dass sich </a:t>
            </a:r>
            <a:r>
              <a:rPr lang="de-DE" b="0" u="none" baseline="0" dirty="0" err="1" smtClean="0">
                <a:effectLst/>
              </a:rPr>
              <a:t>tieffrequente</a:t>
            </a:r>
            <a:r>
              <a:rPr lang="de-DE" b="0" u="none" baseline="0" dirty="0" smtClean="0">
                <a:effectLst/>
              </a:rPr>
              <a:t> Geräusche insbesondere von Fenstern nur schlecht dämmen lassen und daher Innenräume besser erreichen als </a:t>
            </a:r>
            <a:r>
              <a:rPr lang="de-DE" b="0" u="none" baseline="0" dirty="0" err="1" smtClean="0">
                <a:effectLst/>
              </a:rPr>
              <a:t>hochfrequentere</a:t>
            </a:r>
            <a:r>
              <a:rPr lang="de-DE" b="0" u="none" baseline="0" dirty="0" smtClean="0">
                <a:effectLst/>
              </a:rPr>
              <a:t> Geräuschanteile. Da die Wellenlängen (3,4 m bei 100 Hz) in der Größenordnung typischer Raumabmessungen liegen, kann es außerdem zur Ausbildung stehender Wellen kommen. Oft kommt noch eine </a:t>
            </a:r>
            <a:r>
              <a:rPr lang="de-DE" b="0" u="sng" baseline="0" dirty="0" smtClean="0">
                <a:effectLst/>
              </a:rPr>
              <a:t>ausgeprägte Tonalität hinzu</a:t>
            </a:r>
            <a:r>
              <a:rPr lang="de-DE" b="0" u="none" baseline="0" dirty="0" smtClean="0">
                <a:effectLst/>
              </a:rPr>
              <a:t>.</a:t>
            </a:r>
          </a:p>
          <a:p>
            <a:r>
              <a:rPr lang="de-DE" b="0" u="none" baseline="0" dirty="0" smtClean="0">
                <a:effectLst/>
              </a:rPr>
              <a:t>Alles zusammen führt dazu, dass </a:t>
            </a:r>
            <a:r>
              <a:rPr lang="de-DE" b="0" u="none" baseline="0" dirty="0" err="1" smtClean="0">
                <a:effectLst/>
              </a:rPr>
              <a:t>tieffrequente</a:t>
            </a:r>
            <a:r>
              <a:rPr lang="de-DE" b="0" u="none" baseline="0" dirty="0" smtClean="0">
                <a:effectLst/>
              </a:rPr>
              <a:t> Immissionen auch bei Einhaltung der IRW oft als </a:t>
            </a:r>
            <a:r>
              <a:rPr lang="de-DE" b="0" u="sng" baseline="0" dirty="0" smtClean="0">
                <a:effectLst/>
              </a:rPr>
              <a:t>sehr störend wahrgenommen werden</a:t>
            </a:r>
            <a:r>
              <a:rPr lang="de-DE" b="0" u="none" baseline="0" dirty="0" smtClean="0">
                <a:effectLst/>
              </a:rPr>
              <a:t>.</a:t>
            </a:r>
          </a:p>
          <a:p>
            <a:r>
              <a:rPr lang="de-DE" b="0" u="none" baseline="0" dirty="0" smtClean="0">
                <a:effectLst/>
              </a:rPr>
              <a:t>Tieffrequente Geräuschimmissionen müssen daher bei Genehmigungsverfahren gemäß TA Lärm </a:t>
            </a:r>
            <a:r>
              <a:rPr lang="de-DE" b="0" u="sng" baseline="0" dirty="0" smtClean="0">
                <a:effectLst/>
              </a:rPr>
              <a:t>eigens beurteilt werden</a:t>
            </a:r>
            <a:r>
              <a:rPr lang="de-DE" b="0" u="none" baseline="0" dirty="0" smtClean="0">
                <a:effectLst/>
              </a:rPr>
              <a:t>. Die Vorgehensweise dabei ist kompliziert und nicht unumstritten.</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19</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Wir beginnen</a:t>
            </a:r>
            <a:r>
              <a:rPr lang="de-DE" baseline="0" dirty="0" smtClean="0"/>
              <a:t> also zunächst mit den gesetzlichen Grundlagen, deretwegen Sie dieses Seminar besuchen. Als erstes wollen wir kurz klären, welche Gesetze und Vorschriften es gibt </a:t>
            </a:r>
            <a:r>
              <a:rPr lang="de-DE" u="sng" baseline="0" dirty="0" smtClean="0"/>
              <a:t>und wie sie zusammenhängen</a:t>
            </a:r>
            <a:r>
              <a:rPr lang="de-DE" baseline="0" dirty="0" smtClean="0"/>
              <a:t>.</a:t>
            </a:r>
          </a:p>
          <a:p>
            <a:r>
              <a:rPr lang="de-DE" baseline="0" dirty="0" smtClean="0"/>
              <a:t>Anschließend wiederholen wir die bereits bekannten Begriffe, </a:t>
            </a:r>
            <a:r>
              <a:rPr lang="de-DE" u="sng" baseline="0" dirty="0" smtClean="0"/>
              <a:t>die im Rahmen der Gesetzgebung zur Anwendung kommen</a:t>
            </a:r>
            <a:r>
              <a:rPr lang="de-DE" baseline="0" dirty="0" smtClean="0"/>
              <a:t>.</a:t>
            </a:r>
          </a:p>
          <a:p>
            <a:r>
              <a:rPr lang="de-DE" baseline="0" dirty="0" smtClean="0"/>
              <a:t>Und zum Schluss wollen wir die verschiedenen für uns relevanten </a:t>
            </a:r>
            <a:r>
              <a:rPr lang="de-DE" u="sng" baseline="0" dirty="0" smtClean="0"/>
              <a:t>immissionsschutzrechtlichen Regelungen systematisch zusammenstellen</a:t>
            </a:r>
            <a:r>
              <a:rPr lang="de-DE" baseline="0" dirty="0" smtClean="0"/>
              <a:t>. </a:t>
            </a:r>
            <a:endParaRPr lang="de-DE" dirty="0" smtClean="0"/>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2</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Die Vor­gehensweise zur</a:t>
            </a:r>
            <a:r>
              <a:rPr lang="de-DE" sz="1200" kern="1200" baseline="0" dirty="0" smtClean="0">
                <a:solidFill>
                  <a:schemeClr val="tx1"/>
                </a:solidFill>
                <a:effectLst/>
                <a:latin typeface="+mn-lt"/>
                <a:ea typeface="+mn-ea"/>
                <a:cs typeface="+mn-cs"/>
              </a:rPr>
              <a:t> Beurteilung </a:t>
            </a:r>
            <a:r>
              <a:rPr lang="de-DE" sz="1200" kern="1200" baseline="0" dirty="0" err="1" smtClean="0">
                <a:solidFill>
                  <a:schemeClr val="tx1"/>
                </a:solidFill>
                <a:effectLst/>
                <a:latin typeface="+mn-lt"/>
                <a:ea typeface="+mn-ea"/>
                <a:cs typeface="+mn-cs"/>
              </a:rPr>
              <a:t>tieffrequenter</a:t>
            </a:r>
            <a:r>
              <a:rPr lang="de-DE" sz="1200" kern="1200" baseline="0" dirty="0" smtClean="0">
                <a:solidFill>
                  <a:schemeClr val="tx1"/>
                </a:solidFill>
                <a:effectLst/>
                <a:latin typeface="+mn-lt"/>
                <a:ea typeface="+mn-ea"/>
                <a:cs typeface="+mn-cs"/>
              </a:rPr>
              <a:t> Immissionen</a:t>
            </a:r>
            <a:r>
              <a:rPr lang="de-DE" sz="1200" kern="1200" dirty="0" smtClean="0">
                <a:solidFill>
                  <a:schemeClr val="tx1"/>
                </a:solidFill>
                <a:effectLst/>
                <a:latin typeface="+mn-lt"/>
                <a:ea typeface="+mn-ea"/>
                <a:cs typeface="+mn-cs"/>
              </a:rPr>
              <a:t> ist kompliziert </a:t>
            </a:r>
            <a:r>
              <a:rPr lang="de-DE" sz="1200" u="none" kern="1200" dirty="0" smtClean="0">
                <a:solidFill>
                  <a:schemeClr val="tx1"/>
                </a:solidFill>
                <a:effectLst/>
                <a:latin typeface="+mn-lt"/>
                <a:ea typeface="+mn-ea"/>
                <a:cs typeface="+mn-cs"/>
              </a:rPr>
              <a:t>und </a:t>
            </a:r>
            <a:r>
              <a:rPr lang="de-DE" sz="1200" u="sng" kern="1200" dirty="0" smtClean="0">
                <a:solidFill>
                  <a:schemeClr val="tx1"/>
                </a:solidFill>
                <a:effectLst/>
                <a:latin typeface="+mn-lt"/>
                <a:ea typeface="+mn-ea"/>
                <a:cs typeface="+mn-cs"/>
              </a:rPr>
              <a:t>gibt immer wieder Anlass zu kontroversen Diskussionen</a:t>
            </a:r>
            <a:r>
              <a:rPr lang="de-DE" sz="1200" kern="1200" dirty="0" smtClean="0">
                <a:solidFill>
                  <a:schemeClr val="tx1"/>
                </a:solidFill>
                <a:effectLst/>
                <a:latin typeface="+mn-lt"/>
                <a:ea typeface="+mn-ea"/>
                <a:cs typeface="+mn-cs"/>
              </a:rPr>
              <a:t>.</a:t>
            </a:r>
          </a:p>
          <a:p>
            <a:r>
              <a:rPr lang="de-DE" sz="1200" b="0" kern="1200" dirty="0" smtClean="0">
                <a:solidFill>
                  <a:schemeClr val="tx1"/>
                </a:solidFill>
                <a:effectLst/>
                <a:latin typeface="+mn-lt"/>
                <a:ea typeface="+mn-ea"/>
                <a:cs typeface="+mn-cs"/>
              </a:rPr>
              <a:t>Sollte hier Bedarf bestehen, </a:t>
            </a:r>
            <a:r>
              <a:rPr lang="de-DE" sz="1200" b="0" u="sng" kern="1200" dirty="0" smtClean="0">
                <a:solidFill>
                  <a:schemeClr val="tx1"/>
                </a:solidFill>
                <a:effectLst/>
                <a:latin typeface="+mn-lt"/>
                <a:ea typeface="+mn-ea"/>
                <a:cs typeface="+mn-cs"/>
              </a:rPr>
              <a:t>ist in jedem Fall eine Messstelle nach § 26 BImSchG einzubeziehen</a:t>
            </a:r>
            <a:r>
              <a:rPr lang="de-DE" sz="1200" b="0" kern="1200" dirty="0" smtClean="0">
                <a:solidFill>
                  <a:schemeClr val="tx1"/>
                </a:solidFill>
                <a:effectLst/>
                <a:latin typeface="+mn-lt"/>
                <a:ea typeface="+mn-ea"/>
                <a:cs typeface="+mn-cs"/>
              </a:rPr>
              <a:t>.</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20</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u="none" baseline="0" dirty="0" smtClean="0">
                <a:effectLst/>
              </a:rPr>
              <a:t>Grundlage für den Lärmimmissionsschutz ist in Deutschland </a:t>
            </a:r>
            <a:r>
              <a:rPr lang="de-DE" b="0" u="sng" baseline="0" dirty="0" smtClean="0">
                <a:effectLst/>
              </a:rPr>
              <a:t>das Bundes-Immissionsschutzgesetz (BImSchG)</a:t>
            </a:r>
            <a:r>
              <a:rPr lang="de-DE" b="0" u="none" baseline="0" dirty="0" smtClean="0">
                <a:effectLst/>
              </a:rPr>
              <a:t>.</a:t>
            </a:r>
          </a:p>
          <a:p>
            <a:r>
              <a:rPr lang="de-DE" b="0" u="none" baseline="0" dirty="0" smtClean="0">
                <a:effectLst/>
              </a:rPr>
              <a:t>Es definiert in allgemeiner Form die Ziele des Immissionsschutzes und erstreckt sich sowohl auf </a:t>
            </a:r>
            <a:r>
              <a:rPr lang="de-DE" b="0" u="sng" baseline="0" dirty="0" smtClean="0">
                <a:effectLst/>
              </a:rPr>
              <a:t>Lärm- als auch auf Schadstoffimmissionen</a:t>
            </a:r>
            <a:r>
              <a:rPr lang="de-DE" b="0" u="none" baseline="0" dirty="0" smtClean="0">
                <a:effectLst/>
              </a:rPr>
              <a:t>.</a:t>
            </a:r>
          </a:p>
          <a:p>
            <a:r>
              <a:rPr lang="de-DE" b="0" u="none" baseline="0" dirty="0" smtClean="0">
                <a:effectLst/>
              </a:rPr>
              <a:t>Es gibt die Rahmenbedingungen für Genehmigungsverfahren vor und klärt </a:t>
            </a:r>
            <a:r>
              <a:rPr lang="de-DE" b="0" u="sng" baseline="0" dirty="0" smtClean="0">
                <a:effectLst/>
              </a:rPr>
              <a:t>Rechte und Pflichten von Anlagenbetreibern</a:t>
            </a:r>
            <a:r>
              <a:rPr lang="de-DE" b="0" u="none" baseline="0" dirty="0" smtClean="0">
                <a:effectLst/>
              </a:rPr>
              <a:t>.</a:t>
            </a:r>
          </a:p>
          <a:p>
            <a:r>
              <a:rPr lang="de-DE" b="0" u="none" baseline="0" dirty="0" smtClean="0"/>
              <a:t>Es macht jedoch keine konkreten Vorgaben wie Messverfahren oder Richtwerte </a:t>
            </a:r>
            <a:r>
              <a:rPr lang="de-DE" b="0" u="sng" baseline="0" dirty="0" smtClean="0"/>
              <a:t>zur Beurteilung von schädlichen Umwelteinwirkungen</a:t>
            </a:r>
            <a:r>
              <a:rPr lang="de-DE" b="0" u="none" baseline="0" dirty="0" smtClean="0"/>
              <a:t>.</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3</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u="none" baseline="0" dirty="0" smtClean="0"/>
              <a:t>Auf Basis der allgemeinen Zielsetzung des BImSchG werden konkrete Vorgaben in Bezug auf die Lärmimmissionen von Anlagen abgeleitet, die sich z. B. in der </a:t>
            </a:r>
            <a:r>
              <a:rPr lang="de-DE" dirty="0" smtClean="0"/>
              <a:t>Technischen Anleitung zum Schutz gegen Lärm,</a:t>
            </a:r>
            <a:r>
              <a:rPr lang="de-DE" baseline="0" dirty="0" smtClean="0"/>
              <a:t> </a:t>
            </a:r>
            <a:r>
              <a:rPr lang="de-DE" u="sng" baseline="0" dirty="0" smtClean="0"/>
              <a:t>kurz:</a:t>
            </a:r>
            <a:r>
              <a:rPr lang="de-DE" b="0" u="sng" baseline="0" dirty="0" smtClean="0"/>
              <a:t> TA Lärm</a:t>
            </a:r>
            <a:r>
              <a:rPr lang="de-DE" b="0" u="none" baseline="0" dirty="0" smtClean="0"/>
              <a:t>, finden.</a:t>
            </a:r>
          </a:p>
          <a:p>
            <a:pPr marL="0" marR="0" indent="0" algn="l" defTabSz="914400" rtl="0" eaLnBrk="1" fontAlgn="auto" latinLnBrk="0" hangingPunct="1">
              <a:lnSpc>
                <a:spcPct val="100000"/>
              </a:lnSpc>
              <a:spcBef>
                <a:spcPts val="0"/>
              </a:spcBef>
              <a:spcAft>
                <a:spcPts val="0"/>
              </a:spcAft>
              <a:buClrTx/>
              <a:buSzTx/>
              <a:buFontTx/>
              <a:buNone/>
              <a:tabLst/>
              <a:defRPr/>
            </a:pPr>
            <a:r>
              <a:rPr lang="de-DE" b="0" u="none" baseline="0" dirty="0" smtClean="0"/>
              <a:t>Die TA Lärm ist eine Verwaltungsvorschrift und regelt die Anforderungen an den Schallschutz im Umfeld von </a:t>
            </a:r>
            <a:r>
              <a:rPr lang="de-DE" b="0" u="sng" baseline="0" dirty="0" smtClean="0"/>
              <a:t>gewerblichen und industriellen Anlagen</a:t>
            </a:r>
            <a:r>
              <a:rPr lang="de-DE" b="0" u="none"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de-DE" b="0" u="none" baseline="0" dirty="0" smtClean="0"/>
              <a:t>Die TA Lärm findet insbesondere Anwendung in Genehmigungsverfahren gemäß BImSchG </a:t>
            </a:r>
            <a:r>
              <a:rPr lang="de-DE" b="0" u="sng" baseline="0" dirty="0" smtClean="0"/>
              <a:t>für genehmigungsbedürftige Anlagen</a:t>
            </a:r>
            <a:r>
              <a:rPr lang="de-DE" b="0" u="none" baseline="0" dirty="0" smtClean="0"/>
              <a:t>.</a:t>
            </a:r>
          </a:p>
          <a:p>
            <a:r>
              <a:rPr lang="de-DE" b="0" u="none" baseline="0" dirty="0" smtClean="0">
                <a:effectLst/>
              </a:rPr>
              <a:t>Sie wird aber auch oft herangezogen, um Anlagen </a:t>
            </a:r>
            <a:r>
              <a:rPr lang="de-DE" b="0" u="sng" baseline="0" dirty="0" smtClean="0">
                <a:effectLst/>
              </a:rPr>
              <a:t>außerhalb ihres eigentlichen Anwendungsbereichs</a:t>
            </a:r>
            <a:r>
              <a:rPr lang="de-DE" b="0" u="none" baseline="0" dirty="0" smtClean="0">
                <a:effectLst/>
              </a:rPr>
              <a:t> zu beurteilen, wie z. B. haustechnische Anlagen an Privathäusern.</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4</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u="none" baseline="0" dirty="0" smtClean="0"/>
              <a:t>Aus europäischem Recht leitet sich die 32. BImSchV, die sogenannte </a:t>
            </a:r>
            <a:r>
              <a:rPr lang="de-DE" b="0" u="sng" baseline="0" dirty="0" smtClean="0"/>
              <a:t>Geräte- und Maschinenlärmschutzverordnung</a:t>
            </a:r>
            <a:r>
              <a:rPr lang="de-DE" b="0" u="none" baseline="0" dirty="0" smtClean="0"/>
              <a:t>, ab.</a:t>
            </a:r>
          </a:p>
          <a:p>
            <a:pPr marL="0" marR="0" indent="0" algn="l" defTabSz="914400" rtl="0" eaLnBrk="1" fontAlgn="auto" latinLnBrk="0" hangingPunct="1">
              <a:lnSpc>
                <a:spcPct val="100000"/>
              </a:lnSpc>
              <a:spcBef>
                <a:spcPts val="0"/>
              </a:spcBef>
              <a:spcAft>
                <a:spcPts val="0"/>
              </a:spcAft>
              <a:buClrTx/>
              <a:buSzTx/>
              <a:buFontTx/>
              <a:buNone/>
              <a:tabLst/>
              <a:defRPr/>
            </a:pPr>
            <a:r>
              <a:rPr lang="de-DE" b="0" u="none" baseline="0" dirty="0" smtClean="0"/>
              <a:t>Sie ist für die von uns betrachtete Gerätegruppe wichtig, da sie das Betreiben von </a:t>
            </a:r>
            <a:r>
              <a:rPr lang="de-DE" b="0" u="sng" baseline="0" dirty="0" smtClean="0"/>
              <a:t>Maschinen und Geräten im Freien regelt</a:t>
            </a:r>
            <a:r>
              <a:rPr lang="de-DE" b="0" u="none"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de-DE" b="0" u="none" baseline="0" dirty="0" smtClean="0">
                <a:effectLst/>
              </a:rPr>
              <a:t>Die Regelungen sind unabhängig von behördlichem Wirken zu befolgen, sie gelten also auch im </a:t>
            </a:r>
            <a:r>
              <a:rPr lang="de-DE" b="0" u="sng" baseline="0" dirty="0" smtClean="0">
                <a:effectLst/>
              </a:rPr>
              <a:t>nicht genehmigungsbedürftigen Bereich</a:t>
            </a:r>
            <a:r>
              <a:rPr lang="de-DE" b="0" u="none" baseline="0" dirty="0" smtClean="0">
                <a:effectLst/>
              </a:rPr>
              <a:t>. Im Rahmen der 32. BImSchV wird auch von der Möglichkeit zur Einführung von Betriebsregelungen, z. B. der </a:t>
            </a:r>
            <a:r>
              <a:rPr lang="de-DE" b="0" u="sng" baseline="0" dirty="0" smtClean="0">
                <a:effectLst/>
              </a:rPr>
              <a:t>Festlegung von Betriebszeiten</a:t>
            </a:r>
            <a:r>
              <a:rPr lang="de-DE" b="0" u="none" baseline="0" dirty="0" smtClean="0">
                <a:effectLst/>
              </a:rPr>
              <a:t>, Gebrauch gemacht, was die TA Lärm so nicht vorsieht.</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5</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u="none" baseline="0" dirty="0" smtClean="0">
                <a:effectLst/>
              </a:rPr>
              <a:t>Im Hinblick auf die betrachtete Gerätegruppe haben einige Elemente der TA Lärm Eingang in die 32. BImSchV gefunden, d. h. es besteht bezüglich der Beurteilung entsprechender Anlagen </a:t>
            </a:r>
            <a:r>
              <a:rPr lang="de-DE" b="0" u="sng" baseline="0" dirty="0" smtClean="0">
                <a:effectLst/>
              </a:rPr>
              <a:t>weitgehend Konsistenz zwischen beiden Vorschriften</a:t>
            </a:r>
            <a:r>
              <a:rPr lang="de-DE" b="0" u="none" baseline="0" dirty="0" smtClean="0">
                <a:effectLst/>
              </a:rPr>
              <a:t>.</a:t>
            </a:r>
          </a:p>
          <a:p>
            <a:pPr marL="0" marR="0" indent="0" algn="l" defTabSz="914400" rtl="0" eaLnBrk="1" fontAlgn="auto" latinLnBrk="0" hangingPunct="1">
              <a:lnSpc>
                <a:spcPct val="100000"/>
              </a:lnSpc>
              <a:spcBef>
                <a:spcPts val="0"/>
              </a:spcBef>
              <a:spcAft>
                <a:spcPts val="0"/>
              </a:spcAft>
              <a:buClrTx/>
              <a:buSzTx/>
              <a:buFontTx/>
              <a:buNone/>
              <a:tabLst/>
              <a:defRPr/>
            </a:pPr>
            <a:r>
              <a:rPr lang="de-DE" b="0" u="none" baseline="0" dirty="0" smtClean="0">
                <a:effectLst/>
              </a:rPr>
              <a:t>Ziel des Zusammenwirkens der verschiedenen gesetzlichen Vorgaben ist der Schutz der Umwelt vor schädlichen Einwirkungen, aber unter dieser Voraussetzung auch die </a:t>
            </a:r>
            <a:r>
              <a:rPr lang="de-DE" b="0" u="sng" baseline="0" dirty="0" smtClean="0">
                <a:effectLst/>
              </a:rPr>
              <a:t>Planungssicherheit für Anlagenbetreiber</a:t>
            </a:r>
            <a:r>
              <a:rPr lang="de-DE" b="0" u="none" baseline="0" dirty="0" smtClean="0">
                <a:effectLst/>
              </a:rPr>
              <a:t>.</a:t>
            </a:r>
          </a:p>
          <a:p>
            <a:pPr marL="0" marR="0" indent="0" algn="l" defTabSz="914400" rtl="0" eaLnBrk="1" fontAlgn="auto" latinLnBrk="0" hangingPunct="1">
              <a:lnSpc>
                <a:spcPct val="100000"/>
              </a:lnSpc>
              <a:spcBef>
                <a:spcPts val="0"/>
              </a:spcBef>
              <a:spcAft>
                <a:spcPts val="0"/>
              </a:spcAft>
              <a:buClrTx/>
              <a:buSzTx/>
              <a:buFontTx/>
              <a:buNone/>
              <a:tabLst/>
              <a:defRPr/>
            </a:pPr>
            <a:r>
              <a:rPr lang="de-DE" b="0" u="none" baseline="0" dirty="0" smtClean="0">
                <a:effectLst/>
              </a:rPr>
              <a:t>Das heißt, der Betreiber hat die Pflicht, den Immissionsschutz bei der Errichtung und dem Betrieb </a:t>
            </a:r>
            <a:r>
              <a:rPr lang="de-DE" b="0" u="sng" baseline="0" dirty="0" smtClean="0">
                <a:effectLst/>
              </a:rPr>
              <a:t>einer Anlage zu berücksichtigen</a:t>
            </a:r>
            <a:r>
              <a:rPr lang="de-DE" b="0" u="none" baseline="0" dirty="0" smtClean="0">
                <a:effectLst/>
              </a:rPr>
              <a:t>. Gleichzeitig hat er aber bei Einhaltung der gesetzlichen Vorgaben auch das Recht, seine Anlage zu errichten und zu betreiben, sofern dem keine anderen Gesetze und Vorschriften im Wege stehen. Eine solche Anlage ist im Umkehrschluss </a:t>
            </a:r>
            <a:r>
              <a:rPr lang="de-DE" b="0" u="sng" baseline="0" dirty="0" smtClean="0">
                <a:effectLst/>
              </a:rPr>
              <a:t>vom Anwohner dann auch zu tolerieren.</a:t>
            </a:r>
          </a:p>
          <a:p>
            <a:pPr marL="0" marR="0" indent="0" algn="l" defTabSz="914400" rtl="0" eaLnBrk="1" fontAlgn="auto" latinLnBrk="0" hangingPunct="1">
              <a:lnSpc>
                <a:spcPct val="100000"/>
              </a:lnSpc>
              <a:spcBef>
                <a:spcPts val="0"/>
              </a:spcBef>
              <a:spcAft>
                <a:spcPts val="0"/>
              </a:spcAft>
              <a:buClrTx/>
              <a:buSzTx/>
              <a:buFontTx/>
              <a:buNone/>
              <a:tabLst/>
              <a:defRPr/>
            </a:pPr>
            <a:r>
              <a:rPr lang="de-DE" b="0" u="none" baseline="0" dirty="0" smtClean="0">
                <a:effectLst/>
              </a:rPr>
              <a:t>Die Gesetze und Vorschriften benutzen einige spezielle Begrifflichkeiten, die im Folgenden noch einmal kurz zusammengefasst werden.</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6</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Die von einer Lärmquelle hervorgerufene Lärmbelastung nennt man Geräuschimmission oder kurz Immission, den A-bewerteten Schalldruckpegel einer Geräuschimmission </a:t>
            </a:r>
            <a:r>
              <a:rPr lang="de-DE" sz="1200" u="sng" kern="1200" dirty="0" smtClean="0">
                <a:solidFill>
                  <a:schemeClr val="tx1"/>
                </a:solidFill>
                <a:effectLst/>
                <a:latin typeface="+mn-lt"/>
                <a:ea typeface="+mn-ea"/>
                <a:cs typeface="+mn-cs"/>
              </a:rPr>
              <a:t>nennt</a:t>
            </a:r>
            <a:r>
              <a:rPr lang="de-DE" sz="1200" u="sng" kern="1200" baseline="0" dirty="0" smtClean="0">
                <a:solidFill>
                  <a:schemeClr val="tx1"/>
                </a:solidFill>
                <a:effectLst/>
                <a:latin typeface="+mn-lt"/>
                <a:ea typeface="+mn-ea"/>
                <a:cs typeface="+mn-cs"/>
              </a:rPr>
              <a:t> man den Immissionspegel</a:t>
            </a:r>
            <a:r>
              <a:rPr lang="de-DE" sz="1200" kern="1200" baseline="0" dirty="0" smtClean="0">
                <a:solidFill>
                  <a:schemeClr val="tx1"/>
                </a:solidFill>
                <a:effectLst/>
                <a:latin typeface="+mn-lt"/>
                <a:ea typeface="+mn-ea"/>
                <a:cs typeface="+mn-cs"/>
              </a:rPr>
              <a:t>.</a:t>
            </a:r>
          </a:p>
          <a:p>
            <a:r>
              <a:rPr lang="de-DE" sz="1200" kern="1200" baseline="0" dirty="0" smtClean="0">
                <a:solidFill>
                  <a:schemeClr val="tx1"/>
                </a:solidFill>
                <a:effectLst/>
                <a:latin typeface="+mn-lt"/>
                <a:ea typeface="+mn-ea"/>
                <a:cs typeface="+mn-cs"/>
              </a:rPr>
              <a:t>Immissionspegel werden als zeitliche Mittelwerte über </a:t>
            </a:r>
            <a:r>
              <a:rPr lang="de-DE" sz="1200" u="sng" kern="1200" baseline="0" dirty="0" smtClean="0">
                <a:solidFill>
                  <a:schemeClr val="tx1"/>
                </a:solidFill>
                <a:effectLst/>
                <a:latin typeface="+mn-lt"/>
                <a:ea typeface="+mn-ea"/>
                <a:cs typeface="+mn-cs"/>
              </a:rPr>
              <a:t>festgelegte Beurteilungszeiträume gebildet.</a:t>
            </a:r>
          </a:p>
          <a:p>
            <a:r>
              <a:rPr lang="de-DE" sz="1200" kern="1200" baseline="0" dirty="0" smtClean="0">
                <a:solidFill>
                  <a:schemeClr val="tx1"/>
                </a:solidFill>
                <a:effectLst/>
                <a:latin typeface="+mn-lt"/>
                <a:ea typeface="+mn-ea"/>
                <a:cs typeface="+mn-cs"/>
              </a:rPr>
              <a:t>Für bestimmte Eigenschaften einer Geräuschimmission (Tonhaltigkeit, Impulshaltigkeit), aber auch für den Zeitpunkt des Einwirkens (Tageszeiten mit erhöhter Empfindlichkeit) </a:t>
            </a:r>
            <a:r>
              <a:rPr lang="de-DE" sz="1200" u="sng" kern="1200" baseline="0" dirty="0" smtClean="0">
                <a:solidFill>
                  <a:schemeClr val="tx1"/>
                </a:solidFill>
                <a:effectLst/>
                <a:latin typeface="+mn-lt"/>
                <a:ea typeface="+mn-ea"/>
                <a:cs typeface="+mn-cs"/>
              </a:rPr>
              <a:t>werden Zuschläge vergeben</a:t>
            </a:r>
            <a:r>
              <a:rPr lang="de-DE" sz="1200" kern="1200" baseline="0" dirty="0" smtClean="0">
                <a:solidFill>
                  <a:schemeClr val="tx1"/>
                </a:solidFill>
                <a:effectLst/>
                <a:latin typeface="+mn-lt"/>
                <a:ea typeface="+mn-ea"/>
                <a:cs typeface="+mn-cs"/>
              </a:rPr>
              <a:t>.</a:t>
            </a:r>
          </a:p>
          <a:p>
            <a:r>
              <a:rPr lang="de-DE" sz="1200" kern="1200" baseline="0" dirty="0" smtClean="0">
                <a:solidFill>
                  <a:schemeClr val="tx1"/>
                </a:solidFill>
                <a:effectLst/>
                <a:latin typeface="+mn-lt"/>
                <a:ea typeface="+mn-ea"/>
                <a:cs typeface="+mn-cs"/>
              </a:rPr>
              <a:t>Die Summe von Immissionspegel und allen zu vergebenden Zuschlägen nennt man </a:t>
            </a:r>
            <a:r>
              <a:rPr lang="de-DE" sz="1200" u="sng" kern="1200" baseline="0" dirty="0" smtClean="0">
                <a:solidFill>
                  <a:schemeClr val="tx1"/>
                </a:solidFill>
                <a:effectLst/>
                <a:latin typeface="+mn-lt"/>
                <a:ea typeface="+mn-ea"/>
                <a:cs typeface="+mn-cs"/>
              </a:rPr>
              <a:t>den Beurteilungspegel</a:t>
            </a:r>
            <a:r>
              <a:rPr lang="de-DE" sz="1200" kern="1200" baseline="0" dirty="0" smtClean="0">
                <a:solidFill>
                  <a:schemeClr val="tx1"/>
                </a:solidFill>
                <a:effectLst/>
                <a:latin typeface="+mn-lt"/>
                <a:ea typeface="+mn-ea"/>
                <a:cs typeface="+mn-cs"/>
              </a:rPr>
              <a:t>.</a:t>
            </a:r>
          </a:p>
          <a:p>
            <a:r>
              <a:rPr lang="de-DE" b="1" u="sng" baseline="0" dirty="0" smtClean="0"/>
              <a:t>Nächste Folie</a:t>
            </a:r>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7</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Für Tonhaltigkeit wird gemäß TA Lärm je nach Ausgeprägtheit ein Zuschlag </a:t>
            </a:r>
            <a:r>
              <a:rPr lang="de-DE" sz="1200" u="sng" kern="1200" dirty="0" smtClean="0">
                <a:solidFill>
                  <a:schemeClr val="tx1"/>
                </a:solidFill>
                <a:effectLst/>
                <a:latin typeface="+mn-lt"/>
                <a:ea typeface="+mn-ea"/>
                <a:cs typeface="+mn-cs"/>
              </a:rPr>
              <a:t>von 3 dB bzw. 6 dB vergeben</a:t>
            </a:r>
            <a:r>
              <a:rPr lang="de-DE" sz="1200" kern="1200" dirty="0" smtClean="0">
                <a:solidFill>
                  <a:schemeClr val="tx1"/>
                </a:solidFill>
                <a:effectLst/>
                <a:latin typeface="+mn-lt"/>
                <a:ea typeface="+mn-ea"/>
                <a:cs typeface="+mn-cs"/>
              </a:rPr>
              <a:t>.</a:t>
            </a:r>
          </a:p>
          <a:p>
            <a:r>
              <a:rPr lang="de-DE" sz="1200" kern="1200" dirty="0" smtClean="0">
                <a:solidFill>
                  <a:schemeClr val="tx1"/>
                </a:solidFill>
                <a:effectLst/>
                <a:latin typeface="+mn-lt"/>
                <a:ea typeface="+mn-ea"/>
                <a:cs typeface="+mn-cs"/>
              </a:rPr>
              <a:t>Da bei der hier betrachteten Gerätegruppe mit Tonhaltigkeit zu rechnen ist, wird dafür im Rahmen des Beurteilungsverfahrens der </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32.</a:t>
            </a:r>
            <a:r>
              <a:rPr lang="de-DE" sz="1200" kern="1200" baseline="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BImSchV bereits automatisch </a:t>
            </a:r>
            <a:r>
              <a:rPr lang="de-DE" sz="1200" u="sng" kern="1200" dirty="0" smtClean="0">
                <a:solidFill>
                  <a:schemeClr val="tx1"/>
                </a:solidFill>
                <a:effectLst/>
                <a:latin typeface="+mn-lt"/>
                <a:ea typeface="+mn-ea"/>
                <a:cs typeface="+mn-cs"/>
              </a:rPr>
              <a:t>ein Zuschlag von 3 dB berücksichtigt</a:t>
            </a:r>
            <a:r>
              <a:rPr lang="de-DE" sz="1200" kern="1200" dirty="0" smtClean="0">
                <a:solidFill>
                  <a:schemeClr val="tx1"/>
                </a:solidFill>
                <a:effectLst/>
                <a:latin typeface="+mn-lt"/>
                <a:ea typeface="+mn-ea"/>
                <a:cs typeface="+mn-cs"/>
              </a:rPr>
              <a:t>.</a:t>
            </a:r>
          </a:p>
          <a:p>
            <a:r>
              <a:rPr lang="de-DE" sz="1200" kern="1200" dirty="0" smtClean="0">
                <a:solidFill>
                  <a:schemeClr val="tx1"/>
                </a:solidFill>
                <a:effectLst/>
                <a:latin typeface="+mn-lt"/>
                <a:ea typeface="+mn-ea"/>
                <a:cs typeface="+mn-cs"/>
              </a:rPr>
              <a:t>Sollten die Schallemissionen im konkreten Fall tatsächlich frei von tonalen Komponenten sein, dürfen daher diese 3 dB wieder abgezogen werden, bei besonders ausgeprägter Tonalität </a:t>
            </a:r>
            <a:r>
              <a:rPr lang="de-DE" sz="1200" u="sng" kern="1200" dirty="0" smtClean="0">
                <a:solidFill>
                  <a:schemeClr val="tx1"/>
                </a:solidFill>
                <a:effectLst/>
                <a:latin typeface="+mn-lt"/>
                <a:ea typeface="+mn-ea"/>
                <a:cs typeface="+mn-cs"/>
              </a:rPr>
              <a:t>müssen zusätzlich 3 dB angesetzt werden</a:t>
            </a:r>
            <a:r>
              <a:rPr lang="de-DE" sz="1200" kern="1200" dirty="0" smtClean="0">
                <a:solidFill>
                  <a:schemeClr val="tx1"/>
                </a:solidFill>
                <a:effectLst/>
                <a:latin typeface="+mn-lt"/>
                <a:ea typeface="+mn-ea"/>
                <a:cs typeface="+mn-cs"/>
              </a:rPr>
              <a:t>.</a:t>
            </a:r>
          </a:p>
          <a:p>
            <a:r>
              <a:rPr lang="de-DE" sz="1200" u="sng" kern="1200" baseline="0" dirty="0" smtClean="0">
                <a:solidFill>
                  <a:schemeClr val="tx1"/>
                </a:solidFill>
                <a:effectLst/>
                <a:latin typeface="+mn-lt"/>
                <a:ea typeface="+mn-ea"/>
                <a:cs typeface="+mn-cs"/>
              </a:rPr>
              <a:t>Die Tabelle bietet eine Übersicht</a:t>
            </a:r>
            <a:r>
              <a:rPr lang="de-DE" sz="1200" u="none" kern="1200" baseline="0" dirty="0" smtClean="0">
                <a:solidFill>
                  <a:schemeClr val="tx1"/>
                </a:solidFill>
                <a:effectLst/>
                <a:latin typeface="+mn-lt"/>
                <a:ea typeface="+mn-ea"/>
                <a:cs typeface="+mn-cs"/>
              </a:rPr>
              <a:t> </a:t>
            </a:r>
            <a:r>
              <a:rPr lang="de-DE" sz="1200" kern="1200" baseline="0" dirty="0" smtClean="0">
                <a:solidFill>
                  <a:schemeClr val="tx1"/>
                </a:solidFill>
                <a:effectLst/>
                <a:latin typeface="+mn-lt"/>
                <a:ea typeface="+mn-ea"/>
                <a:cs typeface="+mn-cs"/>
              </a:rPr>
              <a:t>über die unterschiedliche Behandlung von Zuschlägen in TA Lärm und 32. BImSchV.</a:t>
            </a:r>
          </a:p>
          <a:p>
            <a:r>
              <a:rPr lang="de-DE" b="1" u="sng" baseline="0" dirty="0" smtClean="0"/>
              <a:t>Nächste Folie</a:t>
            </a:r>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8</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Der Zuschlag für Impulshaltigkeit gemäß TA Lärm </a:t>
            </a:r>
            <a:r>
              <a:rPr lang="de-DE" sz="1200" u="sng" kern="1200" dirty="0" smtClean="0">
                <a:solidFill>
                  <a:schemeClr val="tx1"/>
                </a:solidFill>
                <a:effectLst/>
                <a:latin typeface="+mn-lt"/>
                <a:ea typeface="+mn-ea"/>
                <a:cs typeface="+mn-cs"/>
              </a:rPr>
              <a:t>ist rechnerisch zu ermitteln</a:t>
            </a:r>
            <a:r>
              <a:rPr lang="de-DE" sz="1200" kern="1200" dirty="0" smtClean="0">
                <a:solidFill>
                  <a:schemeClr val="tx1"/>
                </a:solidFill>
                <a:effectLst/>
                <a:latin typeface="+mn-lt"/>
                <a:ea typeface="+mn-ea"/>
                <a:cs typeface="+mn-cs"/>
              </a:rPr>
              <a:t>. Bei der hier betrachteten Gerätegruppe ist aber mit Impulshaltigkeit üblicherweise nicht zu rechnen.</a:t>
            </a:r>
            <a:endParaRPr lang="de-DE"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Der Zuschlag für Tageszeiten mit erhöhter Empfindlichkeit beträgt 6 dB. </a:t>
            </a:r>
            <a:r>
              <a:rPr lang="de-DE" sz="1200" u="sng" kern="1200" dirty="0" smtClean="0">
                <a:solidFill>
                  <a:schemeClr val="tx1"/>
                </a:solidFill>
                <a:effectLst/>
                <a:latin typeface="+mn-lt"/>
                <a:ea typeface="+mn-ea"/>
                <a:cs typeface="+mn-cs"/>
              </a:rPr>
              <a:t>Er wirkt sich nur auf den Beurteilungspegel zur Tagzeit aus.</a:t>
            </a:r>
            <a:r>
              <a:rPr lang="de-DE" sz="1200" u="none" kern="1200" baseline="0" dirty="0" smtClean="0">
                <a:solidFill>
                  <a:schemeClr val="tx1"/>
                </a:solidFill>
                <a:effectLst/>
                <a:latin typeface="+mn-lt"/>
                <a:ea typeface="+mn-ea"/>
                <a:cs typeface="+mn-cs"/>
              </a:rPr>
              <a:t> Er</a:t>
            </a:r>
            <a:r>
              <a:rPr lang="de-DE" sz="1200" kern="1200" dirty="0" smtClean="0">
                <a:solidFill>
                  <a:schemeClr val="tx1"/>
                </a:solidFill>
                <a:effectLst/>
                <a:latin typeface="+mn-lt"/>
                <a:ea typeface="+mn-ea"/>
                <a:cs typeface="+mn-cs"/>
              </a:rPr>
              <a:t> spielt daher für die Beurteilung zur Nachtzeit ebenfalls keine Rolle.</a:t>
            </a:r>
            <a:endParaRPr lang="de-DE" b="0" u="none" baseline="0" dirty="0" smtClean="0">
              <a:effectLs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u="none" baseline="0" dirty="0" smtClean="0">
                <a:effectLst/>
              </a:rPr>
              <a:t>Da sie also im Regelfall nicht relevant sind, sind d</a:t>
            </a:r>
            <a:r>
              <a:rPr lang="de-DE" dirty="0" smtClean="0"/>
              <a:t>ie oben genannten Zuschläge im </a:t>
            </a:r>
            <a:r>
              <a:rPr lang="de-DE" u="sng" dirty="0" smtClean="0"/>
              <a:t>Beurteilungsverfahren der 32. BImSchV auch nicht vorgesehen</a:t>
            </a:r>
            <a:r>
              <a:rPr lang="de-DE"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kern="1200" dirty="0" smtClean="0">
                <a:solidFill>
                  <a:schemeClr val="tx1"/>
                </a:solidFill>
                <a:effectLst/>
                <a:latin typeface="+mn-lt"/>
                <a:ea typeface="+mn-ea"/>
                <a:cs typeface="+mn-cs"/>
              </a:rPr>
              <a:t>Ist dies im Einzelfall nicht aus­reichend, weil z. B. doch Impulshaltigkeit vorliegt oder zur Tag- und zur Nachtzeit verschiede­ne Betriebszustände herrschen, </a:t>
            </a:r>
            <a:r>
              <a:rPr lang="de-DE" sz="1200" b="0" u="sng" kern="1200" dirty="0" smtClean="0">
                <a:solidFill>
                  <a:schemeClr val="tx1"/>
                </a:solidFill>
                <a:effectLst/>
                <a:latin typeface="+mn-lt"/>
                <a:ea typeface="+mn-ea"/>
                <a:cs typeface="+mn-cs"/>
              </a:rPr>
              <a:t>muss eine Messstelle nach § 26 BImSchG hinzugezogen werden</a:t>
            </a:r>
            <a:r>
              <a:rPr lang="de-DE" sz="1200" b="0" kern="1200" dirty="0" smtClean="0">
                <a:solidFill>
                  <a:schemeClr val="tx1"/>
                </a:solidFill>
                <a:effectLst/>
                <a:latin typeface="+mn-lt"/>
                <a:ea typeface="+mn-ea"/>
                <a:cs typeface="+mn-cs"/>
              </a:rPr>
              <a:t>.</a:t>
            </a:r>
            <a:endParaRPr lang="de-DE" b="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b="1" u="sng" baseline="0" dirty="0" smtClean="0"/>
              <a:t>Nächste Folie</a:t>
            </a:r>
            <a:endParaRPr lang="de-DE" b="1" u="sng" dirty="0" smtClean="0"/>
          </a:p>
          <a:p>
            <a:endParaRPr lang="de-DE" dirty="0"/>
          </a:p>
        </p:txBody>
      </p:sp>
      <p:sp>
        <p:nvSpPr>
          <p:cNvPr id="4" name="Foliennummernplatzhalter 3"/>
          <p:cNvSpPr>
            <a:spLocks noGrp="1"/>
          </p:cNvSpPr>
          <p:nvPr>
            <p:ph type="sldNum" sz="quarter" idx="10"/>
          </p:nvPr>
        </p:nvSpPr>
        <p:spPr/>
        <p:txBody>
          <a:bodyPr/>
          <a:lstStyle/>
          <a:p>
            <a:fld id="{3FEC1513-3634-448A-B37C-DFF56361E386}" type="slidenum">
              <a:rPr lang="de-DE" smtClean="0"/>
              <a:t>9</a:t>
            </a:fld>
            <a:endParaRPr lang="de-DE"/>
          </a:p>
        </p:txBody>
      </p:sp>
    </p:spTree>
    <p:extLst>
      <p:ext uri="{BB962C8B-B14F-4D97-AF65-F5344CB8AC3E}">
        <p14:creationId xmlns:p14="http://schemas.microsoft.com/office/powerpoint/2010/main" val="33640807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elfolie">
    <p:spTree>
      <p:nvGrpSpPr>
        <p:cNvPr id="1" name=""/>
        <p:cNvGrpSpPr/>
        <p:nvPr/>
      </p:nvGrpSpPr>
      <p:grpSpPr>
        <a:xfrm>
          <a:off x="0" y="0"/>
          <a:ext cx="0" cy="0"/>
          <a:chOff x="0" y="0"/>
          <a:chExt cx="0" cy="0"/>
        </a:xfrm>
      </p:grpSpPr>
      <p:sp>
        <p:nvSpPr>
          <p:cNvPr id="8" name="Rechteck 7"/>
          <p:cNvSpPr/>
          <p:nvPr/>
        </p:nvSpPr>
        <p:spPr>
          <a:xfrm>
            <a:off x="179512" y="180000"/>
            <a:ext cx="8784000" cy="649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Untertitel 2"/>
          <p:cNvSpPr>
            <a:spLocks noGrp="1"/>
          </p:cNvSpPr>
          <p:nvPr>
            <p:ph type="subTitle" idx="1"/>
          </p:nvPr>
        </p:nvSpPr>
        <p:spPr>
          <a:xfrm>
            <a:off x="413999" y="2304000"/>
            <a:ext cx="8280000" cy="1476000"/>
          </a:xfrm>
          <a:prstGeom prst="rect">
            <a:avLst/>
          </a:prstGeom>
        </p:spPr>
        <p:txBody>
          <a:bodyPr>
            <a:noAutofit/>
          </a:bodyPr>
          <a:lstStyle>
            <a:lvl1pPr marL="0" indent="0" algn="l">
              <a:lnSpc>
                <a:spcPts val="4200"/>
              </a:lnSpc>
              <a:spcBef>
                <a:spcPts val="0"/>
              </a:spcBef>
              <a:buNone/>
              <a:defRPr sz="4000" b="0" cap="none" baseline="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sp>
        <p:nvSpPr>
          <p:cNvPr id="7" name="Rechteck 6"/>
          <p:cNvSpPr/>
          <p:nvPr/>
        </p:nvSpPr>
        <p:spPr>
          <a:xfrm>
            <a:off x="8962106" y="534391"/>
            <a:ext cx="181893" cy="10801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9" name="Grafik 8" descr="logo.emf"/>
          <p:cNvPicPr>
            <a:picLocks noChangeAspect="1"/>
          </p:cNvPicPr>
          <p:nvPr/>
        </p:nvPicPr>
        <p:blipFill>
          <a:blip r:embed="rId2" cstate="print"/>
          <a:stretch>
            <a:fillRect/>
          </a:stretch>
        </p:blipFill>
        <p:spPr>
          <a:xfrm>
            <a:off x="6824838" y="529200"/>
            <a:ext cx="2148866" cy="1080000"/>
          </a:xfrm>
          <a:prstGeom prst="rect">
            <a:avLst/>
          </a:prstGeom>
        </p:spPr>
      </p:pic>
      <p:sp>
        <p:nvSpPr>
          <p:cNvPr id="12" name="Textfeld 11"/>
          <p:cNvSpPr txBox="1"/>
          <p:nvPr/>
        </p:nvSpPr>
        <p:spPr>
          <a:xfrm>
            <a:off x="387815" y="1076546"/>
            <a:ext cx="2643907" cy="307777"/>
          </a:xfrm>
          <a:prstGeom prst="rect">
            <a:avLst/>
          </a:prstGeom>
          <a:noFill/>
        </p:spPr>
        <p:txBody>
          <a:bodyPr wrap="square" lIns="0" tIns="0" rIns="0" bIns="0" rtlCol="0">
            <a:spAutoFit/>
          </a:bodyPr>
          <a:lstStyle/>
          <a:p>
            <a:r>
              <a:rPr lang="de-DE" sz="2000" spc="-30" baseline="0" dirty="0" smtClean="0">
                <a:solidFill>
                  <a:schemeClr val="bg1"/>
                </a:solidFill>
              </a:rPr>
              <a:t>Für Mensch &amp; Umwelt</a:t>
            </a:r>
            <a:endParaRPr lang="de-DE" sz="2000" spc="-30" baseline="0" dirty="0">
              <a:solidFill>
                <a:schemeClr val="bg1"/>
              </a:solidFill>
            </a:endParaRPr>
          </a:p>
        </p:txBody>
      </p:sp>
      <p:sp>
        <p:nvSpPr>
          <p:cNvPr id="31" name="Titel 30"/>
          <p:cNvSpPr>
            <a:spLocks noGrp="1"/>
          </p:cNvSpPr>
          <p:nvPr>
            <p:ph type="title" hasCustomPrompt="1"/>
          </p:nvPr>
        </p:nvSpPr>
        <p:spPr>
          <a:xfrm>
            <a:off x="414000" y="1872000"/>
            <a:ext cx="8280000" cy="360000"/>
          </a:xfrm>
        </p:spPr>
        <p:txBody>
          <a:bodyPr>
            <a:noAutofit/>
          </a:bodyPr>
          <a:lstStyle>
            <a:lvl1pPr>
              <a:defRPr sz="2400">
                <a:solidFill>
                  <a:schemeClr val="tx2"/>
                </a:solidFill>
              </a:defRPr>
            </a:lvl1pPr>
          </a:lstStyle>
          <a:p>
            <a:r>
              <a:rPr lang="de-DE" dirty="0" smtClean="0"/>
              <a:t>Hier steht der Veranstaltungstitel</a:t>
            </a:r>
            <a:endParaRPr lang="de-DE" dirty="0"/>
          </a:p>
        </p:txBody>
      </p:sp>
      <p:sp>
        <p:nvSpPr>
          <p:cNvPr id="34" name="Textplatzhalter 33"/>
          <p:cNvSpPr>
            <a:spLocks noGrp="1"/>
          </p:cNvSpPr>
          <p:nvPr>
            <p:ph type="body" sz="quarter" idx="10"/>
          </p:nvPr>
        </p:nvSpPr>
        <p:spPr>
          <a:xfrm>
            <a:off x="413999" y="3798000"/>
            <a:ext cx="8280000" cy="2340000"/>
          </a:xfrm>
        </p:spPr>
        <p:txBody>
          <a:bodyPr>
            <a:normAutofit/>
          </a:bodyPr>
          <a:lstStyle>
            <a:lvl1pPr indent="0">
              <a:spcBef>
                <a:spcPts val="0"/>
              </a:spcBef>
              <a:defRPr sz="2000" b="0" cap="none" baseline="0">
                <a:solidFill>
                  <a:schemeClr val="bg1"/>
                </a:solidFill>
              </a:defRPr>
            </a:lvl1pPr>
            <a:lvl2pPr marL="0" indent="0">
              <a:spcBef>
                <a:spcPts val="0"/>
              </a:spcBef>
              <a:buNone/>
              <a:defRPr sz="2000" b="0" cap="none" baseline="0">
                <a:solidFill>
                  <a:schemeClr val="bg1"/>
                </a:solidFill>
              </a:defRPr>
            </a:lvl2pPr>
            <a:lvl3pPr marL="0" indent="0">
              <a:spcBef>
                <a:spcPts val="0"/>
              </a:spcBef>
              <a:buNone/>
              <a:defRPr sz="2000" b="0" cap="none" baseline="0">
                <a:solidFill>
                  <a:schemeClr val="bg1"/>
                </a:solidFill>
              </a:defRPr>
            </a:lvl3pPr>
            <a:lvl4pPr marL="0" indent="0">
              <a:spcBef>
                <a:spcPts val="0"/>
              </a:spcBef>
              <a:buNone/>
              <a:defRPr sz="2000" b="0" cap="none" baseline="0">
                <a:solidFill>
                  <a:schemeClr val="bg1"/>
                </a:solidFill>
              </a:defRPr>
            </a:lvl4pPr>
            <a:lvl5pPr marL="0" indent="0">
              <a:spcBef>
                <a:spcPts val="0"/>
              </a:spcBef>
              <a:buNone/>
              <a:defRPr sz="2000" b="0" cap="none" baseline="0">
                <a:solidFill>
                  <a:schemeClr val="bg1"/>
                </a:solidFill>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cSld>
  <p:clrMapOvr>
    <a:masterClrMapping/>
  </p:clrMapOvr>
  <p:timing>
    <p:tnLst>
      <p:par>
        <p:cTn id="1" dur="indefinite" restart="never" nodeType="tmRoot"/>
      </p:par>
    </p:tnLst>
  </p:timing>
  <p:hf hdr="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8_Danke">
    <p:spTree>
      <p:nvGrpSpPr>
        <p:cNvPr id="1" name=""/>
        <p:cNvGrpSpPr/>
        <p:nvPr/>
      </p:nvGrpSpPr>
      <p:grpSpPr>
        <a:xfrm>
          <a:off x="0" y="0"/>
          <a:ext cx="0" cy="0"/>
          <a:chOff x="0" y="0"/>
          <a:chExt cx="0" cy="0"/>
        </a:xfrm>
      </p:grpSpPr>
      <p:pic>
        <p:nvPicPr>
          <p:cNvPr id="8" name="Grafik 7" descr="UBA_Fassade_Detaipptl.jpg"/>
          <p:cNvPicPr>
            <a:picLocks/>
          </p:cNvPicPr>
          <p:nvPr/>
        </p:nvPicPr>
        <p:blipFill>
          <a:blip r:embed="rId2" cstate="print"/>
          <a:srcRect t="1741"/>
          <a:stretch>
            <a:fillRect/>
          </a:stretch>
        </p:blipFill>
        <p:spPr>
          <a:xfrm>
            <a:off x="179512" y="180000"/>
            <a:ext cx="8784000" cy="6494400"/>
          </a:xfrm>
          <a:prstGeom prst="rect">
            <a:avLst/>
          </a:prstGeom>
        </p:spPr>
      </p:pic>
      <p:sp>
        <p:nvSpPr>
          <p:cNvPr id="3" name="Datumsplatzhalter 2"/>
          <p:cNvSpPr>
            <a:spLocks noGrp="1"/>
          </p:cNvSpPr>
          <p:nvPr>
            <p:ph type="dt" sz="half" idx="10"/>
          </p:nvPr>
        </p:nvSpPr>
        <p:spPr/>
        <p:txBody>
          <a:bodyPr/>
          <a:lstStyle/>
          <a:p>
            <a:fld id="{AD3896E3-D4AE-4DE7-A181-E326B50B11D0}" type="datetime1">
              <a:rPr lang="de-DE" smtClean="0"/>
              <a:t>27.05.2014</a:t>
            </a:fld>
            <a:endParaRPr lang="de-DE" dirty="0"/>
          </a:p>
        </p:txBody>
      </p:sp>
      <p:sp>
        <p:nvSpPr>
          <p:cNvPr id="4" name="Fußzeilenplatzhalter 3"/>
          <p:cNvSpPr>
            <a:spLocks noGrp="1"/>
          </p:cNvSpPr>
          <p:nvPr>
            <p:ph type="ftr" sz="quarter" idx="11"/>
          </p:nvPr>
        </p:nvSpPr>
        <p:spPr/>
        <p:txBody>
          <a:bodyPr/>
          <a:lstStyle/>
          <a:p>
            <a:r>
              <a:rPr lang="de-DE" smtClean="0"/>
              <a:t>Beispielvortrag</a:t>
            </a:r>
            <a:endParaRPr lang="de-DE" dirty="0"/>
          </a:p>
        </p:txBody>
      </p:sp>
      <p:sp>
        <p:nvSpPr>
          <p:cNvPr id="5" name="Foliennummernplatzhalter 4"/>
          <p:cNvSpPr>
            <a:spLocks noGrp="1"/>
          </p:cNvSpPr>
          <p:nvPr>
            <p:ph type="sldNum" sz="quarter" idx="12"/>
          </p:nvPr>
        </p:nvSpPr>
        <p:spPr/>
        <p:txBody>
          <a:bodyPr/>
          <a:lstStyle/>
          <a:p>
            <a:fld id="{444A159E-39F8-4BD4-BAC6-A1654F7AE0EA}" type="slidenum">
              <a:rPr lang="de-DE" smtClean="0"/>
              <a:pPr/>
              <a:t>‹Nr.›</a:t>
            </a:fld>
            <a:endParaRPr lang="de-DE" dirty="0"/>
          </a:p>
        </p:txBody>
      </p:sp>
      <p:sp>
        <p:nvSpPr>
          <p:cNvPr id="6" name="Rechteck 5"/>
          <p:cNvSpPr/>
          <p:nvPr/>
        </p:nvSpPr>
        <p:spPr>
          <a:xfrm>
            <a:off x="0" y="1702800"/>
            <a:ext cx="179512" cy="450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a:off x="179512" y="1702800"/>
            <a:ext cx="6120000" cy="450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a:xfrm>
            <a:off x="414338" y="1922400"/>
            <a:ext cx="5597822" cy="1290576"/>
          </a:xfrm>
        </p:spPr>
        <p:txBody>
          <a:bodyPr anchor="t">
            <a:normAutofit/>
          </a:bodyPr>
          <a:lstStyle>
            <a:lvl1pPr>
              <a:lnSpc>
                <a:spcPts val="4200"/>
              </a:lnSpc>
              <a:defRPr sz="4000"/>
            </a:lvl1pPr>
          </a:lstStyle>
          <a:p>
            <a:r>
              <a:rPr lang="de-DE" smtClean="0"/>
              <a:t>Titelmasterformat durch Klicken bearbeiten</a:t>
            </a:r>
            <a:endParaRPr lang="de-DE" dirty="0"/>
          </a:p>
        </p:txBody>
      </p:sp>
      <p:sp>
        <p:nvSpPr>
          <p:cNvPr id="10" name="Textplatzhalter 9"/>
          <p:cNvSpPr>
            <a:spLocks noGrp="1"/>
          </p:cNvSpPr>
          <p:nvPr>
            <p:ph type="body" sz="quarter" idx="13"/>
          </p:nvPr>
        </p:nvSpPr>
        <p:spPr>
          <a:xfrm>
            <a:off x="414338" y="3218400"/>
            <a:ext cx="5597525" cy="1584325"/>
          </a:xfrm>
        </p:spPr>
        <p:txBody>
          <a:bodyPr/>
          <a:lstStyle>
            <a:lvl1pPr>
              <a:defRPr b="0" cap="none" baseline="0"/>
            </a:lvl1pPr>
            <a:lvl2pPr marL="0" indent="0">
              <a:buNone/>
              <a:defRPr b="1">
                <a:solidFill>
                  <a:schemeClr val="accent3"/>
                </a:solidFill>
              </a:defRPr>
            </a:lvl2pPr>
            <a:lvl3pPr marL="0" indent="0">
              <a:buNone/>
              <a:defRPr/>
            </a:lvl3pPr>
            <a:lvl4pPr marL="0" indent="0">
              <a:buNone/>
              <a:defRPr/>
            </a:lvl4pPr>
            <a:lvl5pPr>
              <a:buNone/>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1" name="Rechteck 10"/>
          <p:cNvSpPr/>
          <p:nvPr/>
        </p:nvSpPr>
        <p:spPr>
          <a:xfrm>
            <a:off x="8962106" y="534391"/>
            <a:ext cx="181893" cy="10801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2" name="Grafik 11" descr="logo.emf"/>
          <p:cNvPicPr>
            <a:picLocks noChangeAspect="1"/>
          </p:cNvPicPr>
          <p:nvPr/>
        </p:nvPicPr>
        <p:blipFill>
          <a:blip r:embed="rId3" cstate="print"/>
          <a:stretch>
            <a:fillRect/>
          </a:stretch>
        </p:blipFill>
        <p:spPr>
          <a:xfrm>
            <a:off x="6824838" y="529200"/>
            <a:ext cx="2148866" cy="1080000"/>
          </a:xfrm>
          <a:prstGeom prst="rect">
            <a:avLst/>
          </a:prstGeom>
        </p:spPr>
      </p:pic>
    </p:spTree>
  </p:cSld>
  <p:clrMapOvr>
    <a:masterClrMapping/>
  </p:clrMapOvr>
  <p:timing>
    <p:tnLst>
      <p:par>
        <p:cTn id="1" dur="indefinite" restart="never" nodeType="tmRoot"/>
      </p:par>
    </p:tnLst>
  </p:timing>
  <p:hf hdr="0"/>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el, Inhalt (viel Text)">
    <p:spTree>
      <p:nvGrpSpPr>
        <p:cNvPr id="1" name=""/>
        <p:cNvGrpSpPr/>
        <p:nvPr/>
      </p:nvGrpSpPr>
      <p:grpSpPr>
        <a:xfrm>
          <a:off x="0" y="0"/>
          <a:ext cx="0" cy="0"/>
          <a:chOff x="0" y="0"/>
          <a:chExt cx="0" cy="0"/>
        </a:xfrm>
      </p:grpSpPr>
      <p:sp>
        <p:nvSpPr>
          <p:cNvPr id="7" name="Inhaltsplatzhalter 6"/>
          <p:cNvSpPr>
            <a:spLocks noGrp="1"/>
          </p:cNvSpPr>
          <p:nvPr>
            <p:ph sz="quarter" idx="14"/>
          </p:nvPr>
        </p:nvSpPr>
        <p:spPr>
          <a:xfrm>
            <a:off x="415156" y="1497261"/>
            <a:ext cx="8333308" cy="4884489"/>
          </a:xfrm>
        </p:spPr>
        <p:txBody>
          <a:bodyPr>
            <a:noAutofit/>
          </a:bodyPr>
          <a:lstStyle>
            <a:lvl1pPr>
              <a:defRPr sz="2400" b="0"/>
            </a:lvl1pPr>
            <a:lvl2pPr marL="742950" indent="-285750">
              <a:buClr>
                <a:schemeClr val="tx2"/>
              </a:buClr>
              <a:buFont typeface="Arial" panose="020B0604020202020204" pitchFamily="34" charset="0"/>
              <a:buChar char="•"/>
              <a:defRPr sz="2400"/>
            </a:lvl2pPr>
            <a:lvl3pPr marL="1143000" indent="-228600">
              <a:buClr>
                <a:schemeClr val="tx2"/>
              </a:buClr>
              <a:buFont typeface="Arial" panose="020B0604020202020204" pitchFamily="34" charset="0"/>
              <a:buChar char="•"/>
              <a:defRPr sz="2200"/>
            </a:lvl3pPr>
            <a:lvl4pPr marL="1600200" indent="-228600">
              <a:buClr>
                <a:schemeClr val="tx2"/>
              </a:buClr>
              <a:buFont typeface="Arial" panose="020B0604020202020204" pitchFamily="34" charset="0"/>
              <a:buChar char="•"/>
              <a:defRPr sz="2000"/>
            </a:lvl4pPr>
            <a:lvl5pPr marL="2057400" indent="-228600">
              <a:buClr>
                <a:schemeClr val="tx2"/>
              </a:buClr>
              <a:buFont typeface="Arial" panose="020B0604020202020204" pitchFamily="34" charset="0"/>
              <a:buChar char="•"/>
              <a:defRPr sz="1800"/>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3" name="Titel 2"/>
          <p:cNvSpPr>
            <a:spLocks noGrp="1"/>
          </p:cNvSpPr>
          <p:nvPr>
            <p:ph type="title"/>
          </p:nvPr>
        </p:nvSpPr>
        <p:spPr/>
        <p:txBody>
          <a:bodyPr/>
          <a:lstStyle>
            <a:lvl1pPr>
              <a:defRPr b="1"/>
            </a:lvl1pPr>
          </a:lstStyle>
          <a:p>
            <a:r>
              <a:rPr lang="de-DE" smtClean="0"/>
              <a:t>Titelmasterformat durch Klicken bearbeiten</a:t>
            </a:r>
            <a:endParaRPr lang="de-DE" dirty="0"/>
          </a:p>
        </p:txBody>
      </p:sp>
      <p:sp>
        <p:nvSpPr>
          <p:cNvPr id="4" name="Datumsplatzhalter 3"/>
          <p:cNvSpPr>
            <a:spLocks noGrp="1"/>
          </p:cNvSpPr>
          <p:nvPr>
            <p:ph type="dt" sz="half" idx="15"/>
          </p:nvPr>
        </p:nvSpPr>
        <p:spPr/>
        <p:txBody>
          <a:bodyPr/>
          <a:lstStyle/>
          <a:p>
            <a:fld id="{AD3896E3-D4AE-4DE7-A181-E326B50B11D0}" type="datetime1">
              <a:rPr lang="de-DE" smtClean="0"/>
              <a:t>27.05.2014</a:t>
            </a:fld>
            <a:endParaRPr lang="de-DE" dirty="0"/>
          </a:p>
        </p:txBody>
      </p:sp>
      <p:sp>
        <p:nvSpPr>
          <p:cNvPr id="5" name="Fußzeilenplatzhalter 4"/>
          <p:cNvSpPr>
            <a:spLocks noGrp="1"/>
          </p:cNvSpPr>
          <p:nvPr>
            <p:ph type="ftr" sz="quarter" idx="16"/>
          </p:nvPr>
        </p:nvSpPr>
        <p:spPr/>
        <p:txBody>
          <a:bodyPr/>
          <a:lstStyle/>
          <a:p>
            <a:r>
              <a:rPr lang="de-DE" smtClean="0"/>
              <a:t>Beispielvortrag</a:t>
            </a:r>
            <a:endParaRPr lang="de-DE" dirty="0"/>
          </a:p>
        </p:txBody>
      </p:sp>
      <p:sp>
        <p:nvSpPr>
          <p:cNvPr id="6" name="Foliennummernplatzhalter 5"/>
          <p:cNvSpPr>
            <a:spLocks noGrp="1"/>
          </p:cNvSpPr>
          <p:nvPr>
            <p:ph type="sldNum" sz="quarter" idx="17"/>
          </p:nvPr>
        </p:nvSpPr>
        <p:spPr/>
        <p:txBody>
          <a:bodyPr/>
          <a:lstStyle/>
          <a:p>
            <a:fld id="{444A159E-39F8-4BD4-BAC6-A1654F7AE0EA}" type="slidenum">
              <a:rPr lang="de-DE" smtClean="0"/>
              <a:pPr/>
              <a:t>‹Nr.›</a:t>
            </a:fld>
            <a:endParaRPr lang="de-DE" dirty="0"/>
          </a:p>
        </p:txBody>
      </p:sp>
    </p:spTree>
    <p:extLst>
      <p:ext uri="{BB962C8B-B14F-4D97-AF65-F5344CB8AC3E}">
        <p14:creationId xmlns:p14="http://schemas.microsoft.com/office/powerpoint/2010/main" val="1775982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Rectangle 5"/>
          <p:cNvSpPr>
            <a:spLocks noChangeArrowheads="1"/>
          </p:cNvSpPr>
          <p:nvPr/>
        </p:nvSpPr>
        <p:spPr bwMode="auto">
          <a:xfrm>
            <a:off x="-1587" y="-3175"/>
            <a:ext cx="9140825" cy="6858000"/>
          </a:xfrm>
          <a:prstGeom prst="rect">
            <a:avLst/>
          </a:prstGeom>
          <a:solidFill>
            <a:srgbClr val="E3E4E4"/>
          </a:solidFill>
          <a:ln w="9525">
            <a:no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1027" name="AutoShape 3"/>
          <p:cNvSpPr>
            <a:spLocks noChangeAspect="1" noChangeArrowheads="1" noTextEdit="1"/>
          </p:cNvSpPr>
          <p:nvPr/>
        </p:nvSpPr>
        <p:spPr bwMode="auto">
          <a:xfrm>
            <a:off x="1588" y="0"/>
            <a:ext cx="9140825" cy="6858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1030" name="Rectangle 6"/>
          <p:cNvSpPr>
            <a:spLocks noChangeArrowheads="1"/>
          </p:cNvSpPr>
          <p:nvPr/>
        </p:nvSpPr>
        <p:spPr bwMode="auto">
          <a:xfrm>
            <a:off x="134938" y="127000"/>
            <a:ext cx="8874125" cy="65659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1031" name="Freeform 7"/>
          <p:cNvSpPr>
            <a:spLocks/>
          </p:cNvSpPr>
          <p:nvPr/>
        </p:nvSpPr>
        <p:spPr bwMode="auto">
          <a:xfrm>
            <a:off x="1588" y="6594475"/>
            <a:ext cx="9140825" cy="263525"/>
          </a:xfrm>
          <a:custGeom>
            <a:avLst/>
            <a:gdLst/>
            <a:ahLst/>
            <a:cxnLst>
              <a:cxn ang="0">
                <a:pos x="0" y="0"/>
              </a:cxn>
              <a:cxn ang="0">
                <a:pos x="0" y="82"/>
              </a:cxn>
              <a:cxn ang="0">
                <a:pos x="0" y="166"/>
              </a:cxn>
              <a:cxn ang="0">
                <a:pos x="5758" y="166"/>
              </a:cxn>
              <a:cxn ang="0">
                <a:pos x="5758" y="0"/>
              </a:cxn>
              <a:cxn ang="0">
                <a:pos x="0" y="0"/>
              </a:cxn>
            </a:cxnLst>
            <a:rect l="0" t="0" r="r" b="b"/>
            <a:pathLst>
              <a:path w="5758" h="166">
                <a:moveTo>
                  <a:pt x="0" y="0"/>
                </a:moveTo>
                <a:lnTo>
                  <a:pt x="0" y="82"/>
                </a:lnTo>
                <a:lnTo>
                  <a:pt x="0" y="166"/>
                </a:lnTo>
                <a:lnTo>
                  <a:pt x="5758" y="166"/>
                </a:lnTo>
                <a:lnTo>
                  <a:pt x="5758" y="0"/>
                </a:lnTo>
                <a:lnTo>
                  <a:pt x="0" y="0"/>
                </a:lnTo>
                <a:close/>
              </a:path>
            </a:pathLst>
          </a:custGeom>
          <a:solidFill>
            <a:srgbClr val="4B4B4D"/>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 name="Titelplatzhalter 1"/>
          <p:cNvSpPr>
            <a:spLocks noGrp="1"/>
          </p:cNvSpPr>
          <p:nvPr>
            <p:ph type="title"/>
          </p:nvPr>
        </p:nvSpPr>
        <p:spPr>
          <a:xfrm>
            <a:off x="413999" y="473825"/>
            <a:ext cx="8280000" cy="608215"/>
          </a:xfrm>
          <a:prstGeom prst="rect">
            <a:avLst/>
          </a:prstGeom>
        </p:spPr>
        <p:txBody>
          <a:bodyPr vert="horz" lIns="0" tIns="0" rIns="0" bIns="0" rtlCol="0" anchor="b" anchorCtr="0">
            <a:normAutofit/>
          </a:bodyPr>
          <a:lstStyle/>
          <a:p>
            <a:r>
              <a:rPr lang="de-DE" dirty="0" smtClean="0"/>
              <a:t>Titelmasterformat durch Klicken bearbeiten</a:t>
            </a:r>
            <a:endParaRPr lang="de-DE" dirty="0"/>
          </a:p>
        </p:txBody>
      </p:sp>
      <p:sp>
        <p:nvSpPr>
          <p:cNvPr id="4" name="Datumsplatzhalter 3"/>
          <p:cNvSpPr>
            <a:spLocks noGrp="1"/>
          </p:cNvSpPr>
          <p:nvPr>
            <p:ph type="dt" sz="half" idx="2"/>
          </p:nvPr>
        </p:nvSpPr>
        <p:spPr>
          <a:xfrm>
            <a:off x="415925" y="6597353"/>
            <a:ext cx="987723" cy="260648"/>
          </a:xfrm>
          <a:prstGeom prst="rect">
            <a:avLst/>
          </a:prstGeom>
        </p:spPr>
        <p:txBody>
          <a:bodyPr vert="horz" lIns="0" tIns="0" rIns="0" bIns="0" rtlCol="0" anchor="ctr"/>
          <a:lstStyle>
            <a:lvl1pPr algn="l">
              <a:defRPr sz="1200">
                <a:solidFill>
                  <a:schemeClr val="bg1"/>
                </a:solidFill>
              </a:defRPr>
            </a:lvl1pPr>
          </a:lstStyle>
          <a:p>
            <a:fld id="{DC229685-E91E-4E2F-AD9E-D6DB7236B014}" type="datetime1">
              <a:rPr lang="de-DE" smtClean="0"/>
              <a:t>27.05.2014</a:t>
            </a:fld>
            <a:endParaRPr lang="de-DE" dirty="0"/>
          </a:p>
        </p:txBody>
      </p:sp>
      <p:sp>
        <p:nvSpPr>
          <p:cNvPr id="5" name="Fußzeilenplatzhalter 4"/>
          <p:cNvSpPr>
            <a:spLocks noGrp="1"/>
          </p:cNvSpPr>
          <p:nvPr>
            <p:ph type="ftr" sz="quarter" idx="3"/>
          </p:nvPr>
        </p:nvSpPr>
        <p:spPr>
          <a:xfrm>
            <a:off x="1403648" y="6597353"/>
            <a:ext cx="5112568" cy="260648"/>
          </a:xfrm>
          <a:prstGeom prst="rect">
            <a:avLst/>
          </a:prstGeom>
        </p:spPr>
        <p:txBody>
          <a:bodyPr vert="horz" lIns="0" tIns="0" rIns="0" bIns="0" rtlCol="0" anchor="ctr"/>
          <a:lstStyle>
            <a:lvl1pPr algn="l">
              <a:defRPr sz="1200">
                <a:solidFill>
                  <a:schemeClr val="bg1"/>
                </a:solidFill>
              </a:defRPr>
            </a:lvl1pPr>
          </a:lstStyle>
          <a:p>
            <a:r>
              <a:rPr lang="de-DE" smtClean="0"/>
              <a:t>Beispielvortrag</a:t>
            </a:r>
            <a:endParaRPr lang="de-DE" dirty="0"/>
          </a:p>
        </p:txBody>
      </p:sp>
      <p:sp>
        <p:nvSpPr>
          <p:cNvPr id="6" name="Foliennummernplatzhalter 5"/>
          <p:cNvSpPr>
            <a:spLocks noGrp="1"/>
          </p:cNvSpPr>
          <p:nvPr>
            <p:ph type="sldNum" sz="quarter" idx="4"/>
          </p:nvPr>
        </p:nvSpPr>
        <p:spPr>
          <a:xfrm>
            <a:off x="8117018" y="6597353"/>
            <a:ext cx="557263" cy="260648"/>
          </a:xfrm>
          <a:prstGeom prst="rect">
            <a:avLst/>
          </a:prstGeom>
        </p:spPr>
        <p:txBody>
          <a:bodyPr vert="horz" lIns="0" tIns="0" rIns="0" bIns="0" rtlCol="0" anchor="ctr"/>
          <a:lstStyle>
            <a:lvl1pPr algn="r">
              <a:defRPr sz="1200">
                <a:solidFill>
                  <a:schemeClr val="bg1"/>
                </a:solidFill>
              </a:defRPr>
            </a:lvl1pPr>
          </a:lstStyle>
          <a:p>
            <a:fld id="{444A159E-39F8-4BD4-BAC6-A1654F7AE0EA}" type="slidenum">
              <a:rPr lang="de-DE" smtClean="0"/>
              <a:pPr/>
              <a:t>‹Nr.›</a:t>
            </a:fld>
            <a:endParaRPr lang="de-DE" dirty="0"/>
          </a:p>
        </p:txBody>
      </p:sp>
      <p:sp>
        <p:nvSpPr>
          <p:cNvPr id="19" name="Rechteck 18"/>
          <p:cNvSpPr/>
          <p:nvPr/>
        </p:nvSpPr>
        <p:spPr>
          <a:xfrm>
            <a:off x="0" y="312738"/>
            <a:ext cx="133200" cy="73463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Textplatzhalter 11"/>
          <p:cNvSpPr>
            <a:spLocks noGrp="1"/>
          </p:cNvSpPr>
          <p:nvPr>
            <p:ph type="body" idx="1"/>
          </p:nvPr>
        </p:nvSpPr>
        <p:spPr>
          <a:xfrm>
            <a:off x="414000" y="1497013"/>
            <a:ext cx="8280000" cy="4865687"/>
          </a:xfrm>
          <a:prstGeom prst="rect">
            <a:avLst/>
          </a:prstGeom>
        </p:spPr>
        <p:txBody>
          <a:bodyPr vert="horz" lIns="0" tIns="0" rIns="0" bIns="45720" rtlCol="0">
            <a:normAutofit/>
          </a:bodyPr>
          <a:lstStyle/>
          <a:p>
            <a:pPr lvl="0"/>
            <a:r>
              <a:rPr lang="de-DE" dirty="0" smtClean="0"/>
              <a:t>Textmasterformate durch klicken bearbeiten</a:t>
            </a:r>
          </a:p>
          <a:p>
            <a:pPr marL="0" marR="0" lvl="1" indent="0" algn="l" defTabSz="914400" rtl="0" eaLnBrk="1" fontAlgn="auto" latinLnBrk="0" hangingPunct="1">
              <a:lnSpc>
                <a:spcPct val="120000"/>
              </a:lnSpc>
              <a:spcBef>
                <a:spcPts val="0"/>
              </a:spcBef>
              <a:spcAft>
                <a:spcPts val="0"/>
              </a:spcAft>
              <a:buClrTx/>
              <a:buSzPct val="100000"/>
              <a:buFont typeface="Meta Offc" pitchFamily="34" charset="0"/>
              <a:buNone/>
              <a:tabLst/>
              <a:defRPr/>
            </a:pPr>
            <a:r>
              <a:rPr lang="de-DE" dirty="0" smtClean="0"/>
              <a:t>Zweite Ebene</a:t>
            </a:r>
          </a:p>
          <a:p>
            <a:pPr marL="162000" marR="0" lvl="2" indent="-162000" algn="l" defTabSz="914400" rtl="0" eaLnBrk="1" fontAlgn="auto" latinLnBrk="0" hangingPunct="1">
              <a:lnSpc>
                <a:spcPct val="120000"/>
              </a:lnSpc>
              <a:spcBef>
                <a:spcPts val="0"/>
              </a:spcBef>
              <a:spcAft>
                <a:spcPts val="0"/>
              </a:spcAft>
              <a:buClrTx/>
              <a:buSzTx/>
              <a:buFont typeface="Meta Offc" pitchFamily="34" charset="0"/>
              <a:buChar char="•"/>
              <a:tabLst/>
              <a:defRPr/>
            </a:pPr>
            <a:r>
              <a:rPr lang="de-DE" dirty="0" smtClean="0"/>
              <a:t>Dritte Ebene</a:t>
            </a:r>
          </a:p>
          <a:p>
            <a:pPr marL="324000" marR="0" lvl="3" indent="-162000" algn="l" defTabSz="914400" rtl="0" eaLnBrk="1" fontAlgn="auto" latinLnBrk="0" hangingPunct="1">
              <a:lnSpc>
                <a:spcPct val="120000"/>
              </a:lnSpc>
              <a:spcBef>
                <a:spcPts val="0"/>
              </a:spcBef>
              <a:spcAft>
                <a:spcPts val="0"/>
              </a:spcAft>
              <a:buClrTx/>
              <a:buSzTx/>
              <a:buFont typeface="Symbol" pitchFamily="18" charset="2"/>
              <a:buChar char="-"/>
              <a:tabLst/>
              <a:defRPr/>
            </a:pPr>
            <a:r>
              <a:rPr lang="de-DE" dirty="0" smtClean="0"/>
              <a:t>Vierte Ebene</a:t>
            </a:r>
          </a:p>
          <a:p>
            <a:pPr marL="486000" marR="0" lvl="4" indent="-162000" algn="l" defTabSz="914400" rtl="0" eaLnBrk="1" fontAlgn="auto" latinLnBrk="0" hangingPunct="1">
              <a:lnSpc>
                <a:spcPct val="120000"/>
              </a:lnSpc>
              <a:spcBef>
                <a:spcPts val="0"/>
              </a:spcBef>
              <a:spcAft>
                <a:spcPts val="0"/>
              </a:spcAft>
              <a:buClrTx/>
              <a:buSzTx/>
              <a:buFont typeface="Symbol" pitchFamily="18" charset="2"/>
              <a:buChar char="-"/>
              <a:tabLst/>
              <a:defRPr/>
            </a:pPr>
            <a:r>
              <a:rPr lang="de-DE" dirty="0" smtClean="0"/>
              <a:t>Fünfte Ebene</a:t>
            </a:r>
            <a:endParaRPr lang="de-DE" dirty="0"/>
          </a:p>
        </p:txBody>
      </p:sp>
      <p:sp>
        <p:nvSpPr>
          <p:cNvPr id="14" name="Textplatzhalter 7"/>
          <p:cNvSpPr txBox="1">
            <a:spLocks/>
          </p:cNvSpPr>
          <p:nvPr/>
        </p:nvSpPr>
        <p:spPr>
          <a:xfrm>
            <a:off x="414000" y="302177"/>
            <a:ext cx="8207375" cy="231224"/>
          </a:xfrm>
          <a:prstGeom prst="rect">
            <a:avLst/>
          </a:prstGeom>
        </p:spPr>
        <p:txBody>
          <a:bodyPr lIns="0" tIns="0" rIns="0" bIns="0">
            <a:normAutofit/>
          </a:bodyPr>
          <a:lstStyle>
            <a:lvl1pPr marL="0" indent="0" algn="l" defTabSz="914400" rtl="0" eaLnBrk="1" latinLnBrk="0" hangingPunct="1">
              <a:spcBef>
                <a:spcPct val="20000"/>
              </a:spcBef>
              <a:buClr>
                <a:schemeClr val="tx2"/>
              </a:buClr>
              <a:buFont typeface="Arial" pitchFamily="34" charset="0"/>
              <a:buNone/>
              <a:tabLst/>
              <a:defRPr kumimoji="0" lang="de-DE" sz="1200" b="0" i="0" u="none" strike="noStrike" kern="1200" cap="none" spc="0" normalizeH="0" baseline="0" noProof="0">
                <a:ln>
                  <a:noFill/>
                </a:ln>
                <a:solidFill>
                  <a:schemeClr val="tx1"/>
                </a:solidFill>
                <a:effectLst/>
                <a:uLnTx/>
                <a:uFillTx/>
                <a:latin typeface="+mn-lt"/>
                <a:ea typeface="+mn-ea"/>
                <a:cs typeface="+mn-cs"/>
              </a:defRPr>
            </a:lvl1pPr>
            <a:lvl2pPr marL="742950" indent="-28575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de-DE" b="0" dirty="0" smtClean="0"/>
              <a:t>8. Kapitel: Gesetzliche Grundlagen des </a:t>
            </a:r>
            <a:r>
              <a:rPr lang="de-DE" b="0" dirty="0" smtClean="0"/>
              <a:t>Schallimmissionsschutzes</a:t>
            </a:r>
            <a:endParaRPr lang="de-DE" b="0" dirty="0" smtClean="0"/>
          </a:p>
        </p:txBody>
      </p:sp>
    </p:spTree>
  </p:cSld>
  <p:clrMap bg1="lt1" tx1="dk1" bg2="lt2" tx2="dk2" accent1="accent1" accent2="accent2" accent3="accent3" accent4="accent4" accent5="accent5" accent6="accent6" hlink="hlink" folHlink="folHlink"/>
  <p:sldLayoutIdLst>
    <p:sldLayoutId id="2147483855" r:id="rId1"/>
    <p:sldLayoutId id="2147483856" r:id="rId2"/>
    <p:sldLayoutId id="2147483857" r:id="rId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p:txStyles>
    <p:titleStyle>
      <a:lvl1pPr algn="l" defTabSz="914400" rtl="0" eaLnBrk="1" latinLnBrk="0" hangingPunct="1">
        <a:spcBef>
          <a:spcPct val="0"/>
        </a:spcBef>
        <a:buNone/>
        <a:defRPr sz="2600" kern="1200">
          <a:solidFill>
            <a:schemeClr val="tx2"/>
          </a:solidFill>
          <a:latin typeface="+mj-lt"/>
          <a:ea typeface="+mj-ea"/>
          <a:cs typeface="+mj-cs"/>
        </a:defRPr>
      </a:lvl1pPr>
    </p:titleStyle>
    <p:bodyStyle>
      <a:lvl1pPr marL="0" indent="0" algn="l" defTabSz="914400" rtl="0" eaLnBrk="1" latinLnBrk="0" hangingPunct="1">
        <a:spcBef>
          <a:spcPct val="20000"/>
        </a:spcBef>
        <a:buClr>
          <a:schemeClr val="tx2"/>
        </a:buClr>
        <a:buFont typeface="Arial" pitchFamily="34" charset="0"/>
        <a:buNone/>
        <a:tabLst/>
        <a:defRPr kumimoji="0" lang="de-DE" sz="2400" b="1" i="0" u="none" strike="noStrike" kern="1200" cap="none" spc="0" normalizeH="0" baseline="0" noProof="0" dirty="0" smtClean="0">
          <a:ln>
            <a:noFill/>
          </a:ln>
          <a:solidFill>
            <a:schemeClr val="tx1"/>
          </a:solidFill>
          <a:effectLst/>
          <a:uLnTx/>
          <a:uFillTx/>
          <a:latin typeface="+mn-lt"/>
          <a:ea typeface="+mn-ea"/>
          <a:cs typeface="+mn-cs"/>
        </a:defRPr>
      </a:lvl1pPr>
      <a:lvl2pPr marL="742950" indent="-28575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Untertitel 6"/>
          <p:cNvSpPr>
            <a:spLocks noGrp="1"/>
          </p:cNvSpPr>
          <p:nvPr>
            <p:ph type="subTitle" idx="1"/>
          </p:nvPr>
        </p:nvSpPr>
        <p:spPr/>
        <p:txBody>
          <a:bodyPr/>
          <a:lstStyle/>
          <a:p>
            <a:r>
              <a:rPr lang="de-DE" b="1" dirty="0"/>
              <a:t>Gesetzliche Grundlagen des </a:t>
            </a:r>
            <a:r>
              <a:rPr lang="de-DE" b="1" dirty="0" smtClean="0"/>
              <a:t>Schallimmissionsschutzes</a:t>
            </a:r>
            <a:endParaRPr lang="de-DE" dirty="0"/>
          </a:p>
        </p:txBody>
      </p:sp>
      <p:sp>
        <p:nvSpPr>
          <p:cNvPr id="8" name="Titel 7"/>
          <p:cNvSpPr>
            <a:spLocks noGrp="1"/>
          </p:cNvSpPr>
          <p:nvPr>
            <p:ph type="title"/>
          </p:nvPr>
        </p:nvSpPr>
        <p:spPr/>
        <p:txBody>
          <a:bodyPr>
            <a:normAutofit fontScale="90000"/>
          </a:bodyPr>
          <a:lstStyle/>
          <a:p>
            <a:r>
              <a:rPr lang="de-DE" b="1" dirty="0"/>
              <a:t>8</a:t>
            </a:r>
            <a:r>
              <a:rPr lang="de-DE" b="1" dirty="0" smtClean="0"/>
              <a:t>. Kapitel</a:t>
            </a:r>
            <a:endParaRPr lang="de-DE" b="1" dirty="0"/>
          </a:p>
        </p:txBody>
      </p:sp>
      <p:sp>
        <p:nvSpPr>
          <p:cNvPr id="2" name="Textplatzhalter 1"/>
          <p:cNvSpPr>
            <a:spLocks noGrp="1"/>
          </p:cNvSpPr>
          <p:nvPr>
            <p:ph type="body" sz="quarter" idx="10"/>
          </p:nvPr>
        </p:nvSpPr>
        <p:spPr/>
        <p:txBody>
          <a:bodyPr/>
          <a:lstStyle/>
          <a:p>
            <a:r>
              <a:rPr lang="de-DE" dirty="0"/>
              <a:t>Dr. Mustermann | Dipl. Ing. (FH) Frau Mustermann</a:t>
            </a:r>
          </a:p>
        </p:txBody>
      </p:sp>
    </p:spTree>
    <p:extLst>
      <p:ext uri="{BB962C8B-B14F-4D97-AF65-F5344CB8AC3E}">
        <p14:creationId xmlns:p14="http://schemas.microsoft.com/office/powerpoint/2010/main" val="299188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4"/>
          </p:nvPr>
        </p:nvSpPr>
        <p:spPr/>
        <p:txBody>
          <a:bodyPr/>
          <a:lstStyle/>
          <a:p>
            <a:r>
              <a:rPr lang="de-DE" dirty="0" smtClean="0"/>
              <a:t>Ein Ort, an dem bzgl. des Immissionsschutzes bestimmte Vorgaben einzuhalten sind, heißt </a:t>
            </a:r>
            <a:r>
              <a:rPr lang="de-DE" b="1" dirty="0" smtClean="0">
                <a:solidFill>
                  <a:schemeClr val="tx2"/>
                </a:solidFill>
              </a:rPr>
              <a:t>Immissionsort (IO)</a:t>
            </a:r>
            <a:r>
              <a:rPr lang="de-DE" dirty="0" smtClean="0">
                <a:solidFill>
                  <a:schemeClr val="tx2"/>
                </a:solidFill>
              </a:rPr>
              <a:t>.</a:t>
            </a:r>
            <a:br>
              <a:rPr lang="de-DE" dirty="0" smtClean="0">
                <a:solidFill>
                  <a:schemeClr val="tx2"/>
                </a:solidFill>
              </a:rPr>
            </a:br>
            <a:r>
              <a:rPr lang="de-DE" dirty="0" smtClean="0"/>
              <a:t>Der IO, an dem die Vorgaben am ehesten nicht eingehalten werden, ist der </a:t>
            </a:r>
            <a:r>
              <a:rPr lang="de-DE" b="1" dirty="0" smtClean="0">
                <a:solidFill>
                  <a:schemeClr val="tx2"/>
                </a:solidFill>
              </a:rPr>
              <a:t>maßgebliche Immissionsort</a:t>
            </a:r>
            <a:r>
              <a:rPr lang="de-DE" dirty="0" smtClean="0"/>
              <a:t>.</a:t>
            </a:r>
          </a:p>
          <a:p>
            <a:endParaRPr lang="de-DE" dirty="0" smtClean="0"/>
          </a:p>
          <a:p>
            <a:r>
              <a:rPr lang="de-DE" dirty="0"/>
              <a:t>Ein Pegelwert, der an einem </a:t>
            </a:r>
            <a:r>
              <a:rPr lang="de-DE" dirty="0" smtClean="0"/>
              <a:t>IO einzuhalten ist, heißt </a:t>
            </a:r>
            <a:r>
              <a:rPr lang="de-DE" b="1" dirty="0" smtClean="0">
                <a:solidFill>
                  <a:schemeClr val="tx2"/>
                </a:solidFill>
              </a:rPr>
              <a:t>Immissionsrichtwert (IRW)</a:t>
            </a:r>
            <a:r>
              <a:rPr lang="de-DE" dirty="0" smtClean="0">
                <a:solidFill>
                  <a:schemeClr val="tx2"/>
                </a:solidFill>
              </a:rPr>
              <a:t>, </a:t>
            </a:r>
            <a:r>
              <a:rPr lang="de-DE" dirty="0" smtClean="0"/>
              <a:t>ein </a:t>
            </a:r>
            <a:r>
              <a:rPr lang="de-DE" dirty="0"/>
              <a:t>Pegelwert, der an einem </a:t>
            </a:r>
            <a:r>
              <a:rPr lang="de-DE" dirty="0" smtClean="0"/>
              <a:t>IO im Hinblick auf die Immissionen einer bestimmten Anlage </a:t>
            </a:r>
            <a:r>
              <a:rPr lang="de-DE" dirty="0"/>
              <a:t>einzuhalten ist, heißt </a:t>
            </a:r>
            <a:r>
              <a:rPr lang="de-DE" b="1" dirty="0">
                <a:solidFill>
                  <a:schemeClr val="tx2"/>
                </a:solidFill>
              </a:rPr>
              <a:t>reduzierter Immissionsrichtwert.</a:t>
            </a:r>
          </a:p>
          <a:p>
            <a:endParaRPr lang="de-DE" dirty="0"/>
          </a:p>
          <a:p>
            <a:r>
              <a:rPr lang="de-DE" dirty="0" smtClean="0"/>
              <a:t>Die an einem IO bereits durch bestehende Anlagen vorhandenen Immissionen nennt man die </a:t>
            </a:r>
            <a:r>
              <a:rPr lang="de-DE" b="1" dirty="0" smtClean="0">
                <a:solidFill>
                  <a:schemeClr val="tx2"/>
                </a:solidFill>
              </a:rPr>
              <a:t>Vorbelastung</a:t>
            </a:r>
            <a:r>
              <a:rPr lang="de-DE" dirty="0" smtClean="0"/>
              <a:t>.</a:t>
            </a:r>
          </a:p>
        </p:txBody>
      </p:sp>
      <p:sp>
        <p:nvSpPr>
          <p:cNvPr id="2" name="Titel 1"/>
          <p:cNvSpPr>
            <a:spLocks noGrp="1"/>
          </p:cNvSpPr>
          <p:nvPr>
            <p:ph type="title"/>
          </p:nvPr>
        </p:nvSpPr>
        <p:spPr/>
        <p:txBody>
          <a:bodyPr/>
          <a:lstStyle/>
          <a:p>
            <a:r>
              <a:rPr lang="de-DE" b="1" dirty="0" smtClean="0"/>
              <a:t>Immissionsorte und Immissionsrichtwerte</a:t>
            </a:r>
            <a:endParaRPr lang="de-DE" b="1" dirty="0"/>
          </a:p>
        </p:txBody>
      </p:sp>
      <p:sp>
        <p:nvSpPr>
          <p:cNvPr id="4" name="Datumsplatzhalter 3"/>
          <p:cNvSpPr>
            <a:spLocks noGrp="1"/>
          </p:cNvSpPr>
          <p:nvPr>
            <p:ph type="dt" sz="half" idx="15"/>
          </p:nvPr>
        </p:nvSpPr>
        <p:spPr/>
        <p:txBody>
          <a:bodyPr/>
          <a:lstStyle/>
          <a:p>
            <a:fld id="{4420A82B-31DB-4A8B-AA85-4000F63A11A9}" type="datetime1">
              <a:rPr lang="de-DE" smtClean="0">
                <a:solidFill>
                  <a:srgbClr val="C8C8C8"/>
                </a:solidFill>
              </a:rPr>
              <a:pPr/>
              <a:t>27.05.2014</a:t>
            </a:fld>
            <a:endParaRPr lang="de-DE" dirty="0">
              <a:solidFill>
                <a:srgbClr val="C8C8C8"/>
              </a:solidFill>
            </a:endParaRPr>
          </a:p>
        </p:txBody>
      </p:sp>
      <p:sp>
        <p:nvSpPr>
          <p:cNvPr id="6" name="Foliennummernplatzhalter 5"/>
          <p:cNvSpPr>
            <a:spLocks noGrp="1"/>
          </p:cNvSpPr>
          <p:nvPr>
            <p:ph type="sldNum" sz="quarter" idx="17"/>
          </p:nvPr>
        </p:nvSpPr>
        <p:spPr/>
        <p:txBody>
          <a:bodyPr/>
          <a:lstStyle/>
          <a:p>
            <a:fld id="{444A159E-39F8-4BD4-BAC6-A1654F7AE0EA}" type="slidenum">
              <a:rPr lang="de-DE" smtClean="0">
                <a:solidFill>
                  <a:srgbClr val="C8C8C8"/>
                </a:solidFill>
              </a:rPr>
              <a:pPr/>
              <a:t>10</a:t>
            </a:fld>
            <a:endParaRPr lang="de-DE" dirty="0">
              <a:solidFill>
                <a:srgbClr val="C8C8C8"/>
              </a:solidFill>
            </a:endParaRPr>
          </a:p>
        </p:txBody>
      </p:sp>
    </p:spTree>
    <p:extLst>
      <p:ext uri="{BB962C8B-B14F-4D97-AF65-F5344CB8AC3E}">
        <p14:creationId xmlns:p14="http://schemas.microsoft.com/office/powerpoint/2010/main" val="3846540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4"/>
          </p:nvPr>
        </p:nvSpPr>
        <p:spPr/>
        <p:txBody>
          <a:bodyPr/>
          <a:lstStyle/>
          <a:p>
            <a:r>
              <a:rPr lang="de-DE" b="1" dirty="0" smtClean="0">
                <a:solidFill>
                  <a:schemeClr val="tx2"/>
                </a:solidFill>
              </a:rPr>
              <a:t>Immissionsorte gemäß TA Lärm</a:t>
            </a:r>
          </a:p>
          <a:p>
            <a:pPr marL="342900" indent="-342900">
              <a:buFont typeface="Arial" panose="020B0604020202020204" pitchFamily="34" charset="0"/>
              <a:buChar char="•"/>
            </a:pPr>
            <a:endParaRPr lang="de-DE" b="1" dirty="0" smtClean="0"/>
          </a:p>
          <a:p>
            <a:pPr marL="342900" indent="-342900">
              <a:buFont typeface="Arial" panose="020B0604020202020204" pitchFamily="34" charset="0"/>
              <a:buChar char="•"/>
            </a:pPr>
            <a:r>
              <a:rPr lang="de-DE" dirty="0" smtClean="0"/>
              <a:t>Immissionsorte sind schutzbedürftige Räume nach </a:t>
            </a:r>
            <a:br>
              <a:rPr lang="de-DE" dirty="0" smtClean="0"/>
            </a:br>
            <a:r>
              <a:rPr lang="de-DE" dirty="0" smtClean="0"/>
              <a:t>DIN 4109 (Wohn-, Schlaf-, Unterrichts- und Büroräume).</a:t>
            </a:r>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smtClean="0"/>
              <a:t>Bei bebauten Flächen: Bildung des Beurteilungspegels </a:t>
            </a:r>
            <a:br>
              <a:rPr lang="de-DE" dirty="0" smtClean="0"/>
            </a:br>
            <a:r>
              <a:rPr lang="de-DE" dirty="0" smtClean="0"/>
              <a:t>0,5 m außerhalb vor der Mitte des geöffneten Fensters.</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a:t>Bei unbebauten Flächen: Bildung des </a:t>
            </a:r>
            <a:r>
              <a:rPr lang="de-DE" dirty="0" smtClean="0"/>
              <a:t>Beurteilungspegels am Rand des Gebiets, das gemäß Baurecht bebaut werden darf.</a:t>
            </a:r>
            <a:endParaRPr lang="de-DE" dirty="0"/>
          </a:p>
        </p:txBody>
      </p:sp>
      <p:sp>
        <p:nvSpPr>
          <p:cNvPr id="2" name="Titel 1"/>
          <p:cNvSpPr>
            <a:spLocks noGrp="1"/>
          </p:cNvSpPr>
          <p:nvPr>
            <p:ph type="title"/>
          </p:nvPr>
        </p:nvSpPr>
        <p:spPr/>
        <p:txBody>
          <a:bodyPr/>
          <a:lstStyle/>
          <a:p>
            <a:r>
              <a:rPr lang="de-DE" b="1" dirty="0"/>
              <a:t>Immissionsschutzrechtliche Regelungen</a:t>
            </a:r>
          </a:p>
        </p:txBody>
      </p:sp>
      <p:sp>
        <p:nvSpPr>
          <p:cNvPr id="4" name="Datumsplatzhalter 3"/>
          <p:cNvSpPr>
            <a:spLocks noGrp="1"/>
          </p:cNvSpPr>
          <p:nvPr>
            <p:ph type="dt" sz="half" idx="15"/>
          </p:nvPr>
        </p:nvSpPr>
        <p:spPr/>
        <p:txBody>
          <a:bodyPr/>
          <a:lstStyle/>
          <a:p>
            <a:fld id="{4420A82B-31DB-4A8B-AA85-4000F63A11A9}" type="datetime1">
              <a:rPr lang="de-DE" smtClean="0">
                <a:solidFill>
                  <a:srgbClr val="C8C8C8"/>
                </a:solidFill>
              </a:rPr>
              <a:pPr/>
              <a:t>27.05.2014</a:t>
            </a:fld>
            <a:endParaRPr lang="de-DE" dirty="0">
              <a:solidFill>
                <a:srgbClr val="C8C8C8"/>
              </a:solidFill>
            </a:endParaRPr>
          </a:p>
        </p:txBody>
      </p:sp>
      <p:sp>
        <p:nvSpPr>
          <p:cNvPr id="6" name="Foliennummernplatzhalter 5"/>
          <p:cNvSpPr>
            <a:spLocks noGrp="1"/>
          </p:cNvSpPr>
          <p:nvPr>
            <p:ph type="sldNum" sz="quarter" idx="17"/>
          </p:nvPr>
        </p:nvSpPr>
        <p:spPr/>
        <p:txBody>
          <a:bodyPr/>
          <a:lstStyle/>
          <a:p>
            <a:fld id="{444A159E-39F8-4BD4-BAC6-A1654F7AE0EA}" type="slidenum">
              <a:rPr lang="de-DE" smtClean="0">
                <a:solidFill>
                  <a:srgbClr val="C8C8C8"/>
                </a:solidFill>
              </a:rPr>
              <a:pPr/>
              <a:t>11</a:t>
            </a:fld>
            <a:endParaRPr lang="de-DE" dirty="0">
              <a:solidFill>
                <a:srgbClr val="C8C8C8"/>
              </a:solidFill>
            </a:endParaRPr>
          </a:p>
        </p:txBody>
      </p:sp>
    </p:spTree>
    <p:extLst>
      <p:ext uri="{BB962C8B-B14F-4D97-AF65-F5344CB8AC3E}">
        <p14:creationId xmlns:p14="http://schemas.microsoft.com/office/powerpoint/2010/main" val="1839114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4"/>
          </p:nvPr>
        </p:nvSpPr>
        <p:spPr/>
        <p:txBody>
          <a:bodyPr/>
          <a:lstStyle/>
          <a:p>
            <a:r>
              <a:rPr lang="de-DE" b="1" dirty="0" smtClean="0">
                <a:solidFill>
                  <a:schemeClr val="tx2"/>
                </a:solidFill>
              </a:rPr>
              <a:t>Bildung von Beurteilungspegeln </a:t>
            </a:r>
            <a:r>
              <a:rPr lang="de-DE" b="1" dirty="0">
                <a:solidFill>
                  <a:schemeClr val="tx2"/>
                </a:solidFill>
              </a:rPr>
              <a:t>gemäß TA Lärm</a:t>
            </a:r>
          </a:p>
          <a:p>
            <a:pPr marL="342900" indent="-342900">
              <a:buFont typeface="Arial" panose="020B0604020202020204" pitchFamily="34" charset="0"/>
              <a:buChar char="•"/>
            </a:pPr>
            <a:endParaRPr lang="de-DE" b="1" dirty="0" smtClean="0"/>
          </a:p>
          <a:p>
            <a:pPr marL="342900" indent="-342900">
              <a:buFont typeface="Arial" panose="020B0604020202020204" pitchFamily="34" charset="0"/>
              <a:buChar char="•"/>
            </a:pPr>
            <a:r>
              <a:rPr lang="de-DE" dirty="0" smtClean="0"/>
              <a:t>Es werden die Beurteilungszeiträume tags (6 bis 22 Uhr) und nachts (22 bis 6 Uhr) unterschieden.</a:t>
            </a:r>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smtClean="0"/>
              <a:t>Tags wird zur Bildung des Beurteilungspegels über die komplette Zeitspanne gemittelt, nachts nur über die lauteste, zusammenhängende Stunde.</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Die Beurteilungspegel werden getrennt für die Tag- und die Nachtzeit aus dem Immissionspegel und den jeweiligen Zuschlägen gebildet.</a:t>
            </a:r>
            <a:endParaRPr lang="de-DE" dirty="0"/>
          </a:p>
        </p:txBody>
      </p:sp>
      <p:sp>
        <p:nvSpPr>
          <p:cNvPr id="2" name="Titel 1"/>
          <p:cNvSpPr>
            <a:spLocks noGrp="1"/>
          </p:cNvSpPr>
          <p:nvPr>
            <p:ph type="title"/>
          </p:nvPr>
        </p:nvSpPr>
        <p:spPr/>
        <p:txBody>
          <a:bodyPr/>
          <a:lstStyle/>
          <a:p>
            <a:r>
              <a:rPr lang="de-DE" b="1" dirty="0"/>
              <a:t>Immissionsschutzrechtliche Regelungen</a:t>
            </a:r>
          </a:p>
        </p:txBody>
      </p:sp>
      <p:sp>
        <p:nvSpPr>
          <p:cNvPr id="4" name="Datumsplatzhalter 3"/>
          <p:cNvSpPr>
            <a:spLocks noGrp="1"/>
          </p:cNvSpPr>
          <p:nvPr>
            <p:ph type="dt" sz="half" idx="15"/>
          </p:nvPr>
        </p:nvSpPr>
        <p:spPr/>
        <p:txBody>
          <a:bodyPr/>
          <a:lstStyle/>
          <a:p>
            <a:fld id="{4420A82B-31DB-4A8B-AA85-4000F63A11A9}" type="datetime1">
              <a:rPr lang="de-DE" smtClean="0">
                <a:solidFill>
                  <a:srgbClr val="C8C8C8"/>
                </a:solidFill>
              </a:rPr>
              <a:pPr/>
              <a:t>27.05.2014</a:t>
            </a:fld>
            <a:endParaRPr lang="de-DE" dirty="0">
              <a:solidFill>
                <a:srgbClr val="C8C8C8"/>
              </a:solidFill>
            </a:endParaRPr>
          </a:p>
        </p:txBody>
      </p:sp>
      <p:sp>
        <p:nvSpPr>
          <p:cNvPr id="6" name="Foliennummernplatzhalter 5"/>
          <p:cNvSpPr>
            <a:spLocks noGrp="1"/>
          </p:cNvSpPr>
          <p:nvPr>
            <p:ph type="sldNum" sz="quarter" idx="17"/>
          </p:nvPr>
        </p:nvSpPr>
        <p:spPr/>
        <p:txBody>
          <a:bodyPr/>
          <a:lstStyle/>
          <a:p>
            <a:fld id="{444A159E-39F8-4BD4-BAC6-A1654F7AE0EA}" type="slidenum">
              <a:rPr lang="de-DE" smtClean="0">
                <a:solidFill>
                  <a:srgbClr val="C8C8C8"/>
                </a:solidFill>
              </a:rPr>
              <a:pPr/>
              <a:t>12</a:t>
            </a:fld>
            <a:endParaRPr lang="de-DE" dirty="0">
              <a:solidFill>
                <a:srgbClr val="C8C8C8"/>
              </a:solidFill>
            </a:endParaRPr>
          </a:p>
        </p:txBody>
      </p:sp>
    </p:spTree>
    <p:extLst>
      <p:ext uri="{BB962C8B-B14F-4D97-AF65-F5344CB8AC3E}">
        <p14:creationId xmlns:p14="http://schemas.microsoft.com/office/powerpoint/2010/main" val="1809066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4"/>
          </p:nvPr>
        </p:nvSpPr>
        <p:spPr/>
        <p:txBody>
          <a:bodyPr/>
          <a:lstStyle/>
          <a:p>
            <a:r>
              <a:rPr lang="de-DE" b="1" dirty="0" smtClean="0">
                <a:solidFill>
                  <a:schemeClr val="tx2"/>
                </a:solidFill>
              </a:rPr>
              <a:t>Immissionsrichtwerte gemäß TA Lärm</a:t>
            </a:r>
          </a:p>
          <a:p>
            <a:pPr marL="342900" indent="-342900">
              <a:buFont typeface="Arial" panose="020B0604020202020204" pitchFamily="34" charset="0"/>
              <a:buChar char="•"/>
            </a:pPr>
            <a:endParaRPr lang="de-DE" b="1" dirty="0" smtClean="0"/>
          </a:p>
          <a:p>
            <a:pPr marL="342900" indent="-342900">
              <a:buFont typeface="Arial" panose="020B0604020202020204" pitchFamily="34" charset="0"/>
              <a:buChar char="•"/>
            </a:pPr>
            <a:r>
              <a:rPr lang="de-DE" dirty="0" smtClean="0"/>
              <a:t>In </a:t>
            </a:r>
            <a:r>
              <a:rPr lang="de-DE" dirty="0"/>
              <a:t>der TA Lärm </a:t>
            </a:r>
            <a:r>
              <a:rPr lang="de-DE" dirty="0" smtClean="0"/>
              <a:t>sind die Immissionsrichtwerte (IRW) für anlagenbezogenen Lärm festgelegt.</a:t>
            </a:r>
          </a:p>
          <a:p>
            <a:pPr marL="342900" indent="-342900">
              <a:buFont typeface="Arial" panose="020B0604020202020204" pitchFamily="34" charset="0"/>
              <a:buChar char="•"/>
            </a:pPr>
            <a:endParaRPr lang="de-DE" sz="1200" dirty="0" smtClean="0"/>
          </a:p>
          <a:p>
            <a:pPr marL="342900" indent="-342900">
              <a:buFont typeface="Arial" panose="020B0604020202020204" pitchFamily="34" charset="0"/>
              <a:buChar char="•"/>
            </a:pPr>
            <a:r>
              <a:rPr lang="de-DE" dirty="0" smtClean="0"/>
              <a:t>Die IRW sind abhängig von der Gebietseinstufung und dem Beurteilungszeitraum.</a:t>
            </a:r>
          </a:p>
          <a:p>
            <a:pPr marL="342900" indent="-342900">
              <a:buFont typeface="Arial" panose="020B0604020202020204" pitchFamily="34" charset="0"/>
              <a:buChar char="•"/>
            </a:pPr>
            <a:endParaRPr lang="de-DE" sz="1200" dirty="0" smtClean="0"/>
          </a:p>
          <a:p>
            <a:pPr marL="342900" indent="-342900">
              <a:buFont typeface="Arial" panose="020B0604020202020204" pitchFamily="34" charset="0"/>
              <a:buChar char="•"/>
            </a:pPr>
            <a:r>
              <a:rPr lang="de-DE" dirty="0" smtClean="0"/>
              <a:t>Die IRW beziehen sich immer auf Beurteilungspegel.</a:t>
            </a:r>
          </a:p>
          <a:p>
            <a:pPr marL="342900" indent="-342900">
              <a:buFont typeface="Arial" panose="020B0604020202020204" pitchFamily="34" charset="0"/>
              <a:buChar char="•"/>
            </a:pPr>
            <a:endParaRPr lang="de-DE" sz="1200" dirty="0"/>
          </a:p>
          <a:p>
            <a:pPr marL="342900" indent="-342900">
              <a:buFont typeface="Arial" panose="020B0604020202020204" pitchFamily="34" charset="0"/>
              <a:buChar char="•"/>
            </a:pPr>
            <a:r>
              <a:rPr lang="de-DE" dirty="0" smtClean="0"/>
              <a:t>Die IRW sind in der Summe aller einwirkenden Anlagengeräusche einzuhalten (Summenprinzip).</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endParaRPr lang="de-DE" dirty="0"/>
          </a:p>
          <a:p>
            <a:pPr lvl="1"/>
            <a:endParaRPr lang="de-DE" dirty="0"/>
          </a:p>
        </p:txBody>
      </p:sp>
      <p:sp>
        <p:nvSpPr>
          <p:cNvPr id="2" name="Titel 1"/>
          <p:cNvSpPr>
            <a:spLocks noGrp="1"/>
          </p:cNvSpPr>
          <p:nvPr>
            <p:ph type="title"/>
          </p:nvPr>
        </p:nvSpPr>
        <p:spPr/>
        <p:txBody>
          <a:bodyPr/>
          <a:lstStyle/>
          <a:p>
            <a:r>
              <a:rPr lang="de-DE" b="1" dirty="0"/>
              <a:t>Immissionsschutzrechtliche Regelungen</a:t>
            </a:r>
          </a:p>
        </p:txBody>
      </p:sp>
      <p:sp>
        <p:nvSpPr>
          <p:cNvPr id="4" name="Datumsplatzhalter 3"/>
          <p:cNvSpPr>
            <a:spLocks noGrp="1"/>
          </p:cNvSpPr>
          <p:nvPr>
            <p:ph type="dt" sz="half" idx="15"/>
          </p:nvPr>
        </p:nvSpPr>
        <p:spPr/>
        <p:txBody>
          <a:bodyPr/>
          <a:lstStyle/>
          <a:p>
            <a:fld id="{4420A82B-31DB-4A8B-AA85-4000F63A11A9}" type="datetime1">
              <a:rPr lang="de-DE" smtClean="0">
                <a:solidFill>
                  <a:srgbClr val="C8C8C8"/>
                </a:solidFill>
              </a:rPr>
              <a:pPr/>
              <a:t>27.05.2014</a:t>
            </a:fld>
            <a:endParaRPr lang="de-DE" dirty="0">
              <a:solidFill>
                <a:srgbClr val="C8C8C8"/>
              </a:solidFill>
            </a:endParaRPr>
          </a:p>
        </p:txBody>
      </p:sp>
      <p:sp>
        <p:nvSpPr>
          <p:cNvPr id="6" name="Foliennummernplatzhalter 5"/>
          <p:cNvSpPr>
            <a:spLocks noGrp="1"/>
          </p:cNvSpPr>
          <p:nvPr>
            <p:ph type="sldNum" sz="quarter" idx="17"/>
          </p:nvPr>
        </p:nvSpPr>
        <p:spPr/>
        <p:txBody>
          <a:bodyPr/>
          <a:lstStyle/>
          <a:p>
            <a:fld id="{444A159E-39F8-4BD4-BAC6-A1654F7AE0EA}" type="slidenum">
              <a:rPr lang="de-DE" smtClean="0">
                <a:solidFill>
                  <a:srgbClr val="C8C8C8"/>
                </a:solidFill>
              </a:rPr>
              <a:pPr/>
              <a:t>13</a:t>
            </a:fld>
            <a:endParaRPr lang="de-DE" dirty="0">
              <a:solidFill>
                <a:srgbClr val="C8C8C8"/>
              </a:solidFill>
            </a:endParaRPr>
          </a:p>
        </p:txBody>
      </p:sp>
    </p:spTree>
    <p:extLst>
      <p:ext uri="{BB962C8B-B14F-4D97-AF65-F5344CB8AC3E}">
        <p14:creationId xmlns:p14="http://schemas.microsoft.com/office/powerpoint/2010/main" val="263340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500"/>
                                        <p:tgtEl>
                                          <p:spTgt spid="3">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8" end="8"/>
                                            </p:txEl>
                                          </p:spTgt>
                                        </p:tgtEl>
                                        <p:attrNameLst>
                                          <p:attrName>style.visibility</p:attrName>
                                        </p:attrNameLst>
                                      </p:cBhvr>
                                      <p:to>
                                        <p:strVal val="visible"/>
                                      </p:to>
                                    </p:set>
                                    <p:animEffect transition="in" filter="fade">
                                      <p:cBhvr>
                                        <p:cTn id="2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haltsplatzhalter 5"/>
          <p:cNvSpPr>
            <a:spLocks noGrp="1"/>
          </p:cNvSpPr>
          <p:nvPr>
            <p:ph sz="quarter" idx="14"/>
          </p:nvPr>
        </p:nvSpPr>
        <p:spPr>
          <a:xfrm>
            <a:off x="415156" y="1640855"/>
            <a:ext cx="8333308" cy="852041"/>
          </a:xfrm>
        </p:spPr>
        <p:txBody>
          <a:bodyPr/>
          <a:lstStyle/>
          <a:p>
            <a:r>
              <a:rPr lang="de-DE" i="1" dirty="0"/>
              <a:t>Immissionsrichtwerte (IRW) gemäß TA Lärm für anlagen-bezogenen Lärm</a:t>
            </a:r>
            <a:endParaRPr lang="de-DE" dirty="0"/>
          </a:p>
        </p:txBody>
      </p:sp>
      <p:sp>
        <p:nvSpPr>
          <p:cNvPr id="3" name="Titel 2"/>
          <p:cNvSpPr>
            <a:spLocks noGrp="1"/>
          </p:cNvSpPr>
          <p:nvPr>
            <p:ph type="title"/>
          </p:nvPr>
        </p:nvSpPr>
        <p:spPr/>
        <p:txBody>
          <a:bodyPr>
            <a:normAutofit/>
          </a:bodyPr>
          <a:lstStyle/>
          <a:p>
            <a:r>
              <a:rPr lang="de-DE" dirty="0"/>
              <a:t>Immissionsschutzrechtliche </a:t>
            </a:r>
            <a:r>
              <a:rPr lang="de-DE" dirty="0" smtClean="0"/>
              <a:t>Regelungen</a:t>
            </a:r>
            <a:endParaRPr lang="de-DE" dirty="0"/>
          </a:p>
        </p:txBody>
      </p:sp>
      <p:sp>
        <p:nvSpPr>
          <p:cNvPr id="50178" name="Foliennummernplatzhalter 1"/>
          <p:cNvSpPr>
            <a:spLocks noGrp="1"/>
          </p:cNvSpPr>
          <p:nvPr>
            <p:ph type="sldNum" sz="quarter" idx="17"/>
          </p:nvPr>
        </p:nvSpPr>
        <p:spPr>
          <a:noFill/>
        </p:spPr>
        <p:txBody>
          <a:bodyPr/>
          <a:lstStyle>
            <a:lvl1pPr eaLnBrk="0" hangingPunct="0">
              <a:spcBef>
                <a:spcPct val="30000"/>
              </a:spcBef>
              <a:buChar char="•"/>
              <a:defRPr sz="2800">
                <a:solidFill>
                  <a:schemeClr val="tx1"/>
                </a:solidFill>
                <a:latin typeface="Arial" charset="0"/>
              </a:defRPr>
            </a:lvl1pPr>
            <a:lvl2pPr marL="742950" indent="-285750" eaLnBrk="0" hangingPunct="0">
              <a:spcBef>
                <a:spcPct val="30000"/>
              </a:spcBef>
              <a:buChar char="–"/>
              <a:defRPr sz="2800">
                <a:solidFill>
                  <a:schemeClr val="tx1"/>
                </a:solidFill>
                <a:latin typeface="Arial" charset="0"/>
              </a:defRPr>
            </a:lvl2pPr>
            <a:lvl3pPr marL="1143000" indent="-228600" eaLnBrk="0" hangingPunct="0">
              <a:spcBef>
                <a:spcPct val="30000"/>
              </a:spcBef>
              <a:buChar char="•"/>
              <a:defRPr sz="28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A2C0ABEF-2C64-426E-87A6-3ADEDC914BDE}" type="slidenum">
              <a:rPr lang="de-DE" altLang="de-DE" sz="1600" smtClean="0">
                <a:solidFill>
                  <a:schemeClr val="bg2"/>
                </a:solidFill>
              </a:rPr>
              <a:pPr eaLnBrk="1" hangingPunct="1">
                <a:spcBef>
                  <a:spcPct val="0"/>
                </a:spcBef>
                <a:buFontTx/>
                <a:buNone/>
              </a:pPr>
              <a:t>14</a:t>
            </a:fld>
            <a:endParaRPr lang="de-DE" altLang="de-DE" sz="1600" smtClean="0">
              <a:solidFill>
                <a:schemeClr val="bg2"/>
              </a:solidFill>
            </a:endParaRPr>
          </a:p>
        </p:txBody>
      </p:sp>
      <p:sp>
        <p:nvSpPr>
          <p:cNvPr id="5" name="Titel 1"/>
          <p:cNvSpPr txBox="1">
            <a:spLocks/>
          </p:cNvSpPr>
          <p:nvPr/>
        </p:nvSpPr>
        <p:spPr>
          <a:xfrm>
            <a:off x="-9109520" y="2924944"/>
            <a:ext cx="8642350" cy="576263"/>
          </a:xfrm>
          <a:prstGeom prst="rect">
            <a:avLst/>
          </a:prstGeom>
        </p:spPr>
        <p:txBody>
          <a:bodyPr/>
          <a:lstStyle>
            <a:lvl1pPr algn="l" defTabSz="914400" rtl="0" eaLnBrk="1" latinLnBrk="0" hangingPunct="1">
              <a:spcBef>
                <a:spcPct val="0"/>
              </a:spcBef>
              <a:buNone/>
              <a:defRPr sz="2600" kern="1200">
                <a:solidFill>
                  <a:schemeClr val="tx2"/>
                </a:solidFill>
                <a:latin typeface="+mj-lt"/>
                <a:ea typeface="+mj-ea"/>
                <a:cs typeface="+mj-cs"/>
              </a:defRPr>
            </a:lvl1pPr>
          </a:lstStyle>
          <a:p>
            <a:endParaRPr lang="de-DE" b="1" dirty="0"/>
          </a:p>
        </p:txBody>
      </p:sp>
      <p:graphicFrame>
        <p:nvGraphicFramePr>
          <p:cNvPr id="7" name="Tabelle 6"/>
          <p:cNvGraphicFramePr>
            <a:graphicFrameLocks noGrp="1"/>
          </p:cNvGraphicFramePr>
          <p:nvPr>
            <p:extLst>
              <p:ext uri="{D42A27DB-BD31-4B8C-83A1-F6EECF244321}">
                <p14:modId xmlns:p14="http://schemas.microsoft.com/office/powerpoint/2010/main" val="1307741985"/>
              </p:ext>
            </p:extLst>
          </p:nvPr>
        </p:nvGraphicFramePr>
        <p:xfrm>
          <a:off x="272392" y="2596872"/>
          <a:ext cx="8620088" cy="2560320"/>
        </p:xfrm>
        <a:graphic>
          <a:graphicData uri="http://schemas.openxmlformats.org/drawingml/2006/table">
            <a:tbl>
              <a:tblPr firstRow="1" bandRow="1">
                <a:tableStyleId>{93296810-A885-4BE3-A3E7-6D5BEEA58F35}</a:tableStyleId>
              </a:tblPr>
              <a:tblGrid>
                <a:gridCol w="4299608"/>
                <a:gridCol w="2232248"/>
                <a:gridCol w="2088232"/>
              </a:tblGrid>
              <a:tr h="265876">
                <a:tc>
                  <a:txBody>
                    <a:bodyPr/>
                    <a:lstStyle/>
                    <a:p>
                      <a:pPr algn="l"/>
                      <a:r>
                        <a:rPr lang="de-DE" dirty="0" smtClean="0">
                          <a:solidFill>
                            <a:schemeClr val="bg1">
                              <a:lumMod val="85000"/>
                            </a:schemeClr>
                          </a:solidFill>
                        </a:rPr>
                        <a:t>Gebietseinstufung</a:t>
                      </a:r>
                      <a:endParaRPr lang="de-DE" dirty="0">
                        <a:solidFill>
                          <a:schemeClr val="bg1">
                            <a:lumMod val="85000"/>
                          </a:schemeClr>
                        </a:solidFill>
                      </a:endParaRPr>
                    </a:p>
                  </a:txBody>
                  <a:tcPr/>
                </a:tc>
                <a:tc>
                  <a:txBody>
                    <a:bodyPr/>
                    <a:lstStyle/>
                    <a:p>
                      <a:pPr marL="0" algn="ctr" defTabSz="914400" rtl="0" eaLnBrk="1" latinLnBrk="0" hangingPunct="1"/>
                      <a:r>
                        <a:rPr lang="de-DE" sz="1800" b="1" kern="1200" baseline="0" dirty="0" smtClean="0">
                          <a:solidFill>
                            <a:schemeClr val="accent6">
                              <a:lumMod val="20000"/>
                              <a:lumOff val="80000"/>
                            </a:schemeClr>
                          </a:solidFill>
                          <a:latin typeface="+mn-lt"/>
                          <a:ea typeface="+mn-ea"/>
                          <a:cs typeface="+mn-cs"/>
                        </a:rPr>
                        <a:t>IRW tags</a:t>
                      </a:r>
                      <a:endParaRPr lang="de-DE" sz="1800" b="1" kern="1200" baseline="0" dirty="0">
                        <a:solidFill>
                          <a:schemeClr val="accent6">
                            <a:lumMod val="20000"/>
                            <a:lumOff val="80000"/>
                          </a:schemeClr>
                        </a:solidFill>
                        <a:latin typeface="+mn-lt"/>
                        <a:ea typeface="+mn-ea"/>
                        <a:cs typeface="+mn-cs"/>
                      </a:endParaRPr>
                    </a:p>
                  </a:txBody>
                  <a:tcPr/>
                </a:tc>
                <a:tc>
                  <a:txBody>
                    <a:bodyPr/>
                    <a:lstStyle/>
                    <a:p>
                      <a:pPr algn="ctr"/>
                      <a:r>
                        <a:rPr lang="de-DE" baseline="0" dirty="0" smtClean="0">
                          <a:solidFill>
                            <a:schemeClr val="accent6">
                              <a:lumMod val="20000"/>
                              <a:lumOff val="80000"/>
                            </a:schemeClr>
                          </a:solidFill>
                        </a:rPr>
                        <a:t>IRW nachts</a:t>
                      </a:r>
                      <a:endParaRPr lang="de-DE" baseline="-25000" dirty="0">
                        <a:solidFill>
                          <a:schemeClr val="accent6">
                            <a:lumMod val="20000"/>
                            <a:lumOff val="80000"/>
                          </a:schemeClr>
                        </a:solidFill>
                      </a:endParaRPr>
                    </a:p>
                  </a:txBody>
                  <a:tcPr/>
                </a:tc>
              </a:tr>
              <a:tr h="265876">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Kurgebiet</a:t>
                      </a: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45 dB(A)</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35 dB(A)</a:t>
                      </a:r>
                      <a:endParaRPr lang="de-DE" sz="1800" b="1" kern="1200" dirty="0">
                        <a:solidFill>
                          <a:schemeClr val="accent6">
                            <a:lumMod val="75000"/>
                          </a:schemeClr>
                        </a:solidFill>
                        <a:latin typeface="+mn-lt"/>
                        <a:ea typeface="+mn-ea"/>
                        <a:cs typeface="+mn-cs"/>
                      </a:endParaRPr>
                    </a:p>
                  </a:txBody>
                  <a:tcPr/>
                </a:tc>
              </a:tr>
              <a:tr h="265876">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Reines Wohngebiet</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50 dB(A)</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35 dB(A)</a:t>
                      </a:r>
                      <a:endParaRPr lang="de-DE" sz="1800" b="1" kern="1200" dirty="0">
                        <a:solidFill>
                          <a:schemeClr val="accent6">
                            <a:lumMod val="75000"/>
                          </a:schemeClr>
                        </a:solidFill>
                        <a:latin typeface="+mn-lt"/>
                        <a:ea typeface="+mn-ea"/>
                        <a:cs typeface="+mn-cs"/>
                      </a:endParaRPr>
                    </a:p>
                  </a:txBody>
                  <a:tcPr/>
                </a:tc>
              </a:tr>
              <a:tr h="265876">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Allgemeines Wohngebiet</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55 dB(A)</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40 dB(A)</a:t>
                      </a:r>
                      <a:endParaRPr lang="de-DE" sz="1800" b="1" kern="1200" dirty="0">
                        <a:solidFill>
                          <a:schemeClr val="accent6">
                            <a:lumMod val="75000"/>
                          </a:schemeClr>
                        </a:solidFill>
                        <a:latin typeface="+mn-lt"/>
                        <a:ea typeface="+mn-ea"/>
                        <a:cs typeface="+mn-cs"/>
                      </a:endParaRPr>
                    </a:p>
                  </a:txBody>
                  <a:tcPr/>
                </a:tc>
              </a:tr>
              <a:tr h="265876">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Mischgebiet</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60 dB(A)</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45 dB(A)</a:t>
                      </a:r>
                      <a:endParaRPr lang="de-DE" sz="1800" b="1" kern="1200" dirty="0">
                        <a:solidFill>
                          <a:schemeClr val="accent6">
                            <a:lumMod val="75000"/>
                          </a:schemeClr>
                        </a:solidFill>
                        <a:latin typeface="+mn-lt"/>
                        <a:ea typeface="+mn-ea"/>
                        <a:cs typeface="+mn-cs"/>
                      </a:endParaRPr>
                    </a:p>
                  </a:txBody>
                  <a:tcPr/>
                </a:tc>
              </a:tr>
              <a:tr h="265876">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Gewerbegebiet</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65 dB(A)</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50 dB(A)</a:t>
                      </a:r>
                      <a:endParaRPr lang="de-DE" sz="1800" b="1" kern="1200" dirty="0">
                        <a:solidFill>
                          <a:schemeClr val="accent6">
                            <a:lumMod val="75000"/>
                          </a:schemeClr>
                        </a:solidFill>
                        <a:latin typeface="+mn-lt"/>
                        <a:ea typeface="+mn-ea"/>
                        <a:cs typeface="+mn-cs"/>
                      </a:endParaRPr>
                    </a:p>
                  </a:txBody>
                  <a:tcPr/>
                </a:tc>
              </a:tr>
              <a:tr h="265876">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Industriegebiet</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70 dB(A)</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70 dB(A)</a:t>
                      </a:r>
                      <a:endParaRPr lang="de-DE" sz="1800" b="1" kern="1200" dirty="0">
                        <a:solidFill>
                          <a:schemeClr val="accent6">
                            <a:lumMod val="75000"/>
                          </a:schemeClr>
                        </a:solidFill>
                        <a:latin typeface="+mn-lt"/>
                        <a:ea typeface="+mn-ea"/>
                        <a:cs typeface="+mn-cs"/>
                      </a:endParaRPr>
                    </a:p>
                  </a:txBody>
                  <a:tcPr/>
                </a:tc>
              </a:tr>
            </a:tbl>
          </a:graphicData>
        </a:graphic>
      </p:graphicFrame>
    </p:spTree>
    <p:extLst>
      <p:ext uri="{BB962C8B-B14F-4D97-AF65-F5344CB8AC3E}">
        <p14:creationId xmlns:p14="http://schemas.microsoft.com/office/powerpoint/2010/main" val="929775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4"/>
          </p:nvPr>
        </p:nvSpPr>
        <p:spPr/>
        <p:txBody>
          <a:bodyPr/>
          <a:lstStyle/>
          <a:p>
            <a:r>
              <a:rPr lang="de-DE" b="1" dirty="0" smtClean="0">
                <a:solidFill>
                  <a:schemeClr val="tx2"/>
                </a:solidFill>
              </a:rPr>
              <a:t>Betreiberpflichten gemäß 32. BImSchV</a:t>
            </a:r>
          </a:p>
          <a:p>
            <a:pPr marL="342900" indent="-342900">
              <a:buFont typeface="Arial" panose="020B0604020202020204" pitchFamily="34" charset="0"/>
              <a:buChar char="•"/>
            </a:pPr>
            <a:endParaRPr lang="de-DE" b="1" dirty="0" smtClean="0"/>
          </a:p>
          <a:p>
            <a:pPr marL="342900" indent="-342900">
              <a:buFont typeface="Arial" panose="020B0604020202020204" pitchFamily="34" charset="0"/>
              <a:buChar char="•"/>
            </a:pPr>
            <a:r>
              <a:rPr lang="de-DE" dirty="0" smtClean="0"/>
              <a:t>Betrieb nach dem Stand der Lärmminderungstechnik</a:t>
            </a:r>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smtClean="0"/>
              <a:t>Auswahl eines geeigneten Aufstellungsstandortes zur Minimierung der Lärmbelastung </a:t>
            </a:r>
            <a:r>
              <a:rPr lang="de-DE" dirty="0"/>
              <a:t>d</a:t>
            </a:r>
            <a:r>
              <a:rPr lang="de-DE" dirty="0" smtClean="0"/>
              <a:t>er Nachbargrundstücke, ggf. Berücksichtigung der Richtwirkung der Schallemission</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Einhaltung von um 6 dB</a:t>
            </a:r>
            <a:r>
              <a:rPr lang="de-DE" dirty="0"/>
              <a:t> </a:t>
            </a:r>
            <a:r>
              <a:rPr lang="de-DE" dirty="0" smtClean="0"/>
              <a:t>gegenüber der TA Lärm reduzierten Immissionsrichtwerten.</a:t>
            </a:r>
          </a:p>
        </p:txBody>
      </p:sp>
      <p:sp>
        <p:nvSpPr>
          <p:cNvPr id="2" name="Titel 1"/>
          <p:cNvSpPr>
            <a:spLocks noGrp="1"/>
          </p:cNvSpPr>
          <p:nvPr>
            <p:ph type="title"/>
          </p:nvPr>
        </p:nvSpPr>
        <p:spPr/>
        <p:txBody>
          <a:bodyPr/>
          <a:lstStyle/>
          <a:p>
            <a:r>
              <a:rPr lang="de-DE" b="1" dirty="0"/>
              <a:t>Immissionsschutzrechtliche Regelungen</a:t>
            </a:r>
          </a:p>
        </p:txBody>
      </p:sp>
      <p:sp>
        <p:nvSpPr>
          <p:cNvPr id="4" name="Datumsplatzhalter 3"/>
          <p:cNvSpPr>
            <a:spLocks noGrp="1"/>
          </p:cNvSpPr>
          <p:nvPr>
            <p:ph type="dt" sz="half" idx="15"/>
          </p:nvPr>
        </p:nvSpPr>
        <p:spPr/>
        <p:txBody>
          <a:bodyPr/>
          <a:lstStyle/>
          <a:p>
            <a:fld id="{4420A82B-31DB-4A8B-AA85-4000F63A11A9}" type="datetime1">
              <a:rPr lang="de-DE" smtClean="0">
                <a:solidFill>
                  <a:srgbClr val="C8C8C8"/>
                </a:solidFill>
              </a:rPr>
              <a:pPr/>
              <a:t>27.05.2014</a:t>
            </a:fld>
            <a:endParaRPr lang="de-DE" dirty="0">
              <a:solidFill>
                <a:srgbClr val="C8C8C8"/>
              </a:solidFill>
            </a:endParaRPr>
          </a:p>
        </p:txBody>
      </p:sp>
      <p:sp>
        <p:nvSpPr>
          <p:cNvPr id="6" name="Foliennummernplatzhalter 5"/>
          <p:cNvSpPr>
            <a:spLocks noGrp="1"/>
          </p:cNvSpPr>
          <p:nvPr>
            <p:ph type="sldNum" sz="quarter" idx="17"/>
          </p:nvPr>
        </p:nvSpPr>
        <p:spPr/>
        <p:txBody>
          <a:bodyPr/>
          <a:lstStyle/>
          <a:p>
            <a:fld id="{444A159E-39F8-4BD4-BAC6-A1654F7AE0EA}" type="slidenum">
              <a:rPr lang="de-DE" smtClean="0">
                <a:solidFill>
                  <a:srgbClr val="C8C8C8"/>
                </a:solidFill>
              </a:rPr>
              <a:pPr/>
              <a:t>15</a:t>
            </a:fld>
            <a:endParaRPr lang="de-DE" dirty="0">
              <a:solidFill>
                <a:srgbClr val="C8C8C8"/>
              </a:solidFill>
            </a:endParaRPr>
          </a:p>
        </p:txBody>
      </p:sp>
    </p:spTree>
    <p:extLst>
      <p:ext uri="{BB962C8B-B14F-4D97-AF65-F5344CB8AC3E}">
        <p14:creationId xmlns:p14="http://schemas.microsoft.com/office/powerpoint/2010/main" val="14227827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4294967295"/>
          </p:nvPr>
        </p:nvSpPr>
        <p:spPr>
          <a:xfrm>
            <a:off x="1403648" y="72983"/>
            <a:ext cx="8207375" cy="231224"/>
          </a:xfrm>
        </p:spPr>
        <p:txBody>
          <a:bodyPr/>
          <a:lstStyle/>
          <a:p>
            <a:endParaRPr lang="de-DE"/>
          </a:p>
        </p:txBody>
      </p:sp>
      <p:sp>
        <p:nvSpPr>
          <p:cNvPr id="3" name="Inhaltsplatzhalter 2"/>
          <p:cNvSpPr>
            <a:spLocks noGrp="1"/>
          </p:cNvSpPr>
          <p:nvPr>
            <p:ph sz="quarter" idx="14"/>
          </p:nvPr>
        </p:nvSpPr>
        <p:spPr/>
        <p:txBody>
          <a:bodyPr/>
          <a:lstStyle/>
          <a:p>
            <a:pPr marL="0" indent="0">
              <a:buNone/>
            </a:pPr>
            <a:r>
              <a:rPr lang="de-DE" i="1" dirty="0" smtClean="0"/>
              <a:t>Um 6 dB reduzierte Immissionsrichtwerte der TA Lärm für Gerätebetrieb gemäß 32. BImSchV</a:t>
            </a:r>
          </a:p>
        </p:txBody>
      </p:sp>
      <p:sp>
        <p:nvSpPr>
          <p:cNvPr id="2" name="Titel 1"/>
          <p:cNvSpPr>
            <a:spLocks noGrp="1"/>
          </p:cNvSpPr>
          <p:nvPr>
            <p:ph type="title"/>
          </p:nvPr>
        </p:nvSpPr>
        <p:spPr/>
        <p:txBody>
          <a:bodyPr/>
          <a:lstStyle/>
          <a:p>
            <a:r>
              <a:rPr lang="de-DE" dirty="0"/>
              <a:t>Immissionsschutzrechtliche Regelungen</a:t>
            </a:r>
            <a:endParaRPr lang="de-DE" b="1" dirty="0"/>
          </a:p>
        </p:txBody>
      </p:sp>
      <p:sp>
        <p:nvSpPr>
          <p:cNvPr id="4" name="Datumsplatzhalter 3"/>
          <p:cNvSpPr>
            <a:spLocks noGrp="1"/>
          </p:cNvSpPr>
          <p:nvPr>
            <p:ph type="dt" sz="half" idx="15"/>
          </p:nvPr>
        </p:nvSpPr>
        <p:spPr/>
        <p:txBody>
          <a:bodyPr/>
          <a:lstStyle/>
          <a:p>
            <a:fld id="{4420A82B-31DB-4A8B-AA85-4000F63A11A9}" type="datetime1">
              <a:rPr lang="de-DE" smtClean="0">
                <a:solidFill>
                  <a:srgbClr val="C8C8C8"/>
                </a:solidFill>
              </a:rPr>
              <a:pPr/>
              <a:t>27.05.2014</a:t>
            </a:fld>
            <a:endParaRPr lang="de-DE" dirty="0">
              <a:solidFill>
                <a:srgbClr val="C8C8C8"/>
              </a:solidFill>
            </a:endParaRPr>
          </a:p>
        </p:txBody>
      </p:sp>
      <p:sp>
        <p:nvSpPr>
          <p:cNvPr id="6" name="Foliennummernplatzhalter 5"/>
          <p:cNvSpPr>
            <a:spLocks noGrp="1"/>
          </p:cNvSpPr>
          <p:nvPr>
            <p:ph type="sldNum" sz="quarter" idx="17"/>
          </p:nvPr>
        </p:nvSpPr>
        <p:spPr/>
        <p:txBody>
          <a:bodyPr/>
          <a:lstStyle/>
          <a:p>
            <a:fld id="{444A159E-39F8-4BD4-BAC6-A1654F7AE0EA}" type="slidenum">
              <a:rPr lang="de-DE" smtClean="0">
                <a:solidFill>
                  <a:srgbClr val="C8C8C8"/>
                </a:solidFill>
              </a:rPr>
              <a:pPr/>
              <a:t>16</a:t>
            </a:fld>
            <a:endParaRPr lang="de-DE" dirty="0">
              <a:solidFill>
                <a:srgbClr val="C8C8C8"/>
              </a:solidFill>
            </a:endParaRPr>
          </a:p>
        </p:txBody>
      </p:sp>
      <p:graphicFrame>
        <p:nvGraphicFramePr>
          <p:cNvPr id="7" name="Tabelle 6"/>
          <p:cNvGraphicFramePr>
            <a:graphicFrameLocks noGrp="1"/>
          </p:cNvGraphicFramePr>
          <p:nvPr>
            <p:extLst>
              <p:ext uri="{D42A27DB-BD31-4B8C-83A1-F6EECF244321}">
                <p14:modId xmlns:p14="http://schemas.microsoft.com/office/powerpoint/2010/main" val="3235224467"/>
              </p:ext>
            </p:extLst>
          </p:nvPr>
        </p:nvGraphicFramePr>
        <p:xfrm>
          <a:off x="251520" y="2740888"/>
          <a:ext cx="8620088" cy="2834640"/>
        </p:xfrm>
        <a:graphic>
          <a:graphicData uri="http://schemas.openxmlformats.org/drawingml/2006/table">
            <a:tbl>
              <a:tblPr firstRow="1" bandRow="1">
                <a:tableStyleId>{93296810-A885-4BE3-A3E7-6D5BEEA58F35}</a:tableStyleId>
              </a:tblPr>
              <a:tblGrid>
                <a:gridCol w="4299608"/>
                <a:gridCol w="2232248"/>
                <a:gridCol w="2088232"/>
              </a:tblGrid>
              <a:tr h="265876">
                <a:tc>
                  <a:txBody>
                    <a:bodyPr/>
                    <a:lstStyle/>
                    <a:p>
                      <a:pPr algn="l"/>
                      <a:r>
                        <a:rPr lang="de-DE" dirty="0" smtClean="0">
                          <a:solidFill>
                            <a:schemeClr val="bg1">
                              <a:lumMod val="85000"/>
                            </a:schemeClr>
                          </a:solidFill>
                        </a:rPr>
                        <a:t>Gebietseinstufung</a:t>
                      </a:r>
                      <a:endParaRPr lang="de-DE" dirty="0">
                        <a:solidFill>
                          <a:schemeClr val="bg1">
                            <a:lumMod val="85000"/>
                          </a:schemeClr>
                        </a:solidFill>
                      </a:endParaRPr>
                    </a:p>
                  </a:txBody>
                  <a:tcPr/>
                </a:tc>
                <a:tc>
                  <a:txBody>
                    <a:bodyPr/>
                    <a:lstStyle/>
                    <a:p>
                      <a:pPr marL="0" algn="ctr" defTabSz="914400" rtl="0" eaLnBrk="1" latinLnBrk="0" hangingPunct="1"/>
                      <a:r>
                        <a:rPr lang="de-DE" sz="1800" b="1" kern="1200" baseline="0" dirty="0" smtClean="0">
                          <a:solidFill>
                            <a:schemeClr val="accent6">
                              <a:lumMod val="20000"/>
                              <a:lumOff val="80000"/>
                            </a:schemeClr>
                          </a:solidFill>
                          <a:latin typeface="+mn-lt"/>
                          <a:ea typeface="+mn-ea"/>
                          <a:cs typeface="+mn-cs"/>
                        </a:rPr>
                        <a:t>Reduzierter</a:t>
                      </a:r>
                      <a:br>
                        <a:rPr lang="de-DE" sz="1800" b="1" kern="1200" baseline="0" dirty="0" smtClean="0">
                          <a:solidFill>
                            <a:schemeClr val="accent6">
                              <a:lumMod val="20000"/>
                              <a:lumOff val="80000"/>
                            </a:schemeClr>
                          </a:solidFill>
                          <a:latin typeface="+mn-lt"/>
                          <a:ea typeface="+mn-ea"/>
                          <a:cs typeface="+mn-cs"/>
                        </a:rPr>
                      </a:br>
                      <a:r>
                        <a:rPr lang="de-DE" sz="1800" b="1" kern="1200" baseline="0" dirty="0" smtClean="0">
                          <a:solidFill>
                            <a:schemeClr val="accent6">
                              <a:lumMod val="20000"/>
                              <a:lumOff val="80000"/>
                            </a:schemeClr>
                          </a:solidFill>
                          <a:latin typeface="+mn-lt"/>
                          <a:ea typeface="+mn-ea"/>
                          <a:cs typeface="+mn-cs"/>
                        </a:rPr>
                        <a:t>IRW tags</a:t>
                      </a:r>
                      <a:endParaRPr lang="de-DE" sz="1800" b="1" kern="1200" baseline="0" dirty="0">
                        <a:solidFill>
                          <a:schemeClr val="accent6">
                            <a:lumMod val="20000"/>
                            <a:lumOff val="80000"/>
                          </a:schemeClr>
                        </a:solidFill>
                        <a:latin typeface="+mn-lt"/>
                        <a:ea typeface="+mn-ea"/>
                        <a:cs typeface="+mn-cs"/>
                      </a:endParaRPr>
                    </a:p>
                  </a:txBody>
                  <a:tcPr/>
                </a:tc>
                <a:tc>
                  <a:txBody>
                    <a:bodyPr/>
                    <a:lstStyle/>
                    <a:p>
                      <a:pPr algn="ctr"/>
                      <a:r>
                        <a:rPr lang="de-DE" baseline="0" dirty="0" smtClean="0">
                          <a:solidFill>
                            <a:schemeClr val="accent6">
                              <a:lumMod val="20000"/>
                              <a:lumOff val="80000"/>
                            </a:schemeClr>
                          </a:solidFill>
                        </a:rPr>
                        <a:t>Reduzierter</a:t>
                      </a:r>
                      <a:br>
                        <a:rPr lang="de-DE" baseline="0" dirty="0" smtClean="0">
                          <a:solidFill>
                            <a:schemeClr val="accent6">
                              <a:lumMod val="20000"/>
                              <a:lumOff val="80000"/>
                            </a:schemeClr>
                          </a:solidFill>
                        </a:rPr>
                      </a:br>
                      <a:r>
                        <a:rPr lang="de-DE" baseline="0" dirty="0" smtClean="0">
                          <a:solidFill>
                            <a:schemeClr val="accent6">
                              <a:lumMod val="20000"/>
                              <a:lumOff val="80000"/>
                            </a:schemeClr>
                          </a:solidFill>
                        </a:rPr>
                        <a:t>IRW nachts</a:t>
                      </a:r>
                      <a:endParaRPr lang="de-DE" baseline="-25000" dirty="0">
                        <a:solidFill>
                          <a:schemeClr val="accent6">
                            <a:lumMod val="20000"/>
                            <a:lumOff val="80000"/>
                          </a:schemeClr>
                        </a:solidFill>
                      </a:endParaRPr>
                    </a:p>
                  </a:txBody>
                  <a:tcPr/>
                </a:tc>
              </a:tr>
              <a:tr h="265876">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Kurgebiet</a:t>
                      </a: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39 dB(A)</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29 dB(A)</a:t>
                      </a:r>
                      <a:endParaRPr lang="de-DE" sz="1800" b="1" kern="1200" dirty="0">
                        <a:solidFill>
                          <a:schemeClr val="accent6">
                            <a:lumMod val="75000"/>
                          </a:schemeClr>
                        </a:solidFill>
                        <a:latin typeface="+mn-lt"/>
                        <a:ea typeface="+mn-ea"/>
                        <a:cs typeface="+mn-cs"/>
                      </a:endParaRPr>
                    </a:p>
                  </a:txBody>
                  <a:tcPr/>
                </a:tc>
              </a:tr>
              <a:tr h="265876">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Reines Wohngebiet</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44 dB(A)</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29 dB(A)</a:t>
                      </a:r>
                      <a:endParaRPr lang="de-DE" sz="1800" b="1" kern="1200" dirty="0">
                        <a:solidFill>
                          <a:schemeClr val="accent6">
                            <a:lumMod val="75000"/>
                          </a:schemeClr>
                        </a:solidFill>
                        <a:latin typeface="+mn-lt"/>
                        <a:ea typeface="+mn-ea"/>
                        <a:cs typeface="+mn-cs"/>
                      </a:endParaRPr>
                    </a:p>
                  </a:txBody>
                  <a:tcPr/>
                </a:tc>
              </a:tr>
              <a:tr h="265876">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Allgemeines Wohngebiet</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49 dB(A)</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34 dB(A)</a:t>
                      </a:r>
                      <a:endParaRPr lang="de-DE" sz="1800" b="1" kern="1200" dirty="0">
                        <a:solidFill>
                          <a:schemeClr val="accent6">
                            <a:lumMod val="75000"/>
                          </a:schemeClr>
                        </a:solidFill>
                        <a:latin typeface="+mn-lt"/>
                        <a:ea typeface="+mn-ea"/>
                        <a:cs typeface="+mn-cs"/>
                      </a:endParaRPr>
                    </a:p>
                  </a:txBody>
                  <a:tcPr/>
                </a:tc>
              </a:tr>
              <a:tr h="265876">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Mischgebiet</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54 dB(A)</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39 dB(A)</a:t>
                      </a:r>
                      <a:endParaRPr lang="de-DE" sz="1800" b="1" kern="1200" dirty="0">
                        <a:solidFill>
                          <a:schemeClr val="accent6">
                            <a:lumMod val="75000"/>
                          </a:schemeClr>
                        </a:solidFill>
                        <a:latin typeface="+mn-lt"/>
                        <a:ea typeface="+mn-ea"/>
                        <a:cs typeface="+mn-cs"/>
                      </a:endParaRPr>
                    </a:p>
                  </a:txBody>
                  <a:tcPr/>
                </a:tc>
              </a:tr>
              <a:tr h="265876">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Gewerbegebiet</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59 dB(A)</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44 dB(A)</a:t>
                      </a:r>
                      <a:endParaRPr lang="de-DE" sz="1800" b="1" kern="1200" dirty="0">
                        <a:solidFill>
                          <a:schemeClr val="accent6">
                            <a:lumMod val="75000"/>
                          </a:schemeClr>
                        </a:solidFill>
                        <a:latin typeface="+mn-lt"/>
                        <a:ea typeface="+mn-ea"/>
                        <a:cs typeface="+mn-cs"/>
                      </a:endParaRPr>
                    </a:p>
                  </a:txBody>
                  <a:tcPr/>
                </a:tc>
              </a:tr>
              <a:tr h="265876">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Industriegebiet</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64 dB(A)</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64 dB(A)</a:t>
                      </a:r>
                      <a:endParaRPr lang="de-DE" sz="1800" b="1" kern="1200" dirty="0">
                        <a:solidFill>
                          <a:schemeClr val="accent6">
                            <a:lumMod val="75000"/>
                          </a:schemeClr>
                        </a:solidFill>
                        <a:latin typeface="+mn-lt"/>
                        <a:ea typeface="+mn-ea"/>
                        <a:cs typeface="+mn-cs"/>
                      </a:endParaRPr>
                    </a:p>
                  </a:txBody>
                  <a:tcPr/>
                </a:tc>
              </a:tr>
            </a:tbl>
          </a:graphicData>
        </a:graphic>
      </p:graphicFrame>
    </p:spTree>
    <p:extLst>
      <p:ext uri="{BB962C8B-B14F-4D97-AF65-F5344CB8AC3E}">
        <p14:creationId xmlns:p14="http://schemas.microsoft.com/office/powerpoint/2010/main" val="1640085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4"/>
          </p:nvPr>
        </p:nvSpPr>
        <p:spPr/>
        <p:txBody>
          <a:bodyPr/>
          <a:lstStyle/>
          <a:p>
            <a:r>
              <a:rPr lang="de-DE" b="1" dirty="0" smtClean="0">
                <a:solidFill>
                  <a:schemeClr val="tx2"/>
                </a:solidFill>
              </a:rPr>
              <a:t>Betriebszeiteinschränkungen </a:t>
            </a:r>
            <a:r>
              <a:rPr lang="de-DE" b="1" dirty="0">
                <a:solidFill>
                  <a:schemeClr val="tx2"/>
                </a:solidFill>
              </a:rPr>
              <a:t>gemäß 32</a:t>
            </a:r>
            <a:r>
              <a:rPr lang="de-DE" b="1" dirty="0" smtClean="0">
                <a:solidFill>
                  <a:schemeClr val="tx2"/>
                </a:solidFill>
              </a:rPr>
              <a:t>. BImSchV</a:t>
            </a:r>
            <a:endParaRPr lang="de-DE" b="1" dirty="0">
              <a:solidFill>
                <a:schemeClr val="tx2"/>
              </a:solidFill>
            </a:endParaRPr>
          </a:p>
          <a:p>
            <a:pPr marL="342900" indent="-342900">
              <a:buFont typeface="Arial" panose="020B0604020202020204" pitchFamily="34" charset="0"/>
              <a:buChar char="•"/>
            </a:pPr>
            <a:endParaRPr lang="de-DE" b="1" dirty="0" smtClean="0"/>
          </a:p>
          <a:p>
            <a:pPr marL="342900" indent="-342900">
              <a:buFont typeface="Arial" panose="020B0604020202020204" pitchFamily="34" charset="0"/>
              <a:buChar char="•"/>
            </a:pPr>
            <a:r>
              <a:rPr lang="de-DE" dirty="0" smtClean="0"/>
              <a:t>Grundsätzlich dürfen Maschinen und Geräte von 20 bis </a:t>
            </a:r>
            <a:br>
              <a:rPr lang="de-DE" dirty="0" smtClean="0"/>
            </a:br>
            <a:r>
              <a:rPr lang="de-DE" dirty="0" smtClean="0"/>
              <a:t>7 Uhr und sonn-</a:t>
            </a:r>
            <a:r>
              <a:rPr lang="de-DE" dirty="0"/>
              <a:t> </a:t>
            </a:r>
            <a:r>
              <a:rPr lang="de-DE" dirty="0" smtClean="0"/>
              <a:t>und feiertags ganztägig nicht betrieben werden.</a:t>
            </a:r>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smtClean="0"/>
              <a:t>Ausnahmen von den Betriebszeiteinschränkungen gibt es für geräuscharme gebäudetechnische Geräte.</a:t>
            </a:r>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smtClean="0"/>
              <a:t>Geräuscharme Geräte werden über einzuhaltende Schallleistungs- bzw</a:t>
            </a:r>
            <a:r>
              <a:rPr lang="de-DE" dirty="0"/>
              <a:t>. Schalldruckpegel </a:t>
            </a:r>
            <a:r>
              <a:rPr lang="de-DE" dirty="0" smtClean="0"/>
              <a:t>in § 11 definiert.</a:t>
            </a:r>
          </a:p>
        </p:txBody>
      </p:sp>
      <p:sp>
        <p:nvSpPr>
          <p:cNvPr id="2" name="Titel 1"/>
          <p:cNvSpPr>
            <a:spLocks noGrp="1"/>
          </p:cNvSpPr>
          <p:nvPr>
            <p:ph type="title"/>
          </p:nvPr>
        </p:nvSpPr>
        <p:spPr/>
        <p:txBody>
          <a:bodyPr/>
          <a:lstStyle/>
          <a:p>
            <a:r>
              <a:rPr lang="de-DE" b="1" dirty="0"/>
              <a:t>Immissionsschutzrechtliche Regelungen</a:t>
            </a:r>
          </a:p>
        </p:txBody>
      </p:sp>
      <p:sp>
        <p:nvSpPr>
          <p:cNvPr id="4" name="Datumsplatzhalter 3"/>
          <p:cNvSpPr>
            <a:spLocks noGrp="1"/>
          </p:cNvSpPr>
          <p:nvPr>
            <p:ph type="dt" sz="half" idx="15"/>
          </p:nvPr>
        </p:nvSpPr>
        <p:spPr/>
        <p:txBody>
          <a:bodyPr/>
          <a:lstStyle/>
          <a:p>
            <a:fld id="{4420A82B-31DB-4A8B-AA85-4000F63A11A9}" type="datetime1">
              <a:rPr lang="de-DE" smtClean="0">
                <a:solidFill>
                  <a:srgbClr val="C8C8C8"/>
                </a:solidFill>
              </a:rPr>
              <a:pPr/>
              <a:t>27.05.2014</a:t>
            </a:fld>
            <a:endParaRPr lang="de-DE" dirty="0">
              <a:solidFill>
                <a:srgbClr val="C8C8C8"/>
              </a:solidFill>
            </a:endParaRPr>
          </a:p>
        </p:txBody>
      </p:sp>
      <p:sp>
        <p:nvSpPr>
          <p:cNvPr id="6" name="Foliennummernplatzhalter 5"/>
          <p:cNvSpPr>
            <a:spLocks noGrp="1"/>
          </p:cNvSpPr>
          <p:nvPr>
            <p:ph type="sldNum" sz="quarter" idx="17"/>
          </p:nvPr>
        </p:nvSpPr>
        <p:spPr/>
        <p:txBody>
          <a:bodyPr/>
          <a:lstStyle/>
          <a:p>
            <a:fld id="{444A159E-39F8-4BD4-BAC6-A1654F7AE0EA}" type="slidenum">
              <a:rPr lang="de-DE" smtClean="0">
                <a:solidFill>
                  <a:srgbClr val="C8C8C8"/>
                </a:solidFill>
              </a:rPr>
              <a:pPr/>
              <a:t>17</a:t>
            </a:fld>
            <a:endParaRPr lang="de-DE" dirty="0">
              <a:solidFill>
                <a:srgbClr val="C8C8C8"/>
              </a:solidFill>
            </a:endParaRPr>
          </a:p>
        </p:txBody>
      </p:sp>
    </p:spTree>
    <p:extLst>
      <p:ext uri="{BB962C8B-B14F-4D97-AF65-F5344CB8AC3E}">
        <p14:creationId xmlns:p14="http://schemas.microsoft.com/office/powerpoint/2010/main" val="2556015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a:t>Immissionsschutzrechtliche Regelungen</a:t>
            </a:r>
          </a:p>
        </p:txBody>
      </p:sp>
      <p:sp>
        <p:nvSpPr>
          <p:cNvPr id="8" name="Inhaltsplatzhalter 2"/>
          <p:cNvSpPr txBox="1">
            <a:spLocks/>
          </p:cNvSpPr>
          <p:nvPr/>
        </p:nvSpPr>
        <p:spPr>
          <a:xfrm>
            <a:off x="250825" y="1196752"/>
            <a:ext cx="8643896" cy="792088"/>
          </a:xfrm>
          <a:prstGeom prst="rect">
            <a:avLst/>
          </a:prstGeom>
          <a:effectLst>
            <a:outerShdw blurRad="63500" sx="101000" sy="101000" algn="ctr" rotWithShape="0">
              <a:prstClr val="black">
                <a:alpha val="24000"/>
              </a:prstClr>
            </a:outerShdw>
          </a:effectLst>
        </p:spPr>
        <p:txBody>
          <a:bodyPr vert="horz" lIns="91440" tIns="45720" rIns="91440" bIns="45720" rtlCol="0">
            <a:noAutofit/>
          </a:bodyPr>
          <a:lstStyle>
            <a:lvl1pPr marL="0" indent="0" algn="l" defTabSz="914400" rtl="0" eaLnBrk="1" latinLnBrk="0" hangingPunct="1">
              <a:spcBef>
                <a:spcPct val="20000"/>
              </a:spcBef>
              <a:buClr>
                <a:schemeClr val="tx2"/>
              </a:buClr>
              <a:buFont typeface="Wingdings" pitchFamily="2" charset="2"/>
              <a:buNone/>
              <a:defRPr sz="2400" kern="1200">
                <a:solidFill>
                  <a:schemeClr val="tx1"/>
                </a:solidFill>
                <a:latin typeface="+mn-lt"/>
                <a:ea typeface="+mn-ea"/>
                <a:cs typeface="+mn-cs"/>
              </a:defRPr>
            </a:lvl1pPr>
            <a:lvl2pPr marL="742950" indent="-28575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de-DE" i="1" dirty="0" smtClean="0"/>
              <a:t>Tabelle zur Anforderung an die Schallemissionen geräusch-armer gebäudetechnischer Geräte lt. §11, </a:t>
            </a:r>
            <a:r>
              <a:rPr lang="de-DE" i="1" dirty="0" err="1" smtClean="0"/>
              <a:t>Abs.2</a:t>
            </a:r>
            <a:r>
              <a:rPr lang="de-DE" i="1" dirty="0" smtClean="0"/>
              <a:t>, 32. BImSchV</a:t>
            </a:r>
          </a:p>
          <a:p>
            <a:endParaRPr lang="de-DE" dirty="0" smtClean="0"/>
          </a:p>
          <a:p>
            <a:pPr lvl="4"/>
            <a:endParaRPr lang="de-DE" dirty="0"/>
          </a:p>
        </p:txBody>
      </p:sp>
      <p:sp>
        <p:nvSpPr>
          <p:cNvPr id="50178" name="Foliennummernplatzhalter 1"/>
          <p:cNvSpPr>
            <a:spLocks noGrp="1"/>
          </p:cNvSpPr>
          <p:nvPr>
            <p:ph type="sldNum" sz="quarter" idx="17"/>
          </p:nvPr>
        </p:nvSpPr>
        <p:spPr>
          <a:noFill/>
        </p:spPr>
        <p:txBody>
          <a:bodyPr/>
          <a:lstStyle>
            <a:lvl1pPr eaLnBrk="0" hangingPunct="0">
              <a:spcBef>
                <a:spcPct val="30000"/>
              </a:spcBef>
              <a:buChar char="•"/>
              <a:defRPr sz="2800">
                <a:solidFill>
                  <a:schemeClr val="tx1"/>
                </a:solidFill>
                <a:latin typeface="Arial" charset="0"/>
              </a:defRPr>
            </a:lvl1pPr>
            <a:lvl2pPr marL="742950" indent="-285750" eaLnBrk="0" hangingPunct="0">
              <a:spcBef>
                <a:spcPct val="30000"/>
              </a:spcBef>
              <a:buChar char="–"/>
              <a:defRPr sz="2800">
                <a:solidFill>
                  <a:schemeClr val="tx1"/>
                </a:solidFill>
                <a:latin typeface="Arial" charset="0"/>
              </a:defRPr>
            </a:lvl2pPr>
            <a:lvl3pPr marL="1143000" indent="-228600" eaLnBrk="0" hangingPunct="0">
              <a:spcBef>
                <a:spcPct val="30000"/>
              </a:spcBef>
              <a:buChar char="•"/>
              <a:defRPr sz="28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A2C0ABEF-2C64-426E-87A6-3ADEDC914BDE}" type="slidenum">
              <a:rPr lang="de-DE" altLang="de-DE" sz="1600" smtClean="0">
                <a:solidFill>
                  <a:schemeClr val="bg2"/>
                </a:solidFill>
              </a:rPr>
              <a:pPr eaLnBrk="1" hangingPunct="1">
                <a:spcBef>
                  <a:spcPct val="0"/>
                </a:spcBef>
                <a:buFontTx/>
                <a:buNone/>
              </a:pPr>
              <a:t>18</a:t>
            </a:fld>
            <a:endParaRPr lang="de-DE" altLang="de-DE" sz="1600" smtClean="0">
              <a:solidFill>
                <a:schemeClr val="bg2"/>
              </a:solidFill>
            </a:endParaRPr>
          </a:p>
        </p:txBody>
      </p:sp>
      <p:sp>
        <p:nvSpPr>
          <p:cNvPr id="5" name="Titel 1"/>
          <p:cNvSpPr txBox="1">
            <a:spLocks/>
          </p:cNvSpPr>
          <p:nvPr/>
        </p:nvSpPr>
        <p:spPr>
          <a:xfrm>
            <a:off x="250825" y="476249"/>
            <a:ext cx="8642350" cy="576263"/>
          </a:xfrm>
          <a:prstGeom prst="rect">
            <a:avLst/>
          </a:prstGeom>
        </p:spPr>
        <p:txBody>
          <a:bodyPr/>
          <a:lstStyle>
            <a:lvl1pPr algn="l" defTabSz="914400" rtl="0" eaLnBrk="1" latinLnBrk="0" hangingPunct="1">
              <a:spcBef>
                <a:spcPct val="0"/>
              </a:spcBef>
              <a:buNone/>
              <a:defRPr sz="2600" kern="1200">
                <a:solidFill>
                  <a:schemeClr val="tx2"/>
                </a:solidFill>
                <a:latin typeface="+mj-lt"/>
                <a:ea typeface="+mj-ea"/>
                <a:cs typeface="+mj-cs"/>
              </a:defRPr>
            </a:lvl1pPr>
          </a:lstStyle>
          <a:p>
            <a:endParaRPr lang="de-DE" b="1" dirty="0"/>
          </a:p>
        </p:txBody>
      </p:sp>
      <p:graphicFrame>
        <p:nvGraphicFramePr>
          <p:cNvPr id="2" name="Tabelle 1"/>
          <p:cNvGraphicFramePr>
            <a:graphicFrameLocks noGrp="1"/>
          </p:cNvGraphicFramePr>
          <p:nvPr>
            <p:extLst>
              <p:ext uri="{D42A27DB-BD31-4B8C-83A1-F6EECF244321}">
                <p14:modId xmlns:p14="http://schemas.microsoft.com/office/powerpoint/2010/main" val="993182286"/>
              </p:ext>
            </p:extLst>
          </p:nvPr>
        </p:nvGraphicFramePr>
        <p:xfrm>
          <a:off x="272392" y="2276872"/>
          <a:ext cx="8620088" cy="4023360"/>
        </p:xfrm>
        <a:graphic>
          <a:graphicData uri="http://schemas.openxmlformats.org/drawingml/2006/table">
            <a:tbl>
              <a:tblPr firstRow="1" bandRow="1">
                <a:tableStyleId>{93296810-A885-4BE3-A3E7-6D5BEEA58F35}</a:tableStyleId>
              </a:tblPr>
              <a:tblGrid>
                <a:gridCol w="627200"/>
                <a:gridCol w="5904656"/>
                <a:gridCol w="2088232"/>
              </a:tblGrid>
              <a:tr h="265876">
                <a:tc>
                  <a:txBody>
                    <a:bodyPr/>
                    <a:lstStyle/>
                    <a:p>
                      <a:pPr algn="ctr"/>
                      <a:r>
                        <a:rPr lang="de-DE" dirty="0" smtClean="0">
                          <a:solidFill>
                            <a:schemeClr val="bg1">
                              <a:lumMod val="85000"/>
                            </a:schemeClr>
                          </a:solidFill>
                        </a:rPr>
                        <a:t>Nr.</a:t>
                      </a:r>
                      <a:endParaRPr lang="de-DE" dirty="0">
                        <a:solidFill>
                          <a:schemeClr val="bg1">
                            <a:lumMod val="85000"/>
                          </a:schemeClr>
                        </a:solidFill>
                      </a:endParaRPr>
                    </a:p>
                  </a:txBody>
                  <a:tcPr/>
                </a:tc>
                <a:tc>
                  <a:txBody>
                    <a:bodyPr/>
                    <a:lstStyle/>
                    <a:p>
                      <a:pPr marL="0" algn="ctr" defTabSz="914400" rtl="0" eaLnBrk="1" latinLnBrk="0" hangingPunct="1"/>
                      <a:r>
                        <a:rPr lang="de-DE" sz="1800" b="1" kern="1200" dirty="0" smtClean="0">
                          <a:solidFill>
                            <a:schemeClr val="bg1">
                              <a:lumMod val="85000"/>
                            </a:schemeClr>
                          </a:solidFill>
                          <a:latin typeface="+mn-lt"/>
                          <a:ea typeface="+mn-ea"/>
                          <a:cs typeface="+mn-cs"/>
                        </a:rPr>
                        <a:t>Bezeichnung</a:t>
                      </a:r>
                      <a:endParaRPr lang="de-DE" sz="1800" b="1" kern="1200" dirty="0">
                        <a:solidFill>
                          <a:schemeClr val="bg1">
                            <a:lumMod val="85000"/>
                          </a:schemeClr>
                        </a:solidFill>
                        <a:latin typeface="+mn-lt"/>
                        <a:ea typeface="+mn-ea"/>
                        <a:cs typeface="+mn-cs"/>
                      </a:endParaRPr>
                    </a:p>
                  </a:txBody>
                  <a:tcPr/>
                </a:tc>
                <a:tc>
                  <a:txBody>
                    <a:bodyPr/>
                    <a:lstStyle/>
                    <a:p>
                      <a:pPr algn="ctr"/>
                      <a:r>
                        <a:rPr lang="de-DE" baseline="0" dirty="0" smtClean="0">
                          <a:solidFill>
                            <a:schemeClr val="accent6">
                              <a:lumMod val="20000"/>
                              <a:lumOff val="80000"/>
                            </a:schemeClr>
                          </a:solidFill>
                        </a:rPr>
                        <a:t>Anforderung</a:t>
                      </a:r>
                      <a:endParaRPr lang="de-DE" baseline="-25000" dirty="0">
                        <a:solidFill>
                          <a:schemeClr val="accent6">
                            <a:lumMod val="20000"/>
                            <a:lumOff val="80000"/>
                          </a:schemeClr>
                        </a:solidFill>
                      </a:endParaRPr>
                    </a:p>
                  </a:txBody>
                  <a:tcPr/>
                </a:tc>
              </a:tr>
              <a:tr h="265876">
                <a:tc>
                  <a:txBody>
                    <a:bodyPr/>
                    <a:lstStyle/>
                    <a:p>
                      <a:pPr algn="ctr"/>
                      <a:r>
                        <a:rPr lang="de-DE" b="1" dirty="0" smtClean="0">
                          <a:solidFill>
                            <a:schemeClr val="accent6">
                              <a:lumMod val="75000"/>
                            </a:schemeClr>
                          </a:solidFill>
                        </a:rPr>
                        <a:t>1a</a:t>
                      </a:r>
                    </a:p>
                  </a:txBody>
                  <a:tcPr/>
                </a:tc>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Klima-</a:t>
                      </a:r>
                      <a:r>
                        <a:rPr lang="de-DE" sz="1800" b="1" kern="1200" baseline="0" dirty="0" smtClean="0">
                          <a:solidFill>
                            <a:schemeClr val="accent6">
                              <a:lumMod val="75000"/>
                            </a:schemeClr>
                          </a:solidFill>
                          <a:latin typeface="+mn-lt"/>
                          <a:ea typeface="+mn-ea"/>
                          <a:cs typeface="+mn-cs"/>
                        </a:rPr>
                        <a:t> und Kühlgeräte mit Kühlleistung </a:t>
                      </a:r>
                      <a:r>
                        <a:rPr lang="de-DE" sz="1800" b="1" i="1" kern="1200" baseline="0" dirty="0" smtClean="0">
                          <a:solidFill>
                            <a:schemeClr val="accent6">
                              <a:lumMod val="75000"/>
                            </a:schemeClr>
                          </a:solidFill>
                          <a:latin typeface="+mn-lt"/>
                          <a:ea typeface="+mn-ea"/>
                          <a:cs typeface="+mn-cs"/>
                        </a:rPr>
                        <a:t>P</a:t>
                      </a:r>
                      <a:r>
                        <a:rPr lang="de-DE" sz="1800" b="1" kern="1200" baseline="-25000" dirty="0" smtClean="0">
                          <a:solidFill>
                            <a:schemeClr val="accent6">
                              <a:lumMod val="75000"/>
                            </a:schemeClr>
                          </a:solidFill>
                          <a:latin typeface="+mn-lt"/>
                          <a:ea typeface="+mn-ea"/>
                          <a:cs typeface="+mn-cs"/>
                        </a:rPr>
                        <a:t>C</a:t>
                      </a:r>
                      <a:r>
                        <a:rPr lang="de-DE" sz="1800" b="1" kern="1200" baseline="0" dirty="0" smtClean="0">
                          <a:solidFill>
                            <a:schemeClr val="accent6">
                              <a:lumMod val="75000"/>
                            </a:schemeClr>
                          </a:solidFill>
                          <a:latin typeface="+mn-lt"/>
                          <a:ea typeface="+mn-ea"/>
                          <a:cs typeface="+mn-cs"/>
                        </a:rPr>
                        <a:t> ≤ 6 kW</a:t>
                      </a:r>
                      <a:endParaRPr lang="de-DE" sz="1800" b="1" kern="1200" dirty="0">
                        <a:solidFill>
                          <a:schemeClr val="accent6">
                            <a:lumMod val="75000"/>
                          </a:schemeClr>
                        </a:solidFill>
                        <a:latin typeface="+mn-lt"/>
                        <a:ea typeface="+mn-ea"/>
                        <a:cs typeface="+mn-cs"/>
                      </a:endParaRPr>
                    </a:p>
                  </a:txBody>
                  <a:tcPr/>
                </a:tc>
                <a:tc>
                  <a:txBody>
                    <a:bodyPr/>
                    <a:lstStyle/>
                    <a:p>
                      <a:pPr marL="0" algn="r" defTabSz="914400" rtl="0" eaLnBrk="1" latinLnBrk="0" hangingPunct="1"/>
                      <a:r>
                        <a:rPr lang="de-DE" sz="1800" b="1" i="1" kern="1200" dirty="0" smtClean="0">
                          <a:solidFill>
                            <a:schemeClr val="accent6">
                              <a:lumMod val="75000"/>
                            </a:schemeClr>
                          </a:solidFill>
                          <a:latin typeface="+mn-lt"/>
                          <a:ea typeface="+mn-ea"/>
                          <a:cs typeface="+mn-cs"/>
                        </a:rPr>
                        <a:t>L</a:t>
                      </a:r>
                      <a:r>
                        <a:rPr lang="de-DE" sz="1800" b="1" i="0" kern="1200" baseline="-25000" dirty="0" smtClean="0">
                          <a:solidFill>
                            <a:schemeClr val="accent6">
                              <a:lumMod val="75000"/>
                            </a:schemeClr>
                          </a:solidFill>
                          <a:latin typeface="+mn-lt"/>
                          <a:ea typeface="+mn-ea"/>
                          <a:cs typeface="+mn-cs"/>
                        </a:rPr>
                        <a:t>WA</a:t>
                      </a:r>
                      <a:r>
                        <a:rPr lang="de-DE" sz="1800" b="1" i="1" kern="1200" baseline="-25000" dirty="0" smtClean="0">
                          <a:solidFill>
                            <a:schemeClr val="accent6">
                              <a:lumMod val="75000"/>
                            </a:schemeClr>
                          </a:solidFill>
                          <a:latin typeface="+mn-lt"/>
                          <a:ea typeface="+mn-ea"/>
                          <a:cs typeface="+mn-cs"/>
                        </a:rPr>
                        <a:t> </a:t>
                      </a:r>
                      <a:r>
                        <a:rPr lang="de-DE" sz="1800" b="1" kern="1200" dirty="0" smtClean="0">
                          <a:solidFill>
                            <a:schemeClr val="accent6">
                              <a:lumMod val="75000"/>
                            </a:schemeClr>
                          </a:solidFill>
                          <a:latin typeface="+mn-lt"/>
                          <a:ea typeface="+mn-ea"/>
                          <a:cs typeface="+mn-cs"/>
                        </a:rPr>
                        <a:t>≤ 55</a:t>
                      </a:r>
                      <a:r>
                        <a:rPr lang="de-DE" sz="1800" b="1" kern="1200" baseline="0" dirty="0" smtClean="0">
                          <a:solidFill>
                            <a:schemeClr val="accent6">
                              <a:lumMod val="75000"/>
                            </a:schemeClr>
                          </a:solidFill>
                          <a:latin typeface="+mn-lt"/>
                          <a:ea typeface="+mn-ea"/>
                          <a:cs typeface="+mn-cs"/>
                        </a:rPr>
                        <a:t> dB(A)</a:t>
                      </a:r>
                      <a:endParaRPr lang="de-DE" sz="1800" b="1" kern="1200" dirty="0">
                        <a:solidFill>
                          <a:schemeClr val="accent6">
                            <a:lumMod val="75000"/>
                          </a:schemeClr>
                        </a:solidFill>
                        <a:latin typeface="+mn-lt"/>
                        <a:ea typeface="+mn-ea"/>
                        <a:cs typeface="+mn-cs"/>
                      </a:endParaRPr>
                    </a:p>
                  </a:txBody>
                  <a:tcPr/>
                </a:tc>
              </a:tr>
              <a:tr h="265876">
                <a:tc>
                  <a:txBody>
                    <a:bodyPr/>
                    <a:lstStyle/>
                    <a:p>
                      <a:pPr algn="ctr"/>
                      <a:r>
                        <a:rPr lang="de-DE" b="1" dirty="0" smtClean="0">
                          <a:solidFill>
                            <a:schemeClr val="accent6">
                              <a:lumMod val="75000"/>
                            </a:schemeClr>
                          </a:solidFill>
                        </a:rPr>
                        <a:t>1b</a:t>
                      </a:r>
                      <a:endParaRPr lang="de-DE" b="1" dirty="0">
                        <a:solidFill>
                          <a:schemeClr val="accent6">
                            <a:lumMod val="75000"/>
                          </a:schemeClr>
                        </a:solidFill>
                      </a:endParaRPr>
                    </a:p>
                  </a:txBody>
                  <a:tcPr/>
                </a:tc>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Klima-</a:t>
                      </a:r>
                      <a:r>
                        <a:rPr lang="de-DE" sz="1800" b="1" kern="1200" baseline="0" dirty="0" smtClean="0">
                          <a:solidFill>
                            <a:schemeClr val="accent6">
                              <a:lumMod val="75000"/>
                            </a:schemeClr>
                          </a:solidFill>
                          <a:latin typeface="+mn-lt"/>
                          <a:ea typeface="+mn-ea"/>
                          <a:cs typeface="+mn-cs"/>
                        </a:rPr>
                        <a:t> und Kühlgeräte mit 6 kW &lt; </a:t>
                      </a:r>
                      <a:r>
                        <a:rPr lang="de-DE" sz="1800" b="1" i="1" kern="1200" baseline="0" dirty="0" smtClean="0">
                          <a:solidFill>
                            <a:schemeClr val="accent6">
                              <a:lumMod val="75000"/>
                            </a:schemeClr>
                          </a:solidFill>
                          <a:latin typeface="+mn-lt"/>
                          <a:ea typeface="+mn-ea"/>
                          <a:cs typeface="+mn-cs"/>
                        </a:rPr>
                        <a:t>P</a:t>
                      </a:r>
                      <a:r>
                        <a:rPr lang="de-DE" sz="1800" b="1" kern="1200" baseline="-25000" dirty="0" smtClean="0">
                          <a:solidFill>
                            <a:schemeClr val="accent6">
                              <a:lumMod val="75000"/>
                            </a:schemeClr>
                          </a:solidFill>
                          <a:latin typeface="+mn-lt"/>
                          <a:ea typeface="+mn-ea"/>
                          <a:cs typeface="+mn-cs"/>
                        </a:rPr>
                        <a:t>C </a:t>
                      </a:r>
                      <a:r>
                        <a:rPr lang="de-DE" sz="1800" b="1" kern="1200" baseline="0" dirty="0" smtClean="0">
                          <a:solidFill>
                            <a:schemeClr val="accent6">
                              <a:lumMod val="75000"/>
                            </a:schemeClr>
                          </a:solidFill>
                          <a:latin typeface="+mn-lt"/>
                          <a:ea typeface="+mn-ea"/>
                          <a:cs typeface="+mn-cs"/>
                        </a:rPr>
                        <a:t>≤ 12 kW</a:t>
                      </a:r>
                      <a:endParaRPr lang="de-DE" sz="1800" b="1" kern="1200" dirty="0">
                        <a:solidFill>
                          <a:schemeClr val="accent6">
                            <a:lumMod val="75000"/>
                          </a:schemeClr>
                        </a:solidFill>
                        <a:latin typeface="+mn-lt"/>
                        <a:ea typeface="+mn-ea"/>
                        <a:cs typeface="+mn-cs"/>
                      </a:endParaRPr>
                    </a:p>
                  </a:txBody>
                  <a:tcPr/>
                </a:tc>
                <a:tc>
                  <a:txBody>
                    <a:bodyPr/>
                    <a:lstStyle/>
                    <a:p>
                      <a:pPr marL="0" algn="r" defTabSz="914400" rtl="0" eaLnBrk="1" latinLnBrk="0" hangingPunct="1"/>
                      <a:r>
                        <a:rPr lang="de-DE" sz="1800" b="1" i="1" kern="1200" dirty="0" smtClean="0">
                          <a:solidFill>
                            <a:schemeClr val="accent6">
                              <a:lumMod val="75000"/>
                            </a:schemeClr>
                          </a:solidFill>
                          <a:latin typeface="+mn-lt"/>
                          <a:ea typeface="+mn-ea"/>
                          <a:cs typeface="+mn-cs"/>
                        </a:rPr>
                        <a:t>L</a:t>
                      </a:r>
                      <a:r>
                        <a:rPr lang="de-DE" sz="1800" b="1" i="0" kern="1200" baseline="-25000" dirty="0" smtClean="0">
                          <a:solidFill>
                            <a:schemeClr val="accent6">
                              <a:lumMod val="75000"/>
                            </a:schemeClr>
                          </a:solidFill>
                          <a:latin typeface="+mn-lt"/>
                          <a:ea typeface="+mn-ea"/>
                          <a:cs typeface="+mn-cs"/>
                        </a:rPr>
                        <a:t>WA</a:t>
                      </a:r>
                      <a:r>
                        <a:rPr lang="de-DE" sz="1800" b="1" i="1" kern="1200" baseline="-25000" dirty="0" smtClean="0">
                          <a:solidFill>
                            <a:schemeClr val="accent6">
                              <a:lumMod val="75000"/>
                            </a:schemeClr>
                          </a:solidFill>
                          <a:latin typeface="+mn-lt"/>
                          <a:ea typeface="+mn-ea"/>
                          <a:cs typeface="+mn-cs"/>
                        </a:rPr>
                        <a:t> </a:t>
                      </a:r>
                      <a:r>
                        <a:rPr lang="de-DE" sz="1800" b="1" kern="1200" dirty="0" smtClean="0">
                          <a:solidFill>
                            <a:schemeClr val="accent6">
                              <a:lumMod val="75000"/>
                            </a:schemeClr>
                          </a:solidFill>
                          <a:latin typeface="+mn-lt"/>
                          <a:ea typeface="+mn-ea"/>
                          <a:cs typeface="+mn-cs"/>
                        </a:rPr>
                        <a:t>≤ 60</a:t>
                      </a:r>
                      <a:r>
                        <a:rPr lang="de-DE" sz="1800" b="1" kern="1200" baseline="0" dirty="0" smtClean="0">
                          <a:solidFill>
                            <a:schemeClr val="accent6">
                              <a:lumMod val="75000"/>
                            </a:schemeClr>
                          </a:solidFill>
                          <a:latin typeface="+mn-lt"/>
                          <a:ea typeface="+mn-ea"/>
                          <a:cs typeface="+mn-cs"/>
                        </a:rPr>
                        <a:t> dB(A)</a:t>
                      </a:r>
                      <a:endParaRPr lang="de-DE" sz="1800" b="1" kern="1200" dirty="0">
                        <a:solidFill>
                          <a:schemeClr val="accent6">
                            <a:lumMod val="75000"/>
                          </a:schemeClr>
                        </a:solidFill>
                        <a:latin typeface="+mn-lt"/>
                        <a:ea typeface="+mn-ea"/>
                        <a:cs typeface="+mn-cs"/>
                      </a:endParaRPr>
                    </a:p>
                  </a:txBody>
                  <a:tcPr/>
                </a:tc>
              </a:tr>
              <a:tr h="265876">
                <a:tc>
                  <a:txBody>
                    <a:bodyPr/>
                    <a:lstStyle/>
                    <a:p>
                      <a:pPr algn="ctr"/>
                      <a:r>
                        <a:rPr lang="de-DE" b="1" dirty="0" smtClean="0">
                          <a:solidFill>
                            <a:schemeClr val="accent6">
                              <a:lumMod val="75000"/>
                            </a:schemeClr>
                          </a:solidFill>
                        </a:rPr>
                        <a:t>2</a:t>
                      </a:r>
                      <a:endParaRPr lang="de-DE" b="1" dirty="0">
                        <a:solidFill>
                          <a:schemeClr val="accent6">
                            <a:lumMod val="75000"/>
                          </a:schemeClr>
                        </a:solidFill>
                      </a:endParaRPr>
                    </a:p>
                  </a:txBody>
                  <a:tcPr/>
                </a:tc>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Lüftungsgeräte</a:t>
                      </a:r>
                      <a:r>
                        <a:rPr lang="de-DE" sz="1800" b="1" kern="1200" baseline="0" dirty="0" smtClean="0">
                          <a:solidFill>
                            <a:schemeClr val="accent6">
                              <a:lumMod val="75000"/>
                            </a:schemeClr>
                          </a:solidFill>
                          <a:latin typeface="+mn-lt"/>
                          <a:ea typeface="+mn-ea"/>
                          <a:cs typeface="+mn-cs"/>
                        </a:rPr>
                        <a:t> mit elektrischer Leistung </a:t>
                      </a:r>
                      <a:r>
                        <a:rPr lang="de-DE" sz="1800" b="1" i="1" kern="1200" baseline="0" dirty="0" err="1" smtClean="0">
                          <a:solidFill>
                            <a:schemeClr val="accent6">
                              <a:lumMod val="75000"/>
                            </a:schemeClr>
                          </a:solidFill>
                          <a:latin typeface="+mn-lt"/>
                          <a:ea typeface="+mn-ea"/>
                          <a:cs typeface="+mn-cs"/>
                        </a:rPr>
                        <a:t>P</a:t>
                      </a:r>
                      <a:r>
                        <a:rPr lang="de-DE" sz="1800" b="1" kern="1200" baseline="-25000" dirty="0" err="1" smtClean="0">
                          <a:solidFill>
                            <a:schemeClr val="accent6">
                              <a:lumMod val="75000"/>
                            </a:schemeClr>
                          </a:solidFill>
                          <a:latin typeface="+mn-lt"/>
                          <a:ea typeface="+mn-ea"/>
                          <a:cs typeface="+mn-cs"/>
                        </a:rPr>
                        <a:t>el</a:t>
                      </a:r>
                      <a:r>
                        <a:rPr lang="de-DE" sz="1800" b="1" kern="1200" baseline="0" dirty="0" smtClean="0">
                          <a:solidFill>
                            <a:schemeClr val="accent6">
                              <a:lumMod val="75000"/>
                            </a:schemeClr>
                          </a:solidFill>
                          <a:latin typeface="+mn-lt"/>
                          <a:ea typeface="+mn-ea"/>
                          <a:cs typeface="+mn-cs"/>
                        </a:rPr>
                        <a:t> ≤ 125 W</a:t>
                      </a:r>
                      <a:endParaRPr lang="de-DE" sz="1800" b="1" kern="1200" dirty="0">
                        <a:solidFill>
                          <a:schemeClr val="accent6">
                            <a:lumMod val="75000"/>
                          </a:schemeClr>
                        </a:solidFill>
                        <a:latin typeface="+mn-lt"/>
                        <a:ea typeface="+mn-ea"/>
                        <a:cs typeface="+mn-cs"/>
                      </a:endParaRPr>
                    </a:p>
                  </a:txBody>
                  <a:tcPr/>
                </a:tc>
                <a:tc>
                  <a:txBody>
                    <a:bodyPr/>
                    <a:lstStyle/>
                    <a:p>
                      <a:pPr marL="0" algn="r" defTabSz="914400" rtl="0" eaLnBrk="1" latinLnBrk="0" hangingPunct="1"/>
                      <a:r>
                        <a:rPr lang="de-DE" sz="1800" b="1" i="1" kern="1200" dirty="0" smtClean="0">
                          <a:solidFill>
                            <a:schemeClr val="accent6">
                              <a:lumMod val="75000"/>
                            </a:schemeClr>
                          </a:solidFill>
                          <a:latin typeface="+mn-lt"/>
                          <a:ea typeface="+mn-ea"/>
                          <a:cs typeface="+mn-cs"/>
                        </a:rPr>
                        <a:t>L</a:t>
                      </a:r>
                      <a:r>
                        <a:rPr lang="de-DE" sz="1800" b="1" i="0" kern="1200" baseline="-25000" dirty="0" smtClean="0">
                          <a:solidFill>
                            <a:schemeClr val="accent6">
                              <a:lumMod val="75000"/>
                            </a:schemeClr>
                          </a:solidFill>
                          <a:latin typeface="+mn-lt"/>
                          <a:ea typeface="+mn-ea"/>
                          <a:cs typeface="+mn-cs"/>
                        </a:rPr>
                        <a:t>WA</a:t>
                      </a:r>
                      <a:r>
                        <a:rPr lang="de-DE" sz="1800" b="1" i="1" kern="1200" baseline="-25000" dirty="0" smtClean="0">
                          <a:solidFill>
                            <a:schemeClr val="accent6">
                              <a:lumMod val="75000"/>
                            </a:schemeClr>
                          </a:solidFill>
                          <a:latin typeface="+mn-lt"/>
                          <a:ea typeface="+mn-ea"/>
                          <a:cs typeface="+mn-cs"/>
                        </a:rPr>
                        <a:t> </a:t>
                      </a:r>
                      <a:r>
                        <a:rPr lang="de-DE" sz="1800" b="1" kern="1200" dirty="0" smtClean="0">
                          <a:solidFill>
                            <a:schemeClr val="accent6">
                              <a:lumMod val="75000"/>
                            </a:schemeClr>
                          </a:solidFill>
                          <a:latin typeface="+mn-lt"/>
                          <a:ea typeface="+mn-ea"/>
                          <a:cs typeface="+mn-cs"/>
                        </a:rPr>
                        <a:t>≤ 50</a:t>
                      </a:r>
                      <a:r>
                        <a:rPr lang="de-DE" sz="1800" b="1" kern="1200" baseline="0" dirty="0" smtClean="0">
                          <a:solidFill>
                            <a:schemeClr val="accent6">
                              <a:lumMod val="75000"/>
                            </a:schemeClr>
                          </a:solidFill>
                          <a:latin typeface="+mn-lt"/>
                          <a:ea typeface="+mn-ea"/>
                          <a:cs typeface="+mn-cs"/>
                        </a:rPr>
                        <a:t> dB(A)</a:t>
                      </a:r>
                      <a:endParaRPr lang="de-DE" sz="1800" b="1" kern="1200" dirty="0">
                        <a:solidFill>
                          <a:schemeClr val="accent6">
                            <a:lumMod val="75000"/>
                          </a:schemeClr>
                        </a:solidFill>
                        <a:latin typeface="+mn-lt"/>
                        <a:ea typeface="+mn-ea"/>
                        <a:cs typeface="+mn-cs"/>
                      </a:endParaRPr>
                    </a:p>
                  </a:txBody>
                  <a:tcPr/>
                </a:tc>
              </a:tr>
              <a:tr h="265876">
                <a:tc>
                  <a:txBody>
                    <a:bodyPr/>
                    <a:lstStyle/>
                    <a:p>
                      <a:pPr algn="ctr"/>
                      <a:r>
                        <a:rPr lang="de-DE" b="1" dirty="0" smtClean="0">
                          <a:solidFill>
                            <a:schemeClr val="accent6">
                              <a:lumMod val="75000"/>
                            </a:schemeClr>
                          </a:solidFill>
                        </a:rPr>
                        <a:t>3a</a:t>
                      </a:r>
                      <a:endParaRPr lang="de-DE" b="1" dirty="0">
                        <a:solidFill>
                          <a:schemeClr val="accent6">
                            <a:lumMod val="75000"/>
                          </a:schemeClr>
                        </a:solidFill>
                      </a:endParaRPr>
                    </a:p>
                  </a:txBody>
                  <a:tcPr/>
                </a:tc>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Luft-Wärme-Pumpen</a:t>
                      </a:r>
                      <a:r>
                        <a:rPr lang="de-DE" sz="1800" b="1" kern="1200" baseline="0" dirty="0" smtClean="0">
                          <a:solidFill>
                            <a:schemeClr val="accent6">
                              <a:lumMod val="75000"/>
                            </a:schemeClr>
                          </a:solidFill>
                          <a:latin typeface="+mn-lt"/>
                          <a:ea typeface="+mn-ea"/>
                          <a:cs typeface="+mn-cs"/>
                        </a:rPr>
                        <a:t> mit Wärmeleistung </a:t>
                      </a:r>
                      <a:r>
                        <a:rPr lang="de-DE" sz="1800" b="1" i="1" kern="1200" baseline="0" dirty="0" err="1" smtClean="0">
                          <a:solidFill>
                            <a:schemeClr val="accent6">
                              <a:lumMod val="75000"/>
                            </a:schemeClr>
                          </a:solidFill>
                          <a:latin typeface="+mn-lt"/>
                          <a:ea typeface="+mn-ea"/>
                          <a:cs typeface="+mn-cs"/>
                        </a:rPr>
                        <a:t>P</a:t>
                      </a:r>
                      <a:r>
                        <a:rPr lang="de-DE" sz="1800" b="1" kern="1200" baseline="-25000" dirty="0" err="1" smtClean="0">
                          <a:solidFill>
                            <a:schemeClr val="accent6">
                              <a:lumMod val="75000"/>
                            </a:schemeClr>
                          </a:solidFill>
                          <a:latin typeface="+mn-lt"/>
                          <a:ea typeface="+mn-ea"/>
                          <a:cs typeface="+mn-cs"/>
                        </a:rPr>
                        <a:t>h</a:t>
                      </a:r>
                      <a:r>
                        <a:rPr lang="de-DE" sz="1800" b="1" kern="1200" baseline="0" dirty="0" smtClean="0">
                          <a:solidFill>
                            <a:schemeClr val="accent6">
                              <a:lumMod val="75000"/>
                            </a:schemeClr>
                          </a:solidFill>
                          <a:latin typeface="+mn-lt"/>
                          <a:ea typeface="+mn-ea"/>
                          <a:cs typeface="+mn-cs"/>
                        </a:rPr>
                        <a:t> ≤ 6 kW</a:t>
                      </a:r>
                      <a:endParaRPr lang="de-DE" sz="1800" b="1" kern="1200" dirty="0">
                        <a:solidFill>
                          <a:schemeClr val="accent6">
                            <a:lumMod val="75000"/>
                          </a:schemeClr>
                        </a:solidFill>
                        <a:latin typeface="+mn-lt"/>
                        <a:ea typeface="+mn-ea"/>
                        <a:cs typeface="+mn-cs"/>
                      </a:endParaRPr>
                    </a:p>
                  </a:txBody>
                  <a:tcPr/>
                </a:tc>
                <a:tc>
                  <a:txBody>
                    <a:bodyPr/>
                    <a:lstStyle/>
                    <a:p>
                      <a:pPr marL="0" algn="r" defTabSz="914400" rtl="0" eaLnBrk="1" latinLnBrk="0" hangingPunct="1"/>
                      <a:r>
                        <a:rPr lang="de-DE" sz="1800" b="1" i="1" kern="1200" dirty="0" smtClean="0">
                          <a:solidFill>
                            <a:schemeClr val="accent6">
                              <a:lumMod val="75000"/>
                            </a:schemeClr>
                          </a:solidFill>
                          <a:latin typeface="+mn-lt"/>
                          <a:ea typeface="+mn-ea"/>
                          <a:cs typeface="+mn-cs"/>
                        </a:rPr>
                        <a:t>L</a:t>
                      </a:r>
                      <a:r>
                        <a:rPr lang="de-DE" sz="1800" b="1" i="0" kern="1200" baseline="-25000" dirty="0" smtClean="0">
                          <a:solidFill>
                            <a:schemeClr val="accent6">
                              <a:lumMod val="75000"/>
                            </a:schemeClr>
                          </a:solidFill>
                          <a:latin typeface="+mn-lt"/>
                          <a:ea typeface="+mn-ea"/>
                          <a:cs typeface="+mn-cs"/>
                        </a:rPr>
                        <a:t>WA</a:t>
                      </a:r>
                      <a:r>
                        <a:rPr lang="de-DE" sz="1800" b="1" i="1" kern="1200" baseline="-25000" dirty="0" smtClean="0">
                          <a:solidFill>
                            <a:schemeClr val="accent6">
                              <a:lumMod val="75000"/>
                            </a:schemeClr>
                          </a:solidFill>
                          <a:latin typeface="+mn-lt"/>
                          <a:ea typeface="+mn-ea"/>
                          <a:cs typeface="+mn-cs"/>
                        </a:rPr>
                        <a:t> </a:t>
                      </a:r>
                      <a:r>
                        <a:rPr lang="de-DE" sz="1800" b="1" kern="1200" dirty="0" smtClean="0">
                          <a:solidFill>
                            <a:schemeClr val="accent6">
                              <a:lumMod val="75000"/>
                            </a:schemeClr>
                          </a:solidFill>
                          <a:latin typeface="+mn-lt"/>
                          <a:ea typeface="+mn-ea"/>
                          <a:cs typeface="+mn-cs"/>
                        </a:rPr>
                        <a:t>≤ 55</a:t>
                      </a:r>
                      <a:r>
                        <a:rPr lang="de-DE" sz="1800" b="1" kern="1200" baseline="0" dirty="0" smtClean="0">
                          <a:solidFill>
                            <a:schemeClr val="accent6">
                              <a:lumMod val="75000"/>
                            </a:schemeClr>
                          </a:solidFill>
                          <a:latin typeface="+mn-lt"/>
                          <a:ea typeface="+mn-ea"/>
                          <a:cs typeface="+mn-cs"/>
                        </a:rPr>
                        <a:t> dB(A)</a:t>
                      </a:r>
                      <a:endParaRPr lang="de-DE" sz="1800" b="1" kern="1200" dirty="0">
                        <a:solidFill>
                          <a:schemeClr val="accent6">
                            <a:lumMod val="75000"/>
                          </a:schemeClr>
                        </a:solidFill>
                        <a:latin typeface="+mn-lt"/>
                        <a:ea typeface="+mn-ea"/>
                        <a:cs typeface="+mn-cs"/>
                      </a:endParaRPr>
                    </a:p>
                  </a:txBody>
                  <a:tcPr/>
                </a:tc>
              </a:tr>
              <a:tr h="265876">
                <a:tc>
                  <a:txBody>
                    <a:bodyPr/>
                    <a:lstStyle/>
                    <a:p>
                      <a:pPr algn="ctr"/>
                      <a:r>
                        <a:rPr lang="de-DE" b="1" dirty="0" smtClean="0">
                          <a:solidFill>
                            <a:schemeClr val="accent6">
                              <a:lumMod val="75000"/>
                            </a:schemeClr>
                          </a:solidFill>
                        </a:rPr>
                        <a:t>3b</a:t>
                      </a:r>
                      <a:endParaRPr lang="de-DE" b="1" dirty="0">
                        <a:solidFill>
                          <a:schemeClr val="accent6">
                            <a:lumMod val="75000"/>
                          </a:schemeClr>
                        </a:solidFill>
                      </a:endParaRPr>
                    </a:p>
                  </a:txBody>
                  <a:tcPr/>
                </a:tc>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Luft-Wärme-Pumpen</a:t>
                      </a:r>
                      <a:r>
                        <a:rPr lang="de-DE" sz="1800" b="1" kern="1200" baseline="0" dirty="0" smtClean="0">
                          <a:solidFill>
                            <a:schemeClr val="accent6">
                              <a:lumMod val="75000"/>
                            </a:schemeClr>
                          </a:solidFill>
                          <a:latin typeface="+mn-lt"/>
                          <a:ea typeface="+mn-ea"/>
                          <a:cs typeface="+mn-cs"/>
                        </a:rPr>
                        <a:t> mit 6 kW &lt; </a:t>
                      </a:r>
                      <a:r>
                        <a:rPr lang="de-DE" sz="1800" b="1" i="1" kern="1200" baseline="0" dirty="0" err="1" smtClean="0">
                          <a:solidFill>
                            <a:schemeClr val="accent6">
                              <a:lumMod val="75000"/>
                            </a:schemeClr>
                          </a:solidFill>
                          <a:latin typeface="+mn-lt"/>
                          <a:ea typeface="+mn-ea"/>
                          <a:cs typeface="+mn-cs"/>
                        </a:rPr>
                        <a:t>P</a:t>
                      </a:r>
                      <a:r>
                        <a:rPr lang="de-DE" sz="1800" b="1" kern="1200" baseline="-25000" dirty="0" err="1" smtClean="0">
                          <a:solidFill>
                            <a:schemeClr val="accent6">
                              <a:lumMod val="75000"/>
                            </a:schemeClr>
                          </a:solidFill>
                          <a:latin typeface="+mn-lt"/>
                          <a:ea typeface="+mn-ea"/>
                          <a:cs typeface="+mn-cs"/>
                        </a:rPr>
                        <a:t>h</a:t>
                      </a:r>
                      <a:r>
                        <a:rPr lang="de-DE" sz="1800" b="1" kern="1200" baseline="-25000" dirty="0" smtClean="0">
                          <a:solidFill>
                            <a:schemeClr val="accent6">
                              <a:lumMod val="75000"/>
                            </a:schemeClr>
                          </a:solidFill>
                          <a:latin typeface="+mn-lt"/>
                          <a:ea typeface="+mn-ea"/>
                          <a:cs typeface="+mn-cs"/>
                        </a:rPr>
                        <a:t> </a:t>
                      </a:r>
                      <a:r>
                        <a:rPr lang="de-DE" sz="1800" b="1" kern="1200" baseline="0" dirty="0" smtClean="0">
                          <a:solidFill>
                            <a:schemeClr val="accent6">
                              <a:lumMod val="75000"/>
                            </a:schemeClr>
                          </a:solidFill>
                          <a:latin typeface="+mn-lt"/>
                          <a:ea typeface="+mn-ea"/>
                          <a:cs typeface="+mn-cs"/>
                        </a:rPr>
                        <a:t>≤ 12 kW</a:t>
                      </a:r>
                      <a:endParaRPr lang="de-DE" sz="1800" b="1" kern="1200" dirty="0">
                        <a:solidFill>
                          <a:schemeClr val="accent6">
                            <a:lumMod val="75000"/>
                          </a:schemeClr>
                        </a:solidFill>
                        <a:latin typeface="+mn-lt"/>
                        <a:ea typeface="+mn-ea"/>
                        <a:cs typeface="+mn-cs"/>
                      </a:endParaRPr>
                    </a:p>
                  </a:txBody>
                  <a:tcPr/>
                </a:tc>
                <a:tc>
                  <a:txBody>
                    <a:bodyPr/>
                    <a:lstStyle/>
                    <a:p>
                      <a:pPr marL="0" algn="r" defTabSz="914400" rtl="0" eaLnBrk="1" latinLnBrk="0" hangingPunct="1"/>
                      <a:r>
                        <a:rPr lang="de-DE" sz="1800" b="1" i="1" kern="1200" dirty="0" smtClean="0">
                          <a:solidFill>
                            <a:schemeClr val="accent6">
                              <a:lumMod val="75000"/>
                            </a:schemeClr>
                          </a:solidFill>
                          <a:latin typeface="+mn-lt"/>
                          <a:ea typeface="+mn-ea"/>
                          <a:cs typeface="+mn-cs"/>
                        </a:rPr>
                        <a:t>L</a:t>
                      </a:r>
                      <a:r>
                        <a:rPr lang="de-DE" sz="1800" b="1" i="0" kern="1200" baseline="-25000" dirty="0" smtClean="0">
                          <a:solidFill>
                            <a:schemeClr val="accent6">
                              <a:lumMod val="75000"/>
                            </a:schemeClr>
                          </a:solidFill>
                          <a:latin typeface="+mn-lt"/>
                          <a:ea typeface="+mn-ea"/>
                          <a:cs typeface="+mn-cs"/>
                        </a:rPr>
                        <a:t>WA</a:t>
                      </a:r>
                      <a:r>
                        <a:rPr lang="de-DE" sz="1800" b="1" i="1" kern="1200" baseline="-25000" dirty="0" smtClean="0">
                          <a:solidFill>
                            <a:schemeClr val="accent6">
                              <a:lumMod val="75000"/>
                            </a:schemeClr>
                          </a:solidFill>
                          <a:latin typeface="+mn-lt"/>
                          <a:ea typeface="+mn-ea"/>
                          <a:cs typeface="+mn-cs"/>
                        </a:rPr>
                        <a:t> </a:t>
                      </a:r>
                      <a:r>
                        <a:rPr lang="de-DE" sz="1800" b="1" kern="1200" dirty="0" smtClean="0">
                          <a:solidFill>
                            <a:schemeClr val="accent6">
                              <a:lumMod val="75000"/>
                            </a:schemeClr>
                          </a:solidFill>
                          <a:latin typeface="+mn-lt"/>
                          <a:ea typeface="+mn-ea"/>
                          <a:cs typeface="+mn-cs"/>
                        </a:rPr>
                        <a:t>≤ 60</a:t>
                      </a:r>
                      <a:r>
                        <a:rPr lang="de-DE" sz="1800" b="1" kern="1200" baseline="0" dirty="0" smtClean="0">
                          <a:solidFill>
                            <a:schemeClr val="accent6">
                              <a:lumMod val="75000"/>
                            </a:schemeClr>
                          </a:solidFill>
                          <a:latin typeface="+mn-lt"/>
                          <a:ea typeface="+mn-ea"/>
                          <a:cs typeface="+mn-cs"/>
                        </a:rPr>
                        <a:t> dB(A)</a:t>
                      </a:r>
                      <a:endParaRPr lang="de-DE" sz="1800" b="1" kern="1200" dirty="0">
                        <a:solidFill>
                          <a:schemeClr val="accent6">
                            <a:lumMod val="75000"/>
                          </a:schemeClr>
                        </a:solidFill>
                        <a:latin typeface="+mn-lt"/>
                        <a:ea typeface="+mn-ea"/>
                        <a:cs typeface="+mn-cs"/>
                      </a:endParaRPr>
                    </a:p>
                  </a:txBody>
                  <a:tcPr/>
                </a:tc>
              </a:tr>
              <a:tr h="265876">
                <a:tc>
                  <a:txBody>
                    <a:bodyPr/>
                    <a:lstStyle/>
                    <a:p>
                      <a:pPr algn="ctr"/>
                      <a:r>
                        <a:rPr lang="de-DE" b="1" dirty="0" smtClean="0">
                          <a:solidFill>
                            <a:schemeClr val="accent6">
                              <a:lumMod val="75000"/>
                            </a:schemeClr>
                          </a:solidFill>
                        </a:rPr>
                        <a:t>3c</a:t>
                      </a:r>
                      <a:endParaRPr lang="de-DE" b="1" dirty="0">
                        <a:solidFill>
                          <a:schemeClr val="accent6">
                            <a:lumMod val="75000"/>
                          </a:schemeClr>
                        </a:solidFill>
                      </a:endParaRPr>
                    </a:p>
                  </a:txBody>
                  <a:tcPr/>
                </a:tc>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Luft-Wärme-Pumpen</a:t>
                      </a:r>
                      <a:r>
                        <a:rPr lang="de-DE" sz="1800" b="1" kern="1200" baseline="0" dirty="0" smtClean="0">
                          <a:solidFill>
                            <a:schemeClr val="accent6">
                              <a:lumMod val="75000"/>
                            </a:schemeClr>
                          </a:solidFill>
                          <a:latin typeface="+mn-lt"/>
                          <a:ea typeface="+mn-ea"/>
                          <a:cs typeface="+mn-cs"/>
                        </a:rPr>
                        <a:t> mit 12 kW &lt; </a:t>
                      </a:r>
                      <a:r>
                        <a:rPr lang="de-DE" sz="1800" b="1" i="1" kern="1200" baseline="0" dirty="0" err="1" smtClean="0">
                          <a:solidFill>
                            <a:schemeClr val="accent6">
                              <a:lumMod val="75000"/>
                            </a:schemeClr>
                          </a:solidFill>
                          <a:latin typeface="+mn-lt"/>
                          <a:ea typeface="+mn-ea"/>
                          <a:cs typeface="+mn-cs"/>
                        </a:rPr>
                        <a:t>P</a:t>
                      </a:r>
                      <a:r>
                        <a:rPr lang="de-DE" sz="1800" b="1" kern="1200" baseline="-25000" dirty="0" err="1" smtClean="0">
                          <a:solidFill>
                            <a:schemeClr val="accent6">
                              <a:lumMod val="75000"/>
                            </a:schemeClr>
                          </a:solidFill>
                          <a:latin typeface="+mn-lt"/>
                          <a:ea typeface="+mn-ea"/>
                          <a:cs typeface="+mn-cs"/>
                        </a:rPr>
                        <a:t>h</a:t>
                      </a:r>
                      <a:r>
                        <a:rPr lang="de-DE" sz="1800" b="1" kern="1200" baseline="-25000" dirty="0" smtClean="0">
                          <a:solidFill>
                            <a:schemeClr val="accent6">
                              <a:lumMod val="75000"/>
                            </a:schemeClr>
                          </a:solidFill>
                          <a:latin typeface="+mn-lt"/>
                          <a:ea typeface="+mn-ea"/>
                          <a:cs typeface="+mn-cs"/>
                        </a:rPr>
                        <a:t> </a:t>
                      </a:r>
                      <a:r>
                        <a:rPr lang="de-DE" sz="1800" b="1" kern="1200" baseline="0" dirty="0" smtClean="0">
                          <a:solidFill>
                            <a:schemeClr val="accent6">
                              <a:lumMod val="75000"/>
                            </a:schemeClr>
                          </a:solidFill>
                          <a:latin typeface="+mn-lt"/>
                          <a:ea typeface="+mn-ea"/>
                          <a:cs typeface="+mn-cs"/>
                        </a:rPr>
                        <a:t>≤ 30 kW</a:t>
                      </a:r>
                      <a:endParaRPr lang="de-DE" sz="1800" b="1" kern="1200" dirty="0">
                        <a:solidFill>
                          <a:schemeClr val="accent6">
                            <a:lumMod val="75000"/>
                          </a:schemeClr>
                        </a:solidFill>
                        <a:latin typeface="+mn-lt"/>
                        <a:ea typeface="+mn-ea"/>
                        <a:cs typeface="+mn-cs"/>
                      </a:endParaRPr>
                    </a:p>
                  </a:txBody>
                  <a:tcPr/>
                </a:tc>
                <a:tc>
                  <a:txBody>
                    <a:bodyPr/>
                    <a:lstStyle/>
                    <a:p>
                      <a:pPr marL="0" algn="r" defTabSz="914400" rtl="0" eaLnBrk="1" latinLnBrk="0" hangingPunct="1"/>
                      <a:r>
                        <a:rPr lang="de-DE" sz="1800" b="1" i="1" kern="1200" dirty="0" smtClean="0">
                          <a:solidFill>
                            <a:schemeClr val="accent6">
                              <a:lumMod val="75000"/>
                            </a:schemeClr>
                          </a:solidFill>
                          <a:latin typeface="+mn-lt"/>
                          <a:ea typeface="+mn-ea"/>
                          <a:cs typeface="+mn-cs"/>
                        </a:rPr>
                        <a:t>L</a:t>
                      </a:r>
                      <a:r>
                        <a:rPr lang="de-DE" sz="1800" b="1" i="0" kern="1200" baseline="-25000" dirty="0" smtClean="0">
                          <a:solidFill>
                            <a:schemeClr val="accent6">
                              <a:lumMod val="75000"/>
                            </a:schemeClr>
                          </a:solidFill>
                          <a:latin typeface="+mn-lt"/>
                          <a:ea typeface="+mn-ea"/>
                          <a:cs typeface="+mn-cs"/>
                        </a:rPr>
                        <a:t>WA</a:t>
                      </a:r>
                      <a:r>
                        <a:rPr lang="de-DE" sz="1800" b="1" i="1" kern="1200" baseline="-25000" dirty="0" smtClean="0">
                          <a:solidFill>
                            <a:schemeClr val="accent6">
                              <a:lumMod val="75000"/>
                            </a:schemeClr>
                          </a:solidFill>
                          <a:latin typeface="+mn-lt"/>
                          <a:ea typeface="+mn-ea"/>
                          <a:cs typeface="+mn-cs"/>
                        </a:rPr>
                        <a:t> </a:t>
                      </a:r>
                      <a:r>
                        <a:rPr lang="de-DE" sz="1800" b="1" kern="1200" dirty="0" smtClean="0">
                          <a:solidFill>
                            <a:schemeClr val="accent6">
                              <a:lumMod val="75000"/>
                            </a:schemeClr>
                          </a:solidFill>
                          <a:latin typeface="+mn-lt"/>
                          <a:ea typeface="+mn-ea"/>
                          <a:cs typeface="+mn-cs"/>
                        </a:rPr>
                        <a:t>≤ 65</a:t>
                      </a:r>
                      <a:r>
                        <a:rPr lang="de-DE" sz="1800" b="1" kern="1200" baseline="0" dirty="0" smtClean="0">
                          <a:solidFill>
                            <a:schemeClr val="accent6">
                              <a:lumMod val="75000"/>
                            </a:schemeClr>
                          </a:solidFill>
                          <a:latin typeface="+mn-lt"/>
                          <a:ea typeface="+mn-ea"/>
                          <a:cs typeface="+mn-cs"/>
                        </a:rPr>
                        <a:t> dB(A)</a:t>
                      </a:r>
                      <a:endParaRPr lang="de-DE" sz="1800" b="1" kern="1200" dirty="0">
                        <a:solidFill>
                          <a:schemeClr val="accent6">
                            <a:lumMod val="75000"/>
                          </a:schemeClr>
                        </a:solidFill>
                        <a:latin typeface="+mn-lt"/>
                        <a:ea typeface="+mn-ea"/>
                        <a:cs typeface="+mn-cs"/>
                      </a:endParaRPr>
                    </a:p>
                  </a:txBody>
                  <a:tcPr/>
                </a:tc>
              </a:tr>
              <a:tr h="265876">
                <a:tc>
                  <a:txBody>
                    <a:bodyPr/>
                    <a:lstStyle/>
                    <a:p>
                      <a:pPr algn="ctr"/>
                      <a:r>
                        <a:rPr lang="de-DE" b="1" dirty="0" smtClean="0">
                          <a:solidFill>
                            <a:schemeClr val="accent6">
                              <a:lumMod val="75000"/>
                            </a:schemeClr>
                          </a:solidFill>
                        </a:rPr>
                        <a:t>4a</a:t>
                      </a:r>
                      <a:endParaRPr lang="de-DE" b="1" dirty="0">
                        <a:solidFill>
                          <a:schemeClr val="accent6">
                            <a:lumMod val="75000"/>
                          </a:schemeClr>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accent6">
                              <a:lumMod val="75000"/>
                            </a:schemeClr>
                          </a:solidFill>
                          <a:latin typeface="+mn-lt"/>
                          <a:ea typeface="+mn-ea"/>
                          <a:cs typeface="+mn-cs"/>
                        </a:rPr>
                        <a:t>Klein</a:t>
                      </a:r>
                      <a:r>
                        <a:rPr lang="de-DE" sz="1800" b="1" kern="1200" baseline="0" dirty="0" smtClean="0">
                          <a:solidFill>
                            <a:schemeClr val="accent6">
                              <a:lumMod val="75000"/>
                            </a:schemeClr>
                          </a:solidFill>
                          <a:latin typeface="+mn-lt"/>
                          <a:ea typeface="+mn-ea"/>
                          <a:cs typeface="+mn-cs"/>
                        </a:rPr>
                        <a:t>-KWK-Anlagen mit </a:t>
                      </a:r>
                      <a:r>
                        <a:rPr lang="de-DE" sz="1800" b="1" kern="1200" baseline="0" dirty="0" err="1" smtClean="0">
                          <a:solidFill>
                            <a:schemeClr val="accent6">
                              <a:lumMod val="75000"/>
                            </a:schemeClr>
                          </a:solidFill>
                          <a:latin typeface="+mn-lt"/>
                          <a:ea typeface="+mn-ea"/>
                          <a:cs typeface="+mn-cs"/>
                        </a:rPr>
                        <a:t>el</a:t>
                      </a:r>
                      <a:r>
                        <a:rPr lang="de-DE" sz="1800" b="1" kern="1200" baseline="0" dirty="0" smtClean="0">
                          <a:solidFill>
                            <a:schemeClr val="accent6">
                              <a:lumMod val="75000"/>
                            </a:schemeClr>
                          </a:solidFill>
                          <a:latin typeface="+mn-lt"/>
                          <a:ea typeface="+mn-ea"/>
                          <a:cs typeface="+mn-cs"/>
                        </a:rPr>
                        <a:t>. Leistung </a:t>
                      </a:r>
                      <a:r>
                        <a:rPr lang="de-DE" sz="1800" b="1" i="1" kern="1200" baseline="0" dirty="0" err="1" smtClean="0">
                          <a:solidFill>
                            <a:schemeClr val="accent6">
                              <a:lumMod val="75000"/>
                            </a:schemeClr>
                          </a:solidFill>
                          <a:latin typeface="+mn-lt"/>
                          <a:ea typeface="+mn-ea"/>
                          <a:cs typeface="+mn-cs"/>
                        </a:rPr>
                        <a:t>P</a:t>
                      </a:r>
                      <a:r>
                        <a:rPr lang="de-DE" sz="1800" b="1" kern="1200" baseline="-25000" dirty="0" err="1" smtClean="0">
                          <a:solidFill>
                            <a:schemeClr val="accent6">
                              <a:lumMod val="75000"/>
                            </a:schemeClr>
                          </a:solidFill>
                          <a:latin typeface="+mn-lt"/>
                          <a:ea typeface="+mn-ea"/>
                          <a:cs typeface="+mn-cs"/>
                        </a:rPr>
                        <a:t>el</a:t>
                      </a:r>
                      <a:r>
                        <a:rPr lang="de-DE" sz="1800" b="1" kern="1200" baseline="0" dirty="0" smtClean="0">
                          <a:solidFill>
                            <a:schemeClr val="accent6">
                              <a:lumMod val="75000"/>
                            </a:schemeClr>
                          </a:solidFill>
                          <a:latin typeface="+mn-lt"/>
                          <a:ea typeface="+mn-ea"/>
                          <a:cs typeface="+mn-cs"/>
                        </a:rPr>
                        <a:t> ≤ 20 kW</a:t>
                      </a:r>
                      <a:endParaRPr lang="de-DE" sz="1800" b="1" kern="1200" dirty="0" smtClean="0">
                        <a:solidFill>
                          <a:schemeClr val="accent6">
                            <a:lumMod val="75000"/>
                          </a:schemeClr>
                        </a:solidFill>
                        <a:latin typeface="+mn-lt"/>
                        <a:ea typeface="+mn-ea"/>
                        <a:cs typeface="+mn-cs"/>
                      </a:endParaRPr>
                    </a:p>
                  </a:txBody>
                  <a:tcPr/>
                </a:tc>
                <a:tc>
                  <a:txBody>
                    <a:bodyPr/>
                    <a:lstStyle/>
                    <a:p>
                      <a:pPr marL="0" algn="r" defTabSz="914400" rtl="0" eaLnBrk="1" latinLnBrk="0" hangingPunct="1"/>
                      <a:r>
                        <a:rPr lang="de-DE" sz="1800" b="1" i="1" kern="1200" dirty="0" smtClean="0">
                          <a:solidFill>
                            <a:schemeClr val="accent6">
                              <a:lumMod val="75000"/>
                            </a:schemeClr>
                          </a:solidFill>
                          <a:latin typeface="+mn-lt"/>
                          <a:ea typeface="+mn-ea"/>
                          <a:cs typeface="+mn-cs"/>
                        </a:rPr>
                        <a:t>L</a:t>
                      </a:r>
                      <a:r>
                        <a:rPr lang="de-DE" sz="1800" b="1" i="0" kern="1200" baseline="-25000" dirty="0" smtClean="0">
                          <a:solidFill>
                            <a:schemeClr val="accent6">
                              <a:lumMod val="75000"/>
                            </a:schemeClr>
                          </a:solidFill>
                          <a:latin typeface="+mn-lt"/>
                          <a:ea typeface="+mn-ea"/>
                          <a:cs typeface="+mn-cs"/>
                        </a:rPr>
                        <a:t>pA,1m</a:t>
                      </a:r>
                      <a:r>
                        <a:rPr lang="de-DE" sz="1800" b="1" i="1" kern="1200" baseline="-25000" dirty="0" smtClean="0">
                          <a:solidFill>
                            <a:schemeClr val="accent6">
                              <a:lumMod val="75000"/>
                            </a:schemeClr>
                          </a:solidFill>
                          <a:latin typeface="+mn-lt"/>
                          <a:ea typeface="+mn-ea"/>
                          <a:cs typeface="+mn-cs"/>
                        </a:rPr>
                        <a:t> </a:t>
                      </a:r>
                      <a:r>
                        <a:rPr lang="de-DE" sz="1800" b="1" kern="1200" dirty="0" smtClean="0">
                          <a:solidFill>
                            <a:schemeClr val="accent6">
                              <a:lumMod val="75000"/>
                            </a:schemeClr>
                          </a:solidFill>
                          <a:latin typeface="+mn-lt"/>
                          <a:ea typeface="+mn-ea"/>
                          <a:cs typeface="+mn-cs"/>
                        </a:rPr>
                        <a:t>≤ 55</a:t>
                      </a:r>
                      <a:r>
                        <a:rPr lang="de-DE" sz="1800" b="1" kern="1200" baseline="0" dirty="0" smtClean="0">
                          <a:solidFill>
                            <a:schemeClr val="accent6">
                              <a:lumMod val="75000"/>
                            </a:schemeClr>
                          </a:solidFill>
                          <a:latin typeface="+mn-lt"/>
                          <a:ea typeface="+mn-ea"/>
                          <a:cs typeface="+mn-cs"/>
                        </a:rPr>
                        <a:t> dB(A)</a:t>
                      </a:r>
                      <a:endParaRPr lang="de-DE" sz="1800" b="1" kern="1200" dirty="0">
                        <a:solidFill>
                          <a:schemeClr val="accent6">
                            <a:lumMod val="75000"/>
                          </a:schemeClr>
                        </a:solidFill>
                        <a:latin typeface="+mn-lt"/>
                        <a:ea typeface="+mn-ea"/>
                        <a:cs typeface="+mn-cs"/>
                      </a:endParaRPr>
                    </a:p>
                  </a:txBody>
                  <a:tcPr/>
                </a:tc>
              </a:tr>
              <a:tr h="265876">
                <a:tc>
                  <a:txBody>
                    <a:bodyPr/>
                    <a:lstStyle/>
                    <a:p>
                      <a:pPr algn="ctr"/>
                      <a:endParaRPr lang="de-DE" b="1" dirty="0">
                        <a:solidFill>
                          <a:schemeClr val="accent6">
                            <a:lumMod val="75000"/>
                          </a:schemeClr>
                        </a:solidFill>
                      </a:endParaRPr>
                    </a:p>
                  </a:txBody>
                  <a:tcPr/>
                </a:tc>
                <a:tc>
                  <a:txBody>
                    <a:bodyPr/>
                    <a:lstStyle/>
                    <a:p>
                      <a:pPr marL="0" algn="r" defTabSz="914400" rtl="0" eaLnBrk="1" latinLnBrk="0" hangingPunct="1"/>
                      <a:r>
                        <a:rPr lang="de-DE" sz="1800" b="1" kern="1200" baseline="0" dirty="0" smtClean="0">
                          <a:solidFill>
                            <a:schemeClr val="accent6">
                              <a:lumMod val="75000"/>
                            </a:schemeClr>
                          </a:solidFill>
                          <a:latin typeface="+mn-lt"/>
                          <a:ea typeface="+mn-ea"/>
                          <a:cs typeface="+mn-cs"/>
                        </a:rPr>
                        <a:t>und</a:t>
                      </a:r>
                      <a:endParaRPr lang="de-DE" sz="1800" b="1" kern="1200" baseline="0" dirty="0">
                        <a:solidFill>
                          <a:schemeClr val="accent6">
                            <a:lumMod val="75000"/>
                          </a:schemeClr>
                        </a:solidFill>
                        <a:latin typeface="+mn-lt"/>
                        <a:ea typeface="+mn-ea"/>
                        <a:cs typeface="+mn-cs"/>
                      </a:endParaRPr>
                    </a:p>
                  </a:txBody>
                  <a:tcPr/>
                </a:tc>
                <a:tc>
                  <a:txBody>
                    <a:bodyPr/>
                    <a:lstStyle/>
                    <a:p>
                      <a:pPr marL="0" algn="r" defTabSz="914400" rtl="0" eaLnBrk="1" latinLnBrk="0" hangingPunct="1"/>
                      <a:r>
                        <a:rPr lang="de-DE" sz="1800" b="1" i="1" kern="1200" dirty="0" smtClean="0">
                          <a:solidFill>
                            <a:schemeClr val="accent6">
                              <a:lumMod val="75000"/>
                            </a:schemeClr>
                          </a:solidFill>
                          <a:latin typeface="+mn-lt"/>
                          <a:ea typeface="+mn-ea"/>
                          <a:cs typeface="+mn-cs"/>
                        </a:rPr>
                        <a:t>L</a:t>
                      </a:r>
                      <a:r>
                        <a:rPr lang="de-DE" sz="1800" b="1" i="0" kern="1200" baseline="-25000" dirty="0" smtClean="0">
                          <a:solidFill>
                            <a:schemeClr val="accent6">
                              <a:lumMod val="75000"/>
                            </a:schemeClr>
                          </a:solidFill>
                          <a:latin typeface="+mn-lt"/>
                          <a:ea typeface="+mn-ea"/>
                          <a:cs typeface="+mn-cs"/>
                        </a:rPr>
                        <a:t>pC,1m</a:t>
                      </a:r>
                      <a:r>
                        <a:rPr lang="de-DE" sz="1800" b="1" i="1" kern="1200" baseline="-25000" dirty="0" smtClean="0">
                          <a:solidFill>
                            <a:schemeClr val="accent6">
                              <a:lumMod val="75000"/>
                            </a:schemeClr>
                          </a:solidFill>
                          <a:latin typeface="+mn-lt"/>
                          <a:ea typeface="+mn-ea"/>
                          <a:cs typeface="+mn-cs"/>
                        </a:rPr>
                        <a:t> </a:t>
                      </a:r>
                      <a:r>
                        <a:rPr lang="de-DE" sz="1800" b="1" kern="1200" dirty="0" smtClean="0">
                          <a:solidFill>
                            <a:schemeClr val="accent6">
                              <a:lumMod val="75000"/>
                            </a:schemeClr>
                          </a:solidFill>
                          <a:latin typeface="+mn-lt"/>
                          <a:ea typeface="+mn-ea"/>
                          <a:cs typeface="+mn-cs"/>
                        </a:rPr>
                        <a:t>≤ 68</a:t>
                      </a:r>
                      <a:r>
                        <a:rPr lang="de-DE" sz="1800" b="1" kern="1200" baseline="0" dirty="0" smtClean="0">
                          <a:solidFill>
                            <a:schemeClr val="accent6">
                              <a:lumMod val="75000"/>
                            </a:schemeClr>
                          </a:solidFill>
                          <a:latin typeface="+mn-lt"/>
                          <a:ea typeface="+mn-ea"/>
                          <a:cs typeface="+mn-cs"/>
                        </a:rPr>
                        <a:t> dB(C)</a:t>
                      </a:r>
                      <a:endParaRPr lang="de-DE" sz="1800" b="1" kern="1200" dirty="0">
                        <a:solidFill>
                          <a:schemeClr val="accent6">
                            <a:lumMod val="75000"/>
                          </a:schemeClr>
                        </a:solidFill>
                        <a:latin typeface="+mn-lt"/>
                        <a:ea typeface="+mn-ea"/>
                        <a:cs typeface="+mn-cs"/>
                      </a:endParaRPr>
                    </a:p>
                  </a:txBody>
                  <a:tcPr/>
                </a:tc>
              </a:tr>
              <a:tr h="265876">
                <a:tc>
                  <a:txBody>
                    <a:bodyPr/>
                    <a:lstStyle/>
                    <a:p>
                      <a:pPr algn="ctr"/>
                      <a:r>
                        <a:rPr lang="de-DE" b="1" dirty="0" smtClean="0">
                          <a:solidFill>
                            <a:schemeClr val="accent6">
                              <a:lumMod val="75000"/>
                            </a:schemeClr>
                          </a:solidFill>
                        </a:rPr>
                        <a:t>4b</a:t>
                      </a:r>
                      <a:endParaRPr lang="de-DE" b="1" dirty="0">
                        <a:solidFill>
                          <a:schemeClr val="accent6">
                            <a:lumMod val="75000"/>
                          </a:schemeClr>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accent6">
                              <a:lumMod val="75000"/>
                            </a:schemeClr>
                          </a:solidFill>
                          <a:latin typeface="+mn-lt"/>
                          <a:ea typeface="+mn-ea"/>
                          <a:cs typeface="+mn-cs"/>
                        </a:rPr>
                        <a:t>Klein</a:t>
                      </a:r>
                      <a:r>
                        <a:rPr lang="de-DE" sz="1800" b="1" kern="1200" baseline="0" dirty="0" smtClean="0">
                          <a:solidFill>
                            <a:schemeClr val="accent6">
                              <a:lumMod val="75000"/>
                            </a:schemeClr>
                          </a:solidFill>
                          <a:latin typeface="+mn-lt"/>
                          <a:ea typeface="+mn-ea"/>
                          <a:cs typeface="+mn-cs"/>
                        </a:rPr>
                        <a:t>-KWK-Anlagen mit </a:t>
                      </a:r>
                      <a:r>
                        <a:rPr lang="de-DE" sz="1800" b="1" kern="1200" baseline="0" dirty="0" err="1" smtClean="0">
                          <a:solidFill>
                            <a:schemeClr val="accent6">
                              <a:lumMod val="75000"/>
                            </a:schemeClr>
                          </a:solidFill>
                          <a:latin typeface="+mn-lt"/>
                          <a:ea typeface="+mn-ea"/>
                          <a:cs typeface="+mn-cs"/>
                        </a:rPr>
                        <a:t>el</a:t>
                      </a:r>
                      <a:r>
                        <a:rPr lang="de-DE" sz="1800" b="1" kern="1200" baseline="0" dirty="0" smtClean="0">
                          <a:solidFill>
                            <a:schemeClr val="accent6">
                              <a:lumMod val="75000"/>
                            </a:schemeClr>
                          </a:solidFill>
                          <a:latin typeface="+mn-lt"/>
                          <a:ea typeface="+mn-ea"/>
                          <a:cs typeface="+mn-cs"/>
                        </a:rPr>
                        <a:t>. Leistung </a:t>
                      </a:r>
                      <a:r>
                        <a:rPr lang="de-DE" sz="1800" b="1" i="1" kern="1200" baseline="0" dirty="0" err="1" smtClean="0">
                          <a:solidFill>
                            <a:schemeClr val="accent6">
                              <a:lumMod val="75000"/>
                            </a:schemeClr>
                          </a:solidFill>
                          <a:latin typeface="+mn-lt"/>
                          <a:ea typeface="+mn-ea"/>
                          <a:cs typeface="+mn-cs"/>
                        </a:rPr>
                        <a:t>P</a:t>
                      </a:r>
                      <a:r>
                        <a:rPr lang="de-DE" sz="1800" b="1" kern="1200" baseline="-25000" dirty="0" err="1" smtClean="0">
                          <a:solidFill>
                            <a:schemeClr val="accent6">
                              <a:lumMod val="75000"/>
                            </a:schemeClr>
                          </a:solidFill>
                          <a:latin typeface="+mn-lt"/>
                          <a:ea typeface="+mn-ea"/>
                          <a:cs typeface="+mn-cs"/>
                        </a:rPr>
                        <a:t>el</a:t>
                      </a:r>
                      <a:r>
                        <a:rPr lang="de-DE" sz="1800" b="1" kern="1200" baseline="0" dirty="0" smtClean="0">
                          <a:solidFill>
                            <a:schemeClr val="accent6">
                              <a:lumMod val="75000"/>
                            </a:schemeClr>
                          </a:solidFill>
                          <a:latin typeface="+mn-lt"/>
                          <a:ea typeface="+mn-ea"/>
                          <a:cs typeface="+mn-cs"/>
                        </a:rPr>
                        <a:t> ≤ 20 kW</a:t>
                      </a:r>
                      <a:endParaRPr lang="de-DE" sz="1800" b="1" kern="1200" dirty="0" smtClean="0">
                        <a:solidFill>
                          <a:schemeClr val="accent6">
                            <a:lumMod val="75000"/>
                          </a:schemeClr>
                        </a:solidFill>
                        <a:latin typeface="+mn-lt"/>
                        <a:ea typeface="+mn-ea"/>
                        <a:cs typeface="+mn-cs"/>
                      </a:endParaRPr>
                    </a:p>
                  </a:txBody>
                  <a:tcPr/>
                </a:tc>
                <a:tc>
                  <a:txBody>
                    <a:bodyPr/>
                    <a:lstStyle/>
                    <a:p>
                      <a:pPr marL="0" algn="r" defTabSz="914400" rtl="0" eaLnBrk="1" latinLnBrk="0" hangingPunct="1"/>
                      <a:r>
                        <a:rPr lang="de-DE" sz="1800" b="1" i="1" kern="1200" dirty="0" smtClean="0">
                          <a:solidFill>
                            <a:schemeClr val="accent6">
                              <a:lumMod val="75000"/>
                            </a:schemeClr>
                          </a:solidFill>
                          <a:latin typeface="+mn-lt"/>
                          <a:ea typeface="+mn-ea"/>
                          <a:cs typeface="+mn-cs"/>
                        </a:rPr>
                        <a:t>L</a:t>
                      </a:r>
                      <a:r>
                        <a:rPr lang="de-DE" sz="1800" b="1" i="0" kern="1200" baseline="-25000" dirty="0" smtClean="0">
                          <a:solidFill>
                            <a:schemeClr val="accent6">
                              <a:lumMod val="75000"/>
                            </a:schemeClr>
                          </a:solidFill>
                          <a:latin typeface="+mn-lt"/>
                          <a:ea typeface="+mn-ea"/>
                          <a:cs typeface="+mn-cs"/>
                        </a:rPr>
                        <a:t>pA,1m</a:t>
                      </a:r>
                      <a:r>
                        <a:rPr lang="de-DE" sz="1800" b="1" i="1" kern="1200" baseline="-25000" dirty="0" smtClean="0">
                          <a:solidFill>
                            <a:schemeClr val="accent6">
                              <a:lumMod val="75000"/>
                            </a:schemeClr>
                          </a:solidFill>
                          <a:latin typeface="+mn-lt"/>
                          <a:ea typeface="+mn-ea"/>
                          <a:cs typeface="+mn-cs"/>
                        </a:rPr>
                        <a:t> </a:t>
                      </a:r>
                      <a:r>
                        <a:rPr lang="de-DE" sz="1800" b="1" kern="1200" dirty="0" smtClean="0">
                          <a:solidFill>
                            <a:schemeClr val="accent6">
                              <a:lumMod val="75000"/>
                            </a:schemeClr>
                          </a:solidFill>
                          <a:latin typeface="+mn-lt"/>
                          <a:ea typeface="+mn-ea"/>
                          <a:cs typeface="+mn-cs"/>
                        </a:rPr>
                        <a:t>≤ 60</a:t>
                      </a:r>
                      <a:r>
                        <a:rPr lang="de-DE" sz="1800" b="1" kern="1200" baseline="0" dirty="0" smtClean="0">
                          <a:solidFill>
                            <a:schemeClr val="accent6">
                              <a:lumMod val="75000"/>
                            </a:schemeClr>
                          </a:solidFill>
                          <a:latin typeface="+mn-lt"/>
                          <a:ea typeface="+mn-ea"/>
                          <a:cs typeface="+mn-cs"/>
                        </a:rPr>
                        <a:t> dB(A)</a:t>
                      </a:r>
                      <a:endParaRPr lang="de-DE" sz="1800" b="1" kern="1200" dirty="0">
                        <a:solidFill>
                          <a:schemeClr val="accent6">
                            <a:lumMod val="75000"/>
                          </a:schemeClr>
                        </a:solidFill>
                        <a:latin typeface="+mn-lt"/>
                        <a:ea typeface="+mn-ea"/>
                        <a:cs typeface="+mn-cs"/>
                      </a:endParaRPr>
                    </a:p>
                  </a:txBody>
                  <a:tcPr/>
                </a:tc>
              </a:tr>
              <a:tr h="265876">
                <a:tc>
                  <a:txBody>
                    <a:bodyPr/>
                    <a:lstStyle/>
                    <a:p>
                      <a:pPr algn="ctr"/>
                      <a:endParaRPr lang="de-DE" b="1" dirty="0">
                        <a:solidFill>
                          <a:schemeClr val="accent6">
                            <a:lumMod val="75000"/>
                          </a:schemeClr>
                        </a:solidFill>
                      </a:endParaRPr>
                    </a:p>
                  </a:txBody>
                  <a:tcPr/>
                </a:tc>
                <a:tc>
                  <a:txBody>
                    <a:bodyPr/>
                    <a:lstStyle/>
                    <a:p>
                      <a:pPr marL="0" algn="r" defTabSz="914400" rtl="0" eaLnBrk="1" latinLnBrk="0" hangingPunct="1"/>
                      <a:r>
                        <a:rPr lang="de-DE" sz="1800" b="1" kern="1200" baseline="0" dirty="0" smtClean="0">
                          <a:solidFill>
                            <a:schemeClr val="accent6">
                              <a:lumMod val="75000"/>
                            </a:schemeClr>
                          </a:solidFill>
                          <a:latin typeface="+mn-lt"/>
                          <a:ea typeface="+mn-ea"/>
                          <a:cs typeface="+mn-cs"/>
                        </a:rPr>
                        <a:t>und</a:t>
                      </a:r>
                      <a:endParaRPr lang="de-DE" sz="1800" b="1" kern="1200" baseline="0" dirty="0">
                        <a:solidFill>
                          <a:schemeClr val="accent6">
                            <a:lumMod val="75000"/>
                          </a:schemeClr>
                        </a:solidFill>
                        <a:latin typeface="+mn-lt"/>
                        <a:ea typeface="+mn-ea"/>
                        <a:cs typeface="+mn-cs"/>
                      </a:endParaRPr>
                    </a:p>
                  </a:txBody>
                  <a:tcPr/>
                </a:tc>
                <a:tc>
                  <a:txBody>
                    <a:bodyPr/>
                    <a:lstStyle/>
                    <a:p>
                      <a:pPr marL="0" algn="r" defTabSz="914400" rtl="0" eaLnBrk="1" latinLnBrk="0" hangingPunct="1"/>
                      <a:r>
                        <a:rPr lang="de-DE" sz="1800" b="1" i="1" kern="1200" dirty="0" smtClean="0">
                          <a:solidFill>
                            <a:schemeClr val="accent6">
                              <a:lumMod val="75000"/>
                            </a:schemeClr>
                          </a:solidFill>
                          <a:latin typeface="+mn-lt"/>
                          <a:ea typeface="+mn-ea"/>
                          <a:cs typeface="+mn-cs"/>
                        </a:rPr>
                        <a:t>L</a:t>
                      </a:r>
                      <a:r>
                        <a:rPr lang="de-DE" sz="1800" b="1" i="0" kern="1200" baseline="-25000" dirty="0" smtClean="0">
                          <a:solidFill>
                            <a:schemeClr val="accent6">
                              <a:lumMod val="75000"/>
                            </a:schemeClr>
                          </a:solidFill>
                          <a:latin typeface="+mn-lt"/>
                          <a:ea typeface="+mn-ea"/>
                          <a:cs typeface="+mn-cs"/>
                        </a:rPr>
                        <a:t>pC,1m</a:t>
                      </a:r>
                      <a:r>
                        <a:rPr lang="de-DE" sz="1800" b="1" i="1" kern="1200" baseline="-25000" dirty="0" smtClean="0">
                          <a:solidFill>
                            <a:schemeClr val="accent6">
                              <a:lumMod val="75000"/>
                            </a:schemeClr>
                          </a:solidFill>
                          <a:latin typeface="+mn-lt"/>
                          <a:ea typeface="+mn-ea"/>
                          <a:cs typeface="+mn-cs"/>
                        </a:rPr>
                        <a:t> </a:t>
                      </a:r>
                      <a:r>
                        <a:rPr lang="de-DE" sz="1800" b="1" kern="1200" dirty="0" smtClean="0">
                          <a:solidFill>
                            <a:schemeClr val="accent6">
                              <a:lumMod val="75000"/>
                            </a:schemeClr>
                          </a:solidFill>
                          <a:latin typeface="+mn-lt"/>
                          <a:ea typeface="+mn-ea"/>
                          <a:cs typeface="+mn-cs"/>
                        </a:rPr>
                        <a:t>≤ 73</a:t>
                      </a:r>
                      <a:r>
                        <a:rPr lang="de-DE" sz="1800" b="1" kern="1200" baseline="0" dirty="0" smtClean="0">
                          <a:solidFill>
                            <a:schemeClr val="accent6">
                              <a:lumMod val="75000"/>
                            </a:schemeClr>
                          </a:solidFill>
                          <a:latin typeface="+mn-lt"/>
                          <a:ea typeface="+mn-ea"/>
                          <a:cs typeface="+mn-cs"/>
                        </a:rPr>
                        <a:t> dB(C)</a:t>
                      </a:r>
                      <a:endParaRPr lang="de-DE" sz="1800" b="1" kern="1200" dirty="0">
                        <a:solidFill>
                          <a:schemeClr val="accent6">
                            <a:lumMod val="75000"/>
                          </a:schemeClr>
                        </a:solidFill>
                        <a:latin typeface="+mn-lt"/>
                        <a:ea typeface="+mn-ea"/>
                        <a:cs typeface="+mn-cs"/>
                      </a:endParaRPr>
                    </a:p>
                  </a:txBody>
                  <a:tcPr/>
                </a:tc>
              </a:tr>
            </a:tbl>
          </a:graphicData>
        </a:graphic>
      </p:graphicFrame>
      <p:sp>
        <p:nvSpPr>
          <p:cNvPr id="7" name="Datumsplatzhalter 3"/>
          <p:cNvSpPr>
            <a:spLocks noGrp="1"/>
          </p:cNvSpPr>
          <p:nvPr>
            <p:ph type="dt" sz="half" idx="15"/>
          </p:nvPr>
        </p:nvSpPr>
        <p:spPr>
          <a:xfrm>
            <a:off x="415925" y="6597353"/>
            <a:ext cx="987723" cy="260648"/>
          </a:xfrm>
        </p:spPr>
        <p:txBody>
          <a:bodyPr/>
          <a:lstStyle/>
          <a:p>
            <a:fld id="{4420A82B-31DB-4A8B-AA85-4000F63A11A9}" type="datetime1">
              <a:rPr lang="de-DE" smtClean="0">
                <a:solidFill>
                  <a:srgbClr val="C8C8C8"/>
                </a:solidFill>
              </a:rPr>
              <a:pPr/>
              <a:t>27.05.2014</a:t>
            </a:fld>
            <a:endParaRPr lang="de-DE" dirty="0">
              <a:solidFill>
                <a:srgbClr val="C8C8C8"/>
              </a:solidFill>
            </a:endParaRPr>
          </a:p>
        </p:txBody>
      </p:sp>
    </p:spTree>
    <p:extLst>
      <p:ext uri="{BB962C8B-B14F-4D97-AF65-F5344CB8AC3E}">
        <p14:creationId xmlns:p14="http://schemas.microsoft.com/office/powerpoint/2010/main" val="810775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4"/>
          </p:nvPr>
        </p:nvSpPr>
        <p:spPr/>
        <p:txBody>
          <a:bodyPr/>
          <a:lstStyle/>
          <a:p>
            <a:r>
              <a:rPr lang="de-DE" b="1" dirty="0" smtClean="0">
                <a:solidFill>
                  <a:schemeClr val="tx2"/>
                </a:solidFill>
              </a:rPr>
              <a:t>Tieffrequente Geräuschimmissionen</a:t>
            </a:r>
            <a:endParaRPr lang="de-DE" b="1" dirty="0">
              <a:solidFill>
                <a:schemeClr val="tx2"/>
              </a:solidFill>
            </a:endParaRPr>
          </a:p>
          <a:p>
            <a:pPr marL="342900" indent="-342900">
              <a:buFont typeface="Arial" panose="020B0604020202020204" pitchFamily="34" charset="0"/>
              <a:buChar char="•"/>
            </a:pPr>
            <a:endParaRPr lang="de-DE" b="1" dirty="0" smtClean="0"/>
          </a:p>
          <a:p>
            <a:pPr marL="342900" indent="-342900">
              <a:buFont typeface="Arial" panose="020B0604020202020204" pitchFamily="34" charset="0"/>
              <a:buChar char="•"/>
            </a:pPr>
            <a:r>
              <a:rPr lang="de-DE" dirty="0" smtClean="0"/>
              <a:t>Wegen der A-Bewertung spielen </a:t>
            </a:r>
            <a:r>
              <a:rPr lang="de-DE" dirty="0" err="1" smtClean="0"/>
              <a:t>tieffrequente</a:t>
            </a:r>
            <a:r>
              <a:rPr lang="de-DE" dirty="0" smtClean="0"/>
              <a:t> Anteile im Beurteilungspegel oft eine untergeordnete Rolle.</a:t>
            </a:r>
          </a:p>
          <a:p>
            <a:pPr marL="342900" indent="-342900">
              <a:buFont typeface="Arial" panose="020B0604020202020204" pitchFamily="34" charset="0"/>
              <a:buChar char="•"/>
            </a:pPr>
            <a:endParaRPr lang="de-DE" sz="1200" dirty="0" smtClean="0"/>
          </a:p>
          <a:p>
            <a:pPr marL="342900" indent="-342900">
              <a:buFont typeface="Arial" panose="020B0604020202020204" pitchFamily="34" charset="0"/>
              <a:buChar char="•"/>
            </a:pPr>
            <a:r>
              <a:rPr lang="de-DE" dirty="0" smtClean="0"/>
              <a:t>Tonalität, schlechte Dämmbarkeit und die Ausbildung stehender Wellen sorgen häufig für gute Vernehmbarkeit </a:t>
            </a:r>
            <a:br>
              <a:rPr lang="de-DE" dirty="0" smtClean="0"/>
            </a:br>
            <a:r>
              <a:rPr lang="de-DE" dirty="0" smtClean="0"/>
              <a:t>in Innenräumen.</a:t>
            </a:r>
          </a:p>
          <a:p>
            <a:pPr marL="342900" indent="-342900">
              <a:buFont typeface="Arial" panose="020B0604020202020204" pitchFamily="34" charset="0"/>
              <a:buChar char="•"/>
            </a:pPr>
            <a:endParaRPr lang="de-DE" sz="1200" dirty="0" smtClean="0"/>
          </a:p>
          <a:p>
            <a:pPr marL="342900" indent="-342900">
              <a:buFont typeface="Arial" panose="020B0604020202020204" pitchFamily="34" charset="0"/>
              <a:buChar char="•"/>
            </a:pPr>
            <a:r>
              <a:rPr lang="de-DE" dirty="0" smtClean="0"/>
              <a:t>Auch bei Einhaltung der IRW häufig hohes Störpotenzial.</a:t>
            </a:r>
          </a:p>
          <a:p>
            <a:pPr marL="342900" indent="-342900">
              <a:buFont typeface="Arial" panose="020B0604020202020204" pitchFamily="34" charset="0"/>
              <a:buChar char="•"/>
            </a:pPr>
            <a:endParaRPr lang="de-DE" sz="1200" dirty="0"/>
          </a:p>
          <a:p>
            <a:pPr marL="342900" indent="-342900">
              <a:buFont typeface="Arial" panose="020B0604020202020204" pitchFamily="34" charset="0"/>
              <a:buChar char="•"/>
            </a:pPr>
            <a:r>
              <a:rPr lang="de-DE" dirty="0" smtClean="0"/>
              <a:t>Daher eigene Beurteilung </a:t>
            </a:r>
            <a:r>
              <a:rPr lang="de-DE" dirty="0" err="1" smtClean="0"/>
              <a:t>tieffrequenter</a:t>
            </a:r>
            <a:r>
              <a:rPr lang="de-DE" dirty="0" smtClean="0"/>
              <a:t> Schallimmissionen in Genehmigungsgutachten gemäß TA Lärm.</a:t>
            </a:r>
          </a:p>
        </p:txBody>
      </p:sp>
      <p:sp>
        <p:nvSpPr>
          <p:cNvPr id="2" name="Titel 1"/>
          <p:cNvSpPr>
            <a:spLocks noGrp="1"/>
          </p:cNvSpPr>
          <p:nvPr>
            <p:ph type="title"/>
          </p:nvPr>
        </p:nvSpPr>
        <p:spPr/>
        <p:txBody>
          <a:bodyPr/>
          <a:lstStyle/>
          <a:p>
            <a:r>
              <a:rPr lang="de-DE" b="1" dirty="0"/>
              <a:t>Immissionsschutzrechtliche Regelungen</a:t>
            </a:r>
          </a:p>
        </p:txBody>
      </p:sp>
      <p:sp>
        <p:nvSpPr>
          <p:cNvPr id="4" name="Datumsplatzhalter 3"/>
          <p:cNvSpPr>
            <a:spLocks noGrp="1"/>
          </p:cNvSpPr>
          <p:nvPr>
            <p:ph type="dt" sz="half" idx="15"/>
          </p:nvPr>
        </p:nvSpPr>
        <p:spPr/>
        <p:txBody>
          <a:bodyPr/>
          <a:lstStyle/>
          <a:p>
            <a:fld id="{4420A82B-31DB-4A8B-AA85-4000F63A11A9}" type="datetime1">
              <a:rPr lang="de-DE" smtClean="0">
                <a:solidFill>
                  <a:srgbClr val="C8C8C8"/>
                </a:solidFill>
              </a:rPr>
              <a:pPr/>
              <a:t>27.05.2014</a:t>
            </a:fld>
            <a:endParaRPr lang="de-DE" dirty="0">
              <a:solidFill>
                <a:srgbClr val="C8C8C8"/>
              </a:solidFill>
            </a:endParaRPr>
          </a:p>
        </p:txBody>
      </p:sp>
      <p:sp>
        <p:nvSpPr>
          <p:cNvPr id="6" name="Foliennummernplatzhalter 5"/>
          <p:cNvSpPr>
            <a:spLocks noGrp="1"/>
          </p:cNvSpPr>
          <p:nvPr>
            <p:ph type="sldNum" sz="quarter" idx="17"/>
          </p:nvPr>
        </p:nvSpPr>
        <p:spPr/>
        <p:txBody>
          <a:bodyPr/>
          <a:lstStyle/>
          <a:p>
            <a:fld id="{444A159E-39F8-4BD4-BAC6-A1654F7AE0EA}" type="slidenum">
              <a:rPr lang="de-DE" smtClean="0">
                <a:solidFill>
                  <a:srgbClr val="C8C8C8"/>
                </a:solidFill>
              </a:rPr>
              <a:pPr/>
              <a:t>19</a:t>
            </a:fld>
            <a:endParaRPr lang="de-DE" dirty="0">
              <a:solidFill>
                <a:srgbClr val="C8C8C8"/>
              </a:solidFill>
            </a:endParaRPr>
          </a:p>
        </p:txBody>
      </p:sp>
    </p:spTree>
    <p:extLst>
      <p:ext uri="{BB962C8B-B14F-4D97-AF65-F5344CB8AC3E}">
        <p14:creationId xmlns:p14="http://schemas.microsoft.com/office/powerpoint/2010/main" val="3543106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500"/>
                                        <p:tgtEl>
                                          <p:spTgt spid="3">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8" end="8"/>
                                            </p:txEl>
                                          </p:spTgt>
                                        </p:tgtEl>
                                        <p:attrNameLst>
                                          <p:attrName>style.visibility</p:attrName>
                                        </p:attrNameLst>
                                      </p:cBhvr>
                                      <p:to>
                                        <p:strVal val="visible"/>
                                      </p:to>
                                    </p:set>
                                    <p:animEffect transition="in" filter="fade">
                                      <p:cBhvr>
                                        <p:cTn id="2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4"/>
          </p:nvPr>
        </p:nvSpPr>
        <p:spPr/>
        <p:txBody>
          <a:bodyPr/>
          <a:lstStyle/>
          <a:p>
            <a:pPr marL="342900" indent="-342900">
              <a:buFont typeface="Arial" panose="020B0604020202020204" pitchFamily="34" charset="0"/>
              <a:buChar char="•"/>
            </a:pPr>
            <a:r>
              <a:rPr lang="de-DE" b="1" dirty="0" smtClean="0">
                <a:solidFill>
                  <a:schemeClr val="tx2"/>
                </a:solidFill>
              </a:rPr>
              <a:t>Struktur der Gesetzgebung</a:t>
            </a:r>
            <a:endParaRPr lang="de-DE" b="1" dirty="0" smtClean="0"/>
          </a:p>
          <a:p>
            <a:pPr marL="0" indent="0">
              <a:buNone/>
            </a:pPr>
            <a:r>
              <a:rPr lang="de-DE" dirty="0" smtClean="0"/>
              <a:t>	Welche Gesetze und Verordnungen gibt es</a:t>
            </a:r>
            <a:br>
              <a:rPr lang="de-DE" dirty="0" smtClean="0"/>
            </a:br>
            <a:r>
              <a:rPr lang="de-DE" dirty="0" smtClean="0"/>
              <a:t>	und wie hängen sie zusammen?</a:t>
            </a:r>
          </a:p>
          <a:p>
            <a:endParaRPr lang="de-DE" dirty="0" smtClean="0"/>
          </a:p>
          <a:p>
            <a:pPr marL="342900" indent="-342900">
              <a:buFont typeface="Arial" panose="020B0604020202020204" pitchFamily="34" charset="0"/>
              <a:buChar char="•"/>
            </a:pPr>
            <a:r>
              <a:rPr lang="de-DE" b="1" dirty="0" smtClean="0">
                <a:solidFill>
                  <a:schemeClr val="tx2"/>
                </a:solidFill>
              </a:rPr>
              <a:t>Terminologie des Immissionsschutzes</a:t>
            </a:r>
            <a:endParaRPr lang="de-DE" b="1" dirty="0" smtClean="0"/>
          </a:p>
          <a:p>
            <a:pPr marL="0" indent="0">
              <a:buNone/>
            </a:pPr>
            <a:r>
              <a:rPr lang="de-DE" dirty="0" smtClean="0"/>
              <a:t>	Welche Begriffe werden im Immissionsschutz benutzt 	und was bedeuten sie?</a:t>
            </a:r>
          </a:p>
          <a:p>
            <a:endParaRPr lang="de-DE" dirty="0" smtClean="0"/>
          </a:p>
          <a:p>
            <a:pPr marL="342900" indent="-342900">
              <a:buFont typeface="Arial" panose="020B0604020202020204" pitchFamily="34" charset="0"/>
              <a:buChar char="•"/>
            </a:pPr>
            <a:r>
              <a:rPr lang="de-DE" b="1" dirty="0" smtClean="0">
                <a:solidFill>
                  <a:schemeClr val="tx2"/>
                </a:solidFill>
              </a:rPr>
              <a:t>Immissionsschutzrechtliche Regelungen</a:t>
            </a:r>
            <a:endParaRPr lang="de-DE" b="1" dirty="0" smtClean="0"/>
          </a:p>
          <a:p>
            <a:pPr marL="0" indent="0">
              <a:buNone/>
            </a:pPr>
            <a:r>
              <a:rPr lang="de-DE" dirty="0" smtClean="0"/>
              <a:t>	Welche Lärmschutzanforderungen gelten konkret im 	Hinblick auf die betrachtete Gerätegruppe?</a:t>
            </a:r>
          </a:p>
        </p:txBody>
      </p:sp>
      <p:sp>
        <p:nvSpPr>
          <p:cNvPr id="2" name="Titel 1"/>
          <p:cNvSpPr>
            <a:spLocks noGrp="1"/>
          </p:cNvSpPr>
          <p:nvPr>
            <p:ph type="title"/>
          </p:nvPr>
        </p:nvSpPr>
        <p:spPr/>
        <p:txBody>
          <a:bodyPr>
            <a:normAutofit fontScale="90000"/>
          </a:bodyPr>
          <a:lstStyle/>
          <a:p>
            <a:r>
              <a:rPr lang="de-DE" b="1" dirty="0"/>
              <a:t>Gesetzliche Grundlagen des </a:t>
            </a:r>
            <a:r>
              <a:rPr lang="de-DE" dirty="0" smtClean="0"/>
              <a:t>Schall</a:t>
            </a:r>
            <a:r>
              <a:rPr lang="de-DE" b="1" dirty="0" smtClean="0"/>
              <a:t>immissionsschutzes</a:t>
            </a:r>
            <a:endParaRPr lang="de-DE" b="1" dirty="0"/>
          </a:p>
        </p:txBody>
      </p:sp>
      <p:sp>
        <p:nvSpPr>
          <p:cNvPr id="4" name="Datumsplatzhalter 3"/>
          <p:cNvSpPr>
            <a:spLocks noGrp="1"/>
          </p:cNvSpPr>
          <p:nvPr>
            <p:ph type="dt" sz="half" idx="15"/>
          </p:nvPr>
        </p:nvSpPr>
        <p:spPr/>
        <p:txBody>
          <a:bodyPr/>
          <a:lstStyle/>
          <a:p>
            <a:fld id="{4420A82B-31DB-4A8B-AA85-4000F63A11A9}" type="datetime1">
              <a:rPr lang="de-DE" smtClean="0">
                <a:solidFill>
                  <a:srgbClr val="C8C8C8"/>
                </a:solidFill>
              </a:rPr>
              <a:pPr/>
              <a:t>27.05.2014</a:t>
            </a:fld>
            <a:endParaRPr lang="de-DE" dirty="0">
              <a:solidFill>
                <a:srgbClr val="C8C8C8"/>
              </a:solidFill>
            </a:endParaRPr>
          </a:p>
        </p:txBody>
      </p:sp>
      <p:sp>
        <p:nvSpPr>
          <p:cNvPr id="6" name="Foliennummernplatzhalter 5"/>
          <p:cNvSpPr>
            <a:spLocks noGrp="1"/>
          </p:cNvSpPr>
          <p:nvPr>
            <p:ph type="sldNum" sz="quarter" idx="17"/>
          </p:nvPr>
        </p:nvSpPr>
        <p:spPr/>
        <p:txBody>
          <a:bodyPr/>
          <a:lstStyle/>
          <a:p>
            <a:fld id="{444A159E-39F8-4BD4-BAC6-A1654F7AE0EA}" type="slidenum">
              <a:rPr lang="de-DE" smtClean="0">
                <a:solidFill>
                  <a:srgbClr val="C8C8C8"/>
                </a:solidFill>
              </a:rPr>
              <a:pPr/>
              <a:t>2</a:t>
            </a:fld>
            <a:endParaRPr lang="de-DE" dirty="0">
              <a:solidFill>
                <a:srgbClr val="C8C8C8"/>
              </a:solidFill>
            </a:endParaRPr>
          </a:p>
        </p:txBody>
      </p:sp>
    </p:spTree>
    <p:extLst>
      <p:ext uri="{BB962C8B-B14F-4D97-AF65-F5344CB8AC3E}">
        <p14:creationId xmlns:p14="http://schemas.microsoft.com/office/powerpoint/2010/main" val="3544757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500"/>
                                        <p:tgtEl>
                                          <p:spTgt spid="3">
                                            <p:txEl>
                                              <p:pRg st="6" end="6"/>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fade">
                                      <p:cBhvr>
                                        <p:cTn id="26"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4"/>
          </p:nvPr>
        </p:nvSpPr>
        <p:spPr>
          <a:xfrm>
            <a:off x="415156" y="1713285"/>
            <a:ext cx="8333308" cy="3515915"/>
          </a:xfrm>
        </p:spPr>
        <p:txBody>
          <a:bodyPr/>
          <a:lstStyle/>
          <a:p>
            <a:r>
              <a:rPr lang="de-DE" b="1" dirty="0" smtClean="0">
                <a:solidFill>
                  <a:schemeClr val="tx2"/>
                </a:solidFill>
              </a:rPr>
              <a:t>Tieffrequente Geräuschimmissionen</a:t>
            </a:r>
            <a:endParaRPr lang="de-DE" b="1" dirty="0">
              <a:solidFill>
                <a:schemeClr val="tx2"/>
              </a:solidFill>
            </a:endParaRPr>
          </a:p>
          <a:p>
            <a:pPr marL="342900" indent="-342900">
              <a:buFont typeface="Arial" panose="020B0604020202020204" pitchFamily="34" charset="0"/>
              <a:buChar char="•"/>
            </a:pPr>
            <a:endParaRPr lang="de-DE" b="1" dirty="0" smtClean="0"/>
          </a:p>
          <a:p>
            <a:pPr marL="342900" indent="-342900">
              <a:buFont typeface="Arial" panose="020B0604020202020204" pitchFamily="34" charset="0"/>
              <a:buChar char="•"/>
            </a:pPr>
            <a:r>
              <a:rPr lang="de-DE" dirty="0" smtClean="0"/>
              <a:t>Die Vorgehensweise zur Beurteilung tieffrequenter Immissionen ist kompliziert und umstritten.</a:t>
            </a:r>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smtClean="0"/>
              <a:t>Ist eine solche Beurteilung vorzunehmen, sollte in jedem Fall eine Messstelle nach § 26 BImSchG einbezogen werden.</a:t>
            </a:r>
          </a:p>
        </p:txBody>
      </p:sp>
      <p:sp>
        <p:nvSpPr>
          <p:cNvPr id="2" name="Titel 1"/>
          <p:cNvSpPr>
            <a:spLocks noGrp="1"/>
          </p:cNvSpPr>
          <p:nvPr>
            <p:ph type="title"/>
          </p:nvPr>
        </p:nvSpPr>
        <p:spPr/>
        <p:txBody>
          <a:bodyPr/>
          <a:lstStyle/>
          <a:p>
            <a:r>
              <a:rPr lang="de-DE" b="1" dirty="0"/>
              <a:t>Immissionsschutzrechtliche Regelungen</a:t>
            </a:r>
          </a:p>
        </p:txBody>
      </p:sp>
      <p:sp>
        <p:nvSpPr>
          <p:cNvPr id="4" name="Datumsplatzhalter 3"/>
          <p:cNvSpPr>
            <a:spLocks noGrp="1"/>
          </p:cNvSpPr>
          <p:nvPr>
            <p:ph type="dt" sz="half" idx="15"/>
          </p:nvPr>
        </p:nvSpPr>
        <p:spPr/>
        <p:txBody>
          <a:bodyPr/>
          <a:lstStyle/>
          <a:p>
            <a:fld id="{4420A82B-31DB-4A8B-AA85-4000F63A11A9}" type="datetime1">
              <a:rPr lang="de-DE" smtClean="0">
                <a:solidFill>
                  <a:srgbClr val="C8C8C8"/>
                </a:solidFill>
              </a:rPr>
              <a:pPr/>
              <a:t>27.05.2014</a:t>
            </a:fld>
            <a:endParaRPr lang="de-DE" dirty="0">
              <a:solidFill>
                <a:srgbClr val="C8C8C8"/>
              </a:solidFill>
            </a:endParaRPr>
          </a:p>
        </p:txBody>
      </p:sp>
      <p:sp>
        <p:nvSpPr>
          <p:cNvPr id="6" name="Foliennummernplatzhalter 5"/>
          <p:cNvSpPr>
            <a:spLocks noGrp="1"/>
          </p:cNvSpPr>
          <p:nvPr>
            <p:ph type="sldNum" sz="quarter" idx="17"/>
          </p:nvPr>
        </p:nvSpPr>
        <p:spPr/>
        <p:txBody>
          <a:bodyPr/>
          <a:lstStyle/>
          <a:p>
            <a:fld id="{444A159E-39F8-4BD4-BAC6-A1654F7AE0EA}" type="slidenum">
              <a:rPr lang="de-DE" smtClean="0">
                <a:solidFill>
                  <a:srgbClr val="C8C8C8"/>
                </a:solidFill>
              </a:rPr>
              <a:pPr/>
              <a:t>20</a:t>
            </a:fld>
            <a:endParaRPr lang="de-DE" dirty="0">
              <a:solidFill>
                <a:srgbClr val="C8C8C8"/>
              </a:solidFill>
            </a:endParaRPr>
          </a:p>
        </p:txBody>
      </p:sp>
    </p:spTree>
    <p:extLst>
      <p:ext uri="{BB962C8B-B14F-4D97-AF65-F5344CB8AC3E}">
        <p14:creationId xmlns:p14="http://schemas.microsoft.com/office/powerpoint/2010/main" val="1687991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gn="ctr"/>
            <a:r>
              <a:rPr lang="de-DE" dirty="0"/>
              <a:t>Vielen Dank für Ihre Aufmerksamkeit</a:t>
            </a:r>
            <a:br>
              <a:rPr lang="de-DE" dirty="0"/>
            </a:br>
            <a:endParaRPr lang="de-DE" dirty="0"/>
          </a:p>
        </p:txBody>
      </p:sp>
      <p:sp>
        <p:nvSpPr>
          <p:cNvPr id="3" name="Textplatzhalter 2"/>
          <p:cNvSpPr>
            <a:spLocks noGrp="1"/>
          </p:cNvSpPr>
          <p:nvPr>
            <p:ph type="body" sz="quarter" idx="13"/>
          </p:nvPr>
        </p:nvSpPr>
        <p:spPr/>
        <p:txBody>
          <a:bodyPr/>
          <a:lstStyle/>
          <a:p>
            <a:endParaRPr lang="de-DE"/>
          </a:p>
        </p:txBody>
      </p:sp>
    </p:spTree>
    <p:extLst>
      <p:ext uri="{BB962C8B-B14F-4D97-AF65-F5344CB8AC3E}">
        <p14:creationId xmlns:p14="http://schemas.microsoft.com/office/powerpoint/2010/main" val="2471307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4"/>
          </p:nvPr>
        </p:nvSpPr>
        <p:spPr/>
        <p:txBody>
          <a:bodyPr/>
          <a:lstStyle/>
          <a:p>
            <a:pPr algn="ctr"/>
            <a:r>
              <a:rPr lang="de-DE" b="1" dirty="0" smtClean="0">
                <a:solidFill>
                  <a:schemeClr val="tx2"/>
                </a:solidFill>
              </a:rPr>
              <a:t>Bundes-Immissionsschutzgesetz </a:t>
            </a:r>
            <a:r>
              <a:rPr lang="de-DE" b="1" dirty="0">
                <a:solidFill>
                  <a:schemeClr val="tx2"/>
                </a:solidFill>
              </a:rPr>
              <a:t>(BImSchG)</a:t>
            </a:r>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smtClean="0"/>
              <a:t>Grundlage für den </a:t>
            </a:r>
            <a:r>
              <a:rPr lang="de-DE" dirty="0"/>
              <a:t>I</a:t>
            </a:r>
            <a:r>
              <a:rPr lang="de-DE" dirty="0" smtClean="0"/>
              <a:t>mmissionsschutz in Deutschland</a:t>
            </a:r>
          </a:p>
          <a:p>
            <a:pPr marL="342900" indent="-342900">
              <a:buFont typeface="Arial" panose="020B0604020202020204" pitchFamily="34" charset="0"/>
              <a:buChar char="•"/>
            </a:pPr>
            <a:endParaRPr lang="de-DE" sz="1200" dirty="0" smtClean="0"/>
          </a:p>
          <a:p>
            <a:pPr marL="342900" indent="-342900">
              <a:buFont typeface="Arial" panose="020B0604020202020204" pitchFamily="34" charset="0"/>
              <a:buChar char="•"/>
            </a:pPr>
            <a:r>
              <a:rPr lang="de-DE" dirty="0" smtClean="0"/>
              <a:t>Definition allgemeiner Ziele des Immissionsschutzes und des Anwendungsbereichs (Lärm und Schadstoffe)</a:t>
            </a:r>
          </a:p>
          <a:p>
            <a:pPr marL="342900" indent="-342900">
              <a:buFont typeface="Arial" panose="020B0604020202020204" pitchFamily="34" charset="0"/>
              <a:buChar char="•"/>
            </a:pPr>
            <a:endParaRPr lang="de-DE" sz="1200" dirty="0" smtClean="0"/>
          </a:p>
          <a:p>
            <a:pPr marL="342900" indent="-342900">
              <a:buFont typeface="Arial" panose="020B0604020202020204" pitchFamily="34" charset="0"/>
              <a:buChar char="•"/>
            </a:pPr>
            <a:r>
              <a:rPr lang="de-DE" dirty="0" smtClean="0"/>
              <a:t>Vorgabe von Rahmenbedingungen für </a:t>
            </a:r>
            <a:r>
              <a:rPr lang="de-DE" dirty="0" err="1" smtClean="0"/>
              <a:t>Genehmigungsver</a:t>
            </a:r>
            <a:r>
              <a:rPr lang="de-DE" dirty="0" smtClean="0"/>
              <a:t>-fahren, Klärung der Rechte und Pflichten von Betreibern</a:t>
            </a:r>
          </a:p>
          <a:p>
            <a:pPr marL="342900" indent="-342900">
              <a:buFont typeface="Arial" panose="020B0604020202020204" pitchFamily="34" charset="0"/>
              <a:buChar char="•"/>
            </a:pPr>
            <a:endParaRPr lang="de-DE" sz="1200" dirty="0"/>
          </a:p>
          <a:p>
            <a:pPr marL="342900" indent="-342900">
              <a:buFont typeface="Arial" panose="020B0604020202020204" pitchFamily="34" charset="0"/>
              <a:buChar char="•"/>
            </a:pPr>
            <a:r>
              <a:rPr lang="de-DE" dirty="0" smtClean="0"/>
              <a:t>Keine Regelung in Bezug auf die konkrete Beurteilung von Umwelteinwirkungen</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endParaRPr lang="de-DE" dirty="0"/>
          </a:p>
          <a:p>
            <a:pPr lvl="1"/>
            <a:endParaRPr lang="de-DE" dirty="0"/>
          </a:p>
        </p:txBody>
      </p:sp>
      <p:sp>
        <p:nvSpPr>
          <p:cNvPr id="2" name="Titel 1"/>
          <p:cNvSpPr>
            <a:spLocks noGrp="1"/>
          </p:cNvSpPr>
          <p:nvPr>
            <p:ph type="title"/>
          </p:nvPr>
        </p:nvSpPr>
        <p:spPr/>
        <p:txBody>
          <a:bodyPr/>
          <a:lstStyle/>
          <a:p>
            <a:r>
              <a:rPr lang="de-DE" b="1" dirty="0"/>
              <a:t>Struktur der Gesetzgebung</a:t>
            </a:r>
          </a:p>
        </p:txBody>
      </p:sp>
      <p:sp>
        <p:nvSpPr>
          <p:cNvPr id="4" name="Datumsplatzhalter 3"/>
          <p:cNvSpPr>
            <a:spLocks noGrp="1"/>
          </p:cNvSpPr>
          <p:nvPr>
            <p:ph type="dt" sz="half" idx="15"/>
          </p:nvPr>
        </p:nvSpPr>
        <p:spPr/>
        <p:txBody>
          <a:bodyPr/>
          <a:lstStyle/>
          <a:p>
            <a:fld id="{4420A82B-31DB-4A8B-AA85-4000F63A11A9}" type="datetime1">
              <a:rPr lang="de-DE" smtClean="0">
                <a:solidFill>
                  <a:srgbClr val="C8C8C8"/>
                </a:solidFill>
              </a:rPr>
              <a:pPr/>
              <a:t>27.05.2014</a:t>
            </a:fld>
            <a:endParaRPr lang="de-DE" dirty="0">
              <a:solidFill>
                <a:srgbClr val="C8C8C8"/>
              </a:solidFill>
            </a:endParaRPr>
          </a:p>
        </p:txBody>
      </p:sp>
      <p:sp>
        <p:nvSpPr>
          <p:cNvPr id="6" name="Foliennummernplatzhalter 5"/>
          <p:cNvSpPr>
            <a:spLocks noGrp="1"/>
          </p:cNvSpPr>
          <p:nvPr>
            <p:ph type="sldNum" sz="quarter" idx="17"/>
          </p:nvPr>
        </p:nvSpPr>
        <p:spPr/>
        <p:txBody>
          <a:bodyPr/>
          <a:lstStyle/>
          <a:p>
            <a:fld id="{444A159E-39F8-4BD4-BAC6-A1654F7AE0EA}" type="slidenum">
              <a:rPr lang="de-DE" smtClean="0">
                <a:solidFill>
                  <a:srgbClr val="C8C8C8"/>
                </a:solidFill>
              </a:rPr>
              <a:pPr/>
              <a:t>3</a:t>
            </a:fld>
            <a:endParaRPr lang="de-DE" dirty="0">
              <a:solidFill>
                <a:srgbClr val="C8C8C8"/>
              </a:solidFill>
            </a:endParaRPr>
          </a:p>
        </p:txBody>
      </p:sp>
    </p:spTree>
    <p:extLst>
      <p:ext uri="{BB962C8B-B14F-4D97-AF65-F5344CB8AC3E}">
        <p14:creationId xmlns:p14="http://schemas.microsoft.com/office/powerpoint/2010/main" val="2021474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500"/>
                                        <p:tgtEl>
                                          <p:spTgt spid="3">
                                            <p:txEl>
                                              <p:pRg st="4" end="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6" end="6"/>
                                            </p:txEl>
                                          </p:spTgt>
                                        </p:tgtEl>
                                        <p:attrNameLst>
                                          <p:attrName>style.visibility</p:attrName>
                                        </p:attrNameLst>
                                      </p:cBhvr>
                                      <p:to>
                                        <p:strVal val="visible"/>
                                      </p:to>
                                    </p:set>
                                    <p:animEffect transition="in" filter="fade">
                                      <p:cBhvr>
                                        <p:cTn id="20" dur="500"/>
                                        <p:tgtEl>
                                          <p:spTgt spid="3">
                                            <p:txEl>
                                              <p:pRg st="6" end="6"/>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animEffect transition="in" filter="fade">
                                      <p:cBhvr>
                                        <p:cTn id="25"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4"/>
          </p:nvPr>
        </p:nvSpPr>
        <p:spPr/>
        <p:txBody>
          <a:bodyPr/>
          <a:lstStyle/>
          <a:p>
            <a:pPr algn="ctr"/>
            <a:r>
              <a:rPr lang="de-DE" b="1" dirty="0" smtClean="0">
                <a:solidFill>
                  <a:schemeClr val="tx2"/>
                </a:solidFill>
              </a:rPr>
              <a:t>Technische </a:t>
            </a:r>
            <a:r>
              <a:rPr lang="de-DE" b="1" dirty="0">
                <a:solidFill>
                  <a:schemeClr val="tx2"/>
                </a:solidFill>
              </a:rPr>
              <a:t>Anleitung zum Schutz gegen Lärm – TA </a:t>
            </a:r>
            <a:r>
              <a:rPr lang="de-DE" b="1" dirty="0" smtClean="0">
                <a:solidFill>
                  <a:schemeClr val="tx2"/>
                </a:solidFill>
              </a:rPr>
              <a:t>Lärm</a:t>
            </a:r>
          </a:p>
          <a:p>
            <a:pPr marL="342900" indent="-342900">
              <a:buFont typeface="Arial" panose="020B0604020202020204" pitchFamily="34" charset="0"/>
              <a:buChar char="•"/>
            </a:pPr>
            <a:endParaRPr lang="de-DE" b="1" dirty="0"/>
          </a:p>
          <a:p>
            <a:pPr marL="342900" indent="-342900">
              <a:buFont typeface="Arial" panose="020B0604020202020204" pitchFamily="34" charset="0"/>
              <a:buChar char="•"/>
            </a:pPr>
            <a:r>
              <a:rPr lang="de-DE" dirty="0" smtClean="0"/>
              <a:t>Konkrete Vorgaben zum Lärmschutz</a:t>
            </a:r>
          </a:p>
          <a:p>
            <a:pPr marL="342900" indent="-342900">
              <a:buFont typeface="Arial" panose="020B0604020202020204" pitchFamily="34" charset="0"/>
              <a:buChar char="•"/>
            </a:pPr>
            <a:endParaRPr lang="de-DE" sz="1200" dirty="0" smtClean="0"/>
          </a:p>
          <a:p>
            <a:pPr marL="342900" indent="-342900">
              <a:buFont typeface="Arial" panose="020B0604020202020204" pitchFamily="34" charset="0"/>
              <a:buChar char="•"/>
            </a:pPr>
            <a:r>
              <a:rPr lang="de-DE" dirty="0" smtClean="0"/>
              <a:t>Verwaltungsvorschrift zur Regelung der Anforderungen an den Schallschutz bei gewerblichen/industriellen Anlagen</a:t>
            </a:r>
          </a:p>
          <a:p>
            <a:pPr marL="342900" indent="-342900">
              <a:buFont typeface="Arial" panose="020B0604020202020204" pitchFamily="34" charset="0"/>
              <a:buChar char="•"/>
            </a:pPr>
            <a:endParaRPr lang="de-DE" sz="1200" dirty="0" smtClean="0"/>
          </a:p>
          <a:p>
            <a:pPr marL="342900" indent="-342900">
              <a:buFont typeface="Arial" panose="020B0604020202020204" pitchFamily="34" charset="0"/>
              <a:buChar char="•"/>
            </a:pPr>
            <a:r>
              <a:rPr lang="de-DE" dirty="0" smtClean="0"/>
              <a:t>Anwendung in Genehmigungsverfahren gemäß BImSchG für genehmigungsbedürftige Anlagen</a:t>
            </a:r>
          </a:p>
          <a:p>
            <a:pPr marL="342900" indent="-342900">
              <a:buFont typeface="Arial" panose="020B0604020202020204" pitchFamily="34" charset="0"/>
              <a:buChar char="•"/>
            </a:pPr>
            <a:endParaRPr lang="de-DE" sz="1200" dirty="0"/>
          </a:p>
          <a:p>
            <a:pPr marL="342900" indent="-342900">
              <a:buFont typeface="Arial" panose="020B0604020202020204" pitchFamily="34" charset="0"/>
              <a:buChar char="•"/>
            </a:pPr>
            <a:r>
              <a:rPr lang="de-DE" dirty="0" smtClean="0"/>
              <a:t>Anwendung aber auch oft zur schalltechnischen Beurteilung nicht genehmigungsbedürftiger Anlagen</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endParaRPr lang="de-DE" dirty="0"/>
          </a:p>
          <a:p>
            <a:pPr lvl="1"/>
            <a:endParaRPr lang="de-DE" dirty="0"/>
          </a:p>
        </p:txBody>
      </p:sp>
      <p:sp>
        <p:nvSpPr>
          <p:cNvPr id="2" name="Titel 1"/>
          <p:cNvSpPr>
            <a:spLocks noGrp="1"/>
          </p:cNvSpPr>
          <p:nvPr>
            <p:ph type="title"/>
          </p:nvPr>
        </p:nvSpPr>
        <p:spPr/>
        <p:txBody>
          <a:bodyPr/>
          <a:lstStyle/>
          <a:p>
            <a:r>
              <a:rPr lang="de-DE" b="1" dirty="0"/>
              <a:t>Struktur der Gesetzgebung</a:t>
            </a:r>
          </a:p>
        </p:txBody>
      </p:sp>
      <p:sp>
        <p:nvSpPr>
          <p:cNvPr id="4" name="Datumsplatzhalter 3"/>
          <p:cNvSpPr>
            <a:spLocks noGrp="1"/>
          </p:cNvSpPr>
          <p:nvPr>
            <p:ph type="dt" sz="half" idx="15"/>
          </p:nvPr>
        </p:nvSpPr>
        <p:spPr/>
        <p:txBody>
          <a:bodyPr/>
          <a:lstStyle/>
          <a:p>
            <a:fld id="{4420A82B-31DB-4A8B-AA85-4000F63A11A9}" type="datetime1">
              <a:rPr lang="de-DE" smtClean="0">
                <a:solidFill>
                  <a:srgbClr val="C8C8C8"/>
                </a:solidFill>
              </a:rPr>
              <a:pPr/>
              <a:t>27.05.2014</a:t>
            </a:fld>
            <a:endParaRPr lang="de-DE" dirty="0">
              <a:solidFill>
                <a:srgbClr val="C8C8C8"/>
              </a:solidFill>
            </a:endParaRPr>
          </a:p>
        </p:txBody>
      </p:sp>
      <p:sp>
        <p:nvSpPr>
          <p:cNvPr id="6" name="Foliennummernplatzhalter 5"/>
          <p:cNvSpPr>
            <a:spLocks noGrp="1"/>
          </p:cNvSpPr>
          <p:nvPr>
            <p:ph type="sldNum" sz="quarter" idx="17"/>
          </p:nvPr>
        </p:nvSpPr>
        <p:spPr/>
        <p:txBody>
          <a:bodyPr/>
          <a:lstStyle/>
          <a:p>
            <a:fld id="{444A159E-39F8-4BD4-BAC6-A1654F7AE0EA}" type="slidenum">
              <a:rPr lang="de-DE" smtClean="0">
                <a:solidFill>
                  <a:srgbClr val="C8C8C8"/>
                </a:solidFill>
              </a:rPr>
              <a:pPr/>
              <a:t>4</a:t>
            </a:fld>
            <a:endParaRPr lang="de-DE" dirty="0">
              <a:solidFill>
                <a:srgbClr val="C8C8C8"/>
              </a:solidFill>
            </a:endParaRPr>
          </a:p>
        </p:txBody>
      </p:sp>
    </p:spTree>
    <p:extLst>
      <p:ext uri="{BB962C8B-B14F-4D97-AF65-F5344CB8AC3E}">
        <p14:creationId xmlns:p14="http://schemas.microsoft.com/office/powerpoint/2010/main" val="267452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500"/>
                                        <p:tgtEl>
                                          <p:spTgt spid="3">
                                            <p:txEl>
                                              <p:pRg st="4" end="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6" end="6"/>
                                            </p:txEl>
                                          </p:spTgt>
                                        </p:tgtEl>
                                        <p:attrNameLst>
                                          <p:attrName>style.visibility</p:attrName>
                                        </p:attrNameLst>
                                      </p:cBhvr>
                                      <p:to>
                                        <p:strVal val="visible"/>
                                      </p:to>
                                    </p:set>
                                    <p:animEffect transition="in" filter="fade">
                                      <p:cBhvr>
                                        <p:cTn id="20" dur="500"/>
                                        <p:tgtEl>
                                          <p:spTgt spid="3">
                                            <p:txEl>
                                              <p:pRg st="6" end="6"/>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animEffect transition="in" filter="fade">
                                      <p:cBhvr>
                                        <p:cTn id="25"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4"/>
          </p:nvPr>
        </p:nvSpPr>
        <p:spPr/>
        <p:txBody>
          <a:bodyPr/>
          <a:lstStyle/>
          <a:p>
            <a:pPr algn="ctr"/>
            <a:r>
              <a:rPr lang="de-DE" b="1" dirty="0" smtClean="0">
                <a:solidFill>
                  <a:schemeClr val="tx2"/>
                </a:solidFill>
              </a:rPr>
              <a:t>32. BImSchV </a:t>
            </a:r>
            <a:r>
              <a:rPr lang="de-DE" b="1" dirty="0">
                <a:solidFill>
                  <a:schemeClr val="tx2"/>
                </a:solidFill>
              </a:rPr>
              <a:t/>
            </a:r>
            <a:br>
              <a:rPr lang="de-DE" b="1" dirty="0">
                <a:solidFill>
                  <a:schemeClr val="tx2"/>
                </a:solidFill>
              </a:rPr>
            </a:br>
            <a:r>
              <a:rPr lang="de-DE" b="1" dirty="0" smtClean="0">
                <a:solidFill>
                  <a:schemeClr val="tx2"/>
                </a:solidFill>
              </a:rPr>
              <a:t>(Geräte- </a:t>
            </a:r>
            <a:r>
              <a:rPr lang="de-DE" b="1" dirty="0">
                <a:solidFill>
                  <a:schemeClr val="tx2"/>
                </a:solidFill>
              </a:rPr>
              <a:t>und Maschinenlärmschutzverordnung)</a:t>
            </a:r>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smtClean="0"/>
              <a:t>Allgemeine Vorschriften zur Verwendung von Maschinen und Geräten im Freien</a:t>
            </a:r>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smtClean="0"/>
              <a:t>Geltung auch im nicht genehmigungsbedürftigen Bereich</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Festlegung von Betriebsregelungen, z. B. von Betriebs-zeiten</a:t>
            </a:r>
            <a:endParaRPr lang="de-DE" dirty="0"/>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endParaRPr lang="de-DE" dirty="0"/>
          </a:p>
          <a:p>
            <a:pPr lvl="1"/>
            <a:endParaRPr lang="de-DE" dirty="0"/>
          </a:p>
        </p:txBody>
      </p:sp>
      <p:sp>
        <p:nvSpPr>
          <p:cNvPr id="2" name="Titel 1"/>
          <p:cNvSpPr>
            <a:spLocks noGrp="1"/>
          </p:cNvSpPr>
          <p:nvPr>
            <p:ph type="title"/>
          </p:nvPr>
        </p:nvSpPr>
        <p:spPr/>
        <p:txBody>
          <a:bodyPr/>
          <a:lstStyle/>
          <a:p>
            <a:r>
              <a:rPr lang="de-DE" b="1" dirty="0"/>
              <a:t>Struktur der Gesetzgebung</a:t>
            </a:r>
          </a:p>
        </p:txBody>
      </p:sp>
      <p:sp>
        <p:nvSpPr>
          <p:cNvPr id="4" name="Datumsplatzhalter 3"/>
          <p:cNvSpPr>
            <a:spLocks noGrp="1"/>
          </p:cNvSpPr>
          <p:nvPr>
            <p:ph type="dt" sz="half" idx="15"/>
          </p:nvPr>
        </p:nvSpPr>
        <p:spPr/>
        <p:txBody>
          <a:bodyPr/>
          <a:lstStyle/>
          <a:p>
            <a:fld id="{4420A82B-31DB-4A8B-AA85-4000F63A11A9}" type="datetime1">
              <a:rPr lang="de-DE" smtClean="0">
                <a:solidFill>
                  <a:srgbClr val="C8C8C8"/>
                </a:solidFill>
              </a:rPr>
              <a:pPr/>
              <a:t>27.05.2014</a:t>
            </a:fld>
            <a:endParaRPr lang="de-DE" dirty="0">
              <a:solidFill>
                <a:srgbClr val="C8C8C8"/>
              </a:solidFill>
            </a:endParaRPr>
          </a:p>
        </p:txBody>
      </p:sp>
      <p:sp>
        <p:nvSpPr>
          <p:cNvPr id="6" name="Foliennummernplatzhalter 5"/>
          <p:cNvSpPr>
            <a:spLocks noGrp="1"/>
          </p:cNvSpPr>
          <p:nvPr>
            <p:ph type="sldNum" sz="quarter" idx="17"/>
          </p:nvPr>
        </p:nvSpPr>
        <p:spPr/>
        <p:txBody>
          <a:bodyPr/>
          <a:lstStyle/>
          <a:p>
            <a:fld id="{444A159E-39F8-4BD4-BAC6-A1654F7AE0EA}" type="slidenum">
              <a:rPr lang="de-DE" smtClean="0">
                <a:solidFill>
                  <a:srgbClr val="C8C8C8"/>
                </a:solidFill>
              </a:rPr>
              <a:pPr/>
              <a:t>5</a:t>
            </a:fld>
            <a:endParaRPr lang="de-DE" dirty="0">
              <a:solidFill>
                <a:srgbClr val="C8C8C8"/>
              </a:solidFill>
            </a:endParaRPr>
          </a:p>
        </p:txBody>
      </p:sp>
    </p:spTree>
    <p:extLst>
      <p:ext uri="{BB962C8B-B14F-4D97-AF65-F5344CB8AC3E}">
        <p14:creationId xmlns:p14="http://schemas.microsoft.com/office/powerpoint/2010/main" val="239016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4"/>
          </p:nvPr>
        </p:nvSpPr>
        <p:spPr/>
        <p:txBody>
          <a:bodyPr/>
          <a:lstStyle/>
          <a:p>
            <a:pPr marL="342900" indent="-342900">
              <a:buFont typeface="Arial" panose="020B0604020202020204" pitchFamily="34" charset="0"/>
              <a:buChar char="•"/>
            </a:pPr>
            <a:r>
              <a:rPr lang="de-DE" dirty="0" smtClean="0"/>
              <a:t>Weitgehende Konsistenz von TA Lärm und 32. BImSchV im Hinblick auf die Beurteilung der betrachteten Anlagen</a:t>
            </a:r>
            <a:endParaRPr lang="de-DE" b="1" dirty="0" smtClean="0"/>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smtClean="0"/>
              <a:t>Ziel des Zusammenwirkens der Vorschriften: Schutz vor Lärmeinwirkung und Schaffung von Planungssicherheit </a:t>
            </a:r>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smtClean="0"/>
              <a:t>Der Betreiber hat gegenüber den Anwohnern die Pflicht, den Immissionsschutz zu berücksichtigen.</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Die Anwohner haben die Pflicht, eine gemäß den gesetzlichen Vorgaben betriebene Anlage zu tolerieren.</a:t>
            </a:r>
            <a:endParaRPr lang="de-DE" dirty="0"/>
          </a:p>
        </p:txBody>
      </p:sp>
      <p:sp>
        <p:nvSpPr>
          <p:cNvPr id="2" name="Titel 1"/>
          <p:cNvSpPr>
            <a:spLocks noGrp="1"/>
          </p:cNvSpPr>
          <p:nvPr>
            <p:ph type="title"/>
          </p:nvPr>
        </p:nvSpPr>
        <p:spPr/>
        <p:txBody>
          <a:bodyPr/>
          <a:lstStyle/>
          <a:p>
            <a:r>
              <a:rPr lang="de-DE" b="1" dirty="0"/>
              <a:t>Struktur der Gesetzgebung</a:t>
            </a:r>
          </a:p>
        </p:txBody>
      </p:sp>
      <p:sp>
        <p:nvSpPr>
          <p:cNvPr id="4" name="Datumsplatzhalter 3"/>
          <p:cNvSpPr>
            <a:spLocks noGrp="1"/>
          </p:cNvSpPr>
          <p:nvPr>
            <p:ph type="dt" sz="half" idx="15"/>
          </p:nvPr>
        </p:nvSpPr>
        <p:spPr/>
        <p:txBody>
          <a:bodyPr/>
          <a:lstStyle/>
          <a:p>
            <a:fld id="{4420A82B-31DB-4A8B-AA85-4000F63A11A9}" type="datetime1">
              <a:rPr lang="de-DE" smtClean="0">
                <a:solidFill>
                  <a:srgbClr val="C8C8C8"/>
                </a:solidFill>
              </a:rPr>
              <a:pPr/>
              <a:t>27.05.2014</a:t>
            </a:fld>
            <a:endParaRPr lang="de-DE" dirty="0">
              <a:solidFill>
                <a:srgbClr val="C8C8C8"/>
              </a:solidFill>
            </a:endParaRPr>
          </a:p>
        </p:txBody>
      </p:sp>
      <p:sp>
        <p:nvSpPr>
          <p:cNvPr id="6" name="Foliennummernplatzhalter 5"/>
          <p:cNvSpPr>
            <a:spLocks noGrp="1"/>
          </p:cNvSpPr>
          <p:nvPr>
            <p:ph type="sldNum" sz="quarter" idx="17"/>
          </p:nvPr>
        </p:nvSpPr>
        <p:spPr/>
        <p:txBody>
          <a:bodyPr/>
          <a:lstStyle/>
          <a:p>
            <a:fld id="{444A159E-39F8-4BD4-BAC6-A1654F7AE0EA}" type="slidenum">
              <a:rPr lang="de-DE" smtClean="0">
                <a:solidFill>
                  <a:srgbClr val="C8C8C8"/>
                </a:solidFill>
              </a:rPr>
              <a:pPr/>
              <a:t>6</a:t>
            </a:fld>
            <a:endParaRPr lang="de-DE" dirty="0">
              <a:solidFill>
                <a:srgbClr val="C8C8C8"/>
              </a:solidFill>
            </a:endParaRPr>
          </a:p>
        </p:txBody>
      </p:sp>
    </p:spTree>
    <p:extLst>
      <p:ext uri="{BB962C8B-B14F-4D97-AF65-F5344CB8AC3E}">
        <p14:creationId xmlns:p14="http://schemas.microsoft.com/office/powerpoint/2010/main" val="2814853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4"/>
          </p:nvPr>
        </p:nvSpPr>
        <p:spPr/>
        <p:txBody>
          <a:bodyPr/>
          <a:lstStyle/>
          <a:p>
            <a:pPr marL="342900" indent="-342900">
              <a:buFont typeface="Arial" panose="020B0604020202020204" pitchFamily="34" charset="0"/>
              <a:buChar char="•"/>
            </a:pPr>
            <a:r>
              <a:rPr lang="de-DE" dirty="0" smtClean="0"/>
              <a:t>Die von einer Schallquelle hervorgerufene Lärmbelastung wird </a:t>
            </a:r>
            <a:r>
              <a:rPr lang="de-DE" b="1" dirty="0" smtClean="0">
                <a:solidFill>
                  <a:schemeClr val="tx2"/>
                </a:solidFill>
              </a:rPr>
              <a:t>(Geräusch-)Immission</a:t>
            </a:r>
            <a:r>
              <a:rPr lang="de-DE" dirty="0" smtClean="0">
                <a:solidFill>
                  <a:schemeClr val="tx2"/>
                </a:solidFill>
              </a:rPr>
              <a:t> </a:t>
            </a:r>
            <a:r>
              <a:rPr lang="de-DE" dirty="0" smtClean="0"/>
              <a:t>genannt, der zugehörige </a:t>
            </a:r>
            <a:br>
              <a:rPr lang="de-DE" dirty="0" smtClean="0"/>
            </a:br>
            <a:r>
              <a:rPr lang="de-DE" dirty="0" smtClean="0"/>
              <a:t>A-bewertete Schalldruckpegel ist der </a:t>
            </a:r>
            <a:r>
              <a:rPr lang="de-DE" b="1" dirty="0" smtClean="0">
                <a:solidFill>
                  <a:schemeClr val="tx2"/>
                </a:solidFill>
              </a:rPr>
              <a:t>Immissionspegel</a:t>
            </a:r>
            <a:r>
              <a:rPr lang="de-DE" dirty="0" smtClean="0"/>
              <a:t>.</a:t>
            </a:r>
          </a:p>
          <a:p>
            <a:pPr marL="342900" indent="-342900">
              <a:buFont typeface="Arial" panose="020B0604020202020204" pitchFamily="34" charset="0"/>
              <a:buChar char="•"/>
            </a:pPr>
            <a:endParaRPr lang="de-DE" sz="1200" dirty="0" smtClean="0"/>
          </a:p>
          <a:p>
            <a:pPr marL="342900" indent="-342900">
              <a:buFont typeface="Arial" panose="020B0604020202020204" pitchFamily="34" charset="0"/>
              <a:buChar char="•"/>
            </a:pPr>
            <a:r>
              <a:rPr lang="de-DE" dirty="0"/>
              <a:t>Immissionspegel werden als zeitliche Mittelwerte </a:t>
            </a:r>
            <a:r>
              <a:rPr lang="de-DE" dirty="0" smtClean="0"/>
              <a:t>über festgelegte </a:t>
            </a:r>
            <a:r>
              <a:rPr lang="de-DE" b="1" dirty="0">
                <a:solidFill>
                  <a:schemeClr val="tx2"/>
                </a:solidFill>
              </a:rPr>
              <a:t>Beurteilungszeiträume</a:t>
            </a:r>
            <a:r>
              <a:rPr lang="de-DE" dirty="0">
                <a:solidFill>
                  <a:schemeClr val="tx2"/>
                </a:solidFill>
              </a:rPr>
              <a:t> </a:t>
            </a:r>
            <a:r>
              <a:rPr lang="de-DE" dirty="0"/>
              <a:t>gebildet</a:t>
            </a:r>
            <a:r>
              <a:rPr lang="de-DE" dirty="0" smtClean="0"/>
              <a:t>.</a:t>
            </a:r>
            <a:endParaRPr lang="de-DE" dirty="0"/>
          </a:p>
          <a:p>
            <a:pPr marL="342900" indent="-342900">
              <a:buFont typeface="Arial" panose="020B0604020202020204" pitchFamily="34" charset="0"/>
              <a:buChar char="•"/>
            </a:pPr>
            <a:endParaRPr lang="de-DE" sz="1200" dirty="0" smtClean="0"/>
          </a:p>
          <a:p>
            <a:pPr marL="342900" indent="-342900">
              <a:buFont typeface="Arial" panose="020B0604020202020204" pitchFamily="34" charset="0"/>
              <a:buChar char="•"/>
            </a:pPr>
            <a:r>
              <a:rPr lang="de-DE" dirty="0" smtClean="0"/>
              <a:t>Für bestimmte Eigenschaften einer Geräuschimmission </a:t>
            </a:r>
            <a:br>
              <a:rPr lang="de-DE" dirty="0" smtClean="0"/>
            </a:br>
            <a:r>
              <a:rPr lang="de-DE" dirty="0" smtClean="0"/>
              <a:t>(u. a. Ton- und Impulshaltigkeit) werden </a:t>
            </a:r>
            <a:r>
              <a:rPr lang="de-DE" b="1" dirty="0" smtClean="0">
                <a:solidFill>
                  <a:schemeClr val="tx2"/>
                </a:solidFill>
              </a:rPr>
              <a:t>Zuschläge</a:t>
            </a:r>
            <a:r>
              <a:rPr lang="de-DE" dirty="0" smtClean="0">
                <a:solidFill>
                  <a:schemeClr val="tx2"/>
                </a:solidFill>
              </a:rPr>
              <a:t> </a:t>
            </a:r>
            <a:r>
              <a:rPr lang="de-DE" dirty="0" smtClean="0"/>
              <a:t>vergeben.</a:t>
            </a:r>
          </a:p>
          <a:p>
            <a:pPr marL="342900" indent="-342900">
              <a:buFont typeface="Arial" panose="020B0604020202020204" pitchFamily="34" charset="0"/>
              <a:buChar char="•"/>
            </a:pPr>
            <a:endParaRPr lang="de-DE" sz="1200" dirty="0" smtClean="0"/>
          </a:p>
          <a:p>
            <a:pPr marL="342900" indent="-342900">
              <a:buFont typeface="Arial" panose="020B0604020202020204" pitchFamily="34" charset="0"/>
              <a:buChar char="•"/>
            </a:pPr>
            <a:r>
              <a:rPr lang="de-DE" dirty="0" smtClean="0"/>
              <a:t>Aus Immissionspegel </a:t>
            </a:r>
            <a:r>
              <a:rPr lang="de-DE" dirty="0"/>
              <a:t>und </a:t>
            </a:r>
            <a:r>
              <a:rPr lang="de-DE" dirty="0" smtClean="0"/>
              <a:t>zu vergebenden Zuschlägen bildet </a:t>
            </a:r>
            <a:r>
              <a:rPr lang="de-DE" dirty="0"/>
              <a:t>man </a:t>
            </a:r>
            <a:r>
              <a:rPr lang="de-DE" dirty="0" smtClean="0"/>
              <a:t>durch Addition den </a:t>
            </a:r>
            <a:r>
              <a:rPr lang="de-DE" b="1" dirty="0" smtClean="0">
                <a:solidFill>
                  <a:schemeClr val="tx2"/>
                </a:solidFill>
              </a:rPr>
              <a:t>Beurteilungspegel</a:t>
            </a:r>
            <a:r>
              <a:rPr lang="de-DE" dirty="0" smtClean="0"/>
              <a:t>.</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endParaRPr lang="de-DE" dirty="0"/>
          </a:p>
          <a:p>
            <a:pPr lvl="1"/>
            <a:endParaRPr lang="de-DE" dirty="0"/>
          </a:p>
        </p:txBody>
      </p:sp>
      <p:sp>
        <p:nvSpPr>
          <p:cNvPr id="2" name="Titel 1"/>
          <p:cNvSpPr>
            <a:spLocks noGrp="1"/>
          </p:cNvSpPr>
          <p:nvPr>
            <p:ph type="title"/>
          </p:nvPr>
        </p:nvSpPr>
        <p:spPr/>
        <p:txBody>
          <a:bodyPr/>
          <a:lstStyle/>
          <a:p>
            <a:r>
              <a:rPr lang="de-DE" b="1" dirty="0" smtClean="0"/>
              <a:t>Terminologie des Immissionsschutzes</a:t>
            </a:r>
            <a:endParaRPr lang="de-DE" b="1" dirty="0"/>
          </a:p>
        </p:txBody>
      </p:sp>
      <p:sp>
        <p:nvSpPr>
          <p:cNvPr id="4" name="Datumsplatzhalter 3"/>
          <p:cNvSpPr>
            <a:spLocks noGrp="1"/>
          </p:cNvSpPr>
          <p:nvPr>
            <p:ph type="dt" sz="half" idx="15"/>
          </p:nvPr>
        </p:nvSpPr>
        <p:spPr/>
        <p:txBody>
          <a:bodyPr/>
          <a:lstStyle/>
          <a:p>
            <a:fld id="{4420A82B-31DB-4A8B-AA85-4000F63A11A9}" type="datetime1">
              <a:rPr lang="de-DE" smtClean="0">
                <a:solidFill>
                  <a:srgbClr val="C8C8C8"/>
                </a:solidFill>
              </a:rPr>
              <a:pPr/>
              <a:t>27.05.2014</a:t>
            </a:fld>
            <a:endParaRPr lang="de-DE" dirty="0">
              <a:solidFill>
                <a:srgbClr val="C8C8C8"/>
              </a:solidFill>
            </a:endParaRPr>
          </a:p>
        </p:txBody>
      </p:sp>
      <p:sp>
        <p:nvSpPr>
          <p:cNvPr id="6" name="Foliennummernplatzhalter 5"/>
          <p:cNvSpPr>
            <a:spLocks noGrp="1"/>
          </p:cNvSpPr>
          <p:nvPr>
            <p:ph type="sldNum" sz="quarter" idx="17"/>
          </p:nvPr>
        </p:nvSpPr>
        <p:spPr/>
        <p:txBody>
          <a:bodyPr/>
          <a:lstStyle/>
          <a:p>
            <a:fld id="{444A159E-39F8-4BD4-BAC6-A1654F7AE0EA}" type="slidenum">
              <a:rPr lang="de-DE" smtClean="0">
                <a:solidFill>
                  <a:srgbClr val="C8C8C8"/>
                </a:solidFill>
              </a:rPr>
              <a:pPr/>
              <a:t>7</a:t>
            </a:fld>
            <a:endParaRPr lang="de-DE" dirty="0">
              <a:solidFill>
                <a:srgbClr val="C8C8C8"/>
              </a:solidFill>
            </a:endParaRPr>
          </a:p>
        </p:txBody>
      </p:sp>
    </p:spTree>
    <p:extLst>
      <p:ext uri="{BB962C8B-B14F-4D97-AF65-F5344CB8AC3E}">
        <p14:creationId xmlns:p14="http://schemas.microsoft.com/office/powerpoint/2010/main" val="2385471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4"/>
          </p:nvPr>
        </p:nvSpPr>
        <p:spPr>
          <a:xfrm>
            <a:off x="415156" y="1196752"/>
            <a:ext cx="8333308" cy="5184998"/>
          </a:xfrm>
        </p:spPr>
        <p:txBody>
          <a:bodyPr/>
          <a:lstStyle/>
          <a:p>
            <a:pPr marL="342900" indent="-342900">
              <a:buFont typeface="Arial" panose="020B0604020202020204" pitchFamily="34" charset="0"/>
              <a:buChar char="•"/>
            </a:pPr>
            <a:r>
              <a:rPr lang="de-DE" dirty="0" smtClean="0"/>
              <a:t>Gemäß TA Lärm ist ein </a:t>
            </a:r>
            <a:r>
              <a:rPr lang="de-DE" dirty="0" err="1" smtClean="0"/>
              <a:t>Tonhaltigkeitszuschlag</a:t>
            </a:r>
            <a:r>
              <a:rPr lang="de-DE" dirty="0" smtClean="0"/>
              <a:t> von 3 bzw.</a:t>
            </a:r>
            <a:br>
              <a:rPr lang="de-DE" dirty="0" smtClean="0"/>
            </a:br>
            <a:r>
              <a:rPr lang="de-DE" dirty="0" smtClean="0"/>
              <a:t>6 dB je nach Ausgeprägtheit zu berücksichtigen.</a:t>
            </a:r>
          </a:p>
          <a:p>
            <a:pPr marL="342900" indent="-342900">
              <a:buFont typeface="Arial" panose="020B0604020202020204" pitchFamily="34" charset="0"/>
              <a:buChar char="•"/>
            </a:pPr>
            <a:endParaRPr lang="de-DE" sz="1200" dirty="0" smtClean="0"/>
          </a:p>
          <a:p>
            <a:pPr marL="342900" indent="-342900">
              <a:buFont typeface="Arial" panose="020B0604020202020204" pitchFamily="34" charset="0"/>
              <a:buChar char="•"/>
            </a:pPr>
            <a:r>
              <a:rPr lang="de-DE" dirty="0" smtClean="0"/>
              <a:t>Die 32. BImSchV geht von Tonhaltigkeit aus und vergibt </a:t>
            </a:r>
            <a:r>
              <a:rPr lang="de-DE" dirty="0"/>
              <a:t>bereits vorab </a:t>
            </a:r>
            <a:r>
              <a:rPr lang="de-DE" dirty="0" smtClean="0"/>
              <a:t>automatisch </a:t>
            </a:r>
            <a:r>
              <a:rPr lang="de-DE" dirty="0"/>
              <a:t>einen Zuschlag von 3 </a:t>
            </a:r>
            <a:r>
              <a:rPr lang="de-DE" dirty="0" smtClean="0"/>
              <a:t>dB.</a:t>
            </a:r>
            <a:endParaRPr lang="de-DE" dirty="0"/>
          </a:p>
          <a:p>
            <a:pPr marL="342900" indent="-342900">
              <a:buFont typeface="Arial" panose="020B0604020202020204" pitchFamily="34" charset="0"/>
              <a:buChar char="•"/>
            </a:pPr>
            <a:endParaRPr lang="de-DE" sz="1200" dirty="0" smtClean="0"/>
          </a:p>
          <a:p>
            <a:pPr marL="342900" indent="-342900">
              <a:buFont typeface="Arial" panose="020B0604020202020204" pitchFamily="34" charset="0"/>
              <a:buChar char="•"/>
            </a:pPr>
            <a:r>
              <a:rPr lang="de-DE" dirty="0" smtClean="0"/>
              <a:t>Bei Fehlen einer tonalen Komponente werden 3 dB wieder abgezogen, bei starker Tonalität sind weitere 3 dB fällig.</a:t>
            </a:r>
            <a:endParaRPr lang="de-DE" dirty="0"/>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endParaRPr lang="de-DE" dirty="0"/>
          </a:p>
          <a:p>
            <a:pPr lvl="1"/>
            <a:endParaRPr lang="de-DE" dirty="0"/>
          </a:p>
        </p:txBody>
      </p:sp>
      <p:sp>
        <p:nvSpPr>
          <p:cNvPr id="2" name="Titel 1"/>
          <p:cNvSpPr>
            <a:spLocks noGrp="1"/>
          </p:cNvSpPr>
          <p:nvPr>
            <p:ph type="title"/>
          </p:nvPr>
        </p:nvSpPr>
        <p:spPr/>
        <p:txBody>
          <a:bodyPr/>
          <a:lstStyle/>
          <a:p>
            <a:r>
              <a:rPr lang="de-DE" b="1" dirty="0" err="1" smtClean="0"/>
              <a:t>Tonhaltigkeitszuschlag</a:t>
            </a:r>
            <a:endParaRPr lang="de-DE" b="1" dirty="0"/>
          </a:p>
        </p:txBody>
      </p:sp>
      <p:sp>
        <p:nvSpPr>
          <p:cNvPr id="4" name="Datumsplatzhalter 3"/>
          <p:cNvSpPr>
            <a:spLocks noGrp="1"/>
          </p:cNvSpPr>
          <p:nvPr>
            <p:ph type="dt" sz="half" idx="15"/>
          </p:nvPr>
        </p:nvSpPr>
        <p:spPr/>
        <p:txBody>
          <a:bodyPr/>
          <a:lstStyle/>
          <a:p>
            <a:fld id="{4420A82B-31DB-4A8B-AA85-4000F63A11A9}" type="datetime1">
              <a:rPr lang="de-DE" smtClean="0">
                <a:solidFill>
                  <a:srgbClr val="C8C8C8"/>
                </a:solidFill>
              </a:rPr>
              <a:pPr/>
              <a:t>27.05.2014</a:t>
            </a:fld>
            <a:endParaRPr lang="de-DE" dirty="0">
              <a:solidFill>
                <a:srgbClr val="C8C8C8"/>
              </a:solidFill>
            </a:endParaRPr>
          </a:p>
        </p:txBody>
      </p:sp>
      <p:sp>
        <p:nvSpPr>
          <p:cNvPr id="6" name="Foliennummernplatzhalter 5"/>
          <p:cNvSpPr>
            <a:spLocks noGrp="1"/>
          </p:cNvSpPr>
          <p:nvPr>
            <p:ph type="sldNum" sz="quarter" idx="17"/>
          </p:nvPr>
        </p:nvSpPr>
        <p:spPr/>
        <p:txBody>
          <a:bodyPr/>
          <a:lstStyle/>
          <a:p>
            <a:fld id="{444A159E-39F8-4BD4-BAC6-A1654F7AE0EA}" type="slidenum">
              <a:rPr lang="de-DE" smtClean="0">
                <a:solidFill>
                  <a:srgbClr val="C8C8C8"/>
                </a:solidFill>
              </a:rPr>
              <a:pPr/>
              <a:t>8</a:t>
            </a:fld>
            <a:endParaRPr lang="de-DE" dirty="0">
              <a:solidFill>
                <a:srgbClr val="C8C8C8"/>
              </a:solidFill>
            </a:endParaRPr>
          </a:p>
        </p:txBody>
      </p:sp>
      <p:graphicFrame>
        <p:nvGraphicFramePr>
          <p:cNvPr id="7" name="Tabelle 6"/>
          <p:cNvGraphicFramePr>
            <a:graphicFrameLocks noGrp="1"/>
          </p:cNvGraphicFramePr>
          <p:nvPr>
            <p:extLst>
              <p:ext uri="{D42A27DB-BD31-4B8C-83A1-F6EECF244321}">
                <p14:modId xmlns:p14="http://schemas.microsoft.com/office/powerpoint/2010/main" val="2275219368"/>
              </p:ext>
            </p:extLst>
          </p:nvPr>
        </p:nvGraphicFramePr>
        <p:xfrm>
          <a:off x="272392" y="4229748"/>
          <a:ext cx="8620088" cy="2194560"/>
        </p:xfrm>
        <a:graphic>
          <a:graphicData uri="http://schemas.openxmlformats.org/drawingml/2006/table">
            <a:tbl>
              <a:tblPr firstRow="1" bandRow="1">
                <a:tableStyleId>{93296810-A885-4BE3-A3E7-6D5BEEA58F35}</a:tableStyleId>
              </a:tblPr>
              <a:tblGrid>
                <a:gridCol w="5235712"/>
                <a:gridCol w="1656184"/>
                <a:gridCol w="1728192"/>
              </a:tblGrid>
              <a:tr h="265876">
                <a:tc>
                  <a:txBody>
                    <a:bodyPr/>
                    <a:lstStyle/>
                    <a:p>
                      <a:pPr algn="l"/>
                      <a:endParaRPr lang="de-DE" dirty="0">
                        <a:solidFill>
                          <a:schemeClr val="bg1">
                            <a:lumMod val="85000"/>
                          </a:schemeClr>
                        </a:solidFill>
                      </a:endParaRPr>
                    </a:p>
                  </a:txBody>
                  <a:tcPr/>
                </a:tc>
                <a:tc>
                  <a:txBody>
                    <a:bodyPr/>
                    <a:lstStyle/>
                    <a:p>
                      <a:pPr marL="0" algn="ctr" defTabSz="914400" rtl="0" eaLnBrk="1" latinLnBrk="0" hangingPunct="1"/>
                      <a:r>
                        <a:rPr lang="de-DE" sz="1800" b="1" kern="1200" baseline="0" dirty="0" smtClean="0">
                          <a:solidFill>
                            <a:schemeClr val="accent6">
                              <a:lumMod val="20000"/>
                              <a:lumOff val="80000"/>
                            </a:schemeClr>
                          </a:solidFill>
                          <a:latin typeface="+mn-lt"/>
                          <a:ea typeface="+mn-ea"/>
                          <a:cs typeface="+mn-cs"/>
                        </a:rPr>
                        <a:t>TA Lärm</a:t>
                      </a:r>
                      <a:endParaRPr lang="de-DE" sz="1800" b="1" kern="1200" baseline="0" dirty="0">
                        <a:solidFill>
                          <a:schemeClr val="accent6">
                            <a:lumMod val="20000"/>
                            <a:lumOff val="80000"/>
                          </a:schemeClr>
                        </a:solidFill>
                        <a:latin typeface="+mn-lt"/>
                        <a:ea typeface="+mn-ea"/>
                        <a:cs typeface="+mn-cs"/>
                      </a:endParaRPr>
                    </a:p>
                  </a:txBody>
                  <a:tcPr/>
                </a:tc>
                <a:tc>
                  <a:txBody>
                    <a:bodyPr/>
                    <a:lstStyle/>
                    <a:p>
                      <a:pPr algn="ctr"/>
                      <a:r>
                        <a:rPr lang="de-DE" baseline="0" dirty="0" smtClean="0">
                          <a:solidFill>
                            <a:schemeClr val="accent6">
                              <a:lumMod val="20000"/>
                              <a:lumOff val="80000"/>
                            </a:schemeClr>
                          </a:solidFill>
                        </a:rPr>
                        <a:t>32. BImSchV</a:t>
                      </a:r>
                      <a:endParaRPr lang="de-DE" baseline="-25000" dirty="0">
                        <a:solidFill>
                          <a:schemeClr val="accent6">
                            <a:lumMod val="20000"/>
                            <a:lumOff val="80000"/>
                          </a:schemeClr>
                        </a:solidFill>
                      </a:endParaRPr>
                    </a:p>
                  </a:txBody>
                  <a:tcPr/>
                </a:tc>
              </a:tr>
              <a:tr h="265876">
                <a:tc>
                  <a:txBody>
                    <a:bodyPr/>
                    <a:lstStyle/>
                    <a:p>
                      <a:pPr algn="l"/>
                      <a:r>
                        <a:rPr lang="de-DE" b="1" dirty="0" smtClean="0">
                          <a:solidFill>
                            <a:schemeClr val="accent6">
                              <a:lumMod val="75000"/>
                            </a:schemeClr>
                          </a:solidFill>
                        </a:rPr>
                        <a:t>Automatische Berücksichtigung von Tonalität</a:t>
                      </a: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Nein</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Ja, + 3 dB</a:t>
                      </a:r>
                      <a:endParaRPr lang="de-DE" sz="1800" b="1" kern="1200" dirty="0">
                        <a:solidFill>
                          <a:schemeClr val="accent6">
                            <a:lumMod val="75000"/>
                          </a:schemeClr>
                        </a:solidFill>
                        <a:latin typeface="+mn-lt"/>
                        <a:ea typeface="+mn-ea"/>
                        <a:cs typeface="+mn-cs"/>
                      </a:endParaRPr>
                    </a:p>
                  </a:txBody>
                  <a:tcPr/>
                </a:tc>
              </a:tr>
              <a:tr h="265876">
                <a:tc>
                  <a:txBody>
                    <a:bodyPr/>
                    <a:lstStyle/>
                    <a:p>
                      <a:pPr algn="l"/>
                      <a:r>
                        <a:rPr lang="de-DE" b="1" dirty="0" smtClean="0">
                          <a:solidFill>
                            <a:schemeClr val="accent6">
                              <a:lumMod val="75000"/>
                            </a:schemeClr>
                          </a:solidFill>
                        </a:rPr>
                        <a:t>Geräuschcharakteristik</a:t>
                      </a:r>
                      <a:endParaRPr lang="de-DE" b="1" dirty="0">
                        <a:solidFill>
                          <a:schemeClr val="accent6">
                            <a:lumMod val="75000"/>
                          </a:schemeClr>
                        </a:solidFill>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Zuschlag</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Tonalitätswert</a:t>
                      </a:r>
                      <a:endParaRPr lang="de-DE" sz="1800" b="1" kern="1200" dirty="0">
                        <a:solidFill>
                          <a:schemeClr val="accent6">
                            <a:lumMod val="75000"/>
                          </a:schemeClr>
                        </a:solidFill>
                        <a:latin typeface="+mn-lt"/>
                        <a:ea typeface="+mn-ea"/>
                        <a:cs typeface="+mn-cs"/>
                      </a:endParaRPr>
                    </a:p>
                  </a:txBody>
                  <a:tcPr/>
                </a:tc>
              </a:tr>
              <a:tr h="265876">
                <a:tc>
                  <a:txBody>
                    <a:bodyPr/>
                    <a:lstStyle/>
                    <a:p>
                      <a:pPr algn="l"/>
                      <a:r>
                        <a:rPr lang="de-DE" b="1" dirty="0" smtClean="0">
                          <a:solidFill>
                            <a:schemeClr val="accent6">
                              <a:lumMod val="75000"/>
                            </a:schemeClr>
                          </a:solidFill>
                        </a:rPr>
                        <a:t>Keine tonale Geräuschkomponente</a:t>
                      </a:r>
                      <a:endParaRPr lang="de-DE" b="1" dirty="0">
                        <a:solidFill>
                          <a:schemeClr val="accent6">
                            <a:lumMod val="75000"/>
                          </a:schemeClr>
                        </a:solidFill>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0 dB</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- 3 dB</a:t>
                      </a:r>
                      <a:endParaRPr lang="de-DE" sz="1800" b="1" kern="1200" dirty="0">
                        <a:solidFill>
                          <a:schemeClr val="accent6">
                            <a:lumMod val="75000"/>
                          </a:schemeClr>
                        </a:solidFill>
                        <a:latin typeface="+mn-lt"/>
                        <a:ea typeface="+mn-ea"/>
                        <a:cs typeface="+mn-cs"/>
                      </a:endParaRPr>
                    </a:p>
                  </a:txBody>
                  <a:tcPr/>
                </a:tc>
              </a:tr>
              <a:tr h="265876">
                <a:tc>
                  <a:txBody>
                    <a:bodyPr/>
                    <a:lstStyle/>
                    <a:p>
                      <a:pPr algn="l"/>
                      <a:r>
                        <a:rPr lang="de-DE" b="1" dirty="0" smtClean="0">
                          <a:solidFill>
                            <a:schemeClr val="accent6">
                              <a:lumMod val="75000"/>
                            </a:schemeClr>
                          </a:solidFill>
                        </a:rPr>
                        <a:t>Leichte tonale Geräuschkomponente</a:t>
                      </a:r>
                      <a:endParaRPr lang="de-DE" b="1" dirty="0">
                        <a:solidFill>
                          <a:schemeClr val="accent6">
                            <a:lumMod val="75000"/>
                          </a:schemeClr>
                        </a:solidFill>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3 dB</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  0 dB</a:t>
                      </a:r>
                      <a:endParaRPr lang="de-DE" sz="1800" b="1" kern="1200" dirty="0">
                        <a:solidFill>
                          <a:schemeClr val="accent6">
                            <a:lumMod val="75000"/>
                          </a:schemeClr>
                        </a:solidFill>
                        <a:latin typeface="+mn-lt"/>
                        <a:ea typeface="+mn-ea"/>
                        <a:cs typeface="+mn-cs"/>
                      </a:endParaRPr>
                    </a:p>
                  </a:txBody>
                  <a:tcPr/>
                </a:tc>
              </a:tr>
              <a:tr h="265876">
                <a:tc>
                  <a:txBody>
                    <a:bodyPr/>
                    <a:lstStyle/>
                    <a:p>
                      <a:pPr algn="l"/>
                      <a:r>
                        <a:rPr lang="de-DE" b="1" dirty="0" smtClean="0">
                          <a:solidFill>
                            <a:schemeClr val="accent6">
                              <a:lumMod val="75000"/>
                            </a:schemeClr>
                          </a:solidFill>
                        </a:rPr>
                        <a:t>Starke tonale Geräuschkomponente</a:t>
                      </a:r>
                      <a:endParaRPr lang="de-DE" b="1" dirty="0">
                        <a:solidFill>
                          <a:schemeClr val="accent6">
                            <a:lumMod val="75000"/>
                          </a:schemeClr>
                        </a:solidFill>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6 dB</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a:t>
                      </a:r>
                      <a:r>
                        <a:rPr lang="de-DE" sz="1800" b="1" kern="1200" baseline="0" dirty="0" smtClean="0">
                          <a:solidFill>
                            <a:schemeClr val="accent6">
                              <a:lumMod val="75000"/>
                            </a:schemeClr>
                          </a:solidFill>
                          <a:latin typeface="+mn-lt"/>
                          <a:ea typeface="+mn-ea"/>
                          <a:cs typeface="+mn-cs"/>
                        </a:rPr>
                        <a:t> </a:t>
                      </a:r>
                      <a:r>
                        <a:rPr lang="de-DE" sz="1800" b="1" kern="1200" dirty="0" smtClean="0">
                          <a:solidFill>
                            <a:schemeClr val="accent6">
                              <a:lumMod val="75000"/>
                            </a:schemeClr>
                          </a:solidFill>
                          <a:latin typeface="+mn-lt"/>
                          <a:ea typeface="+mn-ea"/>
                          <a:cs typeface="+mn-cs"/>
                        </a:rPr>
                        <a:t>3 dB</a:t>
                      </a:r>
                      <a:endParaRPr lang="de-DE" sz="1800" b="1" kern="1200" dirty="0">
                        <a:solidFill>
                          <a:schemeClr val="accent6">
                            <a:lumMod val="75000"/>
                          </a:schemeClr>
                        </a:solidFill>
                        <a:latin typeface="+mn-lt"/>
                        <a:ea typeface="+mn-ea"/>
                        <a:cs typeface="+mn-cs"/>
                      </a:endParaRPr>
                    </a:p>
                  </a:txBody>
                  <a:tcPr/>
                </a:tc>
              </a:tr>
            </a:tbl>
          </a:graphicData>
        </a:graphic>
      </p:graphicFrame>
    </p:spTree>
    <p:extLst>
      <p:ext uri="{BB962C8B-B14F-4D97-AF65-F5344CB8AC3E}">
        <p14:creationId xmlns:p14="http://schemas.microsoft.com/office/powerpoint/2010/main" val="716236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haltsplatzhalter 5"/>
          <p:cNvSpPr>
            <a:spLocks noGrp="1"/>
          </p:cNvSpPr>
          <p:nvPr>
            <p:ph sz="quarter" idx="14"/>
          </p:nvPr>
        </p:nvSpPr>
        <p:spPr>
          <a:xfrm>
            <a:off x="415156" y="1196752"/>
            <a:ext cx="8333308" cy="5184998"/>
          </a:xfrm>
        </p:spPr>
        <p:txBody>
          <a:bodyPr/>
          <a:lstStyle/>
          <a:p>
            <a:pPr marL="342900" indent="-342900">
              <a:buFont typeface="Arial" panose="020B0604020202020204" pitchFamily="34" charset="0"/>
              <a:buChar char="•"/>
            </a:pPr>
            <a:r>
              <a:rPr lang="de-DE" dirty="0" smtClean="0"/>
              <a:t>Der Zuschlag für Impulshaltigkeit ist gemäß TA Lärm rechnerisch zu ermitteln.</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Der Zuschlag für Tageszeiten mit erhöhter Empfindlichkeit ist nur für die Tagzeit zu berücksichtigen und beträgt 6 dB.</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Die oben genannten Zuschläge sind </a:t>
            </a:r>
            <a:r>
              <a:rPr lang="de-DE" dirty="0"/>
              <a:t>im </a:t>
            </a:r>
            <a:r>
              <a:rPr lang="de-DE" dirty="0" err="1" smtClean="0"/>
              <a:t>Beurteilungsver</a:t>
            </a:r>
            <a:r>
              <a:rPr lang="de-DE" dirty="0" smtClean="0"/>
              <a:t>-fahren der </a:t>
            </a:r>
            <a:r>
              <a:rPr lang="de-DE" dirty="0"/>
              <a:t>32. BImSchV nicht </a:t>
            </a:r>
            <a:r>
              <a:rPr lang="de-DE" dirty="0" smtClean="0"/>
              <a:t>vorgesehen, da sie im Regelfall nicht relevant sind.</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Sind sie im konkreten Fall dennoch zu berücksichtigen, ist eine Messstelle nach § 26 BImSchG hinzuzuziehen.</a:t>
            </a:r>
            <a:endParaRPr lang="de-DE" dirty="0"/>
          </a:p>
          <a:p>
            <a:endParaRPr lang="de-DE" dirty="0"/>
          </a:p>
        </p:txBody>
      </p:sp>
      <p:sp>
        <p:nvSpPr>
          <p:cNvPr id="3" name="Titel 2"/>
          <p:cNvSpPr>
            <a:spLocks noGrp="1"/>
          </p:cNvSpPr>
          <p:nvPr>
            <p:ph type="title"/>
          </p:nvPr>
        </p:nvSpPr>
        <p:spPr/>
        <p:txBody>
          <a:bodyPr>
            <a:normAutofit/>
          </a:bodyPr>
          <a:lstStyle/>
          <a:p>
            <a:r>
              <a:rPr lang="de-DE" dirty="0" smtClean="0"/>
              <a:t>Weitere Zuschläge</a:t>
            </a:r>
            <a:endParaRPr lang="de-DE" dirty="0"/>
          </a:p>
        </p:txBody>
      </p:sp>
      <p:sp>
        <p:nvSpPr>
          <p:cNvPr id="50178" name="Foliennummernplatzhalter 1"/>
          <p:cNvSpPr>
            <a:spLocks noGrp="1"/>
          </p:cNvSpPr>
          <p:nvPr>
            <p:ph type="sldNum" sz="quarter" idx="17"/>
          </p:nvPr>
        </p:nvSpPr>
        <p:spPr>
          <a:noFill/>
        </p:spPr>
        <p:txBody>
          <a:bodyPr/>
          <a:lstStyle>
            <a:lvl1pPr eaLnBrk="0" hangingPunct="0">
              <a:spcBef>
                <a:spcPct val="30000"/>
              </a:spcBef>
              <a:buChar char="•"/>
              <a:defRPr sz="2800">
                <a:solidFill>
                  <a:schemeClr val="tx1"/>
                </a:solidFill>
                <a:latin typeface="Arial" charset="0"/>
              </a:defRPr>
            </a:lvl1pPr>
            <a:lvl2pPr marL="742950" indent="-285750" eaLnBrk="0" hangingPunct="0">
              <a:spcBef>
                <a:spcPct val="30000"/>
              </a:spcBef>
              <a:buChar char="–"/>
              <a:defRPr sz="2800">
                <a:solidFill>
                  <a:schemeClr val="tx1"/>
                </a:solidFill>
                <a:latin typeface="Arial" charset="0"/>
              </a:defRPr>
            </a:lvl2pPr>
            <a:lvl3pPr marL="1143000" indent="-228600" eaLnBrk="0" hangingPunct="0">
              <a:spcBef>
                <a:spcPct val="30000"/>
              </a:spcBef>
              <a:buChar char="•"/>
              <a:defRPr sz="28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A2C0ABEF-2C64-426E-87A6-3ADEDC914BDE}" type="slidenum">
              <a:rPr lang="de-DE" altLang="de-DE" sz="1600" smtClean="0">
                <a:solidFill>
                  <a:schemeClr val="bg2"/>
                </a:solidFill>
              </a:rPr>
              <a:pPr eaLnBrk="1" hangingPunct="1">
                <a:spcBef>
                  <a:spcPct val="0"/>
                </a:spcBef>
                <a:buFontTx/>
                <a:buNone/>
              </a:pPr>
              <a:t>9</a:t>
            </a:fld>
            <a:endParaRPr lang="de-DE" altLang="de-DE" sz="1600" smtClean="0">
              <a:solidFill>
                <a:schemeClr val="bg2"/>
              </a:solidFill>
            </a:endParaRPr>
          </a:p>
        </p:txBody>
      </p:sp>
      <p:sp>
        <p:nvSpPr>
          <p:cNvPr id="5" name="Titel 1"/>
          <p:cNvSpPr txBox="1">
            <a:spLocks/>
          </p:cNvSpPr>
          <p:nvPr/>
        </p:nvSpPr>
        <p:spPr>
          <a:xfrm>
            <a:off x="-9109520" y="2924944"/>
            <a:ext cx="8642350" cy="576263"/>
          </a:xfrm>
          <a:prstGeom prst="rect">
            <a:avLst/>
          </a:prstGeom>
        </p:spPr>
        <p:txBody>
          <a:bodyPr/>
          <a:lstStyle>
            <a:lvl1pPr algn="l" defTabSz="914400" rtl="0" eaLnBrk="1" latinLnBrk="0" hangingPunct="1">
              <a:spcBef>
                <a:spcPct val="0"/>
              </a:spcBef>
              <a:buNone/>
              <a:defRPr sz="2600" kern="1200">
                <a:solidFill>
                  <a:schemeClr val="tx2"/>
                </a:solidFill>
                <a:latin typeface="+mj-lt"/>
                <a:ea typeface="+mj-ea"/>
                <a:cs typeface="+mj-cs"/>
              </a:defRPr>
            </a:lvl1pPr>
          </a:lstStyle>
          <a:p>
            <a:endParaRPr lang="de-DE" b="1" dirty="0"/>
          </a:p>
        </p:txBody>
      </p:sp>
    </p:spTree>
    <p:extLst>
      <p:ext uri="{BB962C8B-B14F-4D97-AF65-F5344CB8AC3E}">
        <p14:creationId xmlns:p14="http://schemas.microsoft.com/office/powerpoint/2010/main" val="3487889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Effect transition="in" filter="fade">
                                      <p:cBhvr>
                                        <p:cTn id="17" dur="500"/>
                                        <p:tgtEl>
                                          <p:spTgt spid="6">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6" end="6"/>
                                            </p:txEl>
                                          </p:spTgt>
                                        </p:tgtEl>
                                        <p:attrNameLst>
                                          <p:attrName>style.visibility</p:attrName>
                                        </p:attrNameLst>
                                      </p:cBhvr>
                                      <p:to>
                                        <p:strVal val="visible"/>
                                      </p:to>
                                    </p:set>
                                    <p:animEffect transition="in" filter="fade">
                                      <p:cBhvr>
                                        <p:cTn id="22"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Larissa-Design">
  <a:themeElements>
    <a:clrScheme name="UBA">
      <a:dk1>
        <a:sysClr val="windowText" lastClr="000000"/>
      </a:dk1>
      <a:lt1>
        <a:sysClr val="window" lastClr="FFFFFF"/>
      </a:lt1>
      <a:dk2>
        <a:srgbClr val="5EAD35"/>
      </a:dk2>
      <a:lt2>
        <a:srgbClr val="F2F2F2"/>
      </a:lt2>
      <a:accent1>
        <a:srgbClr val="E2007A"/>
      </a:accent1>
      <a:accent2>
        <a:srgbClr val="5EAD35"/>
      </a:accent2>
      <a:accent3>
        <a:srgbClr val="007626"/>
      </a:accent3>
      <a:accent4>
        <a:srgbClr val="A5A5A5"/>
      </a:accent4>
      <a:accent5>
        <a:srgbClr val="7F7F7F"/>
      </a:accent5>
      <a:accent6>
        <a:srgbClr val="4D4D4D"/>
      </a:accent6>
      <a:hlink>
        <a:srgbClr val="007626"/>
      </a:hlink>
      <a:folHlink>
        <a:srgbClr val="007626"/>
      </a:folHlink>
    </a:clrScheme>
    <a:fontScheme name="Benutzerdefiniert 4">
      <a:majorFont>
        <a:latin typeface="Meta Offc Bold"/>
        <a:ea typeface=""/>
        <a:cs typeface=""/>
      </a:majorFont>
      <a:minorFont>
        <a:latin typeface="Meta Offc"/>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0</TotalTime>
  <Words>2594</Words>
  <Application>Microsoft Office PowerPoint</Application>
  <PresentationFormat>Bildschirmpräsentation (4:3)</PresentationFormat>
  <Paragraphs>393</Paragraphs>
  <Slides>21</Slides>
  <Notes>20</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21</vt:i4>
      </vt:variant>
    </vt:vector>
  </HeadingPairs>
  <TitlesOfParts>
    <vt:vector size="28" baseType="lpstr">
      <vt:lpstr>Arial</vt:lpstr>
      <vt:lpstr>Meta Offc Bold</vt:lpstr>
      <vt:lpstr>Wingdings</vt:lpstr>
      <vt:lpstr>Meta Offc</vt:lpstr>
      <vt:lpstr>Symbol</vt:lpstr>
      <vt:lpstr>Calibri</vt:lpstr>
      <vt:lpstr>1_Larissa-Design</vt:lpstr>
      <vt:lpstr>8. Kapitel</vt:lpstr>
      <vt:lpstr>Gesetzliche Grundlagen des Schallimmissionsschutzes</vt:lpstr>
      <vt:lpstr>Struktur der Gesetzgebung</vt:lpstr>
      <vt:lpstr>Struktur der Gesetzgebung</vt:lpstr>
      <vt:lpstr>Struktur der Gesetzgebung</vt:lpstr>
      <vt:lpstr>Struktur der Gesetzgebung</vt:lpstr>
      <vt:lpstr>Terminologie des Immissionsschutzes</vt:lpstr>
      <vt:lpstr>Tonhaltigkeitszuschlag</vt:lpstr>
      <vt:lpstr>Weitere Zuschläge</vt:lpstr>
      <vt:lpstr>Immissionsorte und Immissionsrichtwerte</vt:lpstr>
      <vt:lpstr>Immissionsschutzrechtliche Regelungen</vt:lpstr>
      <vt:lpstr>Immissionsschutzrechtliche Regelungen</vt:lpstr>
      <vt:lpstr>Immissionsschutzrechtliche Regelungen</vt:lpstr>
      <vt:lpstr>Immissionsschutzrechtliche Regelungen</vt:lpstr>
      <vt:lpstr>Immissionsschutzrechtliche Regelungen</vt:lpstr>
      <vt:lpstr>Immissionsschutzrechtliche Regelungen</vt:lpstr>
      <vt:lpstr>Immissionsschutzrechtliche Regelungen</vt:lpstr>
      <vt:lpstr>Immissionsschutzrechtliche Regelungen</vt:lpstr>
      <vt:lpstr>Immissionsschutzrechtliche Regelungen</vt:lpstr>
      <vt:lpstr>Immissionsschutzrechtliche Regelungen</vt:lpstr>
      <vt:lpstr>Vielen Dank für Ihre Aufmerksamkeit </vt:lpstr>
    </vt:vector>
  </TitlesOfParts>
  <Company>Müller-BBM GmbH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Müller-BBM Powerpoint Vorlage - Hinweise</dc:title>
  <dc:creator>Lenzen,</dc:creator>
  <cp:lastModifiedBy>Bauer, Wolfgang</cp:lastModifiedBy>
  <cp:revision>152</cp:revision>
  <cp:lastPrinted>2014-05-26T06:45:33Z</cp:lastPrinted>
  <dcterms:created xsi:type="dcterms:W3CDTF">2014-01-27T10:41:46Z</dcterms:created>
  <dcterms:modified xsi:type="dcterms:W3CDTF">2014-05-27T13:10:21Z</dcterms:modified>
</cp:coreProperties>
</file>