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38" r:id="rId1"/>
  </p:sldMasterIdLst>
  <p:notesMasterIdLst>
    <p:notesMasterId r:id="rId17"/>
  </p:notesMasterIdLst>
  <p:sldIdLst>
    <p:sldId id="256" r:id="rId2"/>
    <p:sldId id="264" r:id="rId3"/>
    <p:sldId id="272" r:id="rId4"/>
    <p:sldId id="301" r:id="rId5"/>
    <p:sldId id="302" r:id="rId6"/>
    <p:sldId id="303" r:id="rId7"/>
    <p:sldId id="308" r:id="rId8"/>
    <p:sldId id="305" r:id="rId9"/>
    <p:sldId id="304" r:id="rId10"/>
    <p:sldId id="306" r:id="rId11"/>
    <p:sldId id="309" r:id="rId12"/>
    <p:sldId id="310" r:id="rId13"/>
    <p:sldId id="307" r:id="rId14"/>
    <p:sldId id="289" r:id="rId15"/>
    <p:sldId id="257" r:id="rId16"/>
  </p:sldIdLst>
  <p:sldSz cx="9144000" cy="6858000" type="screen4x3"/>
  <p:notesSz cx="6858000" cy="9144000"/>
  <p:embeddedFontLst>
    <p:embeddedFont>
      <p:font typeface="Calibri" panose="020F0502020204030204" pitchFamily="34" charset="0"/>
      <p:regular r:id="rId18"/>
      <p:bold r:id="rId19"/>
      <p:italic r:id="rId20"/>
      <p:boldItalic r:id="rId21"/>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1AD"/>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591" autoAdjust="0"/>
    <p:restoredTop sz="79207" autoAdjust="0"/>
  </p:normalViewPr>
  <p:slideViewPr>
    <p:cSldViewPr snapToObjects="1">
      <p:cViewPr>
        <p:scale>
          <a:sx n="66" d="100"/>
          <a:sy n="66" d="100"/>
        </p:scale>
        <p:origin x="-1014" y="-624"/>
      </p:cViewPr>
      <p:guideLst>
        <p:guide orient="horz" pos="4020"/>
        <p:guide orient="horz" pos="300"/>
        <p:guide orient="horz" pos="663"/>
        <p:guide orient="horz" pos="754"/>
        <p:guide pos="158"/>
        <p:guide pos="560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Objects="1" showGuides="1">
      <p:cViewPr varScale="1">
        <p:scale>
          <a:sx n="73" d="100"/>
          <a:sy n="73" d="100"/>
        </p:scale>
        <p:origin x="-163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FBE621-BD30-4E3C-A388-E3B1AF6B3E4C}" type="datetimeFigureOut">
              <a:rPr lang="de-DE" smtClean="0"/>
              <a:t>27.05.2014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EC1513-3634-448A-B37C-DFF56361E386}" type="slidenum">
              <a:rPr lang="de-DE" smtClean="0"/>
              <a:t>‹Nr.›</a:t>
            </a:fld>
            <a:endParaRPr lang="de-DE"/>
          </a:p>
        </p:txBody>
      </p:sp>
    </p:spTree>
    <p:extLst>
      <p:ext uri="{BB962C8B-B14F-4D97-AF65-F5344CB8AC3E}">
        <p14:creationId xmlns:p14="http://schemas.microsoft.com/office/powerpoint/2010/main" val="421719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Bisher haben wir stillschweigend angenommen, dass es nur eine Schallquelle und einen Immissionsort gibt. Dies ist i. A. eine unrealistische Annahme.</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b="1" u="sng" dirty="0" smtClean="0"/>
          </a:p>
          <a:p>
            <a:endParaRPr lang="de-DE" dirty="0"/>
          </a:p>
        </p:txBody>
      </p:sp>
      <p:sp>
        <p:nvSpPr>
          <p:cNvPr id="4" name="Foliennummernplatzhalter 3"/>
          <p:cNvSpPr>
            <a:spLocks noGrp="1"/>
          </p:cNvSpPr>
          <p:nvPr>
            <p:ph type="sldNum" sz="quarter" idx="10"/>
          </p:nvPr>
        </p:nvSpPr>
        <p:spPr/>
        <p:txBody>
          <a:bodyPr/>
          <a:lstStyle/>
          <a:p>
            <a:fld id="{3FEC1513-3634-448A-B37C-DFF56361E386}" type="slidenum">
              <a:rPr lang="de-DE" smtClean="0"/>
              <a:t>1</a:t>
            </a:fld>
            <a:endParaRPr lang="de-DE"/>
          </a:p>
        </p:txBody>
      </p:sp>
    </p:spTree>
    <p:extLst>
      <p:ext uri="{BB962C8B-B14F-4D97-AF65-F5344CB8AC3E}">
        <p14:creationId xmlns:p14="http://schemas.microsoft.com/office/powerpoint/2010/main" val="30601698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Die Ermittlung der Vorbelastung ist aufwendig. Um sie in vielen Fällen vermeiden zu können, bietet die Gesetzgebung eine Art Hintertür, die die Vorgehensweise vereinfachen soll, ohne den Lärmschutz aufzuweichen. Diese Regelung funktioniert folgendermaßen:</a:t>
            </a:r>
          </a:p>
          <a:p>
            <a:r>
              <a:rPr lang="de-DE" b="0" u="none" baseline="0" dirty="0" smtClean="0"/>
              <a:t>Kann ein Betreiber nachweisen, dass die von seiner Anlage verursachten Immissionen den Immissionsrichtwert nicht nur einhalten, sondern sogar um 6 dB unterschreiten, dann ist die Anlage im Allgemeinen </a:t>
            </a:r>
            <a:r>
              <a:rPr lang="de-DE" b="0" u="sng" baseline="0" dirty="0" smtClean="0"/>
              <a:t>ohne weitere Prüfung der Vorbelastung genehmigungsfähig</a:t>
            </a:r>
            <a:r>
              <a:rPr lang="de-DE" b="0" u="none" baseline="0" dirty="0" smtClean="0"/>
              <a:t>.</a:t>
            </a:r>
          </a:p>
          <a:p>
            <a:r>
              <a:rPr lang="de-DE" b="0" u="none" baseline="0" dirty="0" smtClean="0"/>
              <a:t>Häufig wird von Genehmigungsbehörden die Unterschreitung der IRW um 6 dB auch dann verlangt, wenn noch keine Vorbelastung vorliegt. Von dieser Praxis wird in Bezug auf die uns betreffenden Geräte pauschal Gebrauch gemacht. Unabhängig davon, ob bereits eine Vorbelastung vorliegt oder nicht, müssen die verursachten Immissionen </a:t>
            </a:r>
            <a:r>
              <a:rPr lang="de-DE" b="0" u="sng" baseline="0" dirty="0" smtClean="0"/>
              <a:t>die IRW um 6 dB unterschreiten</a:t>
            </a:r>
            <a:r>
              <a:rPr lang="de-DE" b="0" u="none" baseline="0" dirty="0" smtClean="0"/>
              <a:t>.</a:t>
            </a:r>
          </a:p>
          <a:p>
            <a:r>
              <a:rPr lang="de-DE" b="0" u="none" baseline="0" dirty="0" smtClean="0"/>
              <a:t>Was hat das für einen Sinn? Ein bekanntes Problem beim Immissionsschutz ist, dass bei Ausschöpfung der Immissionsrichtwerte eine neu hinzukommende Anlage im Hinblick auf den Lärmschutz kaum mehr Spielraum hat, da sie quasi geräuschfrei arbeiten muss.</a:t>
            </a:r>
          </a:p>
          <a:p>
            <a:r>
              <a:rPr lang="de-DE" b="0" u="none" baseline="0" dirty="0" smtClean="0"/>
              <a:t>Verlangt man in jedem Fall eine Unterschreitung von 6 dB, so hat man diesen Spielraum für die eventuelle Aufstellung weiterer Geräte geschaffen. Gemäß unserer Regel zur Pegeladdition kann man den reduzierten Immissionsrichtwert viermal ausschöpfen, </a:t>
            </a:r>
            <a:r>
              <a:rPr lang="de-DE" b="0" u="sng" baseline="0" dirty="0" smtClean="0"/>
              <a:t>ohne den eigentlichen Richtwert zu überschreiten</a:t>
            </a:r>
            <a:r>
              <a:rPr lang="de-DE" b="0" u="none" baseline="0" dirty="0" smtClean="0"/>
              <a:t>.</a:t>
            </a:r>
          </a:p>
          <a:p>
            <a:r>
              <a:rPr lang="de-DE" b="0" u="sng" baseline="0" dirty="0" smtClean="0"/>
              <a:t>In der folgenden Folie sind die um 6 dB reduzierten Immissionsrichtwerte der TA Lärm aufgeführt.</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10</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kern="1200" dirty="0" smtClean="0">
                <a:solidFill>
                  <a:schemeClr val="tx1"/>
                </a:solidFill>
                <a:effectLst/>
                <a:latin typeface="+mn-lt"/>
                <a:ea typeface="+mn-ea"/>
                <a:cs typeface="+mn-cs"/>
              </a:rPr>
              <a:t>Unabhängig davon, ob bereits eine Vorbelastung vorliegt oder nicht, müssen die verursachten Immissionen die Immissionsrichtwerte um mindestens 6 dB unterschreiten.</a:t>
            </a:r>
            <a:endParaRPr lang="de-DE" b="0" u="none" baseline="0" dirty="0" smtClean="0">
              <a:effectLst/>
            </a:endParaRP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11</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kern="1200" dirty="0" smtClean="0">
                <a:solidFill>
                  <a:schemeClr val="tx1"/>
                </a:solidFill>
                <a:effectLst/>
                <a:latin typeface="+mn-lt"/>
                <a:ea typeface="+mn-ea"/>
                <a:cs typeface="+mn-cs"/>
              </a:rPr>
              <a:t>Die Vorbelastung kann</a:t>
            </a:r>
            <a:r>
              <a:rPr lang="de-DE" sz="1200" b="0" kern="1200" baseline="0" dirty="0" smtClean="0">
                <a:solidFill>
                  <a:schemeClr val="tx1"/>
                </a:solidFill>
                <a:effectLst/>
                <a:latin typeface="+mn-lt"/>
                <a:ea typeface="+mn-ea"/>
                <a:cs typeface="+mn-cs"/>
              </a:rPr>
              <a:t> ein heikles Thema sein: </a:t>
            </a:r>
            <a:r>
              <a:rPr lang="de-DE" sz="1200" b="0" kern="1200" dirty="0" smtClean="0">
                <a:solidFill>
                  <a:schemeClr val="tx1"/>
                </a:solidFill>
                <a:effectLst/>
                <a:latin typeface="+mn-lt"/>
                <a:ea typeface="+mn-ea"/>
                <a:cs typeface="+mn-cs"/>
              </a:rPr>
              <a:t>Es gibt auch Aufstellorte, an denen bereits eine erhebliche Vorbelastung durch haustechnische </a:t>
            </a:r>
            <a:r>
              <a:rPr lang="de-DE" sz="1200" b="0" u="sng" kern="1200" dirty="0" smtClean="0">
                <a:solidFill>
                  <a:schemeClr val="tx1"/>
                </a:solidFill>
                <a:effectLst/>
                <a:latin typeface="+mn-lt"/>
                <a:ea typeface="+mn-ea"/>
                <a:cs typeface="+mn-cs"/>
              </a:rPr>
              <a:t>Geräte, Gewerbe- oder Industriebetriebe vorliegt</a:t>
            </a:r>
            <a:r>
              <a:rPr lang="de-DE" sz="1200" b="0" kern="1200" dirty="0" smtClean="0">
                <a:solidFill>
                  <a:schemeClr val="tx1"/>
                </a:solidFill>
                <a:effectLst/>
                <a:latin typeface="+mn-lt"/>
                <a:ea typeface="+mn-ea"/>
                <a:cs typeface="+mn-cs"/>
              </a:rPr>
              <a:t>.</a:t>
            </a:r>
          </a:p>
          <a:p>
            <a:r>
              <a:rPr lang="de-DE" sz="1200" b="0" kern="1200" dirty="0" smtClean="0">
                <a:solidFill>
                  <a:schemeClr val="tx1"/>
                </a:solidFill>
                <a:effectLst/>
                <a:latin typeface="+mn-lt"/>
                <a:ea typeface="+mn-ea"/>
                <a:cs typeface="+mn-cs"/>
              </a:rPr>
              <a:t>Hier ist möglicherweise eine Unterschreitung der IRW der TA Lärm um</a:t>
            </a:r>
            <a:r>
              <a:rPr lang="de-DE" sz="1200" b="0" kern="1200" baseline="0" dirty="0" smtClean="0">
                <a:solidFill>
                  <a:schemeClr val="tx1"/>
                </a:solidFill>
                <a:effectLst/>
                <a:latin typeface="+mn-lt"/>
                <a:ea typeface="+mn-ea"/>
                <a:cs typeface="+mn-cs"/>
              </a:rPr>
              <a:t> </a:t>
            </a:r>
            <a:r>
              <a:rPr lang="de-DE" sz="1200" b="0" kern="1200" dirty="0" smtClean="0">
                <a:solidFill>
                  <a:schemeClr val="tx1"/>
                </a:solidFill>
                <a:effectLst/>
                <a:latin typeface="+mn-lt"/>
                <a:ea typeface="+mn-ea"/>
                <a:cs typeface="+mn-cs"/>
              </a:rPr>
              <a:t>6 dB nicht ausreichend</a:t>
            </a:r>
            <a:r>
              <a:rPr lang="de-DE" sz="1200" b="0" u="none" kern="1200" dirty="0" smtClean="0">
                <a:solidFill>
                  <a:schemeClr val="tx1"/>
                </a:solidFill>
                <a:effectLst/>
                <a:latin typeface="+mn-lt"/>
                <a:ea typeface="+mn-ea"/>
                <a:cs typeface="+mn-cs"/>
              </a:rPr>
              <a:t>, </a:t>
            </a:r>
            <a:r>
              <a:rPr lang="de-DE" sz="1200" b="0" u="sng" kern="1200" dirty="0" smtClean="0">
                <a:solidFill>
                  <a:schemeClr val="tx1"/>
                </a:solidFill>
                <a:effectLst/>
                <a:latin typeface="+mn-lt"/>
                <a:ea typeface="+mn-ea"/>
                <a:cs typeface="+mn-cs"/>
              </a:rPr>
              <a:t>um die IRW in Summe einzuhalten</a:t>
            </a:r>
            <a:r>
              <a:rPr lang="de-DE" sz="1200" b="0" kern="1200" dirty="0" smtClean="0">
                <a:solidFill>
                  <a:schemeClr val="tx1"/>
                </a:solidFill>
                <a:effectLst/>
                <a:latin typeface="+mn-lt"/>
                <a:ea typeface="+mn-ea"/>
                <a:cs typeface="+mn-cs"/>
              </a:rPr>
              <a:t>.</a:t>
            </a:r>
          </a:p>
          <a:p>
            <a:r>
              <a:rPr lang="de-DE" sz="1200" b="0" kern="1200" dirty="0" smtClean="0">
                <a:solidFill>
                  <a:schemeClr val="tx1"/>
                </a:solidFill>
                <a:effectLst/>
                <a:latin typeface="+mn-lt"/>
                <a:ea typeface="+mn-ea"/>
                <a:cs typeface="+mn-cs"/>
              </a:rPr>
              <a:t>Es muss in einem solchen Fall ggf. eine Messstelle nach </a:t>
            </a:r>
            <a:r>
              <a:rPr lang="de-DE" sz="1200" b="0" u="sng" kern="1200" dirty="0" smtClean="0">
                <a:solidFill>
                  <a:schemeClr val="tx1"/>
                </a:solidFill>
                <a:effectLst/>
                <a:latin typeface="+mn-lt"/>
                <a:ea typeface="+mn-ea"/>
                <a:cs typeface="+mn-cs"/>
              </a:rPr>
              <a:t>§ 26 BImSchG hinzugezogen werden</a:t>
            </a:r>
            <a:r>
              <a:rPr lang="de-DE" sz="1200" b="0" kern="1200" dirty="0" smtClean="0">
                <a:solidFill>
                  <a:schemeClr val="tx1"/>
                </a:solidFill>
                <a:effectLst/>
                <a:latin typeface="+mn-lt"/>
                <a:ea typeface="+mn-ea"/>
                <a:cs typeface="+mn-cs"/>
              </a:rPr>
              <a:t>. Diese kann dann z. B. eine Bestimmung der Vorbelastung vornehmen und</a:t>
            </a:r>
            <a:r>
              <a:rPr lang="de-DE" sz="1200" b="0" kern="1200" baseline="0" dirty="0" smtClean="0">
                <a:solidFill>
                  <a:schemeClr val="tx1"/>
                </a:solidFill>
                <a:effectLst/>
                <a:latin typeface="+mn-lt"/>
                <a:ea typeface="+mn-ea"/>
                <a:cs typeface="+mn-cs"/>
              </a:rPr>
              <a:t> ermitteln, wie groß die Unterschreitung im konkreten Fall sein muss.</a:t>
            </a:r>
            <a:endParaRPr lang="de-DE" sz="1200" b="0" kern="1200" dirty="0" smtClean="0">
              <a:solidFill>
                <a:schemeClr val="tx1"/>
              </a:solidFill>
              <a:effectLst/>
              <a:latin typeface="+mn-lt"/>
              <a:ea typeface="+mn-ea"/>
              <a:cs typeface="+mn-cs"/>
            </a:endParaRPr>
          </a:p>
          <a:p>
            <a:endParaRPr lang="de-DE" b="0" u="none" baseline="0" dirty="0" smtClean="0">
              <a:effectLst/>
            </a:endParaRPr>
          </a:p>
          <a:p>
            <a:r>
              <a:rPr lang="de-DE" b="0" u="none" baseline="0" dirty="0" smtClean="0">
                <a:effectLst/>
              </a:rPr>
              <a:t>Wir betrachten zum letzten Mal unser Beispiel:</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12</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u="none" dirty="0" smtClean="0"/>
              <a:t>Wir haben</a:t>
            </a:r>
            <a:r>
              <a:rPr lang="de-DE" u="none" baseline="0" dirty="0" smtClean="0"/>
              <a:t> also nicht den nächtlichen Immissionsrichtwert von 40 dB(A) einzuhalten, sondern den um 6 dB reduzierten Richtwert von 34 dB(A). </a:t>
            </a:r>
            <a:r>
              <a:rPr lang="de-DE" u="sng" baseline="0" dirty="0" smtClean="0"/>
              <a:t>Der ist aber gemäß unserer Berechnung überschritten.</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Um den Immissionspegel weiter abzusenken, stellen wir das Gerät </a:t>
            </a:r>
            <a:r>
              <a:rPr lang="de-DE" u="sng" baseline="0" dirty="0" smtClean="0"/>
              <a:t>an die Südfassade des Betreiberhauses.</a:t>
            </a:r>
            <a:r>
              <a:rPr lang="de-DE" u="none" baseline="0" dirty="0" smtClean="0"/>
              <a:t> So bekommen wir zwar einen Zuschlag von 3 dB für die Reflexionen, aber wir nutzen die abschirmende Wirkung der Hausfassade und </a:t>
            </a:r>
            <a:r>
              <a:rPr lang="de-DE" u="sng" baseline="0" dirty="0" smtClean="0"/>
              <a:t>vergrößern den Abstand noch ein wenig</a:t>
            </a:r>
            <a:r>
              <a:rPr lang="de-DE"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Damit erhalten wir einen </a:t>
            </a:r>
            <a:r>
              <a:rPr lang="de-DE" u="sng" baseline="0" dirty="0" smtClean="0"/>
              <a:t>Beurteilungspegel von 33 dB(A)</a:t>
            </a:r>
            <a:r>
              <a:rPr lang="de-DE" u="none" baseline="0" dirty="0" smtClean="0"/>
              <a:t>, womit auch der reduzierte Immissionsrichtwert eingehalten ist. Vorausgesetzt der betrachtete Immissionsort ist auch wirklich der maßgebliche Immissionsort, ist unsere Anlage nun endlich nach den geltenden Regeln des Lärmschutzes aufgestellt.</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Wir wollen zuletzt noch sehen, was passiert, wenn tatsächlich weitere Nachbarn Wärmepumpen installieren:</a:t>
            </a: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13</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baseline="0" dirty="0" smtClean="0"/>
              <a:t>Wir sehen uns eine ähnliche Situation in größerem Maßstab an, </a:t>
            </a:r>
            <a:r>
              <a:rPr lang="de-DE" u="sng" baseline="0" dirty="0" smtClean="0"/>
              <a:t>zoomen also quasi heraus</a:t>
            </a:r>
            <a:r>
              <a:rPr lang="de-DE" u="none" baseline="0" dirty="0" smtClean="0"/>
              <a:t>.</a:t>
            </a:r>
          </a:p>
          <a:p>
            <a:r>
              <a:rPr lang="de-DE" b="0" u="none" baseline="0" dirty="0" smtClean="0"/>
              <a:t>Zu der uns bekannten Anlage kommen jetzt noch </a:t>
            </a:r>
            <a:r>
              <a:rPr lang="de-DE" b="0" u="sng" baseline="0" dirty="0" smtClean="0"/>
              <a:t>drei weitere Anlagen hinzu</a:t>
            </a:r>
            <a:r>
              <a:rPr lang="de-DE" b="0" u="none" baseline="0" dirty="0" smtClean="0"/>
              <a:t>, die alle schalltechnisch nach dem Stand der Technik aufgestellt wurden.</a:t>
            </a:r>
          </a:p>
          <a:p>
            <a:r>
              <a:rPr lang="de-DE" b="0" u="none" baseline="0" dirty="0" smtClean="0"/>
              <a:t>Das heißt, jede dieser drei Anlagen verursacht an dem für sie maßgeblichen Immissionsort maximal einen </a:t>
            </a:r>
            <a:r>
              <a:rPr lang="de-DE" b="0" u="sng" baseline="0" dirty="0" smtClean="0"/>
              <a:t>Beurteilungspegel von 34 dB(A)</a:t>
            </a:r>
            <a:r>
              <a:rPr lang="de-DE" b="0" u="none" baseline="0" dirty="0" smtClean="0"/>
              <a:t>. Das wiederum bedeutet weiter, dass an jedem beliebigen Immissionsort, z. B. am Schlafzimmerfenster Haus Nr. 29, erst recht maximal 34 dB(A) erreicht werden. Im schlimmsten Fall haben wir also an unserem Immissionsort in Summenwirkung </a:t>
            </a:r>
            <a:r>
              <a:rPr lang="de-DE" b="0" u="sng" baseline="0" dirty="0" smtClean="0"/>
              <a:t>einen Immissionspegel von 4 x 34 dB(A) = 34 dB(A) + 6 dB = 40 dB(A)</a:t>
            </a:r>
            <a:r>
              <a:rPr lang="de-DE" b="0" u="none" baseline="0" dirty="0" smtClean="0"/>
              <a:t>. Damit ist der IRW in Summe eingehalten.</a:t>
            </a:r>
          </a:p>
          <a:p>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14</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Insbesondere die von uns betrachteten Geräte sind gehäuft in größeren Siedlungen von Einfamilienhäusern anzutreffen. Das heißt, wir müssen uns einerseits mit der Frage beschäftigen, ob wir alle Immissionsorte zu betrachten haben, </a:t>
            </a:r>
            <a:r>
              <a:rPr lang="de-DE" u="sng" baseline="0" dirty="0" smtClean="0"/>
              <a:t>die von einer bestimmten Anlage betroffen sind</a:t>
            </a:r>
            <a:r>
              <a:rPr lang="de-DE" baseline="0" dirty="0" smtClean="0"/>
              <a:t>.</a:t>
            </a:r>
          </a:p>
          <a:p>
            <a:r>
              <a:rPr lang="de-DE" baseline="0" dirty="0" smtClean="0"/>
              <a:t>Andererseits kann auch der Fall eintreten, dass an ein und demselben </a:t>
            </a:r>
            <a:r>
              <a:rPr lang="de-DE" u="sng" baseline="0" dirty="0" smtClean="0"/>
              <a:t>Immissionsort verschiedene benachbarte Anlagen einwirken</a:t>
            </a:r>
            <a:r>
              <a:rPr lang="de-DE" baseline="0" dirty="0" smtClean="0"/>
              <a:t>.</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2</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baseline="0" dirty="0" smtClean="0"/>
              <a:t>Wir betrachten also wieder eine Schallquelle, zum Beispiel eine Luftwärmepumpe, </a:t>
            </a:r>
            <a:r>
              <a:rPr lang="de-DE" u="sng" baseline="0" dirty="0" smtClean="0"/>
              <a:t>die in einem Wohngebiet aufgestellt ist</a:t>
            </a:r>
            <a:r>
              <a:rPr lang="de-DE" u="none" baseline="0" dirty="0" smtClean="0"/>
              <a:t>. Wir sehen, dass insgesamt vier umliegende Anwesen von den Emissionen der Schallquelle </a:t>
            </a:r>
            <a:r>
              <a:rPr lang="de-DE" u="sng" baseline="0" dirty="0" smtClean="0"/>
              <a:t>in relevantem Maß betroffen sein können</a:t>
            </a:r>
            <a:r>
              <a:rPr lang="de-DE" u="none" baseline="0" dirty="0" smtClean="0"/>
              <a:t>. Wie gehen wir nun vor?</a:t>
            </a:r>
          </a:p>
          <a:p>
            <a:r>
              <a:rPr lang="de-DE" u="none" baseline="0" dirty="0" smtClean="0"/>
              <a:t>Sehen wir einmal von der Möglichkeit ab, dass die Schallquelle eine nennenswerte Richtwirkung aufweist, so gibt es mehrere Fenster, die vom Schall ohne Abschirmung erreicht werden. Da Richtwirkung, Reflexionen und Abschirmung für alle diese Fenster die gleiche Auswirkung haben, unterscheiden sich die jeweiligen Immissionen allein aufgrund der Entfernung. Es ist also davon auszugehen, dass am nächstgelegenen Fenster im Anwesen Martinstraße 12a </a:t>
            </a:r>
            <a:r>
              <a:rPr lang="de-DE" u="sng" baseline="0" dirty="0" smtClean="0"/>
              <a:t>der höchste Immissionspegel auftritt</a:t>
            </a:r>
            <a:r>
              <a:rPr lang="de-DE" u="none" baseline="0" dirty="0" smtClean="0"/>
              <a:t>.</a:t>
            </a:r>
          </a:p>
          <a:p>
            <a:r>
              <a:rPr lang="de-DE" u="none" baseline="0" dirty="0" smtClean="0"/>
              <a:t>Wenn wir also nachweisen können, dass dort der Immissionsrichtwert eingehalten wird, dann ist davon auszugehen, dass dies für die anderen Immissionsorte erst recht der Fall ist. Es genügt also, sich mit seiner Immissionsprognose auf den am stärksten betroffenen Immissionsort zu beschränken. Den am stärksten betroffenen Immissionsort nennen wir </a:t>
            </a:r>
            <a:r>
              <a:rPr lang="de-DE" i="1" u="sng" baseline="0" dirty="0" smtClean="0"/>
              <a:t>maßgeblichen Immissionsort</a:t>
            </a:r>
            <a:r>
              <a:rPr lang="de-DE" i="1" u="none" baseline="0" dirty="0" smtClean="0"/>
              <a:t>.</a:t>
            </a:r>
          </a:p>
          <a:p>
            <a:r>
              <a:rPr lang="de-DE" i="0" u="none" baseline="0" dirty="0" smtClean="0"/>
              <a:t>Der maßgebliche Immissionsort muss nicht immer eindeutig sein.</a:t>
            </a:r>
          </a:p>
          <a:p>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u="none" baseline="0" dirty="0" smtClean="0"/>
              <a:t>Im vorliegenden Fall ist es unwahrscheinlich, es wäre aber möglich, dass jenseits der </a:t>
            </a:r>
            <a:r>
              <a:rPr lang="de-DE" i="0" u="sng" baseline="0" dirty="0" smtClean="0"/>
              <a:t>Straße eine andere Gebietseinstufung vorliegt</a:t>
            </a:r>
            <a:r>
              <a:rPr lang="de-DE" i="0" u="none" baseline="0" dirty="0" smtClean="0"/>
              <a:t>.</a:t>
            </a:r>
          </a:p>
          <a:p>
            <a:r>
              <a:rPr lang="de-DE" i="0" u="none" baseline="0" dirty="0" smtClean="0"/>
              <a:t>Gesetzt den Fall, östlich der Straße hätten wir ein Allgemeines Wohngebiet, westlich ein Reines Wohngebiet, dann wären dort um </a:t>
            </a:r>
            <a:r>
              <a:rPr lang="de-DE" i="0" u="sng" baseline="0" dirty="0" smtClean="0"/>
              <a:t>5 dB schärfere Richtwerte einzuhalten</a:t>
            </a:r>
            <a:r>
              <a:rPr lang="de-DE" i="0" u="none" baseline="0" dirty="0" smtClean="0"/>
              <a:t>.</a:t>
            </a:r>
          </a:p>
          <a:p>
            <a:r>
              <a:rPr lang="de-DE" i="0" u="none" baseline="0" dirty="0" smtClean="0"/>
              <a:t>Der Unterschied in der Ausbreitungsdämpfung zwischen Anwesen Nr. </a:t>
            </a:r>
            <a:r>
              <a:rPr lang="de-DE" i="0" u="none" baseline="0" dirty="0" err="1" smtClean="0"/>
              <a:t>12a</a:t>
            </a:r>
            <a:r>
              <a:rPr lang="de-DE" i="0" u="none" baseline="0" dirty="0" smtClean="0"/>
              <a:t> (15 m entfernt) und Nr. 11 (24 m entfernt) </a:t>
            </a:r>
            <a:r>
              <a:rPr lang="de-DE" i="0" u="sng" baseline="0" dirty="0" smtClean="0"/>
              <a:t>beträgt aber nur 4 dB</a:t>
            </a:r>
            <a:r>
              <a:rPr lang="de-DE" i="0" u="none" baseline="0" dirty="0" smtClean="0"/>
              <a:t>.</a:t>
            </a:r>
          </a:p>
          <a:p>
            <a:r>
              <a:rPr lang="de-DE" i="0" u="none" baseline="0" dirty="0" smtClean="0"/>
              <a:t>Damit sind in diesem Fall die Immissionsrichtwerte am ehesten im Anwesen Martinstraße 11 überschritten. </a:t>
            </a:r>
            <a:r>
              <a:rPr lang="de-DE" i="0" u="sng" baseline="0" dirty="0" smtClean="0"/>
              <a:t>Martinstraße 11 ist daher der maßgebliche Immissionsort</a:t>
            </a:r>
            <a:r>
              <a:rPr lang="de-DE" i="0" u="none" baseline="0" dirty="0" smtClean="0"/>
              <a:t>.</a:t>
            </a:r>
          </a:p>
          <a:p>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4</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baseline="0" dirty="0" smtClean="0"/>
              <a:t>Auch die Richtwirkung kann Einfluss auf die Festlegung des maßgeblichen Immissionsortes haben. Wir nehmen an, </a:t>
            </a:r>
            <a:r>
              <a:rPr lang="de-DE" dirty="0" smtClean="0"/>
              <a:t>die Schallquelle habe </a:t>
            </a:r>
            <a:r>
              <a:rPr lang="de-DE" u="sng" dirty="0" smtClean="0"/>
              <a:t>eine ausgeprägte Richtwirkung nach Süden</a:t>
            </a:r>
            <a:r>
              <a:rPr lang="de-DE" dirty="0" smtClean="0"/>
              <a:t>. Die Aufstellung ist dann schalltechnisch sinnvoll</a:t>
            </a:r>
            <a:r>
              <a:rPr lang="de-DE" baseline="0" dirty="0" smtClean="0"/>
              <a:t> erfolgt, weil die Bebauung im Süden am weitesten entfernt ist. Es</a:t>
            </a:r>
            <a:r>
              <a:rPr lang="de-DE" dirty="0" smtClean="0"/>
              <a:t> stellt</a:t>
            </a:r>
            <a:r>
              <a:rPr lang="de-DE" baseline="0" dirty="0" smtClean="0"/>
              <a:t> sich trotzdem die Frage, ob evtl. in Anwesen Nr. 10 mit den höchsten Immissionen zu rechnen ist. </a:t>
            </a: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i="0" u="none" baseline="0" dirty="0" smtClean="0"/>
              <a:t>Der Unterschied in der Ausbreitungsdämpfung zwischen Anwesen Nr. </a:t>
            </a:r>
            <a:r>
              <a:rPr lang="de-DE" i="0" u="none" baseline="0" dirty="0" err="1" smtClean="0"/>
              <a:t>12a</a:t>
            </a:r>
            <a:r>
              <a:rPr lang="de-DE" i="0" u="none" baseline="0" dirty="0" smtClean="0"/>
              <a:t> (15 m entfernt) und Nr. 10 (27 m entfernt) </a:t>
            </a:r>
            <a:r>
              <a:rPr lang="de-DE" i="0" u="sng" baseline="0" dirty="0" smtClean="0"/>
              <a:t>beträgt 5 dB</a:t>
            </a:r>
            <a:r>
              <a:rPr lang="de-DE" i="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i="0" u="none" baseline="0" dirty="0" smtClean="0"/>
              <a:t>Angenommen die Abstrahlung der Wärmepumpe in Richtung Süden ist um 6 dB höher als zur Seite, dann werden die Immissionsrichtwerte am ehesten im Anwesen Martinstraße 10 überschritten. </a:t>
            </a:r>
            <a:r>
              <a:rPr lang="de-DE" i="0" u="sng" baseline="0" dirty="0" smtClean="0"/>
              <a:t>Martinstraße 10 ist daher der maßgebliche Immissionsort</a:t>
            </a:r>
            <a:r>
              <a:rPr lang="de-DE" i="0" u="none" baseline="0" dirty="0" smtClean="0"/>
              <a:t>.</a:t>
            </a:r>
          </a:p>
          <a:p>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5</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u="none" baseline="0" dirty="0" smtClean="0"/>
              <a:t>Auch die Abschirmung ist bei der Festlegung des maßgeblichen Immissionsortes zu berücksichtigen. </a:t>
            </a:r>
            <a:r>
              <a:rPr lang="de-DE" i="0" u="sng" baseline="0" dirty="0" smtClean="0"/>
              <a:t>Wir wandeln unsere Beispielsituation etwas ab</a:t>
            </a:r>
            <a:r>
              <a:rPr lang="de-DE" i="0" u="none" baseline="0" dirty="0" smtClean="0"/>
              <a:t>. Die Wärmepumpe steht jetzt auf der straßenzugewandten Fassadenseite von Haus Nr. 10. Das gegenüberliegende Haus Nr. 9 weist zur Straßenseite keine Fenster von schutzwürdigen Räumlichkeiten auf. Alle per Sichtlinie mit der Quelle verbundenen Immissionsorte </a:t>
            </a:r>
            <a:r>
              <a:rPr lang="de-DE" i="0" u="sng" baseline="0" dirty="0" smtClean="0"/>
              <a:t>sind weiter entfernt</a:t>
            </a:r>
            <a:r>
              <a:rPr lang="de-DE" i="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i="0" u="none" baseline="0" dirty="0" smtClean="0"/>
              <a:t>Der Unterschied in der Ausbreitungsdämpfung zwischen Anwesen Nr. 9 (19 m entfernt) und Nr. 11 (34 m entfernt) </a:t>
            </a:r>
            <a:r>
              <a:rPr lang="de-DE" i="0" u="sng" baseline="0" dirty="0" smtClean="0"/>
              <a:t>beträgt 5 dB</a:t>
            </a:r>
            <a:r>
              <a:rPr lang="de-DE" i="0" u="none" baseline="0" dirty="0" smtClean="0"/>
              <a:t>. Für die Abschirmung durch die Hausecke sind jedoch </a:t>
            </a:r>
            <a:r>
              <a:rPr lang="de-DE" i="0" u="sng" baseline="0" dirty="0" smtClean="0"/>
              <a:t>ebenfalls 5 dB zu veranschlagen</a:t>
            </a:r>
            <a:r>
              <a:rPr lang="de-DE" i="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i="0" u="none" baseline="0" dirty="0" smtClean="0"/>
              <a:t>Der maßgebliche Immissionsort kann </a:t>
            </a:r>
            <a:r>
              <a:rPr lang="de-DE" i="0" u="sng" baseline="0" dirty="0" smtClean="0"/>
              <a:t>nicht eindeutig identifiziert werden</a:t>
            </a:r>
            <a:r>
              <a:rPr lang="de-DE" i="0" u="none" baseline="0" dirty="0" smtClean="0"/>
              <a:t>. Man betrachtet in einem solchen Fall vorsichtshalber zwei maßgebliche Immissionsorte.</a:t>
            </a:r>
          </a:p>
          <a:p>
            <a:pPr marL="0" marR="0" indent="0" algn="l" defTabSz="914400" rtl="0" eaLnBrk="1" fontAlgn="auto" latinLnBrk="0" hangingPunct="1">
              <a:lnSpc>
                <a:spcPct val="100000"/>
              </a:lnSpc>
              <a:spcBef>
                <a:spcPts val="0"/>
              </a:spcBef>
              <a:spcAft>
                <a:spcPts val="0"/>
              </a:spcAft>
              <a:buClrTx/>
              <a:buSzTx/>
              <a:buFontTx/>
              <a:buNone/>
              <a:tabLst/>
              <a:defRPr/>
            </a:pPr>
            <a:r>
              <a:rPr lang="de-DE" i="0" u="none" baseline="0" dirty="0" smtClean="0"/>
              <a:t>Zuletzt wollen wir uns mit der Anwesenheit mehrerer gleichzeitig auf einen Immissionsort einwirkenden Schallquellen beschäftigen.</a:t>
            </a:r>
          </a:p>
          <a:p>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6</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u="none" baseline="0" dirty="0" smtClean="0"/>
              <a:t>Zusammenfassend ist zu sagen, dass der nächstgelegene Immissionsort zwar oft, aber eben nicht immer auch der maßgebliche Immissionsort ist. </a:t>
            </a:r>
            <a:r>
              <a:rPr lang="de-DE" i="0" u="sng" baseline="0" dirty="0" smtClean="0"/>
              <a:t>Daher ist bei der Wahl des maßgeblichen Immissionsortes Vorsicht geboten</a:t>
            </a:r>
            <a:r>
              <a:rPr lang="de-DE" i="0" u="none" baseline="0" dirty="0" smtClean="0"/>
              <a:t>.</a:t>
            </a:r>
          </a:p>
          <a:p>
            <a:r>
              <a:rPr lang="de-DE" i="0" u="none" baseline="0" dirty="0" smtClean="0"/>
              <a:t>Im Zweifel sollten sicherheitshalber zwei oder mehr Immissionsorte </a:t>
            </a:r>
            <a:r>
              <a:rPr lang="de-DE" i="0" u="sng" baseline="0" dirty="0" smtClean="0"/>
              <a:t>in die Betrachtung aufgenommen werden</a:t>
            </a:r>
            <a:r>
              <a:rPr lang="de-DE" i="0" u="none" baseline="0" dirty="0" smtClean="0"/>
              <a:t>.</a:t>
            </a:r>
          </a:p>
          <a:p>
            <a:r>
              <a:rPr lang="de-DE" i="0" u="none" baseline="0" dirty="0" smtClean="0"/>
              <a:t>Ist die Situation zu unübersichtlich, sollte eine </a:t>
            </a:r>
            <a:r>
              <a:rPr lang="de-DE" i="0" u="sng" baseline="0" dirty="0" smtClean="0"/>
              <a:t>Messstelle nach § 26 BImSchG zur Beurteilung eingeschaltet werden</a:t>
            </a:r>
            <a:r>
              <a:rPr lang="de-DE" i="0" u="none" baseline="0" dirty="0" smtClean="0"/>
              <a:t>.</a:t>
            </a:r>
          </a:p>
          <a:p>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Zurück zu Herrn Dezibel. Die Energiewirtschaft läuft gut und der Kraftwerksbetreiber will einen </a:t>
            </a:r>
            <a:r>
              <a:rPr lang="de-DE" b="0" u="sng" baseline="0" dirty="0" smtClean="0"/>
              <a:t>weiteren Kraftwerksblock errichten</a:t>
            </a:r>
            <a:r>
              <a:rPr lang="de-DE" b="0" u="none" baseline="0" dirty="0" smtClean="0"/>
              <a:t>.</a:t>
            </a:r>
          </a:p>
          <a:p>
            <a:r>
              <a:rPr lang="de-DE" b="0" u="none" baseline="0" dirty="0" smtClean="0"/>
              <a:t>Wir nehmen an, dass für das Anwesen von Herrn Dezibel die Immissionsrichtwerte für Mischgebiet anzusetzen sind, das heißt tagsüber </a:t>
            </a:r>
            <a:br>
              <a:rPr lang="de-DE" b="0" u="none" baseline="0" dirty="0" smtClean="0"/>
            </a:br>
            <a:r>
              <a:rPr lang="de-DE" b="0" u="none" baseline="0" dirty="0" smtClean="0"/>
              <a:t>60 dB(A) und </a:t>
            </a:r>
            <a:r>
              <a:rPr lang="de-DE" b="0" u="sng" baseline="0" dirty="0" smtClean="0"/>
              <a:t>nachts 45 dB(A)</a:t>
            </a:r>
            <a:r>
              <a:rPr lang="de-DE" b="0" u="none" baseline="0" dirty="0" smtClean="0"/>
              <a:t>. Wir haben uns aber noch keine Gedanken gemacht, wie diese Werte zu handhaben sind, wenn mehrere Anlagen Geräuschimmissionen verursachen. Wir wissen noch nicht einmal, was für ein Geräuschpegel herrscht, wenn zwei verschiedene Lärmquellen auf einen Immissionsort einwirken, wie also Schalldruckpegel zu addieren sind. Nehmen wir an, das bestehende Kraftwerk verursacht </a:t>
            </a:r>
            <a:r>
              <a:rPr lang="de-DE" b="0" u="sng" baseline="0" dirty="0" smtClean="0"/>
              <a:t>nachts einen Immissionspegel von 44 dB(A)</a:t>
            </a:r>
            <a:r>
              <a:rPr lang="de-DE" b="0" u="none" baseline="0" dirty="0" smtClean="0"/>
              <a:t>. Der neue Kraftwerksblock ist zwar etwas leiser, aber auch etwas näher, </a:t>
            </a:r>
            <a:r>
              <a:rPr lang="de-DE" b="0" u="sng" baseline="0" dirty="0" smtClean="0"/>
              <a:t>und verursacht ebenfalls 44 dB(A)</a:t>
            </a:r>
            <a:r>
              <a:rPr lang="de-DE" b="0" u="none" baseline="0" dirty="0" smtClean="0"/>
              <a:t>. Dann ergibt sich nach den Gesetzen der Pegeladdition ein Gesamtimmissionspegel von </a:t>
            </a:r>
            <a:r>
              <a:rPr lang="de-DE" b="0" u="sng" baseline="0" dirty="0" smtClean="0"/>
              <a:t>44 dB(A) + 3 dB(A) = 47 dB(A).</a:t>
            </a:r>
          </a:p>
          <a:p>
            <a:r>
              <a:rPr lang="de-DE" b="0" u="none" baseline="0" dirty="0" smtClean="0"/>
              <a:t>Ist der nächtliche Richtwert von 45 dB(A) jetzt eingehalten oder nicht?</a:t>
            </a:r>
            <a:endParaRPr lang="de-DE" u="non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b="1" u="sng"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8</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In dieser Frage ist die Gesetzgebung auf der Seite von Herrn Dezibel: Die Immissionsrichtwerte für Anlagengeräusche </a:t>
            </a:r>
            <a:r>
              <a:rPr lang="de-DE" b="0" u="sng" baseline="0" dirty="0" smtClean="0"/>
              <a:t>sind in Summe aller einwirkenden Anlagen einzuhalten</a:t>
            </a:r>
            <a:r>
              <a:rPr lang="de-DE" b="0" u="none" baseline="0" dirty="0" smtClean="0"/>
              <a:t>.</a:t>
            </a:r>
          </a:p>
          <a:p>
            <a:r>
              <a:rPr lang="de-DE" b="0" u="none" baseline="0" dirty="0" smtClean="0"/>
              <a:t>Konkret heißt das, der Kraftwerksbetreiber hat dafür zu sorgen, dass die Immissionen beider Kraftwerke gemeinsam den Immissionsrichtwert von 45 dB(A) nicht überschreiten.</a:t>
            </a:r>
          </a:p>
          <a:p>
            <a:r>
              <a:rPr lang="de-DE" b="0" u="none" baseline="0" dirty="0" smtClean="0"/>
              <a:t>Sobald mehrere Quellen auf einen Immissionsort einwirken, ist zur rechnerischen Ermittlung des Gesamtpegels eine Pegeladdition erforderlich. Pegel werden nicht gewöhnlich addiert, sondern logarithmisch. Das macht die Sache etwas kompliziert. </a:t>
            </a:r>
            <a:r>
              <a:rPr lang="de-DE" b="0" u="sng" baseline="0" dirty="0" smtClean="0"/>
              <a:t>Einige wichtige Sonderfälle kann man sich merken</a:t>
            </a:r>
            <a:r>
              <a:rPr lang="de-DE" b="0" u="none" baseline="0" dirty="0" smtClean="0"/>
              <a:t>: Zweimal derselbe Pegel bedeutet Pegel </a:t>
            </a:r>
            <a:r>
              <a:rPr lang="de-DE" b="0" u="sng" baseline="0" dirty="0" smtClean="0"/>
              <a:t>+ 3 dB</a:t>
            </a:r>
            <a:r>
              <a:rPr lang="de-DE" b="0" u="none" baseline="0" dirty="0" smtClean="0"/>
              <a:t>, viermal derselbe Pegel bedeutet Pegel </a:t>
            </a:r>
            <a:r>
              <a:rPr lang="de-DE" b="0" u="sng" baseline="0" dirty="0" smtClean="0"/>
              <a:t>+ 6 dB </a:t>
            </a:r>
            <a:r>
              <a:rPr lang="de-DE" b="0" u="none" baseline="0" dirty="0" smtClean="0"/>
              <a:t>und zehnmal derselbe Pegel bedeutet Pegel </a:t>
            </a:r>
            <a:r>
              <a:rPr lang="de-DE" b="0" u="sng" baseline="0" dirty="0" smtClean="0"/>
              <a:t>+ 10 dB</a:t>
            </a:r>
            <a:r>
              <a:rPr lang="de-DE" b="0" u="none" baseline="0" dirty="0" smtClean="0"/>
              <a:t>.</a:t>
            </a:r>
          </a:p>
          <a:p>
            <a:r>
              <a:rPr lang="de-DE" b="0" u="none" baseline="0" dirty="0" smtClean="0"/>
              <a:t>Bei der Neuerrichtung einer Anlage hat der Betreiber dafür Sorge zu tragen, dass an den maßgeblichen Immissionsorten die Immissionsrichtwerte nicht überschritten werden. Dabei muss er </a:t>
            </a:r>
            <a:r>
              <a:rPr lang="de-DE" b="0" u="sng" baseline="0" dirty="0" smtClean="0"/>
              <a:t>die bereits bestehenden Immissionen – die sogenannte Vorbelastung – berücksichtigen</a:t>
            </a:r>
            <a:r>
              <a:rPr lang="de-DE" b="0" u="none" baseline="0" dirty="0" smtClean="0"/>
              <a:t>.</a:t>
            </a:r>
          </a:p>
          <a:p>
            <a:r>
              <a:rPr lang="de-DE" b="0" u="none" baseline="0" dirty="0" smtClean="0"/>
              <a:t>Wie wird diese Regelung in unserem Fall konkret gehandhabt?</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9</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sp>
        <p:nvSpPr>
          <p:cNvPr id="8" name="Rechteck 7"/>
          <p:cNvSpPr/>
          <p:nvPr/>
        </p:nvSpPr>
        <p:spPr>
          <a:xfrm>
            <a:off x="179512" y="180000"/>
            <a:ext cx="8784000" cy="649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Untertitel 2"/>
          <p:cNvSpPr>
            <a:spLocks noGrp="1"/>
          </p:cNvSpPr>
          <p:nvPr>
            <p:ph type="subTitle" idx="1"/>
          </p:nvPr>
        </p:nvSpPr>
        <p:spPr>
          <a:xfrm>
            <a:off x="413999" y="2304000"/>
            <a:ext cx="8280000" cy="1476000"/>
          </a:xfrm>
          <a:prstGeom prst="rect">
            <a:avLst/>
          </a:prstGeom>
        </p:spPr>
        <p:txBody>
          <a:bodyPr>
            <a:noAutofit/>
          </a:bodyPr>
          <a:lstStyle>
            <a:lvl1pPr marL="0" indent="0" algn="l">
              <a:lnSpc>
                <a:spcPts val="4200"/>
              </a:lnSpc>
              <a:spcBef>
                <a:spcPts val="0"/>
              </a:spcBef>
              <a:buNone/>
              <a:defRPr sz="4000" b="0" cap="none" baseline="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7" name="Rechteck 6"/>
          <p:cNvSpPr/>
          <p:nvPr/>
        </p:nvSpPr>
        <p:spPr>
          <a:xfrm>
            <a:off x="8962106" y="534391"/>
            <a:ext cx="181893"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descr="logo.emf"/>
          <p:cNvPicPr>
            <a:picLocks noChangeAspect="1"/>
          </p:cNvPicPr>
          <p:nvPr/>
        </p:nvPicPr>
        <p:blipFill>
          <a:blip r:embed="rId2" cstate="print"/>
          <a:stretch>
            <a:fillRect/>
          </a:stretch>
        </p:blipFill>
        <p:spPr>
          <a:xfrm>
            <a:off x="6824838" y="529200"/>
            <a:ext cx="2148866" cy="1080000"/>
          </a:xfrm>
          <a:prstGeom prst="rect">
            <a:avLst/>
          </a:prstGeom>
        </p:spPr>
      </p:pic>
      <p:sp>
        <p:nvSpPr>
          <p:cNvPr id="12" name="Textfeld 11"/>
          <p:cNvSpPr txBox="1"/>
          <p:nvPr/>
        </p:nvSpPr>
        <p:spPr>
          <a:xfrm>
            <a:off x="387815" y="1076546"/>
            <a:ext cx="2643907" cy="307777"/>
          </a:xfrm>
          <a:prstGeom prst="rect">
            <a:avLst/>
          </a:prstGeom>
          <a:noFill/>
        </p:spPr>
        <p:txBody>
          <a:bodyPr wrap="square" lIns="0" tIns="0" rIns="0" bIns="0" rtlCol="0">
            <a:spAutoFit/>
          </a:bodyPr>
          <a:lstStyle/>
          <a:p>
            <a:r>
              <a:rPr lang="de-DE" sz="2000" spc="-30" baseline="0" dirty="0" smtClean="0">
                <a:solidFill>
                  <a:schemeClr val="bg1"/>
                </a:solidFill>
              </a:rPr>
              <a:t>Für Mensch &amp; Umwelt</a:t>
            </a:r>
            <a:endParaRPr lang="de-DE" sz="2000" spc="-30" baseline="0" dirty="0">
              <a:solidFill>
                <a:schemeClr val="bg1"/>
              </a:solidFill>
            </a:endParaRPr>
          </a:p>
        </p:txBody>
      </p:sp>
      <p:sp>
        <p:nvSpPr>
          <p:cNvPr id="31" name="Titel 30"/>
          <p:cNvSpPr>
            <a:spLocks noGrp="1"/>
          </p:cNvSpPr>
          <p:nvPr>
            <p:ph type="title" hasCustomPrompt="1"/>
          </p:nvPr>
        </p:nvSpPr>
        <p:spPr>
          <a:xfrm>
            <a:off x="414000" y="1872000"/>
            <a:ext cx="8280000" cy="360000"/>
          </a:xfrm>
        </p:spPr>
        <p:txBody>
          <a:bodyPr>
            <a:noAutofit/>
          </a:bodyPr>
          <a:lstStyle>
            <a:lvl1pPr>
              <a:defRPr sz="2400">
                <a:solidFill>
                  <a:schemeClr val="tx2"/>
                </a:solidFill>
              </a:defRPr>
            </a:lvl1pPr>
          </a:lstStyle>
          <a:p>
            <a:r>
              <a:rPr lang="de-DE" dirty="0" smtClean="0"/>
              <a:t>Hier steht der Veranstaltungstitel</a:t>
            </a:r>
            <a:endParaRPr lang="de-DE" dirty="0"/>
          </a:p>
        </p:txBody>
      </p:sp>
      <p:sp>
        <p:nvSpPr>
          <p:cNvPr id="34" name="Textplatzhalter 33"/>
          <p:cNvSpPr>
            <a:spLocks noGrp="1"/>
          </p:cNvSpPr>
          <p:nvPr>
            <p:ph type="body" sz="quarter" idx="10"/>
          </p:nvPr>
        </p:nvSpPr>
        <p:spPr>
          <a:xfrm>
            <a:off x="413999" y="3798000"/>
            <a:ext cx="8280000" cy="2340000"/>
          </a:xfrm>
        </p:spPr>
        <p:txBody>
          <a:bodyPr>
            <a:normAutofit/>
          </a:bodyPr>
          <a:lstStyle>
            <a:lvl1pPr indent="0">
              <a:spcBef>
                <a:spcPts val="0"/>
              </a:spcBef>
              <a:defRPr sz="2000" b="0" cap="none" baseline="0">
                <a:solidFill>
                  <a:schemeClr val="bg1"/>
                </a:solidFill>
              </a:defRPr>
            </a:lvl1pPr>
            <a:lvl2pPr marL="0" indent="0">
              <a:spcBef>
                <a:spcPts val="0"/>
              </a:spcBef>
              <a:buNone/>
              <a:defRPr sz="2000" b="0" cap="none" baseline="0">
                <a:solidFill>
                  <a:schemeClr val="bg1"/>
                </a:solidFill>
              </a:defRPr>
            </a:lvl2pPr>
            <a:lvl3pPr marL="0" indent="0">
              <a:spcBef>
                <a:spcPts val="0"/>
              </a:spcBef>
              <a:buNone/>
              <a:defRPr sz="2000" b="0" cap="none" baseline="0">
                <a:solidFill>
                  <a:schemeClr val="bg1"/>
                </a:solidFill>
              </a:defRPr>
            </a:lvl3pPr>
            <a:lvl4pPr marL="0" indent="0">
              <a:spcBef>
                <a:spcPts val="0"/>
              </a:spcBef>
              <a:buNone/>
              <a:defRPr sz="2000" b="0" cap="none" baseline="0">
                <a:solidFill>
                  <a:schemeClr val="bg1"/>
                </a:solidFill>
              </a:defRPr>
            </a:lvl4pPr>
            <a:lvl5pPr marL="0" indent="0">
              <a:spcBef>
                <a:spcPts val="0"/>
              </a:spcBef>
              <a:buNone/>
              <a:defRPr sz="2000" b="0" cap="none" baseline="0">
                <a:solidFill>
                  <a:schemeClr val="bg1"/>
                </a:solidFil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timing>
    <p:tnLst>
      <p:par>
        <p:cTn id="1" dur="indefinite" restart="never" nodeType="tmRoot"/>
      </p:par>
    </p:tnLst>
  </p:timing>
  <p:hf hdr="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5_Bild mit Unterschrif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250825" y="1196752"/>
            <a:ext cx="8642349" cy="5184998"/>
          </a:xfrm>
          <a:prstGeom prst="rect">
            <a:avLst/>
          </a:prstGeom>
          <a:effectLst>
            <a:outerShdw blurRad="63500" sx="101000" sy="101000" algn="ctr" rotWithShape="0">
              <a:prstClr val="black">
                <a:alpha val="24000"/>
              </a:prstClr>
            </a:outerShdw>
          </a:effectLst>
        </p:spPr>
        <p:txBody>
          <a:bodyPr/>
          <a:lstStyle>
            <a:lvl1pPr marL="0" indent="0">
              <a:buNone/>
              <a:defRPr/>
            </a:lvl1pPr>
          </a:lstStyle>
          <a:p>
            <a:pPr lvl="0"/>
            <a:r>
              <a:rPr lang="de-DE" dirty="0" smtClean="0"/>
              <a:t>Textmasterformat bearbeiten                               </a:t>
            </a:r>
          </a:p>
        </p:txBody>
      </p:sp>
      <p:sp>
        <p:nvSpPr>
          <p:cNvPr id="7" name="Datumsplatzhalter 6"/>
          <p:cNvSpPr>
            <a:spLocks noGrp="1"/>
          </p:cNvSpPr>
          <p:nvPr>
            <p:ph type="dt" sz="half" idx="10"/>
          </p:nvPr>
        </p:nvSpPr>
        <p:spPr>
          <a:xfrm>
            <a:off x="250824" y="6597651"/>
            <a:ext cx="1918271" cy="260348"/>
          </a:xfrm>
          <a:prstGeom prst="rect">
            <a:avLst/>
          </a:prstGeom>
        </p:spPr>
        <p:txBody>
          <a:bodyPr/>
          <a:lstStyle/>
          <a:p>
            <a:fld id="{1A351E63-E83C-49F8-83F2-E1A2A28B1411}" type="datetime1">
              <a:rPr lang="de-DE" smtClean="0">
                <a:solidFill>
                  <a:srgbClr val="C8C8C8"/>
                </a:solidFill>
              </a:rPr>
              <a:pPr/>
              <a:t>27.05.2014</a:t>
            </a:fld>
            <a:endParaRPr lang="de-DE">
              <a:solidFill>
                <a:srgbClr val="C8C8C8"/>
              </a:solidFill>
            </a:endParaRPr>
          </a:p>
        </p:txBody>
      </p:sp>
      <p:sp>
        <p:nvSpPr>
          <p:cNvPr id="8" name="Fußzeilenplatzhalter 7"/>
          <p:cNvSpPr>
            <a:spLocks noGrp="1"/>
          </p:cNvSpPr>
          <p:nvPr>
            <p:ph type="ftr" sz="quarter" idx="11"/>
          </p:nvPr>
        </p:nvSpPr>
        <p:spPr>
          <a:xfrm>
            <a:off x="1187624" y="6597651"/>
            <a:ext cx="6768752" cy="260348"/>
          </a:xfrm>
          <a:prstGeom prst="rect">
            <a:avLst/>
          </a:prstGeom>
        </p:spPr>
        <p:txBody>
          <a:bodyPr/>
          <a:lstStyle/>
          <a:p>
            <a:r>
              <a:rPr lang="de-DE" smtClean="0">
                <a:solidFill>
                  <a:srgbClr val="C8C8C8"/>
                </a:solidFill>
              </a:rPr>
              <a:t>Beispielvortrag</a:t>
            </a:r>
            <a:endParaRPr lang="de-DE">
              <a:solidFill>
                <a:srgbClr val="C8C8C8"/>
              </a:solidFill>
            </a:endParaRPr>
          </a:p>
        </p:txBody>
      </p:sp>
      <p:sp>
        <p:nvSpPr>
          <p:cNvPr id="9" name="Foliennummernplatzhalter 8"/>
          <p:cNvSpPr>
            <a:spLocks noGrp="1"/>
          </p:cNvSpPr>
          <p:nvPr>
            <p:ph type="sldNum" sz="quarter" idx="12"/>
          </p:nvPr>
        </p:nvSpPr>
        <p:spPr>
          <a:xfrm>
            <a:off x="7956376" y="6597651"/>
            <a:ext cx="936799" cy="260348"/>
          </a:xfrm>
          <a:prstGeom prst="rect">
            <a:avLst/>
          </a:prstGeom>
        </p:spPr>
        <p:txBody>
          <a:bodyPr/>
          <a:lstStyle/>
          <a:p>
            <a:fld id="{444A159E-39F8-4BD4-BAC6-A1654F7AE0EA}" type="slidenum">
              <a:rPr lang="de-DE" smtClean="0">
                <a:solidFill>
                  <a:srgbClr val="C8C8C8"/>
                </a:solidFill>
              </a:rPr>
              <a:pPr/>
              <a:t>‹Nr.›</a:t>
            </a:fld>
            <a:endParaRPr lang="de-DE">
              <a:solidFill>
                <a:srgbClr val="C8C8C8"/>
              </a:solidFill>
            </a:endParaRPr>
          </a:p>
        </p:txBody>
      </p:sp>
      <p:sp>
        <p:nvSpPr>
          <p:cNvPr id="2" name="Titel 1"/>
          <p:cNvSpPr>
            <a:spLocks noGrp="1"/>
          </p:cNvSpPr>
          <p:nvPr>
            <p:ph type="title"/>
          </p:nvPr>
        </p:nvSpPr>
        <p:spPr>
          <a:xfrm>
            <a:off x="250825" y="6093296"/>
            <a:ext cx="8642350" cy="292830"/>
          </a:xfrm>
          <a:prstGeom prst="rect">
            <a:avLst/>
          </a:prstGeom>
          <a:solidFill>
            <a:schemeClr val="bg1">
              <a:alpha val="50000"/>
            </a:schemeClr>
          </a:solidFill>
        </p:spPr>
        <p:txBody>
          <a:bodyPr anchor="ctr"/>
          <a:lstStyle>
            <a:lvl1pPr>
              <a:defRPr sz="1800"/>
            </a:lvl1pPr>
          </a:lstStyle>
          <a:p>
            <a:r>
              <a:rPr lang="de-DE" dirty="0" smtClean="0"/>
              <a:t>Titelmasterformat durch Klicken bearbeiten</a:t>
            </a:r>
            <a:endParaRPr lang="de-DE" dirty="0"/>
          </a:p>
        </p:txBody>
      </p:sp>
      <p:sp>
        <p:nvSpPr>
          <p:cNvPr id="13" name="Inhaltsplatzhalter 12"/>
          <p:cNvSpPr>
            <a:spLocks noGrp="1"/>
          </p:cNvSpPr>
          <p:nvPr>
            <p:ph sz="quarter" idx="13"/>
          </p:nvPr>
        </p:nvSpPr>
        <p:spPr>
          <a:xfrm>
            <a:off x="250825" y="476672"/>
            <a:ext cx="8642350" cy="576263"/>
          </a:xfrm>
          <a:prstGeom prst="rect">
            <a:avLst/>
          </a:prstGeom>
        </p:spPr>
        <p:txBody>
          <a:bodyPr/>
          <a:lstStyle>
            <a:lvl1pPr marL="0" indent="0">
              <a:buNone/>
              <a:defRPr sz="2600"/>
            </a:lvl1pPr>
            <a:lvl2pPr marL="457200" indent="0">
              <a:buNone/>
              <a:defRPr/>
            </a:lvl2pPr>
            <a:lvl3pPr marL="914400" indent="0">
              <a:buNone/>
              <a:defRPr/>
            </a:lvl3pPr>
            <a:lvl4pPr marL="1371600" indent="0">
              <a:buNone/>
              <a:defRPr/>
            </a:lvl4pPr>
            <a:lvl5pPr marL="1828800" indent="0">
              <a:buNone/>
              <a:defRPr/>
            </a:lvl5pPr>
          </a:lstStyle>
          <a:p>
            <a:pPr lvl="0"/>
            <a:r>
              <a:rPr lang="de-DE" dirty="0" smtClean="0"/>
              <a:t>Textmasterformat bearbeiten</a:t>
            </a:r>
          </a:p>
        </p:txBody>
      </p:sp>
    </p:spTree>
    <p:extLst>
      <p:ext uri="{BB962C8B-B14F-4D97-AF65-F5344CB8AC3E}">
        <p14:creationId xmlns:p14="http://schemas.microsoft.com/office/powerpoint/2010/main" val="584945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el, Inhalt (viel Text)">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99942EED-9150-4D29-9301-44C64F4CB251}" type="datetime1">
              <a:rPr lang="de-DE" smtClean="0">
                <a:solidFill>
                  <a:srgbClr val="C8C8C8"/>
                </a:solidFill>
              </a:rPr>
              <a:pPr/>
              <a:t>27.05.2014</a:t>
            </a:fld>
            <a:endParaRPr lang="de-DE">
              <a:solidFill>
                <a:srgbClr val="C8C8C8"/>
              </a:solidFill>
            </a:endParaRPr>
          </a:p>
        </p:txBody>
      </p:sp>
      <p:sp>
        <p:nvSpPr>
          <p:cNvPr id="4" name="Fußzeilenplatzhalter 3"/>
          <p:cNvSpPr>
            <a:spLocks noGrp="1"/>
          </p:cNvSpPr>
          <p:nvPr>
            <p:ph type="ftr" sz="quarter" idx="11"/>
          </p:nvPr>
        </p:nvSpPr>
        <p:spPr/>
        <p:txBody>
          <a:bodyPr/>
          <a:lstStyle/>
          <a:p>
            <a:r>
              <a:rPr lang="de-DE" smtClean="0">
                <a:solidFill>
                  <a:srgbClr val="C8C8C8"/>
                </a:solidFill>
              </a:rPr>
              <a:t>Beispielvortrag</a:t>
            </a:r>
            <a:endParaRPr lang="de-DE">
              <a:solidFill>
                <a:srgbClr val="C8C8C8"/>
              </a:solidFill>
            </a:endParaRPr>
          </a:p>
        </p:txBody>
      </p:sp>
      <p:sp>
        <p:nvSpPr>
          <p:cNvPr id="5" name="Foliennummernplatzhalter 4"/>
          <p:cNvSpPr>
            <a:spLocks noGrp="1"/>
          </p:cNvSpPr>
          <p:nvPr>
            <p:ph type="sldNum" sz="quarter" idx="12"/>
          </p:nvPr>
        </p:nvSpPr>
        <p:spPr/>
        <p:txBody>
          <a:bodyPr/>
          <a:lstStyle/>
          <a:p>
            <a:fld id="{444A159E-39F8-4BD4-BAC6-A1654F7AE0EA}" type="slidenum">
              <a:rPr lang="de-DE" smtClean="0">
                <a:solidFill>
                  <a:srgbClr val="C8C8C8"/>
                </a:solidFill>
              </a:rPr>
              <a:pPr/>
              <a:t>‹Nr.›</a:t>
            </a:fld>
            <a:endParaRPr lang="de-DE">
              <a:solidFill>
                <a:srgbClr val="C8C8C8"/>
              </a:solidFill>
            </a:endParaRPr>
          </a:p>
        </p:txBody>
      </p:sp>
      <p:sp>
        <p:nvSpPr>
          <p:cNvPr id="6" name="Inhaltsplatzhalter 2"/>
          <p:cNvSpPr>
            <a:spLocks noGrp="1"/>
          </p:cNvSpPr>
          <p:nvPr>
            <p:ph idx="1"/>
          </p:nvPr>
        </p:nvSpPr>
        <p:spPr>
          <a:xfrm>
            <a:off x="250825" y="1196974"/>
            <a:ext cx="8643896" cy="5256213"/>
          </a:xfrm>
          <a:effectLst>
            <a:glow rad="127000">
              <a:schemeClr val="tx1"/>
            </a:glow>
          </a:effectLst>
        </p:spPr>
        <p:txBody>
          <a:bodyPr/>
          <a:lstStyle>
            <a:lvl1pPr>
              <a:buClr>
                <a:schemeClr val="tx2"/>
              </a:buClr>
              <a:defRPr sz="2400"/>
            </a:lvl1pPr>
            <a:lvl2pPr>
              <a:buClr>
                <a:schemeClr val="tx2"/>
              </a:buClr>
              <a:defRPr/>
            </a:lvl2pPr>
            <a:lvl3pPr>
              <a:buClr>
                <a:schemeClr val="tx2"/>
              </a:buClr>
              <a:defRPr/>
            </a:lvl3pPr>
            <a:lvl4pPr>
              <a:buClr>
                <a:schemeClr val="tx2"/>
              </a:buClr>
              <a:defRPr sz="2200"/>
            </a:lvl4pPr>
            <a:lvl5pPr>
              <a:buClr>
                <a:schemeClr val="tx2"/>
              </a:buClr>
              <a:defRPr sz="22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Titel 1"/>
          <p:cNvSpPr>
            <a:spLocks noGrp="1"/>
          </p:cNvSpPr>
          <p:nvPr>
            <p:ph type="title"/>
          </p:nvPr>
        </p:nvSpPr>
        <p:spPr>
          <a:xfrm>
            <a:off x="250825" y="476250"/>
            <a:ext cx="8642350" cy="504404"/>
          </a:xfrm>
          <a:prstGeom prst="rect">
            <a:avLst/>
          </a:prstGeom>
        </p:spPr>
        <p:txBody>
          <a:bodyPr/>
          <a:lstStyle>
            <a:lvl1pPr>
              <a:defRPr sz="2600"/>
            </a:lvl1pPr>
          </a:lstStyle>
          <a:p>
            <a:r>
              <a:rPr lang="de-DE" smtClean="0"/>
              <a:t>Titelmasterformat durch Klicken bearbeiten</a:t>
            </a:r>
            <a:endParaRPr lang="de-DE" dirty="0"/>
          </a:p>
        </p:txBody>
      </p:sp>
    </p:spTree>
    <p:extLst>
      <p:ext uri="{BB962C8B-B14F-4D97-AF65-F5344CB8AC3E}">
        <p14:creationId xmlns:p14="http://schemas.microsoft.com/office/powerpoint/2010/main" val="2769200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el, Inhalt (viel Text)">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99942EED-9150-4D29-9301-44C64F4CB251}" type="datetime1">
              <a:rPr lang="de-DE" smtClean="0">
                <a:solidFill>
                  <a:srgbClr val="C8C8C8"/>
                </a:solidFill>
              </a:rPr>
              <a:pPr/>
              <a:t>27.05.2014</a:t>
            </a:fld>
            <a:endParaRPr lang="de-DE">
              <a:solidFill>
                <a:srgbClr val="C8C8C8"/>
              </a:solidFill>
            </a:endParaRPr>
          </a:p>
        </p:txBody>
      </p:sp>
      <p:sp>
        <p:nvSpPr>
          <p:cNvPr id="4" name="Fußzeilenplatzhalter 3"/>
          <p:cNvSpPr>
            <a:spLocks noGrp="1"/>
          </p:cNvSpPr>
          <p:nvPr>
            <p:ph type="ftr" sz="quarter" idx="11"/>
          </p:nvPr>
        </p:nvSpPr>
        <p:spPr/>
        <p:txBody>
          <a:bodyPr/>
          <a:lstStyle/>
          <a:p>
            <a:r>
              <a:rPr lang="de-DE" smtClean="0">
                <a:solidFill>
                  <a:srgbClr val="C8C8C8"/>
                </a:solidFill>
              </a:rPr>
              <a:t>Beispielvortrag</a:t>
            </a:r>
            <a:endParaRPr lang="de-DE">
              <a:solidFill>
                <a:srgbClr val="C8C8C8"/>
              </a:solidFill>
            </a:endParaRPr>
          </a:p>
        </p:txBody>
      </p:sp>
      <p:sp>
        <p:nvSpPr>
          <p:cNvPr id="5" name="Foliennummernplatzhalter 4"/>
          <p:cNvSpPr>
            <a:spLocks noGrp="1"/>
          </p:cNvSpPr>
          <p:nvPr>
            <p:ph type="sldNum" sz="quarter" idx="12"/>
          </p:nvPr>
        </p:nvSpPr>
        <p:spPr/>
        <p:txBody>
          <a:bodyPr/>
          <a:lstStyle/>
          <a:p>
            <a:fld id="{444A159E-39F8-4BD4-BAC6-A1654F7AE0EA}" type="slidenum">
              <a:rPr lang="de-DE" smtClean="0">
                <a:solidFill>
                  <a:srgbClr val="C8C8C8"/>
                </a:solidFill>
              </a:rPr>
              <a:pPr/>
              <a:t>‹Nr.›</a:t>
            </a:fld>
            <a:endParaRPr lang="de-DE">
              <a:solidFill>
                <a:srgbClr val="C8C8C8"/>
              </a:solidFill>
            </a:endParaRPr>
          </a:p>
        </p:txBody>
      </p:sp>
      <p:sp>
        <p:nvSpPr>
          <p:cNvPr id="6" name="Inhaltsplatzhalter 2"/>
          <p:cNvSpPr>
            <a:spLocks noGrp="1"/>
          </p:cNvSpPr>
          <p:nvPr>
            <p:ph idx="1"/>
          </p:nvPr>
        </p:nvSpPr>
        <p:spPr>
          <a:xfrm>
            <a:off x="250825" y="1196974"/>
            <a:ext cx="8643896" cy="5256213"/>
          </a:xfrm>
          <a:effectLst>
            <a:glow rad="127000">
              <a:schemeClr val="tx1"/>
            </a:glow>
          </a:effectLst>
        </p:spPr>
        <p:txBody>
          <a:bodyPr/>
          <a:lstStyle>
            <a:lvl1pPr>
              <a:buClr>
                <a:schemeClr val="tx2"/>
              </a:buClr>
              <a:defRPr sz="2400"/>
            </a:lvl1pPr>
            <a:lvl2pPr>
              <a:buClr>
                <a:schemeClr val="tx2"/>
              </a:buClr>
              <a:defRPr/>
            </a:lvl2pPr>
            <a:lvl3pPr>
              <a:buClr>
                <a:schemeClr val="tx2"/>
              </a:buClr>
              <a:defRPr/>
            </a:lvl3pPr>
            <a:lvl4pPr>
              <a:buClr>
                <a:schemeClr val="tx2"/>
              </a:buClr>
              <a:defRPr sz="2200"/>
            </a:lvl4pPr>
            <a:lvl5pPr>
              <a:buClr>
                <a:schemeClr val="tx2"/>
              </a:buClr>
              <a:defRPr sz="22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Titel 1"/>
          <p:cNvSpPr>
            <a:spLocks noGrp="1"/>
          </p:cNvSpPr>
          <p:nvPr>
            <p:ph type="title"/>
          </p:nvPr>
        </p:nvSpPr>
        <p:spPr>
          <a:xfrm>
            <a:off x="250825" y="476250"/>
            <a:ext cx="8642350" cy="504404"/>
          </a:xfrm>
          <a:prstGeom prst="rect">
            <a:avLst/>
          </a:prstGeom>
        </p:spPr>
        <p:txBody>
          <a:bodyPr/>
          <a:lstStyle>
            <a:lvl1pPr>
              <a:defRPr sz="2600"/>
            </a:lvl1pPr>
          </a:lstStyle>
          <a:p>
            <a:r>
              <a:rPr lang="de-DE" smtClean="0"/>
              <a:t>Titelmasterformat durch Klicken bearbeiten</a:t>
            </a:r>
            <a:endParaRPr lang="de-DE" dirty="0"/>
          </a:p>
        </p:txBody>
      </p:sp>
    </p:spTree>
    <p:extLst>
      <p:ext uri="{BB962C8B-B14F-4D97-AF65-F5344CB8AC3E}">
        <p14:creationId xmlns:p14="http://schemas.microsoft.com/office/powerpoint/2010/main" val="2769200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Bild mit Unterschrif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250825" y="1196752"/>
            <a:ext cx="8642349" cy="5184998"/>
          </a:xfrm>
          <a:prstGeom prst="rect">
            <a:avLst/>
          </a:prstGeom>
          <a:effectLst>
            <a:outerShdw blurRad="63500" sx="101000" sy="101000" algn="ctr" rotWithShape="0">
              <a:prstClr val="black">
                <a:alpha val="24000"/>
              </a:prstClr>
            </a:outerShdw>
          </a:effectLst>
        </p:spPr>
        <p:txBody>
          <a:bodyPr/>
          <a:lstStyle>
            <a:lvl1pPr marL="0" indent="0">
              <a:buNone/>
              <a:defRPr/>
            </a:lvl1pPr>
          </a:lstStyle>
          <a:p>
            <a:pPr lvl="0"/>
            <a:r>
              <a:rPr lang="de-DE" dirty="0" smtClean="0"/>
              <a:t>Textmasterformat bearbeiten                               </a:t>
            </a:r>
          </a:p>
        </p:txBody>
      </p:sp>
      <p:sp>
        <p:nvSpPr>
          <p:cNvPr id="7" name="Datumsplatzhalter 6"/>
          <p:cNvSpPr>
            <a:spLocks noGrp="1"/>
          </p:cNvSpPr>
          <p:nvPr>
            <p:ph type="dt" sz="half" idx="10"/>
          </p:nvPr>
        </p:nvSpPr>
        <p:spPr>
          <a:xfrm>
            <a:off x="250824" y="6597651"/>
            <a:ext cx="1918271" cy="260348"/>
          </a:xfrm>
          <a:prstGeom prst="rect">
            <a:avLst/>
          </a:prstGeom>
        </p:spPr>
        <p:txBody>
          <a:bodyPr/>
          <a:lstStyle/>
          <a:p>
            <a:fld id="{1A351E63-E83C-49F8-83F2-E1A2A28B1411}" type="datetime1">
              <a:rPr lang="de-DE" smtClean="0">
                <a:solidFill>
                  <a:srgbClr val="C8C8C8"/>
                </a:solidFill>
              </a:rPr>
              <a:pPr/>
              <a:t>27.05.2014</a:t>
            </a:fld>
            <a:endParaRPr lang="de-DE">
              <a:solidFill>
                <a:srgbClr val="C8C8C8"/>
              </a:solidFill>
            </a:endParaRPr>
          </a:p>
        </p:txBody>
      </p:sp>
      <p:sp>
        <p:nvSpPr>
          <p:cNvPr id="8" name="Fußzeilenplatzhalter 7"/>
          <p:cNvSpPr>
            <a:spLocks noGrp="1"/>
          </p:cNvSpPr>
          <p:nvPr>
            <p:ph type="ftr" sz="quarter" idx="11"/>
          </p:nvPr>
        </p:nvSpPr>
        <p:spPr>
          <a:xfrm>
            <a:off x="1187624" y="6597651"/>
            <a:ext cx="6768752" cy="260348"/>
          </a:xfrm>
          <a:prstGeom prst="rect">
            <a:avLst/>
          </a:prstGeom>
        </p:spPr>
        <p:txBody>
          <a:bodyPr/>
          <a:lstStyle/>
          <a:p>
            <a:r>
              <a:rPr lang="de-DE" smtClean="0">
                <a:solidFill>
                  <a:srgbClr val="C8C8C8"/>
                </a:solidFill>
              </a:rPr>
              <a:t>Beispielvortrag</a:t>
            </a:r>
            <a:endParaRPr lang="de-DE">
              <a:solidFill>
                <a:srgbClr val="C8C8C8"/>
              </a:solidFill>
            </a:endParaRPr>
          </a:p>
        </p:txBody>
      </p:sp>
      <p:sp>
        <p:nvSpPr>
          <p:cNvPr id="9" name="Foliennummernplatzhalter 8"/>
          <p:cNvSpPr>
            <a:spLocks noGrp="1"/>
          </p:cNvSpPr>
          <p:nvPr>
            <p:ph type="sldNum" sz="quarter" idx="12"/>
          </p:nvPr>
        </p:nvSpPr>
        <p:spPr>
          <a:xfrm>
            <a:off x="7956376" y="6597651"/>
            <a:ext cx="936799" cy="260348"/>
          </a:xfrm>
          <a:prstGeom prst="rect">
            <a:avLst/>
          </a:prstGeom>
        </p:spPr>
        <p:txBody>
          <a:bodyPr/>
          <a:lstStyle/>
          <a:p>
            <a:fld id="{444A159E-39F8-4BD4-BAC6-A1654F7AE0EA}" type="slidenum">
              <a:rPr lang="de-DE" smtClean="0">
                <a:solidFill>
                  <a:srgbClr val="C8C8C8"/>
                </a:solidFill>
              </a:rPr>
              <a:pPr/>
              <a:t>‹Nr.›</a:t>
            </a:fld>
            <a:endParaRPr lang="de-DE">
              <a:solidFill>
                <a:srgbClr val="C8C8C8"/>
              </a:solidFill>
            </a:endParaRPr>
          </a:p>
        </p:txBody>
      </p:sp>
      <p:sp>
        <p:nvSpPr>
          <p:cNvPr id="2" name="Titel 1"/>
          <p:cNvSpPr>
            <a:spLocks noGrp="1"/>
          </p:cNvSpPr>
          <p:nvPr>
            <p:ph type="title"/>
          </p:nvPr>
        </p:nvSpPr>
        <p:spPr>
          <a:xfrm>
            <a:off x="250825" y="6093296"/>
            <a:ext cx="8642350" cy="292830"/>
          </a:xfrm>
          <a:prstGeom prst="rect">
            <a:avLst/>
          </a:prstGeom>
          <a:solidFill>
            <a:schemeClr val="bg1">
              <a:alpha val="50000"/>
            </a:schemeClr>
          </a:solidFill>
        </p:spPr>
        <p:txBody>
          <a:bodyPr anchor="ctr"/>
          <a:lstStyle>
            <a:lvl1pPr>
              <a:defRPr sz="1800"/>
            </a:lvl1pPr>
          </a:lstStyle>
          <a:p>
            <a:r>
              <a:rPr lang="de-DE" dirty="0" smtClean="0"/>
              <a:t>Titelmasterformat durch Klicken bearbeiten</a:t>
            </a:r>
            <a:endParaRPr lang="de-DE" dirty="0"/>
          </a:p>
        </p:txBody>
      </p:sp>
      <p:sp>
        <p:nvSpPr>
          <p:cNvPr id="13" name="Inhaltsplatzhalter 12"/>
          <p:cNvSpPr>
            <a:spLocks noGrp="1"/>
          </p:cNvSpPr>
          <p:nvPr>
            <p:ph sz="quarter" idx="13"/>
          </p:nvPr>
        </p:nvSpPr>
        <p:spPr>
          <a:xfrm>
            <a:off x="250825" y="476672"/>
            <a:ext cx="8642350" cy="576263"/>
          </a:xfrm>
          <a:prstGeom prst="rect">
            <a:avLst/>
          </a:prstGeom>
        </p:spPr>
        <p:txBody>
          <a:bodyPr/>
          <a:lstStyle>
            <a:lvl1pPr marL="0" indent="0">
              <a:buNone/>
              <a:defRPr sz="2600"/>
            </a:lvl1pPr>
            <a:lvl2pPr marL="457200" indent="0">
              <a:buNone/>
              <a:defRPr/>
            </a:lvl2pPr>
            <a:lvl3pPr marL="914400" indent="0">
              <a:buNone/>
              <a:defRPr/>
            </a:lvl3pPr>
            <a:lvl4pPr marL="1371600" indent="0">
              <a:buNone/>
              <a:defRPr/>
            </a:lvl4pPr>
            <a:lvl5pPr marL="1828800" indent="0">
              <a:buNone/>
              <a:defRPr/>
            </a:lvl5pPr>
          </a:lstStyle>
          <a:p>
            <a:pPr lvl="0"/>
            <a:r>
              <a:rPr lang="de-DE" dirty="0" smtClean="0"/>
              <a:t>Textmasterformat bearbeiten</a:t>
            </a:r>
          </a:p>
        </p:txBody>
      </p:sp>
    </p:spTree>
    <p:extLst>
      <p:ext uri="{BB962C8B-B14F-4D97-AF65-F5344CB8AC3E}">
        <p14:creationId xmlns:p14="http://schemas.microsoft.com/office/powerpoint/2010/main" val="584945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Bild mit Unterschrif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250825" y="1196752"/>
            <a:ext cx="8642349" cy="5184998"/>
          </a:xfrm>
          <a:prstGeom prst="rect">
            <a:avLst/>
          </a:prstGeom>
          <a:effectLst>
            <a:outerShdw blurRad="63500" sx="101000" sy="101000" algn="ctr" rotWithShape="0">
              <a:prstClr val="black">
                <a:alpha val="24000"/>
              </a:prstClr>
            </a:outerShdw>
          </a:effectLst>
        </p:spPr>
        <p:txBody>
          <a:bodyPr/>
          <a:lstStyle>
            <a:lvl1pPr marL="0" indent="0">
              <a:buNone/>
              <a:defRPr/>
            </a:lvl1pPr>
          </a:lstStyle>
          <a:p>
            <a:pPr lvl="0"/>
            <a:r>
              <a:rPr lang="de-DE" dirty="0" smtClean="0"/>
              <a:t>Textmasterformat bearbeiten                               </a:t>
            </a:r>
          </a:p>
        </p:txBody>
      </p:sp>
      <p:sp>
        <p:nvSpPr>
          <p:cNvPr id="7" name="Datumsplatzhalter 6"/>
          <p:cNvSpPr>
            <a:spLocks noGrp="1"/>
          </p:cNvSpPr>
          <p:nvPr>
            <p:ph type="dt" sz="half" idx="10"/>
          </p:nvPr>
        </p:nvSpPr>
        <p:spPr>
          <a:xfrm>
            <a:off x="250824" y="6597651"/>
            <a:ext cx="1918271" cy="260348"/>
          </a:xfrm>
          <a:prstGeom prst="rect">
            <a:avLst/>
          </a:prstGeom>
        </p:spPr>
        <p:txBody>
          <a:bodyPr/>
          <a:lstStyle/>
          <a:p>
            <a:fld id="{1A351E63-E83C-49F8-83F2-E1A2A28B1411}" type="datetime1">
              <a:rPr lang="de-DE" smtClean="0">
                <a:solidFill>
                  <a:srgbClr val="C8C8C8"/>
                </a:solidFill>
              </a:rPr>
              <a:pPr/>
              <a:t>27.05.2014</a:t>
            </a:fld>
            <a:endParaRPr lang="de-DE">
              <a:solidFill>
                <a:srgbClr val="C8C8C8"/>
              </a:solidFill>
            </a:endParaRPr>
          </a:p>
        </p:txBody>
      </p:sp>
      <p:sp>
        <p:nvSpPr>
          <p:cNvPr id="8" name="Fußzeilenplatzhalter 7"/>
          <p:cNvSpPr>
            <a:spLocks noGrp="1"/>
          </p:cNvSpPr>
          <p:nvPr>
            <p:ph type="ftr" sz="quarter" idx="11"/>
          </p:nvPr>
        </p:nvSpPr>
        <p:spPr>
          <a:xfrm>
            <a:off x="1187624" y="6597651"/>
            <a:ext cx="6768752" cy="260348"/>
          </a:xfrm>
          <a:prstGeom prst="rect">
            <a:avLst/>
          </a:prstGeom>
        </p:spPr>
        <p:txBody>
          <a:bodyPr/>
          <a:lstStyle/>
          <a:p>
            <a:r>
              <a:rPr lang="de-DE" smtClean="0">
                <a:solidFill>
                  <a:srgbClr val="C8C8C8"/>
                </a:solidFill>
              </a:rPr>
              <a:t>Beispielvortrag</a:t>
            </a:r>
            <a:endParaRPr lang="de-DE">
              <a:solidFill>
                <a:srgbClr val="C8C8C8"/>
              </a:solidFill>
            </a:endParaRPr>
          </a:p>
        </p:txBody>
      </p:sp>
      <p:sp>
        <p:nvSpPr>
          <p:cNvPr id="9" name="Foliennummernplatzhalter 8"/>
          <p:cNvSpPr>
            <a:spLocks noGrp="1"/>
          </p:cNvSpPr>
          <p:nvPr>
            <p:ph type="sldNum" sz="quarter" idx="12"/>
          </p:nvPr>
        </p:nvSpPr>
        <p:spPr>
          <a:xfrm>
            <a:off x="7956376" y="6597651"/>
            <a:ext cx="936799" cy="260348"/>
          </a:xfrm>
          <a:prstGeom prst="rect">
            <a:avLst/>
          </a:prstGeom>
        </p:spPr>
        <p:txBody>
          <a:bodyPr/>
          <a:lstStyle/>
          <a:p>
            <a:fld id="{444A159E-39F8-4BD4-BAC6-A1654F7AE0EA}" type="slidenum">
              <a:rPr lang="de-DE" smtClean="0">
                <a:solidFill>
                  <a:srgbClr val="C8C8C8"/>
                </a:solidFill>
              </a:rPr>
              <a:pPr/>
              <a:t>‹Nr.›</a:t>
            </a:fld>
            <a:endParaRPr lang="de-DE">
              <a:solidFill>
                <a:srgbClr val="C8C8C8"/>
              </a:solidFill>
            </a:endParaRPr>
          </a:p>
        </p:txBody>
      </p:sp>
      <p:sp>
        <p:nvSpPr>
          <p:cNvPr id="2" name="Titel 1"/>
          <p:cNvSpPr>
            <a:spLocks noGrp="1"/>
          </p:cNvSpPr>
          <p:nvPr>
            <p:ph type="title"/>
          </p:nvPr>
        </p:nvSpPr>
        <p:spPr>
          <a:xfrm>
            <a:off x="250825" y="6093296"/>
            <a:ext cx="8642350" cy="292830"/>
          </a:xfrm>
          <a:prstGeom prst="rect">
            <a:avLst/>
          </a:prstGeom>
          <a:solidFill>
            <a:schemeClr val="bg1">
              <a:alpha val="50000"/>
            </a:schemeClr>
          </a:solidFill>
        </p:spPr>
        <p:txBody>
          <a:bodyPr anchor="ctr"/>
          <a:lstStyle>
            <a:lvl1pPr>
              <a:defRPr sz="1800"/>
            </a:lvl1pPr>
          </a:lstStyle>
          <a:p>
            <a:r>
              <a:rPr lang="de-DE" dirty="0" smtClean="0"/>
              <a:t>Titelmasterformat durch Klicken bearbeiten</a:t>
            </a:r>
            <a:endParaRPr lang="de-DE" dirty="0"/>
          </a:p>
        </p:txBody>
      </p:sp>
      <p:sp>
        <p:nvSpPr>
          <p:cNvPr id="13" name="Inhaltsplatzhalter 12"/>
          <p:cNvSpPr>
            <a:spLocks noGrp="1"/>
          </p:cNvSpPr>
          <p:nvPr>
            <p:ph sz="quarter" idx="13"/>
          </p:nvPr>
        </p:nvSpPr>
        <p:spPr>
          <a:xfrm>
            <a:off x="250825" y="476672"/>
            <a:ext cx="8642350" cy="576263"/>
          </a:xfrm>
          <a:prstGeom prst="rect">
            <a:avLst/>
          </a:prstGeom>
        </p:spPr>
        <p:txBody>
          <a:bodyPr/>
          <a:lstStyle>
            <a:lvl1pPr marL="0" indent="0">
              <a:buNone/>
              <a:defRPr sz="2600"/>
            </a:lvl1pPr>
            <a:lvl2pPr marL="457200" indent="0">
              <a:buNone/>
              <a:defRPr/>
            </a:lvl2pPr>
            <a:lvl3pPr marL="914400" indent="0">
              <a:buNone/>
              <a:defRPr/>
            </a:lvl3pPr>
            <a:lvl4pPr marL="1371600" indent="0">
              <a:buNone/>
              <a:defRPr/>
            </a:lvl4pPr>
            <a:lvl5pPr marL="1828800" indent="0">
              <a:buNone/>
              <a:defRPr/>
            </a:lvl5pPr>
          </a:lstStyle>
          <a:p>
            <a:pPr lvl="0"/>
            <a:r>
              <a:rPr lang="de-DE" dirty="0" smtClean="0"/>
              <a:t>Textmasterformat bearbeiten</a:t>
            </a:r>
          </a:p>
        </p:txBody>
      </p:sp>
    </p:spTree>
    <p:extLst>
      <p:ext uri="{BB962C8B-B14F-4D97-AF65-F5344CB8AC3E}">
        <p14:creationId xmlns:p14="http://schemas.microsoft.com/office/powerpoint/2010/main" val="584945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8_Danke">
    <p:spTree>
      <p:nvGrpSpPr>
        <p:cNvPr id="1" name=""/>
        <p:cNvGrpSpPr/>
        <p:nvPr/>
      </p:nvGrpSpPr>
      <p:grpSpPr>
        <a:xfrm>
          <a:off x="0" y="0"/>
          <a:ext cx="0" cy="0"/>
          <a:chOff x="0" y="0"/>
          <a:chExt cx="0" cy="0"/>
        </a:xfrm>
      </p:grpSpPr>
      <p:pic>
        <p:nvPicPr>
          <p:cNvPr id="8" name="Grafik 7" descr="UBA_Fassade_Detaipptl.jpg"/>
          <p:cNvPicPr>
            <a:picLocks/>
          </p:cNvPicPr>
          <p:nvPr/>
        </p:nvPicPr>
        <p:blipFill>
          <a:blip r:embed="rId2" cstate="print"/>
          <a:srcRect t="1741"/>
          <a:stretch>
            <a:fillRect/>
          </a:stretch>
        </p:blipFill>
        <p:spPr>
          <a:xfrm>
            <a:off x="179512" y="180000"/>
            <a:ext cx="8784000" cy="6494400"/>
          </a:xfrm>
          <a:prstGeom prst="rect">
            <a:avLst/>
          </a:prstGeom>
        </p:spPr>
      </p:pic>
      <p:sp>
        <p:nvSpPr>
          <p:cNvPr id="3" name="Datumsplatzhalter 2"/>
          <p:cNvSpPr>
            <a:spLocks noGrp="1"/>
          </p:cNvSpPr>
          <p:nvPr>
            <p:ph type="dt" sz="half" idx="10"/>
          </p:nvPr>
        </p:nvSpPr>
        <p:spPr/>
        <p:txBody>
          <a:bodyPr/>
          <a:lstStyle/>
          <a:p>
            <a:fld id="{AD3896E3-D4AE-4DE7-A181-E326B50B11D0}" type="datetime1">
              <a:rPr lang="de-DE" smtClean="0">
                <a:solidFill>
                  <a:srgbClr val="C8C8C8"/>
                </a:solidFill>
              </a:rPr>
              <a:pPr/>
              <a:t>27.05.2014</a:t>
            </a:fld>
            <a:endParaRPr lang="de-DE" dirty="0">
              <a:solidFill>
                <a:srgbClr val="C8C8C8"/>
              </a:solidFill>
            </a:endParaRPr>
          </a:p>
        </p:txBody>
      </p:sp>
      <p:sp>
        <p:nvSpPr>
          <p:cNvPr id="4" name="Fußzeilenplatzhalter 3"/>
          <p:cNvSpPr>
            <a:spLocks noGrp="1"/>
          </p:cNvSpPr>
          <p:nvPr>
            <p:ph type="ftr" sz="quarter" idx="11"/>
          </p:nvPr>
        </p:nvSpPr>
        <p:spPr/>
        <p:txBody>
          <a:bodyPr/>
          <a:lstStyle/>
          <a:p>
            <a:r>
              <a:rPr lang="de-DE" smtClean="0">
                <a:solidFill>
                  <a:srgbClr val="C8C8C8"/>
                </a:solidFill>
              </a:rPr>
              <a:t>Beispielvortrag</a:t>
            </a:r>
            <a:endParaRPr lang="de-DE" dirty="0">
              <a:solidFill>
                <a:srgbClr val="C8C8C8"/>
              </a:solidFill>
            </a:endParaRPr>
          </a:p>
        </p:txBody>
      </p:sp>
      <p:sp>
        <p:nvSpPr>
          <p:cNvPr id="5" name="Foliennummernplatzhalter 4"/>
          <p:cNvSpPr>
            <a:spLocks noGrp="1"/>
          </p:cNvSpPr>
          <p:nvPr>
            <p:ph type="sldNum" sz="quarter" idx="12"/>
          </p:nvPr>
        </p:nvSpPr>
        <p:spPr/>
        <p:txBody>
          <a:bodyPr/>
          <a:lstStyle/>
          <a:p>
            <a:fld id="{444A159E-39F8-4BD4-BAC6-A1654F7AE0EA}" type="slidenum">
              <a:rPr lang="de-DE" smtClean="0">
                <a:solidFill>
                  <a:srgbClr val="C8C8C8"/>
                </a:solidFill>
              </a:rPr>
              <a:pPr/>
              <a:t>‹Nr.›</a:t>
            </a:fld>
            <a:endParaRPr lang="de-DE" dirty="0">
              <a:solidFill>
                <a:srgbClr val="C8C8C8"/>
              </a:solidFill>
            </a:endParaRPr>
          </a:p>
        </p:txBody>
      </p:sp>
      <p:sp>
        <p:nvSpPr>
          <p:cNvPr id="6" name="Rechteck 5"/>
          <p:cNvSpPr/>
          <p:nvPr/>
        </p:nvSpPr>
        <p:spPr>
          <a:xfrm>
            <a:off x="0" y="1702800"/>
            <a:ext cx="179512" cy="45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a:off x="179512" y="1702800"/>
            <a:ext cx="6120000" cy="45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414338" y="1922400"/>
            <a:ext cx="5597822" cy="1290576"/>
          </a:xfrm>
        </p:spPr>
        <p:txBody>
          <a:bodyPr anchor="t">
            <a:normAutofit/>
          </a:bodyPr>
          <a:lstStyle>
            <a:lvl1pPr>
              <a:lnSpc>
                <a:spcPts val="4200"/>
              </a:lnSpc>
              <a:defRPr sz="4000"/>
            </a:lvl1pPr>
          </a:lstStyle>
          <a:p>
            <a:r>
              <a:rPr lang="de-DE" smtClean="0"/>
              <a:t>Titelmasterformat durch Klicken bearbeiten</a:t>
            </a:r>
            <a:endParaRPr lang="de-DE" dirty="0"/>
          </a:p>
        </p:txBody>
      </p:sp>
      <p:sp>
        <p:nvSpPr>
          <p:cNvPr id="10" name="Textplatzhalter 9"/>
          <p:cNvSpPr>
            <a:spLocks noGrp="1"/>
          </p:cNvSpPr>
          <p:nvPr>
            <p:ph type="body" sz="quarter" idx="13"/>
          </p:nvPr>
        </p:nvSpPr>
        <p:spPr>
          <a:xfrm>
            <a:off x="414338" y="3218400"/>
            <a:ext cx="5597525" cy="1584325"/>
          </a:xfrm>
        </p:spPr>
        <p:txBody>
          <a:bodyPr/>
          <a:lstStyle>
            <a:lvl1pPr>
              <a:defRPr b="0" cap="none" baseline="0"/>
            </a:lvl1pPr>
            <a:lvl2pPr marL="0" indent="0">
              <a:buNone/>
              <a:defRPr b="1">
                <a:solidFill>
                  <a:schemeClr val="accent3"/>
                </a:solidFill>
              </a:defRPr>
            </a:lvl2pPr>
            <a:lvl3pPr marL="0" indent="0">
              <a:buNone/>
              <a:defRPr/>
            </a:lvl3pPr>
            <a:lvl4pPr marL="0" indent="0">
              <a:buNone/>
              <a:defRPr/>
            </a:lvl4pPr>
            <a:lvl5pPr>
              <a:buNone/>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Rechteck 10"/>
          <p:cNvSpPr/>
          <p:nvPr/>
        </p:nvSpPr>
        <p:spPr>
          <a:xfrm>
            <a:off x="8962106" y="534391"/>
            <a:ext cx="181893"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Grafik 11" descr="logo.emf"/>
          <p:cNvPicPr>
            <a:picLocks noChangeAspect="1"/>
          </p:cNvPicPr>
          <p:nvPr/>
        </p:nvPicPr>
        <p:blipFill>
          <a:blip r:embed="rId3" cstate="print"/>
          <a:stretch>
            <a:fillRect/>
          </a:stretch>
        </p:blipFill>
        <p:spPr>
          <a:xfrm>
            <a:off x="6824838" y="529200"/>
            <a:ext cx="2148866" cy="1080000"/>
          </a:xfrm>
          <a:prstGeom prst="rect">
            <a:avLst/>
          </a:prstGeom>
        </p:spPr>
      </p:pic>
    </p:spTree>
  </p:cSld>
  <p:clrMapOvr>
    <a:masterClrMapping/>
  </p:clrMapOvr>
  <p:timing>
    <p:tnLst>
      <p:par>
        <p:cTn id="1" dur="indefinite" restart="never" nodeType="tmRoot"/>
      </p:par>
    </p:tnLst>
  </p:timing>
  <p:hf hdr="0"/>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el, Inhalt (viel Text)">
    <p:spTree>
      <p:nvGrpSpPr>
        <p:cNvPr id="1" name=""/>
        <p:cNvGrpSpPr/>
        <p:nvPr/>
      </p:nvGrpSpPr>
      <p:grpSpPr>
        <a:xfrm>
          <a:off x="0" y="0"/>
          <a:ext cx="0" cy="0"/>
          <a:chOff x="0" y="0"/>
          <a:chExt cx="0" cy="0"/>
        </a:xfrm>
      </p:grpSpPr>
      <p:sp>
        <p:nvSpPr>
          <p:cNvPr id="11" name="Textplatzhalter 7"/>
          <p:cNvSpPr>
            <a:spLocks noGrp="1"/>
          </p:cNvSpPr>
          <p:nvPr>
            <p:ph type="body" sz="quarter" idx="13" hasCustomPrompt="1"/>
          </p:nvPr>
        </p:nvSpPr>
        <p:spPr>
          <a:xfrm>
            <a:off x="414000" y="302177"/>
            <a:ext cx="8207375" cy="231224"/>
          </a:xfrm>
          <a:prstGeom prst="rect">
            <a:avLst/>
          </a:prstGeom>
        </p:spPr>
        <p:txBody>
          <a:bodyPr lIns="0" tIns="0" rIns="0" bIns="0">
            <a:normAutofit/>
          </a:bodyPr>
          <a:lstStyle>
            <a:lvl1pPr marL="0" indent="0">
              <a:buNone/>
              <a:defRPr sz="1200" b="0" cap="none" baseline="0"/>
            </a:lvl1pPr>
          </a:lstStyle>
          <a:p>
            <a:pPr lvl="0"/>
            <a:r>
              <a:rPr lang="de-DE" dirty="0" smtClean="0"/>
              <a:t>2. Kapitel: Wesen und Beschreibung von Lärm</a:t>
            </a:r>
          </a:p>
        </p:txBody>
      </p:sp>
      <p:sp>
        <p:nvSpPr>
          <p:cNvPr id="7" name="Inhaltsplatzhalter 6"/>
          <p:cNvSpPr>
            <a:spLocks noGrp="1"/>
          </p:cNvSpPr>
          <p:nvPr>
            <p:ph sz="quarter" idx="14"/>
          </p:nvPr>
        </p:nvSpPr>
        <p:spPr>
          <a:xfrm>
            <a:off x="415156" y="1497261"/>
            <a:ext cx="8333308" cy="4884489"/>
          </a:xfrm>
        </p:spPr>
        <p:txBody>
          <a:bodyPr>
            <a:noAutofit/>
          </a:bodyPr>
          <a:lstStyle>
            <a:lvl1pPr>
              <a:defRPr sz="2400" b="0"/>
            </a:lvl1pPr>
            <a:lvl2pPr marL="742950" indent="-285750">
              <a:buClr>
                <a:schemeClr val="tx2"/>
              </a:buClr>
              <a:buFont typeface="Arial" panose="020B0604020202020204" pitchFamily="34" charset="0"/>
              <a:buChar char="•"/>
              <a:defRPr sz="2400"/>
            </a:lvl2pPr>
            <a:lvl3pPr marL="1143000" indent="-228600">
              <a:buClr>
                <a:schemeClr val="tx2"/>
              </a:buClr>
              <a:buFont typeface="Arial" panose="020B0604020202020204" pitchFamily="34" charset="0"/>
              <a:buChar char="•"/>
              <a:defRPr sz="2200"/>
            </a:lvl3pPr>
            <a:lvl4pPr marL="1600200" indent="-228600">
              <a:buClr>
                <a:schemeClr val="tx2"/>
              </a:buClr>
              <a:buFont typeface="Arial" panose="020B0604020202020204" pitchFamily="34" charset="0"/>
              <a:buChar char="•"/>
              <a:defRPr sz="2000"/>
            </a:lvl4pPr>
            <a:lvl5pPr marL="2057400" indent="-228600">
              <a:buClr>
                <a:schemeClr val="tx2"/>
              </a:buClr>
              <a:buFont typeface="Arial" panose="020B0604020202020204" pitchFamily="34" charset="0"/>
              <a:buChar char="•"/>
              <a:defRPr sz="18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3" name="Titel 2"/>
          <p:cNvSpPr>
            <a:spLocks noGrp="1"/>
          </p:cNvSpPr>
          <p:nvPr>
            <p:ph type="title"/>
          </p:nvPr>
        </p:nvSpPr>
        <p:spPr/>
        <p:txBody>
          <a:bodyPr/>
          <a:lstStyle>
            <a:lvl1pPr>
              <a:defRPr b="1"/>
            </a:lvl1pPr>
          </a:lstStyle>
          <a:p>
            <a:r>
              <a:rPr lang="de-DE" smtClean="0"/>
              <a:t>Titelmasterformat durch Klicken bearbeiten</a:t>
            </a:r>
            <a:endParaRPr lang="de-DE" dirty="0"/>
          </a:p>
        </p:txBody>
      </p:sp>
      <p:sp>
        <p:nvSpPr>
          <p:cNvPr id="4" name="Datumsplatzhalter 3"/>
          <p:cNvSpPr>
            <a:spLocks noGrp="1"/>
          </p:cNvSpPr>
          <p:nvPr>
            <p:ph type="dt" sz="half" idx="15"/>
          </p:nvPr>
        </p:nvSpPr>
        <p:spPr/>
        <p:txBody>
          <a:bodyPr/>
          <a:lstStyle/>
          <a:p>
            <a:fld id="{AD3896E3-D4AE-4DE7-A181-E326B50B11D0}" type="datetime1">
              <a:rPr lang="de-DE" smtClean="0">
                <a:solidFill>
                  <a:srgbClr val="C8C8C8"/>
                </a:solidFill>
              </a:rPr>
              <a:pPr/>
              <a:t>27.05.2014</a:t>
            </a:fld>
            <a:endParaRPr lang="de-DE" dirty="0">
              <a:solidFill>
                <a:srgbClr val="C8C8C8"/>
              </a:solidFill>
            </a:endParaRPr>
          </a:p>
        </p:txBody>
      </p:sp>
      <p:sp>
        <p:nvSpPr>
          <p:cNvPr id="5" name="Fußzeilenplatzhalter 4"/>
          <p:cNvSpPr>
            <a:spLocks noGrp="1"/>
          </p:cNvSpPr>
          <p:nvPr>
            <p:ph type="ftr" sz="quarter" idx="16"/>
          </p:nvPr>
        </p:nvSpPr>
        <p:spPr/>
        <p:txBody>
          <a:bodyPr/>
          <a:lstStyle/>
          <a:p>
            <a:r>
              <a:rPr lang="de-DE" smtClean="0">
                <a:solidFill>
                  <a:srgbClr val="C8C8C8"/>
                </a:solidFill>
              </a:rPr>
              <a:t>Beispielvortrag</a:t>
            </a:r>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‹Nr.›</a:t>
            </a:fld>
            <a:endParaRPr lang="de-DE" dirty="0">
              <a:solidFill>
                <a:srgbClr val="C8C8C8"/>
              </a:solidFill>
            </a:endParaRPr>
          </a:p>
        </p:txBody>
      </p:sp>
    </p:spTree>
    <p:extLst>
      <p:ext uri="{BB962C8B-B14F-4D97-AF65-F5344CB8AC3E}">
        <p14:creationId xmlns:p14="http://schemas.microsoft.com/office/powerpoint/2010/main" val="1775982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el-/ Schlussfolie">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371600" y="3404592"/>
            <a:ext cx="64008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8" name="Titel 7"/>
          <p:cNvSpPr>
            <a:spLocks noGrp="1"/>
          </p:cNvSpPr>
          <p:nvPr>
            <p:ph type="title"/>
          </p:nvPr>
        </p:nvSpPr>
        <p:spPr>
          <a:xfrm>
            <a:off x="539750" y="1772816"/>
            <a:ext cx="8229600" cy="1391146"/>
          </a:xfrm>
          <a:prstGeom prst="rect">
            <a:avLst/>
          </a:prstGeom>
        </p:spPr>
        <p:txBody>
          <a:bodyPr anchor="b" anchorCtr="1"/>
          <a:lstStyle>
            <a:lvl1pPr algn="ctr">
              <a:defRPr sz="3600"/>
            </a:lvl1pPr>
          </a:lstStyle>
          <a:p>
            <a:r>
              <a:rPr lang="de-DE" smtClean="0"/>
              <a:t>Titelmasterformat durch Klicken bearbeiten</a:t>
            </a:r>
            <a:endParaRPr lang="de-DE" dirty="0"/>
          </a:p>
        </p:txBody>
      </p:sp>
    </p:spTree>
    <p:extLst>
      <p:ext uri="{BB962C8B-B14F-4D97-AF65-F5344CB8AC3E}">
        <p14:creationId xmlns:p14="http://schemas.microsoft.com/office/powerpoint/2010/main" val="1645444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el, Inhalt (wenig Text)">
    <p:spTree>
      <p:nvGrpSpPr>
        <p:cNvPr id="1" name=""/>
        <p:cNvGrpSpPr/>
        <p:nvPr/>
      </p:nvGrpSpPr>
      <p:grpSpPr>
        <a:xfrm>
          <a:off x="0" y="0"/>
          <a:ext cx="0" cy="0"/>
          <a:chOff x="0" y="0"/>
          <a:chExt cx="0" cy="0"/>
        </a:xfrm>
      </p:grpSpPr>
      <p:sp>
        <p:nvSpPr>
          <p:cNvPr id="7" name="Titel 1"/>
          <p:cNvSpPr>
            <a:spLocks noGrp="1"/>
          </p:cNvSpPr>
          <p:nvPr>
            <p:ph type="title"/>
          </p:nvPr>
        </p:nvSpPr>
        <p:spPr>
          <a:xfrm>
            <a:off x="250825" y="476250"/>
            <a:ext cx="8642350" cy="576263"/>
          </a:xfrm>
          <a:prstGeom prst="rect">
            <a:avLst/>
          </a:prstGeom>
        </p:spPr>
        <p:txBody>
          <a:bodyPr/>
          <a:lstStyle>
            <a:lvl1pPr>
              <a:defRPr sz="2600"/>
            </a:lvl1pPr>
          </a:lstStyle>
          <a:p>
            <a:r>
              <a:rPr lang="de-DE" smtClean="0"/>
              <a:t>Titelmasterformat durch Klicken bearbeiten</a:t>
            </a:r>
            <a:endParaRPr lang="de-DE" dirty="0"/>
          </a:p>
        </p:txBody>
      </p:sp>
      <p:sp>
        <p:nvSpPr>
          <p:cNvPr id="2" name="Datumsplatzhalter 1"/>
          <p:cNvSpPr>
            <a:spLocks noGrp="1"/>
          </p:cNvSpPr>
          <p:nvPr>
            <p:ph type="dt" sz="half" idx="10"/>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8" name="Fußzeilenplatzhalter 7"/>
          <p:cNvSpPr>
            <a:spLocks noGrp="1"/>
          </p:cNvSpPr>
          <p:nvPr>
            <p:ph type="ftr" sz="quarter" idx="11"/>
          </p:nvPr>
        </p:nvSpPr>
        <p:spPr/>
        <p:txBody>
          <a:bodyPr/>
          <a:lstStyle/>
          <a:p>
            <a:r>
              <a:rPr lang="de-DE" smtClean="0">
                <a:solidFill>
                  <a:srgbClr val="C8C8C8"/>
                </a:solidFill>
              </a:rPr>
              <a:t>Beispielvortrag</a:t>
            </a:r>
            <a:endParaRPr lang="de-DE">
              <a:solidFill>
                <a:srgbClr val="C8C8C8"/>
              </a:solidFill>
            </a:endParaRPr>
          </a:p>
        </p:txBody>
      </p:sp>
      <p:sp>
        <p:nvSpPr>
          <p:cNvPr id="9" name="Foliennummernplatzhalter 8"/>
          <p:cNvSpPr>
            <a:spLocks noGrp="1"/>
          </p:cNvSpPr>
          <p:nvPr>
            <p:ph type="sldNum" sz="quarter" idx="12"/>
          </p:nvPr>
        </p:nvSpPr>
        <p:spPr/>
        <p:txBody>
          <a:bodyPr/>
          <a:lstStyle/>
          <a:p>
            <a:fld id="{444A159E-39F8-4BD4-BAC6-A1654F7AE0EA}" type="slidenum">
              <a:rPr lang="de-DE" smtClean="0">
                <a:solidFill>
                  <a:srgbClr val="C8C8C8"/>
                </a:solidFill>
              </a:rPr>
              <a:pPr/>
              <a:t>‹Nr.›</a:t>
            </a:fld>
            <a:endParaRPr lang="de-DE">
              <a:solidFill>
                <a:srgbClr val="C8C8C8"/>
              </a:solidFill>
            </a:endParaRPr>
          </a:p>
        </p:txBody>
      </p:sp>
      <p:sp>
        <p:nvSpPr>
          <p:cNvPr id="46" name="Inhaltsplatzhalter 2"/>
          <p:cNvSpPr>
            <a:spLocks noGrp="1"/>
          </p:cNvSpPr>
          <p:nvPr>
            <p:ph idx="1"/>
          </p:nvPr>
        </p:nvSpPr>
        <p:spPr>
          <a:xfrm>
            <a:off x="1187624" y="1196975"/>
            <a:ext cx="6770298" cy="5184776"/>
          </a:xfrm>
        </p:spPr>
        <p:txBody>
          <a:bodyPr anchor="ctr" anchorCtr="0"/>
          <a:lstStyle>
            <a:lvl1pPr>
              <a:buClr>
                <a:schemeClr val="tx2"/>
              </a:buClr>
              <a:defRPr sz="2400"/>
            </a:lvl1pPr>
            <a:lvl2pPr>
              <a:buClr>
                <a:schemeClr val="tx2"/>
              </a:buClr>
              <a:defRPr/>
            </a:lvl2pPr>
            <a:lvl3pPr>
              <a:buClr>
                <a:schemeClr val="tx2"/>
              </a:buClr>
              <a:defRPr/>
            </a:lvl3pPr>
            <a:lvl4pPr>
              <a:buClr>
                <a:schemeClr val="tx2"/>
              </a:buClr>
              <a:defRPr sz="2200"/>
            </a:lvl4pPr>
            <a:lvl5pPr>
              <a:buClr>
                <a:schemeClr val="tx2"/>
              </a:buClr>
              <a:defRPr sz="22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3885874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Bild mit Unterschrif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250825" y="1196752"/>
            <a:ext cx="8642349" cy="5184998"/>
          </a:xfrm>
          <a:prstGeom prst="rect">
            <a:avLst/>
          </a:prstGeom>
          <a:effectLst>
            <a:outerShdw blurRad="63500" sx="101000" sy="101000" algn="ctr" rotWithShape="0">
              <a:prstClr val="black">
                <a:alpha val="24000"/>
              </a:prstClr>
            </a:outerShdw>
          </a:effectLst>
        </p:spPr>
        <p:txBody>
          <a:bodyPr/>
          <a:lstStyle>
            <a:lvl1pPr marL="0" indent="0">
              <a:buNone/>
              <a:defRPr/>
            </a:lvl1pPr>
          </a:lstStyle>
          <a:p>
            <a:pPr lvl="0"/>
            <a:r>
              <a:rPr lang="de-DE" dirty="0" smtClean="0"/>
              <a:t>Textmasterformat bearbeiten                               </a:t>
            </a:r>
          </a:p>
        </p:txBody>
      </p:sp>
      <p:sp>
        <p:nvSpPr>
          <p:cNvPr id="7" name="Datumsplatzhalter 6"/>
          <p:cNvSpPr>
            <a:spLocks noGrp="1"/>
          </p:cNvSpPr>
          <p:nvPr>
            <p:ph type="dt" sz="half" idx="10"/>
          </p:nvPr>
        </p:nvSpPr>
        <p:spPr>
          <a:xfrm>
            <a:off x="250824" y="6597651"/>
            <a:ext cx="1918271" cy="260348"/>
          </a:xfrm>
          <a:prstGeom prst="rect">
            <a:avLst/>
          </a:prstGeom>
        </p:spPr>
        <p:txBody>
          <a:bodyPr/>
          <a:lstStyle/>
          <a:p>
            <a:fld id="{1A351E63-E83C-49F8-83F2-E1A2A28B1411}" type="datetime1">
              <a:rPr lang="de-DE" smtClean="0">
                <a:solidFill>
                  <a:srgbClr val="C8C8C8"/>
                </a:solidFill>
              </a:rPr>
              <a:pPr/>
              <a:t>27.05.2014</a:t>
            </a:fld>
            <a:endParaRPr lang="de-DE">
              <a:solidFill>
                <a:srgbClr val="C8C8C8"/>
              </a:solidFill>
            </a:endParaRPr>
          </a:p>
        </p:txBody>
      </p:sp>
      <p:sp>
        <p:nvSpPr>
          <p:cNvPr id="8" name="Fußzeilenplatzhalter 7"/>
          <p:cNvSpPr>
            <a:spLocks noGrp="1"/>
          </p:cNvSpPr>
          <p:nvPr>
            <p:ph type="ftr" sz="quarter" idx="11"/>
          </p:nvPr>
        </p:nvSpPr>
        <p:spPr>
          <a:xfrm>
            <a:off x="1187624" y="6597651"/>
            <a:ext cx="6768752" cy="260348"/>
          </a:xfrm>
          <a:prstGeom prst="rect">
            <a:avLst/>
          </a:prstGeom>
        </p:spPr>
        <p:txBody>
          <a:bodyPr/>
          <a:lstStyle/>
          <a:p>
            <a:r>
              <a:rPr lang="de-DE" smtClean="0">
                <a:solidFill>
                  <a:srgbClr val="C8C8C8"/>
                </a:solidFill>
              </a:rPr>
              <a:t>Beispielvortrag</a:t>
            </a:r>
            <a:endParaRPr lang="de-DE">
              <a:solidFill>
                <a:srgbClr val="C8C8C8"/>
              </a:solidFill>
            </a:endParaRPr>
          </a:p>
        </p:txBody>
      </p:sp>
      <p:sp>
        <p:nvSpPr>
          <p:cNvPr id="9" name="Foliennummernplatzhalter 8"/>
          <p:cNvSpPr>
            <a:spLocks noGrp="1"/>
          </p:cNvSpPr>
          <p:nvPr>
            <p:ph type="sldNum" sz="quarter" idx="12"/>
          </p:nvPr>
        </p:nvSpPr>
        <p:spPr>
          <a:xfrm>
            <a:off x="7956376" y="6597651"/>
            <a:ext cx="936799" cy="260348"/>
          </a:xfrm>
          <a:prstGeom prst="rect">
            <a:avLst/>
          </a:prstGeom>
        </p:spPr>
        <p:txBody>
          <a:bodyPr/>
          <a:lstStyle/>
          <a:p>
            <a:fld id="{444A159E-39F8-4BD4-BAC6-A1654F7AE0EA}" type="slidenum">
              <a:rPr lang="de-DE" smtClean="0">
                <a:solidFill>
                  <a:srgbClr val="C8C8C8"/>
                </a:solidFill>
              </a:rPr>
              <a:pPr/>
              <a:t>‹Nr.›</a:t>
            </a:fld>
            <a:endParaRPr lang="de-DE">
              <a:solidFill>
                <a:srgbClr val="C8C8C8"/>
              </a:solidFill>
            </a:endParaRPr>
          </a:p>
        </p:txBody>
      </p:sp>
      <p:sp>
        <p:nvSpPr>
          <p:cNvPr id="2" name="Titel 1"/>
          <p:cNvSpPr>
            <a:spLocks noGrp="1"/>
          </p:cNvSpPr>
          <p:nvPr>
            <p:ph type="title"/>
          </p:nvPr>
        </p:nvSpPr>
        <p:spPr>
          <a:xfrm>
            <a:off x="250825" y="6093296"/>
            <a:ext cx="8642350" cy="292830"/>
          </a:xfrm>
          <a:prstGeom prst="rect">
            <a:avLst/>
          </a:prstGeom>
          <a:solidFill>
            <a:schemeClr val="bg1">
              <a:alpha val="50000"/>
            </a:schemeClr>
          </a:solidFill>
        </p:spPr>
        <p:txBody>
          <a:bodyPr anchor="ctr"/>
          <a:lstStyle>
            <a:lvl1pPr>
              <a:defRPr sz="1800"/>
            </a:lvl1pPr>
          </a:lstStyle>
          <a:p>
            <a:r>
              <a:rPr lang="de-DE" dirty="0" smtClean="0"/>
              <a:t>Titelmasterformat durch Klicken bearbeiten</a:t>
            </a:r>
            <a:endParaRPr lang="de-DE" dirty="0"/>
          </a:p>
        </p:txBody>
      </p:sp>
      <p:sp>
        <p:nvSpPr>
          <p:cNvPr id="13" name="Inhaltsplatzhalter 12"/>
          <p:cNvSpPr>
            <a:spLocks noGrp="1"/>
          </p:cNvSpPr>
          <p:nvPr>
            <p:ph sz="quarter" idx="13"/>
          </p:nvPr>
        </p:nvSpPr>
        <p:spPr>
          <a:xfrm>
            <a:off x="250825" y="476672"/>
            <a:ext cx="8642350" cy="576263"/>
          </a:xfrm>
          <a:prstGeom prst="rect">
            <a:avLst/>
          </a:prstGeom>
        </p:spPr>
        <p:txBody>
          <a:bodyPr/>
          <a:lstStyle>
            <a:lvl1pPr marL="0" indent="0">
              <a:buNone/>
              <a:defRPr sz="2600"/>
            </a:lvl1pPr>
            <a:lvl2pPr marL="457200" indent="0">
              <a:buNone/>
              <a:defRPr/>
            </a:lvl2pPr>
            <a:lvl3pPr marL="914400" indent="0">
              <a:buNone/>
              <a:defRPr/>
            </a:lvl3pPr>
            <a:lvl4pPr marL="1371600" indent="0">
              <a:buNone/>
              <a:defRPr/>
            </a:lvl4pPr>
            <a:lvl5pPr marL="1828800" indent="0">
              <a:buNone/>
              <a:defRPr/>
            </a:lvl5pPr>
          </a:lstStyle>
          <a:p>
            <a:pPr lvl="0"/>
            <a:r>
              <a:rPr lang="de-DE" dirty="0" smtClean="0"/>
              <a:t>Textmasterformat bearbeiten</a:t>
            </a:r>
          </a:p>
        </p:txBody>
      </p:sp>
    </p:spTree>
    <p:extLst>
      <p:ext uri="{BB962C8B-B14F-4D97-AF65-F5344CB8AC3E}">
        <p14:creationId xmlns:p14="http://schemas.microsoft.com/office/powerpoint/2010/main" val="584945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Bild mit Unterschrif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250825" y="1196752"/>
            <a:ext cx="8642349" cy="5184998"/>
          </a:xfrm>
          <a:prstGeom prst="rect">
            <a:avLst/>
          </a:prstGeom>
          <a:effectLst>
            <a:outerShdw blurRad="63500" sx="101000" sy="101000" algn="ctr" rotWithShape="0">
              <a:prstClr val="black">
                <a:alpha val="24000"/>
              </a:prstClr>
            </a:outerShdw>
          </a:effectLst>
        </p:spPr>
        <p:txBody>
          <a:bodyPr/>
          <a:lstStyle>
            <a:lvl1pPr marL="0" indent="0">
              <a:buNone/>
              <a:defRPr/>
            </a:lvl1pPr>
          </a:lstStyle>
          <a:p>
            <a:pPr lvl="0"/>
            <a:r>
              <a:rPr lang="de-DE" dirty="0" smtClean="0"/>
              <a:t>Textmasterformat bearbeiten                               </a:t>
            </a:r>
          </a:p>
        </p:txBody>
      </p:sp>
      <p:sp>
        <p:nvSpPr>
          <p:cNvPr id="7" name="Datumsplatzhalter 6"/>
          <p:cNvSpPr>
            <a:spLocks noGrp="1"/>
          </p:cNvSpPr>
          <p:nvPr>
            <p:ph type="dt" sz="half" idx="10"/>
          </p:nvPr>
        </p:nvSpPr>
        <p:spPr>
          <a:xfrm>
            <a:off x="250824" y="6597651"/>
            <a:ext cx="1918271" cy="260348"/>
          </a:xfrm>
          <a:prstGeom prst="rect">
            <a:avLst/>
          </a:prstGeom>
        </p:spPr>
        <p:txBody>
          <a:bodyPr/>
          <a:lstStyle/>
          <a:p>
            <a:fld id="{1A351E63-E83C-49F8-83F2-E1A2A28B1411}" type="datetime1">
              <a:rPr lang="de-DE" smtClean="0">
                <a:solidFill>
                  <a:srgbClr val="C8C8C8"/>
                </a:solidFill>
              </a:rPr>
              <a:pPr/>
              <a:t>27.05.2014</a:t>
            </a:fld>
            <a:endParaRPr lang="de-DE">
              <a:solidFill>
                <a:srgbClr val="C8C8C8"/>
              </a:solidFill>
            </a:endParaRPr>
          </a:p>
        </p:txBody>
      </p:sp>
      <p:sp>
        <p:nvSpPr>
          <p:cNvPr id="8" name="Fußzeilenplatzhalter 7"/>
          <p:cNvSpPr>
            <a:spLocks noGrp="1"/>
          </p:cNvSpPr>
          <p:nvPr>
            <p:ph type="ftr" sz="quarter" idx="11"/>
          </p:nvPr>
        </p:nvSpPr>
        <p:spPr>
          <a:xfrm>
            <a:off x="1187624" y="6597651"/>
            <a:ext cx="6768752" cy="260348"/>
          </a:xfrm>
          <a:prstGeom prst="rect">
            <a:avLst/>
          </a:prstGeom>
        </p:spPr>
        <p:txBody>
          <a:bodyPr/>
          <a:lstStyle/>
          <a:p>
            <a:r>
              <a:rPr lang="de-DE" smtClean="0">
                <a:solidFill>
                  <a:srgbClr val="C8C8C8"/>
                </a:solidFill>
              </a:rPr>
              <a:t>Beispielvortrag</a:t>
            </a:r>
            <a:endParaRPr lang="de-DE">
              <a:solidFill>
                <a:srgbClr val="C8C8C8"/>
              </a:solidFill>
            </a:endParaRPr>
          </a:p>
        </p:txBody>
      </p:sp>
      <p:sp>
        <p:nvSpPr>
          <p:cNvPr id="9" name="Foliennummernplatzhalter 8"/>
          <p:cNvSpPr>
            <a:spLocks noGrp="1"/>
          </p:cNvSpPr>
          <p:nvPr>
            <p:ph type="sldNum" sz="quarter" idx="12"/>
          </p:nvPr>
        </p:nvSpPr>
        <p:spPr>
          <a:xfrm>
            <a:off x="7956376" y="6597651"/>
            <a:ext cx="936799" cy="260348"/>
          </a:xfrm>
          <a:prstGeom prst="rect">
            <a:avLst/>
          </a:prstGeom>
        </p:spPr>
        <p:txBody>
          <a:bodyPr/>
          <a:lstStyle/>
          <a:p>
            <a:fld id="{444A159E-39F8-4BD4-BAC6-A1654F7AE0EA}" type="slidenum">
              <a:rPr lang="de-DE" smtClean="0">
                <a:solidFill>
                  <a:srgbClr val="C8C8C8"/>
                </a:solidFill>
              </a:rPr>
              <a:pPr/>
              <a:t>‹Nr.›</a:t>
            </a:fld>
            <a:endParaRPr lang="de-DE">
              <a:solidFill>
                <a:srgbClr val="C8C8C8"/>
              </a:solidFill>
            </a:endParaRPr>
          </a:p>
        </p:txBody>
      </p:sp>
      <p:sp>
        <p:nvSpPr>
          <p:cNvPr id="2" name="Titel 1"/>
          <p:cNvSpPr>
            <a:spLocks noGrp="1"/>
          </p:cNvSpPr>
          <p:nvPr>
            <p:ph type="title"/>
          </p:nvPr>
        </p:nvSpPr>
        <p:spPr>
          <a:xfrm>
            <a:off x="250825" y="6093296"/>
            <a:ext cx="8642350" cy="292830"/>
          </a:xfrm>
          <a:prstGeom prst="rect">
            <a:avLst/>
          </a:prstGeom>
          <a:solidFill>
            <a:schemeClr val="bg1">
              <a:alpha val="50000"/>
            </a:schemeClr>
          </a:solidFill>
        </p:spPr>
        <p:txBody>
          <a:bodyPr anchor="ctr"/>
          <a:lstStyle>
            <a:lvl1pPr>
              <a:defRPr sz="1800"/>
            </a:lvl1pPr>
          </a:lstStyle>
          <a:p>
            <a:r>
              <a:rPr lang="de-DE" dirty="0" smtClean="0"/>
              <a:t>Titelmasterformat durch Klicken bearbeiten</a:t>
            </a:r>
            <a:endParaRPr lang="de-DE" dirty="0"/>
          </a:p>
        </p:txBody>
      </p:sp>
      <p:sp>
        <p:nvSpPr>
          <p:cNvPr id="13" name="Inhaltsplatzhalter 12"/>
          <p:cNvSpPr>
            <a:spLocks noGrp="1"/>
          </p:cNvSpPr>
          <p:nvPr>
            <p:ph sz="quarter" idx="13"/>
          </p:nvPr>
        </p:nvSpPr>
        <p:spPr>
          <a:xfrm>
            <a:off x="250825" y="476672"/>
            <a:ext cx="8642350" cy="576263"/>
          </a:xfrm>
          <a:prstGeom prst="rect">
            <a:avLst/>
          </a:prstGeom>
        </p:spPr>
        <p:txBody>
          <a:bodyPr/>
          <a:lstStyle>
            <a:lvl1pPr marL="0" indent="0">
              <a:buNone/>
              <a:defRPr sz="2600"/>
            </a:lvl1pPr>
            <a:lvl2pPr marL="457200" indent="0">
              <a:buNone/>
              <a:defRPr/>
            </a:lvl2pPr>
            <a:lvl3pPr marL="914400" indent="0">
              <a:buNone/>
              <a:defRPr/>
            </a:lvl3pPr>
            <a:lvl4pPr marL="1371600" indent="0">
              <a:buNone/>
              <a:defRPr/>
            </a:lvl4pPr>
            <a:lvl5pPr marL="1828800" indent="0">
              <a:buNone/>
              <a:defRPr/>
            </a:lvl5pPr>
          </a:lstStyle>
          <a:p>
            <a:pPr lvl="0"/>
            <a:r>
              <a:rPr lang="de-DE" dirty="0" smtClean="0"/>
              <a:t>Textmasterformat bearbeiten</a:t>
            </a:r>
          </a:p>
        </p:txBody>
      </p:sp>
    </p:spTree>
    <p:extLst>
      <p:ext uri="{BB962C8B-B14F-4D97-AF65-F5344CB8AC3E}">
        <p14:creationId xmlns:p14="http://schemas.microsoft.com/office/powerpoint/2010/main" val="584945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Bild mit Unterschrif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250825" y="1196752"/>
            <a:ext cx="8642349" cy="5184998"/>
          </a:xfrm>
          <a:prstGeom prst="rect">
            <a:avLst/>
          </a:prstGeom>
          <a:effectLst>
            <a:outerShdw blurRad="63500" sx="101000" sy="101000" algn="ctr" rotWithShape="0">
              <a:prstClr val="black">
                <a:alpha val="24000"/>
              </a:prstClr>
            </a:outerShdw>
          </a:effectLst>
        </p:spPr>
        <p:txBody>
          <a:bodyPr/>
          <a:lstStyle>
            <a:lvl1pPr marL="0" indent="0">
              <a:buNone/>
              <a:defRPr/>
            </a:lvl1pPr>
          </a:lstStyle>
          <a:p>
            <a:pPr lvl="0"/>
            <a:r>
              <a:rPr lang="de-DE" dirty="0" smtClean="0"/>
              <a:t>Textmasterformat bearbeiten                               </a:t>
            </a:r>
          </a:p>
        </p:txBody>
      </p:sp>
      <p:sp>
        <p:nvSpPr>
          <p:cNvPr id="7" name="Datumsplatzhalter 6"/>
          <p:cNvSpPr>
            <a:spLocks noGrp="1"/>
          </p:cNvSpPr>
          <p:nvPr>
            <p:ph type="dt" sz="half" idx="10"/>
          </p:nvPr>
        </p:nvSpPr>
        <p:spPr>
          <a:xfrm>
            <a:off x="250824" y="6597651"/>
            <a:ext cx="1918271" cy="260348"/>
          </a:xfrm>
          <a:prstGeom prst="rect">
            <a:avLst/>
          </a:prstGeom>
        </p:spPr>
        <p:txBody>
          <a:bodyPr/>
          <a:lstStyle/>
          <a:p>
            <a:fld id="{1A351E63-E83C-49F8-83F2-E1A2A28B1411}" type="datetime1">
              <a:rPr lang="de-DE" smtClean="0">
                <a:solidFill>
                  <a:srgbClr val="C8C8C8"/>
                </a:solidFill>
              </a:rPr>
              <a:pPr/>
              <a:t>27.05.2014</a:t>
            </a:fld>
            <a:endParaRPr lang="de-DE">
              <a:solidFill>
                <a:srgbClr val="C8C8C8"/>
              </a:solidFill>
            </a:endParaRPr>
          </a:p>
        </p:txBody>
      </p:sp>
      <p:sp>
        <p:nvSpPr>
          <p:cNvPr id="8" name="Fußzeilenplatzhalter 7"/>
          <p:cNvSpPr>
            <a:spLocks noGrp="1"/>
          </p:cNvSpPr>
          <p:nvPr>
            <p:ph type="ftr" sz="quarter" idx="11"/>
          </p:nvPr>
        </p:nvSpPr>
        <p:spPr>
          <a:xfrm>
            <a:off x="1187624" y="6597651"/>
            <a:ext cx="6768752" cy="260348"/>
          </a:xfrm>
          <a:prstGeom prst="rect">
            <a:avLst/>
          </a:prstGeom>
        </p:spPr>
        <p:txBody>
          <a:bodyPr/>
          <a:lstStyle/>
          <a:p>
            <a:r>
              <a:rPr lang="de-DE" smtClean="0">
                <a:solidFill>
                  <a:srgbClr val="C8C8C8"/>
                </a:solidFill>
              </a:rPr>
              <a:t>Beispielvortrag</a:t>
            </a:r>
            <a:endParaRPr lang="de-DE">
              <a:solidFill>
                <a:srgbClr val="C8C8C8"/>
              </a:solidFill>
            </a:endParaRPr>
          </a:p>
        </p:txBody>
      </p:sp>
      <p:sp>
        <p:nvSpPr>
          <p:cNvPr id="9" name="Foliennummernplatzhalter 8"/>
          <p:cNvSpPr>
            <a:spLocks noGrp="1"/>
          </p:cNvSpPr>
          <p:nvPr>
            <p:ph type="sldNum" sz="quarter" idx="12"/>
          </p:nvPr>
        </p:nvSpPr>
        <p:spPr>
          <a:xfrm>
            <a:off x="7956376" y="6597651"/>
            <a:ext cx="936799" cy="260348"/>
          </a:xfrm>
          <a:prstGeom prst="rect">
            <a:avLst/>
          </a:prstGeom>
        </p:spPr>
        <p:txBody>
          <a:bodyPr/>
          <a:lstStyle/>
          <a:p>
            <a:fld id="{444A159E-39F8-4BD4-BAC6-A1654F7AE0EA}" type="slidenum">
              <a:rPr lang="de-DE" smtClean="0">
                <a:solidFill>
                  <a:srgbClr val="C8C8C8"/>
                </a:solidFill>
              </a:rPr>
              <a:pPr/>
              <a:t>‹Nr.›</a:t>
            </a:fld>
            <a:endParaRPr lang="de-DE">
              <a:solidFill>
                <a:srgbClr val="C8C8C8"/>
              </a:solidFill>
            </a:endParaRPr>
          </a:p>
        </p:txBody>
      </p:sp>
      <p:sp>
        <p:nvSpPr>
          <p:cNvPr id="2" name="Titel 1"/>
          <p:cNvSpPr>
            <a:spLocks noGrp="1"/>
          </p:cNvSpPr>
          <p:nvPr>
            <p:ph type="title"/>
          </p:nvPr>
        </p:nvSpPr>
        <p:spPr>
          <a:xfrm>
            <a:off x="250825" y="6093296"/>
            <a:ext cx="8642350" cy="292830"/>
          </a:xfrm>
          <a:prstGeom prst="rect">
            <a:avLst/>
          </a:prstGeom>
          <a:solidFill>
            <a:schemeClr val="bg1">
              <a:alpha val="50000"/>
            </a:schemeClr>
          </a:solidFill>
        </p:spPr>
        <p:txBody>
          <a:bodyPr anchor="ctr"/>
          <a:lstStyle>
            <a:lvl1pPr>
              <a:defRPr sz="1800"/>
            </a:lvl1pPr>
          </a:lstStyle>
          <a:p>
            <a:r>
              <a:rPr lang="de-DE" dirty="0" smtClean="0"/>
              <a:t>Titelmasterformat durch Klicken bearbeiten</a:t>
            </a:r>
            <a:endParaRPr lang="de-DE" dirty="0"/>
          </a:p>
        </p:txBody>
      </p:sp>
      <p:sp>
        <p:nvSpPr>
          <p:cNvPr id="13" name="Inhaltsplatzhalter 12"/>
          <p:cNvSpPr>
            <a:spLocks noGrp="1"/>
          </p:cNvSpPr>
          <p:nvPr>
            <p:ph sz="quarter" idx="13"/>
          </p:nvPr>
        </p:nvSpPr>
        <p:spPr>
          <a:xfrm>
            <a:off x="250825" y="476672"/>
            <a:ext cx="8642350" cy="576263"/>
          </a:xfrm>
          <a:prstGeom prst="rect">
            <a:avLst/>
          </a:prstGeom>
        </p:spPr>
        <p:txBody>
          <a:bodyPr/>
          <a:lstStyle>
            <a:lvl1pPr marL="0" indent="0">
              <a:buNone/>
              <a:defRPr sz="2600"/>
            </a:lvl1pPr>
            <a:lvl2pPr marL="457200" indent="0">
              <a:buNone/>
              <a:defRPr/>
            </a:lvl2pPr>
            <a:lvl3pPr marL="914400" indent="0">
              <a:buNone/>
              <a:defRPr/>
            </a:lvl3pPr>
            <a:lvl4pPr marL="1371600" indent="0">
              <a:buNone/>
              <a:defRPr/>
            </a:lvl4pPr>
            <a:lvl5pPr marL="1828800" indent="0">
              <a:buNone/>
              <a:defRPr/>
            </a:lvl5pPr>
          </a:lstStyle>
          <a:p>
            <a:pPr lvl="0"/>
            <a:r>
              <a:rPr lang="de-DE" dirty="0" smtClean="0"/>
              <a:t>Textmasterformat bearbeiten</a:t>
            </a:r>
          </a:p>
        </p:txBody>
      </p:sp>
    </p:spTree>
    <p:extLst>
      <p:ext uri="{BB962C8B-B14F-4D97-AF65-F5344CB8AC3E}">
        <p14:creationId xmlns:p14="http://schemas.microsoft.com/office/powerpoint/2010/main" val="584945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Bild mit Unterschrif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250825" y="1196752"/>
            <a:ext cx="8642349" cy="5184998"/>
          </a:xfrm>
          <a:prstGeom prst="rect">
            <a:avLst/>
          </a:prstGeom>
          <a:effectLst>
            <a:outerShdw blurRad="63500" sx="101000" sy="101000" algn="ctr" rotWithShape="0">
              <a:prstClr val="black">
                <a:alpha val="24000"/>
              </a:prstClr>
            </a:outerShdw>
          </a:effectLst>
        </p:spPr>
        <p:txBody>
          <a:bodyPr/>
          <a:lstStyle>
            <a:lvl1pPr marL="0" indent="0">
              <a:buNone/>
              <a:defRPr/>
            </a:lvl1pPr>
          </a:lstStyle>
          <a:p>
            <a:pPr lvl="0"/>
            <a:r>
              <a:rPr lang="de-DE" dirty="0" smtClean="0"/>
              <a:t>Textmasterformat bearbeiten                               </a:t>
            </a:r>
          </a:p>
        </p:txBody>
      </p:sp>
      <p:sp>
        <p:nvSpPr>
          <p:cNvPr id="7" name="Datumsplatzhalter 6"/>
          <p:cNvSpPr>
            <a:spLocks noGrp="1"/>
          </p:cNvSpPr>
          <p:nvPr>
            <p:ph type="dt" sz="half" idx="10"/>
          </p:nvPr>
        </p:nvSpPr>
        <p:spPr>
          <a:xfrm>
            <a:off x="250824" y="6597651"/>
            <a:ext cx="1918271" cy="260348"/>
          </a:xfrm>
          <a:prstGeom prst="rect">
            <a:avLst/>
          </a:prstGeom>
        </p:spPr>
        <p:txBody>
          <a:bodyPr/>
          <a:lstStyle/>
          <a:p>
            <a:fld id="{1A351E63-E83C-49F8-83F2-E1A2A28B1411}" type="datetime1">
              <a:rPr lang="de-DE" smtClean="0">
                <a:solidFill>
                  <a:srgbClr val="C8C8C8"/>
                </a:solidFill>
              </a:rPr>
              <a:pPr/>
              <a:t>27.05.2014</a:t>
            </a:fld>
            <a:endParaRPr lang="de-DE">
              <a:solidFill>
                <a:srgbClr val="C8C8C8"/>
              </a:solidFill>
            </a:endParaRPr>
          </a:p>
        </p:txBody>
      </p:sp>
      <p:sp>
        <p:nvSpPr>
          <p:cNvPr id="8" name="Fußzeilenplatzhalter 7"/>
          <p:cNvSpPr>
            <a:spLocks noGrp="1"/>
          </p:cNvSpPr>
          <p:nvPr>
            <p:ph type="ftr" sz="quarter" idx="11"/>
          </p:nvPr>
        </p:nvSpPr>
        <p:spPr>
          <a:xfrm>
            <a:off x="1187624" y="6597651"/>
            <a:ext cx="6768752" cy="260348"/>
          </a:xfrm>
          <a:prstGeom prst="rect">
            <a:avLst/>
          </a:prstGeom>
        </p:spPr>
        <p:txBody>
          <a:bodyPr/>
          <a:lstStyle/>
          <a:p>
            <a:r>
              <a:rPr lang="de-DE" smtClean="0">
                <a:solidFill>
                  <a:srgbClr val="C8C8C8"/>
                </a:solidFill>
              </a:rPr>
              <a:t>Beispielvortrag</a:t>
            </a:r>
            <a:endParaRPr lang="de-DE">
              <a:solidFill>
                <a:srgbClr val="C8C8C8"/>
              </a:solidFill>
            </a:endParaRPr>
          </a:p>
        </p:txBody>
      </p:sp>
      <p:sp>
        <p:nvSpPr>
          <p:cNvPr id="9" name="Foliennummernplatzhalter 8"/>
          <p:cNvSpPr>
            <a:spLocks noGrp="1"/>
          </p:cNvSpPr>
          <p:nvPr>
            <p:ph type="sldNum" sz="quarter" idx="12"/>
          </p:nvPr>
        </p:nvSpPr>
        <p:spPr>
          <a:xfrm>
            <a:off x="7956376" y="6597651"/>
            <a:ext cx="936799" cy="260348"/>
          </a:xfrm>
          <a:prstGeom prst="rect">
            <a:avLst/>
          </a:prstGeom>
        </p:spPr>
        <p:txBody>
          <a:bodyPr/>
          <a:lstStyle/>
          <a:p>
            <a:fld id="{444A159E-39F8-4BD4-BAC6-A1654F7AE0EA}" type="slidenum">
              <a:rPr lang="de-DE" smtClean="0">
                <a:solidFill>
                  <a:srgbClr val="C8C8C8"/>
                </a:solidFill>
              </a:rPr>
              <a:pPr/>
              <a:t>‹Nr.›</a:t>
            </a:fld>
            <a:endParaRPr lang="de-DE">
              <a:solidFill>
                <a:srgbClr val="C8C8C8"/>
              </a:solidFill>
            </a:endParaRPr>
          </a:p>
        </p:txBody>
      </p:sp>
      <p:sp>
        <p:nvSpPr>
          <p:cNvPr id="2" name="Titel 1"/>
          <p:cNvSpPr>
            <a:spLocks noGrp="1"/>
          </p:cNvSpPr>
          <p:nvPr>
            <p:ph type="title"/>
          </p:nvPr>
        </p:nvSpPr>
        <p:spPr>
          <a:xfrm>
            <a:off x="250825" y="6093296"/>
            <a:ext cx="8642350" cy="292830"/>
          </a:xfrm>
          <a:prstGeom prst="rect">
            <a:avLst/>
          </a:prstGeom>
          <a:solidFill>
            <a:schemeClr val="bg1">
              <a:alpha val="50000"/>
            </a:schemeClr>
          </a:solidFill>
        </p:spPr>
        <p:txBody>
          <a:bodyPr anchor="ctr"/>
          <a:lstStyle>
            <a:lvl1pPr>
              <a:defRPr sz="1800"/>
            </a:lvl1pPr>
          </a:lstStyle>
          <a:p>
            <a:r>
              <a:rPr lang="de-DE" dirty="0" smtClean="0"/>
              <a:t>Titelmasterformat durch Klicken bearbeiten</a:t>
            </a:r>
            <a:endParaRPr lang="de-DE" dirty="0"/>
          </a:p>
        </p:txBody>
      </p:sp>
      <p:sp>
        <p:nvSpPr>
          <p:cNvPr id="13" name="Inhaltsplatzhalter 12"/>
          <p:cNvSpPr>
            <a:spLocks noGrp="1"/>
          </p:cNvSpPr>
          <p:nvPr>
            <p:ph sz="quarter" idx="13"/>
          </p:nvPr>
        </p:nvSpPr>
        <p:spPr>
          <a:xfrm>
            <a:off x="250825" y="476672"/>
            <a:ext cx="8642350" cy="576263"/>
          </a:xfrm>
          <a:prstGeom prst="rect">
            <a:avLst/>
          </a:prstGeom>
        </p:spPr>
        <p:txBody>
          <a:bodyPr/>
          <a:lstStyle>
            <a:lvl1pPr marL="0" indent="0">
              <a:buNone/>
              <a:defRPr sz="2600"/>
            </a:lvl1pPr>
            <a:lvl2pPr marL="457200" indent="0">
              <a:buNone/>
              <a:defRPr/>
            </a:lvl2pPr>
            <a:lvl3pPr marL="914400" indent="0">
              <a:buNone/>
              <a:defRPr/>
            </a:lvl3pPr>
            <a:lvl4pPr marL="1371600" indent="0">
              <a:buNone/>
              <a:defRPr/>
            </a:lvl4pPr>
            <a:lvl5pPr marL="1828800" indent="0">
              <a:buNone/>
              <a:defRPr/>
            </a:lvl5pPr>
          </a:lstStyle>
          <a:p>
            <a:pPr lvl="0"/>
            <a:r>
              <a:rPr lang="de-DE" dirty="0" smtClean="0"/>
              <a:t>Textmasterformat bearbeiten</a:t>
            </a:r>
          </a:p>
        </p:txBody>
      </p:sp>
    </p:spTree>
    <p:extLst>
      <p:ext uri="{BB962C8B-B14F-4D97-AF65-F5344CB8AC3E}">
        <p14:creationId xmlns:p14="http://schemas.microsoft.com/office/powerpoint/2010/main" val="584945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Rectangle 5"/>
          <p:cNvSpPr>
            <a:spLocks noChangeArrowheads="1"/>
          </p:cNvSpPr>
          <p:nvPr/>
        </p:nvSpPr>
        <p:spPr bwMode="auto">
          <a:xfrm>
            <a:off x="-1587" y="-3175"/>
            <a:ext cx="9140825" cy="6858000"/>
          </a:xfrm>
          <a:prstGeom prst="rect">
            <a:avLst/>
          </a:prstGeom>
          <a:solidFill>
            <a:srgbClr val="E3E4E4"/>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27" name="AutoShape 3"/>
          <p:cNvSpPr>
            <a:spLocks noChangeAspect="1" noChangeArrowheads="1" noTextEdit="1"/>
          </p:cNvSpPr>
          <p:nvPr/>
        </p:nvSpPr>
        <p:spPr bwMode="auto">
          <a:xfrm>
            <a:off x="1588" y="0"/>
            <a:ext cx="9140825" cy="6858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0" name="Rectangle 6"/>
          <p:cNvSpPr>
            <a:spLocks noChangeArrowheads="1"/>
          </p:cNvSpPr>
          <p:nvPr/>
        </p:nvSpPr>
        <p:spPr bwMode="auto">
          <a:xfrm>
            <a:off x="134938" y="127000"/>
            <a:ext cx="8874125" cy="65659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1" name="Freeform 7"/>
          <p:cNvSpPr>
            <a:spLocks/>
          </p:cNvSpPr>
          <p:nvPr/>
        </p:nvSpPr>
        <p:spPr bwMode="auto">
          <a:xfrm>
            <a:off x="1588" y="6594475"/>
            <a:ext cx="9140825" cy="263525"/>
          </a:xfrm>
          <a:custGeom>
            <a:avLst/>
            <a:gdLst/>
            <a:ahLst/>
            <a:cxnLst>
              <a:cxn ang="0">
                <a:pos x="0" y="0"/>
              </a:cxn>
              <a:cxn ang="0">
                <a:pos x="0" y="82"/>
              </a:cxn>
              <a:cxn ang="0">
                <a:pos x="0" y="166"/>
              </a:cxn>
              <a:cxn ang="0">
                <a:pos x="5758" y="166"/>
              </a:cxn>
              <a:cxn ang="0">
                <a:pos x="5758" y="0"/>
              </a:cxn>
              <a:cxn ang="0">
                <a:pos x="0" y="0"/>
              </a:cxn>
            </a:cxnLst>
            <a:rect l="0" t="0" r="r" b="b"/>
            <a:pathLst>
              <a:path w="5758" h="166">
                <a:moveTo>
                  <a:pt x="0" y="0"/>
                </a:moveTo>
                <a:lnTo>
                  <a:pt x="0" y="82"/>
                </a:lnTo>
                <a:lnTo>
                  <a:pt x="0" y="166"/>
                </a:lnTo>
                <a:lnTo>
                  <a:pt x="5758" y="166"/>
                </a:lnTo>
                <a:lnTo>
                  <a:pt x="5758" y="0"/>
                </a:lnTo>
                <a:lnTo>
                  <a:pt x="0" y="0"/>
                </a:lnTo>
                <a:close/>
              </a:path>
            </a:pathLst>
          </a:custGeom>
          <a:solidFill>
            <a:srgbClr val="4B4B4D"/>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 name="Titelplatzhalter 1"/>
          <p:cNvSpPr>
            <a:spLocks noGrp="1"/>
          </p:cNvSpPr>
          <p:nvPr>
            <p:ph type="title"/>
          </p:nvPr>
        </p:nvSpPr>
        <p:spPr>
          <a:xfrm>
            <a:off x="413999" y="473825"/>
            <a:ext cx="8280000" cy="608215"/>
          </a:xfrm>
          <a:prstGeom prst="rect">
            <a:avLst/>
          </a:prstGeom>
        </p:spPr>
        <p:txBody>
          <a:bodyPr vert="horz" lIns="0" tIns="0" rIns="0" bIns="0" rtlCol="0" anchor="b" anchorCtr="0">
            <a:normAutofit/>
          </a:bodyPr>
          <a:lstStyle/>
          <a:p>
            <a:r>
              <a:rPr lang="de-DE" dirty="0" smtClean="0"/>
              <a:t>Titelmasterformat durch Klicken bearbeiten</a:t>
            </a:r>
            <a:endParaRPr lang="de-DE" dirty="0"/>
          </a:p>
        </p:txBody>
      </p:sp>
      <p:sp>
        <p:nvSpPr>
          <p:cNvPr id="4" name="Datumsplatzhalter 3"/>
          <p:cNvSpPr>
            <a:spLocks noGrp="1"/>
          </p:cNvSpPr>
          <p:nvPr>
            <p:ph type="dt" sz="half" idx="2"/>
          </p:nvPr>
        </p:nvSpPr>
        <p:spPr>
          <a:xfrm>
            <a:off x="415925" y="6597353"/>
            <a:ext cx="987723" cy="260648"/>
          </a:xfrm>
          <a:prstGeom prst="rect">
            <a:avLst/>
          </a:prstGeom>
        </p:spPr>
        <p:txBody>
          <a:bodyPr vert="horz" lIns="0" tIns="0" rIns="0" bIns="0" rtlCol="0" anchor="ctr"/>
          <a:lstStyle>
            <a:lvl1pPr algn="l">
              <a:defRPr sz="1200">
                <a:solidFill>
                  <a:schemeClr val="bg1"/>
                </a:solidFill>
              </a:defRPr>
            </a:lvl1pPr>
          </a:lstStyle>
          <a:p>
            <a:fld id="{AD3896E3-D4AE-4DE7-A181-E326B50B11D0}" type="datetime1">
              <a:rPr lang="de-DE" smtClean="0">
                <a:solidFill>
                  <a:srgbClr val="C8C8C8"/>
                </a:solidFill>
              </a:rPr>
              <a:pPr/>
              <a:t>27.05.2014</a:t>
            </a:fld>
            <a:endParaRPr lang="de-DE" dirty="0">
              <a:solidFill>
                <a:srgbClr val="C8C8C8"/>
              </a:solidFill>
            </a:endParaRPr>
          </a:p>
        </p:txBody>
      </p:sp>
      <p:sp>
        <p:nvSpPr>
          <p:cNvPr id="5" name="Fußzeilenplatzhalter 4"/>
          <p:cNvSpPr>
            <a:spLocks noGrp="1"/>
          </p:cNvSpPr>
          <p:nvPr>
            <p:ph type="ftr" sz="quarter" idx="3"/>
          </p:nvPr>
        </p:nvSpPr>
        <p:spPr>
          <a:xfrm>
            <a:off x="1403648" y="6597353"/>
            <a:ext cx="5112568" cy="260648"/>
          </a:xfrm>
          <a:prstGeom prst="rect">
            <a:avLst/>
          </a:prstGeom>
        </p:spPr>
        <p:txBody>
          <a:bodyPr vert="horz" lIns="0" tIns="0" rIns="0" bIns="0" rtlCol="0" anchor="ctr"/>
          <a:lstStyle>
            <a:lvl1pPr algn="l">
              <a:defRPr sz="1200">
                <a:solidFill>
                  <a:schemeClr val="bg1"/>
                </a:solidFill>
              </a:defRPr>
            </a:lvl1pPr>
          </a:lstStyle>
          <a:p>
            <a:r>
              <a:rPr lang="de-DE" smtClean="0">
                <a:solidFill>
                  <a:srgbClr val="C8C8C8"/>
                </a:solidFill>
              </a:rPr>
              <a:t>Beispielvortrag</a:t>
            </a:r>
            <a:endParaRPr lang="de-DE" dirty="0">
              <a:solidFill>
                <a:srgbClr val="C8C8C8"/>
              </a:solidFill>
            </a:endParaRPr>
          </a:p>
        </p:txBody>
      </p:sp>
      <p:sp>
        <p:nvSpPr>
          <p:cNvPr id="6" name="Foliennummernplatzhalter 5"/>
          <p:cNvSpPr>
            <a:spLocks noGrp="1"/>
          </p:cNvSpPr>
          <p:nvPr>
            <p:ph type="sldNum" sz="quarter" idx="4"/>
          </p:nvPr>
        </p:nvSpPr>
        <p:spPr>
          <a:xfrm>
            <a:off x="8117018" y="6597353"/>
            <a:ext cx="557263" cy="260648"/>
          </a:xfrm>
          <a:prstGeom prst="rect">
            <a:avLst/>
          </a:prstGeom>
        </p:spPr>
        <p:txBody>
          <a:bodyPr vert="horz" lIns="0" tIns="0" rIns="0" bIns="0" rtlCol="0" anchor="ctr"/>
          <a:lstStyle>
            <a:lvl1pPr algn="r">
              <a:defRPr sz="1200">
                <a:solidFill>
                  <a:schemeClr val="bg1"/>
                </a:solidFill>
              </a:defRPr>
            </a:lvl1pPr>
          </a:lstStyle>
          <a:p>
            <a:fld id="{444A159E-39F8-4BD4-BAC6-A1654F7AE0EA}" type="slidenum">
              <a:rPr lang="de-DE" smtClean="0">
                <a:solidFill>
                  <a:srgbClr val="C8C8C8"/>
                </a:solidFill>
              </a:rPr>
              <a:pPr/>
              <a:t>‹Nr.›</a:t>
            </a:fld>
            <a:endParaRPr lang="de-DE" dirty="0">
              <a:solidFill>
                <a:srgbClr val="C8C8C8"/>
              </a:solidFill>
            </a:endParaRPr>
          </a:p>
        </p:txBody>
      </p:sp>
      <p:sp>
        <p:nvSpPr>
          <p:cNvPr id="19" name="Rechteck 18"/>
          <p:cNvSpPr/>
          <p:nvPr/>
        </p:nvSpPr>
        <p:spPr>
          <a:xfrm>
            <a:off x="0" y="312738"/>
            <a:ext cx="133200" cy="73463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11"/>
          <p:cNvSpPr>
            <a:spLocks noGrp="1"/>
          </p:cNvSpPr>
          <p:nvPr>
            <p:ph type="body" idx="1"/>
          </p:nvPr>
        </p:nvSpPr>
        <p:spPr>
          <a:xfrm>
            <a:off x="414000" y="1497013"/>
            <a:ext cx="8280000" cy="4865687"/>
          </a:xfrm>
          <a:prstGeom prst="rect">
            <a:avLst/>
          </a:prstGeom>
        </p:spPr>
        <p:txBody>
          <a:bodyPr vert="horz" lIns="0" tIns="0" rIns="0" bIns="45720" rtlCol="0">
            <a:normAutofit/>
          </a:bodyPr>
          <a:lstStyle/>
          <a:p>
            <a:pPr lvl="0"/>
            <a:r>
              <a:rPr lang="de-DE" dirty="0" smtClean="0"/>
              <a:t>Textmasterformate durch klicken bearbeiten</a:t>
            </a:r>
          </a:p>
          <a:p>
            <a:pPr marL="0" marR="0" lvl="1" indent="0" algn="l" defTabSz="914400" rtl="0" eaLnBrk="1" fontAlgn="auto" latinLnBrk="0" hangingPunct="1">
              <a:lnSpc>
                <a:spcPct val="120000"/>
              </a:lnSpc>
              <a:spcBef>
                <a:spcPts val="0"/>
              </a:spcBef>
              <a:spcAft>
                <a:spcPts val="0"/>
              </a:spcAft>
              <a:buClrTx/>
              <a:buSzPct val="100000"/>
              <a:buFont typeface="Meta Offc" pitchFamily="34" charset="0"/>
              <a:buNone/>
              <a:tabLst/>
              <a:defRPr/>
            </a:pPr>
            <a:r>
              <a:rPr lang="de-DE" dirty="0" smtClean="0"/>
              <a:t>Zweite Ebene</a:t>
            </a:r>
          </a:p>
          <a:p>
            <a:pPr marL="162000" marR="0" lvl="2" indent="-162000" algn="l" defTabSz="914400" rtl="0" eaLnBrk="1" fontAlgn="auto" latinLnBrk="0" hangingPunct="1">
              <a:lnSpc>
                <a:spcPct val="120000"/>
              </a:lnSpc>
              <a:spcBef>
                <a:spcPts val="0"/>
              </a:spcBef>
              <a:spcAft>
                <a:spcPts val="0"/>
              </a:spcAft>
              <a:buClrTx/>
              <a:buSzTx/>
              <a:buFont typeface="Meta Offc" pitchFamily="34" charset="0"/>
              <a:buChar char="•"/>
              <a:tabLst/>
              <a:defRPr/>
            </a:pPr>
            <a:r>
              <a:rPr lang="de-DE" dirty="0" smtClean="0"/>
              <a:t>Dritte Ebene</a:t>
            </a:r>
          </a:p>
          <a:p>
            <a:pPr marL="324000" marR="0" lvl="3" indent="-162000" algn="l" defTabSz="914400" rtl="0" eaLnBrk="1" fontAlgn="auto" latinLnBrk="0" hangingPunct="1">
              <a:lnSpc>
                <a:spcPct val="120000"/>
              </a:lnSpc>
              <a:spcBef>
                <a:spcPts val="0"/>
              </a:spcBef>
              <a:spcAft>
                <a:spcPts val="0"/>
              </a:spcAft>
              <a:buClrTx/>
              <a:buSzTx/>
              <a:buFont typeface="Symbol" pitchFamily="18" charset="2"/>
              <a:buChar char="-"/>
              <a:tabLst/>
              <a:defRPr/>
            </a:pPr>
            <a:r>
              <a:rPr lang="de-DE" dirty="0" smtClean="0"/>
              <a:t>Vierte Ebene</a:t>
            </a:r>
          </a:p>
          <a:p>
            <a:pPr marL="486000" marR="0" lvl="4" indent="-162000" algn="l" defTabSz="914400" rtl="0" eaLnBrk="1" fontAlgn="auto" latinLnBrk="0" hangingPunct="1">
              <a:lnSpc>
                <a:spcPct val="120000"/>
              </a:lnSpc>
              <a:spcBef>
                <a:spcPts val="0"/>
              </a:spcBef>
              <a:spcAft>
                <a:spcPts val="0"/>
              </a:spcAft>
              <a:buClrTx/>
              <a:buSzTx/>
              <a:buFont typeface="Symbol" pitchFamily="18" charset="2"/>
              <a:buChar char="-"/>
              <a:tabLst/>
              <a:defRPr/>
            </a:pPr>
            <a:r>
              <a:rPr lang="de-DE" dirty="0" smtClean="0"/>
              <a:t>Fünfte Ebene</a:t>
            </a:r>
            <a:endParaRPr lang="de-DE" dirty="0"/>
          </a:p>
        </p:txBody>
      </p:sp>
      <p:sp>
        <p:nvSpPr>
          <p:cNvPr id="14" name="Textplatzhalter 7"/>
          <p:cNvSpPr txBox="1">
            <a:spLocks/>
          </p:cNvSpPr>
          <p:nvPr/>
        </p:nvSpPr>
        <p:spPr>
          <a:xfrm>
            <a:off x="414000" y="302177"/>
            <a:ext cx="8207375" cy="231224"/>
          </a:xfrm>
          <a:prstGeom prst="rect">
            <a:avLst/>
          </a:prstGeom>
        </p:spPr>
        <p:txBody>
          <a:bodyPr lIns="0" tIns="0" rIns="0" bIns="0">
            <a:normAutofit/>
          </a:bodyPr>
          <a:lstStyle>
            <a:lvl1pPr marL="0" indent="0" algn="l" defTabSz="914400" rtl="0" eaLnBrk="1" latinLnBrk="0" hangingPunct="1">
              <a:spcBef>
                <a:spcPct val="20000"/>
              </a:spcBef>
              <a:buClr>
                <a:schemeClr val="tx2"/>
              </a:buClr>
              <a:buFont typeface="Arial" pitchFamily="34" charset="0"/>
              <a:buNone/>
              <a:tabLst/>
              <a:defRPr kumimoji="0" lang="de-DE" sz="1200" b="0" i="0" u="none" strike="noStrike" kern="1200" cap="none" spc="0" normalizeH="0" baseline="0" noProof="0">
                <a:ln>
                  <a:noFill/>
                </a:ln>
                <a:solidFill>
                  <a:schemeClr val="tx1"/>
                </a:solidFill>
                <a:effectLst/>
                <a:uLnTx/>
                <a:uFillTx/>
                <a:latin typeface="+mn-lt"/>
                <a:ea typeface="+mn-ea"/>
                <a:cs typeface="+mn-cs"/>
              </a:defRPr>
            </a:lvl1pPr>
            <a:lvl2pPr marL="742950" indent="-28575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dirty="0" smtClean="0"/>
              <a:t>7. Kapitel: </a:t>
            </a:r>
            <a:r>
              <a:rPr lang="de-DE" b="0" dirty="0" smtClean="0"/>
              <a:t>Grundsätze des Immissionsschutzes III</a:t>
            </a:r>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2600" kern="1200">
          <a:solidFill>
            <a:schemeClr val="tx2"/>
          </a:solidFill>
          <a:latin typeface="+mj-lt"/>
          <a:ea typeface="+mj-ea"/>
          <a:cs typeface="+mj-cs"/>
        </a:defRPr>
      </a:lvl1pPr>
    </p:titleStyle>
    <p:bodyStyle>
      <a:lvl1pPr marL="0" indent="0" algn="l" defTabSz="914400" rtl="0" eaLnBrk="1" latinLnBrk="0" hangingPunct="1">
        <a:spcBef>
          <a:spcPct val="20000"/>
        </a:spcBef>
        <a:buClr>
          <a:schemeClr val="tx2"/>
        </a:buClr>
        <a:buFont typeface="Arial" pitchFamily="34" charset="0"/>
        <a:buNone/>
        <a:tabLst/>
        <a:defRPr kumimoji="0" lang="de-DE" sz="2400" b="1" i="0" u="none" strike="noStrike" kern="1200" cap="none" spc="0" normalizeH="0" baseline="0" noProof="0" dirty="0" smtClean="0">
          <a:ln>
            <a:noFill/>
          </a:ln>
          <a:solidFill>
            <a:schemeClr val="tx1"/>
          </a:solidFill>
          <a:effectLst/>
          <a:uLnTx/>
          <a:uFillTx/>
          <a:latin typeface="+mn-lt"/>
          <a:ea typeface="+mn-ea"/>
          <a:cs typeface="+mn-cs"/>
        </a:defRPr>
      </a:lvl1pPr>
      <a:lvl2pPr marL="742950" indent="-28575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p:cNvSpPr>
            <a:spLocks noGrp="1"/>
          </p:cNvSpPr>
          <p:nvPr>
            <p:ph type="subTitle" idx="1"/>
          </p:nvPr>
        </p:nvSpPr>
        <p:spPr/>
        <p:txBody>
          <a:bodyPr/>
          <a:lstStyle/>
          <a:p>
            <a:r>
              <a:rPr lang="de-DE" b="1" dirty="0"/>
              <a:t>Grundsätze des Immissionsschutzes III</a:t>
            </a:r>
            <a:endParaRPr lang="de-DE" dirty="0"/>
          </a:p>
        </p:txBody>
      </p:sp>
      <p:sp>
        <p:nvSpPr>
          <p:cNvPr id="8" name="Titel 7"/>
          <p:cNvSpPr>
            <a:spLocks noGrp="1"/>
          </p:cNvSpPr>
          <p:nvPr>
            <p:ph type="title"/>
          </p:nvPr>
        </p:nvSpPr>
        <p:spPr/>
        <p:txBody>
          <a:bodyPr/>
          <a:lstStyle/>
          <a:p>
            <a:r>
              <a:rPr lang="de-DE" b="1" dirty="0"/>
              <a:t>7</a:t>
            </a:r>
            <a:r>
              <a:rPr lang="de-DE" b="1" dirty="0" smtClean="0"/>
              <a:t>. Kapitel</a:t>
            </a:r>
            <a:endParaRPr lang="de-DE" b="1" dirty="0"/>
          </a:p>
        </p:txBody>
      </p:sp>
      <p:sp>
        <p:nvSpPr>
          <p:cNvPr id="2" name="Textplatzhalter 1"/>
          <p:cNvSpPr>
            <a:spLocks noGrp="1"/>
          </p:cNvSpPr>
          <p:nvPr>
            <p:ph type="body" sz="quarter" idx="10"/>
          </p:nvPr>
        </p:nvSpPr>
        <p:spPr/>
        <p:txBody>
          <a:bodyPr/>
          <a:lstStyle/>
          <a:p>
            <a:r>
              <a:rPr lang="de-DE" dirty="0"/>
              <a:t>Dr. Mustermann | Dipl. Ing. (FH) Frau Mustermann</a:t>
            </a:r>
          </a:p>
        </p:txBody>
      </p:sp>
    </p:spTree>
    <p:extLst>
      <p:ext uri="{BB962C8B-B14F-4D97-AF65-F5344CB8AC3E}">
        <p14:creationId xmlns:p14="http://schemas.microsoft.com/office/powerpoint/2010/main" val="299188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a:xfrm>
            <a:off x="415155" y="1497261"/>
            <a:ext cx="8478019" cy="4884489"/>
          </a:xfrm>
        </p:spPr>
        <p:txBody>
          <a:bodyPr/>
          <a:lstStyle/>
          <a:p>
            <a:pPr marL="342900" indent="-342900">
              <a:buFont typeface="Arial" panose="020B0604020202020204" pitchFamily="34" charset="0"/>
              <a:buChar char="•"/>
            </a:pPr>
            <a:r>
              <a:rPr lang="de-DE" dirty="0" smtClean="0"/>
              <a:t>Unterschreiten die von einer Anlage verursachten Immissionen die Immissionsrichtwerte um mindestens 6 dB, so ist die Anlage im Allgemeinen ohne weitere Betrachtung der Vorbelastung genehmigungsfähig. </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Für die uns betreffende Gerätegruppe wird gefordert, dass die Immissionen unabhängig von der Vorbelastung die Immissionsrichtwerte um mindestens 6 dB unterschreiten. </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So schafft man ausreichend Spielraum für die Aufstellung von mindestens drei weiteren Geräten, ohne eine Überschreitung der Richtwerte in Summe zu riskieren.</a:t>
            </a:r>
            <a:endParaRPr lang="de-DE" dirty="0"/>
          </a:p>
        </p:txBody>
      </p:sp>
      <p:sp>
        <p:nvSpPr>
          <p:cNvPr id="2" name="Titel 1"/>
          <p:cNvSpPr>
            <a:spLocks noGrp="1"/>
          </p:cNvSpPr>
          <p:nvPr>
            <p:ph type="title"/>
          </p:nvPr>
        </p:nvSpPr>
        <p:spPr/>
        <p:txBody>
          <a:bodyPr/>
          <a:lstStyle/>
          <a:p>
            <a:r>
              <a:rPr lang="de-DE" b="1" dirty="0"/>
              <a:t>Berücksichtigung mehrerer Anlagen</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10</a:t>
            </a:fld>
            <a:endParaRPr lang="de-DE" dirty="0">
              <a:solidFill>
                <a:srgbClr val="C8C8C8"/>
              </a:solidFill>
            </a:endParaRPr>
          </a:p>
        </p:txBody>
      </p:sp>
    </p:spTree>
    <p:extLst>
      <p:ext uri="{BB962C8B-B14F-4D97-AF65-F5344CB8AC3E}">
        <p14:creationId xmlns:p14="http://schemas.microsoft.com/office/powerpoint/2010/main" val="1827388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p:txBody>
          <a:bodyPr/>
          <a:lstStyle/>
          <a:p>
            <a:pPr marL="0" indent="0">
              <a:buNone/>
            </a:pPr>
            <a:r>
              <a:rPr lang="de-DE" i="1" dirty="0" smtClean="0"/>
              <a:t>Um 6 dB reduzierte Immissionsrichtwerte der TA Lärm für Gerätebetrieb gemäß 32. BImSchV</a:t>
            </a:r>
          </a:p>
        </p:txBody>
      </p:sp>
      <p:sp>
        <p:nvSpPr>
          <p:cNvPr id="2" name="Titel 1"/>
          <p:cNvSpPr>
            <a:spLocks noGrp="1"/>
          </p:cNvSpPr>
          <p:nvPr>
            <p:ph type="title"/>
          </p:nvPr>
        </p:nvSpPr>
        <p:spPr/>
        <p:txBody>
          <a:bodyPr/>
          <a:lstStyle/>
          <a:p>
            <a:r>
              <a:rPr lang="de-DE" dirty="0"/>
              <a:t>Berücksichtigung mehrerer Anlagen</a:t>
            </a:r>
            <a:endParaRPr lang="de-DE" b="1" dirty="0"/>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11</a:t>
            </a:fld>
            <a:endParaRPr lang="de-DE" dirty="0">
              <a:solidFill>
                <a:srgbClr val="C8C8C8"/>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2246084446"/>
              </p:ext>
            </p:extLst>
          </p:nvPr>
        </p:nvGraphicFramePr>
        <p:xfrm>
          <a:off x="251520" y="2740888"/>
          <a:ext cx="8620088" cy="2834640"/>
        </p:xfrm>
        <a:graphic>
          <a:graphicData uri="http://schemas.openxmlformats.org/drawingml/2006/table">
            <a:tbl>
              <a:tblPr firstRow="1" bandRow="1">
                <a:tableStyleId>{93296810-A885-4BE3-A3E7-6D5BEEA58F35}</a:tableStyleId>
              </a:tblPr>
              <a:tblGrid>
                <a:gridCol w="4299608"/>
                <a:gridCol w="2232248"/>
                <a:gridCol w="2088232"/>
              </a:tblGrid>
              <a:tr h="265876">
                <a:tc>
                  <a:txBody>
                    <a:bodyPr/>
                    <a:lstStyle/>
                    <a:p>
                      <a:pPr algn="l"/>
                      <a:r>
                        <a:rPr lang="de-DE" dirty="0" smtClean="0">
                          <a:solidFill>
                            <a:schemeClr val="bg1">
                              <a:lumMod val="85000"/>
                            </a:schemeClr>
                          </a:solidFill>
                        </a:rPr>
                        <a:t>Gebietseinstufung</a:t>
                      </a:r>
                      <a:endParaRPr lang="de-DE" dirty="0">
                        <a:solidFill>
                          <a:schemeClr val="bg1">
                            <a:lumMod val="85000"/>
                          </a:schemeClr>
                        </a:solidFill>
                      </a:endParaRPr>
                    </a:p>
                  </a:txBody>
                  <a:tcPr/>
                </a:tc>
                <a:tc>
                  <a:txBody>
                    <a:bodyPr/>
                    <a:lstStyle/>
                    <a:p>
                      <a:pPr marL="0" algn="ctr" defTabSz="914400" rtl="0" eaLnBrk="1" latinLnBrk="0" hangingPunct="1"/>
                      <a:r>
                        <a:rPr lang="de-DE" sz="1800" b="1" kern="1200" baseline="0" dirty="0" smtClean="0">
                          <a:solidFill>
                            <a:schemeClr val="accent6">
                              <a:lumMod val="20000"/>
                              <a:lumOff val="80000"/>
                            </a:schemeClr>
                          </a:solidFill>
                          <a:latin typeface="+mn-lt"/>
                          <a:ea typeface="+mn-ea"/>
                          <a:cs typeface="+mn-cs"/>
                        </a:rPr>
                        <a:t>Reduzierter</a:t>
                      </a:r>
                      <a:br>
                        <a:rPr lang="de-DE" sz="1800" b="1" kern="1200" baseline="0" dirty="0" smtClean="0">
                          <a:solidFill>
                            <a:schemeClr val="accent6">
                              <a:lumMod val="20000"/>
                              <a:lumOff val="80000"/>
                            </a:schemeClr>
                          </a:solidFill>
                          <a:latin typeface="+mn-lt"/>
                          <a:ea typeface="+mn-ea"/>
                          <a:cs typeface="+mn-cs"/>
                        </a:rPr>
                      </a:br>
                      <a:r>
                        <a:rPr lang="de-DE" sz="1800" b="1" kern="1200" baseline="0" dirty="0" smtClean="0">
                          <a:solidFill>
                            <a:schemeClr val="accent6">
                              <a:lumMod val="20000"/>
                              <a:lumOff val="80000"/>
                            </a:schemeClr>
                          </a:solidFill>
                          <a:latin typeface="+mn-lt"/>
                          <a:ea typeface="+mn-ea"/>
                          <a:cs typeface="+mn-cs"/>
                        </a:rPr>
                        <a:t>IRW tags</a:t>
                      </a:r>
                      <a:endParaRPr lang="de-DE" sz="1800" b="1" kern="1200" baseline="0" dirty="0">
                        <a:solidFill>
                          <a:schemeClr val="accent6">
                            <a:lumMod val="20000"/>
                            <a:lumOff val="80000"/>
                          </a:schemeClr>
                        </a:solidFill>
                        <a:latin typeface="+mn-lt"/>
                        <a:ea typeface="+mn-ea"/>
                        <a:cs typeface="+mn-cs"/>
                      </a:endParaRPr>
                    </a:p>
                  </a:txBody>
                  <a:tcPr/>
                </a:tc>
                <a:tc>
                  <a:txBody>
                    <a:bodyPr/>
                    <a:lstStyle/>
                    <a:p>
                      <a:pPr algn="ctr"/>
                      <a:r>
                        <a:rPr lang="de-DE" baseline="0" dirty="0" smtClean="0">
                          <a:solidFill>
                            <a:schemeClr val="accent6">
                              <a:lumMod val="20000"/>
                              <a:lumOff val="80000"/>
                            </a:schemeClr>
                          </a:solidFill>
                        </a:rPr>
                        <a:t>Reduzierter</a:t>
                      </a:r>
                      <a:br>
                        <a:rPr lang="de-DE" baseline="0" dirty="0" smtClean="0">
                          <a:solidFill>
                            <a:schemeClr val="accent6">
                              <a:lumMod val="20000"/>
                              <a:lumOff val="80000"/>
                            </a:schemeClr>
                          </a:solidFill>
                        </a:rPr>
                      </a:br>
                      <a:r>
                        <a:rPr lang="de-DE" baseline="0" dirty="0" smtClean="0">
                          <a:solidFill>
                            <a:schemeClr val="accent6">
                              <a:lumMod val="20000"/>
                              <a:lumOff val="80000"/>
                            </a:schemeClr>
                          </a:solidFill>
                        </a:rPr>
                        <a:t>IRW nachts</a:t>
                      </a:r>
                      <a:endParaRPr lang="de-DE" baseline="-25000" dirty="0">
                        <a:solidFill>
                          <a:schemeClr val="accent6">
                            <a:lumMod val="20000"/>
                            <a:lumOff val="80000"/>
                          </a:schemeClr>
                        </a:solidFill>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Kurgebiet</a:t>
                      </a: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39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29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Reines Wohngebiet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44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29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Allgemeines Wohngebiet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49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34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Mischgebiet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54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39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Gewerbegebiet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59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44 dB(A)</a:t>
                      </a:r>
                      <a:endParaRPr lang="de-DE" sz="1800" b="1" kern="1200" dirty="0">
                        <a:solidFill>
                          <a:schemeClr val="accent6">
                            <a:lumMod val="75000"/>
                          </a:schemeClr>
                        </a:solidFill>
                        <a:latin typeface="+mn-lt"/>
                        <a:ea typeface="+mn-ea"/>
                        <a:cs typeface="+mn-cs"/>
                      </a:endParaRPr>
                    </a:p>
                  </a:txBody>
                  <a:tcPr/>
                </a:tc>
              </a:tr>
              <a:tr h="265876">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Industriegebiet</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64 dB(A)</a:t>
                      </a:r>
                      <a:endParaRPr lang="de-DE" sz="1800" b="1" kern="1200" dirty="0">
                        <a:solidFill>
                          <a:schemeClr val="accent6">
                            <a:lumMod val="75000"/>
                          </a:schemeClr>
                        </a:solidFill>
                        <a:latin typeface="+mn-lt"/>
                        <a:ea typeface="+mn-ea"/>
                        <a:cs typeface="+mn-cs"/>
                      </a:endParaRPr>
                    </a:p>
                  </a:txBody>
                  <a:tcPr/>
                </a:tc>
                <a:tc>
                  <a:txBody>
                    <a:bodyPr/>
                    <a:lstStyle/>
                    <a:p>
                      <a:pPr marL="0" algn="ctr" defTabSz="914400" rtl="0" eaLnBrk="1" latinLnBrk="0" hangingPunct="1"/>
                      <a:r>
                        <a:rPr lang="de-DE" sz="1800" b="1" kern="1200" dirty="0" smtClean="0">
                          <a:solidFill>
                            <a:schemeClr val="accent6">
                              <a:lumMod val="75000"/>
                            </a:schemeClr>
                          </a:solidFill>
                          <a:latin typeface="+mn-lt"/>
                          <a:ea typeface="+mn-ea"/>
                          <a:cs typeface="+mn-cs"/>
                        </a:rPr>
                        <a:t>64 dB(A)</a:t>
                      </a:r>
                      <a:endParaRPr lang="de-DE" sz="1800" b="1" kern="1200" dirty="0">
                        <a:solidFill>
                          <a:schemeClr val="accent6">
                            <a:lumMod val="75000"/>
                          </a:schemeClr>
                        </a:solidFill>
                        <a:latin typeface="+mn-lt"/>
                        <a:ea typeface="+mn-ea"/>
                        <a:cs typeface="+mn-cs"/>
                      </a:endParaRPr>
                    </a:p>
                  </a:txBody>
                  <a:tcPr/>
                </a:tc>
              </a:tr>
            </a:tbl>
          </a:graphicData>
        </a:graphic>
      </p:graphicFrame>
    </p:spTree>
    <p:extLst>
      <p:ext uri="{BB962C8B-B14F-4D97-AF65-F5344CB8AC3E}">
        <p14:creationId xmlns:p14="http://schemas.microsoft.com/office/powerpoint/2010/main" val="4206147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a:xfrm>
            <a:off x="415156" y="1628800"/>
            <a:ext cx="8333308" cy="4163987"/>
          </a:xfrm>
        </p:spPr>
        <p:txBody>
          <a:bodyPr/>
          <a:lstStyle/>
          <a:p>
            <a:pPr marL="342900" indent="-342900">
              <a:buFont typeface="Arial" panose="020B0604020202020204" pitchFamily="34" charset="0"/>
              <a:buChar char="•"/>
            </a:pPr>
            <a:r>
              <a:rPr lang="de-DE" dirty="0" smtClean="0"/>
              <a:t>Es gibt auch Aufstellorte, an denen bereits eine erhebliche Vorbelastung durch haustechnische Geräte, Gewerbe- oder Industriebetriebe vorliegt.</a:t>
            </a:r>
            <a:endParaRPr lang="de-DE" dirty="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Hier ist eine Unterschreitung der IRW der TA Lärm um</a:t>
            </a:r>
            <a:br>
              <a:rPr lang="de-DE" dirty="0" smtClean="0"/>
            </a:br>
            <a:r>
              <a:rPr lang="de-DE" dirty="0" smtClean="0"/>
              <a:t>6 dB u. U. nicht ausreichend. </a:t>
            </a:r>
            <a:endParaRPr lang="de-DE" dirty="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Es muss in einem solchen Fall ggf. eine Messstelle nach </a:t>
            </a:r>
            <a:br>
              <a:rPr lang="de-DE" dirty="0" smtClean="0"/>
            </a:br>
            <a:r>
              <a:rPr lang="de-DE" dirty="0" smtClean="0"/>
              <a:t>§ 26 BImSchG hinzugezogen werden, die z. B. eine Bestimmung der Vorbelastung vornehmen kann.</a:t>
            </a:r>
            <a:endParaRPr lang="de-DE" dirty="0"/>
          </a:p>
          <a:p>
            <a:pPr marL="0" indent="0">
              <a:buNone/>
            </a:pPr>
            <a:endParaRPr lang="de-DE" i="1" dirty="0" smtClean="0"/>
          </a:p>
        </p:txBody>
      </p:sp>
      <p:sp>
        <p:nvSpPr>
          <p:cNvPr id="2" name="Titel 1"/>
          <p:cNvSpPr>
            <a:spLocks noGrp="1"/>
          </p:cNvSpPr>
          <p:nvPr>
            <p:ph type="title"/>
          </p:nvPr>
        </p:nvSpPr>
        <p:spPr/>
        <p:txBody>
          <a:bodyPr/>
          <a:lstStyle/>
          <a:p>
            <a:r>
              <a:rPr lang="de-DE" dirty="0"/>
              <a:t>Berücksichtigung mehrerer Anlagen</a:t>
            </a:r>
            <a:endParaRPr lang="de-DE" b="1" dirty="0"/>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12</a:t>
            </a:fld>
            <a:endParaRPr lang="de-DE" dirty="0">
              <a:solidFill>
                <a:srgbClr val="C8C8C8"/>
              </a:solidFill>
            </a:endParaRPr>
          </a:p>
        </p:txBody>
      </p:sp>
    </p:spTree>
    <p:extLst>
      <p:ext uri="{BB962C8B-B14F-4D97-AF65-F5344CB8AC3E}">
        <p14:creationId xmlns:p14="http://schemas.microsoft.com/office/powerpoint/2010/main" val="364086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a:t>Berücksichtigung mehrerer Anlagen</a:t>
            </a:r>
            <a:endParaRPr lang="de-DE" b="1"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13</a:t>
            </a:fld>
            <a:endParaRPr lang="de-DE">
              <a:solidFill>
                <a:srgbClr val="C8C8C8"/>
              </a:solidFill>
            </a:endParaRPr>
          </a:p>
        </p:txBody>
      </p:sp>
      <p:sp>
        <p:nvSpPr>
          <p:cNvPr id="10" name="Inhaltsplatzhalter 2"/>
          <p:cNvSpPr txBox="1">
            <a:spLocks/>
          </p:cNvSpPr>
          <p:nvPr/>
        </p:nvSpPr>
        <p:spPr>
          <a:xfrm>
            <a:off x="251520" y="1196752"/>
            <a:ext cx="4176464" cy="5184998"/>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Font typeface="Wingdings" pitchFamily="2" charset="2"/>
              <a:buNone/>
            </a:pPr>
            <a:endParaRPr lang="de-DE" dirty="0"/>
          </a:p>
        </p:txBody>
      </p:sp>
      <p:sp>
        <p:nvSpPr>
          <p:cNvPr id="6" name="Inhaltsplatzhalter 5"/>
          <p:cNvSpPr>
            <a:spLocks noGrp="1"/>
          </p:cNvSpPr>
          <p:nvPr>
            <p:ph sz="quarter" idx="14"/>
          </p:nvPr>
        </p:nvSpPr>
        <p:spPr>
          <a:xfrm>
            <a:off x="251520" y="1497261"/>
            <a:ext cx="4169209" cy="4884489"/>
          </a:xfrm>
        </p:spPr>
        <p:txBody>
          <a:bodyPr/>
          <a:lstStyle/>
          <a:p>
            <a:r>
              <a:rPr lang="de-DE" dirty="0"/>
              <a:t>Der Immissionspegel über-schreitet den reduzierten Immissionsrichtwert um </a:t>
            </a:r>
            <a:r>
              <a:rPr lang="de-DE" dirty="0" smtClean="0"/>
              <a:t>2 dB</a:t>
            </a:r>
            <a:r>
              <a:rPr lang="de-DE" dirty="0"/>
              <a:t>.</a:t>
            </a:r>
          </a:p>
          <a:p>
            <a:endParaRPr lang="de-DE" sz="1200" dirty="0"/>
          </a:p>
          <a:p>
            <a:r>
              <a:rPr lang="de-DE" dirty="0"/>
              <a:t>Wir stellen die Wärmepumpe an der Südfassade auf, um deren abschirmende Wirkung zu nutzen.</a:t>
            </a:r>
          </a:p>
          <a:p>
            <a:endParaRPr lang="de-DE" sz="1200" dirty="0"/>
          </a:p>
          <a:p>
            <a:r>
              <a:rPr lang="de-DE" dirty="0"/>
              <a:t>Trotz zusätzlich </a:t>
            </a:r>
            <a:r>
              <a:rPr lang="de-DE" dirty="0" smtClean="0"/>
              <a:t>3 dB </a:t>
            </a:r>
            <a:r>
              <a:rPr lang="de-DE" dirty="0"/>
              <a:t>für </a:t>
            </a:r>
            <a:r>
              <a:rPr lang="de-DE" dirty="0" smtClean="0"/>
              <a:t>Reflexionen </a:t>
            </a:r>
            <a:r>
              <a:rPr lang="de-DE" dirty="0"/>
              <a:t>wird der reduzierte Immissionspegel von </a:t>
            </a:r>
            <a:r>
              <a:rPr lang="de-DE" dirty="0" smtClean="0"/>
              <a:t>34 dB </a:t>
            </a:r>
            <a:r>
              <a:rPr lang="de-DE" dirty="0"/>
              <a:t>jetzt unterschritten.</a:t>
            </a:r>
          </a:p>
          <a:p>
            <a:endParaRPr lang="de-DE" dirty="0"/>
          </a:p>
          <a:p>
            <a:pPr marL="457200" lvl="1" indent="0">
              <a:buFont typeface="Wingdings" pitchFamily="2" charset="2"/>
              <a:buNone/>
            </a:pPr>
            <a:endParaRPr lang="de-DE" dirty="0"/>
          </a:p>
          <a:p>
            <a:endParaRPr lang="de-DE" dirty="0"/>
          </a:p>
        </p:txBody>
      </p:sp>
      <p:pic>
        <p:nvPicPr>
          <p:cNvPr id="21" name="Inhaltsplatzhalt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1684666"/>
            <a:ext cx="4465190" cy="4212285"/>
          </a:xfrm>
          <a:prstGeom prst="rect">
            <a:avLst/>
          </a:prstGeom>
          <a:effectLst>
            <a:outerShdw blurRad="63500" sx="101000" sy="101000" algn="ctr" rotWithShape="0">
              <a:prstClr val="black">
                <a:alpha val="24000"/>
              </a:prstClr>
            </a:outerShdw>
          </a:effectLst>
        </p:spPr>
      </p:pic>
      <p:pic>
        <p:nvPicPr>
          <p:cNvPr id="22" name="Inhaltsplatzhalter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35238" y="1677406"/>
            <a:ext cx="4465191" cy="4212285"/>
          </a:xfrm>
          <a:prstGeom prst="rect">
            <a:avLst/>
          </a:prstGeom>
        </p:spPr>
      </p:pic>
      <p:pic>
        <p:nvPicPr>
          <p:cNvPr id="23" name="Grafik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20451" y="2320414"/>
            <a:ext cx="946690" cy="3041485"/>
          </a:xfrm>
          <a:prstGeom prst="rect">
            <a:avLst/>
          </a:prstGeom>
          <a:ln>
            <a:noFill/>
          </a:ln>
          <a:effectLst>
            <a:outerShdw blurRad="292100" dist="139700" dir="2700000" algn="tl" rotWithShape="0">
              <a:srgbClr val="333333">
                <a:alpha val="65000"/>
              </a:srgbClr>
            </a:outerShdw>
          </a:effectLst>
        </p:spPr>
      </p:pic>
      <p:sp>
        <p:nvSpPr>
          <p:cNvPr id="24" name="Rechteck 23"/>
          <p:cNvSpPr/>
          <p:nvPr/>
        </p:nvSpPr>
        <p:spPr>
          <a:xfrm>
            <a:off x="7261468" y="5133386"/>
            <a:ext cx="1782283" cy="369332"/>
          </a:xfrm>
          <a:prstGeom prst="rect">
            <a:avLst/>
          </a:prstGeom>
        </p:spPr>
        <p:txBody>
          <a:bodyPr wrap="none">
            <a:spAutoFit/>
          </a:bodyPr>
          <a:lstStyle/>
          <a:p>
            <a:r>
              <a:rPr lang="de-DE" b="1" i="1" dirty="0" smtClean="0">
                <a:solidFill>
                  <a:srgbClr val="FF0000"/>
                </a:solidFill>
              </a:rPr>
              <a:t>L</a:t>
            </a:r>
            <a:r>
              <a:rPr lang="de-DE" b="1" baseline="-25000" dirty="0" smtClean="0">
                <a:solidFill>
                  <a:srgbClr val="FF0000"/>
                </a:solidFill>
              </a:rPr>
              <a:t>WA </a:t>
            </a:r>
            <a:r>
              <a:rPr lang="de-DE" b="1" dirty="0">
                <a:solidFill>
                  <a:srgbClr val="FF0000"/>
                </a:solidFill>
              </a:rPr>
              <a:t>= </a:t>
            </a:r>
            <a:r>
              <a:rPr lang="de-DE" b="1" dirty="0" smtClean="0">
                <a:solidFill>
                  <a:srgbClr val="FF0000"/>
                </a:solidFill>
              </a:rPr>
              <a:t>63dB(A</a:t>
            </a:r>
            <a:r>
              <a:rPr lang="de-DE" b="1" dirty="0">
                <a:solidFill>
                  <a:srgbClr val="FF0000"/>
                </a:solidFill>
              </a:rPr>
              <a:t>) </a:t>
            </a:r>
          </a:p>
        </p:txBody>
      </p:sp>
      <p:sp>
        <p:nvSpPr>
          <p:cNvPr id="25" name="Rechteck 24"/>
          <p:cNvSpPr/>
          <p:nvPr/>
        </p:nvSpPr>
        <p:spPr>
          <a:xfrm>
            <a:off x="6354256" y="2060848"/>
            <a:ext cx="1716239" cy="923330"/>
          </a:xfrm>
          <a:prstGeom prst="rect">
            <a:avLst/>
          </a:prstGeom>
        </p:spPr>
        <p:txBody>
          <a:bodyPr wrap="none">
            <a:spAutoFit/>
          </a:bodyPr>
          <a:lstStyle/>
          <a:p>
            <a:pPr algn="ctr"/>
            <a:r>
              <a:rPr lang="de-DE" b="1" i="1" dirty="0" err="1" smtClean="0">
                <a:solidFill>
                  <a:srgbClr val="FF0000"/>
                </a:solidFill>
              </a:rPr>
              <a:t>L</a:t>
            </a:r>
            <a:r>
              <a:rPr lang="de-DE" b="1" baseline="-25000" dirty="0" err="1" smtClean="0">
                <a:solidFill>
                  <a:srgbClr val="FF0000"/>
                </a:solidFill>
              </a:rPr>
              <a:t>pA</a:t>
            </a:r>
            <a:r>
              <a:rPr lang="de-DE" b="1" baseline="-25000" dirty="0" smtClean="0">
                <a:solidFill>
                  <a:srgbClr val="FF0000"/>
                </a:solidFill>
              </a:rPr>
              <a:t> </a:t>
            </a:r>
            <a:r>
              <a:rPr lang="de-DE" b="1" dirty="0">
                <a:solidFill>
                  <a:srgbClr val="FF0000"/>
                </a:solidFill>
              </a:rPr>
              <a:t>= </a:t>
            </a:r>
            <a:r>
              <a:rPr lang="de-DE" b="1" dirty="0" smtClean="0">
                <a:solidFill>
                  <a:srgbClr val="FF0000"/>
                </a:solidFill>
              </a:rPr>
              <a:t>33 dB(A)</a:t>
            </a:r>
          </a:p>
          <a:p>
            <a:pPr algn="ctr"/>
            <a:r>
              <a:rPr lang="de-DE" b="1" i="1" dirty="0" smtClean="0">
                <a:solidFill>
                  <a:srgbClr val="FF0000"/>
                </a:solidFill>
              </a:rPr>
              <a:t>K</a:t>
            </a:r>
            <a:r>
              <a:rPr lang="de-DE" b="1" baseline="-25000" dirty="0">
                <a:solidFill>
                  <a:srgbClr val="FF0000"/>
                </a:solidFill>
              </a:rPr>
              <a:t>T</a:t>
            </a:r>
            <a:r>
              <a:rPr lang="de-DE" b="1" baseline="-25000" dirty="0" smtClean="0">
                <a:solidFill>
                  <a:srgbClr val="FF0000"/>
                </a:solidFill>
              </a:rPr>
              <a:t> </a:t>
            </a:r>
            <a:r>
              <a:rPr lang="de-DE" b="1" dirty="0">
                <a:solidFill>
                  <a:srgbClr val="FF0000"/>
                </a:solidFill>
              </a:rPr>
              <a:t>= </a:t>
            </a:r>
            <a:r>
              <a:rPr lang="de-DE" b="1" dirty="0" smtClean="0">
                <a:solidFill>
                  <a:srgbClr val="FF0000"/>
                </a:solidFill>
              </a:rPr>
              <a:t>3 dB(A</a:t>
            </a:r>
            <a:r>
              <a:rPr lang="de-DE" b="1" dirty="0">
                <a:solidFill>
                  <a:srgbClr val="FF0000"/>
                </a:solidFill>
              </a:rPr>
              <a:t>)</a:t>
            </a:r>
          </a:p>
          <a:p>
            <a:pPr algn="ctr"/>
            <a:r>
              <a:rPr lang="de-DE" b="1" i="1" dirty="0" err="1" smtClean="0">
                <a:solidFill>
                  <a:srgbClr val="FF0000"/>
                </a:solidFill>
              </a:rPr>
              <a:t>L</a:t>
            </a:r>
            <a:r>
              <a:rPr lang="de-DE" b="1" baseline="-25000" dirty="0" err="1">
                <a:solidFill>
                  <a:srgbClr val="FF0000"/>
                </a:solidFill>
              </a:rPr>
              <a:t>r</a:t>
            </a:r>
            <a:r>
              <a:rPr lang="de-DE" b="1" baseline="-25000" dirty="0" smtClean="0">
                <a:solidFill>
                  <a:srgbClr val="FF0000"/>
                </a:solidFill>
              </a:rPr>
              <a:t> </a:t>
            </a:r>
            <a:r>
              <a:rPr lang="de-DE" b="1" dirty="0">
                <a:solidFill>
                  <a:srgbClr val="FF0000"/>
                </a:solidFill>
              </a:rPr>
              <a:t>= </a:t>
            </a:r>
            <a:r>
              <a:rPr lang="de-DE" b="1" dirty="0" smtClean="0">
                <a:solidFill>
                  <a:srgbClr val="FF0000"/>
                </a:solidFill>
              </a:rPr>
              <a:t>36 dB(A)</a:t>
            </a:r>
            <a:endParaRPr lang="de-DE" b="1" dirty="0">
              <a:solidFill>
                <a:srgbClr val="FF0000"/>
              </a:solidFill>
            </a:endParaRPr>
          </a:p>
        </p:txBody>
      </p:sp>
      <p:sp>
        <p:nvSpPr>
          <p:cNvPr id="26" name="Rechteck 25"/>
          <p:cNvSpPr/>
          <p:nvPr/>
        </p:nvSpPr>
        <p:spPr>
          <a:xfrm>
            <a:off x="4988752" y="3597328"/>
            <a:ext cx="1444626" cy="369332"/>
          </a:xfrm>
          <a:prstGeom prst="rect">
            <a:avLst/>
          </a:prstGeom>
        </p:spPr>
        <p:txBody>
          <a:bodyPr wrap="none">
            <a:spAutoFit/>
          </a:bodyPr>
          <a:lstStyle/>
          <a:p>
            <a:r>
              <a:rPr lang="de-DE" b="1" i="1" dirty="0" err="1" smtClean="0">
                <a:solidFill>
                  <a:srgbClr val="FF0000"/>
                </a:solidFill>
              </a:rPr>
              <a:t>A</a:t>
            </a:r>
            <a:r>
              <a:rPr lang="de-DE" b="1" baseline="-25000" dirty="0" err="1" smtClean="0">
                <a:solidFill>
                  <a:srgbClr val="FF0000"/>
                </a:solidFill>
              </a:rPr>
              <a:t>div</a:t>
            </a:r>
            <a:r>
              <a:rPr lang="de-DE" b="1" baseline="-25000" dirty="0" smtClean="0">
                <a:solidFill>
                  <a:srgbClr val="FF0000"/>
                </a:solidFill>
              </a:rPr>
              <a:t> </a:t>
            </a:r>
            <a:r>
              <a:rPr lang="de-DE" b="1" dirty="0" smtClean="0">
                <a:solidFill>
                  <a:srgbClr val="FF0000"/>
                </a:solidFill>
              </a:rPr>
              <a:t>= 30 dB</a:t>
            </a:r>
            <a:endParaRPr lang="de-DE" b="1" dirty="0">
              <a:solidFill>
                <a:srgbClr val="FF0000"/>
              </a:solidFill>
            </a:endParaRPr>
          </a:p>
        </p:txBody>
      </p:sp>
      <p:sp>
        <p:nvSpPr>
          <p:cNvPr id="27" name="Rechteck 26"/>
          <p:cNvSpPr/>
          <p:nvPr/>
        </p:nvSpPr>
        <p:spPr>
          <a:xfrm>
            <a:off x="5148064" y="4869160"/>
            <a:ext cx="1759071" cy="646331"/>
          </a:xfrm>
          <a:prstGeom prst="rect">
            <a:avLst/>
          </a:prstGeom>
        </p:spPr>
        <p:txBody>
          <a:bodyPr wrap="none">
            <a:spAutoFit/>
          </a:bodyPr>
          <a:lstStyle/>
          <a:p>
            <a:r>
              <a:rPr lang="de-DE" b="1" i="1" dirty="0" smtClean="0">
                <a:solidFill>
                  <a:srgbClr val="FF0000"/>
                </a:solidFill>
              </a:rPr>
              <a:t>L</a:t>
            </a:r>
            <a:r>
              <a:rPr lang="de-DE" b="1" baseline="-25000" dirty="0" smtClean="0">
                <a:solidFill>
                  <a:srgbClr val="FF0000"/>
                </a:solidFill>
              </a:rPr>
              <a:t>WA </a:t>
            </a:r>
            <a:r>
              <a:rPr lang="de-DE" b="1" dirty="0">
                <a:solidFill>
                  <a:srgbClr val="FF0000"/>
                </a:solidFill>
              </a:rPr>
              <a:t>= </a:t>
            </a:r>
            <a:r>
              <a:rPr lang="de-DE" b="1" dirty="0" smtClean="0">
                <a:solidFill>
                  <a:srgbClr val="FF0000"/>
                </a:solidFill>
              </a:rPr>
              <a:t>63 dB(A)</a:t>
            </a:r>
          </a:p>
          <a:p>
            <a:r>
              <a:rPr lang="de-DE" b="1" i="1" dirty="0" err="1" smtClean="0">
                <a:solidFill>
                  <a:srgbClr val="FF0000"/>
                </a:solidFill>
              </a:rPr>
              <a:t>K</a:t>
            </a:r>
            <a:r>
              <a:rPr lang="de-DE" b="1" baseline="-25000" dirty="0" err="1" smtClean="0">
                <a:solidFill>
                  <a:srgbClr val="FF0000"/>
                </a:solidFill>
              </a:rPr>
              <a:t>refl</a:t>
            </a:r>
            <a:r>
              <a:rPr lang="de-DE" b="1" baseline="-25000" dirty="0" smtClean="0">
                <a:solidFill>
                  <a:srgbClr val="FF0000"/>
                </a:solidFill>
              </a:rPr>
              <a:t> </a:t>
            </a:r>
            <a:r>
              <a:rPr lang="de-DE" b="1" dirty="0">
                <a:solidFill>
                  <a:srgbClr val="FF0000"/>
                </a:solidFill>
              </a:rPr>
              <a:t> = </a:t>
            </a:r>
            <a:r>
              <a:rPr lang="de-DE" b="1" dirty="0" smtClean="0">
                <a:solidFill>
                  <a:srgbClr val="FF0000"/>
                </a:solidFill>
              </a:rPr>
              <a:t>3 dB</a:t>
            </a:r>
            <a:endParaRPr lang="de-DE" b="1" dirty="0">
              <a:solidFill>
                <a:srgbClr val="FF0000"/>
              </a:solidFill>
            </a:endParaRPr>
          </a:p>
        </p:txBody>
      </p:sp>
      <p:pic>
        <p:nvPicPr>
          <p:cNvPr id="28" name="Grafik 2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31196" y="1585820"/>
            <a:ext cx="1875415" cy="4326420"/>
          </a:xfrm>
          <a:prstGeom prst="rect">
            <a:avLst/>
          </a:prstGeom>
        </p:spPr>
      </p:pic>
      <p:sp>
        <p:nvSpPr>
          <p:cNvPr id="29" name="Rechteck 28"/>
          <p:cNvSpPr/>
          <p:nvPr/>
        </p:nvSpPr>
        <p:spPr>
          <a:xfrm>
            <a:off x="5220072" y="3984803"/>
            <a:ext cx="1444626" cy="646331"/>
          </a:xfrm>
          <a:prstGeom prst="rect">
            <a:avLst/>
          </a:prstGeom>
        </p:spPr>
        <p:txBody>
          <a:bodyPr wrap="none">
            <a:spAutoFit/>
          </a:bodyPr>
          <a:lstStyle/>
          <a:p>
            <a:r>
              <a:rPr lang="de-DE" b="1" i="1" dirty="0" err="1" smtClean="0">
                <a:solidFill>
                  <a:srgbClr val="FF0000"/>
                </a:solidFill>
              </a:rPr>
              <a:t>A</a:t>
            </a:r>
            <a:r>
              <a:rPr lang="de-DE" b="1" baseline="-25000" dirty="0" err="1" smtClean="0">
                <a:solidFill>
                  <a:srgbClr val="FF0000"/>
                </a:solidFill>
              </a:rPr>
              <a:t>div</a:t>
            </a:r>
            <a:r>
              <a:rPr lang="de-DE" b="1" baseline="-25000" dirty="0" smtClean="0">
                <a:solidFill>
                  <a:srgbClr val="FF0000"/>
                </a:solidFill>
              </a:rPr>
              <a:t> </a:t>
            </a:r>
            <a:r>
              <a:rPr lang="de-DE" b="1" dirty="0">
                <a:solidFill>
                  <a:srgbClr val="FF0000"/>
                </a:solidFill>
              </a:rPr>
              <a:t>= </a:t>
            </a:r>
            <a:r>
              <a:rPr lang="de-DE" b="1" dirty="0" smtClean="0">
                <a:solidFill>
                  <a:srgbClr val="FF0000"/>
                </a:solidFill>
              </a:rPr>
              <a:t>31 dB</a:t>
            </a:r>
          </a:p>
          <a:p>
            <a:r>
              <a:rPr lang="de-DE" b="1" i="1" dirty="0" err="1" smtClean="0">
                <a:solidFill>
                  <a:srgbClr val="FF0000"/>
                </a:solidFill>
              </a:rPr>
              <a:t>A</a:t>
            </a:r>
            <a:r>
              <a:rPr lang="de-DE" b="1" baseline="-25000" dirty="0" err="1" smtClean="0">
                <a:solidFill>
                  <a:srgbClr val="FF0000"/>
                </a:solidFill>
              </a:rPr>
              <a:t>bar</a:t>
            </a:r>
            <a:r>
              <a:rPr lang="de-DE" b="1" baseline="-25000" dirty="0" smtClean="0">
                <a:solidFill>
                  <a:srgbClr val="FF0000"/>
                </a:solidFill>
              </a:rPr>
              <a:t> </a:t>
            </a:r>
            <a:r>
              <a:rPr lang="de-DE" b="1" dirty="0">
                <a:solidFill>
                  <a:srgbClr val="FF0000"/>
                </a:solidFill>
              </a:rPr>
              <a:t>= </a:t>
            </a:r>
            <a:r>
              <a:rPr lang="de-DE" b="1" dirty="0" smtClean="0">
                <a:solidFill>
                  <a:srgbClr val="FF0000"/>
                </a:solidFill>
              </a:rPr>
              <a:t>5 dB</a:t>
            </a:r>
            <a:endParaRPr lang="de-DE" b="1" dirty="0">
              <a:solidFill>
                <a:srgbClr val="FF0000"/>
              </a:solidFill>
            </a:endParaRPr>
          </a:p>
        </p:txBody>
      </p:sp>
      <p:sp>
        <p:nvSpPr>
          <p:cNvPr id="30" name="Rechteck 29"/>
          <p:cNvSpPr/>
          <p:nvPr/>
        </p:nvSpPr>
        <p:spPr>
          <a:xfrm>
            <a:off x="6354257" y="2060848"/>
            <a:ext cx="1716239" cy="923330"/>
          </a:xfrm>
          <a:prstGeom prst="rect">
            <a:avLst/>
          </a:prstGeom>
        </p:spPr>
        <p:txBody>
          <a:bodyPr wrap="none">
            <a:spAutoFit/>
          </a:bodyPr>
          <a:lstStyle/>
          <a:p>
            <a:pPr algn="ctr"/>
            <a:r>
              <a:rPr lang="de-DE" b="1" i="1" dirty="0" err="1" smtClean="0">
                <a:solidFill>
                  <a:srgbClr val="FF0000"/>
                </a:solidFill>
              </a:rPr>
              <a:t>L</a:t>
            </a:r>
            <a:r>
              <a:rPr lang="de-DE" b="1" baseline="-25000" dirty="0" err="1" smtClean="0">
                <a:solidFill>
                  <a:srgbClr val="FF0000"/>
                </a:solidFill>
              </a:rPr>
              <a:t>pA</a:t>
            </a:r>
            <a:r>
              <a:rPr lang="de-DE" b="1" baseline="-25000" dirty="0" smtClean="0">
                <a:solidFill>
                  <a:srgbClr val="FF0000"/>
                </a:solidFill>
              </a:rPr>
              <a:t> </a:t>
            </a:r>
            <a:r>
              <a:rPr lang="de-DE" b="1" dirty="0">
                <a:solidFill>
                  <a:srgbClr val="FF0000"/>
                </a:solidFill>
              </a:rPr>
              <a:t>= </a:t>
            </a:r>
            <a:r>
              <a:rPr lang="de-DE" b="1" dirty="0" smtClean="0">
                <a:solidFill>
                  <a:srgbClr val="FF0000"/>
                </a:solidFill>
              </a:rPr>
              <a:t>30 dB(A)</a:t>
            </a:r>
          </a:p>
          <a:p>
            <a:pPr algn="ctr"/>
            <a:r>
              <a:rPr lang="de-DE" b="1" i="1" dirty="0" smtClean="0">
                <a:solidFill>
                  <a:srgbClr val="FF0000"/>
                </a:solidFill>
              </a:rPr>
              <a:t>K</a:t>
            </a:r>
            <a:r>
              <a:rPr lang="de-DE" b="1" baseline="-25000" dirty="0">
                <a:solidFill>
                  <a:srgbClr val="FF0000"/>
                </a:solidFill>
              </a:rPr>
              <a:t>T</a:t>
            </a:r>
            <a:r>
              <a:rPr lang="de-DE" b="1" baseline="-25000" dirty="0" smtClean="0">
                <a:solidFill>
                  <a:srgbClr val="FF0000"/>
                </a:solidFill>
              </a:rPr>
              <a:t> </a:t>
            </a:r>
            <a:r>
              <a:rPr lang="de-DE" b="1" dirty="0">
                <a:solidFill>
                  <a:srgbClr val="FF0000"/>
                </a:solidFill>
              </a:rPr>
              <a:t>= </a:t>
            </a:r>
            <a:r>
              <a:rPr lang="de-DE" b="1" dirty="0" smtClean="0">
                <a:solidFill>
                  <a:srgbClr val="FF0000"/>
                </a:solidFill>
              </a:rPr>
              <a:t>3 dB(A</a:t>
            </a:r>
            <a:r>
              <a:rPr lang="de-DE" b="1" dirty="0">
                <a:solidFill>
                  <a:srgbClr val="FF0000"/>
                </a:solidFill>
              </a:rPr>
              <a:t>)</a:t>
            </a:r>
          </a:p>
          <a:p>
            <a:pPr algn="ctr"/>
            <a:r>
              <a:rPr lang="de-DE" b="1" i="1" dirty="0" err="1" smtClean="0">
                <a:solidFill>
                  <a:srgbClr val="FF0000"/>
                </a:solidFill>
              </a:rPr>
              <a:t>L</a:t>
            </a:r>
            <a:r>
              <a:rPr lang="de-DE" b="1" baseline="-25000" dirty="0" err="1">
                <a:solidFill>
                  <a:srgbClr val="FF0000"/>
                </a:solidFill>
              </a:rPr>
              <a:t>r</a:t>
            </a:r>
            <a:r>
              <a:rPr lang="de-DE" b="1" baseline="-25000" dirty="0" smtClean="0">
                <a:solidFill>
                  <a:srgbClr val="FF0000"/>
                </a:solidFill>
              </a:rPr>
              <a:t> </a:t>
            </a:r>
            <a:r>
              <a:rPr lang="de-DE" b="1" dirty="0">
                <a:solidFill>
                  <a:srgbClr val="FF0000"/>
                </a:solidFill>
              </a:rPr>
              <a:t>= </a:t>
            </a:r>
            <a:r>
              <a:rPr lang="de-DE" b="1" dirty="0" smtClean="0">
                <a:solidFill>
                  <a:srgbClr val="FF0000"/>
                </a:solidFill>
              </a:rPr>
              <a:t>33 dB(A)</a:t>
            </a:r>
            <a:endParaRPr lang="de-DE" b="1" dirty="0">
              <a:solidFill>
                <a:srgbClr val="FF0000"/>
              </a:solidFill>
            </a:endParaRPr>
          </a:p>
        </p:txBody>
      </p:sp>
      <p:sp>
        <p:nvSpPr>
          <p:cNvPr id="19" name="Titel 6"/>
          <p:cNvSpPr txBox="1">
            <a:spLocks/>
          </p:cNvSpPr>
          <p:nvPr/>
        </p:nvSpPr>
        <p:spPr>
          <a:xfrm>
            <a:off x="4435239" y="5531746"/>
            <a:ext cx="4443422" cy="347621"/>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buNone/>
              <a:defRPr b="1">
                <a:latin typeface="+mj-lt"/>
                <a:ea typeface="+mj-ea"/>
                <a:cs typeface="+mj-cs"/>
              </a:defRPr>
            </a:lvl1pPr>
          </a:lstStyle>
          <a:p>
            <a:r>
              <a:rPr lang="de-DE" dirty="0" smtClean="0"/>
              <a:t>Schallimmissionen einer Wärmepumpe</a:t>
            </a:r>
            <a:endParaRPr lang="de-DE" dirty="0"/>
          </a:p>
        </p:txBody>
      </p:sp>
    </p:spTree>
    <p:extLst>
      <p:ext uri="{BB962C8B-B14F-4D97-AF65-F5344CB8AC3E}">
        <p14:creationId xmlns:p14="http://schemas.microsoft.com/office/powerpoint/2010/main" val="901799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6">
                                            <p:txEl>
                                              <p:pRg st="2" end="2"/>
                                            </p:txEl>
                                          </p:spTgt>
                                        </p:tgtEl>
                                        <p:attrNameLst>
                                          <p:attrName>style.visibility</p:attrName>
                                        </p:attrNameLst>
                                      </p:cBhvr>
                                      <p:to>
                                        <p:strVal val="visible"/>
                                      </p:to>
                                    </p:set>
                                    <p:animEffect transition="in" filter="fade">
                                      <p:cBhvr>
                                        <p:cTn id="33" dur="500"/>
                                        <p:tgtEl>
                                          <p:spTgt spid="6">
                                            <p:txEl>
                                              <p:pRg st="2" end="2"/>
                                            </p:txEl>
                                          </p:spTgt>
                                        </p:tgtEl>
                                      </p:cBhvr>
                                    </p:animEffect>
                                  </p:childTnLst>
                                </p:cTn>
                              </p:par>
                              <p:par>
                                <p:cTn id="34" presetID="10" presetClass="exit" presetSubtype="0" fill="hold" nodeType="withEffect">
                                  <p:stCondLst>
                                    <p:cond delay="0"/>
                                  </p:stCondLst>
                                  <p:childTnLst>
                                    <p:animEffect transition="out" filter="fade">
                                      <p:cBhvr>
                                        <p:cTn id="35" dur="500"/>
                                        <p:tgtEl>
                                          <p:spTgt spid="22"/>
                                        </p:tgtEl>
                                      </p:cBhvr>
                                    </p:animEffect>
                                    <p:set>
                                      <p:cBhvr>
                                        <p:cTn id="36" dur="1" fill="hold">
                                          <p:stCondLst>
                                            <p:cond delay="499"/>
                                          </p:stCondLst>
                                        </p:cTn>
                                        <p:tgtEl>
                                          <p:spTgt spid="22"/>
                                        </p:tgtEl>
                                        <p:attrNameLst>
                                          <p:attrName>style.visibility</p:attrName>
                                        </p:attrNameLst>
                                      </p:cBhvr>
                                      <p:to>
                                        <p:strVal val="hidden"/>
                                      </p:to>
                                    </p:set>
                                  </p:childTnLst>
                                </p:cTn>
                              </p:par>
                              <p:par>
                                <p:cTn id="37" presetID="10" presetClass="exit" presetSubtype="0" fill="hold" grpId="1" nodeType="withEffect">
                                  <p:stCondLst>
                                    <p:cond delay="0"/>
                                  </p:stCondLst>
                                  <p:childTnLst>
                                    <p:animEffect transition="out" filter="fade">
                                      <p:cBhvr>
                                        <p:cTn id="38" dur="500"/>
                                        <p:tgtEl>
                                          <p:spTgt spid="24"/>
                                        </p:tgtEl>
                                      </p:cBhvr>
                                    </p:animEffect>
                                    <p:set>
                                      <p:cBhvr>
                                        <p:cTn id="39" dur="1" fill="hold">
                                          <p:stCondLst>
                                            <p:cond delay="499"/>
                                          </p:stCondLst>
                                        </p:cTn>
                                        <p:tgtEl>
                                          <p:spTgt spid="24"/>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23"/>
                                        </p:tgtEl>
                                      </p:cBhvr>
                                    </p:animEffect>
                                    <p:set>
                                      <p:cBhvr>
                                        <p:cTn id="42" dur="1" fill="hold">
                                          <p:stCondLst>
                                            <p:cond delay="499"/>
                                          </p:stCondLst>
                                        </p:cTn>
                                        <p:tgtEl>
                                          <p:spTgt spid="23"/>
                                        </p:tgtEl>
                                        <p:attrNameLst>
                                          <p:attrName>style.visibility</p:attrName>
                                        </p:attrNameLst>
                                      </p:cBhvr>
                                      <p:to>
                                        <p:strVal val="hidden"/>
                                      </p:to>
                                    </p:set>
                                  </p:childTnLst>
                                </p:cTn>
                              </p:par>
                              <p:par>
                                <p:cTn id="43" presetID="10" presetClass="exit" presetSubtype="0" fill="hold" grpId="1" nodeType="withEffect">
                                  <p:stCondLst>
                                    <p:cond delay="0"/>
                                  </p:stCondLst>
                                  <p:childTnLst>
                                    <p:animEffect transition="out" filter="fade">
                                      <p:cBhvr>
                                        <p:cTn id="44" dur="500"/>
                                        <p:tgtEl>
                                          <p:spTgt spid="26"/>
                                        </p:tgtEl>
                                      </p:cBhvr>
                                    </p:animEffect>
                                    <p:set>
                                      <p:cBhvr>
                                        <p:cTn id="45" dur="1" fill="hold">
                                          <p:stCondLst>
                                            <p:cond delay="499"/>
                                          </p:stCondLst>
                                        </p:cTn>
                                        <p:tgtEl>
                                          <p:spTgt spid="26"/>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25"/>
                                        </p:tgtEl>
                                      </p:cBhvr>
                                    </p:animEffect>
                                    <p:set>
                                      <p:cBhvr>
                                        <p:cTn id="48" dur="1" fill="hold">
                                          <p:stCondLst>
                                            <p:cond delay="499"/>
                                          </p:stCondLst>
                                        </p:cTn>
                                        <p:tgtEl>
                                          <p:spTgt spid="25"/>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par>
                                <p:cTn id="54" presetID="10" presetClass="entr" presetSubtype="0" fill="hold" nodeType="withEffect">
                                  <p:stCondLst>
                                    <p:cond delay="25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500"/>
                                        <p:tgtEl>
                                          <p:spTgt spid="29"/>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6">
                                            <p:txEl>
                                              <p:pRg st="4" end="4"/>
                                            </p:txEl>
                                          </p:spTgt>
                                        </p:tgtEl>
                                        <p:attrNameLst>
                                          <p:attrName>style.visibility</p:attrName>
                                        </p:attrNameLst>
                                      </p:cBhvr>
                                      <p:to>
                                        <p:strVal val="visible"/>
                                      </p:to>
                                    </p:set>
                                    <p:animEffect transition="in" filter="fade">
                                      <p:cBhvr>
                                        <p:cTn id="64" dur="500"/>
                                        <p:tgtEl>
                                          <p:spTgt spid="6">
                                            <p:txEl>
                                              <p:pRg st="4" end="4"/>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P spid="25" grpId="0"/>
      <p:bldP spid="25" grpId="1"/>
      <p:bldP spid="26" grpId="0"/>
      <p:bldP spid="26" grpId="1"/>
      <p:bldP spid="27" grpId="0"/>
      <p:bldP spid="29" grpId="0"/>
      <p:bldP spid="30" grpId="0"/>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a:bodyPr>
          <a:lstStyle/>
          <a:p>
            <a:r>
              <a:rPr lang="de-DE"/>
              <a:t>Berücksichtigung mehrerer Anlagen</a:t>
            </a:r>
            <a:endParaRPr lang="de-DE" b="1"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14</a:t>
            </a:fld>
            <a:endParaRPr lang="de-DE">
              <a:solidFill>
                <a:srgbClr val="C8C8C8"/>
              </a:solidFill>
            </a:endParaRPr>
          </a:p>
        </p:txBody>
      </p:sp>
      <p:sp>
        <p:nvSpPr>
          <p:cNvPr id="10" name="Inhaltsplatzhalter 2"/>
          <p:cNvSpPr txBox="1">
            <a:spLocks/>
          </p:cNvSpPr>
          <p:nvPr/>
        </p:nvSpPr>
        <p:spPr>
          <a:xfrm>
            <a:off x="-1404664" y="1672683"/>
            <a:ext cx="4605270" cy="5170484"/>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Font typeface="Wingdings" pitchFamily="2" charset="2"/>
              <a:buNone/>
            </a:pPr>
            <a:endParaRPr lang="de-DE" dirty="0"/>
          </a:p>
        </p:txBody>
      </p:sp>
      <p:sp>
        <p:nvSpPr>
          <p:cNvPr id="2" name="Inhaltsplatzhalter 1"/>
          <p:cNvSpPr>
            <a:spLocks noGrp="1"/>
          </p:cNvSpPr>
          <p:nvPr>
            <p:ph sz="quarter" idx="14"/>
          </p:nvPr>
        </p:nvSpPr>
        <p:spPr>
          <a:xfrm>
            <a:off x="415156" y="1497261"/>
            <a:ext cx="4444876" cy="4884489"/>
          </a:xfrm>
        </p:spPr>
        <p:txBody>
          <a:bodyPr/>
          <a:lstStyle/>
          <a:p>
            <a:r>
              <a:rPr lang="de-DE" dirty="0"/>
              <a:t>Weitere drei Nachbarn lassen fachgerecht Wärmepumpen auf ihren Grundstücken installieren.</a:t>
            </a:r>
          </a:p>
          <a:p>
            <a:endParaRPr lang="de-DE" sz="1200" dirty="0"/>
          </a:p>
          <a:p>
            <a:r>
              <a:rPr lang="de-DE" dirty="0"/>
              <a:t>Jede der vier Wärmepumpen verursacht maximal einen Beurteilungspegel </a:t>
            </a:r>
            <a:r>
              <a:rPr lang="de-DE" i="1" dirty="0"/>
              <a:t>L</a:t>
            </a:r>
            <a:r>
              <a:rPr lang="de-DE" baseline="-25000" dirty="0"/>
              <a:t>r </a:t>
            </a:r>
            <a:r>
              <a:rPr lang="de-DE" dirty="0"/>
              <a:t>= </a:t>
            </a:r>
            <a:r>
              <a:rPr lang="de-DE" dirty="0" smtClean="0"/>
              <a:t>34 dB(A</a:t>
            </a:r>
            <a:r>
              <a:rPr lang="de-DE" dirty="0"/>
              <a:t>).</a:t>
            </a:r>
          </a:p>
          <a:p>
            <a:endParaRPr lang="de-DE" sz="1200" dirty="0"/>
          </a:p>
          <a:p>
            <a:r>
              <a:rPr lang="de-DE" dirty="0"/>
              <a:t>Dann herrscht am Immissionsort in Summenwirkung maximal ein Beurteilungspegel </a:t>
            </a:r>
            <a:r>
              <a:rPr lang="de-DE" dirty="0" smtClean="0"/>
              <a:t/>
            </a:r>
            <a:br>
              <a:rPr lang="de-DE" dirty="0" smtClean="0"/>
            </a:br>
            <a:r>
              <a:rPr lang="de-DE" i="1" dirty="0" smtClean="0"/>
              <a:t>L</a:t>
            </a:r>
            <a:r>
              <a:rPr lang="de-DE" baseline="-25000" dirty="0" smtClean="0"/>
              <a:t>r </a:t>
            </a:r>
            <a:r>
              <a:rPr lang="de-DE" dirty="0"/>
              <a:t>= 4 x </a:t>
            </a:r>
            <a:r>
              <a:rPr lang="de-DE" dirty="0" smtClean="0"/>
              <a:t>34 dB(A</a:t>
            </a:r>
            <a:r>
              <a:rPr lang="de-DE" dirty="0"/>
              <a:t>) </a:t>
            </a:r>
            <a:r>
              <a:rPr lang="de-DE" dirty="0" smtClean="0"/>
              <a:t>= 40 dB(A</a:t>
            </a:r>
            <a:r>
              <a:rPr lang="de-DE" dirty="0"/>
              <a:t>). Der </a:t>
            </a:r>
            <a:r>
              <a:rPr lang="de-DE" dirty="0" smtClean="0"/>
              <a:t>Richtwert </a:t>
            </a:r>
            <a:r>
              <a:rPr lang="de-DE" dirty="0"/>
              <a:t>ist in Summe eingehalten</a:t>
            </a:r>
            <a:r>
              <a:rPr lang="de-DE" dirty="0" smtClean="0"/>
              <a:t>.</a:t>
            </a:r>
            <a:endParaRPr lang="de-DE" dirty="0"/>
          </a:p>
        </p:txBody>
      </p:sp>
      <p:pic>
        <p:nvPicPr>
          <p:cNvPr id="27" name="Inhaltsplatzhalt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3853" y="1194357"/>
            <a:ext cx="4038627" cy="5187393"/>
          </a:xfrm>
          <a:prstGeom prst="rect">
            <a:avLst/>
          </a:prstGeom>
        </p:spPr>
      </p:pic>
      <p:grpSp>
        <p:nvGrpSpPr>
          <p:cNvPr id="29" name="Gruppieren 28"/>
          <p:cNvGrpSpPr/>
          <p:nvPr/>
        </p:nvGrpSpPr>
        <p:grpSpPr>
          <a:xfrm>
            <a:off x="5580112" y="1954936"/>
            <a:ext cx="2933276" cy="2885083"/>
            <a:chOff x="5580112" y="2108478"/>
            <a:chExt cx="2933276" cy="2731541"/>
          </a:xfrm>
        </p:grpSpPr>
        <p:sp>
          <p:nvSpPr>
            <p:cNvPr id="33" name="Rechteck 32"/>
            <p:cNvSpPr/>
            <p:nvPr/>
          </p:nvSpPr>
          <p:spPr>
            <a:xfrm>
              <a:off x="8369372" y="2276872"/>
              <a:ext cx="144016" cy="144016"/>
            </a:xfrm>
            <a:prstGeom prst="rect">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4" name="Rechteck 33"/>
            <p:cNvSpPr/>
            <p:nvPr/>
          </p:nvSpPr>
          <p:spPr>
            <a:xfrm>
              <a:off x="7884368" y="4696003"/>
              <a:ext cx="144016" cy="144016"/>
            </a:xfrm>
            <a:prstGeom prst="rect">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5" name="Rechteck 34"/>
            <p:cNvSpPr/>
            <p:nvPr/>
          </p:nvSpPr>
          <p:spPr>
            <a:xfrm>
              <a:off x="5580112" y="2108478"/>
              <a:ext cx="144016" cy="144016"/>
            </a:xfrm>
            <a:prstGeom prst="rect">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36" name="Gruppieren 35"/>
          <p:cNvGrpSpPr/>
          <p:nvPr/>
        </p:nvGrpSpPr>
        <p:grpSpPr>
          <a:xfrm>
            <a:off x="6974746" y="2495012"/>
            <a:ext cx="1248921" cy="1539193"/>
            <a:chOff x="6974746" y="2495012"/>
            <a:chExt cx="1248921" cy="1539193"/>
          </a:xfrm>
        </p:grpSpPr>
        <p:sp>
          <p:nvSpPr>
            <p:cNvPr id="37" name="Rechteck 36"/>
            <p:cNvSpPr/>
            <p:nvPr/>
          </p:nvSpPr>
          <p:spPr>
            <a:xfrm>
              <a:off x="8079651" y="3890189"/>
              <a:ext cx="144016" cy="144016"/>
            </a:xfrm>
            <a:prstGeom prst="rect">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8" name="Flussdiagramm: Prozess 37"/>
            <p:cNvSpPr/>
            <p:nvPr/>
          </p:nvSpPr>
          <p:spPr>
            <a:xfrm rot="5400000">
              <a:off x="6902746" y="2567012"/>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39" name="Gruppieren 38"/>
          <p:cNvGrpSpPr/>
          <p:nvPr/>
        </p:nvGrpSpPr>
        <p:grpSpPr>
          <a:xfrm>
            <a:off x="5724128" y="2013218"/>
            <a:ext cx="2769645" cy="2970320"/>
            <a:chOff x="5724128" y="2013218"/>
            <a:chExt cx="2769645" cy="2970320"/>
          </a:xfrm>
        </p:grpSpPr>
        <p:cxnSp>
          <p:nvCxnSpPr>
            <p:cNvPr id="40" name="Gerade Verbindung mit Pfeil 19"/>
            <p:cNvCxnSpPr>
              <a:stCxn id="35" idx="3"/>
            </p:cNvCxnSpPr>
            <p:nvPr/>
          </p:nvCxnSpPr>
          <p:spPr>
            <a:xfrm>
              <a:off x="5724128" y="2030992"/>
              <a:ext cx="1296144" cy="545426"/>
            </a:xfrm>
            <a:prstGeom prst="bentConnector3">
              <a:avLst>
                <a:gd name="adj1" fmla="val 10039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Gerade Verbindung mit Pfeil 19"/>
            <p:cNvCxnSpPr/>
            <p:nvPr/>
          </p:nvCxnSpPr>
          <p:spPr>
            <a:xfrm rot="5400000">
              <a:off x="7653897" y="1792507"/>
              <a:ext cx="150285" cy="1417536"/>
            </a:xfrm>
            <a:prstGeom prst="bentConnector2">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Gerade Verbindung mit Pfeil 19"/>
            <p:cNvCxnSpPr/>
            <p:nvPr/>
          </p:nvCxnSpPr>
          <p:spPr>
            <a:xfrm flipH="1" flipV="1">
              <a:off x="7583737" y="3890189"/>
              <a:ext cx="555322" cy="72008"/>
            </a:xfrm>
            <a:prstGeom prst="straightConnector1">
              <a:avLst/>
            </a:prstGeom>
            <a:ln w="254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3" name="Gerade Verbindung mit Pfeil 19"/>
            <p:cNvCxnSpPr/>
            <p:nvPr/>
          </p:nvCxnSpPr>
          <p:spPr>
            <a:xfrm flipH="1" flipV="1">
              <a:off x="7020272" y="2576418"/>
              <a:ext cx="936104" cy="2191593"/>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4" name="Textfeld 43"/>
            <p:cNvSpPr txBox="1"/>
            <p:nvPr/>
          </p:nvSpPr>
          <p:spPr>
            <a:xfrm>
              <a:off x="6084168" y="2013218"/>
              <a:ext cx="936104" cy="263654"/>
            </a:xfrm>
            <a:prstGeom prst="rect">
              <a:avLst/>
            </a:prstGeom>
            <a:noFill/>
          </p:spPr>
          <p:txBody>
            <a:bodyPr wrap="square" rtlCol="0">
              <a:noAutofit/>
            </a:bodyPr>
            <a:lstStyle/>
            <a:p>
              <a:pPr marL="0" indent="0">
                <a:buFont typeface="Arial" pitchFamily="34" charset="0"/>
                <a:buNone/>
              </a:pPr>
              <a:r>
                <a:rPr lang="de-DE" sz="1200" b="1" dirty="0">
                  <a:solidFill>
                    <a:srgbClr val="FF0000"/>
                  </a:solidFill>
                </a:rPr>
                <a:t>≤</a:t>
              </a:r>
              <a:r>
                <a:rPr lang="de-DE" sz="1200" b="1" dirty="0" smtClean="0">
                  <a:solidFill>
                    <a:srgbClr val="FF0000"/>
                  </a:solidFill>
                </a:rPr>
                <a:t>34 dB(A</a:t>
              </a:r>
              <a:r>
                <a:rPr lang="de-DE" sz="1200" b="1" dirty="0" smtClean="0">
                  <a:solidFill>
                    <a:srgbClr val="FF0000"/>
                  </a:solidFill>
                </a:rPr>
                <a:t>)</a:t>
              </a:r>
              <a:endParaRPr lang="de-DE" sz="1200" b="1" dirty="0">
                <a:solidFill>
                  <a:srgbClr val="FF0000"/>
                </a:solidFill>
              </a:endParaRPr>
            </a:p>
          </p:txBody>
        </p:sp>
        <p:sp>
          <p:nvSpPr>
            <p:cNvPr id="45" name="Textfeld 44"/>
            <p:cNvSpPr txBox="1"/>
            <p:nvPr/>
          </p:nvSpPr>
          <p:spPr>
            <a:xfrm rot="4047936">
              <a:off x="7303187" y="4383659"/>
              <a:ext cx="936104" cy="263654"/>
            </a:xfrm>
            <a:prstGeom prst="rect">
              <a:avLst/>
            </a:prstGeom>
            <a:noFill/>
          </p:spPr>
          <p:txBody>
            <a:bodyPr wrap="square" rtlCol="0">
              <a:noAutofit/>
            </a:bodyPr>
            <a:lstStyle/>
            <a:p>
              <a:r>
                <a:rPr lang="de-DE" sz="1200" b="1" smtClean="0">
                  <a:solidFill>
                    <a:srgbClr val="FF0000"/>
                  </a:solidFill>
                </a:rPr>
                <a:t>≤</a:t>
              </a:r>
              <a:r>
                <a:rPr lang="de-DE" sz="1200" b="1" smtClean="0">
                  <a:solidFill>
                    <a:srgbClr val="FF0000"/>
                  </a:solidFill>
                </a:rPr>
                <a:t>34 dB(A</a:t>
              </a:r>
              <a:r>
                <a:rPr lang="de-DE" sz="1200" b="1" dirty="0" smtClean="0">
                  <a:solidFill>
                    <a:srgbClr val="FF0000"/>
                  </a:solidFill>
                </a:rPr>
                <a:t>)</a:t>
              </a:r>
              <a:endParaRPr lang="de-DE" sz="1200" b="1" dirty="0">
                <a:solidFill>
                  <a:srgbClr val="FF0000"/>
                </a:solidFill>
              </a:endParaRPr>
            </a:p>
          </p:txBody>
        </p:sp>
        <p:sp>
          <p:nvSpPr>
            <p:cNvPr id="46" name="Textfeld 45"/>
            <p:cNvSpPr txBox="1"/>
            <p:nvPr/>
          </p:nvSpPr>
          <p:spPr>
            <a:xfrm>
              <a:off x="7557669" y="2293077"/>
              <a:ext cx="936104" cy="263654"/>
            </a:xfrm>
            <a:prstGeom prst="rect">
              <a:avLst/>
            </a:prstGeom>
            <a:noFill/>
          </p:spPr>
          <p:txBody>
            <a:bodyPr wrap="square" rtlCol="0">
              <a:noAutofit/>
            </a:bodyPr>
            <a:lstStyle/>
            <a:p>
              <a:r>
                <a:rPr lang="de-DE" sz="1200" b="1" dirty="0">
                  <a:solidFill>
                    <a:srgbClr val="FF0000"/>
                  </a:solidFill>
                </a:rPr>
                <a:t>≤</a:t>
              </a:r>
              <a:r>
                <a:rPr lang="de-DE" sz="1200" b="1" dirty="0" smtClean="0">
                  <a:solidFill>
                    <a:srgbClr val="FF0000"/>
                  </a:solidFill>
                </a:rPr>
                <a:t>34 dB(A</a:t>
              </a:r>
              <a:r>
                <a:rPr lang="de-DE" sz="1200" b="1" dirty="0">
                  <a:solidFill>
                    <a:srgbClr val="FF0000"/>
                  </a:solidFill>
                </a:rPr>
                <a:t>)</a:t>
              </a:r>
            </a:p>
          </p:txBody>
        </p:sp>
        <p:sp>
          <p:nvSpPr>
            <p:cNvPr id="47" name="Textfeld 46"/>
            <p:cNvSpPr txBox="1"/>
            <p:nvPr/>
          </p:nvSpPr>
          <p:spPr>
            <a:xfrm rot="400772">
              <a:off x="7536485" y="3626564"/>
              <a:ext cx="936104" cy="263654"/>
            </a:xfrm>
            <a:prstGeom prst="rect">
              <a:avLst/>
            </a:prstGeom>
            <a:noFill/>
          </p:spPr>
          <p:txBody>
            <a:bodyPr wrap="square" rtlCol="0">
              <a:noAutofit/>
            </a:bodyPr>
            <a:lstStyle/>
            <a:p>
              <a:r>
                <a:rPr lang="de-DE" sz="1200" b="1" dirty="0">
                  <a:solidFill>
                    <a:srgbClr val="FF0000"/>
                  </a:solidFill>
                </a:rPr>
                <a:t>≤</a:t>
              </a:r>
              <a:r>
                <a:rPr lang="de-DE" sz="1200" b="1" dirty="0" smtClean="0">
                  <a:solidFill>
                    <a:srgbClr val="FF0000"/>
                  </a:solidFill>
                </a:rPr>
                <a:t>34 dB(A</a:t>
              </a:r>
              <a:r>
                <a:rPr lang="de-DE" sz="1200" b="1" dirty="0">
                  <a:solidFill>
                    <a:srgbClr val="FF0000"/>
                  </a:solidFill>
                </a:rPr>
                <a:t>)</a:t>
              </a:r>
            </a:p>
          </p:txBody>
        </p:sp>
      </p:grpSp>
      <p:sp>
        <p:nvSpPr>
          <p:cNvPr id="48" name="Textfeld 47"/>
          <p:cNvSpPr txBox="1"/>
          <p:nvPr/>
        </p:nvSpPr>
        <p:spPr>
          <a:xfrm>
            <a:off x="6156176" y="2459780"/>
            <a:ext cx="936104" cy="263654"/>
          </a:xfrm>
          <a:prstGeom prst="rect">
            <a:avLst/>
          </a:prstGeom>
          <a:noFill/>
        </p:spPr>
        <p:txBody>
          <a:bodyPr wrap="square" rtlCol="0">
            <a:noAutofit/>
          </a:bodyPr>
          <a:lstStyle/>
          <a:p>
            <a:pPr marL="0" indent="0">
              <a:buFont typeface="Arial" pitchFamily="34" charset="0"/>
              <a:buNone/>
            </a:pPr>
            <a:r>
              <a:rPr lang="de-DE" sz="1200" b="1" dirty="0" smtClean="0">
                <a:solidFill>
                  <a:srgbClr val="FF0000"/>
                </a:solidFill>
              </a:rPr>
              <a:t>≤</a:t>
            </a:r>
            <a:r>
              <a:rPr lang="de-DE" sz="1200" b="1" dirty="0" smtClean="0">
                <a:solidFill>
                  <a:srgbClr val="FF0000"/>
                </a:solidFill>
              </a:rPr>
              <a:t>40 dB(A</a:t>
            </a:r>
            <a:r>
              <a:rPr lang="de-DE" sz="1200" b="1" dirty="0" smtClean="0">
                <a:solidFill>
                  <a:srgbClr val="FF0000"/>
                </a:solidFill>
              </a:rPr>
              <a:t>)</a:t>
            </a:r>
            <a:endParaRPr lang="de-DE" sz="1200" b="1" dirty="0">
              <a:solidFill>
                <a:srgbClr val="FF0000"/>
              </a:solidFill>
            </a:endParaRPr>
          </a:p>
        </p:txBody>
      </p:sp>
      <p:sp>
        <p:nvSpPr>
          <p:cNvPr id="26" name="Titel 6"/>
          <p:cNvSpPr txBox="1">
            <a:spLocks/>
          </p:cNvSpPr>
          <p:nvPr/>
        </p:nvSpPr>
        <p:spPr>
          <a:xfrm>
            <a:off x="4853853" y="6129511"/>
            <a:ext cx="4038628" cy="252239"/>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buNone/>
              <a:defRPr b="1">
                <a:latin typeface="+mj-lt"/>
                <a:ea typeface="+mj-ea"/>
                <a:cs typeface="+mj-cs"/>
              </a:defRPr>
            </a:lvl1pPr>
          </a:lstStyle>
          <a:p>
            <a:r>
              <a:rPr lang="de-DE" sz="1700" dirty="0" smtClean="0"/>
              <a:t>Schallimmissionen mehrerer Anlagen</a:t>
            </a:r>
            <a:endParaRPr lang="de-DE" sz="1700" dirty="0"/>
          </a:p>
        </p:txBody>
      </p:sp>
    </p:spTree>
    <p:extLst>
      <p:ext uri="{BB962C8B-B14F-4D97-AF65-F5344CB8AC3E}">
        <p14:creationId xmlns:p14="http://schemas.microsoft.com/office/powerpoint/2010/main" val="169989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fade">
                                      <p:cBhvr>
                                        <p:cTn id="17" dur="500"/>
                                        <p:tgtEl>
                                          <p:spTgt spid="2">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Effect transition="in" filter="fade">
                                      <p:cBhvr>
                                        <p:cTn id="25" dur="500"/>
                                        <p:tgtEl>
                                          <p:spTgt spid="2">
                                            <p:txEl>
                                              <p:pRg st="2" end="2"/>
                                            </p:txEl>
                                          </p:spTgt>
                                        </p:tgtEl>
                                      </p:cBhvr>
                                    </p:animEffect>
                                  </p:childTnLst>
                                </p:cTn>
                              </p:par>
                              <p:par>
                                <p:cTn id="26" presetID="1" presetClass="entr" presetSubtype="0" fill="hold" nodeType="withEffect">
                                  <p:stCondLst>
                                    <p:cond delay="0"/>
                                  </p:stCondLst>
                                  <p:childTnLst>
                                    <p:set>
                                      <p:cBhvr>
                                        <p:cTn id="27" dur="1" fill="hold">
                                          <p:stCondLst>
                                            <p:cond delay="0"/>
                                          </p:stCondLst>
                                        </p:cTn>
                                        <p:tgtEl>
                                          <p:spTgt spid="3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de-DE" dirty="0"/>
              <a:t>Vielen Dank für Ihre Aufmerksamkeit</a:t>
            </a:r>
            <a:br>
              <a:rPr lang="de-DE" dirty="0"/>
            </a:br>
            <a:endParaRPr lang="de-DE" dirty="0"/>
          </a:p>
        </p:txBody>
      </p:sp>
      <p:sp>
        <p:nvSpPr>
          <p:cNvPr id="3" name="Textplatzhalter 2"/>
          <p:cNvSpPr>
            <a:spLocks noGrp="1"/>
          </p:cNvSpPr>
          <p:nvPr>
            <p:ph type="body" sz="quarter" idx="13"/>
          </p:nvPr>
        </p:nvSpPr>
        <p:spPr/>
        <p:txBody>
          <a:bodyPr/>
          <a:lstStyle/>
          <a:p>
            <a:endParaRPr lang="de-DE"/>
          </a:p>
        </p:txBody>
      </p:sp>
    </p:spTree>
    <p:extLst>
      <p:ext uri="{BB962C8B-B14F-4D97-AF65-F5344CB8AC3E}">
        <p14:creationId xmlns:p14="http://schemas.microsoft.com/office/powerpoint/2010/main" val="2471307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a:xfrm>
            <a:off x="415156" y="1497261"/>
            <a:ext cx="8333308" cy="4019971"/>
          </a:xfrm>
        </p:spPr>
        <p:txBody>
          <a:bodyPr anchor="ctr"/>
          <a:lstStyle/>
          <a:p>
            <a:pPr marL="342900" indent="-342900">
              <a:buFont typeface="Arial" panose="020B0604020202020204" pitchFamily="34" charset="0"/>
              <a:buChar char="•"/>
            </a:pPr>
            <a:r>
              <a:rPr lang="de-DE" b="1" dirty="0" smtClean="0">
                <a:solidFill>
                  <a:schemeClr val="tx2"/>
                </a:solidFill>
              </a:rPr>
              <a:t>Berücksichtigung mehrerer Immissionsorte:</a:t>
            </a:r>
          </a:p>
          <a:p>
            <a:pPr marL="0" indent="0">
              <a:buNone/>
            </a:pPr>
            <a:r>
              <a:rPr lang="de-DE" dirty="0" smtClean="0"/>
              <a:t>	Wie geht man vor, wenn eine Anlage an mehreren 	Orten in der Nachbarschaft Lärmimmissionen 	verursacht?</a:t>
            </a:r>
          </a:p>
          <a:p>
            <a:endParaRPr lang="de-DE" dirty="0" smtClean="0"/>
          </a:p>
          <a:p>
            <a:pPr marL="342900" indent="-342900">
              <a:buFont typeface="Arial" panose="020B0604020202020204" pitchFamily="34" charset="0"/>
              <a:buChar char="•"/>
            </a:pPr>
            <a:r>
              <a:rPr lang="de-DE" b="1" dirty="0" smtClean="0">
                <a:solidFill>
                  <a:schemeClr val="tx2"/>
                </a:solidFill>
              </a:rPr>
              <a:t>Berücksichtigung mehrerer Anlagen:</a:t>
            </a:r>
          </a:p>
          <a:p>
            <a:pPr marL="0" indent="0">
              <a:buNone/>
            </a:pPr>
            <a:r>
              <a:rPr lang="de-DE" dirty="0" smtClean="0"/>
              <a:t>	Wie ist das Einwirken mehrerer Anlagen auf ein und 	denselben Immissionsort geregelt?</a:t>
            </a:r>
          </a:p>
        </p:txBody>
      </p:sp>
      <p:sp>
        <p:nvSpPr>
          <p:cNvPr id="2" name="Titel 1"/>
          <p:cNvSpPr>
            <a:spLocks noGrp="1"/>
          </p:cNvSpPr>
          <p:nvPr>
            <p:ph type="title"/>
          </p:nvPr>
        </p:nvSpPr>
        <p:spPr/>
        <p:txBody>
          <a:bodyPr/>
          <a:lstStyle/>
          <a:p>
            <a:r>
              <a:rPr lang="de-DE" b="1" dirty="0"/>
              <a:t>Grundsätze des Immissionsschutzes III</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2</a:t>
            </a:fld>
            <a:endParaRPr lang="de-DE" dirty="0">
              <a:solidFill>
                <a:srgbClr val="C8C8C8"/>
              </a:solidFill>
            </a:endParaRPr>
          </a:p>
        </p:txBody>
      </p:sp>
    </p:spTree>
    <p:extLst>
      <p:ext uri="{BB962C8B-B14F-4D97-AF65-F5344CB8AC3E}">
        <p14:creationId xmlns:p14="http://schemas.microsoft.com/office/powerpoint/2010/main" val="3544757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a:t>Berücksichtigung mehrerer Immissionsorte</a:t>
            </a:r>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3</a:t>
            </a:fld>
            <a:endParaRPr lang="de-DE">
              <a:solidFill>
                <a:srgbClr val="C8C8C8"/>
              </a:solidFill>
            </a:endParaRPr>
          </a:p>
        </p:txBody>
      </p:sp>
      <p:sp>
        <p:nvSpPr>
          <p:cNvPr id="11" name="Inhaltsplatzhalter 10"/>
          <p:cNvSpPr>
            <a:spLocks noGrp="1"/>
          </p:cNvSpPr>
          <p:nvPr>
            <p:ph sz="quarter" idx="14"/>
          </p:nvPr>
        </p:nvSpPr>
        <p:spPr>
          <a:xfrm>
            <a:off x="415155" y="1340768"/>
            <a:ext cx="4156845" cy="5040982"/>
          </a:xfrm>
        </p:spPr>
        <p:txBody>
          <a:bodyPr/>
          <a:lstStyle/>
          <a:p>
            <a:r>
              <a:rPr lang="de-DE" dirty="0"/>
              <a:t>Die E</a:t>
            </a:r>
            <a:r>
              <a:rPr lang="de-DE" dirty="0" smtClean="0"/>
              <a:t>missionen </a:t>
            </a:r>
            <a:r>
              <a:rPr lang="de-DE" dirty="0"/>
              <a:t>einer Schall-quelle können an mehreren Immissionsorten relevant sein.</a:t>
            </a:r>
          </a:p>
          <a:p>
            <a:endParaRPr lang="de-DE" sz="1200" dirty="0"/>
          </a:p>
          <a:p>
            <a:r>
              <a:rPr lang="de-DE" dirty="0"/>
              <a:t>Die höchsten </a:t>
            </a:r>
            <a:r>
              <a:rPr lang="de-DE" dirty="0" smtClean="0"/>
              <a:t>Immissionspegel </a:t>
            </a:r>
            <a:r>
              <a:rPr lang="de-DE" dirty="0"/>
              <a:t>sind im nächstgelegenen Anwesen </a:t>
            </a:r>
            <a:r>
              <a:rPr lang="de-DE" dirty="0" smtClean="0"/>
              <a:t>Nr.12a </a:t>
            </a:r>
            <a:r>
              <a:rPr lang="de-DE" dirty="0"/>
              <a:t>zu erwarten.</a:t>
            </a:r>
          </a:p>
          <a:p>
            <a:endParaRPr lang="de-DE" sz="1200" dirty="0"/>
          </a:p>
          <a:p>
            <a:r>
              <a:rPr lang="de-DE" dirty="0"/>
              <a:t>Sind die Richtwerte hier ein-gehalten, gilt dies auch an </a:t>
            </a:r>
            <a:r>
              <a:rPr lang="de-DE" dirty="0" smtClean="0"/>
              <a:t/>
            </a:r>
            <a:br>
              <a:rPr lang="de-DE" dirty="0" smtClean="0"/>
            </a:br>
            <a:r>
              <a:rPr lang="de-DE" dirty="0" smtClean="0"/>
              <a:t>den </a:t>
            </a:r>
            <a:r>
              <a:rPr lang="de-DE" dirty="0"/>
              <a:t>übrigen Immissionsorten. Anwesen </a:t>
            </a:r>
            <a:r>
              <a:rPr lang="de-DE" dirty="0" smtClean="0"/>
              <a:t>Nr.12a </a:t>
            </a:r>
            <a:r>
              <a:rPr lang="de-DE" dirty="0"/>
              <a:t>ist daher der </a:t>
            </a:r>
            <a:r>
              <a:rPr lang="de-DE" b="1" dirty="0">
                <a:solidFill>
                  <a:schemeClr val="tx2"/>
                </a:solidFill>
              </a:rPr>
              <a:t>maßgebliche Immissionsort</a:t>
            </a:r>
            <a:r>
              <a:rPr lang="de-DE" dirty="0"/>
              <a:t>.</a:t>
            </a:r>
          </a:p>
          <a:p>
            <a:endParaRPr lang="de-DE" dirty="0"/>
          </a:p>
        </p:txBody>
      </p:sp>
      <p:pic>
        <p:nvPicPr>
          <p:cNvPr id="27" name="Inhaltsplatzhalt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1" y="1225065"/>
            <a:ext cx="4366057" cy="5156685"/>
          </a:xfrm>
          <a:prstGeom prst="rect">
            <a:avLst/>
          </a:prstGeom>
        </p:spPr>
      </p:pic>
      <p:grpSp>
        <p:nvGrpSpPr>
          <p:cNvPr id="29" name="Gruppieren 28"/>
          <p:cNvGrpSpPr/>
          <p:nvPr/>
        </p:nvGrpSpPr>
        <p:grpSpPr>
          <a:xfrm>
            <a:off x="5196747" y="1772816"/>
            <a:ext cx="3353230" cy="2736304"/>
            <a:chOff x="5196747" y="1772816"/>
            <a:chExt cx="3353230" cy="2736304"/>
          </a:xfrm>
        </p:grpSpPr>
        <p:sp>
          <p:nvSpPr>
            <p:cNvPr id="30" name="Rechteck 29"/>
            <p:cNvSpPr/>
            <p:nvPr/>
          </p:nvSpPr>
          <p:spPr>
            <a:xfrm>
              <a:off x="6804248" y="2492896"/>
              <a:ext cx="144016" cy="144016"/>
            </a:xfrm>
            <a:prstGeom prst="rect">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Rechteck 30"/>
            <p:cNvSpPr/>
            <p:nvPr/>
          </p:nvSpPr>
          <p:spPr>
            <a:xfrm>
              <a:off x="7778452" y="3429000"/>
              <a:ext cx="144016" cy="144016"/>
            </a:xfrm>
            <a:prstGeom prst="rect">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2" name="Flussdiagramm: Prozess 31"/>
            <p:cNvSpPr/>
            <p:nvPr/>
          </p:nvSpPr>
          <p:spPr>
            <a:xfrm>
              <a:off x="6826638" y="4247571"/>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Flussdiagramm: Prozess 32"/>
            <p:cNvSpPr/>
            <p:nvPr/>
          </p:nvSpPr>
          <p:spPr>
            <a:xfrm>
              <a:off x="5353422" y="4026851"/>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Flussdiagramm: Prozess 33"/>
            <p:cNvSpPr/>
            <p:nvPr/>
          </p:nvSpPr>
          <p:spPr>
            <a:xfrm>
              <a:off x="8114562" y="2905894"/>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Flussdiagramm: Prozess 34"/>
            <p:cNvSpPr/>
            <p:nvPr/>
          </p:nvSpPr>
          <p:spPr>
            <a:xfrm>
              <a:off x="5196747" y="2996952"/>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Flussdiagramm: Prozess 35"/>
            <p:cNvSpPr/>
            <p:nvPr/>
          </p:nvSpPr>
          <p:spPr>
            <a:xfrm>
              <a:off x="7732943" y="2564904"/>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Flussdiagramm: Prozess 36"/>
            <p:cNvSpPr/>
            <p:nvPr/>
          </p:nvSpPr>
          <p:spPr>
            <a:xfrm>
              <a:off x="5396855" y="2816936"/>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Flussdiagramm: Prozess 37"/>
            <p:cNvSpPr/>
            <p:nvPr/>
          </p:nvSpPr>
          <p:spPr>
            <a:xfrm>
              <a:off x="5682811" y="4329104"/>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Flussdiagramm: Prozess 38"/>
            <p:cNvSpPr/>
            <p:nvPr/>
          </p:nvSpPr>
          <p:spPr>
            <a:xfrm>
              <a:off x="6645374" y="4473120"/>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Flussdiagramm: Prozess 39"/>
            <p:cNvSpPr/>
            <p:nvPr/>
          </p:nvSpPr>
          <p:spPr>
            <a:xfrm>
              <a:off x="5396855" y="1772816"/>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Flussdiagramm: Prozess 40"/>
            <p:cNvSpPr/>
            <p:nvPr/>
          </p:nvSpPr>
          <p:spPr>
            <a:xfrm>
              <a:off x="8369977" y="3501008"/>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42" name="Textfeld 41"/>
          <p:cNvSpPr txBox="1"/>
          <p:nvPr/>
        </p:nvSpPr>
        <p:spPr>
          <a:xfrm>
            <a:off x="7704368" y="3645024"/>
            <a:ext cx="1116104" cy="2664296"/>
          </a:xfrm>
          <a:prstGeom prst="rect">
            <a:avLst/>
          </a:prstGeom>
          <a:noFill/>
        </p:spPr>
        <p:txBody>
          <a:bodyPr vert="vert" wrap="square" rtlCol="0">
            <a:noAutofit/>
          </a:bodyPr>
          <a:lstStyle/>
          <a:p>
            <a:pPr marL="0" indent="0">
              <a:buFont typeface="Arial" pitchFamily="34" charset="0"/>
              <a:buNone/>
            </a:pPr>
            <a:r>
              <a:rPr lang="de-DE" sz="1600" b="1" dirty="0" smtClean="0"/>
              <a:t>Fenster/Tür eines schutzwürdigen Raums</a:t>
            </a:r>
          </a:p>
          <a:p>
            <a:pPr marL="0" indent="0">
              <a:buFont typeface="Arial" pitchFamily="34" charset="0"/>
              <a:buNone/>
            </a:pPr>
            <a:endParaRPr lang="de-DE" sz="1600" b="1" dirty="0" smtClean="0"/>
          </a:p>
          <a:p>
            <a:pPr marL="0" indent="0">
              <a:buFont typeface="Arial" pitchFamily="34" charset="0"/>
              <a:buNone/>
            </a:pPr>
            <a:r>
              <a:rPr lang="de-DE" sz="1600" b="1" dirty="0" smtClean="0"/>
              <a:t>Schallquelle</a:t>
            </a:r>
            <a:endParaRPr lang="de-DE" sz="1600" b="1" dirty="0"/>
          </a:p>
        </p:txBody>
      </p:sp>
      <p:sp>
        <p:nvSpPr>
          <p:cNvPr id="43" name="Flussdiagramm: Prozess 42"/>
          <p:cNvSpPr/>
          <p:nvPr/>
        </p:nvSpPr>
        <p:spPr>
          <a:xfrm>
            <a:off x="7740352" y="2564904"/>
            <a:ext cx="180000" cy="36000"/>
          </a:xfrm>
          <a:prstGeom prst="flowChartProcess">
            <a:avLst/>
          </a:prstGeom>
          <a:ln>
            <a:solidFill>
              <a:srgbClr val="FF0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itel 6"/>
          <p:cNvSpPr txBox="1">
            <a:spLocks/>
          </p:cNvSpPr>
          <p:nvPr/>
        </p:nvSpPr>
        <p:spPr>
          <a:xfrm>
            <a:off x="4499989" y="6053426"/>
            <a:ext cx="4378671" cy="327902"/>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buNone/>
              <a:defRPr b="1">
                <a:latin typeface="+mj-lt"/>
                <a:ea typeface="+mj-ea"/>
                <a:cs typeface="+mj-cs"/>
              </a:defRPr>
            </a:lvl1pPr>
          </a:lstStyle>
          <a:p>
            <a:r>
              <a:rPr lang="de-DE" dirty="0"/>
              <a:t>Maßgeblicher Immissionsort</a:t>
            </a:r>
          </a:p>
        </p:txBody>
      </p:sp>
    </p:spTree>
    <p:extLst>
      <p:ext uri="{BB962C8B-B14F-4D97-AF65-F5344CB8AC3E}">
        <p14:creationId xmlns:p14="http://schemas.microsoft.com/office/powerpoint/2010/main" val="2845099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500"/>
                                        <p:tgtEl>
                                          <p:spTgt spid="42"/>
                                        </p:tgtEl>
                                      </p:cBhvr>
                                    </p:animEffect>
                                  </p:childTnLst>
                                </p:cTn>
                              </p:par>
                              <p:par>
                                <p:cTn id="11" presetID="10"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animEffect transition="in" filter="fade">
                                      <p:cBhvr>
                                        <p:cTn id="21" dur="500"/>
                                        <p:tgtEl>
                                          <p:spTgt spid="11">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1">
                                            <p:txEl>
                                              <p:pRg st="2" end="2"/>
                                            </p:txEl>
                                          </p:spTgt>
                                        </p:tgtEl>
                                        <p:attrNameLst>
                                          <p:attrName>style.visibility</p:attrName>
                                        </p:attrNameLst>
                                      </p:cBhvr>
                                      <p:to>
                                        <p:strVal val="visible"/>
                                      </p:to>
                                    </p:set>
                                    <p:animEffect transition="in" filter="fade">
                                      <p:cBhvr>
                                        <p:cTn id="26" dur="500"/>
                                        <p:tgtEl>
                                          <p:spTgt spid="11">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
                                            <p:txEl>
                                              <p:pRg st="4" end="4"/>
                                            </p:txEl>
                                          </p:spTgt>
                                        </p:tgtEl>
                                        <p:attrNameLst>
                                          <p:attrName>style.visibility</p:attrName>
                                        </p:attrNameLst>
                                      </p:cBhvr>
                                      <p:to>
                                        <p:strVal val="visible"/>
                                      </p:to>
                                    </p:set>
                                    <p:animEffect transition="in" filter="fade">
                                      <p:cBhvr>
                                        <p:cTn id="31" dur="500"/>
                                        <p:tgtEl>
                                          <p:spTgt spid="11">
                                            <p:txEl>
                                              <p:pRg st="4" end="4"/>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a:t>Berücksichtigung mehrerer Immissionsorte</a:t>
            </a:r>
            <a:endParaRPr lang="de-DE" b="1"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4</a:t>
            </a:fld>
            <a:endParaRPr lang="de-DE">
              <a:solidFill>
                <a:srgbClr val="C8C8C8"/>
              </a:solidFill>
            </a:endParaRPr>
          </a:p>
        </p:txBody>
      </p:sp>
      <p:sp>
        <p:nvSpPr>
          <p:cNvPr id="30" name="Inhaltsplatzhalter 29"/>
          <p:cNvSpPr>
            <a:spLocks noGrp="1"/>
          </p:cNvSpPr>
          <p:nvPr>
            <p:ph sz="quarter" idx="14"/>
          </p:nvPr>
        </p:nvSpPr>
        <p:spPr>
          <a:xfrm>
            <a:off x="415156" y="1497261"/>
            <a:ext cx="4084834" cy="4884489"/>
          </a:xfrm>
        </p:spPr>
        <p:txBody>
          <a:bodyPr/>
          <a:lstStyle/>
          <a:p>
            <a:r>
              <a:rPr lang="de-DE" dirty="0"/>
              <a:t>Für die Immissionsorte </a:t>
            </a:r>
            <a:r>
              <a:rPr lang="de-DE" dirty="0" err="1" smtClean="0"/>
              <a:t>kön-nen</a:t>
            </a:r>
            <a:r>
              <a:rPr lang="de-DE" dirty="0" smtClean="0"/>
              <a:t> </a:t>
            </a:r>
            <a:r>
              <a:rPr lang="de-DE" dirty="0"/>
              <a:t>unterschiedliche </a:t>
            </a:r>
            <a:r>
              <a:rPr lang="de-DE" dirty="0" smtClean="0"/>
              <a:t>Gebiets-einstufungen </a:t>
            </a:r>
            <a:r>
              <a:rPr lang="de-DE" dirty="0"/>
              <a:t>vorliegen.</a:t>
            </a:r>
          </a:p>
          <a:p>
            <a:endParaRPr lang="de-DE" sz="1200" dirty="0"/>
          </a:p>
          <a:p>
            <a:r>
              <a:rPr lang="de-DE" dirty="0"/>
              <a:t>Die Ausbreitungsdämpfung zum Haus </a:t>
            </a:r>
            <a:r>
              <a:rPr lang="de-DE" dirty="0" smtClean="0"/>
              <a:t>Nr. 11 </a:t>
            </a:r>
            <a:r>
              <a:rPr lang="de-DE" dirty="0"/>
              <a:t>ist </a:t>
            </a:r>
            <a:r>
              <a:rPr lang="de-DE" dirty="0" smtClean="0"/>
              <a:t>4 dB </a:t>
            </a:r>
            <a:r>
              <a:rPr lang="de-DE" dirty="0" err="1" smtClean="0"/>
              <a:t>grö-ßer</a:t>
            </a:r>
            <a:r>
              <a:rPr lang="de-DE" dirty="0" smtClean="0"/>
              <a:t> </a:t>
            </a:r>
            <a:r>
              <a:rPr lang="de-DE" dirty="0"/>
              <a:t>als zur </a:t>
            </a:r>
            <a:r>
              <a:rPr lang="de-DE" dirty="0" smtClean="0"/>
              <a:t>Nr. </a:t>
            </a:r>
            <a:r>
              <a:rPr lang="de-DE" dirty="0" err="1" smtClean="0"/>
              <a:t>12a</a:t>
            </a:r>
            <a:r>
              <a:rPr lang="de-DE" dirty="0"/>
              <a:t>, der </a:t>
            </a:r>
            <a:r>
              <a:rPr lang="de-DE" dirty="0" smtClean="0"/>
              <a:t>Richt-wert </a:t>
            </a:r>
            <a:r>
              <a:rPr lang="de-DE" dirty="0"/>
              <a:t>ist aber </a:t>
            </a:r>
            <a:r>
              <a:rPr lang="de-DE" dirty="0" smtClean="0"/>
              <a:t>5 dB </a:t>
            </a:r>
            <a:r>
              <a:rPr lang="de-DE" dirty="0"/>
              <a:t>schärfer.</a:t>
            </a:r>
          </a:p>
          <a:p>
            <a:endParaRPr lang="de-DE" sz="1200" dirty="0"/>
          </a:p>
          <a:p>
            <a:r>
              <a:rPr lang="de-DE" dirty="0"/>
              <a:t>Daher ist der Richtwert beim Anwesen </a:t>
            </a:r>
            <a:r>
              <a:rPr lang="de-DE" dirty="0" smtClean="0"/>
              <a:t>Nr. 11 </a:t>
            </a:r>
            <a:r>
              <a:rPr lang="de-DE" dirty="0"/>
              <a:t>am ehesten überschritten, Haus </a:t>
            </a:r>
            <a:r>
              <a:rPr lang="de-DE" dirty="0" smtClean="0"/>
              <a:t>Nr. 11 </a:t>
            </a:r>
            <a:r>
              <a:rPr lang="de-DE" dirty="0"/>
              <a:t>ist </a:t>
            </a:r>
            <a:r>
              <a:rPr lang="de-DE" dirty="0" smtClean="0"/>
              <a:t>maßgeblicher </a:t>
            </a:r>
            <a:r>
              <a:rPr lang="de-DE" dirty="0"/>
              <a:t>Immissionsort.</a:t>
            </a:r>
          </a:p>
          <a:p>
            <a:endParaRPr lang="de-DE" dirty="0"/>
          </a:p>
        </p:txBody>
      </p:sp>
      <p:pic>
        <p:nvPicPr>
          <p:cNvPr id="38" name="Inhaltsplatzhalt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1" y="1225065"/>
            <a:ext cx="4366057" cy="5156685"/>
          </a:xfrm>
          <a:prstGeom prst="rect">
            <a:avLst/>
          </a:prstGeom>
        </p:spPr>
      </p:pic>
      <p:grpSp>
        <p:nvGrpSpPr>
          <p:cNvPr id="40" name="Gruppieren 39"/>
          <p:cNvGrpSpPr/>
          <p:nvPr/>
        </p:nvGrpSpPr>
        <p:grpSpPr>
          <a:xfrm>
            <a:off x="5196747" y="1772816"/>
            <a:ext cx="3353230" cy="2736304"/>
            <a:chOff x="5196747" y="1772816"/>
            <a:chExt cx="3353230" cy="2736304"/>
          </a:xfrm>
        </p:grpSpPr>
        <p:sp>
          <p:nvSpPr>
            <p:cNvPr id="41" name="Rechteck 40"/>
            <p:cNvSpPr/>
            <p:nvPr/>
          </p:nvSpPr>
          <p:spPr>
            <a:xfrm>
              <a:off x="6804248" y="2492896"/>
              <a:ext cx="144016" cy="144016"/>
            </a:xfrm>
            <a:prstGeom prst="rect">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Rechteck 41"/>
            <p:cNvSpPr/>
            <p:nvPr/>
          </p:nvSpPr>
          <p:spPr>
            <a:xfrm>
              <a:off x="7778452" y="3429000"/>
              <a:ext cx="144016" cy="144016"/>
            </a:xfrm>
            <a:prstGeom prst="rect">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3" name="Flussdiagramm: Prozess 42"/>
            <p:cNvSpPr/>
            <p:nvPr/>
          </p:nvSpPr>
          <p:spPr>
            <a:xfrm>
              <a:off x="6826638" y="4247571"/>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Flussdiagramm: Prozess 43"/>
            <p:cNvSpPr/>
            <p:nvPr/>
          </p:nvSpPr>
          <p:spPr>
            <a:xfrm>
              <a:off x="5353422" y="4026851"/>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Flussdiagramm: Prozess 44"/>
            <p:cNvSpPr/>
            <p:nvPr/>
          </p:nvSpPr>
          <p:spPr>
            <a:xfrm>
              <a:off x="8085534" y="2905894"/>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Flussdiagramm: Prozess 45"/>
            <p:cNvSpPr/>
            <p:nvPr/>
          </p:nvSpPr>
          <p:spPr>
            <a:xfrm>
              <a:off x="5196747" y="2996952"/>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Flussdiagramm: Prozess 46"/>
            <p:cNvSpPr/>
            <p:nvPr/>
          </p:nvSpPr>
          <p:spPr>
            <a:xfrm>
              <a:off x="7732943" y="2564904"/>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Flussdiagramm: Prozess 47"/>
            <p:cNvSpPr/>
            <p:nvPr/>
          </p:nvSpPr>
          <p:spPr>
            <a:xfrm>
              <a:off x="5396855" y="2816936"/>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Flussdiagramm: Prozess 48"/>
            <p:cNvSpPr/>
            <p:nvPr/>
          </p:nvSpPr>
          <p:spPr>
            <a:xfrm>
              <a:off x="5682811" y="4329104"/>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 name="Flussdiagramm: Prozess 49"/>
            <p:cNvSpPr/>
            <p:nvPr/>
          </p:nvSpPr>
          <p:spPr>
            <a:xfrm>
              <a:off x="6645374" y="4473120"/>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Flussdiagramm: Prozess 50"/>
            <p:cNvSpPr/>
            <p:nvPr/>
          </p:nvSpPr>
          <p:spPr>
            <a:xfrm>
              <a:off x="5396855" y="1772816"/>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Flussdiagramm: Prozess 51"/>
            <p:cNvSpPr/>
            <p:nvPr/>
          </p:nvSpPr>
          <p:spPr>
            <a:xfrm>
              <a:off x="8369977" y="3501008"/>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53" name="Textfeld 52"/>
          <p:cNvSpPr txBox="1"/>
          <p:nvPr/>
        </p:nvSpPr>
        <p:spPr>
          <a:xfrm>
            <a:off x="7704368" y="3645024"/>
            <a:ext cx="1116104" cy="2664296"/>
          </a:xfrm>
          <a:prstGeom prst="rect">
            <a:avLst/>
          </a:prstGeom>
          <a:noFill/>
        </p:spPr>
        <p:txBody>
          <a:bodyPr vert="vert" wrap="square" rtlCol="0">
            <a:noAutofit/>
          </a:bodyPr>
          <a:lstStyle/>
          <a:p>
            <a:pPr marL="0" indent="0">
              <a:buFont typeface="Arial" pitchFamily="34" charset="0"/>
              <a:buNone/>
            </a:pPr>
            <a:r>
              <a:rPr lang="de-DE" sz="1600" b="1" dirty="0" smtClean="0"/>
              <a:t>Fenster/Tür eines schutzwürdigen Raums</a:t>
            </a:r>
          </a:p>
          <a:p>
            <a:pPr marL="0" indent="0">
              <a:buFont typeface="Arial" pitchFamily="34" charset="0"/>
              <a:buNone/>
            </a:pPr>
            <a:endParaRPr lang="de-DE" sz="1600" b="1" dirty="0" smtClean="0"/>
          </a:p>
          <a:p>
            <a:pPr marL="0" indent="0">
              <a:buFont typeface="Arial" pitchFamily="34" charset="0"/>
              <a:buNone/>
            </a:pPr>
            <a:r>
              <a:rPr lang="de-DE" sz="1600" b="1" dirty="0" smtClean="0"/>
              <a:t>Schallquelle</a:t>
            </a:r>
            <a:endParaRPr lang="de-DE" sz="1600" b="1" dirty="0"/>
          </a:p>
        </p:txBody>
      </p:sp>
      <p:sp>
        <p:nvSpPr>
          <p:cNvPr id="54" name="Flussdiagramm: Prozess 53"/>
          <p:cNvSpPr/>
          <p:nvPr/>
        </p:nvSpPr>
        <p:spPr>
          <a:xfrm>
            <a:off x="7740352" y="2564904"/>
            <a:ext cx="180000" cy="36000"/>
          </a:xfrm>
          <a:prstGeom prst="flowChartProcess">
            <a:avLst/>
          </a:prstGeom>
          <a:ln>
            <a:solidFill>
              <a:srgbClr val="FF0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Flussdiagramm: Prozess 54"/>
          <p:cNvSpPr/>
          <p:nvPr/>
        </p:nvSpPr>
        <p:spPr>
          <a:xfrm>
            <a:off x="5397996" y="2814836"/>
            <a:ext cx="180000" cy="36000"/>
          </a:xfrm>
          <a:prstGeom prst="flowChartProcess">
            <a:avLst/>
          </a:prstGeom>
          <a:ln>
            <a:solidFill>
              <a:srgbClr val="FF0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56" name="Gruppieren 55"/>
          <p:cNvGrpSpPr/>
          <p:nvPr/>
        </p:nvGrpSpPr>
        <p:grpSpPr>
          <a:xfrm>
            <a:off x="4499989" y="1196752"/>
            <a:ext cx="4393186" cy="5184998"/>
            <a:chOff x="4499989" y="1196752"/>
            <a:chExt cx="4393186" cy="5184998"/>
          </a:xfrm>
        </p:grpSpPr>
        <p:sp>
          <p:nvSpPr>
            <p:cNvPr id="57" name="Rechteck 56"/>
            <p:cNvSpPr/>
            <p:nvPr/>
          </p:nvSpPr>
          <p:spPr>
            <a:xfrm>
              <a:off x="6156176" y="1196975"/>
              <a:ext cx="2736999" cy="5169839"/>
            </a:xfrm>
            <a:prstGeom prst="rect">
              <a:avLst/>
            </a:prstGeom>
            <a:solidFill>
              <a:schemeClr val="accent3">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8" name="Rechteck 57"/>
            <p:cNvSpPr/>
            <p:nvPr/>
          </p:nvSpPr>
          <p:spPr>
            <a:xfrm>
              <a:off x="4499991" y="1196752"/>
              <a:ext cx="1656185" cy="5184998"/>
            </a:xfrm>
            <a:prstGeom prst="rect">
              <a:avLst/>
            </a:prstGeom>
            <a:solidFill>
              <a:schemeClr val="accent3">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b="1" dirty="0">
                <a:solidFill>
                  <a:srgbClr val="FF0000"/>
                </a:solidFill>
              </a:endParaRPr>
            </a:p>
          </p:txBody>
        </p:sp>
        <p:sp>
          <p:nvSpPr>
            <p:cNvPr id="59" name="Textfeld 58"/>
            <p:cNvSpPr txBox="1"/>
            <p:nvPr/>
          </p:nvSpPr>
          <p:spPr>
            <a:xfrm>
              <a:off x="4499989" y="5229200"/>
              <a:ext cx="1726565" cy="648072"/>
            </a:xfrm>
            <a:prstGeom prst="rect">
              <a:avLst/>
            </a:prstGeom>
            <a:solidFill>
              <a:schemeClr val="bg1">
                <a:alpha val="30000"/>
              </a:schemeClr>
            </a:solidFill>
          </p:spPr>
          <p:txBody>
            <a:bodyPr wrap="square" rtlCol="0">
              <a:noAutofit/>
            </a:bodyPr>
            <a:lstStyle/>
            <a:p>
              <a:pPr marL="0" indent="0">
                <a:buFont typeface="Arial" pitchFamily="34" charset="0"/>
                <a:buNone/>
              </a:pPr>
              <a:r>
                <a:rPr lang="de-DE" dirty="0" smtClean="0">
                  <a:solidFill>
                    <a:schemeClr val="accent3">
                      <a:lumMod val="50000"/>
                    </a:schemeClr>
                  </a:solidFill>
                </a:rPr>
                <a:t>IRW nachts: 35dB(A) (WR)</a:t>
              </a:r>
              <a:endParaRPr lang="de-DE" dirty="0">
                <a:solidFill>
                  <a:schemeClr val="accent3">
                    <a:lumMod val="50000"/>
                  </a:schemeClr>
                </a:solidFill>
              </a:endParaRPr>
            </a:p>
          </p:txBody>
        </p:sp>
        <p:sp>
          <p:nvSpPr>
            <p:cNvPr id="60" name="Textfeld 59"/>
            <p:cNvSpPr txBox="1"/>
            <p:nvPr/>
          </p:nvSpPr>
          <p:spPr>
            <a:xfrm>
              <a:off x="6372198" y="5229200"/>
              <a:ext cx="1803336" cy="648072"/>
            </a:xfrm>
            <a:prstGeom prst="rect">
              <a:avLst/>
            </a:prstGeom>
            <a:solidFill>
              <a:schemeClr val="bg1">
                <a:alpha val="30000"/>
              </a:schemeClr>
            </a:solidFill>
          </p:spPr>
          <p:txBody>
            <a:bodyPr wrap="square" rtlCol="0">
              <a:noAutofit/>
            </a:bodyPr>
            <a:lstStyle/>
            <a:p>
              <a:pPr marL="0" indent="0">
                <a:buFont typeface="Arial" pitchFamily="34" charset="0"/>
                <a:buNone/>
              </a:pPr>
              <a:r>
                <a:rPr lang="de-DE" dirty="0" smtClean="0">
                  <a:solidFill>
                    <a:schemeClr val="accent3">
                      <a:lumMod val="50000"/>
                    </a:schemeClr>
                  </a:solidFill>
                </a:rPr>
                <a:t>IRW nachts: 40dB(A) (WA)</a:t>
              </a:r>
              <a:endParaRPr lang="de-DE" dirty="0">
                <a:solidFill>
                  <a:schemeClr val="accent3">
                    <a:lumMod val="50000"/>
                  </a:schemeClr>
                </a:solidFill>
              </a:endParaRPr>
            </a:p>
          </p:txBody>
        </p:sp>
      </p:grpSp>
      <p:grpSp>
        <p:nvGrpSpPr>
          <p:cNvPr id="61" name="Gruppieren 60"/>
          <p:cNvGrpSpPr/>
          <p:nvPr/>
        </p:nvGrpSpPr>
        <p:grpSpPr>
          <a:xfrm>
            <a:off x="5576855" y="2557637"/>
            <a:ext cx="2173022" cy="361155"/>
            <a:chOff x="5576855" y="2557637"/>
            <a:chExt cx="2173022" cy="361155"/>
          </a:xfrm>
        </p:grpSpPr>
        <p:cxnSp>
          <p:nvCxnSpPr>
            <p:cNvPr id="62" name="Gerade Verbindung mit Pfeil 61" title="-35dB"/>
            <p:cNvCxnSpPr/>
            <p:nvPr/>
          </p:nvCxnSpPr>
          <p:spPr>
            <a:xfrm flipV="1">
              <a:off x="5576855" y="2564904"/>
              <a:ext cx="1299401" cy="270032"/>
            </a:xfrm>
            <a:prstGeom prst="straightConnector1">
              <a:avLst/>
            </a:prstGeom>
            <a:ln w="25400">
              <a:solidFill>
                <a:srgbClr val="FF000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63" name="Gerade Verbindung mit Pfeil 62"/>
            <p:cNvCxnSpPr/>
            <p:nvPr/>
          </p:nvCxnSpPr>
          <p:spPr>
            <a:xfrm>
              <a:off x="6884499" y="2561390"/>
              <a:ext cx="865378" cy="11989"/>
            </a:xfrm>
            <a:prstGeom prst="straightConnector1">
              <a:avLst/>
            </a:prstGeom>
            <a:ln w="25400">
              <a:solidFill>
                <a:srgbClr val="FF000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64" name="Textfeld 63"/>
            <p:cNvSpPr txBox="1"/>
            <p:nvPr/>
          </p:nvSpPr>
          <p:spPr>
            <a:xfrm rot="20903412">
              <a:off x="6036462" y="2620120"/>
              <a:ext cx="673758" cy="298672"/>
            </a:xfrm>
            <a:prstGeom prst="rect">
              <a:avLst/>
            </a:prstGeom>
            <a:noFill/>
          </p:spPr>
          <p:txBody>
            <a:bodyPr wrap="none" rtlCol="0">
              <a:noAutofit/>
            </a:bodyPr>
            <a:lstStyle/>
            <a:p>
              <a:pPr marL="0" indent="0">
                <a:buFont typeface="Arial" pitchFamily="34" charset="0"/>
                <a:buNone/>
              </a:pPr>
              <a:r>
                <a:rPr lang="de-DE" sz="1400" b="1" dirty="0" smtClean="0">
                  <a:solidFill>
                    <a:srgbClr val="FF0000"/>
                  </a:solidFill>
                </a:rPr>
                <a:t>36 dB</a:t>
              </a:r>
              <a:endParaRPr lang="de-DE" sz="1400" b="1" dirty="0">
                <a:solidFill>
                  <a:srgbClr val="FF0000"/>
                </a:solidFill>
              </a:endParaRPr>
            </a:p>
          </p:txBody>
        </p:sp>
        <p:sp>
          <p:nvSpPr>
            <p:cNvPr id="65" name="Textfeld 64"/>
            <p:cNvSpPr txBox="1"/>
            <p:nvPr/>
          </p:nvSpPr>
          <p:spPr>
            <a:xfrm>
              <a:off x="6948264" y="2557637"/>
              <a:ext cx="673758" cy="298672"/>
            </a:xfrm>
            <a:prstGeom prst="rect">
              <a:avLst/>
            </a:prstGeom>
            <a:noFill/>
          </p:spPr>
          <p:txBody>
            <a:bodyPr wrap="none" rtlCol="0">
              <a:noAutofit/>
            </a:bodyPr>
            <a:lstStyle/>
            <a:p>
              <a:pPr marL="0" indent="0">
                <a:buFont typeface="Arial" pitchFamily="34" charset="0"/>
                <a:buNone/>
              </a:pPr>
              <a:r>
                <a:rPr lang="de-DE" sz="1400" b="1" dirty="0" smtClean="0">
                  <a:solidFill>
                    <a:srgbClr val="FF0000"/>
                  </a:solidFill>
                </a:rPr>
                <a:t>32 dB</a:t>
              </a:r>
              <a:endParaRPr lang="de-DE" sz="1400" b="1" dirty="0">
                <a:solidFill>
                  <a:srgbClr val="FF0000"/>
                </a:solidFill>
              </a:endParaRPr>
            </a:p>
          </p:txBody>
        </p:sp>
      </p:grpSp>
      <p:sp>
        <p:nvSpPr>
          <p:cNvPr id="35" name="Titel 6"/>
          <p:cNvSpPr txBox="1">
            <a:spLocks/>
          </p:cNvSpPr>
          <p:nvPr/>
        </p:nvSpPr>
        <p:spPr>
          <a:xfrm>
            <a:off x="4499989" y="6053426"/>
            <a:ext cx="4378671" cy="327902"/>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buNone/>
              <a:defRPr b="1">
                <a:latin typeface="+mj-lt"/>
                <a:ea typeface="+mj-ea"/>
                <a:cs typeface="+mj-cs"/>
              </a:defRPr>
            </a:lvl1pPr>
          </a:lstStyle>
          <a:p>
            <a:r>
              <a:rPr lang="de-DE" dirty="0"/>
              <a:t>Maßgeblicher Immissionsort</a:t>
            </a:r>
          </a:p>
        </p:txBody>
      </p:sp>
    </p:spTree>
    <p:extLst>
      <p:ext uri="{BB962C8B-B14F-4D97-AF65-F5344CB8AC3E}">
        <p14:creationId xmlns:p14="http://schemas.microsoft.com/office/powerpoint/2010/main" val="3623353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Effect transition="in" filter="fade">
                                      <p:cBhvr>
                                        <p:cTn id="7" dur="500"/>
                                        <p:tgtEl>
                                          <p:spTgt spid="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xEl>
                                              <p:pRg st="2" end="2"/>
                                            </p:txEl>
                                          </p:spTgt>
                                        </p:tgtEl>
                                        <p:attrNameLst>
                                          <p:attrName>style.visibility</p:attrName>
                                        </p:attrNameLst>
                                      </p:cBhvr>
                                      <p:to>
                                        <p:strVal val="visible"/>
                                      </p:to>
                                    </p:set>
                                    <p:animEffect transition="in" filter="fade">
                                      <p:cBhvr>
                                        <p:cTn id="17" dur="500"/>
                                        <p:tgtEl>
                                          <p:spTgt spid="30">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fade">
                                      <p:cBhvr>
                                        <p:cTn id="20" dur="500"/>
                                        <p:tgtEl>
                                          <p:spTgt spid="6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0">
                                            <p:txEl>
                                              <p:pRg st="4" end="4"/>
                                            </p:txEl>
                                          </p:spTgt>
                                        </p:tgtEl>
                                        <p:attrNameLst>
                                          <p:attrName>style.visibility</p:attrName>
                                        </p:attrNameLst>
                                      </p:cBhvr>
                                      <p:to>
                                        <p:strVal val="visible"/>
                                      </p:to>
                                    </p:set>
                                    <p:animEffect transition="in" filter="fade">
                                      <p:cBhvr>
                                        <p:cTn id="25" dur="500"/>
                                        <p:tgtEl>
                                          <p:spTgt spid="30">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500"/>
                                        <p:tgtEl>
                                          <p:spTgt spid="54"/>
                                        </p:tgtEl>
                                      </p:cBhvr>
                                    </p:animEffect>
                                  </p:childTnLst>
                                </p:cTn>
                              </p:par>
                              <p:par>
                                <p:cTn id="29" presetID="10" presetClass="exit" presetSubtype="0" fill="hold" grpId="1" nodeType="withEffect">
                                  <p:stCondLst>
                                    <p:cond delay="0"/>
                                  </p:stCondLst>
                                  <p:childTnLst>
                                    <p:animEffect transition="out" filter="fade">
                                      <p:cBhvr>
                                        <p:cTn id="30" dur="500"/>
                                        <p:tgtEl>
                                          <p:spTgt spid="54"/>
                                        </p:tgtEl>
                                      </p:cBhvr>
                                    </p:animEffect>
                                    <p:set>
                                      <p:cBhvr>
                                        <p:cTn id="31" dur="1" fill="hold">
                                          <p:stCondLst>
                                            <p:cond delay="499"/>
                                          </p:stCondLst>
                                        </p:cTn>
                                        <p:tgtEl>
                                          <p:spTgt spid="54"/>
                                        </p:tgtEl>
                                        <p:attrNameLst>
                                          <p:attrName>style.visibility</p:attrName>
                                        </p:attrNameLst>
                                      </p:cBhvr>
                                      <p:to>
                                        <p:strVal val="hidden"/>
                                      </p:to>
                                    </p:set>
                                  </p:childTnLst>
                                </p:cTn>
                              </p:par>
                              <p:par>
                                <p:cTn id="32" presetID="10" presetClass="entr" presetSubtype="0" fill="hold" grpId="0"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4" grpId="1"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a:t>Berücksichtigung mehrerer Immissionsorte</a:t>
            </a:r>
            <a:endParaRPr lang="de-DE" b="1"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5</a:t>
            </a:fld>
            <a:endParaRPr lang="de-DE">
              <a:solidFill>
                <a:srgbClr val="C8C8C8"/>
              </a:solidFill>
            </a:endParaRPr>
          </a:p>
        </p:txBody>
      </p:sp>
      <p:sp>
        <p:nvSpPr>
          <p:cNvPr id="10" name="Inhaltsplatzhalter 2"/>
          <p:cNvSpPr txBox="1">
            <a:spLocks/>
          </p:cNvSpPr>
          <p:nvPr/>
        </p:nvSpPr>
        <p:spPr>
          <a:xfrm>
            <a:off x="-3060848" y="2060848"/>
            <a:ext cx="4251407" cy="5184998"/>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Font typeface="Wingdings" pitchFamily="2" charset="2"/>
              <a:buNone/>
            </a:pPr>
            <a:endParaRPr lang="de-DE" dirty="0"/>
          </a:p>
        </p:txBody>
      </p:sp>
      <p:sp>
        <p:nvSpPr>
          <p:cNvPr id="11" name="Inhaltsplatzhalter 10"/>
          <p:cNvSpPr>
            <a:spLocks noGrp="1"/>
          </p:cNvSpPr>
          <p:nvPr>
            <p:ph sz="quarter" idx="14"/>
          </p:nvPr>
        </p:nvSpPr>
        <p:spPr>
          <a:xfrm>
            <a:off x="415156" y="1497261"/>
            <a:ext cx="4084836" cy="4884489"/>
          </a:xfrm>
        </p:spPr>
        <p:txBody>
          <a:bodyPr/>
          <a:lstStyle/>
          <a:p>
            <a:r>
              <a:rPr lang="de-DE" dirty="0"/>
              <a:t>Wir nehmen an, die Schall-quelle habe eine ausgeprägte Richtwirkung nach Süden.</a:t>
            </a:r>
          </a:p>
          <a:p>
            <a:endParaRPr lang="de-DE" dirty="0"/>
          </a:p>
          <a:p>
            <a:r>
              <a:rPr lang="de-DE" dirty="0"/>
              <a:t>Die Ausbreitungsdämpfung zum Haus </a:t>
            </a:r>
            <a:r>
              <a:rPr lang="de-DE" dirty="0" smtClean="0"/>
              <a:t>Nr. 10 </a:t>
            </a:r>
            <a:r>
              <a:rPr lang="de-DE" dirty="0"/>
              <a:t>ist </a:t>
            </a:r>
            <a:r>
              <a:rPr lang="de-DE" dirty="0" smtClean="0"/>
              <a:t>5 dB </a:t>
            </a:r>
            <a:r>
              <a:rPr lang="de-DE" dirty="0"/>
              <a:t>größer als zur </a:t>
            </a:r>
            <a:r>
              <a:rPr lang="de-DE" dirty="0" smtClean="0"/>
              <a:t>Nr. </a:t>
            </a:r>
            <a:r>
              <a:rPr lang="de-DE" dirty="0" err="1" smtClean="0"/>
              <a:t>12a</a:t>
            </a:r>
            <a:r>
              <a:rPr lang="de-DE" dirty="0"/>
              <a:t>.</a:t>
            </a:r>
          </a:p>
          <a:p>
            <a:endParaRPr lang="de-DE" dirty="0"/>
          </a:p>
          <a:p>
            <a:r>
              <a:rPr lang="de-DE" dirty="0"/>
              <a:t>Ist die Richtwirkung in Rich-</a:t>
            </a:r>
            <a:r>
              <a:rPr lang="de-DE" dirty="0" err="1"/>
              <a:t>tung</a:t>
            </a:r>
            <a:r>
              <a:rPr lang="de-DE" dirty="0"/>
              <a:t> Süden </a:t>
            </a:r>
            <a:r>
              <a:rPr lang="de-DE" dirty="0" smtClean="0"/>
              <a:t>6 dB </a:t>
            </a:r>
            <a:r>
              <a:rPr lang="de-DE" dirty="0"/>
              <a:t>größer als zur Seite, ist Haus </a:t>
            </a:r>
            <a:r>
              <a:rPr lang="de-DE" dirty="0" smtClean="0"/>
              <a:t>Nr. 10 maßgeblicher </a:t>
            </a:r>
            <a:r>
              <a:rPr lang="de-DE" dirty="0"/>
              <a:t>Immissionsort</a:t>
            </a:r>
            <a:r>
              <a:rPr lang="de-DE" dirty="0" smtClean="0"/>
              <a:t>.</a:t>
            </a:r>
            <a:endParaRPr lang="de-DE" dirty="0"/>
          </a:p>
        </p:txBody>
      </p:sp>
      <p:pic>
        <p:nvPicPr>
          <p:cNvPr id="37" name="Inhaltsplatzhalt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1" y="1225065"/>
            <a:ext cx="4366057" cy="5156685"/>
          </a:xfrm>
          <a:prstGeom prst="rect">
            <a:avLst/>
          </a:prstGeom>
        </p:spPr>
      </p:pic>
      <p:grpSp>
        <p:nvGrpSpPr>
          <p:cNvPr id="45" name="Gruppieren 44"/>
          <p:cNvGrpSpPr/>
          <p:nvPr/>
        </p:nvGrpSpPr>
        <p:grpSpPr>
          <a:xfrm>
            <a:off x="5196747" y="1772816"/>
            <a:ext cx="3353230" cy="2736304"/>
            <a:chOff x="5196747" y="1772816"/>
            <a:chExt cx="3353230" cy="2736304"/>
          </a:xfrm>
        </p:grpSpPr>
        <p:sp>
          <p:nvSpPr>
            <p:cNvPr id="46" name="Rechteck 45"/>
            <p:cNvSpPr/>
            <p:nvPr/>
          </p:nvSpPr>
          <p:spPr>
            <a:xfrm>
              <a:off x="6804248" y="2492896"/>
              <a:ext cx="144016" cy="144016"/>
            </a:xfrm>
            <a:prstGeom prst="rect">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Rechteck 46"/>
            <p:cNvSpPr/>
            <p:nvPr/>
          </p:nvSpPr>
          <p:spPr>
            <a:xfrm>
              <a:off x="7778452" y="3429000"/>
              <a:ext cx="144016" cy="144016"/>
            </a:xfrm>
            <a:prstGeom prst="rect">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8" name="Flussdiagramm: Prozess 47"/>
            <p:cNvSpPr/>
            <p:nvPr/>
          </p:nvSpPr>
          <p:spPr>
            <a:xfrm>
              <a:off x="6826638" y="4247571"/>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Flussdiagramm: Prozess 48"/>
            <p:cNvSpPr/>
            <p:nvPr/>
          </p:nvSpPr>
          <p:spPr>
            <a:xfrm>
              <a:off x="5353422" y="4026851"/>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 name="Flussdiagramm: Prozess 49"/>
            <p:cNvSpPr/>
            <p:nvPr/>
          </p:nvSpPr>
          <p:spPr>
            <a:xfrm>
              <a:off x="8085534" y="2905894"/>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Flussdiagramm: Prozess 50"/>
            <p:cNvSpPr/>
            <p:nvPr/>
          </p:nvSpPr>
          <p:spPr>
            <a:xfrm>
              <a:off x="5196747" y="2996952"/>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Flussdiagramm: Prozess 51"/>
            <p:cNvSpPr/>
            <p:nvPr/>
          </p:nvSpPr>
          <p:spPr>
            <a:xfrm>
              <a:off x="7732943" y="2564904"/>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Flussdiagramm: Prozess 52"/>
            <p:cNvSpPr/>
            <p:nvPr/>
          </p:nvSpPr>
          <p:spPr>
            <a:xfrm>
              <a:off x="5396855" y="2816936"/>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Flussdiagramm: Prozess 53"/>
            <p:cNvSpPr/>
            <p:nvPr/>
          </p:nvSpPr>
          <p:spPr>
            <a:xfrm>
              <a:off x="5682811" y="4329104"/>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Flussdiagramm: Prozess 54"/>
            <p:cNvSpPr/>
            <p:nvPr/>
          </p:nvSpPr>
          <p:spPr>
            <a:xfrm>
              <a:off x="6645374" y="4473120"/>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Flussdiagramm: Prozess 55"/>
            <p:cNvSpPr/>
            <p:nvPr/>
          </p:nvSpPr>
          <p:spPr>
            <a:xfrm>
              <a:off x="5396855" y="1772816"/>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Flussdiagramm: Prozess 56"/>
            <p:cNvSpPr/>
            <p:nvPr/>
          </p:nvSpPr>
          <p:spPr>
            <a:xfrm>
              <a:off x="8369977" y="3501008"/>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58" name="Textfeld 57"/>
          <p:cNvSpPr txBox="1"/>
          <p:nvPr/>
        </p:nvSpPr>
        <p:spPr>
          <a:xfrm>
            <a:off x="7704368" y="3645024"/>
            <a:ext cx="1116104" cy="2664296"/>
          </a:xfrm>
          <a:prstGeom prst="rect">
            <a:avLst/>
          </a:prstGeom>
          <a:noFill/>
        </p:spPr>
        <p:txBody>
          <a:bodyPr vert="vert" wrap="square" rtlCol="0">
            <a:noAutofit/>
          </a:bodyPr>
          <a:lstStyle/>
          <a:p>
            <a:pPr marL="0" indent="0">
              <a:buFont typeface="Arial" pitchFamily="34" charset="0"/>
              <a:buNone/>
            </a:pPr>
            <a:r>
              <a:rPr lang="de-DE" sz="1600" b="1" dirty="0" smtClean="0"/>
              <a:t>Fenster/Tür eines schutzwürdigen Raums</a:t>
            </a:r>
          </a:p>
          <a:p>
            <a:pPr marL="0" indent="0">
              <a:buFont typeface="Arial" pitchFamily="34" charset="0"/>
              <a:buNone/>
            </a:pPr>
            <a:endParaRPr lang="de-DE" sz="1600" b="1" dirty="0" smtClean="0"/>
          </a:p>
          <a:p>
            <a:pPr marL="0" indent="0">
              <a:buFont typeface="Arial" pitchFamily="34" charset="0"/>
              <a:buNone/>
            </a:pPr>
            <a:r>
              <a:rPr lang="de-DE" sz="1600" b="1" dirty="0" smtClean="0"/>
              <a:t>Schallquelle</a:t>
            </a:r>
            <a:endParaRPr lang="de-DE" sz="1600" b="1" dirty="0"/>
          </a:p>
        </p:txBody>
      </p:sp>
      <p:sp>
        <p:nvSpPr>
          <p:cNvPr id="59" name="Flussdiagramm: Prozess 58"/>
          <p:cNvSpPr/>
          <p:nvPr/>
        </p:nvSpPr>
        <p:spPr>
          <a:xfrm>
            <a:off x="7740352" y="2564904"/>
            <a:ext cx="180000" cy="36000"/>
          </a:xfrm>
          <a:prstGeom prst="flowChartProcess">
            <a:avLst/>
          </a:prstGeom>
          <a:ln>
            <a:solidFill>
              <a:srgbClr val="FF0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60" name="Gruppieren 59"/>
          <p:cNvGrpSpPr/>
          <p:nvPr/>
        </p:nvGrpSpPr>
        <p:grpSpPr>
          <a:xfrm>
            <a:off x="6628754" y="2519533"/>
            <a:ext cx="1121123" cy="1682503"/>
            <a:chOff x="6628754" y="2519533"/>
            <a:chExt cx="1121123" cy="1682503"/>
          </a:xfrm>
        </p:grpSpPr>
        <p:cxnSp>
          <p:nvCxnSpPr>
            <p:cNvPr id="61" name="Gerade Verbindung mit Pfeil 60" title="-35dB"/>
            <p:cNvCxnSpPr/>
            <p:nvPr/>
          </p:nvCxnSpPr>
          <p:spPr>
            <a:xfrm flipH="1" flipV="1">
              <a:off x="6885782" y="2545856"/>
              <a:ext cx="40382" cy="1656180"/>
            </a:xfrm>
            <a:prstGeom prst="straightConnector1">
              <a:avLst/>
            </a:prstGeom>
            <a:ln w="25400">
              <a:solidFill>
                <a:srgbClr val="FF000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62" name="Gerade Verbindung mit Pfeil 61"/>
            <p:cNvCxnSpPr/>
            <p:nvPr/>
          </p:nvCxnSpPr>
          <p:spPr>
            <a:xfrm>
              <a:off x="6884499" y="2556627"/>
              <a:ext cx="865378" cy="11989"/>
            </a:xfrm>
            <a:prstGeom prst="straightConnector1">
              <a:avLst/>
            </a:prstGeom>
            <a:ln w="25400">
              <a:solidFill>
                <a:srgbClr val="FF000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63" name="Textfeld 62"/>
            <p:cNvSpPr txBox="1"/>
            <p:nvPr/>
          </p:nvSpPr>
          <p:spPr>
            <a:xfrm rot="16200000">
              <a:off x="6441211" y="3121192"/>
              <a:ext cx="673758" cy="298672"/>
            </a:xfrm>
            <a:prstGeom prst="rect">
              <a:avLst/>
            </a:prstGeom>
            <a:noFill/>
          </p:spPr>
          <p:txBody>
            <a:bodyPr wrap="none" rtlCol="0">
              <a:noAutofit/>
            </a:bodyPr>
            <a:lstStyle/>
            <a:p>
              <a:pPr marL="0" indent="0">
                <a:buFont typeface="Arial" pitchFamily="34" charset="0"/>
                <a:buNone/>
              </a:pPr>
              <a:r>
                <a:rPr lang="de-DE" sz="1400" b="1" dirty="0" smtClean="0">
                  <a:solidFill>
                    <a:srgbClr val="FF0000"/>
                  </a:solidFill>
                </a:rPr>
                <a:t>37 dB</a:t>
              </a:r>
              <a:endParaRPr lang="de-DE" sz="1400" b="1" dirty="0">
                <a:solidFill>
                  <a:srgbClr val="FF0000"/>
                </a:solidFill>
              </a:endParaRPr>
            </a:p>
          </p:txBody>
        </p:sp>
        <p:sp>
          <p:nvSpPr>
            <p:cNvPr id="64" name="Textfeld 63"/>
            <p:cNvSpPr txBox="1"/>
            <p:nvPr/>
          </p:nvSpPr>
          <p:spPr>
            <a:xfrm>
              <a:off x="7000657" y="2519533"/>
              <a:ext cx="673758" cy="298672"/>
            </a:xfrm>
            <a:prstGeom prst="rect">
              <a:avLst/>
            </a:prstGeom>
            <a:noFill/>
          </p:spPr>
          <p:txBody>
            <a:bodyPr wrap="none" rtlCol="0">
              <a:noAutofit/>
            </a:bodyPr>
            <a:lstStyle/>
            <a:p>
              <a:pPr marL="0" indent="0">
                <a:buFont typeface="Arial" pitchFamily="34" charset="0"/>
                <a:buNone/>
              </a:pPr>
              <a:r>
                <a:rPr lang="de-DE" sz="1400" b="1" dirty="0" smtClean="0">
                  <a:solidFill>
                    <a:srgbClr val="FF0000"/>
                  </a:solidFill>
                </a:rPr>
                <a:t>32 dB</a:t>
              </a:r>
              <a:endParaRPr lang="de-DE" sz="1400" b="1" dirty="0">
                <a:solidFill>
                  <a:srgbClr val="FF0000"/>
                </a:solidFill>
              </a:endParaRPr>
            </a:p>
          </p:txBody>
        </p:sp>
      </p:grpSp>
      <p:sp>
        <p:nvSpPr>
          <p:cNvPr id="65" name="Flussdiagramm: Prozess 64"/>
          <p:cNvSpPr/>
          <p:nvPr/>
        </p:nvSpPr>
        <p:spPr>
          <a:xfrm rot="5400000">
            <a:off x="6823300" y="4240132"/>
            <a:ext cx="180000" cy="36000"/>
          </a:xfrm>
          <a:prstGeom prst="flowChartProcess">
            <a:avLst/>
          </a:prstGeom>
          <a:ln>
            <a:solidFill>
              <a:srgbClr val="FF0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66" name="Gruppieren 65"/>
          <p:cNvGrpSpPr/>
          <p:nvPr/>
        </p:nvGrpSpPr>
        <p:grpSpPr>
          <a:xfrm>
            <a:off x="6225261" y="2175836"/>
            <a:ext cx="1226497" cy="909397"/>
            <a:chOff x="6072861" y="2023436"/>
            <a:chExt cx="1226497" cy="909397"/>
          </a:xfrm>
        </p:grpSpPr>
        <p:cxnSp>
          <p:nvCxnSpPr>
            <p:cNvPr id="67" name="Gerade Verbindung mit Pfeil 66" title="-35dB"/>
            <p:cNvCxnSpPr/>
            <p:nvPr/>
          </p:nvCxnSpPr>
          <p:spPr>
            <a:xfrm>
              <a:off x="6662248" y="2353473"/>
              <a:ext cx="0" cy="427775"/>
            </a:xfrm>
            <a:prstGeom prst="straightConnector1">
              <a:avLst/>
            </a:prstGeom>
            <a:ln w="25400">
              <a:solidFill>
                <a:srgbClr val="0061AD"/>
              </a:solidFill>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68" name="Gerade Verbindung mit Pfeil 67"/>
            <p:cNvCxnSpPr/>
            <p:nvPr/>
          </p:nvCxnSpPr>
          <p:spPr>
            <a:xfrm flipV="1">
              <a:off x="6295289" y="2327177"/>
              <a:ext cx="865378" cy="13320"/>
            </a:xfrm>
            <a:prstGeom prst="straightConnector1">
              <a:avLst/>
            </a:prstGeom>
            <a:ln w="25400">
              <a:solidFill>
                <a:srgbClr val="0070C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69" name="Textfeld 68"/>
            <p:cNvSpPr txBox="1"/>
            <p:nvPr/>
          </p:nvSpPr>
          <p:spPr>
            <a:xfrm rot="16200000">
              <a:off x="6195325" y="2446618"/>
              <a:ext cx="673758" cy="298672"/>
            </a:xfrm>
            <a:prstGeom prst="rect">
              <a:avLst/>
            </a:prstGeom>
            <a:noFill/>
          </p:spPr>
          <p:txBody>
            <a:bodyPr wrap="none" rtlCol="0">
              <a:noAutofit/>
            </a:bodyPr>
            <a:lstStyle/>
            <a:p>
              <a:pPr marL="0" indent="0">
                <a:buFont typeface="Arial" pitchFamily="34" charset="0"/>
                <a:buNone/>
              </a:pPr>
              <a:r>
                <a:rPr lang="de-DE" sz="1400" b="1" dirty="0" smtClean="0">
                  <a:solidFill>
                    <a:srgbClr val="0061AD"/>
                  </a:solidFill>
                </a:rPr>
                <a:t>+</a:t>
              </a:r>
              <a:r>
                <a:rPr lang="de-DE" sz="1400" b="1" dirty="0" smtClean="0">
                  <a:solidFill>
                    <a:srgbClr val="0061AD"/>
                  </a:solidFill>
                </a:rPr>
                <a:t>2 dB</a:t>
              </a:r>
              <a:endParaRPr lang="de-DE" sz="1400" b="1" dirty="0">
                <a:solidFill>
                  <a:srgbClr val="0061AD"/>
                </a:solidFill>
              </a:endParaRPr>
            </a:p>
          </p:txBody>
        </p:sp>
        <p:sp>
          <p:nvSpPr>
            <p:cNvPr id="70" name="Textfeld 69"/>
            <p:cNvSpPr txBox="1"/>
            <p:nvPr/>
          </p:nvSpPr>
          <p:spPr>
            <a:xfrm>
              <a:off x="6072861" y="2023436"/>
              <a:ext cx="1226497" cy="298672"/>
            </a:xfrm>
            <a:prstGeom prst="rect">
              <a:avLst/>
            </a:prstGeom>
            <a:noFill/>
            <a:ln>
              <a:noFill/>
            </a:ln>
          </p:spPr>
          <p:txBody>
            <a:bodyPr wrap="none" rtlCol="0">
              <a:noAutofit/>
            </a:bodyPr>
            <a:lstStyle/>
            <a:p>
              <a:pPr marL="0" indent="0">
                <a:buFont typeface="Arial" pitchFamily="34" charset="0"/>
                <a:buNone/>
              </a:pPr>
              <a:r>
                <a:rPr lang="de-DE" sz="1400" b="1" dirty="0" smtClean="0">
                  <a:solidFill>
                    <a:srgbClr val="0061AD"/>
                  </a:solidFill>
                </a:rPr>
                <a:t>-</a:t>
              </a:r>
              <a:r>
                <a:rPr lang="de-DE" sz="1400" b="1" dirty="0" smtClean="0">
                  <a:solidFill>
                    <a:srgbClr val="0061AD"/>
                  </a:solidFill>
                </a:rPr>
                <a:t>4 dB    </a:t>
              </a:r>
              <a:r>
                <a:rPr lang="de-DE" sz="1400" b="1" dirty="0" smtClean="0">
                  <a:solidFill>
                    <a:srgbClr val="0061AD"/>
                  </a:solidFill>
                </a:rPr>
                <a:t>-</a:t>
              </a:r>
              <a:r>
                <a:rPr lang="de-DE" sz="1400" b="1" dirty="0" smtClean="0">
                  <a:solidFill>
                    <a:srgbClr val="0061AD"/>
                  </a:solidFill>
                </a:rPr>
                <a:t>4 dB</a:t>
              </a:r>
              <a:endParaRPr lang="de-DE" sz="1400" b="1" dirty="0">
                <a:solidFill>
                  <a:srgbClr val="0061AD"/>
                </a:solidFill>
              </a:endParaRPr>
            </a:p>
          </p:txBody>
        </p:sp>
      </p:grpSp>
      <p:sp>
        <p:nvSpPr>
          <p:cNvPr id="35" name="Titel 6"/>
          <p:cNvSpPr txBox="1">
            <a:spLocks/>
          </p:cNvSpPr>
          <p:nvPr/>
        </p:nvSpPr>
        <p:spPr>
          <a:xfrm>
            <a:off x="4499989" y="6053426"/>
            <a:ext cx="4378671" cy="327902"/>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buNone/>
              <a:defRPr b="1">
                <a:latin typeface="+mj-lt"/>
                <a:ea typeface="+mj-ea"/>
                <a:cs typeface="+mj-cs"/>
              </a:defRPr>
            </a:lvl1pPr>
          </a:lstStyle>
          <a:p>
            <a:r>
              <a:rPr lang="de-DE" dirty="0"/>
              <a:t>Maßgeblicher Immissionsort</a:t>
            </a:r>
          </a:p>
        </p:txBody>
      </p:sp>
    </p:spTree>
    <p:extLst>
      <p:ext uri="{BB962C8B-B14F-4D97-AF65-F5344CB8AC3E}">
        <p14:creationId xmlns:p14="http://schemas.microsoft.com/office/powerpoint/2010/main" val="4170472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0"/>
                                  </p:stCondLst>
                                  <p:childTnLst>
                                    <p:set>
                                      <p:cBhvr>
                                        <p:cTn id="12" dur="1" fill="hold">
                                          <p:stCondLst>
                                            <p:cond delay="0"/>
                                          </p:stCondLst>
                                        </p:cTn>
                                        <p:tgtEl>
                                          <p:spTgt spid="66"/>
                                        </p:tgtEl>
                                        <p:attrNameLst>
                                          <p:attrName>style.visibility</p:attrName>
                                        </p:attrNameLst>
                                      </p:cBhvr>
                                      <p:to>
                                        <p:strVal val="visible"/>
                                      </p:to>
                                    </p:set>
                                    <p:animEffect transition="in" filter="fade">
                                      <p:cBhvr>
                                        <p:cTn id="13" dur="500"/>
                                        <p:tgtEl>
                                          <p:spTgt spid="66"/>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xEl>
                                              <p:pRg st="0" end="0"/>
                                            </p:txEl>
                                          </p:spTgt>
                                        </p:tgtEl>
                                        <p:attrNameLst>
                                          <p:attrName>style.visibility</p:attrName>
                                        </p:attrNameLst>
                                      </p:cBhvr>
                                      <p:to>
                                        <p:strVal val="visible"/>
                                      </p:to>
                                    </p:set>
                                    <p:animEffect transition="in" filter="fade">
                                      <p:cBhvr>
                                        <p:cTn id="16" dur="500"/>
                                        <p:tgtEl>
                                          <p:spTgt spid="1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500"/>
                                        <p:tgtEl>
                                          <p:spTgt spid="60"/>
                                        </p:tgtEl>
                                      </p:cBhvr>
                                    </p:animEffect>
                                  </p:childTnLst>
                                </p:cTn>
                              </p:par>
                              <p:par>
                                <p:cTn id="22" presetID="10" presetClass="entr" presetSubtype="0" fill="hold" nodeType="withEffect">
                                  <p:stCondLst>
                                    <p:cond delay="0"/>
                                  </p:stCondLst>
                                  <p:childTnLst>
                                    <p:set>
                                      <p:cBhvr>
                                        <p:cTn id="23" dur="1" fill="hold">
                                          <p:stCondLst>
                                            <p:cond delay="0"/>
                                          </p:stCondLst>
                                        </p:cTn>
                                        <p:tgtEl>
                                          <p:spTgt spid="11">
                                            <p:txEl>
                                              <p:pRg st="2" end="2"/>
                                            </p:txEl>
                                          </p:spTgt>
                                        </p:tgtEl>
                                        <p:attrNameLst>
                                          <p:attrName>style.visibility</p:attrName>
                                        </p:attrNameLst>
                                      </p:cBhvr>
                                      <p:to>
                                        <p:strVal val="visible"/>
                                      </p:to>
                                    </p:set>
                                    <p:animEffect transition="in" filter="fade">
                                      <p:cBhvr>
                                        <p:cTn id="24" dur="500"/>
                                        <p:tgtEl>
                                          <p:spTgt spid="11">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1">
                                            <p:txEl>
                                              <p:pRg st="4" end="4"/>
                                            </p:txEl>
                                          </p:spTgt>
                                        </p:tgtEl>
                                        <p:attrNameLst>
                                          <p:attrName>style.visibility</p:attrName>
                                        </p:attrNameLst>
                                      </p:cBhvr>
                                      <p:to>
                                        <p:strVal val="visible"/>
                                      </p:to>
                                    </p:set>
                                    <p:animEffect transition="in" filter="fade">
                                      <p:cBhvr>
                                        <p:cTn id="29" dur="500"/>
                                        <p:tgtEl>
                                          <p:spTgt spid="11">
                                            <p:txEl>
                                              <p:pRg st="4" end="4"/>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fade">
                                      <p:cBhvr>
                                        <p:cTn id="32" dur="500"/>
                                        <p:tgtEl>
                                          <p:spTgt spid="65"/>
                                        </p:tgtEl>
                                      </p:cBhvr>
                                    </p:animEffect>
                                  </p:childTnLst>
                                </p:cTn>
                              </p:par>
                              <p:par>
                                <p:cTn id="33" presetID="10" presetClass="exit" presetSubtype="0" fill="hold" grpId="1" nodeType="withEffect">
                                  <p:stCondLst>
                                    <p:cond delay="0"/>
                                  </p:stCondLst>
                                  <p:childTnLst>
                                    <p:animEffect transition="out" filter="fade">
                                      <p:cBhvr>
                                        <p:cTn id="34" dur="500"/>
                                        <p:tgtEl>
                                          <p:spTgt spid="59"/>
                                        </p:tgtEl>
                                      </p:cBhvr>
                                    </p:animEffect>
                                    <p:set>
                                      <p:cBhvr>
                                        <p:cTn id="35" dur="1" fill="hold">
                                          <p:stCondLst>
                                            <p:cond delay="499"/>
                                          </p:stCondLst>
                                        </p:cTn>
                                        <p:tgtEl>
                                          <p:spTgt spid="5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59" grpId="0" animBg="1"/>
      <p:bldP spid="59" grpId="1" animBg="1"/>
      <p:bldP spid="6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a:t>Berücksichtigung mehrerer Immissionsorte</a:t>
            </a:r>
            <a:endParaRPr lang="de-DE" b="1"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6</a:t>
            </a:fld>
            <a:endParaRPr lang="de-DE">
              <a:solidFill>
                <a:srgbClr val="C8C8C8"/>
              </a:solidFill>
            </a:endParaRPr>
          </a:p>
        </p:txBody>
      </p:sp>
      <p:sp>
        <p:nvSpPr>
          <p:cNvPr id="10" name="Inhaltsplatzhalter 2"/>
          <p:cNvSpPr txBox="1">
            <a:spLocks/>
          </p:cNvSpPr>
          <p:nvPr/>
        </p:nvSpPr>
        <p:spPr>
          <a:xfrm>
            <a:off x="248583" y="1196752"/>
            <a:ext cx="4251407" cy="5184998"/>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Font typeface="Wingdings" pitchFamily="2" charset="2"/>
              <a:buNone/>
            </a:pPr>
            <a:endParaRPr lang="de-DE" dirty="0"/>
          </a:p>
        </p:txBody>
      </p:sp>
      <p:sp>
        <p:nvSpPr>
          <p:cNvPr id="12" name="Inhaltsplatzhalter 11"/>
          <p:cNvSpPr>
            <a:spLocks noGrp="1"/>
          </p:cNvSpPr>
          <p:nvPr>
            <p:ph sz="quarter" idx="14"/>
          </p:nvPr>
        </p:nvSpPr>
        <p:spPr>
          <a:xfrm>
            <a:off x="415156" y="1497261"/>
            <a:ext cx="4084834" cy="4884489"/>
          </a:xfrm>
        </p:spPr>
        <p:txBody>
          <a:bodyPr/>
          <a:lstStyle/>
          <a:p>
            <a:r>
              <a:rPr lang="de-DE" dirty="0"/>
              <a:t>Die per Sichtlinie mit der Quelle verbundenen </a:t>
            </a:r>
            <a:r>
              <a:rPr lang="de-DE" dirty="0" err="1"/>
              <a:t>Immis-sionsorte</a:t>
            </a:r>
            <a:r>
              <a:rPr lang="de-DE" dirty="0"/>
              <a:t> sind weiter entfernt.</a:t>
            </a:r>
          </a:p>
          <a:p>
            <a:endParaRPr lang="de-DE" sz="1200" dirty="0"/>
          </a:p>
          <a:p>
            <a:r>
              <a:rPr lang="de-DE" dirty="0"/>
              <a:t>Die Ausbreitungsdämpfung zum Haus Nr. 11 ist </a:t>
            </a:r>
            <a:r>
              <a:rPr lang="de-DE" dirty="0" smtClean="0"/>
              <a:t>5 dB </a:t>
            </a:r>
            <a:r>
              <a:rPr lang="de-DE" dirty="0" err="1"/>
              <a:t>grö-ßer</a:t>
            </a:r>
            <a:r>
              <a:rPr lang="de-DE" dirty="0"/>
              <a:t> als zur Nr. 9, wo aber auch </a:t>
            </a:r>
            <a:r>
              <a:rPr lang="de-DE" dirty="0" smtClean="0"/>
              <a:t>5 dB </a:t>
            </a:r>
            <a:r>
              <a:rPr lang="de-DE" dirty="0"/>
              <a:t>Abschirmung </a:t>
            </a:r>
            <a:r>
              <a:rPr lang="de-DE" dirty="0" err="1" smtClean="0"/>
              <a:t>über‘s</a:t>
            </a:r>
            <a:r>
              <a:rPr lang="de-DE" dirty="0" smtClean="0"/>
              <a:t> </a:t>
            </a:r>
            <a:r>
              <a:rPr lang="de-DE" dirty="0"/>
              <a:t>Eck zu berücksichtigen sind.</a:t>
            </a:r>
          </a:p>
          <a:p>
            <a:endParaRPr lang="de-DE" sz="1200" dirty="0"/>
          </a:p>
          <a:p>
            <a:r>
              <a:rPr lang="de-DE" dirty="0"/>
              <a:t>Der maßgebliche Immissions-ort ist in diesem Fall nicht ein-</a:t>
            </a:r>
            <a:r>
              <a:rPr lang="de-DE" dirty="0" err="1"/>
              <a:t>deutig</a:t>
            </a:r>
            <a:r>
              <a:rPr lang="de-DE" dirty="0"/>
              <a:t> zu identifizieren</a:t>
            </a:r>
            <a:r>
              <a:rPr lang="de-DE" dirty="0" smtClean="0"/>
              <a:t>.</a:t>
            </a:r>
            <a:endParaRPr lang="de-DE" dirty="0"/>
          </a:p>
        </p:txBody>
      </p:sp>
      <p:pic>
        <p:nvPicPr>
          <p:cNvPr id="40" name="Inhaltsplatzhalt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1" y="1225065"/>
            <a:ext cx="4366057" cy="5156685"/>
          </a:xfrm>
          <a:prstGeom prst="rect">
            <a:avLst/>
          </a:prstGeom>
        </p:spPr>
      </p:pic>
      <p:grpSp>
        <p:nvGrpSpPr>
          <p:cNvPr id="42" name="Gruppieren 41"/>
          <p:cNvGrpSpPr/>
          <p:nvPr/>
        </p:nvGrpSpPr>
        <p:grpSpPr>
          <a:xfrm>
            <a:off x="4932040" y="1772816"/>
            <a:ext cx="3617937" cy="3290633"/>
            <a:chOff x="4932040" y="1772816"/>
            <a:chExt cx="3617937" cy="3290633"/>
          </a:xfrm>
        </p:grpSpPr>
        <p:sp>
          <p:nvSpPr>
            <p:cNvPr id="43" name="Rechteck 42"/>
            <p:cNvSpPr/>
            <p:nvPr/>
          </p:nvSpPr>
          <p:spPr>
            <a:xfrm>
              <a:off x="6588224" y="4437112"/>
              <a:ext cx="144016" cy="144016"/>
            </a:xfrm>
            <a:prstGeom prst="rect">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Rechteck 43"/>
            <p:cNvSpPr/>
            <p:nvPr/>
          </p:nvSpPr>
          <p:spPr>
            <a:xfrm>
              <a:off x="7778452" y="3429000"/>
              <a:ext cx="144016" cy="144016"/>
            </a:xfrm>
            <a:prstGeom prst="rect">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8" name="Flussdiagramm: Prozess 47"/>
            <p:cNvSpPr/>
            <p:nvPr/>
          </p:nvSpPr>
          <p:spPr>
            <a:xfrm>
              <a:off x="5552660" y="4952798"/>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Flussdiagramm: Prozess 48"/>
            <p:cNvSpPr/>
            <p:nvPr/>
          </p:nvSpPr>
          <p:spPr>
            <a:xfrm>
              <a:off x="5353422" y="4026851"/>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 name="Flussdiagramm: Prozess 49"/>
            <p:cNvSpPr/>
            <p:nvPr/>
          </p:nvSpPr>
          <p:spPr>
            <a:xfrm>
              <a:off x="8085534" y="2905894"/>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Flussdiagramm: Prozess 50"/>
            <p:cNvSpPr/>
            <p:nvPr/>
          </p:nvSpPr>
          <p:spPr>
            <a:xfrm>
              <a:off x="5196747" y="2996952"/>
              <a:ext cx="180000" cy="36000"/>
            </a:xfrm>
            <a:prstGeom prst="flowChartProcess">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Flussdiagramm: Prozess 51"/>
            <p:cNvSpPr/>
            <p:nvPr/>
          </p:nvSpPr>
          <p:spPr>
            <a:xfrm>
              <a:off x="7732943" y="2564904"/>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Flussdiagramm: Prozess 52"/>
            <p:cNvSpPr/>
            <p:nvPr/>
          </p:nvSpPr>
          <p:spPr>
            <a:xfrm>
              <a:off x="5396855" y="2816936"/>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Flussdiagramm: Prozess 53"/>
            <p:cNvSpPr/>
            <p:nvPr/>
          </p:nvSpPr>
          <p:spPr>
            <a:xfrm rot="5400000">
              <a:off x="5292245" y="4955449"/>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Flussdiagramm: Prozess 54"/>
            <p:cNvSpPr/>
            <p:nvPr/>
          </p:nvSpPr>
          <p:spPr>
            <a:xfrm rot="21408548">
              <a:off x="4932040" y="4782638"/>
              <a:ext cx="180000" cy="36000"/>
            </a:xfrm>
            <a:prstGeom prst="flowChartProcess">
              <a:avLst/>
            </a:prstGeom>
            <a:ln>
              <a:solidFill>
                <a:srgbClr val="FFC000"/>
              </a:solidFill>
            </a:ln>
            <a:scene3d>
              <a:camera prst="orthographicFront">
                <a:rot lat="0" lon="0" rev="51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Flussdiagramm: Prozess 55"/>
            <p:cNvSpPr/>
            <p:nvPr/>
          </p:nvSpPr>
          <p:spPr>
            <a:xfrm>
              <a:off x="5396855" y="1772816"/>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Flussdiagramm: Prozess 56"/>
            <p:cNvSpPr/>
            <p:nvPr/>
          </p:nvSpPr>
          <p:spPr>
            <a:xfrm>
              <a:off x="8369977" y="3501008"/>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58" name="Textfeld 57"/>
          <p:cNvSpPr txBox="1"/>
          <p:nvPr/>
        </p:nvSpPr>
        <p:spPr>
          <a:xfrm>
            <a:off x="7704368" y="3645024"/>
            <a:ext cx="1116104" cy="2664296"/>
          </a:xfrm>
          <a:prstGeom prst="rect">
            <a:avLst/>
          </a:prstGeom>
          <a:noFill/>
        </p:spPr>
        <p:txBody>
          <a:bodyPr vert="vert" wrap="square" rtlCol="0">
            <a:noAutofit/>
          </a:bodyPr>
          <a:lstStyle/>
          <a:p>
            <a:pPr marL="0" indent="0">
              <a:buFont typeface="Arial" pitchFamily="34" charset="0"/>
              <a:buNone/>
            </a:pPr>
            <a:r>
              <a:rPr lang="de-DE" sz="1600" b="1" dirty="0" smtClean="0"/>
              <a:t>Fenster/Tür eines schutzwürdigen Raums</a:t>
            </a:r>
          </a:p>
          <a:p>
            <a:pPr marL="0" indent="0">
              <a:buFont typeface="Arial" pitchFamily="34" charset="0"/>
              <a:buNone/>
            </a:pPr>
            <a:endParaRPr lang="de-DE" sz="1600" b="1" dirty="0" smtClean="0"/>
          </a:p>
          <a:p>
            <a:pPr marL="0" indent="0">
              <a:buFont typeface="Arial" pitchFamily="34" charset="0"/>
              <a:buNone/>
            </a:pPr>
            <a:r>
              <a:rPr lang="de-DE" sz="1600" b="1" dirty="0" smtClean="0"/>
              <a:t>Schallquelle</a:t>
            </a:r>
            <a:endParaRPr lang="de-DE" sz="1600" b="1" dirty="0"/>
          </a:p>
        </p:txBody>
      </p:sp>
      <p:grpSp>
        <p:nvGrpSpPr>
          <p:cNvPr id="59" name="Gruppieren 58"/>
          <p:cNvGrpSpPr/>
          <p:nvPr/>
        </p:nvGrpSpPr>
        <p:grpSpPr>
          <a:xfrm>
            <a:off x="5286747" y="3068960"/>
            <a:ext cx="1378100" cy="1982883"/>
            <a:chOff x="5548064" y="2752350"/>
            <a:chExt cx="1378100" cy="1982883"/>
          </a:xfrm>
        </p:grpSpPr>
        <p:cxnSp>
          <p:nvCxnSpPr>
            <p:cNvPr id="60" name="Gerade Verbindung mit Pfeil 59" title="-35dB"/>
            <p:cNvCxnSpPr/>
            <p:nvPr/>
          </p:nvCxnSpPr>
          <p:spPr>
            <a:xfrm flipH="1" flipV="1">
              <a:off x="5548064" y="2752350"/>
              <a:ext cx="1378100" cy="1449686"/>
            </a:xfrm>
            <a:prstGeom prst="straightConnector1">
              <a:avLst/>
            </a:prstGeom>
            <a:ln w="25400">
              <a:solidFill>
                <a:srgbClr val="FF000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61" name="Gerade Verbindung mit Pfeil 60"/>
            <p:cNvCxnSpPr/>
            <p:nvPr/>
          </p:nvCxnSpPr>
          <p:spPr>
            <a:xfrm flipV="1">
              <a:off x="5903977" y="4180904"/>
              <a:ext cx="1022187" cy="554329"/>
            </a:xfrm>
            <a:prstGeom prst="straightConnector1">
              <a:avLst/>
            </a:prstGeom>
            <a:ln w="25400">
              <a:solidFill>
                <a:srgbClr val="FF000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62" name="Textfeld 61"/>
            <p:cNvSpPr txBox="1"/>
            <p:nvPr/>
          </p:nvSpPr>
          <p:spPr>
            <a:xfrm rot="2781776">
              <a:off x="6148292" y="3403516"/>
              <a:ext cx="673758" cy="298672"/>
            </a:xfrm>
            <a:prstGeom prst="rect">
              <a:avLst/>
            </a:prstGeom>
            <a:noFill/>
          </p:spPr>
          <p:txBody>
            <a:bodyPr wrap="none" rtlCol="0">
              <a:noAutofit/>
            </a:bodyPr>
            <a:lstStyle/>
            <a:p>
              <a:pPr marL="0" indent="0">
                <a:buFont typeface="Arial" pitchFamily="34" charset="0"/>
                <a:buNone/>
              </a:pPr>
              <a:r>
                <a:rPr lang="de-DE" sz="1400" b="1" dirty="0" smtClean="0">
                  <a:solidFill>
                    <a:srgbClr val="FF0000"/>
                  </a:solidFill>
                </a:rPr>
                <a:t>39 dB</a:t>
              </a:r>
              <a:endParaRPr lang="de-DE" sz="1400" b="1" dirty="0">
                <a:solidFill>
                  <a:srgbClr val="FF0000"/>
                </a:solidFill>
              </a:endParaRPr>
            </a:p>
          </p:txBody>
        </p:sp>
        <p:sp>
          <p:nvSpPr>
            <p:cNvPr id="63" name="Textfeld 62"/>
            <p:cNvSpPr txBox="1"/>
            <p:nvPr/>
          </p:nvSpPr>
          <p:spPr>
            <a:xfrm rot="19856906">
              <a:off x="6231279" y="4325886"/>
              <a:ext cx="673758" cy="298672"/>
            </a:xfrm>
            <a:prstGeom prst="rect">
              <a:avLst/>
            </a:prstGeom>
            <a:noFill/>
          </p:spPr>
          <p:txBody>
            <a:bodyPr wrap="none" rtlCol="0">
              <a:noAutofit/>
            </a:bodyPr>
            <a:lstStyle/>
            <a:p>
              <a:pPr marL="0" indent="0">
                <a:buFont typeface="Arial" pitchFamily="34" charset="0"/>
                <a:buNone/>
              </a:pPr>
              <a:r>
                <a:rPr lang="de-DE" sz="1400" b="1" dirty="0" smtClean="0">
                  <a:solidFill>
                    <a:srgbClr val="FF0000"/>
                  </a:solidFill>
                </a:rPr>
                <a:t>34 dB</a:t>
              </a:r>
              <a:endParaRPr lang="de-DE" sz="1400" b="1" dirty="0">
                <a:solidFill>
                  <a:srgbClr val="FF0000"/>
                </a:solidFill>
              </a:endParaRPr>
            </a:p>
          </p:txBody>
        </p:sp>
      </p:grpSp>
      <p:grpSp>
        <p:nvGrpSpPr>
          <p:cNvPr id="64" name="Gruppieren 63"/>
          <p:cNvGrpSpPr/>
          <p:nvPr/>
        </p:nvGrpSpPr>
        <p:grpSpPr>
          <a:xfrm>
            <a:off x="6629011" y="1791868"/>
            <a:ext cx="258867" cy="780442"/>
            <a:chOff x="6629011" y="1791868"/>
            <a:chExt cx="258867" cy="780442"/>
          </a:xfrm>
        </p:grpSpPr>
        <p:sp>
          <p:nvSpPr>
            <p:cNvPr id="65" name="Flussdiagramm: Prozess 64"/>
            <p:cNvSpPr/>
            <p:nvPr/>
          </p:nvSpPr>
          <p:spPr>
            <a:xfrm>
              <a:off x="6629011" y="2290590"/>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6" name="Flussdiagramm: Prozess 65"/>
            <p:cNvSpPr/>
            <p:nvPr/>
          </p:nvSpPr>
          <p:spPr>
            <a:xfrm rot="5400000">
              <a:off x="6768256" y="1863868"/>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7" name="Flussdiagramm: Prozess 66"/>
            <p:cNvSpPr/>
            <p:nvPr/>
          </p:nvSpPr>
          <p:spPr>
            <a:xfrm rot="5400000">
              <a:off x="6779878" y="2464310"/>
              <a:ext cx="180000" cy="36000"/>
            </a:xfrm>
            <a:prstGeom prst="flowChartProcess">
              <a:avLst/>
            </a:prstGeom>
            <a:ln>
              <a:solidFill>
                <a:srgbClr val="FFC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68" name="Gruppieren 67"/>
          <p:cNvGrpSpPr/>
          <p:nvPr/>
        </p:nvGrpSpPr>
        <p:grpSpPr>
          <a:xfrm>
            <a:off x="5268747" y="2927605"/>
            <a:ext cx="391905" cy="2135844"/>
            <a:chOff x="5268747" y="2927605"/>
            <a:chExt cx="391905" cy="2135844"/>
          </a:xfrm>
        </p:grpSpPr>
        <p:sp>
          <p:nvSpPr>
            <p:cNvPr id="69" name="Flussdiagramm: Prozess 68"/>
            <p:cNvSpPr/>
            <p:nvPr/>
          </p:nvSpPr>
          <p:spPr>
            <a:xfrm rot="5400000">
              <a:off x="5196747" y="2999605"/>
              <a:ext cx="180000" cy="36000"/>
            </a:xfrm>
            <a:prstGeom prst="flowChartProcess">
              <a:avLst/>
            </a:prstGeom>
            <a:ln>
              <a:solidFill>
                <a:srgbClr val="FF0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0" name="Flussdiagramm: Prozess 69"/>
            <p:cNvSpPr/>
            <p:nvPr/>
          </p:nvSpPr>
          <p:spPr>
            <a:xfrm rot="5400000">
              <a:off x="5552652" y="4955449"/>
              <a:ext cx="180000" cy="36000"/>
            </a:xfrm>
            <a:prstGeom prst="flowChartProcess">
              <a:avLst/>
            </a:prstGeom>
            <a:ln>
              <a:solidFill>
                <a:srgbClr val="FF000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1" name="Gruppieren 70"/>
          <p:cNvGrpSpPr/>
          <p:nvPr/>
        </p:nvGrpSpPr>
        <p:grpSpPr>
          <a:xfrm>
            <a:off x="5194386" y="4570488"/>
            <a:ext cx="673758" cy="350402"/>
            <a:chOff x="5194386" y="4570488"/>
            <a:chExt cx="673758" cy="350402"/>
          </a:xfrm>
        </p:grpSpPr>
        <p:sp>
          <p:nvSpPr>
            <p:cNvPr id="72" name="Nach oben gebogener Pfeil 71"/>
            <p:cNvSpPr/>
            <p:nvPr/>
          </p:nvSpPr>
          <p:spPr>
            <a:xfrm rot="16200000" flipH="1">
              <a:off x="5540996" y="4718776"/>
              <a:ext cx="194540" cy="209688"/>
            </a:xfrm>
            <a:prstGeom prst="bentUpArrow">
              <a:avLst/>
            </a:prstGeom>
            <a:solidFill>
              <a:srgbClr val="006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3" name="Textfeld 72"/>
            <p:cNvSpPr txBox="1"/>
            <p:nvPr/>
          </p:nvSpPr>
          <p:spPr>
            <a:xfrm>
              <a:off x="5194386" y="4570488"/>
              <a:ext cx="673758" cy="298672"/>
            </a:xfrm>
            <a:prstGeom prst="rect">
              <a:avLst/>
            </a:prstGeom>
            <a:noFill/>
          </p:spPr>
          <p:txBody>
            <a:bodyPr wrap="none" rtlCol="0">
              <a:noAutofit/>
            </a:bodyPr>
            <a:lstStyle/>
            <a:p>
              <a:pPr marL="0" indent="0">
                <a:buFont typeface="Arial" pitchFamily="34" charset="0"/>
                <a:buNone/>
              </a:pPr>
              <a:r>
                <a:rPr lang="de-DE" sz="1400" b="1" dirty="0" smtClean="0">
                  <a:solidFill>
                    <a:srgbClr val="0061AD"/>
                  </a:solidFill>
                </a:rPr>
                <a:t>-5dB</a:t>
              </a:r>
              <a:endParaRPr lang="de-DE" sz="1400" b="1" dirty="0">
                <a:solidFill>
                  <a:srgbClr val="0061AD"/>
                </a:solidFill>
              </a:endParaRPr>
            </a:p>
          </p:txBody>
        </p:sp>
      </p:grpSp>
    </p:spTree>
    <p:extLst>
      <p:ext uri="{BB962C8B-B14F-4D97-AF65-F5344CB8AC3E}">
        <p14:creationId xmlns:p14="http://schemas.microsoft.com/office/powerpoint/2010/main" val="2325847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par>
                                <p:cTn id="11" presetID="10"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par>
                                <p:cTn id="14" presetID="10" presetClass="entr" presetSubtype="0" fill="hold" nodeType="with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fade">
                                      <p:cBhvr>
                                        <p:cTn id="16" dur="500"/>
                                        <p:tgtEl>
                                          <p:spTgt spid="6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2">
                                            <p:txEl>
                                              <p:pRg st="0" end="0"/>
                                            </p:txEl>
                                          </p:spTgt>
                                        </p:tgtEl>
                                        <p:attrNameLst>
                                          <p:attrName>style.visibility</p:attrName>
                                        </p:attrNameLst>
                                      </p:cBhvr>
                                      <p:to>
                                        <p:strVal val="visible"/>
                                      </p:to>
                                    </p:set>
                                    <p:animEffect transition="in" filter="fade">
                                      <p:cBhvr>
                                        <p:cTn id="21" dur="500"/>
                                        <p:tgtEl>
                                          <p:spTgt spid="12">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500"/>
                                        <p:tgtEl>
                                          <p:spTgt spid="5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animEffect transition="in" filter="fade">
                                      <p:cBhvr>
                                        <p:cTn id="31" dur="500"/>
                                        <p:tgtEl>
                                          <p:spTgt spid="12">
                                            <p:txEl>
                                              <p:pRg st="2" end="2"/>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fade">
                                      <p:cBhvr>
                                        <p:cTn id="34" dur="500"/>
                                        <p:tgtEl>
                                          <p:spTgt spid="7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2">
                                            <p:txEl>
                                              <p:pRg st="4" end="4"/>
                                            </p:txEl>
                                          </p:spTgt>
                                        </p:tgtEl>
                                        <p:attrNameLst>
                                          <p:attrName>style.visibility</p:attrName>
                                        </p:attrNameLst>
                                      </p:cBhvr>
                                      <p:to>
                                        <p:strVal val="visible"/>
                                      </p:to>
                                    </p:set>
                                    <p:animEffect transition="in" filter="fade">
                                      <p:cBhvr>
                                        <p:cTn id="39" dur="500"/>
                                        <p:tgtEl>
                                          <p:spTgt spid="12">
                                            <p:txEl>
                                              <p:pRg st="4" end="4"/>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68"/>
                                        </p:tgtEl>
                                        <p:attrNameLst>
                                          <p:attrName>style.visibility</p:attrName>
                                        </p:attrNameLst>
                                      </p:cBhvr>
                                      <p:to>
                                        <p:strVal val="visible"/>
                                      </p:to>
                                    </p:set>
                                    <p:animEffect transition="in" filter="fade">
                                      <p:cBhvr>
                                        <p:cTn id="4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a:t>Berücksichtigung mehrerer Immissionsorte</a:t>
            </a:r>
            <a:endParaRPr lang="de-DE" b="1"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7</a:t>
            </a:fld>
            <a:endParaRPr lang="de-DE">
              <a:solidFill>
                <a:srgbClr val="C8C8C8"/>
              </a:solidFill>
            </a:endParaRPr>
          </a:p>
        </p:txBody>
      </p:sp>
      <p:sp>
        <p:nvSpPr>
          <p:cNvPr id="10" name="Inhaltsplatzhalter 2"/>
          <p:cNvSpPr txBox="1">
            <a:spLocks/>
          </p:cNvSpPr>
          <p:nvPr/>
        </p:nvSpPr>
        <p:spPr>
          <a:xfrm>
            <a:off x="248583" y="1196752"/>
            <a:ext cx="4251407" cy="5184998"/>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Font typeface="Wingdings" pitchFamily="2" charset="2"/>
              <a:buNone/>
            </a:pPr>
            <a:endParaRPr lang="de-DE" dirty="0"/>
          </a:p>
        </p:txBody>
      </p:sp>
      <p:sp>
        <p:nvSpPr>
          <p:cNvPr id="12" name="Inhaltsplatzhalter 11"/>
          <p:cNvSpPr>
            <a:spLocks noGrp="1"/>
          </p:cNvSpPr>
          <p:nvPr>
            <p:ph sz="quarter" idx="14"/>
          </p:nvPr>
        </p:nvSpPr>
        <p:spPr>
          <a:xfrm>
            <a:off x="415156" y="1929310"/>
            <a:ext cx="8117284" cy="2867842"/>
          </a:xfrm>
        </p:spPr>
        <p:txBody>
          <a:bodyPr/>
          <a:lstStyle/>
          <a:p>
            <a:r>
              <a:rPr lang="de-DE" dirty="0" smtClean="0"/>
              <a:t>Vorsicht bei der Wahl des maßgeblichen Immissionsortes:</a:t>
            </a:r>
          </a:p>
          <a:p>
            <a:endParaRPr lang="de-DE" dirty="0"/>
          </a:p>
          <a:p>
            <a:pPr marL="342900" indent="-342900">
              <a:buFont typeface="Arial" panose="020B0604020202020204" pitchFamily="34" charset="0"/>
              <a:buChar char="•"/>
            </a:pPr>
            <a:r>
              <a:rPr lang="de-DE" dirty="0" smtClean="0"/>
              <a:t>Im Zweifel sollten zur Sicherheit zwei oder noch mehr Immissionsorte betrachtet werden.</a:t>
            </a:r>
            <a:endParaRPr lang="de-DE" dirty="0"/>
          </a:p>
          <a:p>
            <a:pPr marL="171450" indent="-17145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Ist die Situation zu unübersichtlich, muss ggf. auch eine Messstelle nach § 26 BImSchG hinzugezogen werden.</a:t>
            </a:r>
            <a:endParaRPr lang="de-DE" dirty="0"/>
          </a:p>
          <a:p>
            <a:pPr marL="171450" indent="-171450">
              <a:buFont typeface="Arial" panose="020B0604020202020204" pitchFamily="34" charset="0"/>
              <a:buChar char="•"/>
            </a:pPr>
            <a:endParaRPr lang="de-DE" sz="1200" dirty="0"/>
          </a:p>
        </p:txBody>
      </p:sp>
    </p:spTree>
    <p:extLst>
      <p:ext uri="{BB962C8B-B14F-4D97-AF65-F5344CB8AC3E}">
        <p14:creationId xmlns:p14="http://schemas.microsoft.com/office/powerpoint/2010/main" val="425613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xEl>
                                              <p:pRg st="2" end="2"/>
                                            </p:txEl>
                                          </p:spTgt>
                                        </p:tgtEl>
                                        <p:attrNameLst>
                                          <p:attrName>style.visibility</p:attrName>
                                        </p:attrNameLst>
                                      </p:cBhvr>
                                      <p:to>
                                        <p:strVal val="visible"/>
                                      </p:to>
                                    </p:set>
                                    <p:animEffect transition="in" filter="fade">
                                      <p:cBhvr>
                                        <p:cTn id="12" dur="500"/>
                                        <p:tgtEl>
                                          <p:spTgt spid="1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xEl>
                                              <p:pRg st="4" end="4"/>
                                            </p:txEl>
                                          </p:spTgt>
                                        </p:tgtEl>
                                        <p:attrNameLst>
                                          <p:attrName>style.visibility</p:attrName>
                                        </p:attrNameLst>
                                      </p:cBhvr>
                                      <p:to>
                                        <p:strVal val="visible"/>
                                      </p:to>
                                    </p:set>
                                    <p:animEffect transition="in" filter="fade">
                                      <p:cBhvr>
                                        <p:cTn id="17" dur="500"/>
                                        <p:tgtEl>
                                          <p:spTgt spid="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el 13"/>
          <p:cNvSpPr>
            <a:spLocks noGrp="1"/>
          </p:cNvSpPr>
          <p:nvPr>
            <p:ph type="title"/>
          </p:nvPr>
        </p:nvSpPr>
        <p:spPr/>
        <p:txBody>
          <a:bodyPr>
            <a:normAutofit/>
          </a:bodyPr>
          <a:lstStyle/>
          <a:p>
            <a:r>
              <a:rPr lang="de-DE" dirty="0"/>
              <a:t>Berücksichtigung mehrerer Anlagen</a:t>
            </a:r>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8</a:t>
            </a:fld>
            <a:endParaRPr lang="de-DE">
              <a:solidFill>
                <a:srgbClr val="C8C8C8"/>
              </a:solidFill>
            </a:endParaRPr>
          </a:p>
        </p:txBody>
      </p:sp>
      <p:pic>
        <p:nvPicPr>
          <p:cNvPr id="17" name="Inhaltsplatzhalter 7"/>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250823" y="1196553"/>
            <a:ext cx="8642351" cy="51847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0" name="Titel 13"/>
          <p:cNvSpPr txBox="1">
            <a:spLocks/>
          </p:cNvSpPr>
          <p:nvPr/>
        </p:nvSpPr>
        <p:spPr>
          <a:xfrm>
            <a:off x="250825" y="6073984"/>
            <a:ext cx="8642350" cy="288000"/>
          </a:xfrm>
          <a:prstGeom prst="rect">
            <a:avLst/>
          </a:prstGeom>
          <a:solidFill>
            <a:schemeClr val="bg1"/>
          </a:solidFill>
        </p:spPr>
        <p:txBody>
          <a:bodyPr vert="horz" lIns="0" tIns="0" rIns="0" bIns="0" rtlCol="0" anchor="b" anchorCtr="0">
            <a:normAutofit/>
          </a:bodyPr>
          <a:lstStyle>
            <a:lvl1pPr algn="l" defTabSz="914400" rtl="0" eaLnBrk="1" latinLnBrk="0" hangingPunct="1">
              <a:spcBef>
                <a:spcPct val="0"/>
              </a:spcBef>
              <a:buNone/>
              <a:defRPr sz="2600" b="1" kern="1200">
                <a:solidFill>
                  <a:schemeClr val="tx2"/>
                </a:solidFill>
                <a:latin typeface="+mj-lt"/>
                <a:ea typeface="+mj-ea"/>
                <a:cs typeface="+mj-cs"/>
              </a:defRPr>
            </a:lvl1pPr>
          </a:lstStyle>
          <a:p>
            <a:r>
              <a:rPr lang="de-DE" sz="1800" dirty="0">
                <a:solidFill>
                  <a:schemeClr val="tx1"/>
                </a:solidFill>
              </a:rPr>
              <a:t>Berücksichtigung mehrerer auf einen Immissionsort </a:t>
            </a:r>
            <a:r>
              <a:rPr lang="de-DE" sz="1800" dirty="0" smtClean="0">
                <a:solidFill>
                  <a:schemeClr val="tx1"/>
                </a:solidFill>
              </a:rPr>
              <a:t>einwirkenden </a:t>
            </a:r>
            <a:r>
              <a:rPr lang="de-DE" sz="1800" dirty="0">
                <a:solidFill>
                  <a:schemeClr val="tx1"/>
                </a:solidFill>
              </a:rPr>
              <a:t>Anlagen</a:t>
            </a:r>
          </a:p>
        </p:txBody>
      </p:sp>
      <p:pic>
        <p:nvPicPr>
          <p:cNvPr id="21" name="Grafik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7944" y="1196752"/>
            <a:ext cx="2869802" cy="2035679"/>
          </a:xfrm>
          <a:prstGeom prst="rect">
            <a:avLst/>
          </a:prstGeom>
        </p:spPr>
      </p:pic>
      <p:sp>
        <p:nvSpPr>
          <p:cNvPr id="22" name="Pfeil nach rechts 21"/>
          <p:cNvSpPr/>
          <p:nvPr/>
        </p:nvSpPr>
        <p:spPr>
          <a:xfrm rot="1801782">
            <a:off x="2426877" y="3566837"/>
            <a:ext cx="3934173" cy="812035"/>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smtClean="0">
                <a:solidFill>
                  <a:schemeClr val="bg1">
                    <a:lumMod val="95000"/>
                  </a:schemeClr>
                </a:solidFill>
              </a:rPr>
              <a:t>44 dB(A)</a:t>
            </a:r>
            <a:endParaRPr lang="de-DE" sz="2400" b="1" dirty="0">
              <a:solidFill>
                <a:schemeClr val="bg1">
                  <a:lumMod val="95000"/>
                </a:schemeClr>
              </a:solidFill>
            </a:endParaRPr>
          </a:p>
        </p:txBody>
      </p:sp>
      <p:sp>
        <p:nvSpPr>
          <p:cNvPr id="23" name="Pfeil nach rechts 22"/>
          <p:cNvSpPr/>
          <p:nvPr/>
        </p:nvSpPr>
        <p:spPr>
          <a:xfrm rot="4140160">
            <a:off x="5053699" y="3170539"/>
            <a:ext cx="2148894" cy="812035"/>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smtClean="0">
                <a:solidFill>
                  <a:schemeClr val="bg1">
                    <a:lumMod val="95000"/>
                  </a:schemeClr>
                </a:solidFill>
              </a:rPr>
              <a:t>+44 dB(A)</a:t>
            </a:r>
            <a:endParaRPr lang="de-DE" dirty="0">
              <a:solidFill>
                <a:srgbClr val="C00000"/>
              </a:solidFill>
            </a:endParaRPr>
          </a:p>
        </p:txBody>
      </p:sp>
      <p:pic>
        <p:nvPicPr>
          <p:cNvPr id="24" name="Grafik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88023" y="4869160"/>
            <a:ext cx="1872209" cy="1318245"/>
          </a:xfrm>
          <a:prstGeom prst="rect">
            <a:avLst/>
          </a:prstGeom>
        </p:spPr>
      </p:pic>
      <p:sp>
        <p:nvSpPr>
          <p:cNvPr id="25" name="Textfeld 24"/>
          <p:cNvSpPr txBox="1"/>
          <p:nvPr/>
        </p:nvSpPr>
        <p:spPr>
          <a:xfrm>
            <a:off x="7239719" y="3140968"/>
            <a:ext cx="1580753" cy="1200329"/>
          </a:xfrm>
          <a:prstGeom prst="rect">
            <a:avLst/>
          </a:prstGeom>
          <a:solidFill>
            <a:srgbClr val="92D050"/>
          </a:solidFill>
          <a:ln>
            <a:solidFill>
              <a:srgbClr val="00B050"/>
            </a:solidFill>
          </a:ln>
        </p:spPr>
        <p:txBody>
          <a:bodyPr wrap="square" rtlCol="0">
            <a:spAutoFit/>
          </a:bodyPr>
          <a:lstStyle/>
          <a:p>
            <a:pPr marL="0" indent="0" algn="ctr">
              <a:buFont typeface="Arial" pitchFamily="34" charset="0"/>
              <a:buNone/>
            </a:pPr>
            <a:r>
              <a:rPr lang="de-DE" sz="2400" b="1" dirty="0" smtClean="0">
                <a:solidFill>
                  <a:schemeClr val="tx1">
                    <a:lumMod val="75000"/>
                    <a:lumOff val="25000"/>
                  </a:schemeClr>
                </a:solidFill>
              </a:rPr>
              <a:t>IRW nachts: 45 dB(A)</a:t>
            </a:r>
            <a:endParaRPr lang="de-DE" sz="2400" b="1" dirty="0">
              <a:solidFill>
                <a:schemeClr val="tx1">
                  <a:lumMod val="75000"/>
                  <a:lumOff val="25000"/>
                </a:schemeClr>
              </a:solidFill>
            </a:endParaRPr>
          </a:p>
        </p:txBody>
      </p:sp>
      <p:sp>
        <p:nvSpPr>
          <p:cNvPr id="26" name="Textfeld 25"/>
          <p:cNvSpPr txBox="1"/>
          <p:nvPr/>
        </p:nvSpPr>
        <p:spPr>
          <a:xfrm rot="19985189">
            <a:off x="6095623" y="4835790"/>
            <a:ext cx="1717876" cy="461665"/>
          </a:xfrm>
          <a:prstGeom prst="rect">
            <a:avLst/>
          </a:prstGeom>
          <a:solidFill>
            <a:srgbClr val="FF0000"/>
          </a:solidFill>
          <a:ln>
            <a:solidFill>
              <a:srgbClr val="C00000"/>
            </a:solidFill>
          </a:ln>
        </p:spPr>
        <p:txBody>
          <a:bodyPr wrap="square" rtlCol="0">
            <a:spAutoFit/>
          </a:bodyPr>
          <a:lstStyle/>
          <a:p>
            <a:pPr marL="0" indent="0">
              <a:buFont typeface="Arial" pitchFamily="34" charset="0"/>
              <a:buNone/>
            </a:pPr>
            <a:r>
              <a:rPr lang="de-DE" sz="2400" b="1" dirty="0" smtClean="0">
                <a:solidFill>
                  <a:schemeClr val="bg1">
                    <a:lumMod val="95000"/>
                  </a:schemeClr>
                </a:solidFill>
              </a:rPr>
              <a:t>=47 dB(A)</a:t>
            </a:r>
            <a:endParaRPr lang="de-DE" sz="2400" b="1" dirty="0">
              <a:solidFill>
                <a:schemeClr val="bg1">
                  <a:lumMod val="95000"/>
                </a:schemeClr>
              </a:solidFill>
            </a:endParaRPr>
          </a:p>
        </p:txBody>
      </p:sp>
    </p:spTree>
    <p:extLst>
      <p:ext uri="{BB962C8B-B14F-4D97-AF65-F5344CB8AC3E}">
        <p14:creationId xmlns:p14="http://schemas.microsoft.com/office/powerpoint/2010/main" val="2874838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animBg="1"/>
      <p:bldP spid="22" grpId="0" animBg="1"/>
      <p:bldP spid="23" grpId="0" animBg="1"/>
      <p:bldP spid="25" grpId="0" animBg="1"/>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p:txBody>
          <a:bodyPr>
            <a:normAutofit fontScale="92500"/>
          </a:bodyPr>
          <a:lstStyle/>
          <a:p>
            <a:pPr marL="342900" indent="-342900">
              <a:buFont typeface="Arial" panose="020B0604020202020204" pitchFamily="34" charset="0"/>
              <a:buChar char="•"/>
            </a:pPr>
            <a:r>
              <a:rPr lang="de-DE" dirty="0"/>
              <a:t>Die Immissionsrichtwerte für Anlagengeräusche sind in Summe aller </a:t>
            </a:r>
            <a:r>
              <a:rPr lang="de-DE" dirty="0" smtClean="0"/>
              <a:t>auf einen Immissionsort einwirkenden </a:t>
            </a:r>
            <a:r>
              <a:rPr lang="de-DE" dirty="0"/>
              <a:t>Anlagen einzuhalten</a:t>
            </a:r>
            <a:r>
              <a:rPr lang="de-DE" dirty="0" smtClean="0"/>
              <a: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Pegelsummen werden logarithmisch gebildet, was etwas kompliziert ist. Ein paar Sonderfälle kann man sich merken:</a:t>
            </a:r>
          </a:p>
          <a:p>
            <a:r>
              <a:rPr lang="de-DE" dirty="0"/>
              <a:t>	</a:t>
            </a:r>
            <a:r>
              <a:rPr lang="de-DE" dirty="0" smtClean="0"/>
              <a:t>   2 x </a:t>
            </a:r>
            <a:r>
              <a:rPr lang="de-DE" i="1" dirty="0" smtClean="0"/>
              <a:t>L </a:t>
            </a:r>
            <a:r>
              <a:rPr lang="de-DE" dirty="0" smtClean="0"/>
              <a:t>= </a:t>
            </a:r>
            <a:r>
              <a:rPr lang="de-DE" i="1" dirty="0" smtClean="0"/>
              <a:t>L</a:t>
            </a:r>
            <a:r>
              <a:rPr lang="de-DE" dirty="0" smtClean="0"/>
              <a:t> +  3,  z. B.   2 x 40 dB = 43 dB</a:t>
            </a:r>
          </a:p>
          <a:p>
            <a:r>
              <a:rPr lang="de-DE" dirty="0"/>
              <a:t>	</a:t>
            </a:r>
            <a:r>
              <a:rPr lang="de-DE" dirty="0" smtClean="0"/>
              <a:t>   4 x </a:t>
            </a:r>
            <a:r>
              <a:rPr lang="de-DE" i="1" dirty="0" smtClean="0"/>
              <a:t>L </a:t>
            </a:r>
            <a:r>
              <a:rPr lang="de-DE" dirty="0" smtClean="0"/>
              <a:t>= </a:t>
            </a:r>
            <a:r>
              <a:rPr lang="de-DE" i="1" dirty="0" smtClean="0"/>
              <a:t>L</a:t>
            </a:r>
            <a:r>
              <a:rPr lang="de-DE" dirty="0" smtClean="0"/>
              <a:t> +  6,  z. B.   4 x 40 dB = 46 dB</a:t>
            </a:r>
          </a:p>
          <a:p>
            <a:r>
              <a:rPr lang="de-DE" dirty="0"/>
              <a:t>	</a:t>
            </a:r>
            <a:r>
              <a:rPr lang="de-DE" dirty="0" smtClean="0"/>
              <a:t> 10 x </a:t>
            </a:r>
            <a:r>
              <a:rPr lang="de-DE" i="1" dirty="0" smtClean="0"/>
              <a:t>L </a:t>
            </a:r>
            <a:r>
              <a:rPr lang="de-DE" dirty="0" smtClean="0"/>
              <a:t>= </a:t>
            </a:r>
            <a:r>
              <a:rPr lang="de-DE" i="1" dirty="0" smtClean="0"/>
              <a:t>L</a:t>
            </a:r>
            <a:r>
              <a:rPr lang="de-DE" dirty="0" smtClean="0"/>
              <a:t> +10,  z. B. 10 x 40 dB = 50 dB</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Bei der Neuerrichtung einer Anlage muss der Betreiber die an den Immissionsorten bereits bestehenden Immissionen berücksichtigen.</a:t>
            </a:r>
            <a:endParaRPr lang="de-DE" dirty="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endParaRPr lang="de-DE" dirty="0"/>
          </a:p>
          <a:p>
            <a:pPr lvl="1"/>
            <a:endParaRPr lang="de-DE" dirty="0"/>
          </a:p>
        </p:txBody>
      </p:sp>
      <p:sp>
        <p:nvSpPr>
          <p:cNvPr id="2" name="Titel 1"/>
          <p:cNvSpPr>
            <a:spLocks noGrp="1"/>
          </p:cNvSpPr>
          <p:nvPr>
            <p:ph type="title"/>
          </p:nvPr>
        </p:nvSpPr>
        <p:spPr/>
        <p:txBody>
          <a:bodyPr/>
          <a:lstStyle/>
          <a:p>
            <a:r>
              <a:rPr lang="de-DE" b="1" dirty="0"/>
              <a:t>Berücksichtigung mehrerer Anlagen</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9</a:t>
            </a:fld>
            <a:endParaRPr lang="de-DE" dirty="0">
              <a:solidFill>
                <a:srgbClr val="C8C8C8"/>
              </a:solidFill>
            </a:endParaRPr>
          </a:p>
        </p:txBody>
      </p:sp>
    </p:spTree>
    <p:extLst>
      <p:ext uri="{BB962C8B-B14F-4D97-AF65-F5344CB8AC3E}">
        <p14:creationId xmlns:p14="http://schemas.microsoft.com/office/powerpoint/2010/main" val="2767928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Larissa-Design">
  <a:themeElements>
    <a:clrScheme name="UBA">
      <a:dk1>
        <a:sysClr val="windowText" lastClr="000000"/>
      </a:dk1>
      <a:lt1>
        <a:sysClr val="window" lastClr="FFFFFF"/>
      </a:lt1>
      <a:dk2>
        <a:srgbClr val="5EAD35"/>
      </a:dk2>
      <a:lt2>
        <a:srgbClr val="F2F2F2"/>
      </a:lt2>
      <a:accent1>
        <a:srgbClr val="E2007A"/>
      </a:accent1>
      <a:accent2>
        <a:srgbClr val="5EAD35"/>
      </a:accent2>
      <a:accent3>
        <a:srgbClr val="007626"/>
      </a:accent3>
      <a:accent4>
        <a:srgbClr val="A5A5A5"/>
      </a:accent4>
      <a:accent5>
        <a:srgbClr val="7F7F7F"/>
      </a:accent5>
      <a:accent6>
        <a:srgbClr val="4D4D4D"/>
      </a:accent6>
      <a:hlink>
        <a:srgbClr val="007626"/>
      </a:hlink>
      <a:folHlink>
        <a:srgbClr val="007626"/>
      </a:folHlink>
    </a:clrScheme>
    <a:fontScheme name="Benutzerdefiniert 4">
      <a:majorFont>
        <a:latin typeface="Meta Offc Bold"/>
        <a:ea typeface=""/>
        <a:cs typeface=""/>
      </a:majorFont>
      <a:minorFont>
        <a:latin typeface="Meta Offc"/>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UBA_2014_V02_Lärm</Template>
  <TotalTime>0</TotalTime>
  <Words>2344</Words>
  <Application>Microsoft Office PowerPoint</Application>
  <PresentationFormat>Bildschirmpräsentation (4:3)</PresentationFormat>
  <Paragraphs>262</Paragraphs>
  <Slides>15</Slides>
  <Notes>14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15</vt:i4>
      </vt:variant>
    </vt:vector>
  </HeadingPairs>
  <TitlesOfParts>
    <vt:vector size="22" baseType="lpstr">
      <vt:lpstr>Arial</vt:lpstr>
      <vt:lpstr>Symbol</vt:lpstr>
      <vt:lpstr>Meta Offc</vt:lpstr>
      <vt:lpstr>Meta Offc Bold</vt:lpstr>
      <vt:lpstr>Calibri</vt:lpstr>
      <vt:lpstr>Wingdings</vt:lpstr>
      <vt:lpstr>1_Larissa-Design</vt:lpstr>
      <vt:lpstr>7. Kapitel</vt:lpstr>
      <vt:lpstr>Grundsätze des Immissionsschutzes III</vt:lpstr>
      <vt:lpstr>Berücksichtigung mehrerer Immissionsorte</vt:lpstr>
      <vt:lpstr>Berücksichtigung mehrerer Immissionsorte</vt:lpstr>
      <vt:lpstr>Berücksichtigung mehrerer Immissionsorte</vt:lpstr>
      <vt:lpstr>Berücksichtigung mehrerer Immissionsorte</vt:lpstr>
      <vt:lpstr>Berücksichtigung mehrerer Immissionsorte</vt:lpstr>
      <vt:lpstr>Berücksichtigung mehrerer Anlagen</vt:lpstr>
      <vt:lpstr>Berücksichtigung mehrerer Anlagen</vt:lpstr>
      <vt:lpstr>Berücksichtigung mehrerer Anlagen</vt:lpstr>
      <vt:lpstr>Berücksichtigung mehrerer Anlagen</vt:lpstr>
      <vt:lpstr>Berücksichtigung mehrerer Anlagen</vt:lpstr>
      <vt:lpstr>Berücksichtigung mehrerer Anlagen</vt:lpstr>
      <vt:lpstr>Berücksichtigung mehrerer Anlagen</vt:lpstr>
      <vt:lpstr>Vielen Dank für Ihre Aufmerksamkeit </vt:lpstr>
    </vt:vector>
  </TitlesOfParts>
  <Company>Müller-BBM GmbH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Müller-BBM Powerpoint Vorlage - Hinweise</dc:title>
  <dc:creator>Lenzen,</dc:creator>
  <cp:lastModifiedBy>Lenzen, </cp:lastModifiedBy>
  <cp:revision>250</cp:revision>
  <dcterms:created xsi:type="dcterms:W3CDTF">2014-01-27T10:41:46Z</dcterms:created>
  <dcterms:modified xsi:type="dcterms:W3CDTF">2014-05-27T12:45:12Z</dcterms:modified>
</cp:coreProperties>
</file>