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12" r:id="rId1"/>
  </p:sldMasterIdLst>
  <p:notesMasterIdLst>
    <p:notesMasterId r:id="rId17"/>
  </p:notesMasterIdLst>
  <p:sldIdLst>
    <p:sldId id="256" r:id="rId2"/>
    <p:sldId id="264" r:id="rId3"/>
    <p:sldId id="295" r:id="rId4"/>
    <p:sldId id="272" r:id="rId5"/>
    <p:sldId id="304" r:id="rId6"/>
    <p:sldId id="305" r:id="rId7"/>
    <p:sldId id="308" r:id="rId8"/>
    <p:sldId id="302" r:id="rId9"/>
    <p:sldId id="299" r:id="rId10"/>
    <p:sldId id="269" r:id="rId11"/>
    <p:sldId id="297" r:id="rId12"/>
    <p:sldId id="290" r:id="rId13"/>
    <p:sldId id="277" r:id="rId14"/>
    <p:sldId id="307" r:id="rId15"/>
    <p:sldId id="257" r:id="rId16"/>
  </p:sldIdLst>
  <p:sldSz cx="9144000" cy="6858000" type="screen4x3"/>
  <p:notesSz cx="6858000" cy="9144000"/>
  <p:embeddedFontLst>
    <p:embeddedFont>
      <p:font typeface="Calibri" panose="020F0502020204030204" pitchFamily="34" charset="0"/>
      <p:regular r:id="rId18"/>
      <p:bold r:id="rId19"/>
      <p:italic r:id="rId20"/>
      <p:boldItalic r:id="rId21"/>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99"/>
    <a:srgbClr val="0061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0566" autoAdjust="0"/>
    <p:restoredTop sz="78723" autoAdjust="0"/>
  </p:normalViewPr>
  <p:slideViewPr>
    <p:cSldViewPr snapToObjects="1">
      <p:cViewPr>
        <p:scale>
          <a:sx n="75" d="100"/>
          <a:sy n="75" d="100"/>
        </p:scale>
        <p:origin x="-744" y="-402"/>
      </p:cViewPr>
      <p:guideLst>
        <p:guide orient="horz" pos="4020"/>
        <p:guide orient="horz" pos="300"/>
        <p:guide orient="horz" pos="663"/>
        <p:guide orient="horz" pos="754"/>
        <p:guide pos="158"/>
        <p:guide pos="5602"/>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Objects="1" showGuides="1">
      <p:cViewPr varScale="1">
        <p:scale>
          <a:sx n="73" d="100"/>
          <a:sy n="73" d="100"/>
        </p:scale>
        <p:origin x="-163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FBE621-BD30-4E3C-A388-E3B1AF6B3E4C}" type="datetimeFigureOut">
              <a:rPr lang="de-DE" smtClean="0"/>
              <a:t>27.05.2014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EC1513-3634-448A-B37C-DFF56361E386}" type="slidenum">
              <a:rPr lang="de-DE" smtClean="0"/>
              <a:t>‹Nr.›</a:t>
            </a:fld>
            <a:endParaRPr lang="de-DE"/>
          </a:p>
        </p:txBody>
      </p:sp>
    </p:spTree>
    <p:extLst>
      <p:ext uri="{BB962C8B-B14F-4D97-AF65-F5344CB8AC3E}">
        <p14:creationId xmlns:p14="http://schemas.microsoft.com/office/powerpoint/2010/main" val="421719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Bislang haben wir zur</a:t>
            </a:r>
            <a:r>
              <a:rPr lang="de-DE" baseline="0" dirty="0" smtClean="0"/>
              <a:t> Prognose von Lärmimmissionen nur den Schallleistungspegel einer Schallquelle und deren Entfernung vom Immissionsort berücksichtigt. Es gibt noch eine Reihe weiterer wichtiger Faktoren, deren Einfluss wir in der Folge betrachten wollen. </a:t>
            </a: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b="1" u="sng" dirty="0" smtClean="0"/>
          </a:p>
          <a:p>
            <a:endParaRPr lang="de-DE" dirty="0"/>
          </a:p>
        </p:txBody>
      </p:sp>
      <p:sp>
        <p:nvSpPr>
          <p:cNvPr id="4" name="Foliennummernplatzhalter 3"/>
          <p:cNvSpPr>
            <a:spLocks noGrp="1"/>
          </p:cNvSpPr>
          <p:nvPr>
            <p:ph type="sldNum" sz="quarter" idx="10"/>
          </p:nvPr>
        </p:nvSpPr>
        <p:spPr/>
        <p:txBody>
          <a:bodyPr/>
          <a:lstStyle/>
          <a:p>
            <a:fld id="{3FEC1513-3634-448A-B37C-DFF56361E386}" type="slidenum">
              <a:rPr lang="de-DE" smtClean="0"/>
              <a:t>1</a:t>
            </a:fld>
            <a:endParaRPr lang="de-DE"/>
          </a:p>
        </p:txBody>
      </p:sp>
    </p:spTree>
    <p:extLst>
      <p:ext uri="{BB962C8B-B14F-4D97-AF65-F5344CB8AC3E}">
        <p14:creationId xmlns:p14="http://schemas.microsoft.com/office/powerpoint/2010/main" val="30601698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Die Beugung schränkt die Wirksamkeit eines Hindernisses ein. Wenn die Beugung für große Wellenlängen besonders ausgeprägt ist, d. h. für niedrige Frequenzen, dann bedeutet das, dass </a:t>
            </a:r>
            <a:r>
              <a:rPr lang="de-DE" b="0" u="sng" baseline="0" dirty="0" smtClean="0"/>
              <a:t>hochfrequenter Schall leichter abzuschirmen ist als </a:t>
            </a:r>
            <a:r>
              <a:rPr lang="de-DE" b="0" u="sng" baseline="0" dirty="0" err="1" smtClean="0"/>
              <a:t>tieffrequenter</a:t>
            </a:r>
            <a:r>
              <a:rPr lang="de-DE" b="0" u="sng" baseline="0" dirty="0" smtClean="0"/>
              <a:t> Schall</a:t>
            </a:r>
            <a:r>
              <a:rPr lang="de-DE" b="0" u="none"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t>Abschirmend wirksam sind außerdem grundsätzlich nur größere, </a:t>
            </a:r>
            <a:r>
              <a:rPr lang="de-DE" b="0" u="sng" baseline="0" dirty="0" smtClean="0"/>
              <a:t>kompakte Flächen ohne nennenswerte Lücken</a:t>
            </a:r>
            <a:r>
              <a:rPr lang="de-DE" b="0" u="none" baseline="0" dirty="0" smtClean="0"/>
              <a:t>. Hecken oder Lattenzäune und dergleichen sind beispielsweise quasi völlig unwirksam, selbst dann, wenn sie nahezu blickdicht sind.</a:t>
            </a:r>
          </a:p>
          <a:p>
            <a:r>
              <a:rPr lang="de-DE" b="0" u="none" baseline="0" dirty="0" smtClean="0"/>
              <a:t>Trotzdem gilt: Ein Hindernis kann überhaupt nur dann akustisch wirksam sein, wenn es die </a:t>
            </a:r>
            <a:r>
              <a:rPr lang="de-DE" b="0" u="sng" baseline="0" dirty="0" smtClean="0"/>
              <a:t>Sichtlinie zwischen Quelle und Empfänger unterbricht</a:t>
            </a:r>
            <a:r>
              <a:rPr lang="de-DE" b="0" u="none" baseline="0" dirty="0" smtClean="0"/>
              <a:t>.</a:t>
            </a:r>
          </a:p>
          <a:p>
            <a:r>
              <a:rPr lang="de-DE" b="0" u="none" baseline="0" dirty="0" smtClean="0"/>
              <a:t>Unter dieser Voraussetzung ist ein Hindernis umso wirksamer, </a:t>
            </a:r>
            <a:r>
              <a:rPr lang="de-DE" b="0" u="sng" baseline="0" dirty="0" smtClean="0"/>
              <a:t>je massiver es ist</a:t>
            </a:r>
            <a:r>
              <a:rPr lang="de-DE" b="0" u="none" baseline="0" dirty="0" smtClean="0"/>
              <a:t>, je tiefer es </a:t>
            </a:r>
            <a:r>
              <a:rPr lang="de-DE" b="0" u="sng" baseline="0" dirty="0" smtClean="0"/>
              <a:t>in die Sichtlinie einschneidet </a:t>
            </a:r>
            <a:r>
              <a:rPr lang="de-DE" b="0" u="none" baseline="0" dirty="0" smtClean="0"/>
              <a:t>und je </a:t>
            </a:r>
            <a:r>
              <a:rPr lang="de-DE" b="0" u="sng" baseline="0" dirty="0" smtClean="0"/>
              <a:t>hochfrequenter das betreffende Geräuschspektrum ist</a:t>
            </a:r>
            <a:r>
              <a:rPr lang="de-DE" b="0" u="none" baseline="0" dirty="0" smtClean="0"/>
              <a:t>.</a:t>
            </a:r>
          </a:p>
          <a:p>
            <a:r>
              <a:rPr lang="de-DE" b="0" u="none" baseline="0" dirty="0" smtClean="0"/>
              <a:t>Wie können wir die abschirmende Wirkung von Hindernissen berücksichtigen?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10</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Um unsere Vorgehensweise einfach zu halten, wollen wir Berechnungen immer nur mit Summenpegeln durchführen. Wegen der starken Frequenzabhängigkeit der Beugung sind aber ohne genaue Berücksichtigung des Spektrums </a:t>
            </a:r>
            <a:r>
              <a:rPr lang="de-DE" b="0" u="sng" baseline="0" dirty="0" smtClean="0"/>
              <a:t>nur sehr vage Aussagen über die abschirmende Wirkung von Hindernissen möglich</a:t>
            </a:r>
            <a:r>
              <a:rPr lang="de-DE" b="0" u="none" baseline="0" dirty="0" smtClean="0"/>
              <a:t>.</a:t>
            </a:r>
          </a:p>
          <a:p>
            <a:r>
              <a:rPr lang="de-DE" b="0" u="none" baseline="0" dirty="0" smtClean="0"/>
              <a:t>Besonders häufig wird im Rahmen von Planungen die Frage auftauchen, wie sich der Schall </a:t>
            </a:r>
            <a:r>
              <a:rPr lang="de-DE" b="0" u="sng" baseline="0" dirty="0" smtClean="0"/>
              <a:t>zu einer benachbarten Fassade ausbreitet, also um eine Ecke.</a:t>
            </a:r>
          </a:p>
          <a:p>
            <a:r>
              <a:rPr lang="de-DE" b="0" u="none" baseline="0" dirty="0" smtClean="0"/>
              <a:t>Haben wir eine Schallquelle </a:t>
            </a:r>
            <a:r>
              <a:rPr lang="de-DE" b="0" u="sng" baseline="0" dirty="0" smtClean="0"/>
              <a:t>an einer Hausfassade aufgestellt</a:t>
            </a:r>
            <a:r>
              <a:rPr lang="de-DE" b="0" u="none" baseline="0" dirty="0" smtClean="0"/>
              <a:t>, so können wir gewöhnlich davon ausgehen, dass der Pegel durch die Abschirmung einer Häuserecke an den angrenzenden Fassaden </a:t>
            </a:r>
            <a:r>
              <a:rPr lang="de-DE" b="0" u="sng" baseline="0" dirty="0" smtClean="0"/>
              <a:t>um mindestens 5 dB</a:t>
            </a:r>
            <a:r>
              <a:rPr lang="de-DE" b="0" u="none" baseline="0" dirty="0" smtClean="0"/>
              <a:t> gedämpft wird. Für die gegenüberliegende Fassade ist mit </a:t>
            </a:r>
            <a:r>
              <a:rPr lang="de-DE" b="0" u="sng" baseline="0" dirty="0" smtClean="0"/>
              <a:t>mindestens 15 dB</a:t>
            </a:r>
            <a:r>
              <a:rPr lang="de-DE" b="0" u="none" baseline="0" dirty="0" smtClean="0"/>
              <a:t> zu rechnen.</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t>Wir werden die abschirmende Wirkung von Hindernissen nur qualitativ berücksichtigen. Das heißt, wir beziehen sie in Planung und Beratung ein, </a:t>
            </a:r>
            <a:r>
              <a:rPr lang="de-DE" b="0" u="sng" baseline="0" dirty="0" smtClean="0"/>
              <a:t>berücksichtigen sie aber nicht für Berechnungen</a:t>
            </a:r>
            <a:r>
              <a:rPr lang="de-DE" b="0" u="none" baseline="0" dirty="0" smtClean="0"/>
              <a:t>.</a:t>
            </a:r>
          </a:p>
          <a:p>
            <a:r>
              <a:rPr lang="de-DE" b="0" u="none" baseline="0" dirty="0" smtClean="0"/>
              <a:t>Zuletzt wollen wir noch einmal auf die Schallquelle selbst zu sprechen kommen.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11</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none" baseline="0" dirty="0" smtClean="0"/>
              <a:t>Dazu sehen wir uns die Luft-Wärme-Pumpe </a:t>
            </a:r>
            <a:r>
              <a:rPr lang="de-DE" u="sng" baseline="0" dirty="0" smtClean="0"/>
              <a:t>aus Kapitel 1 noch einmal genauer an</a:t>
            </a:r>
            <a:r>
              <a:rPr lang="de-DE" u="none" baseline="0" dirty="0" smtClean="0"/>
              <a:t>. Der Hersteller gibt, wie verlangt, einen Schallleistungspegel an. Dieser beschreibt das Gerät als Schallquelle </a:t>
            </a:r>
            <a:r>
              <a:rPr lang="de-DE" u="sng" baseline="0" dirty="0" smtClean="0"/>
              <a:t>allerdings noch nicht vollständig</a:t>
            </a:r>
            <a:r>
              <a:rPr lang="de-DE" u="none" baseline="0" dirty="0" smtClean="0"/>
              <a:t>.</a:t>
            </a:r>
          </a:p>
          <a:p>
            <a:r>
              <a:rPr lang="de-DE" u="none" baseline="0" dirty="0" smtClean="0"/>
              <a:t>Wenn wir in einem bestimmten Abstand um die Luft-Wärme-Pumpe herumgehen, werden wir bemerken, dass es Richtungen gibt, in die sie mehr Schall abstrahlt, und andere, in die sie weniger abstrahlt. </a:t>
            </a:r>
            <a:r>
              <a:rPr lang="de-DE" u="sng" baseline="0" dirty="0" smtClean="0"/>
              <a:t>Die Schallabstrahlung ist bei vielen Schallquellen nicht in alle Richtungen gleich groß</a:t>
            </a:r>
            <a:r>
              <a:rPr lang="de-DE" u="none" baseline="0" dirty="0" smtClean="0"/>
              <a:t>.</a:t>
            </a:r>
          </a:p>
          <a:p>
            <a:r>
              <a:rPr lang="de-DE" u="none" baseline="0" dirty="0" smtClean="0"/>
              <a:t>In unserem Fall wird die Schallquelle über den Ventilator nach oben überdurchschnittlich viel Geräusch abstrahlen und zu den geschlossenen Seiten umso weniger. Um dies zahlenmäßig zu fassen, kann man abhängig von der Richtung angeben, um welche Pegeldifferenz in dieser Richtung mehr oder weniger abgestrahlt wird, als bei gleichmäßiger Abstrahlung zu erwarten wäre. Diese Angabe nennt man </a:t>
            </a:r>
            <a:r>
              <a:rPr lang="de-DE" u="sng" baseline="0" dirty="0" smtClean="0"/>
              <a:t>die Richtwirkung einer Schallquelle</a:t>
            </a:r>
            <a:r>
              <a:rPr lang="de-DE" u="none" baseline="0" dirty="0" smtClean="0"/>
              <a:t>.</a:t>
            </a:r>
          </a:p>
          <a:p>
            <a:r>
              <a:rPr lang="de-DE" u="none" baseline="0" dirty="0" smtClean="0"/>
              <a:t>Womöglich wäre in unserem Beispiel die Richtwirkung nach oben +3 dB und die in Richtung der geschlossenen Seite -5 dB. Wie beziehen wir nun die Richtwirkung in unsere Arbeit mit ein?</a:t>
            </a:r>
          </a:p>
          <a:p>
            <a:r>
              <a:rPr lang="de-DE" b="1" u="sng" baseline="0" dirty="0" smtClean="0"/>
              <a:t>Nächste Folie</a:t>
            </a:r>
          </a:p>
          <a:p>
            <a:endParaRPr lang="de-DE" u="sng" dirty="0" smtClean="0"/>
          </a:p>
          <a:p>
            <a:endParaRPr lang="de-DE" u="none" dirty="0" smtClean="0"/>
          </a:p>
          <a:p>
            <a:endParaRPr lang="de-DE"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12</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Die Angabe der Richtwirkung ist dem Hersteller nicht vorgeschrieben. Sie wird daher in den seltensten Fällen </a:t>
            </a:r>
            <a:r>
              <a:rPr lang="de-DE" b="0" u="sng" baseline="0" dirty="0" smtClean="0"/>
              <a:t>in befriedigender Güte vorliegen</a:t>
            </a:r>
            <a:r>
              <a:rPr lang="de-DE" b="0" u="none" baseline="0" dirty="0" smtClean="0"/>
              <a:t>.</a:t>
            </a:r>
          </a:p>
          <a:p>
            <a:r>
              <a:rPr lang="de-DE" b="0" u="none" baseline="0" dirty="0" smtClean="0">
                <a:effectLst/>
              </a:rPr>
              <a:t>Wie schon bei der Abschirmung werden wir uns also damit begnügen, die Richtwirkung qualitativ in Planung und Beratung einzubeziehen. Das heißt, aufgrund Ihres technischen Sachverstandes und Ihrer Erfahrung mit den entsprechenden Geräten sollen Sie über einen geeigneten Standort hinaus auch </a:t>
            </a:r>
            <a:r>
              <a:rPr lang="de-DE" b="0" u="sng" baseline="0" dirty="0" smtClean="0">
                <a:effectLst/>
              </a:rPr>
              <a:t>eine geeignete Ausrichtung des Geräts empfehlen</a:t>
            </a:r>
            <a:r>
              <a:rPr lang="de-DE" b="0" u="none" baseline="0" dirty="0" smtClean="0">
                <a:effectLst/>
              </a:rPr>
              <a:t>.</a:t>
            </a:r>
          </a:p>
          <a:p>
            <a:r>
              <a:rPr lang="de-DE" b="0" u="none" baseline="0" dirty="0" smtClean="0">
                <a:effectLst/>
              </a:rPr>
              <a:t>Von einer quantitativen Berücksichtigung </a:t>
            </a:r>
            <a:r>
              <a:rPr lang="de-DE" b="0" u="sng" baseline="0" dirty="0" smtClean="0">
                <a:effectLst/>
              </a:rPr>
              <a:t>der Richtwirkung wird abgesehen</a:t>
            </a:r>
            <a:r>
              <a:rPr lang="de-DE" b="0" u="none" baseline="0" dirty="0" smtClean="0">
                <a:effectLst/>
              </a:rPr>
              <a:t>, denn man kann davon ausgehen, dass bei geeigneter Aufstellung die Abstrahlung so erfolgt, dass in Richtung der Immissionsorte besonders wenig Schall emittiert wird. Dann ist die Rechnung mit dem angegebenen Schallleistungspegel eine konservative Abschätzung und mit dem Immissionsschutz entsprechend vereinbar. Ist eine rechnerische Berücksichtigung der Richtwirkung notwendig, muss eine Messstelle nach § 26 BImSchG hinzugezogen werden, die dann u. U. Messungen am Gerät durchführen muss.</a:t>
            </a:r>
          </a:p>
          <a:p>
            <a:r>
              <a:rPr lang="de-DE" b="0" u="none" baseline="0" dirty="0" smtClean="0">
                <a:effectLst/>
              </a:rPr>
              <a:t>Ganz allgemein lässt sich sagen, dass die Richtwirkung einer Schallquelle umso schwächer wird, </a:t>
            </a:r>
            <a:r>
              <a:rPr lang="de-DE" b="0" u="sng" baseline="0" dirty="0" smtClean="0">
                <a:effectLst/>
              </a:rPr>
              <a:t>je weiter man sich von ihr entfernt</a:t>
            </a:r>
            <a:r>
              <a:rPr lang="de-DE" b="0" u="none" baseline="0" dirty="0" smtClean="0">
                <a:effectLst/>
              </a:rPr>
              <a:t>. Die Ausrichtung des Geräts sollte sich also an den nächstgelegenen Immissionsorten orientieren.</a:t>
            </a:r>
          </a:p>
          <a:p>
            <a:r>
              <a:rPr lang="de-DE" b="0" u="none" baseline="0" dirty="0" smtClean="0">
                <a:effectLst/>
              </a:rPr>
              <a:t>Was bedeutet das für unser Beispiel?</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13</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u="none" baseline="0" dirty="0" smtClean="0"/>
              <a:t>Die Wärmepumpe steht wieder </a:t>
            </a:r>
            <a:r>
              <a:rPr lang="de-DE" u="sng" baseline="0" dirty="0" smtClean="0"/>
              <a:t>an ihrer ursprünglichen Aufstellposition</a:t>
            </a:r>
            <a:r>
              <a:rPr lang="de-DE" u="none" baseline="0" dirty="0" smtClean="0"/>
              <a:t>. Wie richten wir sie jetzt am besten aus? Wir sind davon ausgegangen, dass die geschlossene Seite die geringsten Schallemissionen aufweist. Also werden wir die Wärmepumpe so aufstellen, dass diese Seite </a:t>
            </a:r>
            <a:r>
              <a:rPr lang="de-DE" u="sng" baseline="0" dirty="0" smtClean="0"/>
              <a:t>in Richtung des Nachbarhauses zeigt</a:t>
            </a:r>
            <a:r>
              <a:rPr lang="de-DE"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u="none" baseline="0" dirty="0" smtClean="0"/>
              <a:t>Wenn auf dieser Seite tatsächlich weniger Schall abgestrahlt wird, dann ist der von uns berechnete Beurteilungspegel auf keinen Fall zu klein, oder anders gesagt: </a:t>
            </a:r>
            <a:r>
              <a:rPr lang="de-DE" u="sng" baseline="0" dirty="0" smtClean="0"/>
              <a:t>Der wirkliche Beurteilungspegel liegt mit Sicherheit unter dem von uns angegebenen Wert</a:t>
            </a:r>
            <a:r>
              <a:rPr lang="de-DE"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u="none" baseline="0" dirty="0" smtClean="0"/>
              <a:t>Die Durchführung unserer Berechnung ist daher als schalltechnisch konservativ anzusehen.</a:t>
            </a:r>
            <a:endParaRPr lang="de-DE" u="sng"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p>
          <a:p>
            <a:endParaRPr lang="de-DE" u="none" dirty="0" smtClean="0"/>
          </a:p>
          <a:p>
            <a:endParaRPr lang="de-DE"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14</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t>Bei der Betrachtung des Krankenwagens im Tunnel haben wir bereits festgestellt, dass die bauliche Umgebung maßgeblichen Einfluss auf die Schallabstrahlung hat. Dies liegt an den reflektierenden Eigenschaften von Gebäuden, Boden etc. </a:t>
            </a:r>
            <a:r>
              <a:rPr lang="de-DE" u="sng" baseline="0" dirty="0" smtClean="0"/>
              <a:t>und wird zunächst betrachtet</a:t>
            </a:r>
            <a:r>
              <a:rPr lang="de-DE" baseline="0" dirty="0" smtClean="0"/>
              <a:t>.</a:t>
            </a:r>
          </a:p>
          <a:p>
            <a:r>
              <a:rPr lang="de-DE" baseline="0" dirty="0" smtClean="0"/>
              <a:t>Eine wichtige Rolle für die Schallausbreitung spielen weiterhin Hindernisse auf dem Ausbreitungsweg, die den Immissionsort von der Quelle abschirmen. </a:t>
            </a:r>
            <a:r>
              <a:rPr lang="de-DE" u="sng" baseline="0" dirty="0" smtClean="0"/>
              <a:t>Dies wird uns im 2. Abschnitt beschäftigen</a:t>
            </a:r>
            <a:r>
              <a:rPr lang="de-DE" baseline="0" dirty="0" smtClean="0"/>
              <a:t>.</a:t>
            </a:r>
          </a:p>
          <a:p>
            <a:r>
              <a:rPr lang="de-DE" baseline="0" dirty="0" smtClean="0"/>
              <a:t>Außerdem kann die Schallabstrahlung einer Schallquelle stark von der Richtung abhängen. Darum wird zuletzt auf die </a:t>
            </a:r>
            <a:r>
              <a:rPr lang="de-DE" u="sng" baseline="0" dirty="0" smtClean="0"/>
              <a:t>Richtwirkung einer Schallquelle eingegangen</a:t>
            </a:r>
            <a:r>
              <a:rPr lang="de-DE" baseline="0" dirty="0" smtClean="0"/>
              <a:t>.</a:t>
            </a:r>
          </a:p>
          <a:p>
            <a:r>
              <a:rPr lang="de-DE" baseline="0" dirty="0" smtClean="0"/>
              <a:t>Beginnen wir mit der Schallreflexion: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2</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Trifft Luftschall auf einen festen Körper, so wird ein Großteil des Schalls reflektiert. Ein Teil des nicht reflektierten Schalls durchdringt den Körper und der übrige Teil wird von dem </a:t>
            </a:r>
            <a:r>
              <a:rPr lang="de-DE" b="0" u="sng" baseline="0" dirty="0" smtClean="0"/>
              <a:t>Körper absorbiert, d. h. quasi verschluckt</a:t>
            </a:r>
            <a:r>
              <a:rPr lang="de-DE" b="0" u="none" baseline="0" dirty="0" smtClean="0"/>
              <a:t>.</a:t>
            </a:r>
          </a:p>
          <a:p>
            <a:r>
              <a:rPr lang="de-DE" b="0" u="none" baseline="0" dirty="0" smtClean="0"/>
              <a:t>Ein bekanntes Reflexionsphänomen ist das Echo. Man kann es vor großen Haus- oder </a:t>
            </a:r>
            <a:r>
              <a:rPr lang="de-DE" b="0" u="sng" baseline="0" dirty="0" smtClean="0"/>
              <a:t>Felswänden beobachten</a:t>
            </a:r>
            <a:r>
              <a:rPr lang="de-DE" b="0" u="none" baseline="0" dirty="0" smtClean="0"/>
              <a:t>.</a:t>
            </a:r>
          </a:p>
          <a:p>
            <a:r>
              <a:rPr lang="de-DE" b="0" u="none" baseline="0" dirty="0" smtClean="0"/>
              <a:t>Aber auch glatte Wasserflächen reflektieren den Schall sehr gut.  Man kann deshalb auf ruhigen Seen oft weit entfernte Geräusche sehr gut hören. Man sagt auch oft, </a:t>
            </a:r>
            <a:r>
              <a:rPr lang="de-DE" b="0" u="sng" baseline="0" dirty="0" smtClean="0"/>
              <a:t>das Wasser trägt den Schall</a:t>
            </a:r>
            <a:r>
              <a:rPr lang="de-DE" b="0" u="none" baseline="0" dirty="0" smtClean="0"/>
              <a:t>.</a:t>
            </a:r>
          </a:p>
          <a:p>
            <a:r>
              <a:rPr lang="de-DE" b="0" u="none" baseline="0" dirty="0" smtClean="0"/>
              <a:t>Alles, was den Schall gut reflektiert, nennen wir schallhart. Beispiele für schallharte Objekte sind: </a:t>
            </a:r>
            <a:r>
              <a:rPr lang="de-DE" dirty="0" smtClean="0"/>
              <a:t>Hausfassaden, </a:t>
            </a:r>
            <a:r>
              <a:rPr lang="de-DE" u="none" dirty="0" smtClean="0"/>
              <a:t>Holz, Metall,</a:t>
            </a:r>
            <a:r>
              <a:rPr lang="de-DE" dirty="0" smtClean="0"/>
              <a:t> betonierte, asphaltierte oder gestampfte Böden, </a:t>
            </a:r>
            <a:r>
              <a:rPr lang="de-DE" u="sng" dirty="0" smtClean="0"/>
              <a:t>glatte Wasseroberflächen</a:t>
            </a:r>
            <a:r>
              <a:rPr lang="de-DE" dirty="0" smtClean="0"/>
              <a:t>.</a:t>
            </a:r>
          </a:p>
          <a:p>
            <a:r>
              <a:rPr lang="de-DE" b="0" u="none" baseline="0" dirty="0" smtClean="0"/>
              <a:t>Wie wirken sich nun Reflexionen auf die Schallabstrahlung aus?</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3</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none" baseline="0" dirty="0" smtClean="0"/>
              <a:t>Wir betrachten eine Schallquelle, </a:t>
            </a:r>
            <a:r>
              <a:rPr lang="de-DE" u="sng" baseline="0" dirty="0" smtClean="0"/>
              <a:t>die frei aufgestellt ist</a:t>
            </a:r>
            <a:r>
              <a:rPr lang="de-DE" u="none" baseline="0" dirty="0" smtClean="0"/>
              <a:t>. Sie kann in alle Richtungen abstrahlen und daher gelten die Überlegung aus Kapitel 4. Eine Käseglocke über der Schallquelle würde in </a:t>
            </a:r>
            <a:r>
              <a:rPr lang="de-DE" u="sng" baseline="0" dirty="0" smtClean="0"/>
              <a:t>allen Richtungen Schall abbekommen</a:t>
            </a:r>
            <a:r>
              <a:rPr lang="de-DE" u="none" baseline="0" dirty="0" smtClean="0"/>
              <a:t>.</a:t>
            </a:r>
          </a:p>
          <a:p>
            <a:r>
              <a:rPr lang="de-DE" u="none" baseline="0" dirty="0" smtClean="0"/>
              <a:t>Stellt man die Schallquelle vor eine Hauswand, ist die eine Hälfte der Käseglocke </a:t>
            </a:r>
            <a:r>
              <a:rPr lang="de-DE" u="sng" baseline="0" dirty="0" smtClean="0"/>
              <a:t>von der Schallausbreitung ausgeschlossen</a:t>
            </a:r>
            <a:r>
              <a:rPr lang="de-DE" u="none" baseline="0" dirty="0" smtClean="0"/>
              <a:t>. Da aber der gesamte Schall, der in diesen Teil der Käseglocke abgestrahlt würde, an der schallharten Hauswand reflektiert wird, bleibt die Schallabstrahlung insgesamt erhalten, der gesamte Schall tritt also </a:t>
            </a:r>
            <a:r>
              <a:rPr lang="de-DE" u="sng" baseline="0" dirty="0" smtClean="0"/>
              <a:t>durch eine halb so große Fläch</a:t>
            </a:r>
            <a:r>
              <a:rPr lang="de-DE" u="none" baseline="0" dirty="0" smtClean="0"/>
              <a:t>e. Das entspricht einer Steigerung des Schalldruckpegels um </a:t>
            </a:r>
            <a:br>
              <a:rPr lang="de-DE" u="none" baseline="0" dirty="0" smtClean="0"/>
            </a:br>
            <a:r>
              <a:rPr lang="de-DE" u="none" baseline="0" dirty="0" smtClean="0"/>
              <a:t>3 dB.</a:t>
            </a:r>
          </a:p>
          <a:p>
            <a:r>
              <a:rPr lang="de-DE" b="1" u="sng" baseline="0" dirty="0" smtClean="0"/>
              <a:t>Nächste Folie</a:t>
            </a:r>
          </a:p>
          <a:p>
            <a:endParaRPr lang="de-DE" u="sng" dirty="0" smtClean="0"/>
          </a:p>
          <a:p>
            <a:endParaRPr lang="de-DE" u="none" dirty="0" smtClean="0"/>
          </a:p>
          <a:p>
            <a:endParaRPr lang="de-DE"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4</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none" baseline="0" dirty="0" smtClean="0"/>
              <a:t>Nehmen wir noch eine zweite Hauswand hinzu, so dass das Gerät in der Ecke steht, kann der Schall nur noch durch </a:t>
            </a:r>
            <a:r>
              <a:rPr lang="de-DE" u="sng" baseline="0" dirty="0" smtClean="0"/>
              <a:t>ein Viertel der ursprünglichen Fläche hindurchtreten</a:t>
            </a:r>
            <a:r>
              <a:rPr lang="de-DE" u="none" baseline="0" dirty="0" smtClean="0"/>
              <a:t>. Da kein Schall verloren geht, bleibt die Schallabstrahlung insgesamt erhalten, der Schalldruckpegel </a:t>
            </a:r>
            <a:r>
              <a:rPr lang="de-DE" u="sng" baseline="0" dirty="0" smtClean="0"/>
              <a:t>steigt hier sogar um 6 dB.</a:t>
            </a:r>
          </a:p>
          <a:p>
            <a:r>
              <a:rPr lang="de-DE" b="0" u="none" baseline="0" dirty="0" smtClean="0"/>
              <a:t>Wir wollen noch drei weitere Geometrien untersuchen, die häufig vorkommen, aber keine so klare Symmetrie aufweisen wie die bisherigen Beispiele. Die hier jeweils angegebenen Pegelerhöhungen sind daher Anhaltswerte und stimmen nicht ganz exakt.</a:t>
            </a:r>
          </a:p>
          <a:p>
            <a:pPr marL="0" marR="0" indent="0" algn="l" defTabSz="914400" rtl="0" eaLnBrk="1" fontAlgn="auto" latinLnBrk="0" hangingPunct="1">
              <a:lnSpc>
                <a:spcPct val="100000"/>
              </a:lnSpc>
              <a:spcBef>
                <a:spcPts val="0"/>
              </a:spcBef>
              <a:spcAft>
                <a:spcPts val="0"/>
              </a:spcAft>
              <a:buClrTx/>
              <a:buSzTx/>
              <a:buFontTx/>
              <a:buNone/>
              <a:tabLst/>
              <a:defRPr/>
            </a:pPr>
            <a:r>
              <a:rPr lang="de-DE" u="none" baseline="0" dirty="0" smtClean="0"/>
              <a:t>Bei Aufstellung einer Schallquelle </a:t>
            </a:r>
            <a:r>
              <a:rPr lang="de-DE" u="sng" baseline="0" dirty="0" smtClean="0"/>
              <a:t>zwischen zwei Hauswänden </a:t>
            </a:r>
            <a:r>
              <a:rPr lang="de-DE" u="none" baseline="0" dirty="0" smtClean="0"/>
              <a:t>kann man grob sagen: zwei Richtungen sind von der Schallausbreitung ausgeschlossen, für die übrig bleibenden Richtungen </a:t>
            </a:r>
            <a:r>
              <a:rPr lang="de-DE" u="sng" baseline="0" dirty="0" smtClean="0"/>
              <a:t>muss mit +6 dB gerechnet werden</a:t>
            </a:r>
            <a:r>
              <a:rPr lang="de-DE" u="none" baseline="0" dirty="0" smtClean="0"/>
              <a:t>.</a:t>
            </a:r>
          </a:p>
          <a:p>
            <a:r>
              <a:rPr lang="de-DE" b="1" u="sng" baseline="0" dirty="0" smtClean="0"/>
              <a:t>Nächste Folie</a:t>
            </a:r>
          </a:p>
          <a:p>
            <a:endParaRPr lang="de-DE" u="sng" dirty="0" smtClean="0"/>
          </a:p>
          <a:p>
            <a:endParaRPr lang="de-DE" u="none" dirty="0" smtClean="0"/>
          </a:p>
          <a:p>
            <a:endParaRPr lang="de-DE"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5</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none" baseline="0" dirty="0" smtClean="0"/>
              <a:t>Die Aufstellung unter einem Vordach sorgt durch Reflexionen an der Unterseite ebenfalls </a:t>
            </a:r>
            <a:r>
              <a:rPr lang="de-DE" u="sng" baseline="0" dirty="0" smtClean="0"/>
              <a:t>für eine erhöhte Abstrahlung in die übrigen Richtungen</a:t>
            </a:r>
            <a:r>
              <a:rPr lang="de-DE" u="none" baseline="0" dirty="0" smtClean="0"/>
              <a:t>. Es muss auch hier </a:t>
            </a:r>
            <a:r>
              <a:rPr lang="de-DE" u="sng" baseline="0" dirty="0" smtClean="0"/>
              <a:t>mit  +6 dB gerechnet werden</a:t>
            </a:r>
            <a:r>
              <a:rPr lang="de-DE" u="none" baseline="0" dirty="0" smtClean="0"/>
              <a:t>.</a:t>
            </a:r>
          </a:p>
          <a:p>
            <a:r>
              <a:rPr lang="de-DE" b="0" u="none" baseline="0" dirty="0" smtClean="0"/>
              <a:t>Noch stärkere Auswirkungen hat die Aufstellung eines Geräts in einer </a:t>
            </a:r>
            <a:r>
              <a:rPr lang="de-DE" b="0" u="sng" baseline="0" dirty="0" smtClean="0"/>
              <a:t>Ecke unter einem Vordach</a:t>
            </a:r>
            <a:r>
              <a:rPr lang="de-DE" b="0" u="none" baseline="0" dirty="0" smtClean="0"/>
              <a:t>. Hier sind drei Richtungen von der Schallausbreitung ausgeschlossen, so dass insgesamt eine Zunahme </a:t>
            </a:r>
            <a:r>
              <a:rPr lang="de-DE" b="0" u="sng" baseline="0" dirty="0" smtClean="0"/>
              <a:t>des Pegels von 9 dB zu erwarten ist</a:t>
            </a:r>
            <a:r>
              <a:rPr lang="de-DE" b="0" u="none" baseline="0" dirty="0" smtClean="0"/>
              <a:t>.</a:t>
            </a:r>
          </a:p>
          <a:p>
            <a:r>
              <a:rPr lang="de-DE" b="0" u="none" baseline="0" dirty="0" smtClean="0"/>
              <a:t>Ähnlich sieht es mit einer Schallquelle unter einem Dach zwischen zwei Hauswänden aus, was dann in etwa mit der Situation in einem Tunnel zu vergleichen wäre.</a:t>
            </a:r>
          </a:p>
          <a:p>
            <a:r>
              <a:rPr lang="de-DE" b="0" u="none" baseline="0" dirty="0" smtClean="0"/>
              <a:t>Wir wollen uns den Einfluss von Reflexionen wieder an unserem Beispiel mit der Wärmepumpe vor Augen führen:</a:t>
            </a: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p>
          <a:p>
            <a:endParaRPr lang="de-DE" u="sng" dirty="0" smtClean="0"/>
          </a:p>
          <a:p>
            <a:endParaRPr lang="de-DE" u="none" dirty="0" smtClean="0"/>
          </a:p>
          <a:p>
            <a:endParaRPr lang="de-DE"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6</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Die letzte Aufstellsituation (+ 9 dB) ist im Rahmen der </a:t>
            </a:r>
            <a:r>
              <a:rPr lang="de-DE" b="0" u="sng" baseline="0" dirty="0" smtClean="0"/>
              <a:t>Tätigkeit des Sachverständigen nicht vorgesehen</a:t>
            </a:r>
            <a:r>
              <a:rPr lang="de-DE" b="0" u="none" baseline="0" dirty="0" smtClean="0"/>
              <a:t>.</a:t>
            </a:r>
          </a:p>
          <a:p>
            <a:r>
              <a:rPr lang="de-DE" b="0" u="none" baseline="0" dirty="0" smtClean="0"/>
              <a:t>Es kommt immer wieder vor, dass die umgebende Bebauung eines Gerätes keine Einordnung </a:t>
            </a:r>
            <a:r>
              <a:rPr lang="de-DE" b="0" u="sng" baseline="0" dirty="0" smtClean="0"/>
              <a:t>in eine der fünf vorgesehenen Situationen zulässt</a:t>
            </a:r>
            <a:r>
              <a:rPr lang="de-DE" b="0" u="none" baseline="0" dirty="0" smtClean="0"/>
              <a:t>.</a:t>
            </a:r>
          </a:p>
          <a:p>
            <a:r>
              <a:rPr lang="de-DE" b="0" u="none" baseline="0" dirty="0" smtClean="0"/>
              <a:t>Da in einem solchen Fall u. U. die Festlegung des Reflexionswertes nicht möglich ist und evtl. sogar Messungen durchgeführt werden müssen, ist ggf. eine Messstelle nach § 26 BImSchG hinzuzuziehen.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7</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u="none" dirty="0" smtClean="0"/>
              <a:t>Wir</a:t>
            </a:r>
            <a:r>
              <a:rPr lang="de-DE" u="none" baseline="0" dirty="0" smtClean="0"/>
              <a:t> betrachten die Situation, dass die Wärmepumpe nur ein paar Meter weiter steht, </a:t>
            </a:r>
            <a:r>
              <a:rPr lang="de-DE" u="sng" baseline="0" dirty="0" smtClean="0"/>
              <a:t>allerdings direkt vor der Hausfassade</a:t>
            </a:r>
            <a:r>
              <a:rPr lang="de-DE" u="none" baseline="0" dirty="0" smtClean="0"/>
              <a:t>. Dadurch verkürzt sich die Entfernung auf 10 m, außerdem müssen wir zusätzlich 3 dB wegen der Aufstellung vor einer schallharten Wand und den </a:t>
            </a:r>
            <a:r>
              <a:rPr lang="de-DE" u="sng" baseline="0" dirty="0" smtClean="0"/>
              <a:t>damit verbundenen Reflexionen ansetzen</a:t>
            </a:r>
            <a:r>
              <a:rPr lang="de-DE" u="none" baseline="0" dirty="0" smtClean="0"/>
              <a:t>.</a:t>
            </a:r>
            <a:endParaRPr lang="de-DE" u="non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Der Beurteilungspegel liegt jetzt bei 41 dB(A), d. h.</a:t>
            </a:r>
            <a:r>
              <a:rPr lang="de-DE" baseline="0" dirty="0" smtClean="0"/>
              <a:t> der Richtwert wird </a:t>
            </a:r>
            <a:r>
              <a:rPr lang="de-DE" u="sng" baseline="0" dirty="0" smtClean="0"/>
              <a:t>trotz Anschaffung eines geräuscharmen Gerätes überschritten</a:t>
            </a:r>
            <a:r>
              <a:rPr lang="de-DE" baseline="0" dirty="0" smtClean="0"/>
              <a:t>, so dass der Betrieb nicht zulässig ist.</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Dieses Beispiel</a:t>
            </a:r>
            <a:r>
              <a:rPr lang="de-DE" baseline="0" dirty="0" smtClean="0"/>
              <a:t> zeigt, dass eine zunächst unbedeutend wirkende Planänderung schalltechnisch relevante Auswirkungen haben kann.</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Nun zur Abschirmung durch Hindernisse.</a:t>
            </a: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p>
          <a:p>
            <a:endParaRPr lang="de-DE" u="sng" dirty="0" smtClean="0"/>
          </a:p>
          <a:p>
            <a:endParaRPr lang="de-DE" u="none" dirty="0" smtClean="0"/>
          </a:p>
          <a:p>
            <a:endParaRPr lang="de-DE"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8</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Wir betrachten zunächst </a:t>
            </a:r>
            <a:r>
              <a:rPr lang="de-DE" b="0" u="sng" baseline="0" dirty="0" smtClean="0"/>
              <a:t>die Aufnahme einer Wasserwelle, die auf ein Hindernis trifft</a:t>
            </a:r>
            <a:r>
              <a:rPr lang="de-DE" b="0" u="none" baseline="0" dirty="0" smtClean="0"/>
              <a:t>, um uns folgende Grundeigenschaft klar zu machen: Schall ist eine Welle und kann sich auch in Gebiete ausbreiten, die bei </a:t>
            </a:r>
            <a:r>
              <a:rPr lang="de-DE" b="0" u="sng" baseline="0" dirty="0" smtClean="0"/>
              <a:t>strahlenförmiger Ausbreitung nicht erreicht werden könnten</a:t>
            </a:r>
            <a:r>
              <a:rPr lang="de-DE" b="0" u="none" baseline="0" dirty="0" smtClean="0"/>
              <a:t>. Man mache sich diesbezüglich klar, dass man beispielsweise eine Grillparty hinter einer Mauer sehr gut hören kann, obwohl man die Partygesellschaft nicht sieht.</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t>Man nennt diese Welleneigenschaft Beugung. Die Beugung ist ein stark frequenzabhängiges Phänomen. Wellen werden umso stärker gebeugt, je größer die Wellenlänge, </a:t>
            </a:r>
            <a:r>
              <a:rPr lang="de-DE" b="0" u="sng" baseline="0" dirty="0" smtClean="0"/>
              <a:t>je niedriger also die Frequenz ist</a:t>
            </a:r>
            <a:r>
              <a:rPr lang="de-DE" b="0"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t>Was folgt daraus für die Abschirmung von Schall durch Hindernisse?</a:t>
            </a:r>
            <a:endParaRPr lang="de-DE" u="non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p>
          <a:p>
            <a:endParaRPr lang="de-DE" u="sng" dirty="0" smtClean="0"/>
          </a:p>
          <a:p>
            <a:endParaRPr lang="de-DE" u="none" dirty="0" smtClean="0"/>
          </a:p>
          <a:p>
            <a:endParaRPr lang="de-DE"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9</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elfolie">
    <p:spTree>
      <p:nvGrpSpPr>
        <p:cNvPr id="1" name=""/>
        <p:cNvGrpSpPr/>
        <p:nvPr/>
      </p:nvGrpSpPr>
      <p:grpSpPr>
        <a:xfrm>
          <a:off x="0" y="0"/>
          <a:ext cx="0" cy="0"/>
          <a:chOff x="0" y="0"/>
          <a:chExt cx="0" cy="0"/>
        </a:xfrm>
      </p:grpSpPr>
      <p:sp>
        <p:nvSpPr>
          <p:cNvPr id="8" name="Rechteck 7"/>
          <p:cNvSpPr/>
          <p:nvPr/>
        </p:nvSpPr>
        <p:spPr>
          <a:xfrm>
            <a:off x="179512" y="180000"/>
            <a:ext cx="8784000" cy="649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Untertitel 2"/>
          <p:cNvSpPr>
            <a:spLocks noGrp="1"/>
          </p:cNvSpPr>
          <p:nvPr>
            <p:ph type="subTitle" idx="1"/>
          </p:nvPr>
        </p:nvSpPr>
        <p:spPr>
          <a:xfrm>
            <a:off x="413999" y="2304000"/>
            <a:ext cx="8280000" cy="1476000"/>
          </a:xfrm>
          <a:prstGeom prst="rect">
            <a:avLst/>
          </a:prstGeom>
        </p:spPr>
        <p:txBody>
          <a:bodyPr>
            <a:noAutofit/>
          </a:bodyPr>
          <a:lstStyle>
            <a:lvl1pPr marL="0" indent="0" algn="l">
              <a:lnSpc>
                <a:spcPts val="4200"/>
              </a:lnSpc>
              <a:spcBef>
                <a:spcPts val="0"/>
              </a:spcBef>
              <a:buNone/>
              <a:defRPr sz="4000" b="0" cap="none" baseline="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sp>
        <p:nvSpPr>
          <p:cNvPr id="7" name="Rechteck 6"/>
          <p:cNvSpPr/>
          <p:nvPr/>
        </p:nvSpPr>
        <p:spPr>
          <a:xfrm>
            <a:off x="8962106" y="534391"/>
            <a:ext cx="181893" cy="10801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descr="logo.emf"/>
          <p:cNvPicPr>
            <a:picLocks noChangeAspect="1"/>
          </p:cNvPicPr>
          <p:nvPr/>
        </p:nvPicPr>
        <p:blipFill>
          <a:blip r:embed="rId2" cstate="print"/>
          <a:stretch>
            <a:fillRect/>
          </a:stretch>
        </p:blipFill>
        <p:spPr>
          <a:xfrm>
            <a:off x="6824838" y="529200"/>
            <a:ext cx="2148866" cy="1080000"/>
          </a:xfrm>
          <a:prstGeom prst="rect">
            <a:avLst/>
          </a:prstGeom>
        </p:spPr>
      </p:pic>
      <p:sp>
        <p:nvSpPr>
          <p:cNvPr id="12" name="Textfeld 11"/>
          <p:cNvSpPr txBox="1"/>
          <p:nvPr/>
        </p:nvSpPr>
        <p:spPr>
          <a:xfrm>
            <a:off x="387815" y="1076546"/>
            <a:ext cx="2643907" cy="307777"/>
          </a:xfrm>
          <a:prstGeom prst="rect">
            <a:avLst/>
          </a:prstGeom>
          <a:noFill/>
        </p:spPr>
        <p:txBody>
          <a:bodyPr wrap="square" lIns="0" tIns="0" rIns="0" bIns="0" rtlCol="0">
            <a:spAutoFit/>
          </a:bodyPr>
          <a:lstStyle/>
          <a:p>
            <a:r>
              <a:rPr lang="de-DE" sz="2000" spc="-30" baseline="0" dirty="0" smtClean="0">
                <a:solidFill>
                  <a:schemeClr val="bg1"/>
                </a:solidFill>
              </a:rPr>
              <a:t>Für Mensch &amp; Umwelt</a:t>
            </a:r>
            <a:endParaRPr lang="de-DE" sz="2000" spc="-30" baseline="0" dirty="0">
              <a:solidFill>
                <a:schemeClr val="bg1"/>
              </a:solidFill>
            </a:endParaRPr>
          </a:p>
        </p:txBody>
      </p:sp>
      <p:sp>
        <p:nvSpPr>
          <p:cNvPr id="31" name="Titel 30"/>
          <p:cNvSpPr>
            <a:spLocks noGrp="1"/>
          </p:cNvSpPr>
          <p:nvPr>
            <p:ph type="title" hasCustomPrompt="1"/>
          </p:nvPr>
        </p:nvSpPr>
        <p:spPr>
          <a:xfrm>
            <a:off x="414000" y="1872000"/>
            <a:ext cx="8280000" cy="360000"/>
          </a:xfrm>
        </p:spPr>
        <p:txBody>
          <a:bodyPr>
            <a:noAutofit/>
          </a:bodyPr>
          <a:lstStyle>
            <a:lvl1pPr>
              <a:defRPr sz="2400">
                <a:solidFill>
                  <a:schemeClr val="tx2"/>
                </a:solidFill>
              </a:defRPr>
            </a:lvl1pPr>
          </a:lstStyle>
          <a:p>
            <a:r>
              <a:rPr lang="de-DE" dirty="0" smtClean="0"/>
              <a:t>Hier steht der Veranstaltungstitel</a:t>
            </a:r>
            <a:endParaRPr lang="de-DE" dirty="0"/>
          </a:p>
        </p:txBody>
      </p:sp>
      <p:sp>
        <p:nvSpPr>
          <p:cNvPr id="34" name="Textplatzhalter 33"/>
          <p:cNvSpPr>
            <a:spLocks noGrp="1"/>
          </p:cNvSpPr>
          <p:nvPr>
            <p:ph type="body" sz="quarter" idx="10"/>
          </p:nvPr>
        </p:nvSpPr>
        <p:spPr>
          <a:xfrm>
            <a:off x="413999" y="3798000"/>
            <a:ext cx="8280000" cy="2340000"/>
          </a:xfrm>
        </p:spPr>
        <p:txBody>
          <a:bodyPr>
            <a:normAutofit/>
          </a:bodyPr>
          <a:lstStyle>
            <a:lvl1pPr indent="0">
              <a:spcBef>
                <a:spcPts val="0"/>
              </a:spcBef>
              <a:defRPr sz="2000" b="0" cap="none" baseline="0">
                <a:solidFill>
                  <a:schemeClr val="bg1"/>
                </a:solidFill>
              </a:defRPr>
            </a:lvl1pPr>
            <a:lvl2pPr marL="0" indent="0">
              <a:spcBef>
                <a:spcPts val="0"/>
              </a:spcBef>
              <a:buNone/>
              <a:defRPr sz="2000" b="0" cap="none" baseline="0">
                <a:solidFill>
                  <a:schemeClr val="bg1"/>
                </a:solidFill>
              </a:defRPr>
            </a:lvl2pPr>
            <a:lvl3pPr marL="0" indent="0">
              <a:spcBef>
                <a:spcPts val="0"/>
              </a:spcBef>
              <a:buNone/>
              <a:defRPr sz="2000" b="0" cap="none" baseline="0">
                <a:solidFill>
                  <a:schemeClr val="bg1"/>
                </a:solidFill>
              </a:defRPr>
            </a:lvl3pPr>
            <a:lvl4pPr marL="0" indent="0">
              <a:spcBef>
                <a:spcPts val="0"/>
              </a:spcBef>
              <a:buNone/>
              <a:defRPr sz="2000" b="0" cap="none" baseline="0">
                <a:solidFill>
                  <a:schemeClr val="bg1"/>
                </a:solidFill>
              </a:defRPr>
            </a:lvl4pPr>
            <a:lvl5pPr marL="0" indent="0">
              <a:spcBef>
                <a:spcPts val="0"/>
              </a:spcBef>
              <a:buNone/>
              <a:defRPr sz="2000" b="0" cap="none" baseline="0">
                <a:solidFill>
                  <a:schemeClr val="bg1"/>
                </a:solidFill>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cSld>
  <p:clrMapOvr>
    <a:masterClrMapping/>
  </p:clrMapOvr>
  <p:timing>
    <p:tnLst>
      <p:par>
        <p:cTn id="1" dur="indefinite" restart="never" nodeType="tmRoot"/>
      </p:par>
    </p:tnLst>
  </p:timing>
  <p:hf hdr="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8_Danke">
    <p:spTree>
      <p:nvGrpSpPr>
        <p:cNvPr id="1" name=""/>
        <p:cNvGrpSpPr/>
        <p:nvPr/>
      </p:nvGrpSpPr>
      <p:grpSpPr>
        <a:xfrm>
          <a:off x="0" y="0"/>
          <a:ext cx="0" cy="0"/>
          <a:chOff x="0" y="0"/>
          <a:chExt cx="0" cy="0"/>
        </a:xfrm>
      </p:grpSpPr>
      <p:pic>
        <p:nvPicPr>
          <p:cNvPr id="8" name="Grafik 7" descr="UBA_Fassade_Detaipptl.jpg"/>
          <p:cNvPicPr>
            <a:picLocks/>
          </p:cNvPicPr>
          <p:nvPr/>
        </p:nvPicPr>
        <p:blipFill>
          <a:blip r:embed="rId2" cstate="print"/>
          <a:srcRect t="1741"/>
          <a:stretch>
            <a:fillRect/>
          </a:stretch>
        </p:blipFill>
        <p:spPr>
          <a:xfrm>
            <a:off x="179512" y="180000"/>
            <a:ext cx="8784000" cy="6494400"/>
          </a:xfrm>
          <a:prstGeom prst="rect">
            <a:avLst/>
          </a:prstGeom>
        </p:spPr>
      </p:pic>
      <p:sp>
        <p:nvSpPr>
          <p:cNvPr id="3" name="Datumsplatzhalter 2"/>
          <p:cNvSpPr>
            <a:spLocks noGrp="1"/>
          </p:cNvSpPr>
          <p:nvPr>
            <p:ph type="dt" sz="half" idx="10"/>
          </p:nvPr>
        </p:nvSpPr>
        <p:spPr/>
        <p:txBody>
          <a:bodyPr/>
          <a:lstStyle/>
          <a:p>
            <a:fld id="{AD3896E3-D4AE-4DE7-A181-E326B50B11D0}" type="datetime1">
              <a:rPr lang="de-DE" smtClean="0">
                <a:solidFill>
                  <a:srgbClr val="C8C8C8"/>
                </a:solidFill>
              </a:rPr>
              <a:pPr/>
              <a:t>27.05.2014</a:t>
            </a:fld>
            <a:endParaRPr lang="de-DE" dirty="0">
              <a:solidFill>
                <a:srgbClr val="C8C8C8"/>
              </a:solidFill>
            </a:endParaRPr>
          </a:p>
        </p:txBody>
      </p:sp>
      <p:sp>
        <p:nvSpPr>
          <p:cNvPr id="4" name="Fußzeilenplatzhalter 3"/>
          <p:cNvSpPr>
            <a:spLocks noGrp="1"/>
          </p:cNvSpPr>
          <p:nvPr>
            <p:ph type="ftr" sz="quarter" idx="11"/>
          </p:nvPr>
        </p:nvSpPr>
        <p:spPr/>
        <p:txBody>
          <a:bodyPr/>
          <a:lstStyle/>
          <a:p>
            <a:r>
              <a:rPr lang="de-DE" smtClean="0">
                <a:solidFill>
                  <a:srgbClr val="C8C8C8"/>
                </a:solidFill>
              </a:rPr>
              <a:t>Beispielvortrag</a:t>
            </a:r>
            <a:endParaRPr lang="de-DE" dirty="0">
              <a:solidFill>
                <a:srgbClr val="C8C8C8"/>
              </a:solidFill>
            </a:endParaRPr>
          </a:p>
        </p:txBody>
      </p:sp>
      <p:sp>
        <p:nvSpPr>
          <p:cNvPr id="5" name="Foliennummernplatzhalter 4"/>
          <p:cNvSpPr>
            <a:spLocks noGrp="1"/>
          </p:cNvSpPr>
          <p:nvPr>
            <p:ph type="sldNum" sz="quarter" idx="12"/>
          </p:nvPr>
        </p:nvSpPr>
        <p:spPr/>
        <p:txBody>
          <a:bodyPr/>
          <a:lstStyle/>
          <a:p>
            <a:fld id="{444A159E-39F8-4BD4-BAC6-A1654F7AE0EA}" type="slidenum">
              <a:rPr lang="de-DE" smtClean="0">
                <a:solidFill>
                  <a:srgbClr val="C8C8C8"/>
                </a:solidFill>
              </a:rPr>
              <a:pPr/>
              <a:t>‹Nr.›</a:t>
            </a:fld>
            <a:endParaRPr lang="de-DE" dirty="0">
              <a:solidFill>
                <a:srgbClr val="C8C8C8"/>
              </a:solidFill>
            </a:endParaRPr>
          </a:p>
        </p:txBody>
      </p:sp>
      <p:sp>
        <p:nvSpPr>
          <p:cNvPr id="6" name="Rechteck 5"/>
          <p:cNvSpPr/>
          <p:nvPr/>
        </p:nvSpPr>
        <p:spPr>
          <a:xfrm>
            <a:off x="0" y="1702800"/>
            <a:ext cx="179512" cy="450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a:off x="179512" y="1702800"/>
            <a:ext cx="6120000" cy="450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414338" y="1922400"/>
            <a:ext cx="5597822" cy="1290576"/>
          </a:xfrm>
        </p:spPr>
        <p:txBody>
          <a:bodyPr anchor="t">
            <a:normAutofit/>
          </a:bodyPr>
          <a:lstStyle>
            <a:lvl1pPr>
              <a:lnSpc>
                <a:spcPts val="4200"/>
              </a:lnSpc>
              <a:defRPr sz="4000"/>
            </a:lvl1pPr>
          </a:lstStyle>
          <a:p>
            <a:r>
              <a:rPr lang="de-DE" smtClean="0"/>
              <a:t>Titelmasterformat durch Klicken bearbeiten</a:t>
            </a:r>
            <a:endParaRPr lang="de-DE" dirty="0"/>
          </a:p>
        </p:txBody>
      </p:sp>
      <p:sp>
        <p:nvSpPr>
          <p:cNvPr id="10" name="Textplatzhalter 9"/>
          <p:cNvSpPr>
            <a:spLocks noGrp="1"/>
          </p:cNvSpPr>
          <p:nvPr>
            <p:ph type="body" sz="quarter" idx="13"/>
          </p:nvPr>
        </p:nvSpPr>
        <p:spPr>
          <a:xfrm>
            <a:off x="414338" y="3218400"/>
            <a:ext cx="5597525" cy="1584325"/>
          </a:xfrm>
        </p:spPr>
        <p:txBody>
          <a:bodyPr/>
          <a:lstStyle>
            <a:lvl1pPr>
              <a:defRPr b="0" cap="none" baseline="0"/>
            </a:lvl1pPr>
            <a:lvl2pPr marL="0" indent="0">
              <a:buNone/>
              <a:defRPr b="1">
                <a:solidFill>
                  <a:schemeClr val="accent3"/>
                </a:solidFill>
              </a:defRPr>
            </a:lvl2pPr>
            <a:lvl3pPr marL="0" indent="0">
              <a:buNone/>
              <a:defRPr/>
            </a:lvl3pPr>
            <a:lvl4pPr marL="0" indent="0">
              <a:buNone/>
              <a:defRPr/>
            </a:lvl4pPr>
            <a:lvl5pPr>
              <a:buNone/>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Rechteck 10"/>
          <p:cNvSpPr/>
          <p:nvPr/>
        </p:nvSpPr>
        <p:spPr>
          <a:xfrm>
            <a:off x="8962106" y="534391"/>
            <a:ext cx="181893" cy="10801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2" name="Grafik 11" descr="logo.emf"/>
          <p:cNvPicPr>
            <a:picLocks noChangeAspect="1"/>
          </p:cNvPicPr>
          <p:nvPr/>
        </p:nvPicPr>
        <p:blipFill>
          <a:blip r:embed="rId3" cstate="print"/>
          <a:stretch>
            <a:fillRect/>
          </a:stretch>
        </p:blipFill>
        <p:spPr>
          <a:xfrm>
            <a:off x="6824838" y="529200"/>
            <a:ext cx="2148866" cy="1080000"/>
          </a:xfrm>
          <a:prstGeom prst="rect">
            <a:avLst/>
          </a:prstGeom>
        </p:spPr>
      </p:pic>
    </p:spTree>
  </p:cSld>
  <p:clrMapOvr>
    <a:masterClrMapping/>
  </p:clrMapOvr>
  <p:timing>
    <p:tnLst>
      <p:par>
        <p:cTn id="1" dur="indefinite" restart="never" nodeType="tmRoot"/>
      </p:par>
    </p:tnLst>
  </p:timing>
  <p:hf hdr="0"/>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el, Inhalt (viel Text)">
    <p:spTree>
      <p:nvGrpSpPr>
        <p:cNvPr id="1" name=""/>
        <p:cNvGrpSpPr/>
        <p:nvPr/>
      </p:nvGrpSpPr>
      <p:grpSpPr>
        <a:xfrm>
          <a:off x="0" y="0"/>
          <a:ext cx="0" cy="0"/>
          <a:chOff x="0" y="0"/>
          <a:chExt cx="0" cy="0"/>
        </a:xfrm>
      </p:grpSpPr>
      <p:sp>
        <p:nvSpPr>
          <p:cNvPr id="11" name="Textplatzhalter 7"/>
          <p:cNvSpPr>
            <a:spLocks noGrp="1"/>
          </p:cNvSpPr>
          <p:nvPr>
            <p:ph type="body" sz="quarter" idx="13" hasCustomPrompt="1"/>
          </p:nvPr>
        </p:nvSpPr>
        <p:spPr>
          <a:xfrm>
            <a:off x="414000" y="302177"/>
            <a:ext cx="8207375" cy="231224"/>
          </a:xfrm>
          <a:prstGeom prst="rect">
            <a:avLst/>
          </a:prstGeom>
        </p:spPr>
        <p:txBody>
          <a:bodyPr lIns="0" tIns="0" rIns="0" bIns="0">
            <a:normAutofit/>
          </a:bodyPr>
          <a:lstStyle>
            <a:lvl1pPr marL="0" indent="0">
              <a:buNone/>
              <a:defRPr sz="1200" b="0" cap="none" baseline="0"/>
            </a:lvl1pPr>
          </a:lstStyle>
          <a:p>
            <a:pPr lvl="0"/>
            <a:r>
              <a:rPr lang="de-DE" dirty="0" smtClean="0"/>
              <a:t>6. Kapitel: </a:t>
            </a:r>
            <a:r>
              <a:rPr lang="de-DE" b="1" dirty="0" smtClean="0"/>
              <a:t>Anlagenplanung im Hinblick auf den Lärmschutz II</a:t>
            </a:r>
            <a:endParaRPr lang="de-DE" dirty="0" smtClean="0"/>
          </a:p>
        </p:txBody>
      </p:sp>
      <p:sp>
        <p:nvSpPr>
          <p:cNvPr id="7" name="Inhaltsplatzhalter 6"/>
          <p:cNvSpPr>
            <a:spLocks noGrp="1"/>
          </p:cNvSpPr>
          <p:nvPr>
            <p:ph sz="quarter" idx="14"/>
          </p:nvPr>
        </p:nvSpPr>
        <p:spPr>
          <a:xfrm>
            <a:off x="415156" y="1497261"/>
            <a:ext cx="8333308" cy="4884489"/>
          </a:xfrm>
        </p:spPr>
        <p:txBody>
          <a:bodyPr>
            <a:noAutofit/>
          </a:bodyPr>
          <a:lstStyle>
            <a:lvl1pPr>
              <a:defRPr sz="2400" b="0"/>
            </a:lvl1pPr>
            <a:lvl2pPr marL="742950" indent="-285750">
              <a:buClr>
                <a:schemeClr val="tx2"/>
              </a:buClr>
              <a:buFont typeface="Arial" panose="020B0604020202020204" pitchFamily="34" charset="0"/>
              <a:buChar char="•"/>
              <a:defRPr sz="2400"/>
            </a:lvl2pPr>
            <a:lvl3pPr marL="1143000" indent="-228600">
              <a:buClr>
                <a:schemeClr val="tx2"/>
              </a:buClr>
              <a:buFont typeface="Arial" panose="020B0604020202020204" pitchFamily="34" charset="0"/>
              <a:buChar char="•"/>
              <a:defRPr sz="2200"/>
            </a:lvl3pPr>
            <a:lvl4pPr marL="1600200" indent="-228600">
              <a:buClr>
                <a:schemeClr val="tx2"/>
              </a:buClr>
              <a:buFont typeface="Arial" panose="020B0604020202020204" pitchFamily="34" charset="0"/>
              <a:buChar char="•"/>
              <a:defRPr sz="2000"/>
            </a:lvl4pPr>
            <a:lvl5pPr marL="2057400" indent="-228600">
              <a:buClr>
                <a:schemeClr val="tx2"/>
              </a:buClr>
              <a:buFont typeface="Arial" panose="020B0604020202020204" pitchFamily="34" charset="0"/>
              <a:buChar char="•"/>
              <a:defRPr sz="180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3" name="Titel 2"/>
          <p:cNvSpPr>
            <a:spLocks noGrp="1"/>
          </p:cNvSpPr>
          <p:nvPr>
            <p:ph type="title"/>
          </p:nvPr>
        </p:nvSpPr>
        <p:spPr/>
        <p:txBody>
          <a:bodyPr/>
          <a:lstStyle>
            <a:lvl1pPr>
              <a:defRPr b="1"/>
            </a:lvl1pPr>
          </a:lstStyle>
          <a:p>
            <a:r>
              <a:rPr lang="de-DE" smtClean="0"/>
              <a:t>Titelmasterformat durch Klicken bearbeiten</a:t>
            </a:r>
            <a:endParaRPr lang="de-DE" dirty="0"/>
          </a:p>
        </p:txBody>
      </p:sp>
      <p:sp>
        <p:nvSpPr>
          <p:cNvPr id="4" name="Datumsplatzhalter 3"/>
          <p:cNvSpPr>
            <a:spLocks noGrp="1"/>
          </p:cNvSpPr>
          <p:nvPr>
            <p:ph type="dt" sz="half" idx="15"/>
          </p:nvPr>
        </p:nvSpPr>
        <p:spPr/>
        <p:txBody>
          <a:bodyPr/>
          <a:lstStyle/>
          <a:p>
            <a:fld id="{AD3896E3-D4AE-4DE7-A181-E326B50B11D0}" type="datetime1">
              <a:rPr lang="de-DE" smtClean="0">
                <a:solidFill>
                  <a:srgbClr val="C8C8C8"/>
                </a:solidFill>
              </a:rPr>
              <a:pPr/>
              <a:t>27.05.2014</a:t>
            </a:fld>
            <a:endParaRPr lang="de-DE" dirty="0">
              <a:solidFill>
                <a:srgbClr val="C8C8C8"/>
              </a:solidFill>
            </a:endParaRPr>
          </a:p>
        </p:txBody>
      </p:sp>
      <p:sp>
        <p:nvSpPr>
          <p:cNvPr id="5" name="Fußzeilenplatzhalter 4"/>
          <p:cNvSpPr>
            <a:spLocks noGrp="1"/>
          </p:cNvSpPr>
          <p:nvPr>
            <p:ph type="ftr" sz="quarter" idx="16"/>
          </p:nvPr>
        </p:nvSpPr>
        <p:spPr/>
        <p:txBody>
          <a:bodyPr/>
          <a:lstStyle/>
          <a:p>
            <a:r>
              <a:rPr lang="de-DE" smtClean="0">
                <a:solidFill>
                  <a:srgbClr val="C8C8C8"/>
                </a:solidFill>
              </a:rPr>
              <a:t>Beispielvortrag</a:t>
            </a:r>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‹Nr.›</a:t>
            </a:fld>
            <a:endParaRPr lang="de-DE" dirty="0">
              <a:solidFill>
                <a:srgbClr val="C8C8C8"/>
              </a:solidFill>
            </a:endParaRPr>
          </a:p>
        </p:txBody>
      </p:sp>
    </p:spTree>
    <p:extLst>
      <p:ext uri="{BB962C8B-B14F-4D97-AF65-F5344CB8AC3E}">
        <p14:creationId xmlns:p14="http://schemas.microsoft.com/office/powerpoint/2010/main" val="1775982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Rectangle 5"/>
          <p:cNvSpPr>
            <a:spLocks noChangeArrowheads="1"/>
          </p:cNvSpPr>
          <p:nvPr/>
        </p:nvSpPr>
        <p:spPr bwMode="auto">
          <a:xfrm>
            <a:off x="-1587" y="-3175"/>
            <a:ext cx="9140825" cy="6858000"/>
          </a:xfrm>
          <a:prstGeom prst="rect">
            <a:avLst/>
          </a:prstGeom>
          <a:solidFill>
            <a:srgbClr val="E3E4E4"/>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27" name="AutoShape 3"/>
          <p:cNvSpPr>
            <a:spLocks noChangeAspect="1" noChangeArrowheads="1" noTextEdit="1"/>
          </p:cNvSpPr>
          <p:nvPr/>
        </p:nvSpPr>
        <p:spPr bwMode="auto">
          <a:xfrm>
            <a:off x="1588" y="0"/>
            <a:ext cx="9140825" cy="6858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30" name="Rectangle 6"/>
          <p:cNvSpPr>
            <a:spLocks noChangeArrowheads="1"/>
          </p:cNvSpPr>
          <p:nvPr/>
        </p:nvSpPr>
        <p:spPr bwMode="auto">
          <a:xfrm>
            <a:off x="134938" y="127000"/>
            <a:ext cx="8874125" cy="65659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31" name="Freeform 7"/>
          <p:cNvSpPr>
            <a:spLocks/>
          </p:cNvSpPr>
          <p:nvPr/>
        </p:nvSpPr>
        <p:spPr bwMode="auto">
          <a:xfrm>
            <a:off x="1588" y="6594475"/>
            <a:ext cx="9140825" cy="263525"/>
          </a:xfrm>
          <a:custGeom>
            <a:avLst/>
            <a:gdLst/>
            <a:ahLst/>
            <a:cxnLst>
              <a:cxn ang="0">
                <a:pos x="0" y="0"/>
              </a:cxn>
              <a:cxn ang="0">
                <a:pos x="0" y="82"/>
              </a:cxn>
              <a:cxn ang="0">
                <a:pos x="0" y="166"/>
              </a:cxn>
              <a:cxn ang="0">
                <a:pos x="5758" y="166"/>
              </a:cxn>
              <a:cxn ang="0">
                <a:pos x="5758" y="0"/>
              </a:cxn>
              <a:cxn ang="0">
                <a:pos x="0" y="0"/>
              </a:cxn>
            </a:cxnLst>
            <a:rect l="0" t="0" r="r" b="b"/>
            <a:pathLst>
              <a:path w="5758" h="166">
                <a:moveTo>
                  <a:pt x="0" y="0"/>
                </a:moveTo>
                <a:lnTo>
                  <a:pt x="0" y="82"/>
                </a:lnTo>
                <a:lnTo>
                  <a:pt x="0" y="166"/>
                </a:lnTo>
                <a:lnTo>
                  <a:pt x="5758" y="166"/>
                </a:lnTo>
                <a:lnTo>
                  <a:pt x="5758" y="0"/>
                </a:lnTo>
                <a:lnTo>
                  <a:pt x="0" y="0"/>
                </a:lnTo>
                <a:close/>
              </a:path>
            </a:pathLst>
          </a:custGeom>
          <a:solidFill>
            <a:srgbClr val="4B4B4D"/>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 name="Titelplatzhalter 1"/>
          <p:cNvSpPr>
            <a:spLocks noGrp="1"/>
          </p:cNvSpPr>
          <p:nvPr>
            <p:ph type="title"/>
          </p:nvPr>
        </p:nvSpPr>
        <p:spPr>
          <a:xfrm>
            <a:off x="413999" y="473825"/>
            <a:ext cx="8280000" cy="608215"/>
          </a:xfrm>
          <a:prstGeom prst="rect">
            <a:avLst/>
          </a:prstGeom>
        </p:spPr>
        <p:txBody>
          <a:bodyPr vert="horz" lIns="0" tIns="0" rIns="0" bIns="0" rtlCol="0" anchor="b" anchorCtr="0">
            <a:normAutofit/>
          </a:bodyPr>
          <a:lstStyle/>
          <a:p>
            <a:r>
              <a:rPr lang="de-DE" dirty="0" smtClean="0"/>
              <a:t>Titelmasterformat durch Klicken bearbeiten</a:t>
            </a:r>
            <a:endParaRPr lang="de-DE" dirty="0"/>
          </a:p>
        </p:txBody>
      </p:sp>
      <p:sp>
        <p:nvSpPr>
          <p:cNvPr id="4" name="Datumsplatzhalter 3"/>
          <p:cNvSpPr>
            <a:spLocks noGrp="1"/>
          </p:cNvSpPr>
          <p:nvPr>
            <p:ph type="dt" sz="half" idx="2"/>
          </p:nvPr>
        </p:nvSpPr>
        <p:spPr>
          <a:xfrm>
            <a:off x="415925" y="6597353"/>
            <a:ext cx="987723" cy="260648"/>
          </a:xfrm>
          <a:prstGeom prst="rect">
            <a:avLst/>
          </a:prstGeom>
        </p:spPr>
        <p:txBody>
          <a:bodyPr vert="horz" lIns="0" tIns="0" rIns="0" bIns="0" rtlCol="0" anchor="ctr"/>
          <a:lstStyle>
            <a:lvl1pPr algn="l">
              <a:defRPr sz="1200">
                <a:solidFill>
                  <a:schemeClr val="bg1"/>
                </a:solidFill>
              </a:defRPr>
            </a:lvl1pPr>
          </a:lstStyle>
          <a:p>
            <a:fld id="{AD3896E3-D4AE-4DE7-A181-E326B50B11D0}" type="datetime1">
              <a:rPr lang="de-DE" smtClean="0">
                <a:solidFill>
                  <a:srgbClr val="C8C8C8"/>
                </a:solidFill>
              </a:rPr>
              <a:pPr/>
              <a:t>27.05.2014</a:t>
            </a:fld>
            <a:endParaRPr lang="de-DE" dirty="0">
              <a:solidFill>
                <a:srgbClr val="C8C8C8"/>
              </a:solidFill>
            </a:endParaRPr>
          </a:p>
        </p:txBody>
      </p:sp>
      <p:sp>
        <p:nvSpPr>
          <p:cNvPr id="5" name="Fußzeilenplatzhalter 4"/>
          <p:cNvSpPr>
            <a:spLocks noGrp="1"/>
          </p:cNvSpPr>
          <p:nvPr>
            <p:ph type="ftr" sz="quarter" idx="3"/>
          </p:nvPr>
        </p:nvSpPr>
        <p:spPr>
          <a:xfrm>
            <a:off x="1403648" y="6597353"/>
            <a:ext cx="5112568" cy="260648"/>
          </a:xfrm>
          <a:prstGeom prst="rect">
            <a:avLst/>
          </a:prstGeom>
        </p:spPr>
        <p:txBody>
          <a:bodyPr vert="horz" lIns="0" tIns="0" rIns="0" bIns="0" rtlCol="0" anchor="ctr"/>
          <a:lstStyle>
            <a:lvl1pPr algn="l">
              <a:defRPr sz="1200">
                <a:solidFill>
                  <a:schemeClr val="bg1"/>
                </a:solidFill>
              </a:defRPr>
            </a:lvl1pPr>
          </a:lstStyle>
          <a:p>
            <a:r>
              <a:rPr lang="de-DE" smtClean="0">
                <a:solidFill>
                  <a:srgbClr val="C8C8C8"/>
                </a:solidFill>
              </a:rPr>
              <a:t>Beispielvortrag</a:t>
            </a:r>
            <a:endParaRPr lang="de-DE" dirty="0">
              <a:solidFill>
                <a:srgbClr val="C8C8C8"/>
              </a:solidFill>
            </a:endParaRPr>
          </a:p>
        </p:txBody>
      </p:sp>
      <p:sp>
        <p:nvSpPr>
          <p:cNvPr id="6" name="Foliennummernplatzhalter 5"/>
          <p:cNvSpPr>
            <a:spLocks noGrp="1"/>
          </p:cNvSpPr>
          <p:nvPr>
            <p:ph type="sldNum" sz="quarter" idx="4"/>
          </p:nvPr>
        </p:nvSpPr>
        <p:spPr>
          <a:xfrm>
            <a:off x="8117018" y="6597353"/>
            <a:ext cx="557263" cy="260648"/>
          </a:xfrm>
          <a:prstGeom prst="rect">
            <a:avLst/>
          </a:prstGeom>
        </p:spPr>
        <p:txBody>
          <a:bodyPr vert="horz" lIns="0" tIns="0" rIns="0" bIns="0" rtlCol="0" anchor="ctr"/>
          <a:lstStyle>
            <a:lvl1pPr algn="r">
              <a:defRPr sz="1200">
                <a:solidFill>
                  <a:schemeClr val="bg1"/>
                </a:solidFill>
              </a:defRPr>
            </a:lvl1pPr>
          </a:lstStyle>
          <a:p>
            <a:fld id="{444A159E-39F8-4BD4-BAC6-A1654F7AE0EA}" type="slidenum">
              <a:rPr lang="de-DE" smtClean="0">
                <a:solidFill>
                  <a:srgbClr val="C8C8C8"/>
                </a:solidFill>
              </a:rPr>
              <a:pPr/>
              <a:t>‹Nr.›</a:t>
            </a:fld>
            <a:endParaRPr lang="de-DE" dirty="0">
              <a:solidFill>
                <a:srgbClr val="C8C8C8"/>
              </a:solidFill>
            </a:endParaRPr>
          </a:p>
        </p:txBody>
      </p:sp>
      <p:sp>
        <p:nvSpPr>
          <p:cNvPr id="19" name="Rechteck 18"/>
          <p:cNvSpPr/>
          <p:nvPr/>
        </p:nvSpPr>
        <p:spPr>
          <a:xfrm>
            <a:off x="0" y="312738"/>
            <a:ext cx="133200" cy="73463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11"/>
          <p:cNvSpPr>
            <a:spLocks noGrp="1"/>
          </p:cNvSpPr>
          <p:nvPr>
            <p:ph type="body" idx="1"/>
          </p:nvPr>
        </p:nvSpPr>
        <p:spPr>
          <a:xfrm>
            <a:off x="414000" y="1497013"/>
            <a:ext cx="8280000" cy="4865687"/>
          </a:xfrm>
          <a:prstGeom prst="rect">
            <a:avLst/>
          </a:prstGeom>
        </p:spPr>
        <p:txBody>
          <a:bodyPr vert="horz" lIns="0" tIns="0" rIns="0" bIns="45720" rtlCol="0">
            <a:normAutofit/>
          </a:bodyPr>
          <a:lstStyle/>
          <a:p>
            <a:pPr lvl="0"/>
            <a:r>
              <a:rPr lang="de-DE" dirty="0" smtClean="0"/>
              <a:t>Textmasterformate durch klicken bearbeiten</a:t>
            </a:r>
          </a:p>
          <a:p>
            <a:pPr marL="0" marR="0" lvl="1" indent="0" algn="l" defTabSz="914400" rtl="0" eaLnBrk="1" fontAlgn="auto" latinLnBrk="0" hangingPunct="1">
              <a:lnSpc>
                <a:spcPct val="120000"/>
              </a:lnSpc>
              <a:spcBef>
                <a:spcPts val="0"/>
              </a:spcBef>
              <a:spcAft>
                <a:spcPts val="0"/>
              </a:spcAft>
              <a:buClrTx/>
              <a:buSzPct val="100000"/>
              <a:buFont typeface="Meta Offc" pitchFamily="34" charset="0"/>
              <a:buNone/>
              <a:tabLst/>
              <a:defRPr/>
            </a:pPr>
            <a:r>
              <a:rPr lang="de-DE" dirty="0" smtClean="0"/>
              <a:t>Zweite Ebene</a:t>
            </a:r>
          </a:p>
          <a:p>
            <a:pPr marL="162000" marR="0" lvl="2" indent="-162000" algn="l" defTabSz="914400" rtl="0" eaLnBrk="1" fontAlgn="auto" latinLnBrk="0" hangingPunct="1">
              <a:lnSpc>
                <a:spcPct val="120000"/>
              </a:lnSpc>
              <a:spcBef>
                <a:spcPts val="0"/>
              </a:spcBef>
              <a:spcAft>
                <a:spcPts val="0"/>
              </a:spcAft>
              <a:buClrTx/>
              <a:buSzTx/>
              <a:buFont typeface="Meta Offc" pitchFamily="34" charset="0"/>
              <a:buChar char="•"/>
              <a:tabLst/>
              <a:defRPr/>
            </a:pPr>
            <a:r>
              <a:rPr lang="de-DE" dirty="0" smtClean="0"/>
              <a:t>Dritte Ebene</a:t>
            </a:r>
          </a:p>
          <a:p>
            <a:pPr marL="324000" marR="0" lvl="3" indent="-162000" algn="l" defTabSz="914400" rtl="0" eaLnBrk="1" fontAlgn="auto" latinLnBrk="0" hangingPunct="1">
              <a:lnSpc>
                <a:spcPct val="120000"/>
              </a:lnSpc>
              <a:spcBef>
                <a:spcPts val="0"/>
              </a:spcBef>
              <a:spcAft>
                <a:spcPts val="0"/>
              </a:spcAft>
              <a:buClrTx/>
              <a:buSzTx/>
              <a:buFont typeface="Symbol" pitchFamily="18" charset="2"/>
              <a:buChar char="-"/>
              <a:tabLst/>
              <a:defRPr/>
            </a:pPr>
            <a:r>
              <a:rPr lang="de-DE" dirty="0" smtClean="0"/>
              <a:t>Vierte Ebene</a:t>
            </a:r>
          </a:p>
          <a:p>
            <a:pPr marL="486000" marR="0" lvl="4" indent="-162000" algn="l" defTabSz="914400" rtl="0" eaLnBrk="1" fontAlgn="auto" latinLnBrk="0" hangingPunct="1">
              <a:lnSpc>
                <a:spcPct val="120000"/>
              </a:lnSpc>
              <a:spcBef>
                <a:spcPts val="0"/>
              </a:spcBef>
              <a:spcAft>
                <a:spcPts val="0"/>
              </a:spcAft>
              <a:buClrTx/>
              <a:buSzTx/>
              <a:buFont typeface="Symbol" pitchFamily="18" charset="2"/>
              <a:buChar char="-"/>
              <a:tabLst/>
              <a:defRPr/>
            </a:pPr>
            <a:r>
              <a:rPr lang="de-DE" dirty="0" smtClean="0"/>
              <a:t>Fünfte Ebene</a:t>
            </a:r>
            <a:endParaRPr lang="de-DE" dirty="0"/>
          </a:p>
        </p:txBody>
      </p:sp>
      <p:sp>
        <p:nvSpPr>
          <p:cNvPr id="14" name="Textplatzhalter 7"/>
          <p:cNvSpPr txBox="1">
            <a:spLocks/>
          </p:cNvSpPr>
          <p:nvPr/>
        </p:nvSpPr>
        <p:spPr>
          <a:xfrm>
            <a:off x="414000" y="302177"/>
            <a:ext cx="8207375" cy="231224"/>
          </a:xfrm>
          <a:prstGeom prst="rect">
            <a:avLst/>
          </a:prstGeom>
        </p:spPr>
        <p:txBody>
          <a:bodyPr lIns="0" tIns="0" rIns="0" bIns="0">
            <a:normAutofit/>
          </a:bodyPr>
          <a:lstStyle>
            <a:lvl1pPr marL="0" indent="0" algn="l" defTabSz="914400" rtl="0" eaLnBrk="1" latinLnBrk="0" hangingPunct="1">
              <a:spcBef>
                <a:spcPct val="20000"/>
              </a:spcBef>
              <a:buClr>
                <a:schemeClr val="tx2"/>
              </a:buClr>
              <a:buFont typeface="Arial" pitchFamily="34" charset="0"/>
              <a:buNone/>
              <a:tabLst/>
              <a:defRPr kumimoji="0" lang="de-DE" sz="1200" b="0" i="0" u="none" strike="noStrike" kern="1200" cap="none" spc="0" normalizeH="0" baseline="0" noProof="0">
                <a:ln>
                  <a:noFill/>
                </a:ln>
                <a:solidFill>
                  <a:schemeClr val="tx1"/>
                </a:solidFill>
                <a:effectLst/>
                <a:uLnTx/>
                <a:uFillTx/>
                <a:latin typeface="+mn-lt"/>
                <a:ea typeface="+mn-ea"/>
                <a:cs typeface="+mn-cs"/>
              </a:defRPr>
            </a:lvl1pPr>
            <a:lvl2pPr marL="742950" indent="-28575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dirty="0" smtClean="0"/>
              <a:t>6. Kapitel: </a:t>
            </a:r>
            <a:r>
              <a:rPr lang="de-DE" b="0" dirty="0" smtClean="0"/>
              <a:t>Anlagenplanung im Hinblick auf den Lärmschutz II</a:t>
            </a:r>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914400" rtl="0" eaLnBrk="1" latinLnBrk="0" hangingPunct="1">
        <a:spcBef>
          <a:spcPct val="0"/>
        </a:spcBef>
        <a:buNone/>
        <a:defRPr sz="2600" kern="1200">
          <a:solidFill>
            <a:schemeClr val="tx2"/>
          </a:solidFill>
          <a:latin typeface="+mj-lt"/>
          <a:ea typeface="+mj-ea"/>
          <a:cs typeface="+mj-cs"/>
        </a:defRPr>
      </a:lvl1pPr>
    </p:titleStyle>
    <p:bodyStyle>
      <a:lvl1pPr marL="0" indent="0" algn="l" defTabSz="914400" rtl="0" eaLnBrk="1" latinLnBrk="0" hangingPunct="1">
        <a:spcBef>
          <a:spcPct val="20000"/>
        </a:spcBef>
        <a:buClr>
          <a:schemeClr val="tx2"/>
        </a:buClr>
        <a:buFont typeface="Arial" pitchFamily="34" charset="0"/>
        <a:buNone/>
        <a:tabLst/>
        <a:defRPr kumimoji="0" lang="de-DE" sz="2400" b="1" i="0" u="none" strike="noStrike" kern="1200" cap="none" spc="0" normalizeH="0" baseline="0" noProof="0" dirty="0" smtClean="0">
          <a:ln>
            <a:noFill/>
          </a:ln>
          <a:solidFill>
            <a:schemeClr val="tx1"/>
          </a:solidFill>
          <a:effectLst/>
          <a:uLnTx/>
          <a:uFillTx/>
          <a:latin typeface="+mn-lt"/>
          <a:ea typeface="+mn-ea"/>
          <a:cs typeface="+mn-cs"/>
        </a:defRPr>
      </a:lvl1pPr>
      <a:lvl2pPr marL="742950" indent="-28575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5.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ntertitel 6"/>
          <p:cNvSpPr>
            <a:spLocks noGrp="1"/>
          </p:cNvSpPr>
          <p:nvPr>
            <p:ph type="subTitle" idx="1"/>
          </p:nvPr>
        </p:nvSpPr>
        <p:spPr/>
        <p:txBody>
          <a:bodyPr/>
          <a:lstStyle/>
          <a:p>
            <a:r>
              <a:rPr lang="de-DE" b="1" dirty="0"/>
              <a:t>Anlagenplanung im Hinblick auf den </a:t>
            </a:r>
            <a:r>
              <a:rPr lang="de-DE" b="1" dirty="0" smtClean="0"/>
              <a:t>Schallschutz </a:t>
            </a:r>
            <a:r>
              <a:rPr lang="de-DE" b="1" dirty="0"/>
              <a:t>II</a:t>
            </a:r>
            <a:endParaRPr lang="de-DE" dirty="0"/>
          </a:p>
        </p:txBody>
      </p:sp>
      <p:sp>
        <p:nvSpPr>
          <p:cNvPr id="8" name="Titel 7"/>
          <p:cNvSpPr>
            <a:spLocks noGrp="1"/>
          </p:cNvSpPr>
          <p:nvPr>
            <p:ph type="title"/>
          </p:nvPr>
        </p:nvSpPr>
        <p:spPr/>
        <p:txBody>
          <a:bodyPr>
            <a:normAutofit fontScale="90000"/>
          </a:bodyPr>
          <a:lstStyle/>
          <a:p>
            <a:r>
              <a:rPr lang="de-DE" b="1" dirty="0"/>
              <a:t>6</a:t>
            </a:r>
            <a:r>
              <a:rPr lang="de-DE" b="1" dirty="0" smtClean="0"/>
              <a:t>. Kapitel</a:t>
            </a:r>
            <a:endParaRPr lang="de-DE" b="1" dirty="0"/>
          </a:p>
        </p:txBody>
      </p:sp>
      <p:sp>
        <p:nvSpPr>
          <p:cNvPr id="2" name="Textplatzhalter 1"/>
          <p:cNvSpPr>
            <a:spLocks noGrp="1"/>
          </p:cNvSpPr>
          <p:nvPr>
            <p:ph type="body" sz="quarter" idx="10"/>
          </p:nvPr>
        </p:nvSpPr>
        <p:spPr/>
        <p:txBody>
          <a:bodyPr/>
          <a:lstStyle/>
          <a:p>
            <a:r>
              <a:rPr lang="de-DE" dirty="0"/>
              <a:t>Dr. Mustermann | Dipl. Ing. (FH) Frau </a:t>
            </a:r>
            <a:r>
              <a:rPr lang="de-DE" dirty="0" smtClean="0"/>
              <a:t>Mustermann</a:t>
            </a:r>
            <a:endParaRPr lang="de-DE" dirty="0"/>
          </a:p>
        </p:txBody>
      </p:sp>
    </p:spTree>
    <p:extLst>
      <p:ext uri="{BB962C8B-B14F-4D97-AF65-F5344CB8AC3E}">
        <p14:creationId xmlns:p14="http://schemas.microsoft.com/office/powerpoint/2010/main" val="299188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13"/>
          </p:nvPr>
        </p:nvSpPr>
        <p:spPr/>
        <p:txBody>
          <a:bodyPr/>
          <a:lstStyle/>
          <a:p>
            <a:endParaRPr lang="de-DE"/>
          </a:p>
        </p:txBody>
      </p:sp>
      <p:sp>
        <p:nvSpPr>
          <p:cNvPr id="3" name="Inhaltsplatzhalter 2"/>
          <p:cNvSpPr>
            <a:spLocks noGrp="1"/>
          </p:cNvSpPr>
          <p:nvPr>
            <p:ph sz="quarter" idx="14"/>
          </p:nvPr>
        </p:nvSpPr>
        <p:spPr/>
        <p:txBody>
          <a:bodyPr>
            <a:normAutofit lnSpcReduction="10000"/>
          </a:bodyPr>
          <a:lstStyle/>
          <a:p>
            <a:pPr marL="342900" indent="-342900">
              <a:buFont typeface="Arial" panose="020B0604020202020204" pitchFamily="34" charset="0"/>
              <a:buChar char="•"/>
            </a:pPr>
            <a:r>
              <a:rPr lang="de-DE" dirty="0"/>
              <a:t>H</a:t>
            </a:r>
            <a:r>
              <a:rPr lang="de-DE" dirty="0" smtClean="0"/>
              <a:t>ochfrequenter Schall ist leichter abzuschirmen als tieffrequenter Schall.</a:t>
            </a:r>
          </a:p>
          <a:p>
            <a:endParaRPr lang="de-DE" dirty="0"/>
          </a:p>
          <a:p>
            <a:pPr marL="342900" indent="-342900">
              <a:buFont typeface="Arial" panose="020B0604020202020204" pitchFamily="34" charset="0"/>
              <a:buChar char="•"/>
            </a:pPr>
            <a:r>
              <a:rPr lang="de-DE" dirty="0"/>
              <a:t>Abschirmend wirksam sind </a:t>
            </a:r>
            <a:r>
              <a:rPr lang="de-DE" dirty="0" smtClean="0"/>
              <a:t>außerdem grundsätzlich </a:t>
            </a:r>
            <a:r>
              <a:rPr lang="de-DE" dirty="0"/>
              <a:t>nur größere, kompakte Flächen ohne nennenswerte </a:t>
            </a:r>
            <a:r>
              <a:rPr lang="de-DE" dirty="0" smtClean="0"/>
              <a:t>Lücken.</a:t>
            </a:r>
          </a:p>
          <a:p>
            <a:endParaRPr lang="de-DE" dirty="0"/>
          </a:p>
          <a:p>
            <a:pPr marL="342900" indent="-342900">
              <a:buFont typeface="Arial" panose="020B0604020202020204" pitchFamily="34" charset="0"/>
              <a:buChar char="•"/>
            </a:pPr>
            <a:r>
              <a:rPr lang="de-DE" dirty="0" smtClean="0"/>
              <a:t>Ein </a:t>
            </a:r>
            <a:r>
              <a:rPr lang="de-DE" dirty="0"/>
              <a:t>Hindernis kann nur akustisch wirksam sein, wenn es die Sichtlinie zwischen Quelle und Empfänger unterbricht. Unter dieser Voraussetzung ist ein Hindernis umso </a:t>
            </a:r>
            <a:r>
              <a:rPr lang="de-DE" dirty="0" smtClean="0"/>
              <a:t>wirksamer,</a:t>
            </a:r>
          </a:p>
          <a:p>
            <a:pPr lvl="1"/>
            <a:r>
              <a:rPr lang="de-DE" dirty="0"/>
              <a:t>je massiver es ist</a:t>
            </a:r>
            <a:r>
              <a:rPr lang="de-DE" dirty="0" smtClean="0"/>
              <a:t>,</a:t>
            </a:r>
          </a:p>
          <a:p>
            <a:pPr lvl="1"/>
            <a:r>
              <a:rPr lang="de-DE" dirty="0"/>
              <a:t>je tiefer es in die Sichtlinie einschneidet </a:t>
            </a:r>
            <a:r>
              <a:rPr lang="de-DE" dirty="0" smtClean="0"/>
              <a:t>und</a:t>
            </a:r>
          </a:p>
          <a:p>
            <a:pPr lvl="1"/>
            <a:r>
              <a:rPr lang="de-DE" dirty="0"/>
              <a:t>je hochfrequenter das Geräuschspektrum ist</a:t>
            </a:r>
            <a:r>
              <a:rPr lang="de-DE" dirty="0" smtClean="0"/>
              <a:t>.</a:t>
            </a:r>
            <a:endParaRPr lang="de-DE" dirty="0"/>
          </a:p>
        </p:txBody>
      </p:sp>
      <p:sp>
        <p:nvSpPr>
          <p:cNvPr id="2" name="Titel 1"/>
          <p:cNvSpPr>
            <a:spLocks noGrp="1"/>
          </p:cNvSpPr>
          <p:nvPr>
            <p:ph type="title"/>
          </p:nvPr>
        </p:nvSpPr>
        <p:spPr/>
        <p:txBody>
          <a:bodyPr/>
          <a:lstStyle/>
          <a:p>
            <a:r>
              <a:rPr lang="de-DE" b="1" dirty="0"/>
              <a:t>Berücksichtigung der Abschirmung</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10</a:t>
            </a:fld>
            <a:endParaRPr lang="de-DE" dirty="0">
              <a:solidFill>
                <a:srgbClr val="C8C8C8"/>
              </a:solidFill>
            </a:endParaRPr>
          </a:p>
        </p:txBody>
      </p:sp>
    </p:spTree>
    <p:extLst>
      <p:ext uri="{BB962C8B-B14F-4D97-AF65-F5344CB8AC3E}">
        <p14:creationId xmlns:p14="http://schemas.microsoft.com/office/powerpoint/2010/main" val="267452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4"/>
          </p:nvPr>
        </p:nvSpPr>
        <p:spPr>
          <a:xfrm>
            <a:off x="415156" y="1196752"/>
            <a:ext cx="8333308" cy="5184998"/>
          </a:xfrm>
          <a:effectLst>
            <a:outerShdw blurRad="63500" sx="101000" sy="101000" algn="ctr" rotWithShape="0">
              <a:prstClr val="black">
                <a:alpha val="24000"/>
              </a:prstClr>
            </a:outerShdw>
          </a:effectLst>
        </p:spPr>
        <p:txBody>
          <a:bodyPr/>
          <a:lstStyle/>
          <a:p>
            <a:r>
              <a:rPr lang="de-DE" dirty="0" smtClean="0"/>
              <a:t>Wegen der Frequenzabhängigkeit der Abschirmung sind pauschale quantitative Aussagen schwierig. </a:t>
            </a:r>
          </a:p>
          <a:p>
            <a:endParaRPr lang="de-DE" dirty="0" smtClean="0"/>
          </a:p>
          <a:p>
            <a:r>
              <a:rPr lang="de-DE" dirty="0" smtClean="0"/>
              <a:t>Für den häufigen Fall der Ausbreitung um Häuserecken gilt folgende orientierende Faustregel:</a:t>
            </a:r>
          </a:p>
          <a:p>
            <a:endParaRPr lang="de-DE" sz="600" dirty="0" smtClean="0"/>
          </a:p>
          <a:p>
            <a:pPr lvl="1"/>
            <a:r>
              <a:rPr lang="de-DE" dirty="0"/>
              <a:t>um eine Ecke: 	  -</a:t>
            </a:r>
            <a:r>
              <a:rPr lang="de-DE" dirty="0" smtClean="0"/>
              <a:t>5 dB</a:t>
            </a:r>
          </a:p>
          <a:p>
            <a:pPr lvl="1"/>
            <a:endParaRPr lang="de-DE" dirty="0" smtClean="0"/>
          </a:p>
          <a:p>
            <a:pPr lvl="1"/>
            <a:r>
              <a:rPr lang="de-DE" dirty="0"/>
              <a:t>um zwei Ecken: 	-</a:t>
            </a:r>
            <a:r>
              <a:rPr lang="de-DE" dirty="0" smtClean="0"/>
              <a:t>15 dB</a:t>
            </a:r>
          </a:p>
          <a:p>
            <a:pPr marL="457200" lvl="1" indent="0">
              <a:buNone/>
            </a:pPr>
            <a:endParaRPr lang="de-DE" dirty="0" smtClean="0"/>
          </a:p>
          <a:p>
            <a:r>
              <a:rPr lang="de-DE" dirty="0"/>
              <a:t>D</a:t>
            </a:r>
            <a:r>
              <a:rPr lang="de-DE" dirty="0" smtClean="0"/>
              <a:t>ie </a:t>
            </a:r>
            <a:r>
              <a:rPr lang="de-DE" dirty="0"/>
              <a:t>Abschirmung </a:t>
            </a:r>
            <a:r>
              <a:rPr lang="de-DE" dirty="0" smtClean="0"/>
              <a:t>ist in </a:t>
            </a:r>
            <a:r>
              <a:rPr lang="de-DE" dirty="0"/>
              <a:t>Planung und Beratung </a:t>
            </a:r>
            <a:r>
              <a:rPr lang="de-DE" dirty="0" smtClean="0"/>
              <a:t>einzubeziehen, nicht </a:t>
            </a:r>
            <a:r>
              <a:rPr lang="de-DE" dirty="0"/>
              <a:t>a</a:t>
            </a:r>
            <a:r>
              <a:rPr lang="de-DE" dirty="0" smtClean="0"/>
              <a:t>ber für Berechnungen zu berücksichtigen. Dazu ist ggf. eine Messstelle nach § 26 BImSchG notwendig.</a:t>
            </a:r>
            <a:endParaRPr lang="de-DE" dirty="0"/>
          </a:p>
          <a:p>
            <a:endParaRPr lang="de-DE" dirty="0"/>
          </a:p>
          <a:p>
            <a:pPr marL="457200" lvl="1" indent="0">
              <a:buNone/>
            </a:pPr>
            <a:endParaRPr lang="de-DE" dirty="0" smtClean="0"/>
          </a:p>
        </p:txBody>
      </p:sp>
      <p:pic>
        <p:nvPicPr>
          <p:cNvPr id="11" name="Inhaltsplatzhalter 8"/>
          <p:cNvPicPr>
            <a:picLocks/>
          </p:cNvPicPr>
          <p:nvPr/>
        </p:nvPicPr>
        <p:blipFill>
          <a:blip r:embed="rId3">
            <a:extLst>
              <a:ext uri="{28A0092B-C50C-407E-A947-70E740481C1C}">
                <a14:useLocalDpi xmlns:a14="http://schemas.microsoft.com/office/drawing/2010/main" val="0"/>
              </a:ext>
            </a:extLst>
          </a:blip>
          <a:stretch>
            <a:fillRect/>
          </a:stretch>
        </p:blipFill>
        <p:spPr>
          <a:xfrm>
            <a:off x="5759919" y="2852936"/>
            <a:ext cx="2882016" cy="1944638"/>
          </a:xfrm>
          <a:prstGeom prst="rect">
            <a:avLst/>
          </a:prstGeom>
          <a:ln>
            <a:noFill/>
          </a:ln>
          <a:effectLst>
            <a:outerShdw blurRad="63500" sx="101000" sy="101000" algn="ctr" rotWithShape="0">
              <a:prstClr val="black">
                <a:alpha val="24000"/>
              </a:prstClr>
            </a:outerShdw>
          </a:effectLst>
        </p:spPr>
      </p:pic>
      <p:sp>
        <p:nvSpPr>
          <p:cNvPr id="10" name="Textplatzhalter 9"/>
          <p:cNvSpPr>
            <a:spLocks noGrp="1"/>
          </p:cNvSpPr>
          <p:nvPr>
            <p:ph type="body" sz="quarter" idx="13"/>
          </p:nvPr>
        </p:nvSpPr>
        <p:spPr/>
        <p:txBody>
          <a:bodyPr/>
          <a:lstStyle/>
          <a:p>
            <a:endParaRPr lang="de-DE"/>
          </a:p>
        </p:txBody>
      </p:sp>
      <p:sp>
        <p:nvSpPr>
          <p:cNvPr id="2" name="Titel 1"/>
          <p:cNvSpPr>
            <a:spLocks noGrp="1"/>
          </p:cNvSpPr>
          <p:nvPr>
            <p:ph type="title"/>
          </p:nvPr>
        </p:nvSpPr>
        <p:spPr/>
        <p:txBody>
          <a:bodyPr/>
          <a:lstStyle/>
          <a:p>
            <a:r>
              <a:rPr lang="de-DE" b="1" dirty="0"/>
              <a:t>Berücksichtigung der Abschirmung</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11</a:t>
            </a:fld>
            <a:endParaRPr lang="de-DE" dirty="0">
              <a:solidFill>
                <a:srgbClr val="C8C8C8"/>
              </a:solidFill>
            </a:endParaRPr>
          </a:p>
        </p:txBody>
      </p:sp>
      <p:sp>
        <p:nvSpPr>
          <p:cNvPr id="8" name="Textfeld 7"/>
          <p:cNvSpPr txBox="1"/>
          <p:nvPr/>
        </p:nvSpPr>
        <p:spPr>
          <a:xfrm>
            <a:off x="6588224" y="4349930"/>
            <a:ext cx="914400" cy="476250"/>
          </a:xfrm>
          <a:prstGeom prst="rect">
            <a:avLst/>
          </a:prstGeom>
          <a:noFill/>
        </p:spPr>
        <p:txBody>
          <a:bodyPr wrap="none" rtlCol="0">
            <a:noAutofit/>
          </a:bodyPr>
          <a:lstStyle/>
          <a:p>
            <a:r>
              <a:rPr lang="de-DE" sz="2400" b="1" dirty="0">
                <a:solidFill>
                  <a:schemeClr val="accent6"/>
                </a:solidFill>
              </a:rPr>
              <a:t>-</a:t>
            </a:r>
            <a:r>
              <a:rPr lang="de-DE" sz="2400" b="1" dirty="0" smtClean="0">
                <a:solidFill>
                  <a:schemeClr val="accent6"/>
                </a:solidFill>
              </a:rPr>
              <a:t>5 dB</a:t>
            </a:r>
            <a:endParaRPr lang="de-DE" sz="2400" b="1" dirty="0">
              <a:solidFill>
                <a:schemeClr val="accent6"/>
              </a:solidFill>
            </a:endParaRPr>
          </a:p>
        </p:txBody>
      </p:sp>
      <p:sp>
        <p:nvSpPr>
          <p:cNvPr id="9" name="Textfeld 8"/>
          <p:cNvSpPr txBox="1"/>
          <p:nvPr/>
        </p:nvSpPr>
        <p:spPr>
          <a:xfrm>
            <a:off x="5745832" y="3600822"/>
            <a:ext cx="914400" cy="476250"/>
          </a:xfrm>
          <a:prstGeom prst="rect">
            <a:avLst/>
          </a:prstGeom>
          <a:noFill/>
        </p:spPr>
        <p:txBody>
          <a:bodyPr wrap="none" rtlCol="0">
            <a:noAutofit/>
          </a:bodyPr>
          <a:lstStyle/>
          <a:p>
            <a:r>
              <a:rPr lang="de-DE" sz="2400" b="1" dirty="0" smtClean="0">
                <a:solidFill>
                  <a:schemeClr val="accent6"/>
                </a:solidFill>
              </a:rPr>
              <a:t>-15 dB</a:t>
            </a:r>
            <a:endParaRPr lang="de-DE" sz="2400" b="1" dirty="0">
              <a:solidFill>
                <a:schemeClr val="accent6"/>
              </a:solidFill>
            </a:endParaRPr>
          </a:p>
        </p:txBody>
      </p:sp>
    </p:spTree>
    <p:extLst>
      <p:ext uri="{BB962C8B-B14F-4D97-AF65-F5344CB8AC3E}">
        <p14:creationId xmlns:p14="http://schemas.microsoft.com/office/powerpoint/2010/main" val="2607159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p:cNvSpPr>
            <a:spLocks noGrp="1"/>
          </p:cNvSpPr>
          <p:nvPr>
            <p:ph type="body" sz="quarter" idx="13"/>
          </p:nvPr>
        </p:nvSpPr>
        <p:spPr/>
        <p:txBody>
          <a:bodyPr/>
          <a:lstStyle/>
          <a:p>
            <a:endParaRPr lang="de-DE"/>
          </a:p>
        </p:txBody>
      </p:sp>
      <p:sp>
        <p:nvSpPr>
          <p:cNvPr id="13" name="Inhaltsplatzhalter 12"/>
          <p:cNvSpPr>
            <a:spLocks noGrp="1"/>
          </p:cNvSpPr>
          <p:nvPr>
            <p:ph sz="quarter" idx="14"/>
          </p:nvPr>
        </p:nvSpPr>
        <p:spPr>
          <a:xfrm>
            <a:off x="415156" y="1497261"/>
            <a:ext cx="4084836" cy="4884489"/>
          </a:xfrm>
        </p:spPr>
        <p:txBody>
          <a:bodyPr/>
          <a:lstStyle/>
          <a:p>
            <a:r>
              <a:rPr lang="de-DE" dirty="0" smtClean="0"/>
              <a:t>Der </a:t>
            </a:r>
            <a:r>
              <a:rPr lang="de-DE" dirty="0"/>
              <a:t>Schallleistungspegel </a:t>
            </a:r>
            <a:r>
              <a:rPr lang="de-DE" dirty="0" err="1" smtClean="0"/>
              <a:t>be</a:t>
            </a:r>
            <a:r>
              <a:rPr lang="de-DE" dirty="0" smtClean="0"/>
              <a:t>-schreibt die Emissionen einer </a:t>
            </a:r>
            <a:r>
              <a:rPr lang="de-DE" dirty="0"/>
              <a:t>Schallquelle nicht vollständig.</a:t>
            </a:r>
          </a:p>
          <a:p>
            <a:endParaRPr lang="de-DE" dirty="0"/>
          </a:p>
          <a:p>
            <a:r>
              <a:rPr lang="de-DE" dirty="0"/>
              <a:t>Die Schallabstrahlung ist bei vielen Schallquellen nicht in alle Richtungen gleich groß.</a:t>
            </a:r>
          </a:p>
          <a:p>
            <a:endParaRPr lang="de-DE" dirty="0"/>
          </a:p>
          <a:p>
            <a:r>
              <a:rPr lang="de-DE" dirty="0"/>
              <a:t>Die Richtwirkung gibt in </a:t>
            </a:r>
            <a:r>
              <a:rPr lang="de-DE" dirty="0" smtClean="0"/>
              <a:t>Abhängigkeit </a:t>
            </a:r>
            <a:r>
              <a:rPr lang="de-DE" dirty="0"/>
              <a:t>von der Rich-</a:t>
            </a:r>
            <a:r>
              <a:rPr lang="de-DE" dirty="0" err="1"/>
              <a:t>tung</a:t>
            </a:r>
            <a:r>
              <a:rPr lang="de-DE" dirty="0"/>
              <a:t> die Pegeldifferenz zur mittleren Abstrahlung an</a:t>
            </a:r>
            <a:r>
              <a:rPr lang="de-DE" dirty="0" smtClean="0"/>
              <a:t>.</a:t>
            </a:r>
            <a:endParaRPr lang="de-DE" dirty="0"/>
          </a:p>
        </p:txBody>
      </p:sp>
      <p:sp>
        <p:nvSpPr>
          <p:cNvPr id="7" name="Titel 6"/>
          <p:cNvSpPr>
            <a:spLocks noGrp="1"/>
          </p:cNvSpPr>
          <p:nvPr>
            <p:ph type="title"/>
          </p:nvPr>
        </p:nvSpPr>
        <p:spPr/>
        <p:txBody>
          <a:bodyPr/>
          <a:lstStyle/>
          <a:p>
            <a:r>
              <a:rPr lang="de-DE" dirty="0"/>
              <a:t>Richtwirkung einer Schallquelle</a:t>
            </a:r>
          </a:p>
        </p:txBody>
      </p:sp>
      <p:sp>
        <p:nvSpPr>
          <p:cNvPr id="3" name="Datumsplatzhalter 2"/>
          <p:cNvSpPr>
            <a:spLocks noGrp="1"/>
          </p:cNvSpPr>
          <p:nvPr>
            <p:ph type="dt" sz="half" idx="15"/>
          </p:nvPr>
        </p:nvSpPr>
        <p:spPr/>
        <p:txBody>
          <a:bodyPr/>
          <a:lstStyle/>
          <a:p>
            <a:fld id="{CBBB5A65-6F89-4E28-BC52-2191A3EE1F5D}" type="datetime1">
              <a:rPr lang="de-DE" smtClean="0">
                <a:solidFill>
                  <a:srgbClr val="C8C8C8"/>
                </a:solidFill>
              </a:rPr>
              <a:pPr/>
              <a:t>27.05.2014</a:t>
            </a:fld>
            <a:endParaRPr lang="de-DE" dirty="0">
              <a:solidFill>
                <a:srgbClr val="C8C8C8"/>
              </a:solidFill>
            </a:endParaRPr>
          </a:p>
        </p:txBody>
      </p:sp>
      <p:sp>
        <p:nvSpPr>
          <p:cNvPr id="5" name="Foliennummernplatzhalter 4"/>
          <p:cNvSpPr>
            <a:spLocks noGrp="1"/>
          </p:cNvSpPr>
          <p:nvPr>
            <p:ph type="sldNum" sz="quarter" idx="17"/>
          </p:nvPr>
        </p:nvSpPr>
        <p:spPr/>
        <p:txBody>
          <a:bodyPr/>
          <a:lstStyle/>
          <a:p>
            <a:fld id="{444A159E-39F8-4BD4-BAC6-A1654F7AE0EA}" type="slidenum">
              <a:rPr lang="de-DE" smtClean="0">
                <a:solidFill>
                  <a:srgbClr val="C8C8C8"/>
                </a:solidFill>
              </a:rPr>
              <a:pPr/>
              <a:t>12</a:t>
            </a:fld>
            <a:endParaRPr lang="de-DE">
              <a:solidFill>
                <a:srgbClr val="C8C8C8"/>
              </a:solidFill>
            </a:endParaRPr>
          </a:p>
        </p:txBody>
      </p:sp>
      <p:pic>
        <p:nvPicPr>
          <p:cNvPr id="11" name="Inhaltsplatzhalter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7813" y="1497261"/>
            <a:ext cx="4213085" cy="4432084"/>
          </a:xfrm>
          <a:prstGeom prst="rect">
            <a:avLst/>
          </a:prstGeom>
        </p:spPr>
      </p:pic>
      <p:sp>
        <p:nvSpPr>
          <p:cNvPr id="12" name="Titel 6"/>
          <p:cNvSpPr txBox="1">
            <a:spLocks/>
          </p:cNvSpPr>
          <p:nvPr/>
        </p:nvSpPr>
        <p:spPr>
          <a:xfrm>
            <a:off x="4597339" y="5660230"/>
            <a:ext cx="4203560" cy="270000"/>
          </a:xfrm>
          <a:prstGeom prst="rect">
            <a:avLst/>
          </a:prstGeom>
          <a:solidFill>
            <a:schemeClr val="bg1">
              <a:alpha val="75000"/>
            </a:schemeClr>
          </a:solidFill>
        </p:spPr>
        <p:txBody>
          <a:bodyPr vert="horz" lIns="72000" tIns="0" rIns="0" bIns="0" rtlCol="0" anchor="b" anchorCtr="0">
            <a:noAutofit/>
          </a:bodyPr>
          <a:lstStyle>
            <a:defPPr>
              <a:defRPr lang="de-DE"/>
            </a:defPPr>
            <a:lvl1pPr>
              <a:spcBef>
                <a:spcPct val="0"/>
              </a:spcBef>
              <a:defRPr sz="1700" b="1">
                <a:latin typeface="+mj-lt"/>
                <a:ea typeface="+mj-ea"/>
                <a:cs typeface="+mj-cs"/>
              </a:defRPr>
            </a:lvl1pPr>
          </a:lstStyle>
          <a:p>
            <a:r>
              <a:rPr lang="de-DE" dirty="0"/>
              <a:t>Richtwirkung einer Wärmepumpe</a:t>
            </a:r>
          </a:p>
        </p:txBody>
      </p:sp>
    </p:spTree>
    <p:extLst>
      <p:ext uri="{BB962C8B-B14F-4D97-AF65-F5344CB8AC3E}">
        <p14:creationId xmlns:p14="http://schemas.microsoft.com/office/powerpoint/2010/main" val="2296692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animEffect transition="in" filter="fade">
                                      <p:cBhvr>
                                        <p:cTn id="15" dur="500"/>
                                        <p:tgtEl>
                                          <p:spTgt spid="1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3">
                                            <p:txEl>
                                              <p:pRg st="2" end="2"/>
                                            </p:txEl>
                                          </p:spTgt>
                                        </p:tgtEl>
                                        <p:attrNameLst>
                                          <p:attrName>style.visibility</p:attrName>
                                        </p:attrNameLst>
                                      </p:cBhvr>
                                      <p:to>
                                        <p:strVal val="visible"/>
                                      </p:to>
                                    </p:set>
                                    <p:animEffect transition="in" filter="fade">
                                      <p:cBhvr>
                                        <p:cTn id="20" dur="500"/>
                                        <p:tgtEl>
                                          <p:spTgt spid="1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3">
                                            <p:txEl>
                                              <p:pRg st="4" end="4"/>
                                            </p:txEl>
                                          </p:spTgt>
                                        </p:tgtEl>
                                        <p:attrNameLst>
                                          <p:attrName>style.visibility</p:attrName>
                                        </p:attrNameLst>
                                      </p:cBhvr>
                                      <p:to>
                                        <p:strVal val="visible"/>
                                      </p:to>
                                    </p:set>
                                    <p:animEffect transition="in" filter="fade">
                                      <p:cBhvr>
                                        <p:cTn id="25" dur="500"/>
                                        <p:tgtEl>
                                          <p:spTgt spid="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13"/>
          </p:nvPr>
        </p:nvSpPr>
        <p:spPr/>
        <p:txBody>
          <a:bodyPr/>
          <a:lstStyle/>
          <a:p>
            <a:endParaRPr lang="de-DE"/>
          </a:p>
        </p:txBody>
      </p:sp>
      <p:sp>
        <p:nvSpPr>
          <p:cNvPr id="3" name="Inhaltsplatzhalter 2"/>
          <p:cNvSpPr>
            <a:spLocks noGrp="1"/>
          </p:cNvSpPr>
          <p:nvPr>
            <p:ph sz="quarter" idx="14"/>
          </p:nvPr>
        </p:nvSpPr>
        <p:spPr/>
        <p:txBody>
          <a:bodyPr/>
          <a:lstStyle/>
          <a:p>
            <a:pPr marL="342900" indent="-342900">
              <a:buFont typeface="Arial" panose="020B0604020202020204" pitchFamily="34" charset="0"/>
              <a:buChar char="•"/>
            </a:pPr>
            <a:r>
              <a:rPr lang="de-DE" dirty="0" smtClean="0"/>
              <a:t>Bezüglich der Richtwirkung eines Geräts wird man im Allgemeinen über keine quantitativen Angaben verfügen.</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Die Richtwirkung eines Geräts ist bei der Planung und Beratung ggf. entsprechend zu berücksichtigen.</a:t>
            </a: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Eine quantitative Berücksichtigung der Richtwirkung kann nur eine Messstelle nach § 26 BImSchG vornehmen</a:t>
            </a:r>
            <a:r>
              <a:rPr lang="de-DE" dirty="0" smtClean="0">
                <a:solidFill>
                  <a:srgbClr val="000000"/>
                </a:solidFill>
              </a:rPr>
              <a:t>.</a:t>
            </a: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Im Allgemeinen nimmt die Richtwirkung einer Schallquelle mit steigender Entfernung ab.</a:t>
            </a:r>
          </a:p>
        </p:txBody>
      </p:sp>
      <p:sp>
        <p:nvSpPr>
          <p:cNvPr id="2" name="Titel 1"/>
          <p:cNvSpPr>
            <a:spLocks noGrp="1"/>
          </p:cNvSpPr>
          <p:nvPr>
            <p:ph type="title"/>
          </p:nvPr>
        </p:nvSpPr>
        <p:spPr/>
        <p:txBody>
          <a:bodyPr/>
          <a:lstStyle/>
          <a:p>
            <a:r>
              <a:rPr lang="de-DE" b="1" dirty="0"/>
              <a:t>Richtwirkung einer Schallquelle</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13</a:t>
            </a:fld>
            <a:endParaRPr lang="de-DE" dirty="0">
              <a:solidFill>
                <a:srgbClr val="C8C8C8"/>
              </a:solidFill>
            </a:endParaRPr>
          </a:p>
        </p:txBody>
      </p:sp>
    </p:spTree>
    <p:extLst>
      <p:ext uri="{BB962C8B-B14F-4D97-AF65-F5344CB8AC3E}">
        <p14:creationId xmlns:p14="http://schemas.microsoft.com/office/powerpoint/2010/main" val="2385471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platzhalter 10"/>
          <p:cNvSpPr>
            <a:spLocks noGrp="1"/>
          </p:cNvSpPr>
          <p:nvPr>
            <p:ph type="body" sz="quarter" idx="13"/>
          </p:nvPr>
        </p:nvSpPr>
        <p:spPr/>
        <p:txBody>
          <a:bodyPr/>
          <a:lstStyle/>
          <a:p>
            <a:endParaRPr lang="de-DE"/>
          </a:p>
        </p:txBody>
      </p:sp>
      <p:sp>
        <p:nvSpPr>
          <p:cNvPr id="13" name="Inhaltsplatzhalter 12"/>
          <p:cNvSpPr>
            <a:spLocks noGrp="1"/>
          </p:cNvSpPr>
          <p:nvPr>
            <p:ph sz="quarter" idx="14"/>
          </p:nvPr>
        </p:nvSpPr>
        <p:spPr>
          <a:xfrm>
            <a:off x="415156" y="1497261"/>
            <a:ext cx="4444876" cy="4884489"/>
          </a:xfrm>
        </p:spPr>
        <p:txBody>
          <a:bodyPr/>
          <a:lstStyle/>
          <a:p>
            <a:r>
              <a:rPr lang="de-DE" dirty="0"/>
              <a:t>Die Wärmepumpe steht wieder an ihrer ursprünglichen Aufstell-position.</a:t>
            </a:r>
          </a:p>
          <a:p>
            <a:endParaRPr lang="de-DE" sz="1200" dirty="0"/>
          </a:p>
          <a:p>
            <a:r>
              <a:rPr lang="de-DE" dirty="0"/>
              <a:t>Wir richten sie mit der </a:t>
            </a:r>
            <a:r>
              <a:rPr lang="de-DE" dirty="0" smtClean="0"/>
              <a:t>geschlossenen </a:t>
            </a:r>
            <a:r>
              <a:rPr lang="de-DE" dirty="0"/>
              <a:t>Seite zum Nachbarhaus hin aus.</a:t>
            </a:r>
          </a:p>
          <a:p>
            <a:endParaRPr lang="de-DE" sz="1200" dirty="0"/>
          </a:p>
          <a:p>
            <a:r>
              <a:rPr lang="de-DE" dirty="0"/>
              <a:t>Der Beurteilungspegel vor dem Schlafzimmerfenster ist dann auf keinen Fall größer als </a:t>
            </a:r>
            <a:r>
              <a:rPr lang="de-DE" dirty="0" smtClean="0"/>
              <a:t>36 dB(A</a:t>
            </a:r>
            <a:r>
              <a:rPr lang="de-DE" dirty="0"/>
              <a:t>). </a:t>
            </a:r>
          </a:p>
        </p:txBody>
      </p:sp>
      <p:sp>
        <p:nvSpPr>
          <p:cNvPr id="8" name="Titel 7"/>
          <p:cNvSpPr>
            <a:spLocks noGrp="1"/>
          </p:cNvSpPr>
          <p:nvPr>
            <p:ph type="title"/>
          </p:nvPr>
        </p:nvSpPr>
        <p:spPr/>
        <p:txBody>
          <a:bodyPr>
            <a:normAutofit/>
          </a:bodyPr>
          <a:lstStyle/>
          <a:p>
            <a:r>
              <a:rPr lang="de-DE" dirty="0"/>
              <a:t>Richtwirkung einer </a:t>
            </a:r>
            <a:r>
              <a:rPr lang="de-DE" dirty="0" smtClean="0"/>
              <a:t>Schallquelle</a:t>
            </a:r>
            <a:endParaRPr lang="de-DE" dirty="0"/>
          </a:p>
        </p:txBody>
      </p:sp>
      <p:sp>
        <p:nvSpPr>
          <p:cNvPr id="3" name="Datumsplatzhalter 2"/>
          <p:cNvSpPr>
            <a:spLocks noGrp="1"/>
          </p:cNvSpPr>
          <p:nvPr>
            <p:ph type="dt" sz="half" idx="15"/>
          </p:nvPr>
        </p:nvSpPr>
        <p:spPr/>
        <p:txBody>
          <a:bodyPr/>
          <a:lstStyle/>
          <a:p>
            <a:fld id="{CBBB5A65-6F89-4E28-BC52-2191A3EE1F5D}" type="datetime1">
              <a:rPr lang="de-DE" smtClean="0">
                <a:solidFill>
                  <a:srgbClr val="C8C8C8"/>
                </a:solidFill>
              </a:rPr>
              <a:pPr/>
              <a:t>27.05.2014</a:t>
            </a:fld>
            <a:endParaRPr lang="de-DE" dirty="0">
              <a:solidFill>
                <a:srgbClr val="C8C8C8"/>
              </a:solidFill>
            </a:endParaRPr>
          </a:p>
        </p:txBody>
      </p:sp>
      <p:sp>
        <p:nvSpPr>
          <p:cNvPr id="5" name="Foliennummernplatzhalter 4"/>
          <p:cNvSpPr>
            <a:spLocks noGrp="1"/>
          </p:cNvSpPr>
          <p:nvPr>
            <p:ph type="sldNum" sz="quarter" idx="17"/>
          </p:nvPr>
        </p:nvSpPr>
        <p:spPr/>
        <p:txBody>
          <a:bodyPr/>
          <a:lstStyle/>
          <a:p>
            <a:fld id="{444A159E-39F8-4BD4-BAC6-A1654F7AE0EA}" type="slidenum">
              <a:rPr lang="de-DE" smtClean="0">
                <a:solidFill>
                  <a:srgbClr val="C8C8C8"/>
                </a:solidFill>
              </a:rPr>
              <a:pPr/>
              <a:t>14</a:t>
            </a:fld>
            <a:endParaRPr lang="de-DE">
              <a:solidFill>
                <a:srgbClr val="C8C8C8"/>
              </a:solidFill>
            </a:endParaRPr>
          </a:p>
        </p:txBody>
      </p:sp>
      <p:pic>
        <p:nvPicPr>
          <p:cNvPr id="17" name="Inhaltsplatzhalter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6056" y="1280469"/>
            <a:ext cx="3801910" cy="4898951"/>
          </a:xfrm>
          <a:prstGeom prst="rect">
            <a:avLst/>
          </a:prstGeom>
        </p:spPr>
      </p:pic>
      <p:sp>
        <p:nvSpPr>
          <p:cNvPr id="18" name="Titel 6"/>
          <p:cNvSpPr txBox="1">
            <a:spLocks/>
          </p:cNvSpPr>
          <p:nvPr/>
        </p:nvSpPr>
        <p:spPr>
          <a:xfrm>
            <a:off x="5138539" y="5631164"/>
            <a:ext cx="2016224" cy="534140"/>
          </a:xfrm>
          <a:prstGeom prst="rect">
            <a:avLst/>
          </a:prstGeom>
          <a:solidFill>
            <a:schemeClr val="bg1">
              <a:alpha val="75000"/>
            </a:schemeClr>
          </a:solidFill>
        </p:spPr>
        <p:txBody>
          <a:bodyPr vert="horz" lIns="72000" tIns="0" rIns="0" bIns="0" rtlCol="0" anchor="b" anchorCtr="0">
            <a:noAutofit/>
          </a:bodyPr>
          <a:lstStyle>
            <a:defPPr>
              <a:defRPr lang="de-DE"/>
            </a:defPPr>
            <a:lvl1pPr>
              <a:spcBef>
                <a:spcPct val="0"/>
              </a:spcBef>
              <a:defRPr sz="1700" b="1">
                <a:latin typeface="+mj-lt"/>
                <a:ea typeface="+mj-ea"/>
                <a:cs typeface="+mj-cs"/>
              </a:defRPr>
            </a:lvl1pPr>
          </a:lstStyle>
          <a:p>
            <a:r>
              <a:rPr lang="de-DE" sz="1600" dirty="0"/>
              <a:t>Schallimmissionen einer Wärmepumpe</a:t>
            </a:r>
          </a:p>
        </p:txBody>
      </p:sp>
      <p:pic>
        <p:nvPicPr>
          <p:cNvPr id="19" name="Grafik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0191" y="2060847"/>
            <a:ext cx="1111295" cy="3570317"/>
          </a:xfrm>
          <a:prstGeom prst="rect">
            <a:avLst/>
          </a:prstGeom>
          <a:ln>
            <a:noFill/>
          </a:ln>
          <a:effectLst>
            <a:outerShdw blurRad="292100" dist="139700" dir="2700000" algn="tl" rotWithShape="0">
              <a:srgbClr val="333333">
                <a:alpha val="65000"/>
              </a:srgbClr>
            </a:outerShdw>
          </a:effectLst>
        </p:spPr>
      </p:pic>
      <p:sp>
        <p:nvSpPr>
          <p:cNvPr id="20" name="Rechteck 19"/>
          <p:cNvSpPr/>
          <p:nvPr/>
        </p:nvSpPr>
        <p:spPr>
          <a:xfrm>
            <a:off x="7360011" y="5013176"/>
            <a:ext cx="1676485" cy="369332"/>
          </a:xfrm>
          <a:prstGeom prst="rect">
            <a:avLst/>
          </a:prstGeom>
        </p:spPr>
        <p:txBody>
          <a:bodyPr wrap="none">
            <a:spAutoFit/>
          </a:bodyPr>
          <a:lstStyle/>
          <a:p>
            <a:r>
              <a:rPr lang="de-DE" b="1" i="1" dirty="0" smtClean="0">
                <a:solidFill>
                  <a:srgbClr val="FF0000"/>
                </a:solidFill>
              </a:rPr>
              <a:t>L</a:t>
            </a:r>
            <a:r>
              <a:rPr lang="de-DE" b="1" baseline="-25000" dirty="0" smtClean="0">
                <a:solidFill>
                  <a:srgbClr val="FF0000"/>
                </a:solidFill>
              </a:rPr>
              <a:t>WA</a:t>
            </a:r>
            <a:r>
              <a:rPr lang="de-DE" b="1" dirty="0" smtClean="0">
                <a:solidFill>
                  <a:srgbClr val="FF0000"/>
                </a:solidFill>
              </a:rPr>
              <a:t>=63dB(A</a:t>
            </a:r>
            <a:r>
              <a:rPr lang="de-DE" b="1" dirty="0">
                <a:solidFill>
                  <a:srgbClr val="FF0000"/>
                </a:solidFill>
              </a:rPr>
              <a:t>) </a:t>
            </a:r>
          </a:p>
        </p:txBody>
      </p:sp>
      <p:sp>
        <p:nvSpPr>
          <p:cNvPr id="21" name="Rechteck 20"/>
          <p:cNvSpPr/>
          <p:nvPr/>
        </p:nvSpPr>
        <p:spPr>
          <a:xfrm>
            <a:off x="6578566" y="1729836"/>
            <a:ext cx="1665842" cy="923330"/>
          </a:xfrm>
          <a:prstGeom prst="rect">
            <a:avLst/>
          </a:prstGeom>
        </p:spPr>
        <p:txBody>
          <a:bodyPr wrap="none">
            <a:spAutoFit/>
          </a:bodyPr>
          <a:lstStyle/>
          <a:p>
            <a:pPr algn="ctr"/>
            <a:r>
              <a:rPr lang="de-DE" b="1" i="1" dirty="0" err="1">
                <a:solidFill>
                  <a:srgbClr val="FF0000"/>
                </a:solidFill>
              </a:rPr>
              <a:t>L</a:t>
            </a:r>
            <a:r>
              <a:rPr lang="de-DE" b="1" baseline="-25000" dirty="0" err="1">
                <a:solidFill>
                  <a:srgbClr val="FF0000"/>
                </a:solidFill>
              </a:rPr>
              <a:t>pA</a:t>
            </a:r>
            <a:r>
              <a:rPr lang="de-DE" b="1" baseline="-25000" dirty="0">
                <a:solidFill>
                  <a:srgbClr val="FF0000"/>
                </a:solidFill>
              </a:rPr>
              <a:t> </a:t>
            </a:r>
            <a:r>
              <a:rPr lang="de-DE" b="1" dirty="0">
                <a:solidFill>
                  <a:srgbClr val="FF0000"/>
                </a:solidFill>
              </a:rPr>
              <a:t>= </a:t>
            </a:r>
            <a:r>
              <a:rPr lang="de-DE" b="1" dirty="0" smtClean="0">
                <a:solidFill>
                  <a:srgbClr val="FF0000"/>
                </a:solidFill>
              </a:rPr>
              <a:t>33dB(A</a:t>
            </a:r>
            <a:r>
              <a:rPr lang="de-DE" b="1" dirty="0">
                <a:solidFill>
                  <a:srgbClr val="FF0000"/>
                </a:solidFill>
              </a:rPr>
              <a:t>)</a:t>
            </a:r>
          </a:p>
          <a:p>
            <a:pPr algn="ctr"/>
            <a:r>
              <a:rPr lang="de-DE" b="1" i="1" dirty="0">
                <a:solidFill>
                  <a:srgbClr val="FF0000"/>
                </a:solidFill>
              </a:rPr>
              <a:t>K</a:t>
            </a:r>
            <a:r>
              <a:rPr lang="de-DE" b="1" baseline="-25000" dirty="0">
                <a:solidFill>
                  <a:srgbClr val="FF0000"/>
                </a:solidFill>
              </a:rPr>
              <a:t>T </a:t>
            </a:r>
            <a:r>
              <a:rPr lang="de-DE" b="1" dirty="0">
                <a:solidFill>
                  <a:srgbClr val="FF0000"/>
                </a:solidFill>
              </a:rPr>
              <a:t>= </a:t>
            </a:r>
            <a:r>
              <a:rPr lang="de-DE" b="1" dirty="0" smtClean="0">
                <a:solidFill>
                  <a:srgbClr val="FF0000"/>
                </a:solidFill>
              </a:rPr>
              <a:t>3dB(A</a:t>
            </a:r>
            <a:r>
              <a:rPr lang="de-DE" b="1" dirty="0">
                <a:solidFill>
                  <a:srgbClr val="FF0000"/>
                </a:solidFill>
              </a:rPr>
              <a:t>)</a:t>
            </a:r>
          </a:p>
          <a:p>
            <a:pPr algn="ctr"/>
            <a:r>
              <a:rPr lang="de-DE" b="1" i="1" dirty="0" err="1">
                <a:solidFill>
                  <a:srgbClr val="FF0000"/>
                </a:solidFill>
              </a:rPr>
              <a:t>L</a:t>
            </a:r>
            <a:r>
              <a:rPr lang="de-DE" b="1" baseline="-25000" dirty="0" err="1">
                <a:solidFill>
                  <a:srgbClr val="FF0000"/>
                </a:solidFill>
              </a:rPr>
              <a:t>r</a:t>
            </a:r>
            <a:r>
              <a:rPr lang="de-DE" b="1" baseline="-25000" dirty="0">
                <a:solidFill>
                  <a:srgbClr val="FF0000"/>
                </a:solidFill>
              </a:rPr>
              <a:t> </a:t>
            </a:r>
            <a:r>
              <a:rPr lang="de-DE" b="1" dirty="0">
                <a:solidFill>
                  <a:srgbClr val="FF0000"/>
                </a:solidFill>
              </a:rPr>
              <a:t>= </a:t>
            </a:r>
            <a:r>
              <a:rPr lang="de-DE" b="1" dirty="0" smtClean="0">
                <a:solidFill>
                  <a:srgbClr val="FF0000"/>
                </a:solidFill>
              </a:rPr>
              <a:t>36dB(A</a:t>
            </a:r>
            <a:r>
              <a:rPr lang="de-DE" b="1" dirty="0">
                <a:solidFill>
                  <a:srgbClr val="FF0000"/>
                </a:solidFill>
              </a:rPr>
              <a:t>)</a:t>
            </a:r>
          </a:p>
        </p:txBody>
      </p:sp>
      <p:sp>
        <p:nvSpPr>
          <p:cNvPr id="22" name="Rechteck 21"/>
          <p:cNvSpPr/>
          <p:nvPr/>
        </p:nvSpPr>
        <p:spPr>
          <a:xfrm>
            <a:off x="5266902" y="3534696"/>
            <a:ext cx="1393330" cy="369332"/>
          </a:xfrm>
          <a:prstGeom prst="rect">
            <a:avLst/>
          </a:prstGeom>
        </p:spPr>
        <p:txBody>
          <a:bodyPr wrap="none">
            <a:spAutoFit/>
          </a:bodyPr>
          <a:lstStyle/>
          <a:p>
            <a:r>
              <a:rPr lang="de-DE" b="1" i="1" dirty="0" err="1" smtClean="0">
                <a:solidFill>
                  <a:srgbClr val="FF0000"/>
                </a:solidFill>
              </a:rPr>
              <a:t>A</a:t>
            </a:r>
            <a:r>
              <a:rPr lang="de-DE" b="1" baseline="-25000" dirty="0" err="1" smtClean="0">
                <a:solidFill>
                  <a:srgbClr val="FF0000"/>
                </a:solidFill>
              </a:rPr>
              <a:t>div</a:t>
            </a:r>
            <a:r>
              <a:rPr lang="de-DE" b="1" baseline="-25000" dirty="0" smtClean="0">
                <a:solidFill>
                  <a:srgbClr val="FF0000"/>
                </a:solidFill>
              </a:rPr>
              <a:t> </a:t>
            </a:r>
            <a:r>
              <a:rPr lang="de-DE" b="1" dirty="0">
                <a:solidFill>
                  <a:srgbClr val="FF0000"/>
                </a:solidFill>
              </a:rPr>
              <a:t>= </a:t>
            </a:r>
            <a:r>
              <a:rPr lang="de-DE" b="1" dirty="0" smtClean="0">
                <a:solidFill>
                  <a:srgbClr val="FF0000"/>
                </a:solidFill>
              </a:rPr>
              <a:t>30dB</a:t>
            </a:r>
            <a:endParaRPr lang="de-DE" b="1" dirty="0">
              <a:solidFill>
                <a:srgbClr val="FF0000"/>
              </a:solidFill>
            </a:endParaRPr>
          </a:p>
        </p:txBody>
      </p:sp>
    </p:spTree>
    <p:extLst>
      <p:ext uri="{BB962C8B-B14F-4D97-AF65-F5344CB8AC3E}">
        <p14:creationId xmlns:p14="http://schemas.microsoft.com/office/powerpoint/2010/main" val="3563118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xEl>
                                              <p:pRg st="0" end="0"/>
                                            </p:txEl>
                                          </p:spTgt>
                                        </p:tgtEl>
                                        <p:attrNameLst>
                                          <p:attrName>style.visibility</p:attrName>
                                        </p:attrNameLst>
                                      </p:cBhvr>
                                      <p:to>
                                        <p:strVal val="visible"/>
                                      </p:to>
                                    </p:set>
                                    <p:animEffect transition="in" filter="fade">
                                      <p:cBhvr>
                                        <p:cTn id="25" dur="500"/>
                                        <p:tgtEl>
                                          <p:spTgt spid="1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3">
                                            <p:txEl>
                                              <p:pRg st="2" end="2"/>
                                            </p:txEl>
                                          </p:spTgt>
                                        </p:tgtEl>
                                        <p:attrNameLst>
                                          <p:attrName>style.visibility</p:attrName>
                                        </p:attrNameLst>
                                      </p:cBhvr>
                                      <p:to>
                                        <p:strVal val="visible"/>
                                      </p:to>
                                    </p:set>
                                    <p:animEffect transition="in" filter="fade">
                                      <p:cBhvr>
                                        <p:cTn id="30" dur="500"/>
                                        <p:tgtEl>
                                          <p:spTgt spid="13">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3">
                                            <p:txEl>
                                              <p:pRg st="4" end="4"/>
                                            </p:txEl>
                                          </p:spTgt>
                                        </p:tgtEl>
                                        <p:attrNameLst>
                                          <p:attrName>style.visibility</p:attrName>
                                        </p:attrNameLst>
                                      </p:cBhvr>
                                      <p:to>
                                        <p:strVal val="visible"/>
                                      </p:to>
                                    </p:set>
                                    <p:animEffect transition="in" filter="fade">
                                      <p:cBhvr>
                                        <p:cTn id="35" dur="500"/>
                                        <p:tgtEl>
                                          <p:spTgt spid="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p:bldP spid="21"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de-DE" dirty="0"/>
              <a:t>Vielen Dank für Ihre Aufmerksamkeit</a:t>
            </a:r>
            <a:br>
              <a:rPr lang="de-DE" dirty="0"/>
            </a:br>
            <a:endParaRPr lang="de-DE" dirty="0"/>
          </a:p>
        </p:txBody>
      </p:sp>
      <p:sp>
        <p:nvSpPr>
          <p:cNvPr id="3" name="Textplatzhalter 2"/>
          <p:cNvSpPr>
            <a:spLocks noGrp="1"/>
          </p:cNvSpPr>
          <p:nvPr>
            <p:ph type="body" sz="quarter" idx="13"/>
          </p:nvPr>
        </p:nvSpPr>
        <p:spPr/>
        <p:txBody>
          <a:bodyPr/>
          <a:lstStyle/>
          <a:p>
            <a:endParaRPr lang="de-DE"/>
          </a:p>
        </p:txBody>
      </p:sp>
    </p:spTree>
    <p:extLst>
      <p:ext uri="{BB962C8B-B14F-4D97-AF65-F5344CB8AC3E}">
        <p14:creationId xmlns:p14="http://schemas.microsoft.com/office/powerpoint/2010/main" val="2471307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13"/>
          </p:nvPr>
        </p:nvSpPr>
        <p:spPr/>
        <p:txBody>
          <a:bodyPr/>
          <a:lstStyle/>
          <a:p>
            <a:endParaRPr lang="de-DE"/>
          </a:p>
        </p:txBody>
      </p:sp>
      <p:sp>
        <p:nvSpPr>
          <p:cNvPr id="3" name="Inhaltsplatzhalter 2"/>
          <p:cNvSpPr>
            <a:spLocks noGrp="1"/>
          </p:cNvSpPr>
          <p:nvPr>
            <p:ph sz="quarter" idx="14"/>
          </p:nvPr>
        </p:nvSpPr>
        <p:spPr/>
        <p:txBody>
          <a:bodyPr/>
          <a:lstStyle/>
          <a:p>
            <a:pPr marL="342900" indent="-342900">
              <a:buFont typeface="Arial" panose="020B0604020202020204" pitchFamily="34" charset="0"/>
              <a:buChar char="•"/>
            </a:pPr>
            <a:r>
              <a:rPr lang="de-DE" b="1" dirty="0" smtClean="0">
                <a:solidFill>
                  <a:schemeClr val="tx2"/>
                </a:solidFill>
              </a:rPr>
              <a:t>Berücksichtigung von Reflexionen:</a:t>
            </a:r>
          </a:p>
          <a:p>
            <a:pPr marL="0" indent="0">
              <a:buNone/>
            </a:pPr>
            <a:r>
              <a:rPr lang="de-DE" dirty="0" smtClean="0"/>
              <a:t>	Welche Rolle spielt die bauliche Umgebung einer 	Schallquelle?</a:t>
            </a:r>
          </a:p>
          <a:p>
            <a:endParaRPr lang="de-DE" dirty="0" smtClean="0"/>
          </a:p>
          <a:p>
            <a:pPr marL="342900" indent="-342900">
              <a:buFont typeface="Arial" panose="020B0604020202020204" pitchFamily="34" charset="0"/>
              <a:buChar char="•"/>
            </a:pPr>
            <a:r>
              <a:rPr lang="de-DE" b="1" dirty="0" smtClean="0">
                <a:solidFill>
                  <a:schemeClr val="tx2"/>
                </a:solidFill>
              </a:rPr>
              <a:t>Berücksichtigung der Abschirmung:</a:t>
            </a:r>
          </a:p>
          <a:p>
            <a:pPr marL="0" indent="0">
              <a:buNone/>
            </a:pPr>
            <a:r>
              <a:rPr lang="de-DE" dirty="0" smtClean="0"/>
              <a:t>	Welche Rolle spielen Hindernisse für die 	Schallausbreitung?</a:t>
            </a:r>
          </a:p>
          <a:p>
            <a:endParaRPr lang="de-DE" dirty="0" smtClean="0"/>
          </a:p>
          <a:p>
            <a:pPr marL="342900" indent="-342900">
              <a:buFont typeface="Arial" panose="020B0604020202020204" pitchFamily="34" charset="0"/>
              <a:buChar char="•"/>
            </a:pPr>
            <a:r>
              <a:rPr lang="de-DE" b="1" dirty="0" smtClean="0">
                <a:solidFill>
                  <a:schemeClr val="tx2"/>
                </a:solidFill>
              </a:rPr>
              <a:t>Richtwirkung einer Schallquelle:</a:t>
            </a:r>
          </a:p>
          <a:p>
            <a:pPr marL="0" indent="0">
              <a:buNone/>
            </a:pPr>
            <a:r>
              <a:rPr lang="de-DE" dirty="0" smtClean="0"/>
              <a:t>	Welchen Einfluss hat die Aufstellungsrichtung auf die 	zu erwartenden Schallimmissionen?</a:t>
            </a:r>
            <a:endParaRPr lang="de-DE" dirty="0"/>
          </a:p>
        </p:txBody>
      </p:sp>
      <p:sp>
        <p:nvSpPr>
          <p:cNvPr id="2" name="Titel 1"/>
          <p:cNvSpPr>
            <a:spLocks noGrp="1"/>
          </p:cNvSpPr>
          <p:nvPr>
            <p:ph type="title"/>
          </p:nvPr>
        </p:nvSpPr>
        <p:spPr/>
        <p:txBody>
          <a:bodyPr/>
          <a:lstStyle/>
          <a:p>
            <a:r>
              <a:rPr lang="de-DE" b="1" dirty="0" smtClean="0"/>
              <a:t>Anlagenplanung im Hinblick auf den </a:t>
            </a:r>
            <a:r>
              <a:rPr lang="de-DE" dirty="0" smtClean="0"/>
              <a:t>Schall</a:t>
            </a:r>
            <a:r>
              <a:rPr lang="de-DE" b="1" dirty="0" smtClean="0"/>
              <a:t>schutz II</a:t>
            </a:r>
            <a:endParaRPr lang="de-DE" b="1" dirty="0"/>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2</a:t>
            </a:fld>
            <a:endParaRPr lang="de-DE" dirty="0">
              <a:solidFill>
                <a:srgbClr val="C8C8C8"/>
              </a:solidFill>
            </a:endParaRPr>
          </a:p>
        </p:txBody>
      </p:sp>
    </p:spTree>
    <p:extLst>
      <p:ext uri="{BB962C8B-B14F-4D97-AF65-F5344CB8AC3E}">
        <p14:creationId xmlns:p14="http://schemas.microsoft.com/office/powerpoint/2010/main" val="3544757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13"/>
          </p:nvPr>
        </p:nvSpPr>
        <p:spPr/>
        <p:txBody>
          <a:bodyPr/>
          <a:lstStyle/>
          <a:p>
            <a:endParaRPr lang="de-DE"/>
          </a:p>
        </p:txBody>
      </p:sp>
      <p:sp>
        <p:nvSpPr>
          <p:cNvPr id="3" name="Inhaltsplatzhalter 2"/>
          <p:cNvSpPr>
            <a:spLocks noGrp="1"/>
          </p:cNvSpPr>
          <p:nvPr>
            <p:ph sz="quarter" idx="14"/>
          </p:nvPr>
        </p:nvSpPr>
        <p:spPr/>
        <p:txBody>
          <a:bodyPr>
            <a:normAutofit/>
          </a:bodyPr>
          <a:lstStyle/>
          <a:p>
            <a:pPr marL="342900" indent="-342900">
              <a:buFont typeface="Arial" panose="020B0604020202020204" pitchFamily="34" charset="0"/>
              <a:buChar char="•"/>
            </a:pPr>
            <a:r>
              <a:rPr lang="de-DE" dirty="0" smtClean="0"/>
              <a:t>Schall wird an festen Körpern zu einem Großteil reflektiert. Der Rest wird absorbiert oder durchdringt den Körper.</a:t>
            </a: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Ein bekanntes Reflexionsphänomen ist das Echo vor großen Haus- oder Felswänden.</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Auch glatte Wasseroberflächen reflektieren den Schall sehr gut. Man sagt deshalb, Wasser trage den Schall.</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Alles, was den Schall gut reflektiert, nennt man schallhart,</a:t>
            </a:r>
            <a:br>
              <a:rPr lang="de-DE" dirty="0" smtClean="0"/>
            </a:br>
            <a:r>
              <a:rPr lang="de-DE" dirty="0" smtClean="0"/>
              <a:t>z. B. Hausfassaden, </a:t>
            </a:r>
            <a:r>
              <a:rPr lang="de-DE" dirty="0"/>
              <a:t>Holz, </a:t>
            </a:r>
            <a:r>
              <a:rPr lang="de-DE" dirty="0" smtClean="0"/>
              <a:t>Metall, </a:t>
            </a:r>
            <a:r>
              <a:rPr lang="de-DE" dirty="0"/>
              <a:t>betonierte</a:t>
            </a:r>
            <a:r>
              <a:rPr lang="de-DE" dirty="0" smtClean="0"/>
              <a:t>, asphaltierte oder gestampfte Böden, glatte Wasseroberflächen.</a:t>
            </a:r>
          </a:p>
        </p:txBody>
      </p:sp>
      <p:sp>
        <p:nvSpPr>
          <p:cNvPr id="2" name="Titel 1"/>
          <p:cNvSpPr>
            <a:spLocks noGrp="1"/>
          </p:cNvSpPr>
          <p:nvPr>
            <p:ph type="title"/>
          </p:nvPr>
        </p:nvSpPr>
        <p:spPr/>
        <p:txBody>
          <a:bodyPr/>
          <a:lstStyle/>
          <a:p>
            <a:r>
              <a:rPr lang="de-DE" b="1" dirty="0"/>
              <a:t>Berücksichtigung von Reflexionen</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3</a:t>
            </a:fld>
            <a:endParaRPr lang="de-DE" dirty="0">
              <a:solidFill>
                <a:srgbClr val="C8C8C8"/>
              </a:solidFill>
            </a:endParaRPr>
          </a:p>
        </p:txBody>
      </p:sp>
    </p:spTree>
    <p:extLst>
      <p:ext uri="{BB962C8B-B14F-4D97-AF65-F5344CB8AC3E}">
        <p14:creationId xmlns:p14="http://schemas.microsoft.com/office/powerpoint/2010/main" val="3419754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a:t>Berücksichtigung von Reflexionen</a:t>
            </a:r>
            <a:endParaRPr lang="de-DE" b="1" dirty="0"/>
          </a:p>
        </p:txBody>
      </p:sp>
      <p:sp>
        <p:nvSpPr>
          <p:cNvPr id="3" name="Datumsplatzhalter 2"/>
          <p:cNvSpPr>
            <a:spLocks noGrp="1"/>
          </p:cNvSpPr>
          <p:nvPr>
            <p:ph type="dt" sz="half" idx="15"/>
          </p:nvPr>
        </p:nvSpPr>
        <p:spPr/>
        <p:txBody>
          <a:bodyPr/>
          <a:lstStyle/>
          <a:p>
            <a:fld id="{CBBB5A65-6F89-4E28-BC52-2191A3EE1F5D}" type="datetime1">
              <a:rPr lang="de-DE" smtClean="0">
                <a:solidFill>
                  <a:srgbClr val="C8C8C8"/>
                </a:solidFill>
              </a:rPr>
              <a:pPr/>
              <a:t>27.05.2014</a:t>
            </a:fld>
            <a:endParaRPr lang="de-DE" dirty="0">
              <a:solidFill>
                <a:srgbClr val="C8C8C8"/>
              </a:solidFill>
            </a:endParaRPr>
          </a:p>
        </p:txBody>
      </p:sp>
      <p:sp>
        <p:nvSpPr>
          <p:cNvPr id="5" name="Foliennummernplatzhalter 4"/>
          <p:cNvSpPr>
            <a:spLocks noGrp="1"/>
          </p:cNvSpPr>
          <p:nvPr>
            <p:ph type="sldNum" sz="quarter" idx="17"/>
          </p:nvPr>
        </p:nvSpPr>
        <p:spPr/>
        <p:txBody>
          <a:bodyPr/>
          <a:lstStyle/>
          <a:p>
            <a:fld id="{444A159E-39F8-4BD4-BAC6-A1654F7AE0EA}" type="slidenum">
              <a:rPr lang="de-DE" smtClean="0">
                <a:solidFill>
                  <a:srgbClr val="C8C8C8"/>
                </a:solidFill>
              </a:rPr>
              <a:pPr/>
              <a:t>4</a:t>
            </a:fld>
            <a:endParaRPr lang="de-DE">
              <a:solidFill>
                <a:srgbClr val="C8C8C8"/>
              </a:solidFill>
            </a:endParaRPr>
          </a:p>
        </p:txBody>
      </p:sp>
      <p:sp>
        <p:nvSpPr>
          <p:cNvPr id="2" name="Textplatzhalter 1"/>
          <p:cNvSpPr>
            <a:spLocks noGrp="1"/>
          </p:cNvSpPr>
          <p:nvPr>
            <p:ph type="body" sz="quarter" idx="13"/>
          </p:nvPr>
        </p:nvSpPr>
        <p:spPr/>
        <p:txBody>
          <a:bodyPr/>
          <a:lstStyle/>
          <a:p>
            <a:endParaRPr lang="de-DE"/>
          </a:p>
        </p:txBody>
      </p:sp>
      <p:sp>
        <p:nvSpPr>
          <p:cNvPr id="6" name="Inhaltsplatzhalter 5"/>
          <p:cNvSpPr>
            <a:spLocks noGrp="1"/>
          </p:cNvSpPr>
          <p:nvPr>
            <p:ph sz="quarter" idx="14"/>
          </p:nvPr>
        </p:nvSpPr>
        <p:spPr>
          <a:xfrm>
            <a:off x="415156" y="1497261"/>
            <a:ext cx="3868812" cy="4884489"/>
          </a:xfrm>
        </p:spPr>
        <p:txBody>
          <a:bodyPr/>
          <a:lstStyle/>
          <a:p>
            <a:r>
              <a:rPr lang="de-DE" dirty="0"/>
              <a:t>Bei freier Aufstellung einer Schallquelle breitet sich der Schall ungehindert in alle Richtungen aus.</a:t>
            </a:r>
          </a:p>
          <a:p>
            <a:endParaRPr lang="de-DE" dirty="0" smtClean="0"/>
          </a:p>
          <a:p>
            <a:endParaRPr lang="de-DE" dirty="0"/>
          </a:p>
          <a:p>
            <a:r>
              <a:rPr lang="de-DE" dirty="0" smtClean="0"/>
              <a:t>Bei </a:t>
            </a:r>
            <a:r>
              <a:rPr lang="de-DE" dirty="0"/>
              <a:t>Aufstellung vor einer Hauswand halbiert sich die Ausbreitungsfläche, in die sich der Schall ausbreiten kann, der Pegel </a:t>
            </a:r>
            <a:r>
              <a:rPr lang="de-DE" dirty="0" smtClean="0"/>
              <a:t>steigt </a:t>
            </a:r>
            <a:r>
              <a:rPr lang="de-DE" dirty="0"/>
              <a:t>um </a:t>
            </a:r>
            <a:br>
              <a:rPr lang="de-DE" dirty="0"/>
            </a:br>
            <a:r>
              <a:rPr lang="de-DE" dirty="0" smtClean="0"/>
              <a:t>3 dB.</a:t>
            </a:r>
            <a:endParaRPr lang="de-DE" dirty="0"/>
          </a:p>
        </p:txBody>
      </p:sp>
      <p:pic>
        <p:nvPicPr>
          <p:cNvPr id="15" name="Inhaltsplatzhalter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9992" y="1187630"/>
            <a:ext cx="4377974" cy="2535317"/>
          </a:xfrm>
          <a:prstGeom prst="rect">
            <a:avLst/>
          </a:prstGeom>
          <a:effectLst>
            <a:outerShdw blurRad="63500" sx="101000" sy="101000" algn="ctr" rotWithShape="0">
              <a:prstClr val="black">
                <a:alpha val="24000"/>
              </a:prstClr>
            </a:outerShdw>
          </a:effectLst>
        </p:spPr>
      </p:pic>
      <p:sp>
        <p:nvSpPr>
          <p:cNvPr id="16" name="Titel 6"/>
          <p:cNvSpPr txBox="1">
            <a:spLocks/>
          </p:cNvSpPr>
          <p:nvPr/>
        </p:nvSpPr>
        <p:spPr>
          <a:xfrm>
            <a:off x="4499992" y="3414709"/>
            <a:ext cx="4378669" cy="316275"/>
          </a:xfrm>
          <a:prstGeom prst="rect">
            <a:avLst/>
          </a:prstGeom>
          <a:solidFill>
            <a:schemeClr val="bg1">
              <a:alpha val="75000"/>
            </a:schemeClr>
          </a:solidFill>
        </p:spPr>
        <p:txBody>
          <a:bodyPr vert="horz" lIns="72000" tIns="0" rIns="0" bIns="0" rtlCol="0" anchor="b" anchorCtr="0">
            <a:noAutofit/>
          </a:bodyPr>
          <a:lstStyle>
            <a:defPPr>
              <a:defRPr lang="de-DE"/>
            </a:defPPr>
            <a:lvl1pPr>
              <a:spcBef>
                <a:spcPct val="0"/>
              </a:spcBef>
              <a:buNone/>
              <a:defRPr b="1">
                <a:latin typeface="+mj-lt"/>
                <a:ea typeface="+mj-ea"/>
                <a:cs typeface="+mj-cs"/>
              </a:defRPr>
            </a:lvl1pPr>
          </a:lstStyle>
          <a:p>
            <a:r>
              <a:rPr lang="de-DE" dirty="0"/>
              <a:t>Schallquelle im Freifeld</a:t>
            </a:r>
          </a:p>
        </p:txBody>
      </p:sp>
      <p:pic>
        <p:nvPicPr>
          <p:cNvPr id="18" name="Inhaltsplatzhalter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99991" y="3834554"/>
            <a:ext cx="4377975" cy="2535318"/>
          </a:xfrm>
          <a:prstGeom prst="rect">
            <a:avLst/>
          </a:prstGeom>
          <a:effectLst>
            <a:outerShdw blurRad="63500" sx="101000" sy="101000" algn="ctr" rotWithShape="0">
              <a:prstClr val="black">
                <a:alpha val="24000"/>
              </a:prstClr>
            </a:outerShdw>
          </a:effectLst>
        </p:spPr>
      </p:pic>
      <p:sp>
        <p:nvSpPr>
          <p:cNvPr id="19" name="Titel 6"/>
          <p:cNvSpPr txBox="1">
            <a:spLocks/>
          </p:cNvSpPr>
          <p:nvPr/>
        </p:nvSpPr>
        <p:spPr>
          <a:xfrm>
            <a:off x="4492738" y="6050539"/>
            <a:ext cx="4378669" cy="316275"/>
          </a:xfrm>
          <a:prstGeom prst="rect">
            <a:avLst/>
          </a:prstGeom>
          <a:solidFill>
            <a:schemeClr val="bg1">
              <a:alpha val="75000"/>
            </a:schemeClr>
          </a:solidFill>
        </p:spPr>
        <p:txBody>
          <a:bodyPr vert="horz" lIns="72000" tIns="0" rIns="0" bIns="0" rtlCol="0" anchor="b" anchorCtr="0">
            <a:noAutofit/>
          </a:bodyPr>
          <a:lstStyle>
            <a:defPPr>
              <a:defRPr lang="de-DE"/>
            </a:defPPr>
            <a:lvl1pPr>
              <a:spcBef>
                <a:spcPct val="0"/>
              </a:spcBef>
              <a:buNone/>
              <a:defRPr b="1">
                <a:latin typeface="+mj-lt"/>
                <a:ea typeface="+mj-ea"/>
                <a:cs typeface="+mj-cs"/>
              </a:defRPr>
            </a:lvl1pPr>
          </a:lstStyle>
          <a:p>
            <a:r>
              <a:rPr lang="de-DE" dirty="0"/>
              <a:t>Schallquelle vor einer Hauswand</a:t>
            </a:r>
          </a:p>
        </p:txBody>
      </p:sp>
    </p:spTree>
    <p:extLst>
      <p:ext uri="{BB962C8B-B14F-4D97-AF65-F5344CB8AC3E}">
        <p14:creationId xmlns:p14="http://schemas.microsoft.com/office/powerpoint/2010/main" val="2845099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Effect transition="in" filter="fade">
                                      <p:cBhvr>
                                        <p:cTn id="20" dur="500"/>
                                        <p:tgtEl>
                                          <p:spTgt spid="6">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Effect transition="in" filter="fade">
                                      <p:cBhvr>
                                        <p:cTn id="3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6" grpId="0" animBg="1"/>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platzhalter 10"/>
          <p:cNvSpPr>
            <a:spLocks noGrp="1"/>
          </p:cNvSpPr>
          <p:nvPr>
            <p:ph type="body" sz="quarter" idx="13"/>
          </p:nvPr>
        </p:nvSpPr>
        <p:spPr/>
        <p:txBody>
          <a:bodyPr/>
          <a:lstStyle/>
          <a:p>
            <a:endParaRPr lang="de-DE"/>
          </a:p>
        </p:txBody>
      </p:sp>
      <p:sp>
        <p:nvSpPr>
          <p:cNvPr id="13" name="Inhaltsplatzhalter 12"/>
          <p:cNvSpPr>
            <a:spLocks noGrp="1"/>
          </p:cNvSpPr>
          <p:nvPr>
            <p:ph sz="quarter" idx="14"/>
          </p:nvPr>
        </p:nvSpPr>
        <p:spPr>
          <a:xfrm>
            <a:off x="323528" y="1497261"/>
            <a:ext cx="4169210" cy="4884489"/>
          </a:xfrm>
        </p:spPr>
        <p:txBody>
          <a:bodyPr/>
          <a:lstStyle/>
          <a:p>
            <a:r>
              <a:rPr lang="de-DE" dirty="0"/>
              <a:t>Bei Aufstellung der </a:t>
            </a:r>
            <a:r>
              <a:rPr lang="de-DE" dirty="0" smtClean="0"/>
              <a:t>Schall-quelle </a:t>
            </a:r>
            <a:r>
              <a:rPr lang="de-DE" dirty="0"/>
              <a:t>in einer Ecke teilt sich die Ausbreitungsfläche </a:t>
            </a:r>
            <a:r>
              <a:rPr lang="de-DE" dirty="0" smtClean="0"/>
              <a:t>gegen-über </a:t>
            </a:r>
            <a:r>
              <a:rPr lang="de-DE" dirty="0"/>
              <a:t>dem Freifeld durch </a:t>
            </a:r>
            <a:r>
              <a:rPr lang="de-DE" dirty="0" smtClean="0"/>
              <a:t>4,</a:t>
            </a:r>
            <a:br>
              <a:rPr lang="de-DE" dirty="0" smtClean="0"/>
            </a:br>
            <a:r>
              <a:rPr lang="de-DE" dirty="0" smtClean="0"/>
              <a:t>der </a:t>
            </a:r>
            <a:r>
              <a:rPr lang="de-DE" dirty="0"/>
              <a:t>Pegel steigt um </a:t>
            </a:r>
            <a:r>
              <a:rPr lang="de-DE" dirty="0" smtClean="0"/>
              <a:t>6 dB</a:t>
            </a:r>
            <a:r>
              <a:rPr lang="de-DE" dirty="0"/>
              <a:t>.</a:t>
            </a:r>
          </a:p>
          <a:p>
            <a:endParaRPr lang="de-DE" dirty="0"/>
          </a:p>
          <a:p>
            <a:r>
              <a:rPr lang="de-DE" dirty="0"/>
              <a:t>Auch bei einer Schallquelle zwischen zwei </a:t>
            </a:r>
            <a:r>
              <a:rPr lang="de-DE" dirty="0" smtClean="0"/>
              <a:t>Hausfassaden </a:t>
            </a:r>
            <a:r>
              <a:rPr lang="de-DE" dirty="0"/>
              <a:t>sind zwei Richtungen von der Schallausbreitung </a:t>
            </a:r>
            <a:r>
              <a:rPr lang="de-DE" dirty="0" smtClean="0"/>
              <a:t>ausgeschlossen</a:t>
            </a:r>
            <a:r>
              <a:rPr lang="de-DE" dirty="0"/>
              <a:t>: </a:t>
            </a:r>
            <a:r>
              <a:rPr lang="de-DE" dirty="0" smtClean="0"/>
              <a:t>+ 6 dB.</a:t>
            </a:r>
            <a:endParaRPr lang="de-DE" dirty="0"/>
          </a:p>
        </p:txBody>
      </p:sp>
      <p:sp>
        <p:nvSpPr>
          <p:cNvPr id="8" name="Titel 7"/>
          <p:cNvSpPr>
            <a:spLocks noGrp="1"/>
          </p:cNvSpPr>
          <p:nvPr>
            <p:ph type="title"/>
          </p:nvPr>
        </p:nvSpPr>
        <p:spPr/>
        <p:txBody>
          <a:bodyPr>
            <a:normAutofit/>
          </a:bodyPr>
          <a:lstStyle/>
          <a:p>
            <a:r>
              <a:rPr lang="de-DE" dirty="0"/>
              <a:t>Berücksichtigung von </a:t>
            </a:r>
            <a:r>
              <a:rPr lang="de-DE" dirty="0" smtClean="0"/>
              <a:t>Reflexionen</a:t>
            </a:r>
            <a:endParaRPr lang="de-DE" dirty="0"/>
          </a:p>
        </p:txBody>
      </p:sp>
      <p:sp>
        <p:nvSpPr>
          <p:cNvPr id="3" name="Datumsplatzhalter 2"/>
          <p:cNvSpPr>
            <a:spLocks noGrp="1"/>
          </p:cNvSpPr>
          <p:nvPr>
            <p:ph type="dt" sz="half" idx="15"/>
          </p:nvPr>
        </p:nvSpPr>
        <p:spPr/>
        <p:txBody>
          <a:bodyPr/>
          <a:lstStyle/>
          <a:p>
            <a:fld id="{CBBB5A65-6F89-4E28-BC52-2191A3EE1F5D}" type="datetime1">
              <a:rPr lang="de-DE" smtClean="0">
                <a:solidFill>
                  <a:srgbClr val="C8C8C8"/>
                </a:solidFill>
              </a:rPr>
              <a:pPr/>
              <a:t>27.05.2014</a:t>
            </a:fld>
            <a:endParaRPr lang="de-DE" dirty="0">
              <a:solidFill>
                <a:srgbClr val="C8C8C8"/>
              </a:solidFill>
            </a:endParaRPr>
          </a:p>
        </p:txBody>
      </p:sp>
      <p:sp>
        <p:nvSpPr>
          <p:cNvPr id="5" name="Foliennummernplatzhalter 4"/>
          <p:cNvSpPr>
            <a:spLocks noGrp="1"/>
          </p:cNvSpPr>
          <p:nvPr>
            <p:ph type="sldNum" sz="quarter" idx="17"/>
          </p:nvPr>
        </p:nvSpPr>
        <p:spPr/>
        <p:txBody>
          <a:bodyPr/>
          <a:lstStyle/>
          <a:p>
            <a:fld id="{444A159E-39F8-4BD4-BAC6-A1654F7AE0EA}" type="slidenum">
              <a:rPr lang="de-DE" smtClean="0">
                <a:solidFill>
                  <a:srgbClr val="C8C8C8"/>
                </a:solidFill>
              </a:rPr>
              <a:pPr/>
              <a:t>5</a:t>
            </a:fld>
            <a:endParaRPr lang="de-DE">
              <a:solidFill>
                <a:srgbClr val="C8C8C8"/>
              </a:solidFill>
            </a:endParaRPr>
          </a:p>
        </p:txBody>
      </p:sp>
      <p:pic>
        <p:nvPicPr>
          <p:cNvPr id="15" name="Inhaltsplatzhalter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9992" y="1187630"/>
            <a:ext cx="4377974" cy="2535316"/>
          </a:xfrm>
          <a:prstGeom prst="rect">
            <a:avLst/>
          </a:prstGeom>
          <a:effectLst>
            <a:outerShdw blurRad="63500" sx="101000" sy="101000" algn="ctr" rotWithShape="0">
              <a:prstClr val="black">
                <a:alpha val="24000"/>
              </a:prstClr>
            </a:outerShdw>
          </a:effectLst>
        </p:spPr>
      </p:pic>
      <p:sp>
        <p:nvSpPr>
          <p:cNvPr id="16" name="Titel 6"/>
          <p:cNvSpPr txBox="1">
            <a:spLocks/>
          </p:cNvSpPr>
          <p:nvPr/>
        </p:nvSpPr>
        <p:spPr>
          <a:xfrm>
            <a:off x="4499992" y="3414709"/>
            <a:ext cx="4378669" cy="316275"/>
          </a:xfrm>
          <a:prstGeom prst="rect">
            <a:avLst/>
          </a:prstGeom>
          <a:solidFill>
            <a:schemeClr val="bg1">
              <a:alpha val="75000"/>
            </a:schemeClr>
          </a:solidFill>
        </p:spPr>
        <p:txBody>
          <a:bodyPr vert="horz" lIns="72000" tIns="0" rIns="0" bIns="0" rtlCol="0" anchor="b" anchorCtr="0">
            <a:noAutofit/>
          </a:bodyPr>
          <a:lstStyle>
            <a:defPPr>
              <a:defRPr lang="de-DE"/>
            </a:defPPr>
            <a:lvl1pPr>
              <a:spcBef>
                <a:spcPct val="0"/>
              </a:spcBef>
              <a:buNone/>
              <a:defRPr b="1">
                <a:latin typeface="+mj-lt"/>
                <a:ea typeface="+mj-ea"/>
                <a:cs typeface="+mj-cs"/>
              </a:defRPr>
            </a:lvl1pPr>
          </a:lstStyle>
          <a:p>
            <a:r>
              <a:rPr lang="de-DE" dirty="0"/>
              <a:t>Schallquelle in einer Ecke</a:t>
            </a:r>
          </a:p>
        </p:txBody>
      </p:sp>
      <p:pic>
        <p:nvPicPr>
          <p:cNvPr id="18" name="Inhaltsplatzhalter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99991" y="3834554"/>
            <a:ext cx="4377975" cy="2535317"/>
          </a:xfrm>
          <a:prstGeom prst="rect">
            <a:avLst/>
          </a:prstGeom>
          <a:effectLst>
            <a:outerShdw blurRad="63500" sx="101000" sy="101000" algn="ctr" rotWithShape="0">
              <a:prstClr val="black">
                <a:alpha val="24000"/>
              </a:prstClr>
            </a:outerShdw>
          </a:effectLst>
        </p:spPr>
      </p:pic>
      <p:sp>
        <p:nvSpPr>
          <p:cNvPr id="19" name="Titel 6"/>
          <p:cNvSpPr txBox="1">
            <a:spLocks/>
          </p:cNvSpPr>
          <p:nvPr/>
        </p:nvSpPr>
        <p:spPr>
          <a:xfrm>
            <a:off x="4492738" y="6050539"/>
            <a:ext cx="4378669" cy="316275"/>
          </a:xfrm>
          <a:prstGeom prst="rect">
            <a:avLst/>
          </a:prstGeom>
          <a:solidFill>
            <a:schemeClr val="bg1">
              <a:alpha val="75000"/>
            </a:schemeClr>
          </a:solidFill>
        </p:spPr>
        <p:txBody>
          <a:bodyPr vert="horz" lIns="72000" tIns="0" rIns="0" bIns="0" rtlCol="0" anchor="b" anchorCtr="0">
            <a:noAutofit/>
          </a:bodyPr>
          <a:lstStyle>
            <a:defPPr>
              <a:defRPr lang="de-DE"/>
            </a:defPPr>
            <a:lvl1pPr>
              <a:spcBef>
                <a:spcPct val="0"/>
              </a:spcBef>
              <a:buNone/>
              <a:defRPr b="1">
                <a:latin typeface="+mj-lt"/>
                <a:ea typeface="+mj-ea"/>
                <a:cs typeface="+mj-cs"/>
              </a:defRPr>
            </a:lvl1pPr>
          </a:lstStyle>
          <a:p>
            <a:r>
              <a:rPr lang="de-DE" dirty="0"/>
              <a:t>Schallquelle zwischen zwei Wänden</a:t>
            </a:r>
          </a:p>
        </p:txBody>
      </p:sp>
    </p:spTree>
    <p:extLst>
      <p:ext uri="{BB962C8B-B14F-4D97-AF65-F5344CB8AC3E}">
        <p14:creationId xmlns:p14="http://schemas.microsoft.com/office/powerpoint/2010/main" val="4202161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animEffect transition="in" filter="fade">
                                      <p:cBhvr>
                                        <p:cTn id="15" dur="500"/>
                                        <p:tgtEl>
                                          <p:spTgt spid="1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3">
                                            <p:txEl>
                                              <p:pRg st="2" end="2"/>
                                            </p:txEl>
                                          </p:spTgt>
                                        </p:tgtEl>
                                        <p:attrNameLst>
                                          <p:attrName>style.visibility</p:attrName>
                                        </p:attrNameLst>
                                      </p:cBhvr>
                                      <p:to>
                                        <p:strVal val="visible"/>
                                      </p:to>
                                    </p:set>
                                    <p:animEffect transition="in" filter="fade">
                                      <p:cBhvr>
                                        <p:cTn id="28" dur="500"/>
                                        <p:tgtEl>
                                          <p:spTgt spid="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nhaltsplatzhalter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9991" y="1196975"/>
            <a:ext cx="4377974" cy="2535316"/>
          </a:xfrm>
          <a:prstGeom prst="rect">
            <a:avLst/>
          </a:prstGeom>
          <a:effectLst>
            <a:outerShdw blurRad="63500" sx="101000" sy="101000" algn="ctr" rotWithShape="0">
              <a:prstClr val="black">
                <a:alpha val="24000"/>
              </a:prstClr>
            </a:outerShdw>
          </a:effectLst>
        </p:spPr>
      </p:pic>
      <p:sp>
        <p:nvSpPr>
          <p:cNvPr id="7" name="Titel 6"/>
          <p:cNvSpPr>
            <a:spLocks noGrp="1"/>
          </p:cNvSpPr>
          <p:nvPr>
            <p:ph type="title"/>
          </p:nvPr>
        </p:nvSpPr>
        <p:spPr/>
        <p:txBody>
          <a:bodyPr/>
          <a:lstStyle/>
          <a:p>
            <a:r>
              <a:rPr lang="de-DE" dirty="0"/>
              <a:t>Berücksichtigung von Reflexionen</a:t>
            </a:r>
            <a:endParaRPr lang="de-DE" b="1" dirty="0"/>
          </a:p>
        </p:txBody>
      </p:sp>
      <p:sp>
        <p:nvSpPr>
          <p:cNvPr id="3" name="Datumsplatzhalter 2"/>
          <p:cNvSpPr>
            <a:spLocks noGrp="1"/>
          </p:cNvSpPr>
          <p:nvPr>
            <p:ph type="dt" sz="half" idx="15"/>
          </p:nvPr>
        </p:nvSpPr>
        <p:spPr/>
        <p:txBody>
          <a:bodyPr/>
          <a:lstStyle/>
          <a:p>
            <a:fld id="{CBBB5A65-6F89-4E28-BC52-2191A3EE1F5D}" type="datetime1">
              <a:rPr lang="de-DE" smtClean="0">
                <a:solidFill>
                  <a:srgbClr val="C8C8C8"/>
                </a:solidFill>
              </a:rPr>
              <a:pPr/>
              <a:t>27.05.2014</a:t>
            </a:fld>
            <a:endParaRPr lang="de-DE" dirty="0">
              <a:solidFill>
                <a:srgbClr val="C8C8C8"/>
              </a:solidFill>
            </a:endParaRPr>
          </a:p>
        </p:txBody>
      </p:sp>
      <p:sp>
        <p:nvSpPr>
          <p:cNvPr id="5" name="Foliennummernplatzhalter 4"/>
          <p:cNvSpPr>
            <a:spLocks noGrp="1"/>
          </p:cNvSpPr>
          <p:nvPr>
            <p:ph type="sldNum" sz="quarter" idx="17"/>
          </p:nvPr>
        </p:nvSpPr>
        <p:spPr/>
        <p:txBody>
          <a:bodyPr/>
          <a:lstStyle/>
          <a:p>
            <a:fld id="{444A159E-39F8-4BD4-BAC6-A1654F7AE0EA}" type="slidenum">
              <a:rPr lang="de-DE" smtClean="0">
                <a:solidFill>
                  <a:srgbClr val="C8C8C8"/>
                </a:solidFill>
              </a:rPr>
              <a:pPr/>
              <a:t>6</a:t>
            </a:fld>
            <a:endParaRPr lang="de-DE">
              <a:solidFill>
                <a:srgbClr val="C8C8C8"/>
              </a:solidFill>
            </a:endParaRPr>
          </a:p>
        </p:txBody>
      </p:sp>
      <p:pic>
        <p:nvPicPr>
          <p:cNvPr id="14" name="Inhaltsplatzhalter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99991" y="3834554"/>
            <a:ext cx="4377975" cy="2535317"/>
          </a:xfrm>
          <a:prstGeom prst="rect">
            <a:avLst/>
          </a:prstGeom>
          <a:effectLst>
            <a:outerShdw blurRad="63500" sx="101000" sy="101000" algn="ctr" rotWithShape="0">
              <a:prstClr val="black">
                <a:alpha val="24000"/>
              </a:prstClr>
            </a:outerShdw>
          </a:effectLst>
        </p:spPr>
      </p:pic>
      <p:sp>
        <p:nvSpPr>
          <p:cNvPr id="17" name="Titel 6"/>
          <p:cNvSpPr txBox="1">
            <a:spLocks/>
          </p:cNvSpPr>
          <p:nvPr/>
        </p:nvSpPr>
        <p:spPr>
          <a:xfrm>
            <a:off x="4492738" y="6050539"/>
            <a:ext cx="4378669" cy="316275"/>
          </a:xfrm>
          <a:prstGeom prst="rect">
            <a:avLst/>
          </a:prstGeom>
          <a:solidFill>
            <a:schemeClr val="bg1">
              <a:alpha val="75000"/>
            </a:schemeClr>
          </a:solidFill>
        </p:spPr>
        <p:txBody>
          <a:bodyPr vert="horz" lIns="72000" tIns="0" rIns="0" bIns="0" rtlCol="0" anchor="b" anchorCtr="0">
            <a:noAutofit/>
          </a:bodyPr>
          <a:lstStyle>
            <a:defPPr>
              <a:defRPr lang="de-DE"/>
            </a:defPPr>
            <a:lvl1pPr>
              <a:spcBef>
                <a:spcPct val="0"/>
              </a:spcBef>
              <a:buNone/>
              <a:defRPr b="1">
                <a:latin typeface="+mj-lt"/>
                <a:ea typeface="+mj-ea"/>
                <a:cs typeface="+mj-cs"/>
              </a:defRPr>
            </a:lvl1pPr>
          </a:lstStyle>
          <a:p>
            <a:r>
              <a:rPr lang="de-DE" dirty="0"/>
              <a:t>Schallquelle in </a:t>
            </a:r>
            <a:r>
              <a:rPr lang="de-DE" dirty="0" smtClean="0"/>
              <a:t>Ecke unter Vordach</a:t>
            </a:r>
            <a:endParaRPr lang="de-DE" dirty="0"/>
          </a:p>
        </p:txBody>
      </p:sp>
      <p:sp>
        <p:nvSpPr>
          <p:cNvPr id="2" name="Textplatzhalter 1"/>
          <p:cNvSpPr>
            <a:spLocks noGrp="1"/>
          </p:cNvSpPr>
          <p:nvPr>
            <p:ph type="body" sz="quarter" idx="13"/>
          </p:nvPr>
        </p:nvSpPr>
        <p:spPr/>
        <p:txBody>
          <a:bodyPr/>
          <a:lstStyle/>
          <a:p>
            <a:endParaRPr lang="de-DE"/>
          </a:p>
        </p:txBody>
      </p:sp>
      <p:sp>
        <p:nvSpPr>
          <p:cNvPr id="6" name="Inhaltsplatzhalter 5"/>
          <p:cNvSpPr>
            <a:spLocks noGrp="1"/>
          </p:cNvSpPr>
          <p:nvPr>
            <p:ph sz="quarter" idx="14"/>
          </p:nvPr>
        </p:nvSpPr>
        <p:spPr>
          <a:xfrm>
            <a:off x="415156" y="1497261"/>
            <a:ext cx="4012828" cy="4884489"/>
          </a:xfrm>
        </p:spPr>
        <p:txBody>
          <a:bodyPr/>
          <a:lstStyle/>
          <a:p>
            <a:r>
              <a:rPr lang="de-DE" dirty="0"/>
              <a:t>Schallquelle an einer Haus-wand unter einem Vordach: </a:t>
            </a:r>
            <a:r>
              <a:rPr lang="de-DE" dirty="0" smtClean="0"/>
              <a:t>zwei </a:t>
            </a:r>
            <a:r>
              <a:rPr lang="de-DE" dirty="0"/>
              <a:t>Richtungen </a:t>
            </a:r>
            <a:r>
              <a:rPr lang="de-DE" dirty="0" smtClean="0"/>
              <a:t>ausgeschlossen</a:t>
            </a:r>
            <a:r>
              <a:rPr lang="de-DE" dirty="0"/>
              <a:t>: +</a:t>
            </a:r>
            <a:r>
              <a:rPr lang="de-DE" dirty="0" smtClean="0"/>
              <a:t>6 dB.</a:t>
            </a:r>
            <a:endParaRPr lang="de-DE" dirty="0"/>
          </a:p>
          <a:p>
            <a:endParaRPr lang="de-DE" dirty="0"/>
          </a:p>
          <a:p>
            <a:endParaRPr lang="de-DE" dirty="0"/>
          </a:p>
          <a:p>
            <a:r>
              <a:rPr lang="de-DE" dirty="0"/>
              <a:t>Schallquelle in einer Ecke unter einem </a:t>
            </a:r>
            <a:r>
              <a:rPr lang="de-DE" dirty="0" smtClean="0"/>
              <a:t>Vordach:</a:t>
            </a:r>
            <a:br>
              <a:rPr lang="de-DE" dirty="0" smtClean="0"/>
            </a:br>
            <a:r>
              <a:rPr lang="de-DE" dirty="0" smtClean="0"/>
              <a:t>hier </a:t>
            </a:r>
            <a:r>
              <a:rPr lang="de-DE" dirty="0"/>
              <a:t>sind drei Richtungen ausgeschlossen, wir rechnen mit einer Zunahme von </a:t>
            </a:r>
            <a:r>
              <a:rPr lang="de-DE" dirty="0" smtClean="0"/>
              <a:t>9 dB.</a:t>
            </a:r>
            <a:endParaRPr lang="de-DE" dirty="0"/>
          </a:p>
        </p:txBody>
      </p:sp>
      <p:sp>
        <p:nvSpPr>
          <p:cNvPr id="16" name="Titel 6"/>
          <p:cNvSpPr txBox="1">
            <a:spLocks/>
          </p:cNvSpPr>
          <p:nvPr/>
        </p:nvSpPr>
        <p:spPr>
          <a:xfrm>
            <a:off x="4499992" y="3414709"/>
            <a:ext cx="4378669" cy="316275"/>
          </a:xfrm>
          <a:prstGeom prst="rect">
            <a:avLst/>
          </a:prstGeom>
          <a:solidFill>
            <a:schemeClr val="bg1">
              <a:alpha val="75000"/>
            </a:schemeClr>
          </a:solidFill>
        </p:spPr>
        <p:txBody>
          <a:bodyPr vert="horz" lIns="72000" tIns="0" rIns="0" bIns="0" rtlCol="0" anchor="b" anchorCtr="0">
            <a:noAutofit/>
          </a:bodyPr>
          <a:lstStyle>
            <a:defPPr>
              <a:defRPr lang="de-DE"/>
            </a:defPPr>
            <a:lvl1pPr>
              <a:spcBef>
                <a:spcPct val="0"/>
              </a:spcBef>
              <a:buNone/>
              <a:defRPr b="1">
                <a:latin typeface="+mj-lt"/>
                <a:ea typeface="+mj-ea"/>
                <a:cs typeface="+mj-cs"/>
              </a:defRPr>
            </a:lvl1pPr>
          </a:lstStyle>
          <a:p>
            <a:r>
              <a:rPr lang="de-DE" dirty="0"/>
              <a:t>Schallquelle </a:t>
            </a:r>
            <a:r>
              <a:rPr lang="de-DE" dirty="0" smtClean="0"/>
              <a:t>unter einem Vordach</a:t>
            </a:r>
            <a:endParaRPr lang="de-DE" dirty="0"/>
          </a:p>
        </p:txBody>
      </p:sp>
    </p:spTree>
    <p:extLst>
      <p:ext uri="{BB962C8B-B14F-4D97-AF65-F5344CB8AC3E}">
        <p14:creationId xmlns:p14="http://schemas.microsoft.com/office/powerpoint/2010/main" val="4202161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Effect transition="in" filter="fade">
                                      <p:cBhvr>
                                        <p:cTn id="20" dur="500"/>
                                        <p:tgtEl>
                                          <p:spTgt spid="6">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Effect transition="in" filter="fade">
                                      <p:cBhvr>
                                        <p:cTn id="3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7"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13"/>
          </p:nvPr>
        </p:nvSpPr>
        <p:spPr/>
        <p:txBody>
          <a:bodyPr/>
          <a:lstStyle/>
          <a:p>
            <a:endParaRPr lang="de-DE"/>
          </a:p>
        </p:txBody>
      </p:sp>
      <p:sp>
        <p:nvSpPr>
          <p:cNvPr id="3" name="Inhaltsplatzhalter 2"/>
          <p:cNvSpPr>
            <a:spLocks noGrp="1"/>
          </p:cNvSpPr>
          <p:nvPr>
            <p:ph sz="quarter" idx="14"/>
          </p:nvPr>
        </p:nvSpPr>
        <p:spPr>
          <a:xfrm>
            <a:off x="415156" y="1713285"/>
            <a:ext cx="8333308" cy="4019971"/>
          </a:xfrm>
        </p:spPr>
        <p:txBody>
          <a:bodyPr>
            <a:normAutofit/>
          </a:bodyPr>
          <a:lstStyle/>
          <a:p>
            <a:pPr marL="342900" indent="-342900">
              <a:buFont typeface="Arial" panose="020B0604020202020204" pitchFamily="34" charset="0"/>
              <a:buChar char="•"/>
            </a:pPr>
            <a:r>
              <a:rPr lang="de-DE" dirty="0" smtClean="0"/>
              <a:t>Die letzte Aufstellsituation (+ 9 dB) ist im Rahmen der Tätigkeit des Sachverständigen nicht vorgesehen.</a:t>
            </a: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Es kommt vor, dass </a:t>
            </a:r>
            <a:r>
              <a:rPr lang="de-DE" dirty="0"/>
              <a:t>die umgebende Bebauung eines </a:t>
            </a:r>
            <a:r>
              <a:rPr lang="de-DE" dirty="0" smtClean="0"/>
              <a:t>Gerätes </a:t>
            </a:r>
            <a:r>
              <a:rPr lang="de-DE" dirty="0"/>
              <a:t>keine Einordnung in </a:t>
            </a:r>
            <a:r>
              <a:rPr lang="de-DE" dirty="0" smtClean="0"/>
              <a:t>eine der fünf vorgesehenen Situationen zulässt. </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In diesem Fall </a:t>
            </a:r>
            <a:r>
              <a:rPr lang="de-DE" dirty="0"/>
              <a:t>ist ggf. eine Messstelle nach § 26 BImSchG hinzuzuziehen.</a:t>
            </a:r>
            <a:endParaRPr lang="de-DE" dirty="0" smtClean="0"/>
          </a:p>
        </p:txBody>
      </p:sp>
      <p:sp>
        <p:nvSpPr>
          <p:cNvPr id="2" name="Titel 1"/>
          <p:cNvSpPr>
            <a:spLocks noGrp="1"/>
          </p:cNvSpPr>
          <p:nvPr>
            <p:ph type="title"/>
          </p:nvPr>
        </p:nvSpPr>
        <p:spPr/>
        <p:txBody>
          <a:bodyPr/>
          <a:lstStyle/>
          <a:p>
            <a:r>
              <a:rPr lang="de-DE" b="1" dirty="0"/>
              <a:t>Berücksichtigung von Reflexionen</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7</a:t>
            </a:fld>
            <a:endParaRPr lang="de-DE" dirty="0">
              <a:solidFill>
                <a:srgbClr val="C8C8C8"/>
              </a:solidFill>
            </a:endParaRPr>
          </a:p>
        </p:txBody>
      </p:sp>
    </p:spTree>
    <p:extLst>
      <p:ext uri="{BB962C8B-B14F-4D97-AF65-F5344CB8AC3E}">
        <p14:creationId xmlns:p14="http://schemas.microsoft.com/office/powerpoint/2010/main" val="2444609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4"/>
          </p:nvPr>
        </p:nvSpPr>
        <p:spPr>
          <a:xfrm>
            <a:off x="415156" y="1497261"/>
            <a:ext cx="3940820" cy="4884489"/>
          </a:xfrm>
        </p:spPr>
        <p:txBody>
          <a:bodyPr>
            <a:normAutofit fontScale="92500"/>
          </a:bodyPr>
          <a:lstStyle/>
          <a:p>
            <a:r>
              <a:rPr lang="de-DE" dirty="0"/>
              <a:t>Wir verändern die Aufstell-position der Wärmepumpe leicht.</a:t>
            </a:r>
          </a:p>
          <a:p>
            <a:endParaRPr lang="de-DE" dirty="0"/>
          </a:p>
          <a:p>
            <a:r>
              <a:rPr lang="de-DE" dirty="0"/>
              <a:t>Für die Reflexionen der Wand müssen wir 3 dB ansetzen, der Abstand zum Immissionsort verkürzt sich auf 10 m.</a:t>
            </a:r>
          </a:p>
          <a:p>
            <a:endParaRPr lang="de-DE" dirty="0"/>
          </a:p>
          <a:p>
            <a:r>
              <a:rPr lang="de-DE" dirty="0"/>
              <a:t>Trotz </a:t>
            </a:r>
            <a:r>
              <a:rPr lang="de-DE" dirty="0" smtClean="0"/>
              <a:t>geräuscharmen Geräts wird </a:t>
            </a:r>
            <a:r>
              <a:rPr lang="de-DE" dirty="0"/>
              <a:t>jetzt </a:t>
            </a:r>
            <a:r>
              <a:rPr lang="de-DE" i="1" dirty="0"/>
              <a:t>L</a:t>
            </a:r>
            <a:r>
              <a:rPr lang="de-DE" baseline="-25000" dirty="0"/>
              <a:t>r </a:t>
            </a:r>
            <a:r>
              <a:rPr lang="de-DE" dirty="0"/>
              <a:t>= </a:t>
            </a:r>
            <a:r>
              <a:rPr lang="de-DE" dirty="0" smtClean="0"/>
              <a:t>41 dB(A) ermittelt, </a:t>
            </a:r>
            <a:r>
              <a:rPr lang="de-DE" dirty="0"/>
              <a:t>der Richtwert wird somit nicht eingehalten</a:t>
            </a:r>
            <a:r>
              <a:rPr lang="de-DE" dirty="0" smtClean="0"/>
              <a:t>.</a:t>
            </a:r>
            <a:endParaRPr lang="de-DE" dirty="0"/>
          </a:p>
        </p:txBody>
      </p:sp>
      <p:sp>
        <p:nvSpPr>
          <p:cNvPr id="8" name="Titel 7"/>
          <p:cNvSpPr>
            <a:spLocks noGrp="1"/>
          </p:cNvSpPr>
          <p:nvPr>
            <p:ph type="title"/>
          </p:nvPr>
        </p:nvSpPr>
        <p:spPr/>
        <p:txBody>
          <a:bodyPr>
            <a:normAutofit/>
          </a:bodyPr>
          <a:lstStyle/>
          <a:p>
            <a:r>
              <a:rPr lang="de-DE" dirty="0"/>
              <a:t>Berücksichtigung von </a:t>
            </a:r>
            <a:r>
              <a:rPr lang="de-DE" dirty="0" smtClean="0"/>
              <a:t>Reflexionen</a:t>
            </a:r>
            <a:endParaRPr lang="de-DE" dirty="0"/>
          </a:p>
        </p:txBody>
      </p:sp>
      <p:sp>
        <p:nvSpPr>
          <p:cNvPr id="3" name="Datumsplatzhalter 2"/>
          <p:cNvSpPr>
            <a:spLocks noGrp="1"/>
          </p:cNvSpPr>
          <p:nvPr>
            <p:ph type="dt" sz="half" idx="15"/>
          </p:nvPr>
        </p:nvSpPr>
        <p:spPr/>
        <p:txBody>
          <a:bodyPr/>
          <a:lstStyle/>
          <a:p>
            <a:fld id="{CBBB5A65-6F89-4E28-BC52-2191A3EE1F5D}" type="datetime1">
              <a:rPr lang="de-DE" smtClean="0">
                <a:solidFill>
                  <a:srgbClr val="C8C8C8"/>
                </a:solidFill>
              </a:rPr>
              <a:pPr/>
              <a:t>27.05.2014</a:t>
            </a:fld>
            <a:endParaRPr lang="de-DE" dirty="0">
              <a:solidFill>
                <a:srgbClr val="C8C8C8"/>
              </a:solidFill>
            </a:endParaRPr>
          </a:p>
        </p:txBody>
      </p:sp>
      <p:sp>
        <p:nvSpPr>
          <p:cNvPr id="5" name="Foliennummernplatzhalter 4"/>
          <p:cNvSpPr>
            <a:spLocks noGrp="1"/>
          </p:cNvSpPr>
          <p:nvPr>
            <p:ph type="sldNum" sz="quarter" idx="17"/>
          </p:nvPr>
        </p:nvSpPr>
        <p:spPr/>
        <p:txBody>
          <a:bodyPr/>
          <a:lstStyle/>
          <a:p>
            <a:fld id="{444A159E-39F8-4BD4-BAC6-A1654F7AE0EA}" type="slidenum">
              <a:rPr lang="de-DE" smtClean="0">
                <a:solidFill>
                  <a:srgbClr val="C8C8C8"/>
                </a:solidFill>
              </a:rPr>
              <a:pPr/>
              <a:t>8</a:t>
            </a:fld>
            <a:endParaRPr lang="de-DE">
              <a:solidFill>
                <a:srgbClr val="C8C8C8"/>
              </a:solidFill>
            </a:endParaRPr>
          </a:p>
        </p:txBody>
      </p:sp>
      <p:sp>
        <p:nvSpPr>
          <p:cNvPr id="10" name="Inhaltsplatzhalter 2"/>
          <p:cNvSpPr txBox="1">
            <a:spLocks/>
          </p:cNvSpPr>
          <p:nvPr/>
        </p:nvSpPr>
        <p:spPr>
          <a:xfrm>
            <a:off x="251520" y="1196752"/>
            <a:ext cx="4320000" cy="5170484"/>
          </a:xfrm>
          <a:prstGeom prst="rect">
            <a:avLst/>
          </a:prstGeom>
          <a:effectLst>
            <a:outerShdw blurRad="63500" sx="101000" sy="101000" algn="ctr" rotWithShape="0">
              <a:prstClr val="black">
                <a:alpha val="24000"/>
              </a:prstClr>
            </a:outerShdw>
          </a:effectLst>
        </p:spPr>
        <p:txBody>
          <a:bodyPr vert="horz" lIns="91440" tIns="45720" rIns="91440" bIns="45720" rtlCol="0">
            <a:noAutofit/>
          </a:bodyPr>
          <a:lstStyle>
            <a:lvl1pPr marL="0" indent="0" algn="l" defTabSz="914400" rtl="0" eaLnBrk="1" latinLnBrk="0" hangingPunct="1">
              <a:spcBef>
                <a:spcPct val="20000"/>
              </a:spcBef>
              <a:buClr>
                <a:schemeClr val="tx2"/>
              </a:buClr>
              <a:buFont typeface="Wingdings" pitchFamily="2" charset="2"/>
              <a:buNone/>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Font typeface="Wingdings" pitchFamily="2" charset="2"/>
              <a:buNone/>
            </a:pPr>
            <a:endParaRPr lang="de-DE" dirty="0"/>
          </a:p>
        </p:txBody>
      </p:sp>
      <p:pic>
        <p:nvPicPr>
          <p:cNvPr id="17" name="Inhaltsplatzhalter 8"/>
          <p:cNvPicPr>
            <a:picLocks/>
          </p:cNvPicPr>
          <p:nvPr/>
        </p:nvPicPr>
        <p:blipFill rotWithShape="1">
          <a:blip r:embed="rId3">
            <a:extLst>
              <a:ext uri="{28A0092B-C50C-407E-A947-70E740481C1C}">
                <a14:useLocalDpi xmlns:a14="http://schemas.microsoft.com/office/drawing/2010/main" val="0"/>
              </a:ext>
            </a:extLst>
          </a:blip>
          <a:srcRect l="14547" r="7948"/>
          <a:stretch/>
        </p:blipFill>
        <p:spPr>
          <a:xfrm>
            <a:off x="4524382" y="1196975"/>
            <a:ext cx="4353658" cy="5169839"/>
          </a:xfrm>
          <a:prstGeom prst="rect">
            <a:avLst/>
          </a:prstGeom>
          <a:effectLst>
            <a:outerShdw blurRad="63500" sx="101000" sy="101000" algn="ctr" rotWithShape="0">
              <a:prstClr val="black">
                <a:alpha val="24000"/>
              </a:prstClr>
            </a:outerShdw>
          </a:effectLst>
        </p:spPr>
      </p:pic>
      <p:sp>
        <p:nvSpPr>
          <p:cNvPr id="18" name="Titel 6"/>
          <p:cNvSpPr txBox="1">
            <a:spLocks/>
          </p:cNvSpPr>
          <p:nvPr/>
        </p:nvSpPr>
        <p:spPr>
          <a:xfrm>
            <a:off x="4486040" y="6064300"/>
            <a:ext cx="4392000" cy="288000"/>
          </a:xfrm>
          <a:prstGeom prst="rect">
            <a:avLst/>
          </a:prstGeom>
          <a:solidFill>
            <a:schemeClr val="bg1">
              <a:alpha val="75000"/>
            </a:schemeClr>
          </a:solidFill>
        </p:spPr>
        <p:txBody>
          <a:bodyPr vert="horz" lIns="72000" tIns="0" rIns="0" bIns="0" rtlCol="0" anchor="b" anchorCtr="0">
            <a:noAutofit/>
          </a:bodyPr>
          <a:lstStyle>
            <a:defPPr>
              <a:defRPr lang="de-DE"/>
            </a:defPPr>
            <a:lvl1pPr>
              <a:spcBef>
                <a:spcPct val="0"/>
              </a:spcBef>
              <a:buNone/>
              <a:defRPr b="1">
                <a:latin typeface="+mj-lt"/>
                <a:ea typeface="+mj-ea"/>
                <a:cs typeface="+mj-cs"/>
              </a:defRPr>
            </a:lvl1pPr>
          </a:lstStyle>
          <a:p>
            <a:r>
              <a:rPr lang="de-DE" dirty="0"/>
              <a:t>Schallimmissionen einer Wärmepumpe</a:t>
            </a:r>
          </a:p>
        </p:txBody>
      </p:sp>
      <p:pic>
        <p:nvPicPr>
          <p:cNvPr id="19" name="Grafik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53630" y="2032447"/>
            <a:ext cx="1225721" cy="2894207"/>
          </a:xfrm>
          <a:prstGeom prst="rect">
            <a:avLst/>
          </a:prstGeom>
          <a:ln>
            <a:noFill/>
          </a:ln>
          <a:effectLst>
            <a:outerShdw blurRad="292100" dist="139700" dir="2700000" algn="tl" rotWithShape="0">
              <a:srgbClr val="333333">
                <a:alpha val="65000"/>
              </a:srgbClr>
            </a:outerShdw>
          </a:effectLst>
        </p:spPr>
      </p:pic>
      <p:sp>
        <p:nvSpPr>
          <p:cNvPr id="20" name="Rechteck 19"/>
          <p:cNvSpPr/>
          <p:nvPr/>
        </p:nvSpPr>
        <p:spPr>
          <a:xfrm>
            <a:off x="6131237" y="5157192"/>
            <a:ext cx="1759072" cy="646331"/>
          </a:xfrm>
          <a:prstGeom prst="rect">
            <a:avLst/>
          </a:prstGeom>
        </p:spPr>
        <p:txBody>
          <a:bodyPr wrap="none">
            <a:spAutoFit/>
          </a:bodyPr>
          <a:lstStyle/>
          <a:p>
            <a:pPr algn="ctr"/>
            <a:r>
              <a:rPr lang="de-DE" b="1" i="1" dirty="0" smtClean="0">
                <a:solidFill>
                  <a:srgbClr val="FF0000"/>
                </a:solidFill>
              </a:rPr>
              <a:t>L</a:t>
            </a:r>
            <a:r>
              <a:rPr lang="de-DE" b="1" baseline="-25000" dirty="0" smtClean="0">
                <a:solidFill>
                  <a:srgbClr val="FF0000"/>
                </a:solidFill>
              </a:rPr>
              <a:t>WA </a:t>
            </a:r>
            <a:r>
              <a:rPr lang="de-DE" b="1" dirty="0">
                <a:solidFill>
                  <a:srgbClr val="FF0000"/>
                </a:solidFill>
              </a:rPr>
              <a:t>= </a:t>
            </a:r>
            <a:r>
              <a:rPr lang="de-DE" b="1" dirty="0" smtClean="0">
                <a:solidFill>
                  <a:srgbClr val="FF0000"/>
                </a:solidFill>
              </a:rPr>
              <a:t>63 dB(A)</a:t>
            </a:r>
          </a:p>
          <a:p>
            <a:pPr algn="ctr"/>
            <a:r>
              <a:rPr lang="de-DE" b="1" i="1" dirty="0" err="1">
                <a:solidFill>
                  <a:srgbClr val="FF0000"/>
                </a:solidFill>
              </a:rPr>
              <a:t>K</a:t>
            </a:r>
            <a:r>
              <a:rPr lang="de-DE" b="1" baseline="-25000" dirty="0" err="1">
                <a:solidFill>
                  <a:srgbClr val="FF0000"/>
                </a:solidFill>
              </a:rPr>
              <a:t>refl</a:t>
            </a:r>
            <a:r>
              <a:rPr lang="de-DE" b="1" baseline="-25000" dirty="0">
                <a:solidFill>
                  <a:srgbClr val="FF0000"/>
                </a:solidFill>
              </a:rPr>
              <a:t> </a:t>
            </a:r>
            <a:r>
              <a:rPr lang="de-DE" b="1" dirty="0">
                <a:solidFill>
                  <a:srgbClr val="FF0000"/>
                </a:solidFill>
              </a:rPr>
              <a:t>= </a:t>
            </a:r>
            <a:r>
              <a:rPr lang="de-DE" b="1" dirty="0" smtClean="0">
                <a:solidFill>
                  <a:srgbClr val="FF0000"/>
                </a:solidFill>
              </a:rPr>
              <a:t>3 dB </a:t>
            </a:r>
            <a:endParaRPr lang="de-DE" b="1" dirty="0">
              <a:solidFill>
                <a:srgbClr val="FF0000"/>
              </a:solidFill>
            </a:endParaRPr>
          </a:p>
        </p:txBody>
      </p:sp>
      <p:sp>
        <p:nvSpPr>
          <p:cNvPr id="21" name="Rechteck 20"/>
          <p:cNvSpPr/>
          <p:nvPr/>
        </p:nvSpPr>
        <p:spPr>
          <a:xfrm>
            <a:off x="6563025" y="1684554"/>
            <a:ext cx="1716239" cy="923330"/>
          </a:xfrm>
          <a:prstGeom prst="rect">
            <a:avLst/>
          </a:prstGeom>
        </p:spPr>
        <p:txBody>
          <a:bodyPr wrap="none">
            <a:spAutoFit/>
          </a:bodyPr>
          <a:lstStyle/>
          <a:p>
            <a:pPr algn="ctr"/>
            <a:r>
              <a:rPr lang="de-DE" b="1" i="1" dirty="0" err="1" smtClean="0">
                <a:solidFill>
                  <a:srgbClr val="FF0000"/>
                </a:solidFill>
              </a:rPr>
              <a:t>L</a:t>
            </a:r>
            <a:r>
              <a:rPr lang="de-DE" b="1" baseline="-25000" dirty="0" err="1" smtClean="0">
                <a:solidFill>
                  <a:srgbClr val="FF0000"/>
                </a:solidFill>
              </a:rPr>
              <a:t>pA</a:t>
            </a:r>
            <a:r>
              <a:rPr lang="de-DE" b="1" baseline="-25000" dirty="0" smtClean="0">
                <a:solidFill>
                  <a:srgbClr val="FF0000"/>
                </a:solidFill>
              </a:rPr>
              <a:t> </a:t>
            </a:r>
            <a:r>
              <a:rPr lang="de-DE" b="1" dirty="0">
                <a:solidFill>
                  <a:srgbClr val="FF0000"/>
                </a:solidFill>
              </a:rPr>
              <a:t>= </a:t>
            </a:r>
            <a:r>
              <a:rPr lang="de-DE" b="1" dirty="0" smtClean="0">
                <a:solidFill>
                  <a:srgbClr val="FF0000"/>
                </a:solidFill>
              </a:rPr>
              <a:t>38 dB(A)</a:t>
            </a:r>
          </a:p>
          <a:p>
            <a:pPr algn="ctr"/>
            <a:r>
              <a:rPr lang="de-DE" b="1" i="1" dirty="0" smtClean="0">
                <a:solidFill>
                  <a:srgbClr val="FF0000"/>
                </a:solidFill>
              </a:rPr>
              <a:t>K</a:t>
            </a:r>
            <a:r>
              <a:rPr lang="de-DE" b="1" baseline="-25000" dirty="0">
                <a:solidFill>
                  <a:srgbClr val="FF0000"/>
                </a:solidFill>
              </a:rPr>
              <a:t>T</a:t>
            </a:r>
            <a:r>
              <a:rPr lang="de-DE" b="1" baseline="-25000" dirty="0" smtClean="0">
                <a:solidFill>
                  <a:srgbClr val="FF0000"/>
                </a:solidFill>
              </a:rPr>
              <a:t> </a:t>
            </a:r>
            <a:r>
              <a:rPr lang="de-DE" b="1" dirty="0">
                <a:solidFill>
                  <a:srgbClr val="FF0000"/>
                </a:solidFill>
              </a:rPr>
              <a:t>= </a:t>
            </a:r>
            <a:r>
              <a:rPr lang="de-DE" b="1" dirty="0" smtClean="0">
                <a:solidFill>
                  <a:srgbClr val="FF0000"/>
                </a:solidFill>
              </a:rPr>
              <a:t>3 dB(A</a:t>
            </a:r>
            <a:r>
              <a:rPr lang="de-DE" b="1" dirty="0">
                <a:solidFill>
                  <a:srgbClr val="FF0000"/>
                </a:solidFill>
              </a:rPr>
              <a:t>)</a:t>
            </a:r>
          </a:p>
          <a:p>
            <a:pPr algn="ctr"/>
            <a:r>
              <a:rPr lang="de-DE" b="1" i="1" dirty="0" err="1" smtClean="0">
                <a:solidFill>
                  <a:srgbClr val="FF0000"/>
                </a:solidFill>
              </a:rPr>
              <a:t>L</a:t>
            </a:r>
            <a:r>
              <a:rPr lang="de-DE" b="1" baseline="-25000" dirty="0" err="1">
                <a:solidFill>
                  <a:srgbClr val="FF0000"/>
                </a:solidFill>
              </a:rPr>
              <a:t>r</a:t>
            </a:r>
            <a:r>
              <a:rPr lang="de-DE" b="1" baseline="-25000" dirty="0" smtClean="0">
                <a:solidFill>
                  <a:srgbClr val="FF0000"/>
                </a:solidFill>
              </a:rPr>
              <a:t> </a:t>
            </a:r>
            <a:r>
              <a:rPr lang="de-DE" b="1" dirty="0">
                <a:solidFill>
                  <a:srgbClr val="FF0000"/>
                </a:solidFill>
              </a:rPr>
              <a:t>= </a:t>
            </a:r>
            <a:r>
              <a:rPr lang="de-DE" b="1" dirty="0" smtClean="0">
                <a:solidFill>
                  <a:srgbClr val="FF0000"/>
                </a:solidFill>
              </a:rPr>
              <a:t>41 dB(A)</a:t>
            </a:r>
            <a:endParaRPr lang="de-DE" b="1" dirty="0">
              <a:solidFill>
                <a:srgbClr val="FF0000"/>
              </a:solidFill>
            </a:endParaRPr>
          </a:p>
        </p:txBody>
      </p:sp>
      <p:sp>
        <p:nvSpPr>
          <p:cNvPr id="22" name="Rechteck 21"/>
          <p:cNvSpPr/>
          <p:nvPr/>
        </p:nvSpPr>
        <p:spPr>
          <a:xfrm>
            <a:off x="4834854" y="3429000"/>
            <a:ext cx="1444626" cy="369332"/>
          </a:xfrm>
          <a:prstGeom prst="rect">
            <a:avLst/>
          </a:prstGeom>
        </p:spPr>
        <p:txBody>
          <a:bodyPr wrap="none">
            <a:spAutoFit/>
          </a:bodyPr>
          <a:lstStyle/>
          <a:p>
            <a:r>
              <a:rPr lang="de-DE" b="1" i="1" dirty="0" err="1" smtClean="0">
                <a:solidFill>
                  <a:srgbClr val="FF0000"/>
                </a:solidFill>
              </a:rPr>
              <a:t>A</a:t>
            </a:r>
            <a:r>
              <a:rPr lang="de-DE" b="1" baseline="-25000" dirty="0" err="1" smtClean="0">
                <a:solidFill>
                  <a:srgbClr val="FF0000"/>
                </a:solidFill>
              </a:rPr>
              <a:t>div</a:t>
            </a:r>
            <a:r>
              <a:rPr lang="de-DE" b="1" baseline="-25000" dirty="0" smtClean="0">
                <a:solidFill>
                  <a:srgbClr val="FF0000"/>
                </a:solidFill>
              </a:rPr>
              <a:t> </a:t>
            </a:r>
            <a:r>
              <a:rPr lang="de-DE" b="1" dirty="0">
                <a:solidFill>
                  <a:srgbClr val="FF0000"/>
                </a:solidFill>
              </a:rPr>
              <a:t>= </a:t>
            </a:r>
            <a:r>
              <a:rPr lang="de-DE" b="1" dirty="0" smtClean="0">
                <a:solidFill>
                  <a:srgbClr val="FF0000"/>
                </a:solidFill>
              </a:rPr>
              <a:t>28 dB</a:t>
            </a:r>
          </a:p>
        </p:txBody>
      </p:sp>
    </p:spTree>
    <p:extLst>
      <p:ext uri="{BB962C8B-B14F-4D97-AF65-F5344CB8AC3E}">
        <p14:creationId xmlns:p14="http://schemas.microsoft.com/office/powerpoint/2010/main" val="3397102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par>
                                <p:cTn id="25" presetID="10"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p:bldP spid="21"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nhaltsplatzhalter 8"/>
          <p:cNvPicPr>
            <a:picLocks/>
          </p:cNvPicPr>
          <p:nvPr/>
        </p:nvPicPr>
        <p:blipFill>
          <a:blip r:embed="rId3">
            <a:extLst>
              <a:ext uri="{28A0092B-C50C-407E-A947-70E740481C1C}">
                <a14:useLocalDpi xmlns:a14="http://schemas.microsoft.com/office/drawing/2010/main" val="0"/>
              </a:ext>
            </a:extLst>
          </a:blip>
          <a:stretch>
            <a:fillRect/>
          </a:stretch>
        </p:blipFill>
        <p:spPr>
          <a:xfrm>
            <a:off x="4322709" y="1340768"/>
            <a:ext cx="4298666" cy="4464496"/>
          </a:xfrm>
          <a:prstGeom prst="rect">
            <a:avLst/>
          </a:prstGeom>
        </p:spPr>
      </p:pic>
      <p:sp>
        <p:nvSpPr>
          <p:cNvPr id="6" name="Textplatzhalter 5"/>
          <p:cNvSpPr>
            <a:spLocks noGrp="1"/>
          </p:cNvSpPr>
          <p:nvPr>
            <p:ph type="body" sz="quarter" idx="13"/>
          </p:nvPr>
        </p:nvSpPr>
        <p:spPr/>
        <p:txBody>
          <a:bodyPr/>
          <a:lstStyle/>
          <a:p>
            <a:endParaRPr lang="de-DE"/>
          </a:p>
        </p:txBody>
      </p:sp>
      <p:sp>
        <p:nvSpPr>
          <p:cNvPr id="7" name="Titel 6"/>
          <p:cNvSpPr>
            <a:spLocks noGrp="1"/>
          </p:cNvSpPr>
          <p:nvPr>
            <p:ph type="title"/>
          </p:nvPr>
        </p:nvSpPr>
        <p:spPr/>
        <p:txBody>
          <a:bodyPr>
            <a:normAutofit/>
          </a:bodyPr>
          <a:lstStyle/>
          <a:p>
            <a:r>
              <a:rPr lang="de-DE" dirty="0"/>
              <a:t>Berücksichtigung der </a:t>
            </a:r>
            <a:r>
              <a:rPr lang="de-DE" dirty="0" smtClean="0"/>
              <a:t>Abschirmung</a:t>
            </a:r>
            <a:endParaRPr lang="de-DE" b="1" dirty="0"/>
          </a:p>
        </p:txBody>
      </p:sp>
      <p:sp>
        <p:nvSpPr>
          <p:cNvPr id="3" name="Datumsplatzhalter 2"/>
          <p:cNvSpPr>
            <a:spLocks noGrp="1"/>
          </p:cNvSpPr>
          <p:nvPr>
            <p:ph type="dt" sz="half" idx="15"/>
          </p:nvPr>
        </p:nvSpPr>
        <p:spPr/>
        <p:txBody>
          <a:bodyPr/>
          <a:lstStyle/>
          <a:p>
            <a:fld id="{CBBB5A65-6F89-4E28-BC52-2191A3EE1F5D}" type="datetime1">
              <a:rPr lang="de-DE" smtClean="0">
                <a:solidFill>
                  <a:srgbClr val="C8C8C8"/>
                </a:solidFill>
              </a:rPr>
              <a:pPr/>
              <a:t>27.05.2014</a:t>
            </a:fld>
            <a:endParaRPr lang="de-DE" dirty="0">
              <a:solidFill>
                <a:srgbClr val="C8C8C8"/>
              </a:solidFill>
            </a:endParaRPr>
          </a:p>
        </p:txBody>
      </p:sp>
      <p:sp>
        <p:nvSpPr>
          <p:cNvPr id="5" name="Foliennummernplatzhalter 4"/>
          <p:cNvSpPr>
            <a:spLocks noGrp="1"/>
          </p:cNvSpPr>
          <p:nvPr>
            <p:ph type="sldNum" sz="quarter" idx="17"/>
          </p:nvPr>
        </p:nvSpPr>
        <p:spPr/>
        <p:txBody>
          <a:bodyPr/>
          <a:lstStyle/>
          <a:p>
            <a:fld id="{444A159E-39F8-4BD4-BAC6-A1654F7AE0EA}" type="slidenum">
              <a:rPr lang="de-DE" smtClean="0">
                <a:solidFill>
                  <a:srgbClr val="C8C8C8"/>
                </a:solidFill>
              </a:rPr>
              <a:pPr/>
              <a:t>9</a:t>
            </a:fld>
            <a:endParaRPr lang="de-DE">
              <a:solidFill>
                <a:srgbClr val="C8C8C8"/>
              </a:solidFill>
            </a:endParaRPr>
          </a:p>
        </p:txBody>
      </p:sp>
      <p:sp>
        <p:nvSpPr>
          <p:cNvPr id="2" name="Rechteck 1"/>
          <p:cNvSpPr/>
          <p:nvPr/>
        </p:nvSpPr>
        <p:spPr>
          <a:xfrm>
            <a:off x="4322709" y="5545807"/>
            <a:ext cx="4425756" cy="252028"/>
          </a:xfrm>
          <a:prstGeom prst="rect">
            <a:avLst/>
          </a:prstGeom>
          <a:solidFill>
            <a:schemeClr val="bg1">
              <a:alpha val="75000"/>
            </a:schemeClr>
          </a:solidFill>
        </p:spPr>
        <p:txBody>
          <a:bodyPr vert="horz" lIns="72000" tIns="0" rIns="0" bIns="0" rtlCol="0" anchor="b" anchorCtr="0">
            <a:noAutofit/>
          </a:bodyPr>
          <a:lstStyle/>
          <a:p>
            <a:pPr>
              <a:spcBef>
                <a:spcPct val="0"/>
              </a:spcBef>
            </a:pPr>
            <a:r>
              <a:rPr lang="de-DE" sz="1700" b="1" dirty="0">
                <a:latin typeface="+mj-lt"/>
                <a:ea typeface="+mj-ea"/>
                <a:cs typeface="+mj-cs"/>
              </a:rPr>
              <a:t>Beugung einer Welle an einem Hindernis</a:t>
            </a:r>
          </a:p>
        </p:txBody>
      </p:sp>
      <p:sp>
        <p:nvSpPr>
          <p:cNvPr id="8" name="Inhaltsplatzhalter 7"/>
          <p:cNvSpPr>
            <a:spLocks noGrp="1"/>
          </p:cNvSpPr>
          <p:nvPr>
            <p:ph sz="quarter" idx="14"/>
          </p:nvPr>
        </p:nvSpPr>
        <p:spPr>
          <a:xfrm>
            <a:off x="415156" y="1497261"/>
            <a:ext cx="3796804" cy="4884489"/>
          </a:xfrm>
        </p:spPr>
        <p:txBody>
          <a:bodyPr/>
          <a:lstStyle/>
          <a:p>
            <a:r>
              <a:rPr lang="de-DE" dirty="0"/>
              <a:t>Schall ist eine Welle und dringt auch in Gebiete ein, die bei strahlenförmiger Ausbreitung nicht erreicht würden.</a:t>
            </a:r>
          </a:p>
          <a:p>
            <a:endParaRPr lang="de-DE" dirty="0"/>
          </a:p>
          <a:p>
            <a:r>
              <a:rPr lang="de-DE" dirty="0"/>
              <a:t>Man nennt dieses Verhalten </a:t>
            </a:r>
            <a:r>
              <a:rPr lang="de-DE" b="1" dirty="0">
                <a:solidFill>
                  <a:schemeClr val="tx2"/>
                </a:solidFill>
              </a:rPr>
              <a:t>Beugung</a:t>
            </a:r>
            <a:r>
              <a:rPr lang="de-DE" dirty="0"/>
              <a:t>. Wellen werden umso stärker gebeugt, je größer die Wellenlänge bzw. je niedriger die Frequenz ist</a:t>
            </a:r>
            <a:r>
              <a:rPr lang="de-DE" dirty="0" smtClean="0"/>
              <a:t>.</a:t>
            </a:r>
            <a:endParaRPr lang="de-DE" dirty="0"/>
          </a:p>
        </p:txBody>
      </p:sp>
    </p:spTree>
    <p:extLst>
      <p:ext uri="{BB962C8B-B14F-4D97-AF65-F5344CB8AC3E}">
        <p14:creationId xmlns:p14="http://schemas.microsoft.com/office/powerpoint/2010/main" val="350663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Effect transition="in" filter="fade">
                                      <p:cBhvr>
                                        <p:cTn id="20" dur="500"/>
                                        <p:tgtEl>
                                          <p:spTgt spid="8">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animEffect transition="in" filter="fade">
                                      <p:cBhvr>
                                        <p:cTn id="25"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Lst>
  </p:timing>
</p:sld>
</file>

<file path=ppt/theme/theme1.xml><?xml version="1.0" encoding="utf-8"?>
<a:theme xmlns:a="http://schemas.openxmlformats.org/drawingml/2006/main" name="1_Larissa-Design">
  <a:themeElements>
    <a:clrScheme name="UBA">
      <a:dk1>
        <a:sysClr val="windowText" lastClr="000000"/>
      </a:dk1>
      <a:lt1>
        <a:sysClr val="window" lastClr="FFFFFF"/>
      </a:lt1>
      <a:dk2>
        <a:srgbClr val="5EAD35"/>
      </a:dk2>
      <a:lt2>
        <a:srgbClr val="F2F2F2"/>
      </a:lt2>
      <a:accent1>
        <a:srgbClr val="E2007A"/>
      </a:accent1>
      <a:accent2>
        <a:srgbClr val="5EAD35"/>
      </a:accent2>
      <a:accent3>
        <a:srgbClr val="007626"/>
      </a:accent3>
      <a:accent4>
        <a:srgbClr val="A5A5A5"/>
      </a:accent4>
      <a:accent5>
        <a:srgbClr val="7F7F7F"/>
      </a:accent5>
      <a:accent6>
        <a:srgbClr val="4D4D4D"/>
      </a:accent6>
      <a:hlink>
        <a:srgbClr val="007626"/>
      </a:hlink>
      <a:folHlink>
        <a:srgbClr val="007626"/>
      </a:folHlink>
    </a:clrScheme>
    <a:fontScheme name="Benutzerdefiniert 4">
      <a:majorFont>
        <a:latin typeface="Meta Offc Bold"/>
        <a:ea typeface=""/>
        <a:cs typeface=""/>
      </a:majorFont>
      <a:minorFont>
        <a:latin typeface="Meta Offc"/>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UBA_2014_V02_Lärm</Template>
  <TotalTime>0</TotalTime>
  <Words>2420</Words>
  <Application>Microsoft Office PowerPoint</Application>
  <PresentationFormat>Bildschirmpräsentation (4:3)</PresentationFormat>
  <Paragraphs>224</Paragraphs>
  <Slides>15</Slides>
  <Notes>14</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15</vt:i4>
      </vt:variant>
    </vt:vector>
  </HeadingPairs>
  <TitlesOfParts>
    <vt:vector size="22" baseType="lpstr">
      <vt:lpstr>Arial</vt:lpstr>
      <vt:lpstr>Symbol</vt:lpstr>
      <vt:lpstr>Meta Offc</vt:lpstr>
      <vt:lpstr>Meta Offc Bold</vt:lpstr>
      <vt:lpstr>Calibri</vt:lpstr>
      <vt:lpstr>Wingdings</vt:lpstr>
      <vt:lpstr>1_Larissa-Design</vt:lpstr>
      <vt:lpstr>6. Kapitel</vt:lpstr>
      <vt:lpstr>Anlagenplanung im Hinblick auf den Schallschutz II</vt:lpstr>
      <vt:lpstr>Berücksichtigung von Reflexionen</vt:lpstr>
      <vt:lpstr>Berücksichtigung von Reflexionen</vt:lpstr>
      <vt:lpstr>Berücksichtigung von Reflexionen</vt:lpstr>
      <vt:lpstr>Berücksichtigung von Reflexionen</vt:lpstr>
      <vt:lpstr>Berücksichtigung von Reflexionen</vt:lpstr>
      <vt:lpstr>Berücksichtigung von Reflexionen</vt:lpstr>
      <vt:lpstr>Berücksichtigung der Abschirmung</vt:lpstr>
      <vt:lpstr>Berücksichtigung der Abschirmung</vt:lpstr>
      <vt:lpstr>Berücksichtigung der Abschirmung</vt:lpstr>
      <vt:lpstr>Richtwirkung einer Schallquelle</vt:lpstr>
      <vt:lpstr>Richtwirkung einer Schallquelle</vt:lpstr>
      <vt:lpstr>Richtwirkung einer Schallquelle</vt:lpstr>
      <vt:lpstr>Vielen Dank für Ihre Aufmerksamkeit </vt:lpstr>
    </vt:vector>
  </TitlesOfParts>
  <Company>Müller-BBM GmbH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Müller-BBM Powerpoint Vorlage - Hinweise</dc:title>
  <dc:creator>Lenzen,</dc:creator>
  <cp:lastModifiedBy>Lenzen, </cp:lastModifiedBy>
  <cp:revision>210</cp:revision>
  <dcterms:created xsi:type="dcterms:W3CDTF">2014-01-27T10:41:46Z</dcterms:created>
  <dcterms:modified xsi:type="dcterms:W3CDTF">2014-05-27T14:34:35Z</dcterms:modified>
</cp:coreProperties>
</file>