
<file path=[Content_Types].xml><?xml version="1.0" encoding="utf-8"?>
<Types xmlns="http://schemas.openxmlformats.org/package/2006/content-types">
  <Default Extension="mp3" ContentType="audio/unknown"/>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25" r:id="rId1"/>
  </p:sldMasterIdLst>
  <p:notesMasterIdLst>
    <p:notesMasterId r:id="rId15"/>
  </p:notesMasterIdLst>
  <p:sldIdLst>
    <p:sldId id="256" r:id="rId2"/>
    <p:sldId id="264" r:id="rId3"/>
    <p:sldId id="268" r:id="rId4"/>
    <p:sldId id="272" r:id="rId5"/>
    <p:sldId id="295" r:id="rId6"/>
    <p:sldId id="269" r:id="rId7"/>
    <p:sldId id="296" r:id="rId8"/>
    <p:sldId id="297" r:id="rId9"/>
    <p:sldId id="300" r:id="rId10"/>
    <p:sldId id="298" r:id="rId11"/>
    <p:sldId id="299" r:id="rId12"/>
    <p:sldId id="289" r:id="rId13"/>
    <p:sldId id="257" r:id="rId14"/>
  </p:sldIdLst>
  <p:sldSz cx="9144000" cy="6858000" type="screen4x3"/>
  <p:notesSz cx="6858000" cy="9144000"/>
  <p:embeddedFontLst>
    <p:embeddedFont>
      <p:font typeface="Calibri" panose="020F0502020204030204" pitchFamily="34" charset="0"/>
      <p:regular r:id="rId16"/>
      <p:bold r:id="rId17"/>
      <p:italic r:id="rId18"/>
      <p:boldItalic r:id="rId19"/>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0061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0566" autoAdjust="0"/>
    <p:restoredTop sz="71445" autoAdjust="0"/>
  </p:normalViewPr>
  <p:slideViewPr>
    <p:cSldViewPr snapToObjects="1">
      <p:cViewPr>
        <p:scale>
          <a:sx n="66" d="100"/>
          <a:sy n="66" d="100"/>
        </p:scale>
        <p:origin x="-1014" y="-420"/>
      </p:cViewPr>
      <p:guideLst>
        <p:guide orient="horz" pos="4020"/>
        <p:guide orient="horz" pos="300"/>
        <p:guide orient="horz" pos="663"/>
        <p:guide orient="horz" pos="754"/>
        <p:guide pos="158"/>
        <p:guide pos="5602"/>
      </p:guideLst>
    </p:cSldViewPr>
  </p:slideViewPr>
  <p:outlineViewPr>
    <p:cViewPr>
      <p:scale>
        <a:sx n="33" d="100"/>
        <a:sy n="33" d="100"/>
      </p:scale>
      <p:origin x="0" y="0"/>
    </p:cViewPr>
    <p:sldLst>
      <p:sld r:id="rId1" collapse="1"/>
    </p:sldLst>
  </p:outlineViewPr>
  <p:notesTextViewPr>
    <p:cViewPr>
      <p:scale>
        <a:sx n="1" d="1"/>
        <a:sy n="1" d="1"/>
      </p:scale>
      <p:origin x="0" y="0"/>
    </p:cViewPr>
  </p:notesTextViewPr>
  <p:sorterViewPr>
    <p:cViewPr>
      <p:scale>
        <a:sx n="100" d="100"/>
        <a:sy n="100" d="100"/>
      </p:scale>
      <p:origin x="0" y="0"/>
    </p:cViewPr>
  </p:sorterViewPr>
  <p:notesViewPr>
    <p:cSldViewPr snapToObjects="1" showGuides="1">
      <p:cViewPr varScale="1">
        <p:scale>
          <a:sx n="73" d="100"/>
          <a:sy n="73" d="100"/>
        </p:scale>
        <p:origin x="-163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FBE621-BD30-4E3C-A388-E3B1AF6B3E4C}" type="datetimeFigureOut">
              <a:rPr lang="de-DE" smtClean="0"/>
              <a:t>27.05.2014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EC1513-3634-448A-B37C-DFF56361E386}" type="slidenum">
              <a:rPr lang="de-DE" smtClean="0"/>
              <a:t>‹Nr.›</a:t>
            </a:fld>
            <a:endParaRPr lang="de-DE"/>
          </a:p>
        </p:txBody>
      </p:sp>
    </p:spTree>
    <p:extLst>
      <p:ext uri="{BB962C8B-B14F-4D97-AF65-F5344CB8AC3E}">
        <p14:creationId xmlns:p14="http://schemas.microsoft.com/office/powerpoint/2010/main" val="421719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Bisher wissen wir, dass der</a:t>
            </a:r>
            <a:r>
              <a:rPr lang="de-DE" baseline="0" dirty="0" smtClean="0"/>
              <a:t> Betreiber einer Anlage dafür zu sorgen hat, dass der von der Anlage verursachte Schalldruckpegel in der umliegenden Wohnbebauung vorgegebene Richtwerte nicht überschreitet. Was wir bisher an Regelungen kennen,</a:t>
            </a:r>
            <a:r>
              <a:rPr lang="de-DE" dirty="0" smtClean="0"/>
              <a:t> ist allerdings</a:t>
            </a:r>
            <a:r>
              <a:rPr lang="de-DE" baseline="0" dirty="0" smtClean="0"/>
              <a:t> nur ein Grundgerüst, welches wir im folgenden Kapitel weiter verfeinern werden.</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b="1" u="sng" dirty="0" smtClean="0"/>
          </a:p>
          <a:p>
            <a:endParaRPr lang="de-DE" dirty="0"/>
          </a:p>
        </p:txBody>
      </p:sp>
      <p:sp>
        <p:nvSpPr>
          <p:cNvPr id="4" name="Foliennummernplatzhalter 3"/>
          <p:cNvSpPr>
            <a:spLocks noGrp="1"/>
          </p:cNvSpPr>
          <p:nvPr>
            <p:ph type="sldNum" sz="quarter" idx="10"/>
          </p:nvPr>
        </p:nvSpPr>
        <p:spPr/>
        <p:txBody>
          <a:bodyPr/>
          <a:lstStyle/>
          <a:p>
            <a:fld id="{3FEC1513-3634-448A-B37C-DFF56361E386}" type="slidenum">
              <a:rPr lang="de-DE" smtClean="0"/>
              <a:t>1</a:t>
            </a:fld>
            <a:endParaRPr lang="de-DE"/>
          </a:p>
        </p:txBody>
      </p:sp>
    </p:spTree>
    <p:extLst>
      <p:ext uri="{BB962C8B-B14F-4D97-AF65-F5344CB8AC3E}">
        <p14:creationId xmlns:p14="http://schemas.microsoft.com/office/powerpoint/2010/main" val="30601698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Bisher haben wir nur über immissionsseitige Regelungen gesprochen. Diese bilden den Kern des Immissionsschutzes. Es gibt jedoch auch emissionsseitige Vorgaben. Das heißt, es wird beispielsweise für eine bestimmte Gerätegruppe ein Wert für die Schallemissionen festgelegt, der unabhängig von der immissionsseitigen Erfüllung der Richtwerte </a:t>
            </a:r>
            <a:r>
              <a:rPr lang="de-DE" b="0" u="sng" baseline="0" dirty="0" smtClean="0"/>
              <a:t>nicht überschritten werden darf</a:t>
            </a:r>
            <a:r>
              <a:rPr lang="de-DE" b="0" u="none" baseline="0" dirty="0" smtClean="0"/>
              <a:t>.</a:t>
            </a:r>
          </a:p>
          <a:p>
            <a:r>
              <a:rPr lang="de-DE" b="0" u="none" baseline="0" dirty="0" smtClean="0"/>
              <a:t>Solche Festlegungen werden entsprechend dem Stand der Technik vorgenommen, das heißt es handelt sich um Schallleistungspegel, die derzeit bei zumutbarem technischen Aufwand bekanntermaßen gut erreicht werden können. Die Umsetzung des Stands der Technik auch im Hinblick auf Schallemissionen ist ein Grundsatz des Immissionsschutzes </a:t>
            </a:r>
            <a:r>
              <a:rPr lang="de-DE" b="0" u="sng" baseline="0" dirty="0" smtClean="0"/>
              <a:t>und in der Gesetzgebung verankert</a:t>
            </a:r>
            <a:r>
              <a:rPr lang="de-DE" b="0" u="none" baseline="0" dirty="0" smtClean="0"/>
              <a:t>.</a:t>
            </a:r>
          </a:p>
          <a:p>
            <a:r>
              <a:rPr lang="de-DE" b="0" u="none" baseline="0" dirty="0" smtClean="0"/>
              <a:t>Da die Einschätzung des Standes der Technik oft eine subjektive Abgelegenheit ist, wird dieser vom Gesetzgeber </a:t>
            </a:r>
            <a:r>
              <a:rPr lang="de-DE" b="0" u="sng" baseline="0" dirty="0" smtClean="0"/>
              <a:t>wo nötig und möglich konkretisiert</a:t>
            </a:r>
            <a:r>
              <a:rPr lang="de-DE" b="0" u="none" baseline="0" dirty="0" smtClean="0"/>
              <a:t>.</a:t>
            </a:r>
          </a:p>
          <a:p>
            <a:r>
              <a:rPr lang="de-DE" b="0" u="none" baseline="0" dirty="0" smtClean="0"/>
              <a:t>Für die uns interessierenden Geräte wurde eine Liste von Grenzwerten für die Schallemissionen erarbeitet. Nur bei Einhaltung dieser Grenzwerte gelten die entsprechenden Geräte als lärmarm und dürfen durchgängig betrieben werden. Für alle anderen Geräte gelten die Ausschlusszeiten wochentags von 20:00 Uhr bis 07:00 Uhr </a:t>
            </a:r>
            <a:r>
              <a:rPr lang="de-DE" b="0" u="sng" baseline="0" dirty="0" smtClean="0"/>
              <a:t>sowie sonn- und feiertags ganztägig</a:t>
            </a:r>
            <a:r>
              <a:rPr lang="de-DE" b="0" u="none" baseline="0" dirty="0" smtClean="0"/>
              <a:t>.</a:t>
            </a:r>
          </a:p>
          <a:p>
            <a:r>
              <a:rPr lang="de-DE" b="0" u="none" baseline="0" dirty="0" smtClean="0"/>
              <a:t>Wir wollen uns diese Tabelle ansehen: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10</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Die Tabelle ist der 32. BImSchV entnommen und regelt die Höhe der zulässigen Schallemissionen für </a:t>
            </a:r>
            <a:r>
              <a:rPr lang="de-DE" b="0" u="sng" baseline="0" dirty="0" smtClean="0">
                <a:effectLst/>
              </a:rPr>
              <a:t>geräuscharme gebäudetechnische Geräte</a:t>
            </a:r>
            <a:r>
              <a:rPr lang="de-DE" b="0" u="none" baseline="0" dirty="0" smtClean="0">
                <a:effectLst/>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effectLst/>
              </a:rPr>
              <a:t>Es wird zumeist eine Obergrenze für den A-bewerteten Schallleistungspegel angegeben. Bei Klein-KWK-Anlagen (Mini-BHKW) wird der Schalldruckpegel im Abstand von 1 m geregelt. Dabei taucht eine andere Frequenzbewertung auf, die C-Bewertung. Sie dient in diesem Zusammenhang dazu, </a:t>
            </a:r>
            <a:r>
              <a:rPr lang="de-DE" b="0" u="sng" baseline="0" dirty="0" err="1" smtClean="0">
                <a:effectLst/>
              </a:rPr>
              <a:t>tieffrequente</a:t>
            </a:r>
            <a:r>
              <a:rPr lang="de-DE" b="0" u="sng" baseline="0" dirty="0" smtClean="0">
                <a:effectLst/>
              </a:rPr>
              <a:t> Geräuschanteile adäquat zu erfassen</a:t>
            </a:r>
            <a:r>
              <a:rPr lang="de-DE" b="0" u="none" baseline="0" dirty="0" smtClean="0">
                <a:effectLst/>
              </a:rPr>
              <a:t>. Wir werden diese Thematik später noch einmal aufgreifen.</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b="1" u="sng" dirty="0" smtClean="0"/>
          </a:p>
          <a:p>
            <a:endParaRPr lang="de-DE" dirty="0"/>
          </a:p>
        </p:txBody>
      </p:sp>
      <p:sp>
        <p:nvSpPr>
          <p:cNvPr id="4" name="Foliennummernplatzhalter 3"/>
          <p:cNvSpPr>
            <a:spLocks noGrp="1"/>
          </p:cNvSpPr>
          <p:nvPr>
            <p:ph type="sldNum" sz="quarter" idx="10"/>
          </p:nvPr>
        </p:nvSpPr>
        <p:spPr/>
        <p:txBody>
          <a:bodyPr/>
          <a:lstStyle/>
          <a:p>
            <a:fld id="{3FEC1513-3634-448A-B37C-DFF56361E386}" type="slidenum">
              <a:rPr lang="de-DE" smtClean="0"/>
              <a:t>11</a:t>
            </a:fld>
            <a:endParaRPr lang="de-DE"/>
          </a:p>
        </p:txBody>
      </p:sp>
    </p:spTree>
    <p:extLst>
      <p:ext uri="{BB962C8B-B14F-4D97-AF65-F5344CB8AC3E}">
        <p14:creationId xmlns:p14="http://schemas.microsoft.com/office/powerpoint/2010/main" val="3364080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Wir kommen zurück </a:t>
            </a:r>
            <a:r>
              <a:rPr lang="de-DE" u="sng" baseline="0" dirty="0" smtClean="0"/>
              <a:t>auf unser Beispiel</a:t>
            </a:r>
            <a:r>
              <a:rPr lang="de-DE" u="none" baseline="0" dirty="0" smtClean="0"/>
              <a:t>: Unsere Wärmepumpe hatte bei 20 kW </a:t>
            </a:r>
            <a:r>
              <a:rPr lang="de-DE" u="none" baseline="0" dirty="0" err="1" smtClean="0"/>
              <a:t>el</a:t>
            </a:r>
            <a:r>
              <a:rPr lang="de-DE" u="none" baseline="0" dirty="0" smtClean="0"/>
              <a:t>. Leistung einen Schallleistungspegel von 67 dB(A). Dieser Wert liegt oberhalb des Grenzwerts von 65 dB(A). Das Gerät wird also nicht als geräuscharm eingestuft und darf nur werktags </a:t>
            </a:r>
            <a:r>
              <a:rPr lang="de-DE" u="sng" baseline="0" dirty="0" smtClean="0"/>
              <a:t>zwischen </a:t>
            </a:r>
            <a:br>
              <a:rPr lang="de-DE" u="sng" baseline="0" dirty="0" smtClean="0"/>
            </a:br>
            <a:r>
              <a:rPr lang="de-DE" u="sng" baseline="0" dirty="0" smtClean="0"/>
              <a:t>07:00 Uhr und 20:00 Uhr betrieben werden</a:t>
            </a:r>
            <a:r>
              <a:rPr lang="de-DE" u="none" baseline="0" dirty="0" smtClean="0"/>
              <a:t>.</a:t>
            </a:r>
          </a:p>
          <a:p>
            <a:r>
              <a:rPr lang="de-DE" u="none" baseline="0" dirty="0" smtClean="0"/>
              <a:t>Das ist nicht im Sinne des Betreibers, der täglich und auch nachts die mit dem Aggregat verbundene Wärmeleistung benötigt. Er entscheidet sich daher für ein geräuscharmes Gerät mit einem Schallleistungspegel von </a:t>
            </a:r>
            <a:r>
              <a:rPr lang="de-DE" i="1" dirty="0" smtClean="0"/>
              <a:t>L</a:t>
            </a:r>
            <a:r>
              <a:rPr lang="de-DE" baseline="-25000" dirty="0" smtClean="0"/>
              <a:t>WA</a:t>
            </a:r>
            <a:r>
              <a:rPr lang="de-DE" u="none" baseline="0" dirty="0" smtClean="0"/>
              <a:t>= 63 dB(A). Bei diesem Gerät ist außerdem der tonale Geräuschanteil deutlich abgesenkt, </a:t>
            </a:r>
            <a:r>
              <a:rPr lang="de-DE" u="sng" baseline="0" dirty="0" smtClean="0"/>
              <a:t>so dass nur ein Tonalitätszuschlag von 3 dB anfällt</a:t>
            </a:r>
            <a:r>
              <a:rPr lang="de-DE" u="none" baseline="0" dirty="0" smtClean="0"/>
              <a:t>.</a:t>
            </a:r>
          </a:p>
          <a:p>
            <a:r>
              <a:rPr lang="de-DE" u="none" baseline="0" dirty="0" smtClean="0"/>
              <a:t>Damit sinkt auch der Beurteilungspegel um insgesamt 7 dB auf 36 dB(A). Der Immissionsrichtwert von 40 dB(A) wird nun eingehalten, so dass das Gerät aus unserer Sicht für durchgängigen Betrieb geeignet ist.</a:t>
            </a:r>
          </a:p>
          <a:p>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12</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Zunächst werden wir Kriterien definieren, die der besonderen Störwirkung </a:t>
            </a:r>
            <a:r>
              <a:rPr lang="de-DE" u="sng" baseline="0" dirty="0" smtClean="0"/>
              <a:t>bestimmter Arten von Lärm Rechnung tragen</a:t>
            </a:r>
            <a:r>
              <a:rPr lang="de-DE" u="none" baseline="0" dirty="0" smtClean="0"/>
              <a:t>. In der Folge werden wir sehen, wie eine solche besondere Störwirkung </a:t>
            </a:r>
            <a:r>
              <a:rPr lang="de-DE" u="sng" baseline="0" dirty="0" smtClean="0"/>
              <a:t>in den Regelungen zum Immissionsschutz berücksichtigt wird</a:t>
            </a:r>
            <a:r>
              <a:rPr lang="de-DE" u="none" baseline="0" dirty="0" smtClean="0"/>
              <a:t>. Und zuletzt werden wir sehen, dass der Betreiber einer Anlage in diesem Zusammenhang über die Einhaltung von Richtwerten hinaus </a:t>
            </a:r>
            <a:r>
              <a:rPr lang="de-DE" u="sng" baseline="0" dirty="0" smtClean="0"/>
              <a:t>noch weitere Pflichten zu erfüllen hat</a:t>
            </a:r>
            <a:r>
              <a:rPr lang="de-DE" u="none" baseline="0" dirty="0" smtClean="0"/>
              <a:t>.</a:t>
            </a:r>
            <a:endParaRPr lang="de-DE" u="sng" baseline="0"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Beim Immissionsschutz, so wie wir ihn bisher kennengelernt haben, vergleicht man einen Schalldruckpegel mit einem Immissionsrichtwert und entscheidet auf dieser Basis, ob eine Lärmbelastung zumutbar ist oder nicht. Wir wollen uns zunächst noch einmal klarmachen, wie wir unseren Wert für den Schalldruckpegel bilden:</a:t>
            </a:r>
          </a:p>
          <a:p>
            <a:r>
              <a:rPr lang="de-DE" u="none" baseline="0" dirty="0" smtClean="0"/>
              <a:t>Ein Geräusch besteht aus Schallwellen verschiedener Frequenzen, deren Schalldruckpegel wir, entsprechend der Empfindlichkeit des menschlichen Ohres gewichtet, </a:t>
            </a:r>
            <a:r>
              <a:rPr lang="de-DE" u="sng" baseline="0" dirty="0" smtClean="0"/>
              <a:t>zum A-bewerteten Summenschalldruckpegel addieren</a:t>
            </a:r>
            <a:r>
              <a:rPr lang="de-DE" u="none" baseline="0" dirty="0" smtClean="0"/>
              <a:t>.</a:t>
            </a:r>
          </a:p>
          <a:p>
            <a:r>
              <a:rPr lang="de-DE" u="none" baseline="0" dirty="0" smtClean="0"/>
              <a:t>Beim Aufsummieren des Spektrums geht sehr viel Information über das Geräusch verloren und man fragt sich, ob ein Teil dieser Information </a:t>
            </a:r>
            <a:r>
              <a:rPr lang="de-DE" u="sng" baseline="0" dirty="0" smtClean="0"/>
              <a:t>für das Störpotenzial des Geräuschs relevant ist</a:t>
            </a:r>
            <a:r>
              <a:rPr lang="de-DE"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Wir wollen uns Geräusche anhören, die denselben A-bewerteten Summenpegel haben, aber ein </a:t>
            </a:r>
            <a:r>
              <a:rPr lang="de-DE" u="sng" baseline="0" dirty="0" smtClean="0"/>
              <a:t>unterschiedliches Spektrum aufweisen</a:t>
            </a:r>
            <a:r>
              <a:rPr lang="de-DE" u="none" baseline="0" dirty="0" smtClean="0"/>
              <a:t>. </a:t>
            </a:r>
            <a:r>
              <a:rPr lang="de-DE" b="1" u="sng" baseline="0" dirty="0" smtClean="0"/>
              <a:t>Audio.</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Wir stellen fest, dass die subjektive Störwirkung eines Geräusches deutlich erhöht ist, wenn </a:t>
            </a:r>
            <a:r>
              <a:rPr lang="de-DE" u="sng" baseline="0" dirty="0" smtClean="0"/>
              <a:t>das Geräusch hervortretende Töne aufweist</a:t>
            </a:r>
            <a:r>
              <a:rPr lang="de-DE" u="none" baseline="0" dirty="0" smtClean="0"/>
              <a:t>. Man nennt ein solches Geräusch tonhaltig.</a:t>
            </a:r>
          </a:p>
          <a:p>
            <a:r>
              <a:rPr lang="de-DE" b="1" u="sng" baseline="0" dirty="0" smtClean="0"/>
              <a:t>Nächste Folie</a:t>
            </a:r>
            <a:endParaRPr lang="de-DE" b="1" u="sng" dirty="0" smtClean="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Worüber wir noch nicht gesprochen haben, ist </a:t>
            </a:r>
            <a:r>
              <a:rPr lang="de-DE" u="sng" baseline="0" dirty="0" smtClean="0"/>
              <a:t>die zeitliche Veränderung eines Geräuschs</a:t>
            </a:r>
            <a:r>
              <a:rPr lang="de-DE" u="none" baseline="0" dirty="0" smtClean="0"/>
              <a:t>. Wir sehen uns den zeitlichen Verlauf des Summenpegels an einem Immissionsort in Abhängigkeit von der </a:t>
            </a:r>
            <a:r>
              <a:rPr lang="de-DE" u="sng" baseline="0" dirty="0" smtClean="0"/>
              <a:t>Zeit in einem Diagramm an</a:t>
            </a:r>
            <a:r>
              <a:rPr lang="de-DE" u="none" baseline="0" dirty="0" smtClean="0"/>
              <a:t>.</a:t>
            </a:r>
          </a:p>
          <a:p>
            <a:r>
              <a:rPr lang="de-DE" u="none" baseline="0" dirty="0" smtClean="0"/>
              <a:t>Der Summenpegel schwankt um etwa 8 dB. Um die mittlere Belastung zu erfassen, bildet man </a:t>
            </a:r>
            <a:r>
              <a:rPr lang="de-DE" u="sng" baseline="0" dirty="0" smtClean="0"/>
              <a:t>den Mittelungspegel</a:t>
            </a:r>
            <a:r>
              <a:rPr lang="de-DE" u="none" baseline="0" dirty="0" smtClean="0"/>
              <a:t>, der dann in Bezug </a:t>
            </a:r>
            <a:r>
              <a:rPr lang="de-DE" u="sng" baseline="0" dirty="0" smtClean="0"/>
              <a:t>auf die Immissionsrichtwerte von Belang ist</a:t>
            </a:r>
            <a:r>
              <a:rPr lang="de-DE" u="none" baseline="0" dirty="0" smtClean="0"/>
              <a:t>. Von </a:t>
            </a:r>
            <a:r>
              <a:rPr lang="de-DE" u="sng" baseline="0" dirty="0" smtClean="0"/>
              <a:t>einzelnen Pegelspitzen</a:t>
            </a:r>
            <a:r>
              <a:rPr lang="de-DE" u="none" baseline="0" dirty="0" smtClean="0"/>
              <a:t> dürfen die Immissionsrichtwerte überschritten werden, allerdings nicht beliebig weit, </a:t>
            </a:r>
            <a:r>
              <a:rPr lang="de-DE" u="sng" baseline="0" dirty="0" smtClean="0"/>
              <a:t>sondern tags maximal um 30 dB und nachts maximal um 20 dB</a:t>
            </a:r>
            <a:r>
              <a:rPr lang="de-DE" u="none" baseline="0" dirty="0" smtClean="0"/>
              <a:t>. Für die von uns betrachtete Gerätepalette bedeutet diese Regelung bzgl. Geräuschspitzen meist keine Einschränkung.</a:t>
            </a:r>
          </a:p>
          <a:p>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4</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Ähnlich wie bei der Bildung des Summenpegels über alle Frequenzen geht auch bei der Mittelwertbildung über die </a:t>
            </a:r>
            <a:r>
              <a:rPr lang="de-DE" u="sng" dirty="0" smtClean="0"/>
              <a:t>Zeit Information verloren</a:t>
            </a:r>
            <a:r>
              <a:rPr lang="de-DE" dirty="0" smtClean="0"/>
              <a:t>.</a:t>
            </a:r>
            <a:r>
              <a:rPr lang="de-DE" baseline="0" dirty="0" smtClean="0"/>
              <a:t> Es stellt sich auch hier wieder die Frage, ob es Eigenschaften des zeitlichen Verlaufs eines Geräusch gibt, </a:t>
            </a:r>
            <a:r>
              <a:rPr lang="de-DE" u="sng" baseline="0" dirty="0" smtClean="0"/>
              <a:t>die als störender empfunden werden als andere</a:t>
            </a:r>
            <a:r>
              <a:rPr lang="de-DE" baseline="0" dirty="0" smtClean="0"/>
              <a:t>.</a:t>
            </a:r>
          </a:p>
          <a:p>
            <a:r>
              <a:rPr lang="de-DE" u="sng" baseline="0" dirty="0" smtClean="0"/>
              <a:t>Wir hören wieder zwei Beispiele</a:t>
            </a:r>
            <a:r>
              <a:rPr lang="de-DE" baseline="0" dirty="0" smtClean="0"/>
              <a:t>. Der Pegelmittelwert ist für beide Beispiele gleich groß. </a:t>
            </a:r>
            <a:r>
              <a:rPr lang="de-DE" b="1" u="sng" baseline="0" dirty="0" smtClean="0"/>
              <a:t>Audio.</a:t>
            </a:r>
          </a:p>
          <a:p>
            <a:r>
              <a:rPr lang="de-DE" baseline="0" dirty="0" smtClean="0"/>
              <a:t>Ein unregelmäßiges Geräusch mit vielen Geräuschspitzen wird üblicherweise als besonders störend wahrgenommen. </a:t>
            </a:r>
            <a:r>
              <a:rPr lang="de-DE" u="sng" baseline="0" dirty="0" smtClean="0"/>
              <a:t>Man nennt ein solches Geräusch impulshaltig</a:t>
            </a:r>
            <a:r>
              <a:rPr lang="de-DE" baseline="0" dirty="0" smtClean="0"/>
              <a:t>. </a:t>
            </a:r>
            <a:endParaRPr lang="de-DE" dirty="0" smtClean="0"/>
          </a:p>
          <a:p>
            <a:endParaRPr lang="de-DE" dirty="0" smtClean="0"/>
          </a:p>
          <a:p>
            <a:r>
              <a:rPr lang="de-DE" b="1" u="sng" baseline="0" dirty="0" smtClean="0"/>
              <a:t>Nächste Folie</a:t>
            </a:r>
            <a:endParaRPr lang="de-DE" b="1" u="sng" dirty="0" smtClean="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5</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Wie wird die störende Wirkung von Ton- und Impulshaltigkeit in Bezug auf den Immissionsschutz erfasst?</a:t>
            </a:r>
          </a:p>
          <a:p>
            <a:r>
              <a:rPr lang="de-DE" b="0" u="none" baseline="0" dirty="0" smtClean="0"/>
              <a:t>Zunächst einmal interessieren nur Töne und Impulse, die auch wirklich am Immissionsort zu hören sind. Es gibt durchaus den Fall, dass emissionsseitig eine geeignete ton- oder impulshaltige Quelle identifiziert wird, am Immissionsort aber diesbezüglich nichts zu hören ist. Das kann seinen Grund z. B. in den Immissionen anderer Anlagen haben, </a:t>
            </a:r>
            <a:r>
              <a:rPr lang="de-DE" b="0" u="sng" baseline="0" dirty="0" smtClean="0"/>
              <a:t>die auch auf den Immissionsort einwirken</a:t>
            </a:r>
            <a:r>
              <a:rPr lang="de-DE" b="0" u="none" baseline="0" dirty="0" smtClean="0"/>
              <a:t>.</a:t>
            </a:r>
          </a:p>
          <a:p>
            <a:r>
              <a:rPr lang="de-DE" b="0" u="none" baseline="0" dirty="0" smtClean="0"/>
              <a:t>Um nicht noch mehr Richtwerte zu schaffen, als ohnehin schon vorhanden sind, wird die Störwirkung mit in den Immissionspegel eingerechnet. Das heißt, dass man </a:t>
            </a:r>
            <a:r>
              <a:rPr lang="de-DE" b="0" u="sng" baseline="0" dirty="0" smtClean="0"/>
              <a:t>auf den Mittelungspegel einen oder mehrere Zuschläge vergibt</a:t>
            </a:r>
            <a:r>
              <a:rPr lang="de-DE" b="0" u="none" baseline="0" dirty="0" smtClean="0"/>
              <a:t>.</a:t>
            </a:r>
          </a:p>
          <a:p>
            <a:r>
              <a:rPr lang="de-DE" b="0" u="none" baseline="0" dirty="0" smtClean="0"/>
              <a:t>Für Tonhaltigkeit werden je nach Ausgeprägtheit pauschal </a:t>
            </a:r>
            <a:r>
              <a:rPr lang="de-DE" b="0" u="sng" baseline="0" dirty="0" smtClean="0"/>
              <a:t>3 dB oder 6 dB Zuschlag vergeben</a:t>
            </a:r>
            <a:r>
              <a:rPr lang="de-DE" b="0" u="none" baseline="0" dirty="0" smtClean="0"/>
              <a:t>.</a:t>
            </a:r>
          </a:p>
          <a:p>
            <a:r>
              <a:rPr lang="de-DE" b="0" u="none" baseline="0" dirty="0" smtClean="0"/>
              <a:t>Die Impulshaltigkeit wird nicht pauschal, sondern entsprechend einer Formel berücksichtigt, in die sowohl </a:t>
            </a:r>
            <a:r>
              <a:rPr lang="de-DE" b="0" u="sng" baseline="0" dirty="0" smtClean="0"/>
              <a:t>die Höhe der Impulse als auch ihre Häufigkeit eingehen.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6</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Den gemittelten Immissionspegel zuzüglich der verschiedenen Zuschläge vergleichen wir mit den Immissionsrichtwerten und nennen ihn den Beurteilungspegel. Immissionsrichtwerte </a:t>
            </a:r>
            <a:r>
              <a:rPr lang="de-DE" b="0" u="sng" baseline="0" dirty="0" smtClean="0"/>
              <a:t>gelten immer für Beurteilungspegel</a:t>
            </a:r>
            <a:r>
              <a:rPr lang="de-DE" b="0" u="none" baseline="0" dirty="0" smtClean="0"/>
              <a:t>.</a:t>
            </a:r>
          </a:p>
          <a:p>
            <a:r>
              <a:rPr lang="de-DE" b="0" u="none" baseline="0" dirty="0" smtClean="0"/>
              <a:t>Die von uns betrachtete Gerätegruppe weist sehr häufig tonale Emissionen auf und die Immissionsorte liegen sehr nahe. Daher wird üblicherweise ein Zuschlag von 3 dB vergeben, bei deutlicher Tonalität auch 6 dB. Nur wenn das Gerät schalltechnisch so ausgereift ist, dass keine tonalen Komponenten wahrnehmbar sind, </a:t>
            </a:r>
            <a:r>
              <a:rPr lang="de-DE" b="0" u="sng" baseline="0" dirty="0" smtClean="0"/>
              <a:t>kann der Zuschlag entfallen</a:t>
            </a:r>
            <a:r>
              <a:rPr lang="de-DE" b="0" u="none" baseline="0" dirty="0" smtClean="0"/>
              <a:t>.</a:t>
            </a:r>
          </a:p>
          <a:p>
            <a:r>
              <a:rPr lang="de-DE" b="0" u="none" baseline="0" dirty="0" smtClean="0"/>
              <a:t>Für die von uns betrachtete Gerätegruppe spielt der Zuschlag für </a:t>
            </a:r>
            <a:r>
              <a:rPr lang="de-DE" b="0" u="none" baseline="0" dirty="0" err="1" smtClean="0"/>
              <a:t>Impulshaltigkeit</a:t>
            </a:r>
            <a:r>
              <a:rPr lang="de-DE" b="0" u="none" baseline="0" dirty="0" smtClean="0"/>
              <a:t> aufgrund der wenig impulshaltigen Geräuschcharakteristik </a:t>
            </a:r>
            <a:r>
              <a:rPr lang="de-DE" b="0" u="sng" baseline="0" dirty="0" smtClean="0"/>
              <a:t>eine untergeordnete Rolle</a:t>
            </a:r>
            <a:r>
              <a:rPr lang="de-DE" b="0" u="none" baseline="0" dirty="0" smtClean="0"/>
              <a:t>.</a:t>
            </a:r>
          </a:p>
          <a:p>
            <a:r>
              <a:rPr lang="de-DE" b="0" u="none" baseline="0" dirty="0" smtClean="0"/>
              <a:t>Der Vollständigkeit halber sei noch der Zuschlag für Tageszeiten mit erhöhter Empfindlichkeit erwähnt, der hier ebenfalls ohne Bedeutung ist.</a:t>
            </a:r>
          </a:p>
          <a:p>
            <a:r>
              <a:rPr lang="de-DE" b="0" u="none" baseline="0" dirty="0" smtClean="0"/>
              <a:t>Es wird Zeit für ein Beispiel.</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Als Beispiel wird wieder die Luft-Wärme-Pumpe </a:t>
            </a:r>
            <a:r>
              <a:rPr lang="de-DE" u="sng" dirty="0" smtClean="0"/>
              <a:t>aus Kapitel 4 betrachtet</a:t>
            </a:r>
            <a:r>
              <a:rPr lang="de-DE" dirty="0" smtClean="0"/>
              <a:t>.</a:t>
            </a:r>
            <a:endParaRPr lang="de-DE" b="0" u="none" baseline="0" dirty="0" smtClean="0"/>
          </a:p>
          <a:p>
            <a:r>
              <a:rPr lang="de-DE" b="0" u="none" baseline="0" dirty="0" smtClean="0"/>
              <a:t>Sie weist eine deutliche Tonalität auf, </a:t>
            </a:r>
            <a:r>
              <a:rPr lang="de-DE" b="0" u="sng" baseline="0" dirty="0" smtClean="0"/>
              <a:t>für die wir 6 dB Zuschlag vergeben müssen</a:t>
            </a:r>
            <a:r>
              <a:rPr lang="de-DE" b="0" u="non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Das Gerät arbeitet durchgängig bei konstanter Geräuschentwicklung, so dass </a:t>
            </a:r>
            <a:r>
              <a:rPr lang="de-DE" i="1" u="sng" dirty="0" smtClean="0"/>
              <a:t>K</a:t>
            </a:r>
            <a:r>
              <a:rPr lang="de-DE" u="sng" baseline="-25000" dirty="0" smtClean="0"/>
              <a:t>I</a:t>
            </a:r>
            <a:r>
              <a:rPr lang="de-DE" u="sng" dirty="0" smtClean="0"/>
              <a:t> = 0 dB angesetzt wird</a:t>
            </a:r>
            <a:r>
              <a:rPr lang="de-DE" dirty="0" smtClean="0"/>
              <a:t>.</a:t>
            </a: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Mit</a:t>
            </a:r>
            <a:r>
              <a:rPr lang="de-DE" baseline="0" dirty="0" smtClean="0"/>
              <a:t> diesen Zuschlägen wird jetzt der Beurteilungspegel bestimmt.</a:t>
            </a:r>
            <a:endParaRPr lang="de-DE" dirty="0" smtClean="0"/>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8</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Die Ausbreitungsrechnung aus dem vorhergehenden Kapitel bleibt gültig.</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Wir</a:t>
            </a:r>
            <a:r>
              <a:rPr lang="de-DE" baseline="0" dirty="0" smtClean="0"/>
              <a:t> addieren nun noch die Zuschläge auf den Immissionspegel und</a:t>
            </a:r>
            <a:r>
              <a:rPr lang="de-DE" dirty="0" smtClean="0"/>
              <a:t> erhalten den Beurteilungspegel:</a:t>
            </a:r>
            <a:r>
              <a:rPr lang="de-DE" baseline="0" dirty="0" smtClean="0"/>
              <a:t> </a:t>
            </a:r>
            <a:r>
              <a:rPr lang="de-DE" i="1" dirty="0" smtClean="0"/>
              <a:t>L</a:t>
            </a:r>
            <a:r>
              <a:rPr lang="de-DE" baseline="-25000" dirty="0" smtClean="0"/>
              <a:t>r</a:t>
            </a:r>
            <a:r>
              <a:rPr lang="de-DE" dirty="0" smtClean="0"/>
              <a:t> = </a:t>
            </a:r>
            <a:r>
              <a:rPr lang="de-DE" i="1" dirty="0" err="1" smtClean="0"/>
              <a:t>L</a:t>
            </a:r>
            <a:r>
              <a:rPr lang="de-DE" baseline="-25000" dirty="0" err="1" smtClean="0"/>
              <a:t>pA</a:t>
            </a:r>
            <a:r>
              <a:rPr lang="de-DE" baseline="-25000" dirty="0" smtClean="0"/>
              <a:t> </a:t>
            </a:r>
            <a:r>
              <a:rPr lang="de-DE" dirty="0" smtClean="0"/>
              <a:t>+ </a:t>
            </a:r>
            <a:r>
              <a:rPr lang="de-DE" i="1" dirty="0" smtClean="0"/>
              <a:t>K</a:t>
            </a:r>
            <a:r>
              <a:rPr lang="de-DE" baseline="-25000" dirty="0" smtClean="0"/>
              <a:t>T </a:t>
            </a:r>
            <a:r>
              <a:rPr lang="de-DE" dirty="0" smtClean="0"/>
              <a:t>+ </a:t>
            </a:r>
            <a:r>
              <a:rPr lang="de-DE" i="1" dirty="0" smtClean="0"/>
              <a:t>K</a:t>
            </a:r>
            <a:r>
              <a:rPr lang="de-DE" baseline="-25000" dirty="0" smtClean="0"/>
              <a:t>I</a:t>
            </a:r>
            <a:r>
              <a:rPr lang="de-DE" dirty="0" smtClean="0"/>
              <a:t> = </a:t>
            </a:r>
            <a:r>
              <a:rPr lang="de-DE" u="sng" dirty="0" smtClean="0"/>
              <a:t>37 dB(A) + 6 dB(A) + 0 dB(A) = 43 dB(A)</a:t>
            </a:r>
            <a:r>
              <a:rPr lang="de-DE" u="none"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Der Beurteilungspegel überschreitet den Immissionsrichtwert zur Nachtzeit, </a:t>
            </a:r>
            <a:r>
              <a:rPr lang="de-DE" u="sng" dirty="0" smtClean="0"/>
              <a:t>der Betrieb ist damit unzulässig</a:t>
            </a:r>
            <a:r>
              <a:rPr lang="de-DE"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Der</a:t>
            </a:r>
            <a:r>
              <a:rPr lang="de-DE" baseline="0" dirty="0" smtClean="0"/>
              <a:t> Betreiber muss sich also womöglich für ein schalltechnisch ausgereifteres Gerät entscheiden. Genau dies ist natürlich von Seiten der Gesetzgebung erwünscht.</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Es gibt noch einen weiteren Ansatzpunkt, der eine solche Maßnahme erforderlich machen kann.</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p>
          <a:p>
            <a:endParaRPr lang="de-DE" u="sng" dirty="0" smtClean="0"/>
          </a:p>
          <a:p>
            <a:endParaRPr lang="de-DE" u="none" dirty="0" smtClean="0"/>
          </a:p>
          <a:p>
            <a:endParaRPr lang="de-DE" u="none"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9</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sp>
        <p:nvSpPr>
          <p:cNvPr id="8" name="Rechteck 7"/>
          <p:cNvSpPr/>
          <p:nvPr/>
        </p:nvSpPr>
        <p:spPr>
          <a:xfrm>
            <a:off x="179512" y="180000"/>
            <a:ext cx="8784000" cy="649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Untertitel 2"/>
          <p:cNvSpPr>
            <a:spLocks noGrp="1"/>
          </p:cNvSpPr>
          <p:nvPr>
            <p:ph type="subTitle" idx="1"/>
          </p:nvPr>
        </p:nvSpPr>
        <p:spPr>
          <a:xfrm>
            <a:off x="413999" y="2304000"/>
            <a:ext cx="8280000" cy="1476000"/>
          </a:xfrm>
          <a:prstGeom prst="rect">
            <a:avLst/>
          </a:prstGeom>
        </p:spPr>
        <p:txBody>
          <a:bodyPr>
            <a:noAutofit/>
          </a:bodyPr>
          <a:lstStyle>
            <a:lvl1pPr marL="0" indent="0" algn="l">
              <a:lnSpc>
                <a:spcPts val="4200"/>
              </a:lnSpc>
              <a:spcBef>
                <a:spcPts val="0"/>
              </a:spcBef>
              <a:buNone/>
              <a:defRPr sz="4000" b="0" cap="none" baseline="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7" name="Rechteck 6"/>
          <p:cNvSpPr/>
          <p:nvPr/>
        </p:nvSpPr>
        <p:spPr>
          <a:xfrm>
            <a:off x="8962106" y="534391"/>
            <a:ext cx="181893"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descr="logo.emf"/>
          <p:cNvPicPr>
            <a:picLocks noChangeAspect="1"/>
          </p:cNvPicPr>
          <p:nvPr/>
        </p:nvPicPr>
        <p:blipFill>
          <a:blip r:embed="rId2" cstate="print"/>
          <a:stretch>
            <a:fillRect/>
          </a:stretch>
        </p:blipFill>
        <p:spPr>
          <a:xfrm>
            <a:off x="6824838" y="529200"/>
            <a:ext cx="2148866" cy="1080000"/>
          </a:xfrm>
          <a:prstGeom prst="rect">
            <a:avLst/>
          </a:prstGeom>
        </p:spPr>
      </p:pic>
      <p:sp>
        <p:nvSpPr>
          <p:cNvPr id="12" name="Textfeld 11"/>
          <p:cNvSpPr txBox="1"/>
          <p:nvPr/>
        </p:nvSpPr>
        <p:spPr>
          <a:xfrm>
            <a:off x="387815" y="1076546"/>
            <a:ext cx="2643907" cy="307777"/>
          </a:xfrm>
          <a:prstGeom prst="rect">
            <a:avLst/>
          </a:prstGeom>
          <a:noFill/>
        </p:spPr>
        <p:txBody>
          <a:bodyPr wrap="square" lIns="0" tIns="0" rIns="0" bIns="0" rtlCol="0">
            <a:spAutoFit/>
          </a:bodyPr>
          <a:lstStyle/>
          <a:p>
            <a:r>
              <a:rPr lang="de-DE" sz="2000" spc="-30" baseline="0" dirty="0" smtClean="0">
                <a:solidFill>
                  <a:schemeClr val="bg1"/>
                </a:solidFill>
              </a:rPr>
              <a:t>Für Mensch &amp; Umwelt</a:t>
            </a:r>
            <a:endParaRPr lang="de-DE" sz="2000" spc="-30" baseline="0" dirty="0">
              <a:solidFill>
                <a:schemeClr val="bg1"/>
              </a:solidFill>
            </a:endParaRPr>
          </a:p>
        </p:txBody>
      </p:sp>
      <p:sp>
        <p:nvSpPr>
          <p:cNvPr id="31" name="Titel 30"/>
          <p:cNvSpPr>
            <a:spLocks noGrp="1"/>
          </p:cNvSpPr>
          <p:nvPr>
            <p:ph type="title" hasCustomPrompt="1"/>
          </p:nvPr>
        </p:nvSpPr>
        <p:spPr>
          <a:xfrm>
            <a:off x="414000" y="1872000"/>
            <a:ext cx="8280000" cy="360000"/>
          </a:xfrm>
        </p:spPr>
        <p:txBody>
          <a:bodyPr>
            <a:noAutofit/>
          </a:bodyPr>
          <a:lstStyle>
            <a:lvl1pPr>
              <a:defRPr sz="2400">
                <a:solidFill>
                  <a:schemeClr val="tx2"/>
                </a:solidFill>
              </a:defRPr>
            </a:lvl1pPr>
          </a:lstStyle>
          <a:p>
            <a:r>
              <a:rPr lang="de-DE" dirty="0" smtClean="0"/>
              <a:t>Hier steht der Veranstaltungstitel</a:t>
            </a:r>
            <a:endParaRPr lang="de-DE" dirty="0"/>
          </a:p>
        </p:txBody>
      </p:sp>
      <p:sp>
        <p:nvSpPr>
          <p:cNvPr id="34" name="Textplatzhalter 33"/>
          <p:cNvSpPr>
            <a:spLocks noGrp="1"/>
          </p:cNvSpPr>
          <p:nvPr>
            <p:ph type="body" sz="quarter" idx="10"/>
          </p:nvPr>
        </p:nvSpPr>
        <p:spPr>
          <a:xfrm>
            <a:off x="413999" y="3798000"/>
            <a:ext cx="8280000" cy="2340000"/>
          </a:xfrm>
        </p:spPr>
        <p:txBody>
          <a:bodyPr>
            <a:normAutofit/>
          </a:bodyPr>
          <a:lstStyle>
            <a:lvl1pPr indent="0">
              <a:spcBef>
                <a:spcPts val="0"/>
              </a:spcBef>
              <a:defRPr sz="2000" b="0" cap="none" baseline="0">
                <a:solidFill>
                  <a:schemeClr val="bg1"/>
                </a:solidFill>
              </a:defRPr>
            </a:lvl1pPr>
            <a:lvl2pPr marL="0" indent="0">
              <a:spcBef>
                <a:spcPts val="0"/>
              </a:spcBef>
              <a:buNone/>
              <a:defRPr sz="2000" b="0" cap="none" baseline="0">
                <a:solidFill>
                  <a:schemeClr val="bg1"/>
                </a:solidFill>
              </a:defRPr>
            </a:lvl2pPr>
            <a:lvl3pPr marL="0" indent="0">
              <a:spcBef>
                <a:spcPts val="0"/>
              </a:spcBef>
              <a:buNone/>
              <a:defRPr sz="2000" b="0" cap="none" baseline="0">
                <a:solidFill>
                  <a:schemeClr val="bg1"/>
                </a:solidFill>
              </a:defRPr>
            </a:lvl3pPr>
            <a:lvl4pPr marL="0" indent="0">
              <a:spcBef>
                <a:spcPts val="0"/>
              </a:spcBef>
              <a:buNone/>
              <a:defRPr sz="2000" b="0" cap="none" baseline="0">
                <a:solidFill>
                  <a:schemeClr val="bg1"/>
                </a:solidFill>
              </a:defRPr>
            </a:lvl4pPr>
            <a:lvl5pPr marL="0" indent="0">
              <a:spcBef>
                <a:spcPts val="0"/>
              </a:spcBef>
              <a:buNone/>
              <a:defRPr sz="2000" b="0" cap="none" baseline="0">
                <a:solidFill>
                  <a:schemeClr val="bg1"/>
                </a:solidFil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timing>
    <p:tnLst>
      <p:par>
        <p:cTn id="1" dur="indefinite" restart="never" nodeType="tmRoot"/>
      </p:par>
    </p:tnLst>
  </p:timing>
  <p:hf hdr="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8_Danke">
    <p:spTree>
      <p:nvGrpSpPr>
        <p:cNvPr id="1" name=""/>
        <p:cNvGrpSpPr/>
        <p:nvPr/>
      </p:nvGrpSpPr>
      <p:grpSpPr>
        <a:xfrm>
          <a:off x="0" y="0"/>
          <a:ext cx="0" cy="0"/>
          <a:chOff x="0" y="0"/>
          <a:chExt cx="0" cy="0"/>
        </a:xfrm>
      </p:grpSpPr>
      <p:pic>
        <p:nvPicPr>
          <p:cNvPr id="8" name="Grafik 7" descr="UBA_Fassade_Detaipptl.jpg"/>
          <p:cNvPicPr>
            <a:picLocks/>
          </p:cNvPicPr>
          <p:nvPr/>
        </p:nvPicPr>
        <p:blipFill>
          <a:blip r:embed="rId2" cstate="print"/>
          <a:srcRect t="1741"/>
          <a:stretch>
            <a:fillRect/>
          </a:stretch>
        </p:blipFill>
        <p:spPr>
          <a:xfrm>
            <a:off x="179512" y="180000"/>
            <a:ext cx="8784000" cy="6494400"/>
          </a:xfrm>
          <a:prstGeom prst="rect">
            <a:avLst/>
          </a:prstGeom>
        </p:spPr>
      </p:pic>
      <p:sp>
        <p:nvSpPr>
          <p:cNvPr id="3" name="Datumsplatzhalter 2"/>
          <p:cNvSpPr>
            <a:spLocks noGrp="1"/>
          </p:cNvSpPr>
          <p:nvPr>
            <p:ph type="dt" sz="half" idx="10"/>
          </p:nvPr>
        </p:nvSpPr>
        <p:spPr/>
        <p:txBody>
          <a:bodyPr/>
          <a:lstStyle/>
          <a:p>
            <a:fld id="{1C858E02-C070-4AC5-BCCA-DAEA3C42E1A3}" type="datetime1">
              <a:rPr lang="de-DE" smtClean="0">
                <a:solidFill>
                  <a:srgbClr val="C8C8C8"/>
                </a:solidFill>
              </a:rPr>
              <a:t>27.05.2014</a:t>
            </a:fld>
            <a:endParaRPr lang="de-DE" dirty="0">
              <a:solidFill>
                <a:srgbClr val="C8C8C8"/>
              </a:solidFill>
            </a:endParaRPr>
          </a:p>
        </p:txBody>
      </p:sp>
      <p:sp>
        <p:nvSpPr>
          <p:cNvPr id="4" name="Fußzeilenplatzhalter 3"/>
          <p:cNvSpPr>
            <a:spLocks noGrp="1"/>
          </p:cNvSpPr>
          <p:nvPr>
            <p:ph type="ftr" sz="quarter" idx="11"/>
          </p:nvPr>
        </p:nvSpPr>
        <p:spPr/>
        <p:txBody>
          <a:bodyPr/>
          <a:lstStyle/>
          <a:p>
            <a:r>
              <a:rPr lang="de-DE" smtClean="0">
                <a:solidFill>
                  <a:srgbClr val="C8C8C8"/>
                </a:solidFill>
              </a:rPr>
              <a:t>Beispielvortrag</a:t>
            </a:r>
            <a:endParaRPr lang="de-DE" dirty="0">
              <a:solidFill>
                <a:srgbClr val="C8C8C8"/>
              </a:solidFill>
            </a:endParaRPr>
          </a:p>
        </p:txBody>
      </p:sp>
      <p:sp>
        <p:nvSpPr>
          <p:cNvPr id="5" name="Foliennummernplatzhalter 4"/>
          <p:cNvSpPr>
            <a:spLocks noGrp="1"/>
          </p:cNvSpPr>
          <p:nvPr>
            <p:ph type="sldNum" sz="quarter" idx="12"/>
          </p:nvPr>
        </p:nvSpPr>
        <p:spPr/>
        <p:txBody>
          <a:bodyPr/>
          <a:lstStyle/>
          <a:p>
            <a:fld id="{444A159E-39F8-4BD4-BAC6-A1654F7AE0EA}" type="slidenum">
              <a:rPr lang="de-DE" smtClean="0">
                <a:solidFill>
                  <a:srgbClr val="C8C8C8"/>
                </a:solidFill>
              </a:rPr>
              <a:pPr/>
              <a:t>‹Nr.›</a:t>
            </a:fld>
            <a:endParaRPr lang="de-DE" dirty="0">
              <a:solidFill>
                <a:srgbClr val="C8C8C8"/>
              </a:solidFill>
            </a:endParaRPr>
          </a:p>
        </p:txBody>
      </p:sp>
      <p:sp>
        <p:nvSpPr>
          <p:cNvPr id="6" name="Rechteck 5"/>
          <p:cNvSpPr/>
          <p:nvPr/>
        </p:nvSpPr>
        <p:spPr>
          <a:xfrm>
            <a:off x="0" y="1702800"/>
            <a:ext cx="179512" cy="45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179512" y="1702800"/>
            <a:ext cx="6120000" cy="45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414338" y="1922400"/>
            <a:ext cx="5597822" cy="1290576"/>
          </a:xfrm>
        </p:spPr>
        <p:txBody>
          <a:bodyPr anchor="t">
            <a:normAutofit/>
          </a:bodyPr>
          <a:lstStyle>
            <a:lvl1pPr>
              <a:lnSpc>
                <a:spcPts val="4200"/>
              </a:lnSpc>
              <a:defRPr sz="4000"/>
            </a:lvl1pPr>
          </a:lstStyle>
          <a:p>
            <a:r>
              <a:rPr lang="de-DE" smtClean="0"/>
              <a:t>Titelmasterformat durch Klicken bearbeiten</a:t>
            </a:r>
            <a:endParaRPr lang="de-DE" dirty="0"/>
          </a:p>
        </p:txBody>
      </p:sp>
      <p:sp>
        <p:nvSpPr>
          <p:cNvPr id="10" name="Textplatzhalter 9"/>
          <p:cNvSpPr>
            <a:spLocks noGrp="1"/>
          </p:cNvSpPr>
          <p:nvPr>
            <p:ph type="body" sz="quarter" idx="13"/>
          </p:nvPr>
        </p:nvSpPr>
        <p:spPr>
          <a:xfrm>
            <a:off x="414338" y="3218400"/>
            <a:ext cx="5597525" cy="1584325"/>
          </a:xfrm>
        </p:spPr>
        <p:txBody>
          <a:bodyPr/>
          <a:lstStyle>
            <a:lvl1pPr>
              <a:defRPr b="0" cap="none" baseline="0"/>
            </a:lvl1pPr>
            <a:lvl2pPr marL="0" indent="0">
              <a:buNone/>
              <a:defRPr b="1">
                <a:solidFill>
                  <a:schemeClr val="accent3"/>
                </a:solidFill>
              </a:defRPr>
            </a:lvl2pPr>
            <a:lvl3pPr marL="0" indent="0">
              <a:buNone/>
              <a:defRPr/>
            </a:lvl3pPr>
            <a:lvl4pPr marL="0" indent="0">
              <a:buNone/>
              <a:defRPr/>
            </a:lvl4pPr>
            <a:lvl5pPr>
              <a:buNone/>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Rechteck 10"/>
          <p:cNvSpPr/>
          <p:nvPr/>
        </p:nvSpPr>
        <p:spPr>
          <a:xfrm>
            <a:off x="8962106" y="534391"/>
            <a:ext cx="181893"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Grafik 11" descr="logo.emf"/>
          <p:cNvPicPr>
            <a:picLocks noChangeAspect="1"/>
          </p:cNvPicPr>
          <p:nvPr/>
        </p:nvPicPr>
        <p:blipFill>
          <a:blip r:embed="rId3" cstate="print"/>
          <a:stretch>
            <a:fillRect/>
          </a:stretch>
        </p:blipFill>
        <p:spPr>
          <a:xfrm>
            <a:off x="6824838" y="529200"/>
            <a:ext cx="2148866" cy="1080000"/>
          </a:xfrm>
          <a:prstGeom prst="rect">
            <a:avLst/>
          </a:prstGeom>
        </p:spPr>
      </p:pic>
    </p:spTree>
  </p:cSld>
  <p:clrMapOvr>
    <a:masterClrMapping/>
  </p:clrMapOvr>
  <p:timing>
    <p:tnLst>
      <p:par>
        <p:cTn id="1" dur="indefinite" restart="never" nodeType="tmRoot"/>
      </p:par>
    </p:tnLst>
  </p:timing>
  <p:hf hdr="0"/>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el, Inhalt (viel Text)">
    <p:spTree>
      <p:nvGrpSpPr>
        <p:cNvPr id="1" name=""/>
        <p:cNvGrpSpPr/>
        <p:nvPr/>
      </p:nvGrpSpPr>
      <p:grpSpPr>
        <a:xfrm>
          <a:off x="0" y="0"/>
          <a:ext cx="0" cy="0"/>
          <a:chOff x="0" y="0"/>
          <a:chExt cx="0" cy="0"/>
        </a:xfrm>
      </p:grpSpPr>
      <p:sp>
        <p:nvSpPr>
          <p:cNvPr id="11" name="Textplatzhalter 7"/>
          <p:cNvSpPr>
            <a:spLocks noGrp="1"/>
          </p:cNvSpPr>
          <p:nvPr>
            <p:ph type="body" sz="quarter" idx="13" hasCustomPrompt="1"/>
          </p:nvPr>
        </p:nvSpPr>
        <p:spPr>
          <a:xfrm>
            <a:off x="414000" y="302177"/>
            <a:ext cx="8207375" cy="231224"/>
          </a:xfrm>
          <a:prstGeom prst="rect">
            <a:avLst/>
          </a:prstGeom>
        </p:spPr>
        <p:txBody>
          <a:bodyPr lIns="0" tIns="0" rIns="0" bIns="0">
            <a:normAutofit/>
          </a:bodyPr>
          <a:lstStyle>
            <a:lvl1pPr marL="0" marR="0" indent="0" algn="l" defTabSz="914400" rtl="0" eaLnBrk="1" fontAlgn="auto" latinLnBrk="0" hangingPunct="1">
              <a:lnSpc>
                <a:spcPct val="100000"/>
              </a:lnSpc>
              <a:spcBef>
                <a:spcPct val="20000"/>
              </a:spcBef>
              <a:spcAft>
                <a:spcPts val="0"/>
              </a:spcAft>
              <a:buClr>
                <a:schemeClr val="tx2"/>
              </a:buClr>
              <a:buSzTx/>
              <a:buFont typeface="Arial" pitchFamily="34" charset="0"/>
              <a:buNone/>
              <a:tabLst/>
              <a:defRPr sz="1200" b="0" cap="none" baseline="0"/>
            </a:lvl1pPr>
          </a:lstStyle>
          <a:p>
            <a:pPr marL="0" marR="0" lvl="0" indent="0" algn="l" defTabSz="914400" rtl="0" eaLnBrk="1" fontAlgn="auto" latinLnBrk="0" hangingPunct="1">
              <a:lnSpc>
                <a:spcPct val="100000"/>
              </a:lnSpc>
              <a:spcBef>
                <a:spcPct val="20000"/>
              </a:spcBef>
              <a:spcAft>
                <a:spcPts val="0"/>
              </a:spcAft>
              <a:buClr>
                <a:schemeClr val="tx2"/>
              </a:buClr>
              <a:buSzTx/>
              <a:buFont typeface="Arial" pitchFamily="34" charset="0"/>
              <a:buNone/>
              <a:tabLst/>
              <a:defRPr/>
            </a:pPr>
            <a:r>
              <a:rPr lang="de-DE" dirty="0" smtClean="0"/>
              <a:t>5. Kapitel: </a:t>
            </a:r>
            <a:r>
              <a:rPr lang="de-DE" b="1" dirty="0" smtClean="0"/>
              <a:t>Grundsätze des Immissionsschutzes II</a:t>
            </a:r>
            <a:endParaRPr lang="de-DE" dirty="0" smtClean="0"/>
          </a:p>
        </p:txBody>
      </p:sp>
      <p:sp>
        <p:nvSpPr>
          <p:cNvPr id="7" name="Inhaltsplatzhalter 6"/>
          <p:cNvSpPr>
            <a:spLocks noGrp="1"/>
          </p:cNvSpPr>
          <p:nvPr>
            <p:ph sz="quarter" idx="14"/>
          </p:nvPr>
        </p:nvSpPr>
        <p:spPr>
          <a:xfrm>
            <a:off x="415156" y="1497261"/>
            <a:ext cx="8333308" cy="4884489"/>
          </a:xfrm>
        </p:spPr>
        <p:txBody>
          <a:bodyPr>
            <a:noAutofit/>
          </a:bodyPr>
          <a:lstStyle>
            <a:lvl1pPr>
              <a:defRPr sz="2400" b="0"/>
            </a:lvl1pPr>
            <a:lvl2pPr marL="742950" indent="-285750">
              <a:buClr>
                <a:schemeClr val="tx2"/>
              </a:buClr>
              <a:buFont typeface="Arial" panose="020B0604020202020204" pitchFamily="34" charset="0"/>
              <a:buChar char="•"/>
              <a:defRPr sz="2400"/>
            </a:lvl2pPr>
            <a:lvl3pPr marL="1143000" indent="-228600">
              <a:buClr>
                <a:schemeClr val="tx2"/>
              </a:buClr>
              <a:buFont typeface="Arial" panose="020B0604020202020204" pitchFamily="34" charset="0"/>
              <a:buChar char="•"/>
              <a:defRPr sz="2200"/>
            </a:lvl3pPr>
            <a:lvl4pPr marL="1600200" indent="-228600">
              <a:buClr>
                <a:schemeClr val="tx2"/>
              </a:buClr>
              <a:buFont typeface="Arial" panose="020B0604020202020204" pitchFamily="34" charset="0"/>
              <a:buChar char="•"/>
              <a:defRPr sz="2000"/>
            </a:lvl4pPr>
            <a:lvl5pPr marL="2057400" indent="-228600">
              <a:buClr>
                <a:schemeClr val="tx2"/>
              </a:buClr>
              <a:buFont typeface="Arial" panose="020B0604020202020204" pitchFamily="34" charset="0"/>
              <a:buChar char="•"/>
              <a:defRPr sz="18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3" name="Titel 2"/>
          <p:cNvSpPr>
            <a:spLocks noGrp="1"/>
          </p:cNvSpPr>
          <p:nvPr>
            <p:ph type="title"/>
          </p:nvPr>
        </p:nvSpPr>
        <p:spPr/>
        <p:txBody>
          <a:bodyPr/>
          <a:lstStyle>
            <a:lvl1pPr>
              <a:defRPr b="1"/>
            </a:lvl1pPr>
          </a:lstStyle>
          <a:p>
            <a:r>
              <a:rPr lang="de-DE" smtClean="0"/>
              <a:t>Titelmasterformat durch Klicken bearbeiten</a:t>
            </a:r>
            <a:endParaRPr lang="de-DE" dirty="0"/>
          </a:p>
        </p:txBody>
      </p:sp>
      <p:sp>
        <p:nvSpPr>
          <p:cNvPr id="4" name="Datumsplatzhalter 3"/>
          <p:cNvSpPr>
            <a:spLocks noGrp="1"/>
          </p:cNvSpPr>
          <p:nvPr>
            <p:ph type="dt" sz="half" idx="15"/>
          </p:nvPr>
        </p:nvSpPr>
        <p:spPr/>
        <p:txBody>
          <a:bodyPr/>
          <a:lstStyle/>
          <a:p>
            <a:fld id="{DC229685-E91E-4E2F-AD9E-D6DB7236B014}" type="datetime1">
              <a:rPr lang="de-DE" smtClean="0"/>
              <a:t>27.05.2014</a:t>
            </a:fld>
            <a:endParaRPr lang="de-DE" dirty="0"/>
          </a:p>
        </p:txBody>
      </p:sp>
      <p:sp>
        <p:nvSpPr>
          <p:cNvPr id="5" name="Fußzeilenplatzhalter 4"/>
          <p:cNvSpPr>
            <a:spLocks noGrp="1"/>
          </p:cNvSpPr>
          <p:nvPr>
            <p:ph type="ftr" sz="quarter" idx="16"/>
          </p:nvPr>
        </p:nvSpPr>
        <p:spPr/>
        <p:txBody>
          <a:bodyPr/>
          <a:lstStyle/>
          <a:p>
            <a:r>
              <a:rPr lang="de-DE" smtClean="0"/>
              <a:t>Beispielvortrag</a:t>
            </a:r>
            <a:endParaRPr lang="de-DE" dirty="0"/>
          </a:p>
        </p:txBody>
      </p:sp>
      <p:sp>
        <p:nvSpPr>
          <p:cNvPr id="6" name="Foliennummernplatzhalter 5"/>
          <p:cNvSpPr>
            <a:spLocks noGrp="1"/>
          </p:cNvSpPr>
          <p:nvPr>
            <p:ph type="sldNum" sz="quarter" idx="17"/>
          </p:nvPr>
        </p:nvSpPr>
        <p:spPr/>
        <p:txBody>
          <a:bodyPr/>
          <a:lstStyle/>
          <a:p>
            <a:fld id="{444A159E-39F8-4BD4-BAC6-A1654F7AE0EA}" type="slidenum">
              <a:rPr lang="de-DE" smtClean="0"/>
              <a:pPr/>
              <a:t>‹Nr.›</a:t>
            </a:fld>
            <a:endParaRPr lang="de-DE" dirty="0"/>
          </a:p>
        </p:txBody>
      </p:sp>
    </p:spTree>
    <p:extLst>
      <p:ext uri="{BB962C8B-B14F-4D97-AF65-F5344CB8AC3E}">
        <p14:creationId xmlns:p14="http://schemas.microsoft.com/office/powerpoint/2010/main" val="1775982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Rectangle 5"/>
          <p:cNvSpPr>
            <a:spLocks noChangeArrowheads="1"/>
          </p:cNvSpPr>
          <p:nvPr/>
        </p:nvSpPr>
        <p:spPr bwMode="auto">
          <a:xfrm>
            <a:off x="-1587" y="-3175"/>
            <a:ext cx="9140825" cy="6858000"/>
          </a:xfrm>
          <a:prstGeom prst="rect">
            <a:avLst/>
          </a:prstGeom>
          <a:solidFill>
            <a:srgbClr val="E3E4E4"/>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27" name="AutoShape 3"/>
          <p:cNvSpPr>
            <a:spLocks noChangeAspect="1" noChangeArrowheads="1" noTextEdit="1"/>
          </p:cNvSpPr>
          <p:nvPr/>
        </p:nvSpPr>
        <p:spPr bwMode="auto">
          <a:xfrm>
            <a:off x="1588" y="0"/>
            <a:ext cx="9140825" cy="6858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0" name="Rectangle 6"/>
          <p:cNvSpPr>
            <a:spLocks noChangeArrowheads="1"/>
          </p:cNvSpPr>
          <p:nvPr/>
        </p:nvSpPr>
        <p:spPr bwMode="auto">
          <a:xfrm>
            <a:off x="134938" y="127000"/>
            <a:ext cx="8874125" cy="65659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1" name="Freeform 7"/>
          <p:cNvSpPr>
            <a:spLocks/>
          </p:cNvSpPr>
          <p:nvPr/>
        </p:nvSpPr>
        <p:spPr bwMode="auto">
          <a:xfrm>
            <a:off x="1588" y="6594475"/>
            <a:ext cx="9140825" cy="263525"/>
          </a:xfrm>
          <a:custGeom>
            <a:avLst/>
            <a:gdLst/>
            <a:ahLst/>
            <a:cxnLst>
              <a:cxn ang="0">
                <a:pos x="0" y="0"/>
              </a:cxn>
              <a:cxn ang="0">
                <a:pos x="0" y="82"/>
              </a:cxn>
              <a:cxn ang="0">
                <a:pos x="0" y="166"/>
              </a:cxn>
              <a:cxn ang="0">
                <a:pos x="5758" y="166"/>
              </a:cxn>
              <a:cxn ang="0">
                <a:pos x="5758" y="0"/>
              </a:cxn>
              <a:cxn ang="0">
                <a:pos x="0" y="0"/>
              </a:cxn>
            </a:cxnLst>
            <a:rect l="0" t="0" r="r" b="b"/>
            <a:pathLst>
              <a:path w="5758" h="166">
                <a:moveTo>
                  <a:pt x="0" y="0"/>
                </a:moveTo>
                <a:lnTo>
                  <a:pt x="0" y="82"/>
                </a:lnTo>
                <a:lnTo>
                  <a:pt x="0" y="166"/>
                </a:lnTo>
                <a:lnTo>
                  <a:pt x="5758" y="166"/>
                </a:lnTo>
                <a:lnTo>
                  <a:pt x="5758" y="0"/>
                </a:lnTo>
                <a:lnTo>
                  <a:pt x="0" y="0"/>
                </a:lnTo>
                <a:close/>
              </a:path>
            </a:pathLst>
          </a:custGeom>
          <a:solidFill>
            <a:srgbClr val="4B4B4D"/>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 name="Titelplatzhalter 1"/>
          <p:cNvSpPr>
            <a:spLocks noGrp="1"/>
          </p:cNvSpPr>
          <p:nvPr>
            <p:ph type="title"/>
          </p:nvPr>
        </p:nvSpPr>
        <p:spPr>
          <a:xfrm>
            <a:off x="413999" y="473825"/>
            <a:ext cx="8280000" cy="608215"/>
          </a:xfrm>
          <a:prstGeom prst="rect">
            <a:avLst/>
          </a:prstGeom>
        </p:spPr>
        <p:txBody>
          <a:bodyPr vert="horz" lIns="0" tIns="0" rIns="0" bIns="0" rtlCol="0" anchor="b" anchorCtr="0">
            <a:normAutofit/>
          </a:bodyPr>
          <a:lstStyle/>
          <a:p>
            <a:r>
              <a:rPr lang="de-DE" dirty="0" smtClean="0"/>
              <a:t>Titelmasterformat durch Klicken bearbeiten</a:t>
            </a:r>
            <a:endParaRPr lang="de-DE" dirty="0"/>
          </a:p>
        </p:txBody>
      </p:sp>
      <p:sp>
        <p:nvSpPr>
          <p:cNvPr id="4" name="Datumsplatzhalter 3"/>
          <p:cNvSpPr>
            <a:spLocks noGrp="1"/>
          </p:cNvSpPr>
          <p:nvPr>
            <p:ph type="dt" sz="half" idx="2"/>
          </p:nvPr>
        </p:nvSpPr>
        <p:spPr>
          <a:xfrm>
            <a:off x="415925" y="6597353"/>
            <a:ext cx="987723" cy="260648"/>
          </a:xfrm>
          <a:prstGeom prst="rect">
            <a:avLst/>
          </a:prstGeom>
        </p:spPr>
        <p:txBody>
          <a:bodyPr vert="horz" lIns="0" tIns="0" rIns="0" bIns="0" rtlCol="0" anchor="ctr"/>
          <a:lstStyle>
            <a:lvl1pPr algn="l">
              <a:defRPr sz="1200">
                <a:solidFill>
                  <a:schemeClr val="bg1"/>
                </a:solidFill>
              </a:defRPr>
            </a:lvl1pPr>
          </a:lstStyle>
          <a:p>
            <a:fld id="{DC229685-E91E-4E2F-AD9E-D6DB7236B014}" type="datetime1">
              <a:rPr lang="de-DE" smtClean="0"/>
              <a:t>27.05.2014</a:t>
            </a:fld>
            <a:endParaRPr lang="de-DE" dirty="0"/>
          </a:p>
        </p:txBody>
      </p:sp>
      <p:sp>
        <p:nvSpPr>
          <p:cNvPr id="5" name="Fußzeilenplatzhalter 4"/>
          <p:cNvSpPr>
            <a:spLocks noGrp="1"/>
          </p:cNvSpPr>
          <p:nvPr>
            <p:ph type="ftr" sz="quarter" idx="3"/>
          </p:nvPr>
        </p:nvSpPr>
        <p:spPr>
          <a:xfrm>
            <a:off x="1403648" y="6597353"/>
            <a:ext cx="5112568" cy="260648"/>
          </a:xfrm>
          <a:prstGeom prst="rect">
            <a:avLst/>
          </a:prstGeom>
        </p:spPr>
        <p:txBody>
          <a:bodyPr vert="horz" lIns="0" tIns="0" rIns="0" bIns="0" rtlCol="0" anchor="ctr"/>
          <a:lstStyle>
            <a:lvl1pPr algn="l">
              <a:defRPr sz="1200">
                <a:solidFill>
                  <a:schemeClr val="bg1"/>
                </a:solidFill>
              </a:defRPr>
            </a:lvl1pPr>
          </a:lstStyle>
          <a:p>
            <a:r>
              <a:rPr lang="de-DE" smtClean="0"/>
              <a:t>Beispielvortrag</a:t>
            </a:r>
            <a:endParaRPr lang="de-DE" dirty="0"/>
          </a:p>
        </p:txBody>
      </p:sp>
      <p:sp>
        <p:nvSpPr>
          <p:cNvPr id="6" name="Foliennummernplatzhalter 5"/>
          <p:cNvSpPr>
            <a:spLocks noGrp="1"/>
          </p:cNvSpPr>
          <p:nvPr>
            <p:ph type="sldNum" sz="quarter" idx="4"/>
          </p:nvPr>
        </p:nvSpPr>
        <p:spPr>
          <a:xfrm>
            <a:off x="8117018" y="6597353"/>
            <a:ext cx="557263" cy="260648"/>
          </a:xfrm>
          <a:prstGeom prst="rect">
            <a:avLst/>
          </a:prstGeom>
        </p:spPr>
        <p:txBody>
          <a:bodyPr vert="horz" lIns="0" tIns="0" rIns="0" bIns="0" rtlCol="0" anchor="ctr"/>
          <a:lstStyle>
            <a:lvl1pPr algn="r">
              <a:defRPr sz="1200">
                <a:solidFill>
                  <a:schemeClr val="bg1"/>
                </a:solidFill>
              </a:defRPr>
            </a:lvl1pPr>
          </a:lstStyle>
          <a:p>
            <a:fld id="{444A159E-39F8-4BD4-BAC6-A1654F7AE0EA}" type="slidenum">
              <a:rPr lang="de-DE" smtClean="0"/>
              <a:pPr/>
              <a:t>‹Nr.›</a:t>
            </a:fld>
            <a:endParaRPr lang="de-DE" dirty="0"/>
          </a:p>
        </p:txBody>
      </p:sp>
      <p:sp>
        <p:nvSpPr>
          <p:cNvPr id="19" name="Rechteck 18"/>
          <p:cNvSpPr/>
          <p:nvPr/>
        </p:nvSpPr>
        <p:spPr>
          <a:xfrm>
            <a:off x="0" y="312738"/>
            <a:ext cx="133200" cy="73463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11"/>
          <p:cNvSpPr>
            <a:spLocks noGrp="1"/>
          </p:cNvSpPr>
          <p:nvPr>
            <p:ph type="body" idx="1"/>
          </p:nvPr>
        </p:nvSpPr>
        <p:spPr>
          <a:xfrm>
            <a:off x="414000" y="1497013"/>
            <a:ext cx="8280000" cy="4865687"/>
          </a:xfrm>
          <a:prstGeom prst="rect">
            <a:avLst/>
          </a:prstGeom>
        </p:spPr>
        <p:txBody>
          <a:bodyPr vert="horz" lIns="0" tIns="0" rIns="0" bIns="45720" rtlCol="0">
            <a:normAutofit/>
          </a:bodyPr>
          <a:lstStyle/>
          <a:p>
            <a:pPr lvl="0"/>
            <a:r>
              <a:rPr lang="de-DE" dirty="0" smtClean="0"/>
              <a:t>Textmasterformate durch klicken bearbeiten</a:t>
            </a:r>
          </a:p>
          <a:p>
            <a:pPr marL="0" marR="0" lvl="1" indent="0" algn="l" defTabSz="914400" rtl="0" eaLnBrk="1" fontAlgn="auto" latinLnBrk="0" hangingPunct="1">
              <a:lnSpc>
                <a:spcPct val="120000"/>
              </a:lnSpc>
              <a:spcBef>
                <a:spcPts val="0"/>
              </a:spcBef>
              <a:spcAft>
                <a:spcPts val="0"/>
              </a:spcAft>
              <a:buClrTx/>
              <a:buSzPct val="100000"/>
              <a:buFont typeface="Meta Offc" pitchFamily="34" charset="0"/>
              <a:buNone/>
              <a:tabLst/>
              <a:defRPr/>
            </a:pPr>
            <a:r>
              <a:rPr lang="de-DE" dirty="0" smtClean="0"/>
              <a:t>Zweite Ebene</a:t>
            </a:r>
          </a:p>
          <a:p>
            <a:pPr marL="162000" marR="0" lvl="2" indent="-162000" algn="l" defTabSz="914400" rtl="0" eaLnBrk="1" fontAlgn="auto" latinLnBrk="0" hangingPunct="1">
              <a:lnSpc>
                <a:spcPct val="120000"/>
              </a:lnSpc>
              <a:spcBef>
                <a:spcPts val="0"/>
              </a:spcBef>
              <a:spcAft>
                <a:spcPts val="0"/>
              </a:spcAft>
              <a:buClrTx/>
              <a:buSzTx/>
              <a:buFont typeface="Meta Offc" pitchFamily="34" charset="0"/>
              <a:buChar char="•"/>
              <a:tabLst/>
              <a:defRPr/>
            </a:pPr>
            <a:r>
              <a:rPr lang="de-DE" dirty="0" smtClean="0"/>
              <a:t>Dritte Ebene</a:t>
            </a:r>
          </a:p>
          <a:p>
            <a:pPr marL="324000" marR="0" lvl="3" indent="-162000" algn="l" defTabSz="914400" rtl="0" eaLnBrk="1" fontAlgn="auto" latinLnBrk="0" hangingPunct="1">
              <a:lnSpc>
                <a:spcPct val="120000"/>
              </a:lnSpc>
              <a:spcBef>
                <a:spcPts val="0"/>
              </a:spcBef>
              <a:spcAft>
                <a:spcPts val="0"/>
              </a:spcAft>
              <a:buClrTx/>
              <a:buSzTx/>
              <a:buFont typeface="Symbol" pitchFamily="18" charset="2"/>
              <a:buChar char="-"/>
              <a:tabLst/>
              <a:defRPr/>
            </a:pPr>
            <a:r>
              <a:rPr lang="de-DE" dirty="0" smtClean="0"/>
              <a:t>Vierte Ebene</a:t>
            </a:r>
          </a:p>
          <a:p>
            <a:pPr marL="486000" marR="0" lvl="4" indent="-162000" algn="l" defTabSz="914400" rtl="0" eaLnBrk="1" fontAlgn="auto" latinLnBrk="0" hangingPunct="1">
              <a:lnSpc>
                <a:spcPct val="120000"/>
              </a:lnSpc>
              <a:spcBef>
                <a:spcPts val="0"/>
              </a:spcBef>
              <a:spcAft>
                <a:spcPts val="0"/>
              </a:spcAft>
              <a:buClrTx/>
              <a:buSzTx/>
              <a:buFont typeface="Symbol" pitchFamily="18" charset="2"/>
              <a:buChar char="-"/>
              <a:tabLst/>
              <a:defRPr/>
            </a:pPr>
            <a:r>
              <a:rPr lang="de-DE" dirty="0" smtClean="0"/>
              <a:t>Fünfte Ebene</a:t>
            </a:r>
            <a:endParaRPr lang="de-DE" dirty="0"/>
          </a:p>
        </p:txBody>
      </p:sp>
      <p:sp>
        <p:nvSpPr>
          <p:cNvPr id="14" name="Textplatzhalter 7"/>
          <p:cNvSpPr txBox="1">
            <a:spLocks/>
          </p:cNvSpPr>
          <p:nvPr/>
        </p:nvSpPr>
        <p:spPr>
          <a:xfrm>
            <a:off x="414000" y="302177"/>
            <a:ext cx="8207375" cy="231224"/>
          </a:xfrm>
          <a:prstGeom prst="rect">
            <a:avLst/>
          </a:prstGeom>
        </p:spPr>
        <p:txBody>
          <a:bodyPr lIns="0" tIns="0" rIns="0" bIns="0">
            <a:normAutofit/>
          </a:bodyPr>
          <a:lstStyle>
            <a:lvl1pPr marL="0" indent="0" algn="l" defTabSz="914400" rtl="0" eaLnBrk="1" latinLnBrk="0" hangingPunct="1">
              <a:spcBef>
                <a:spcPct val="20000"/>
              </a:spcBef>
              <a:buClr>
                <a:schemeClr val="tx2"/>
              </a:buClr>
              <a:buFont typeface="Arial" pitchFamily="34" charset="0"/>
              <a:buNone/>
              <a:tabLst/>
              <a:defRPr kumimoji="0" lang="de-DE" sz="1200" b="0" i="0" u="none" strike="noStrike" kern="1200" cap="none" spc="0" normalizeH="0" baseline="0" noProof="0">
                <a:ln>
                  <a:noFill/>
                </a:ln>
                <a:solidFill>
                  <a:schemeClr val="tx1"/>
                </a:solidFill>
                <a:effectLst/>
                <a:uLnTx/>
                <a:uFillTx/>
                <a:latin typeface="+mn-lt"/>
                <a:ea typeface="+mn-ea"/>
                <a:cs typeface="+mn-cs"/>
              </a:defRPr>
            </a:lvl1pPr>
            <a:lvl2pPr marL="742950" indent="-28575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b="0" dirty="0" smtClean="0"/>
              <a:t>5. Kapitel: Grundsätze des Immissionsschutzes II</a:t>
            </a:r>
            <a:endParaRPr lang="de-DE" b="0" dirty="0"/>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2600" kern="1200">
          <a:solidFill>
            <a:schemeClr val="tx2"/>
          </a:solidFill>
          <a:latin typeface="+mj-lt"/>
          <a:ea typeface="+mj-ea"/>
          <a:cs typeface="+mj-cs"/>
        </a:defRPr>
      </a:lvl1pPr>
    </p:titleStyle>
    <p:bodyStyle>
      <a:lvl1pPr marL="0" indent="0" algn="l" defTabSz="914400" rtl="0" eaLnBrk="1" latinLnBrk="0" hangingPunct="1">
        <a:spcBef>
          <a:spcPct val="20000"/>
        </a:spcBef>
        <a:buClr>
          <a:schemeClr val="tx2"/>
        </a:buClr>
        <a:buFont typeface="Arial" pitchFamily="34" charset="0"/>
        <a:buNone/>
        <a:tabLst/>
        <a:defRPr kumimoji="0" lang="de-DE" sz="2400" b="1" i="0" u="none" strike="noStrike" kern="1200" cap="none" spc="0" normalizeH="0" baseline="0" noProof="0" dirty="0" smtClean="0">
          <a:ln>
            <a:noFill/>
          </a:ln>
          <a:solidFill>
            <a:schemeClr val="tx1"/>
          </a:solidFill>
          <a:effectLst/>
          <a:uLnTx/>
          <a:uFillTx/>
          <a:latin typeface="+mn-lt"/>
          <a:ea typeface="+mn-ea"/>
          <a:cs typeface="+mn-cs"/>
        </a:defRPr>
      </a:lvl1pPr>
      <a:lvl2pPr marL="742950" indent="-28575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microsoft.com/office/2007/relationships/media" Target="../media/media2.mp3"/><Relationship Id="rId7" Type="http://schemas.openxmlformats.org/officeDocument/2006/relationships/image" Target="../media/image3.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notesSlide" Target="../notesSlides/notesSlide3.xml"/><Relationship Id="rId5" Type="http://schemas.openxmlformats.org/officeDocument/2006/relationships/slideLayout" Target="../slideLayouts/slideLayout3.xml"/><Relationship Id="rId4" Type="http://schemas.openxmlformats.org/officeDocument/2006/relationships/audio" Target="../media/media2.mp3"/></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microsoft.com/office/2007/relationships/media" Target="../media/media4.mp3"/><Relationship Id="rId7" Type="http://schemas.openxmlformats.org/officeDocument/2006/relationships/image" Target="../media/image3.png"/><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notesSlide" Target="../notesSlides/notesSlide5.xml"/><Relationship Id="rId5" Type="http://schemas.openxmlformats.org/officeDocument/2006/relationships/slideLayout" Target="../slideLayouts/slideLayout3.xml"/><Relationship Id="rId4" Type="http://schemas.openxmlformats.org/officeDocument/2006/relationships/audio" Target="../media/media4.mp3"/></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p:cNvSpPr>
            <a:spLocks noGrp="1"/>
          </p:cNvSpPr>
          <p:nvPr>
            <p:ph type="subTitle" idx="1"/>
          </p:nvPr>
        </p:nvSpPr>
        <p:spPr/>
        <p:txBody>
          <a:bodyPr/>
          <a:lstStyle/>
          <a:p>
            <a:r>
              <a:rPr lang="de-DE" b="1" dirty="0"/>
              <a:t>Grundsätze </a:t>
            </a:r>
            <a:r>
              <a:rPr lang="de-DE" b="1" dirty="0" smtClean="0"/>
              <a:t>des Immissionsschutzes II</a:t>
            </a:r>
            <a:endParaRPr lang="de-DE" dirty="0"/>
          </a:p>
        </p:txBody>
      </p:sp>
      <p:sp>
        <p:nvSpPr>
          <p:cNvPr id="8" name="Titel 7"/>
          <p:cNvSpPr>
            <a:spLocks noGrp="1"/>
          </p:cNvSpPr>
          <p:nvPr>
            <p:ph type="title"/>
          </p:nvPr>
        </p:nvSpPr>
        <p:spPr/>
        <p:txBody>
          <a:bodyPr/>
          <a:lstStyle/>
          <a:p>
            <a:r>
              <a:rPr lang="de-DE" b="1" dirty="0"/>
              <a:t>5</a:t>
            </a:r>
            <a:r>
              <a:rPr lang="de-DE" b="1" dirty="0" smtClean="0"/>
              <a:t>. Kapitel</a:t>
            </a:r>
            <a:endParaRPr lang="de-DE" b="1" dirty="0"/>
          </a:p>
        </p:txBody>
      </p:sp>
      <p:sp>
        <p:nvSpPr>
          <p:cNvPr id="2" name="Textplatzhalter 1"/>
          <p:cNvSpPr>
            <a:spLocks noGrp="1"/>
          </p:cNvSpPr>
          <p:nvPr>
            <p:ph type="body" sz="quarter" idx="10"/>
          </p:nvPr>
        </p:nvSpPr>
        <p:spPr/>
        <p:txBody>
          <a:bodyPr/>
          <a:lstStyle/>
          <a:p>
            <a:r>
              <a:rPr lang="de-DE" dirty="0"/>
              <a:t>Dr. Mustermann | Dipl. Ing. (FH) Frau Mustermann</a:t>
            </a:r>
          </a:p>
          <a:p>
            <a:endParaRPr lang="de-DE" dirty="0"/>
          </a:p>
        </p:txBody>
      </p:sp>
    </p:spTree>
    <p:extLst>
      <p:ext uri="{BB962C8B-B14F-4D97-AF65-F5344CB8AC3E}">
        <p14:creationId xmlns:p14="http://schemas.microsoft.com/office/powerpoint/2010/main" val="299188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a:xfrm>
            <a:off x="250825" y="1497261"/>
            <a:ext cx="8497639" cy="4884489"/>
          </a:xfrm>
        </p:spPr>
        <p:txBody>
          <a:bodyPr>
            <a:normAutofit fontScale="92500"/>
          </a:bodyPr>
          <a:lstStyle/>
          <a:p>
            <a:pPr marL="342900" indent="-342900">
              <a:buFont typeface="Arial" panose="020B0604020202020204" pitchFamily="34" charset="0"/>
              <a:buChar char="•"/>
            </a:pPr>
            <a:r>
              <a:rPr lang="de-DE" dirty="0" smtClean="0"/>
              <a:t>Es gibt auch emissionsseitige Vorgaben, z. B. die Einhaltung maximaler Schallleistungspegel für bestimmte Geräte. </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Ganz allgemein ist dem Betreiber per Gesetz die Umsetzung des schalltechnischen Standes der Technik vorgeschrieben.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Was Stand der Technik ist, wird in Einzelfällen im Rahmen von Verordnungen o. Ä. konkretisiert.</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Für unsere Gerätepalette gibt es konkrete Anforderungen, deren Erfüllung Voraussetzung für die Einstufung als „geräuscharm“ ist. Nur geräuscharme Geräte dürfen durchgängig betrieben werden.</a:t>
            </a:r>
          </a:p>
        </p:txBody>
      </p:sp>
      <p:sp>
        <p:nvSpPr>
          <p:cNvPr id="2" name="Titel 1"/>
          <p:cNvSpPr>
            <a:spLocks noGrp="1"/>
          </p:cNvSpPr>
          <p:nvPr>
            <p:ph type="title"/>
          </p:nvPr>
        </p:nvSpPr>
        <p:spPr/>
        <p:txBody>
          <a:bodyPr/>
          <a:lstStyle/>
          <a:p>
            <a:r>
              <a:rPr lang="de-DE" b="1" dirty="0" smtClean="0"/>
              <a:t>Stand der Technik – Regelung der Emissionen</a:t>
            </a:r>
            <a:endParaRPr lang="de-DE" b="1" dirty="0"/>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10</a:t>
            </a:fld>
            <a:endParaRPr lang="de-DE" dirty="0">
              <a:solidFill>
                <a:srgbClr val="C8C8C8"/>
              </a:solidFill>
            </a:endParaRPr>
          </a:p>
        </p:txBody>
      </p:sp>
    </p:spTree>
    <p:extLst>
      <p:ext uri="{BB962C8B-B14F-4D97-AF65-F5344CB8AC3E}">
        <p14:creationId xmlns:p14="http://schemas.microsoft.com/office/powerpoint/2010/main" val="105946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2"/>
          <p:cNvSpPr txBox="1">
            <a:spLocks/>
          </p:cNvSpPr>
          <p:nvPr/>
        </p:nvSpPr>
        <p:spPr>
          <a:xfrm>
            <a:off x="250825" y="1196752"/>
            <a:ext cx="8643896" cy="792088"/>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i="1" dirty="0" smtClean="0"/>
              <a:t>Tabelle zur Anforderung an die Schallemissionen geräusch-armer gebäudetechnischer Geräte lt. §11, </a:t>
            </a:r>
            <a:r>
              <a:rPr lang="de-DE" i="1" dirty="0" err="1" smtClean="0"/>
              <a:t>Abs.2</a:t>
            </a:r>
            <a:r>
              <a:rPr lang="de-DE" i="1" dirty="0" smtClean="0"/>
              <a:t>, 32. BImSchV</a:t>
            </a:r>
          </a:p>
        </p:txBody>
      </p:sp>
      <p:sp>
        <p:nvSpPr>
          <p:cNvPr id="4" name="Textplatzhalter 3"/>
          <p:cNvSpPr>
            <a:spLocks noGrp="1"/>
          </p:cNvSpPr>
          <p:nvPr>
            <p:ph type="body" sz="quarter" idx="13"/>
          </p:nvPr>
        </p:nvSpPr>
        <p:spPr/>
        <p:txBody>
          <a:bodyPr/>
          <a:lstStyle/>
          <a:p>
            <a:endParaRPr lang="de-DE"/>
          </a:p>
        </p:txBody>
      </p:sp>
      <p:sp>
        <p:nvSpPr>
          <p:cNvPr id="3" name="Titel 2"/>
          <p:cNvSpPr>
            <a:spLocks noGrp="1"/>
          </p:cNvSpPr>
          <p:nvPr>
            <p:ph type="title"/>
          </p:nvPr>
        </p:nvSpPr>
        <p:spPr/>
        <p:txBody>
          <a:bodyPr/>
          <a:lstStyle/>
          <a:p>
            <a:r>
              <a:rPr lang="de-DE" dirty="0"/>
              <a:t>Stand der Technik – Regelung der Emissionen</a:t>
            </a:r>
          </a:p>
        </p:txBody>
      </p:sp>
      <p:sp>
        <p:nvSpPr>
          <p:cNvPr id="50178" name="Foliennummernplatzhalter 1"/>
          <p:cNvSpPr>
            <a:spLocks noGrp="1"/>
          </p:cNvSpPr>
          <p:nvPr>
            <p:ph type="sldNum" sz="quarter" idx="17"/>
          </p:nvPr>
        </p:nvSpPr>
        <p:spPr>
          <a:noFill/>
        </p:spPr>
        <p:txBody>
          <a:bodyPr/>
          <a:lstStyle>
            <a:lvl1pPr eaLnBrk="0" hangingPunct="0">
              <a:spcBef>
                <a:spcPct val="30000"/>
              </a:spcBef>
              <a:buChar char="•"/>
              <a:defRPr sz="2800">
                <a:solidFill>
                  <a:schemeClr val="tx1"/>
                </a:solidFill>
                <a:latin typeface="Arial" charset="0"/>
              </a:defRPr>
            </a:lvl1pPr>
            <a:lvl2pPr marL="742950" indent="-285750" eaLnBrk="0" hangingPunct="0">
              <a:spcBef>
                <a:spcPct val="30000"/>
              </a:spcBef>
              <a:buChar char="–"/>
              <a:defRPr sz="2800">
                <a:solidFill>
                  <a:schemeClr val="tx1"/>
                </a:solidFill>
                <a:latin typeface="Arial" charset="0"/>
              </a:defRPr>
            </a:lvl2pPr>
            <a:lvl3pPr marL="1143000" indent="-228600" eaLnBrk="0" hangingPunct="0">
              <a:spcBef>
                <a:spcPct val="30000"/>
              </a:spcBef>
              <a:buChar char="•"/>
              <a:defRPr sz="28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A2C0ABEF-2C64-426E-87A6-3ADEDC914BDE}" type="slidenum">
              <a:rPr lang="de-DE" altLang="de-DE" sz="1600" smtClean="0">
                <a:solidFill>
                  <a:schemeClr val="bg2"/>
                </a:solidFill>
              </a:rPr>
              <a:pPr eaLnBrk="1" hangingPunct="1">
                <a:spcBef>
                  <a:spcPct val="0"/>
                </a:spcBef>
                <a:buFontTx/>
                <a:buNone/>
              </a:pPr>
              <a:t>11</a:t>
            </a:fld>
            <a:endParaRPr lang="de-DE" altLang="de-DE" sz="1600" smtClean="0">
              <a:solidFill>
                <a:schemeClr val="bg2"/>
              </a:solidFill>
            </a:endParaRPr>
          </a:p>
        </p:txBody>
      </p:sp>
      <p:graphicFrame>
        <p:nvGraphicFramePr>
          <p:cNvPr id="2" name="Tabelle 1"/>
          <p:cNvGraphicFramePr>
            <a:graphicFrameLocks noGrp="1"/>
          </p:cNvGraphicFramePr>
          <p:nvPr>
            <p:extLst>
              <p:ext uri="{D42A27DB-BD31-4B8C-83A1-F6EECF244321}">
                <p14:modId xmlns:p14="http://schemas.microsoft.com/office/powerpoint/2010/main" val="3944826193"/>
              </p:ext>
            </p:extLst>
          </p:nvPr>
        </p:nvGraphicFramePr>
        <p:xfrm>
          <a:off x="323528" y="2132856"/>
          <a:ext cx="8477323" cy="4023360"/>
        </p:xfrm>
        <a:graphic>
          <a:graphicData uri="http://schemas.openxmlformats.org/drawingml/2006/table">
            <a:tbl>
              <a:tblPr firstRow="1" bandRow="1">
                <a:tableStyleId>{93296810-A885-4BE3-A3E7-6D5BEEA58F35}</a:tableStyleId>
              </a:tblPr>
              <a:tblGrid>
                <a:gridCol w="504056"/>
                <a:gridCol w="5885035"/>
                <a:gridCol w="2088232"/>
              </a:tblGrid>
              <a:tr h="265876">
                <a:tc>
                  <a:txBody>
                    <a:bodyPr/>
                    <a:lstStyle/>
                    <a:p>
                      <a:pPr algn="ctr"/>
                      <a:r>
                        <a:rPr lang="de-DE" b="1" dirty="0" smtClean="0">
                          <a:solidFill>
                            <a:schemeClr val="bg1">
                              <a:lumMod val="85000"/>
                            </a:schemeClr>
                          </a:solidFill>
                        </a:rPr>
                        <a:t>Nr.</a:t>
                      </a:r>
                      <a:endParaRPr lang="de-DE" b="1" dirty="0">
                        <a:solidFill>
                          <a:schemeClr val="bg1">
                            <a:lumMod val="85000"/>
                          </a:schemeClr>
                        </a:solidFill>
                      </a:endParaRPr>
                    </a:p>
                  </a:txBody>
                  <a:tcPr/>
                </a:tc>
                <a:tc>
                  <a:txBody>
                    <a:bodyPr/>
                    <a:lstStyle/>
                    <a:p>
                      <a:pPr marL="0" algn="ctr" defTabSz="914400" rtl="0" eaLnBrk="1" latinLnBrk="0" hangingPunct="1"/>
                      <a:r>
                        <a:rPr lang="de-DE" sz="1800" b="1" kern="1200" dirty="0" smtClean="0">
                          <a:solidFill>
                            <a:schemeClr val="bg1">
                              <a:lumMod val="85000"/>
                            </a:schemeClr>
                          </a:solidFill>
                          <a:latin typeface="+mn-lt"/>
                          <a:ea typeface="+mn-ea"/>
                          <a:cs typeface="+mn-cs"/>
                        </a:rPr>
                        <a:t>Bezeichnung</a:t>
                      </a:r>
                      <a:endParaRPr lang="de-DE" sz="1800" b="1" kern="1200" dirty="0">
                        <a:solidFill>
                          <a:schemeClr val="bg1">
                            <a:lumMod val="85000"/>
                          </a:schemeClr>
                        </a:solidFill>
                        <a:latin typeface="+mn-lt"/>
                        <a:ea typeface="+mn-ea"/>
                        <a:cs typeface="+mn-cs"/>
                      </a:endParaRPr>
                    </a:p>
                  </a:txBody>
                  <a:tcPr/>
                </a:tc>
                <a:tc>
                  <a:txBody>
                    <a:bodyPr/>
                    <a:lstStyle/>
                    <a:p>
                      <a:pPr algn="ctr"/>
                      <a:r>
                        <a:rPr lang="de-DE" b="1" baseline="0" dirty="0" smtClean="0">
                          <a:solidFill>
                            <a:schemeClr val="accent6">
                              <a:lumMod val="20000"/>
                              <a:lumOff val="80000"/>
                            </a:schemeClr>
                          </a:solidFill>
                        </a:rPr>
                        <a:t>Anforderung</a:t>
                      </a:r>
                      <a:endParaRPr lang="de-DE" b="1" baseline="-25000" dirty="0">
                        <a:solidFill>
                          <a:schemeClr val="accent6">
                            <a:lumMod val="20000"/>
                            <a:lumOff val="80000"/>
                          </a:schemeClr>
                        </a:solidFill>
                      </a:endParaRPr>
                    </a:p>
                  </a:txBody>
                  <a:tcPr/>
                </a:tc>
              </a:tr>
              <a:tr h="265876">
                <a:tc>
                  <a:txBody>
                    <a:bodyPr/>
                    <a:lstStyle/>
                    <a:p>
                      <a:pPr algn="ctr"/>
                      <a:r>
                        <a:rPr lang="de-DE" b="1" dirty="0" smtClean="0">
                          <a:solidFill>
                            <a:schemeClr val="accent6">
                              <a:lumMod val="75000"/>
                            </a:schemeClr>
                          </a:solidFill>
                        </a:rPr>
                        <a:t>1a</a:t>
                      </a:r>
                    </a:p>
                  </a:txBody>
                  <a:tcPr/>
                </a:tc>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Klima-</a:t>
                      </a:r>
                      <a:r>
                        <a:rPr lang="de-DE" sz="1800" b="1" kern="1200" baseline="0" dirty="0" smtClean="0">
                          <a:solidFill>
                            <a:schemeClr val="accent6">
                              <a:lumMod val="75000"/>
                            </a:schemeClr>
                          </a:solidFill>
                          <a:latin typeface="+mn-lt"/>
                          <a:ea typeface="+mn-ea"/>
                          <a:cs typeface="+mn-cs"/>
                        </a:rPr>
                        <a:t> und Kühlgeräte mit Kühlleistung </a:t>
                      </a:r>
                      <a:r>
                        <a:rPr lang="de-DE" sz="1800" b="1" i="1" kern="1200" baseline="0" dirty="0" smtClean="0">
                          <a:solidFill>
                            <a:schemeClr val="accent6">
                              <a:lumMod val="75000"/>
                            </a:schemeClr>
                          </a:solidFill>
                          <a:latin typeface="+mn-lt"/>
                          <a:ea typeface="+mn-ea"/>
                          <a:cs typeface="+mn-cs"/>
                        </a:rPr>
                        <a:t>P</a:t>
                      </a:r>
                      <a:r>
                        <a:rPr lang="de-DE" sz="1800" b="1" kern="1200" baseline="-25000" dirty="0" smtClean="0">
                          <a:solidFill>
                            <a:schemeClr val="accent6">
                              <a:lumMod val="75000"/>
                            </a:schemeClr>
                          </a:solidFill>
                          <a:latin typeface="+mn-lt"/>
                          <a:ea typeface="+mn-ea"/>
                          <a:cs typeface="+mn-cs"/>
                        </a:rPr>
                        <a:t>C</a:t>
                      </a:r>
                      <a:r>
                        <a:rPr lang="de-DE" sz="1800" b="1" kern="1200" baseline="0" dirty="0" smtClean="0">
                          <a:solidFill>
                            <a:schemeClr val="accent6">
                              <a:lumMod val="75000"/>
                            </a:schemeClr>
                          </a:solidFill>
                          <a:latin typeface="+mn-lt"/>
                          <a:ea typeface="+mn-ea"/>
                          <a:cs typeface="+mn-cs"/>
                        </a:rPr>
                        <a:t> ≤ 6 kW</a:t>
                      </a:r>
                      <a:endParaRPr lang="de-DE" sz="1800" b="1" kern="120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WA</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55</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1b</a:t>
                      </a:r>
                      <a:endParaRPr lang="de-DE" b="1" dirty="0">
                        <a:solidFill>
                          <a:schemeClr val="accent6">
                            <a:lumMod val="75000"/>
                          </a:schemeClr>
                        </a:solidFill>
                      </a:endParaRPr>
                    </a:p>
                  </a:txBody>
                  <a:tcPr/>
                </a:tc>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Klima-</a:t>
                      </a:r>
                      <a:r>
                        <a:rPr lang="de-DE" sz="1800" b="1" kern="1200" baseline="0" dirty="0" smtClean="0">
                          <a:solidFill>
                            <a:schemeClr val="accent6">
                              <a:lumMod val="75000"/>
                            </a:schemeClr>
                          </a:solidFill>
                          <a:latin typeface="+mn-lt"/>
                          <a:ea typeface="+mn-ea"/>
                          <a:cs typeface="+mn-cs"/>
                        </a:rPr>
                        <a:t> und Kühlgeräte mit 6 kW &lt; </a:t>
                      </a:r>
                      <a:r>
                        <a:rPr lang="de-DE" sz="1800" b="1" i="1" kern="1200" baseline="0" dirty="0" smtClean="0">
                          <a:solidFill>
                            <a:schemeClr val="accent6">
                              <a:lumMod val="75000"/>
                            </a:schemeClr>
                          </a:solidFill>
                          <a:latin typeface="+mn-lt"/>
                          <a:ea typeface="+mn-ea"/>
                          <a:cs typeface="+mn-cs"/>
                        </a:rPr>
                        <a:t>P</a:t>
                      </a:r>
                      <a:r>
                        <a:rPr lang="de-DE" sz="1800" b="1" kern="1200" baseline="-25000" dirty="0" smtClean="0">
                          <a:solidFill>
                            <a:schemeClr val="accent6">
                              <a:lumMod val="75000"/>
                            </a:schemeClr>
                          </a:solidFill>
                          <a:latin typeface="+mn-lt"/>
                          <a:ea typeface="+mn-ea"/>
                          <a:cs typeface="+mn-cs"/>
                        </a:rPr>
                        <a:t>C </a:t>
                      </a:r>
                      <a:r>
                        <a:rPr lang="de-DE" sz="1800" b="1" kern="1200" baseline="0" dirty="0" smtClean="0">
                          <a:solidFill>
                            <a:schemeClr val="accent6">
                              <a:lumMod val="75000"/>
                            </a:schemeClr>
                          </a:solidFill>
                          <a:latin typeface="+mn-lt"/>
                          <a:ea typeface="+mn-ea"/>
                          <a:cs typeface="+mn-cs"/>
                        </a:rPr>
                        <a:t>≤ 12 kW</a:t>
                      </a:r>
                      <a:endParaRPr lang="de-DE" sz="1800" b="1" kern="120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WA</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60</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2</a:t>
                      </a:r>
                      <a:endParaRPr lang="de-DE" b="1" dirty="0">
                        <a:solidFill>
                          <a:schemeClr val="accent6">
                            <a:lumMod val="75000"/>
                          </a:schemeClr>
                        </a:solidFill>
                      </a:endParaRPr>
                    </a:p>
                  </a:txBody>
                  <a:tcPr/>
                </a:tc>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Lüftungsgeräte</a:t>
                      </a:r>
                      <a:r>
                        <a:rPr lang="de-DE" sz="1800" b="1" kern="1200" baseline="0" dirty="0" smtClean="0">
                          <a:solidFill>
                            <a:schemeClr val="accent6">
                              <a:lumMod val="75000"/>
                            </a:schemeClr>
                          </a:solidFill>
                          <a:latin typeface="+mn-lt"/>
                          <a:ea typeface="+mn-ea"/>
                          <a:cs typeface="+mn-cs"/>
                        </a:rPr>
                        <a:t> mit elektrischer Leistung </a:t>
                      </a:r>
                      <a:r>
                        <a:rPr lang="de-DE" sz="1800" b="1" i="1" kern="1200" baseline="0" dirty="0" err="1" smtClean="0">
                          <a:solidFill>
                            <a:schemeClr val="accent6">
                              <a:lumMod val="75000"/>
                            </a:schemeClr>
                          </a:solidFill>
                          <a:latin typeface="+mn-lt"/>
                          <a:ea typeface="+mn-ea"/>
                          <a:cs typeface="+mn-cs"/>
                        </a:rPr>
                        <a:t>P</a:t>
                      </a:r>
                      <a:r>
                        <a:rPr lang="de-DE" sz="1800" b="1" kern="1200" baseline="-25000" dirty="0" err="1" smtClean="0">
                          <a:solidFill>
                            <a:schemeClr val="accent6">
                              <a:lumMod val="75000"/>
                            </a:schemeClr>
                          </a:solidFill>
                          <a:latin typeface="+mn-lt"/>
                          <a:ea typeface="+mn-ea"/>
                          <a:cs typeface="+mn-cs"/>
                        </a:rPr>
                        <a:t>el</a:t>
                      </a:r>
                      <a:r>
                        <a:rPr lang="de-DE" sz="1800" b="1" kern="1200" baseline="0" dirty="0" smtClean="0">
                          <a:solidFill>
                            <a:schemeClr val="accent6">
                              <a:lumMod val="75000"/>
                            </a:schemeClr>
                          </a:solidFill>
                          <a:latin typeface="+mn-lt"/>
                          <a:ea typeface="+mn-ea"/>
                          <a:cs typeface="+mn-cs"/>
                        </a:rPr>
                        <a:t> ≤ 125 W</a:t>
                      </a:r>
                      <a:endParaRPr lang="de-DE" sz="1800" b="1" kern="120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WA</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50</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3a</a:t>
                      </a:r>
                      <a:endParaRPr lang="de-DE" b="1" dirty="0">
                        <a:solidFill>
                          <a:schemeClr val="accent6">
                            <a:lumMod val="75000"/>
                          </a:schemeClr>
                        </a:solidFill>
                      </a:endParaRPr>
                    </a:p>
                  </a:txBody>
                  <a:tcPr/>
                </a:tc>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Luft-Wärme-Pumpen</a:t>
                      </a:r>
                      <a:r>
                        <a:rPr lang="de-DE" sz="1800" b="1" kern="1200" baseline="0" dirty="0" smtClean="0">
                          <a:solidFill>
                            <a:schemeClr val="accent6">
                              <a:lumMod val="75000"/>
                            </a:schemeClr>
                          </a:solidFill>
                          <a:latin typeface="+mn-lt"/>
                          <a:ea typeface="+mn-ea"/>
                          <a:cs typeface="+mn-cs"/>
                        </a:rPr>
                        <a:t> mit Wärmeleistung </a:t>
                      </a:r>
                      <a:r>
                        <a:rPr lang="de-DE" sz="1800" b="1" i="1" kern="1200" baseline="0" dirty="0" err="1" smtClean="0">
                          <a:solidFill>
                            <a:schemeClr val="accent6">
                              <a:lumMod val="75000"/>
                            </a:schemeClr>
                          </a:solidFill>
                          <a:latin typeface="+mn-lt"/>
                          <a:ea typeface="+mn-ea"/>
                          <a:cs typeface="+mn-cs"/>
                        </a:rPr>
                        <a:t>P</a:t>
                      </a:r>
                      <a:r>
                        <a:rPr lang="de-DE" sz="1800" b="1" kern="1200" baseline="-25000" dirty="0" err="1" smtClean="0">
                          <a:solidFill>
                            <a:schemeClr val="accent6">
                              <a:lumMod val="75000"/>
                            </a:schemeClr>
                          </a:solidFill>
                          <a:latin typeface="+mn-lt"/>
                          <a:ea typeface="+mn-ea"/>
                          <a:cs typeface="+mn-cs"/>
                        </a:rPr>
                        <a:t>h</a:t>
                      </a:r>
                      <a:r>
                        <a:rPr lang="de-DE" sz="1800" b="1" kern="1200" baseline="0" dirty="0" smtClean="0">
                          <a:solidFill>
                            <a:schemeClr val="accent6">
                              <a:lumMod val="75000"/>
                            </a:schemeClr>
                          </a:solidFill>
                          <a:latin typeface="+mn-lt"/>
                          <a:ea typeface="+mn-ea"/>
                          <a:cs typeface="+mn-cs"/>
                        </a:rPr>
                        <a:t> ≤ 6 kW</a:t>
                      </a:r>
                      <a:endParaRPr lang="de-DE" sz="1800" b="1" kern="120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WA</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55</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3b</a:t>
                      </a:r>
                      <a:endParaRPr lang="de-DE" b="1" dirty="0">
                        <a:solidFill>
                          <a:schemeClr val="accent6">
                            <a:lumMod val="75000"/>
                          </a:schemeClr>
                        </a:solidFill>
                      </a:endParaRPr>
                    </a:p>
                  </a:txBody>
                  <a:tcPr/>
                </a:tc>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Luft-Wärme-Pumpen</a:t>
                      </a:r>
                      <a:r>
                        <a:rPr lang="de-DE" sz="1800" b="1" kern="1200" baseline="0" dirty="0" smtClean="0">
                          <a:solidFill>
                            <a:schemeClr val="accent6">
                              <a:lumMod val="75000"/>
                            </a:schemeClr>
                          </a:solidFill>
                          <a:latin typeface="+mn-lt"/>
                          <a:ea typeface="+mn-ea"/>
                          <a:cs typeface="+mn-cs"/>
                        </a:rPr>
                        <a:t> mit 6 kW &lt; </a:t>
                      </a:r>
                      <a:r>
                        <a:rPr lang="de-DE" sz="1800" b="1" i="1" kern="1200" baseline="0" dirty="0" err="1" smtClean="0">
                          <a:solidFill>
                            <a:schemeClr val="accent6">
                              <a:lumMod val="75000"/>
                            </a:schemeClr>
                          </a:solidFill>
                          <a:latin typeface="+mn-lt"/>
                          <a:ea typeface="+mn-ea"/>
                          <a:cs typeface="+mn-cs"/>
                        </a:rPr>
                        <a:t>P</a:t>
                      </a:r>
                      <a:r>
                        <a:rPr lang="de-DE" sz="1800" b="1" kern="1200" baseline="-25000" dirty="0" err="1" smtClean="0">
                          <a:solidFill>
                            <a:schemeClr val="accent6">
                              <a:lumMod val="75000"/>
                            </a:schemeClr>
                          </a:solidFill>
                          <a:latin typeface="+mn-lt"/>
                          <a:ea typeface="+mn-ea"/>
                          <a:cs typeface="+mn-cs"/>
                        </a:rPr>
                        <a:t>h</a:t>
                      </a:r>
                      <a:r>
                        <a:rPr lang="de-DE" sz="1800" b="1" kern="1200" baseline="-25000" dirty="0" smtClean="0">
                          <a:solidFill>
                            <a:schemeClr val="accent6">
                              <a:lumMod val="75000"/>
                            </a:schemeClr>
                          </a:solidFill>
                          <a:latin typeface="+mn-lt"/>
                          <a:ea typeface="+mn-ea"/>
                          <a:cs typeface="+mn-cs"/>
                        </a:rPr>
                        <a:t> </a:t>
                      </a:r>
                      <a:r>
                        <a:rPr lang="de-DE" sz="1800" b="1" kern="1200" baseline="0" dirty="0" smtClean="0">
                          <a:solidFill>
                            <a:schemeClr val="accent6">
                              <a:lumMod val="75000"/>
                            </a:schemeClr>
                          </a:solidFill>
                          <a:latin typeface="+mn-lt"/>
                          <a:ea typeface="+mn-ea"/>
                          <a:cs typeface="+mn-cs"/>
                        </a:rPr>
                        <a:t>≤ 12 kW</a:t>
                      </a:r>
                      <a:endParaRPr lang="de-DE" sz="1800" b="1" kern="120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WA</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60</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3c</a:t>
                      </a:r>
                      <a:endParaRPr lang="de-DE" b="1" dirty="0">
                        <a:solidFill>
                          <a:schemeClr val="accent6">
                            <a:lumMod val="75000"/>
                          </a:schemeClr>
                        </a:solidFill>
                      </a:endParaRPr>
                    </a:p>
                  </a:txBody>
                  <a:tcPr/>
                </a:tc>
                <a:tc>
                  <a:txBody>
                    <a:bodyPr/>
                    <a:lstStyle/>
                    <a:p>
                      <a:pPr marL="0" algn="l" defTabSz="914400" rtl="0" eaLnBrk="1" latinLnBrk="0" hangingPunct="1"/>
                      <a:r>
                        <a:rPr lang="de-DE" sz="1800" b="1" kern="1200" dirty="0" smtClean="0">
                          <a:solidFill>
                            <a:schemeClr val="accent6">
                              <a:lumMod val="75000"/>
                            </a:schemeClr>
                          </a:solidFill>
                          <a:latin typeface="+mn-lt"/>
                          <a:ea typeface="+mn-ea"/>
                          <a:cs typeface="+mn-cs"/>
                        </a:rPr>
                        <a:t>Luft-Wärme-Pumpen</a:t>
                      </a:r>
                      <a:r>
                        <a:rPr lang="de-DE" sz="1800" b="1" kern="1200" baseline="0" dirty="0" smtClean="0">
                          <a:solidFill>
                            <a:schemeClr val="accent6">
                              <a:lumMod val="75000"/>
                            </a:schemeClr>
                          </a:solidFill>
                          <a:latin typeface="+mn-lt"/>
                          <a:ea typeface="+mn-ea"/>
                          <a:cs typeface="+mn-cs"/>
                        </a:rPr>
                        <a:t> mit 12 kW &lt; </a:t>
                      </a:r>
                      <a:r>
                        <a:rPr lang="de-DE" sz="1800" b="1" i="1" kern="1200" baseline="0" dirty="0" err="1" smtClean="0">
                          <a:solidFill>
                            <a:schemeClr val="accent6">
                              <a:lumMod val="75000"/>
                            </a:schemeClr>
                          </a:solidFill>
                          <a:latin typeface="+mn-lt"/>
                          <a:ea typeface="+mn-ea"/>
                          <a:cs typeface="+mn-cs"/>
                        </a:rPr>
                        <a:t>P</a:t>
                      </a:r>
                      <a:r>
                        <a:rPr lang="de-DE" sz="1800" b="1" kern="1200" baseline="-25000" dirty="0" err="1" smtClean="0">
                          <a:solidFill>
                            <a:schemeClr val="accent6">
                              <a:lumMod val="75000"/>
                            </a:schemeClr>
                          </a:solidFill>
                          <a:latin typeface="+mn-lt"/>
                          <a:ea typeface="+mn-ea"/>
                          <a:cs typeface="+mn-cs"/>
                        </a:rPr>
                        <a:t>h</a:t>
                      </a:r>
                      <a:r>
                        <a:rPr lang="de-DE" sz="1800" b="1" kern="1200" baseline="-25000" dirty="0" smtClean="0">
                          <a:solidFill>
                            <a:schemeClr val="accent6">
                              <a:lumMod val="75000"/>
                            </a:schemeClr>
                          </a:solidFill>
                          <a:latin typeface="+mn-lt"/>
                          <a:ea typeface="+mn-ea"/>
                          <a:cs typeface="+mn-cs"/>
                        </a:rPr>
                        <a:t> </a:t>
                      </a:r>
                      <a:r>
                        <a:rPr lang="de-DE" sz="1800" b="1" kern="1200" baseline="0" dirty="0" smtClean="0">
                          <a:solidFill>
                            <a:schemeClr val="accent6">
                              <a:lumMod val="75000"/>
                            </a:schemeClr>
                          </a:solidFill>
                          <a:latin typeface="+mn-lt"/>
                          <a:ea typeface="+mn-ea"/>
                          <a:cs typeface="+mn-cs"/>
                        </a:rPr>
                        <a:t>≤ 30 kW</a:t>
                      </a:r>
                      <a:endParaRPr lang="de-DE" sz="1800" b="1" kern="120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WA</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65</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4a</a:t>
                      </a:r>
                      <a:endParaRPr lang="de-DE" b="1" dirty="0">
                        <a:solidFill>
                          <a:schemeClr val="accent6">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accent6">
                              <a:lumMod val="75000"/>
                            </a:schemeClr>
                          </a:solidFill>
                          <a:latin typeface="+mn-lt"/>
                          <a:ea typeface="+mn-ea"/>
                          <a:cs typeface="+mn-cs"/>
                        </a:rPr>
                        <a:t>Klein-</a:t>
                      </a:r>
                      <a:r>
                        <a:rPr lang="de-DE" sz="1800" b="1" kern="1200" baseline="0" dirty="0" err="1" smtClean="0">
                          <a:solidFill>
                            <a:schemeClr val="accent6">
                              <a:lumMod val="75000"/>
                            </a:schemeClr>
                          </a:solidFill>
                          <a:latin typeface="+mn-lt"/>
                          <a:ea typeface="+mn-ea"/>
                          <a:cs typeface="+mn-cs"/>
                        </a:rPr>
                        <a:t>KWK</a:t>
                      </a:r>
                      <a:r>
                        <a:rPr lang="de-DE" sz="1800" b="1" kern="1200" baseline="0" dirty="0" smtClean="0">
                          <a:solidFill>
                            <a:schemeClr val="accent6">
                              <a:lumMod val="75000"/>
                            </a:schemeClr>
                          </a:solidFill>
                          <a:latin typeface="+mn-lt"/>
                          <a:ea typeface="+mn-ea"/>
                          <a:cs typeface="+mn-cs"/>
                        </a:rPr>
                        <a:t>-Anlagen mit </a:t>
                      </a:r>
                      <a:r>
                        <a:rPr lang="de-DE" sz="1800" b="1" kern="1200" baseline="0" dirty="0" err="1" smtClean="0">
                          <a:solidFill>
                            <a:schemeClr val="accent6">
                              <a:lumMod val="75000"/>
                            </a:schemeClr>
                          </a:solidFill>
                          <a:latin typeface="+mn-lt"/>
                          <a:ea typeface="+mn-ea"/>
                          <a:cs typeface="+mn-cs"/>
                        </a:rPr>
                        <a:t>el</a:t>
                      </a:r>
                      <a:r>
                        <a:rPr lang="de-DE" sz="1800" b="1" kern="1200" baseline="0" dirty="0" smtClean="0">
                          <a:solidFill>
                            <a:schemeClr val="accent6">
                              <a:lumMod val="75000"/>
                            </a:schemeClr>
                          </a:solidFill>
                          <a:latin typeface="+mn-lt"/>
                          <a:ea typeface="+mn-ea"/>
                          <a:cs typeface="+mn-cs"/>
                        </a:rPr>
                        <a:t>. Leistung </a:t>
                      </a:r>
                      <a:r>
                        <a:rPr lang="de-DE" sz="1800" b="1" i="1" kern="1200" baseline="0" dirty="0" err="1" smtClean="0">
                          <a:solidFill>
                            <a:schemeClr val="accent6">
                              <a:lumMod val="75000"/>
                            </a:schemeClr>
                          </a:solidFill>
                          <a:latin typeface="+mn-lt"/>
                          <a:ea typeface="+mn-ea"/>
                          <a:cs typeface="+mn-cs"/>
                        </a:rPr>
                        <a:t>P</a:t>
                      </a:r>
                      <a:r>
                        <a:rPr lang="de-DE" sz="1800" b="1" kern="1200" baseline="-25000" dirty="0" err="1" smtClean="0">
                          <a:solidFill>
                            <a:schemeClr val="accent6">
                              <a:lumMod val="75000"/>
                            </a:schemeClr>
                          </a:solidFill>
                          <a:latin typeface="+mn-lt"/>
                          <a:ea typeface="+mn-ea"/>
                          <a:cs typeface="+mn-cs"/>
                        </a:rPr>
                        <a:t>el</a:t>
                      </a:r>
                      <a:r>
                        <a:rPr lang="de-DE" sz="1800" b="1" kern="1200" baseline="0" dirty="0" smtClean="0">
                          <a:solidFill>
                            <a:schemeClr val="accent6">
                              <a:lumMod val="75000"/>
                            </a:schemeClr>
                          </a:solidFill>
                          <a:latin typeface="+mn-lt"/>
                          <a:ea typeface="+mn-ea"/>
                          <a:cs typeface="+mn-cs"/>
                        </a:rPr>
                        <a:t> ≤ 20 kW</a:t>
                      </a:r>
                      <a:endParaRPr lang="de-DE" sz="1800" b="1" kern="1200" dirty="0" smtClean="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pA,1m</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55</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endParaRPr lang="de-DE" b="1" dirty="0">
                        <a:solidFill>
                          <a:schemeClr val="accent6">
                            <a:lumMod val="75000"/>
                          </a:schemeClr>
                        </a:solidFill>
                      </a:endParaRPr>
                    </a:p>
                  </a:txBody>
                  <a:tcPr/>
                </a:tc>
                <a:tc>
                  <a:txBody>
                    <a:bodyPr/>
                    <a:lstStyle/>
                    <a:p>
                      <a:pPr marL="0" algn="r" defTabSz="914400" rtl="0" eaLnBrk="1" latinLnBrk="0" hangingPunct="1"/>
                      <a:r>
                        <a:rPr lang="de-DE" sz="1800" b="1" kern="1200" baseline="0" dirty="0" smtClean="0">
                          <a:solidFill>
                            <a:schemeClr val="accent6">
                              <a:lumMod val="75000"/>
                            </a:schemeClr>
                          </a:solidFill>
                          <a:latin typeface="+mn-lt"/>
                          <a:ea typeface="+mn-ea"/>
                          <a:cs typeface="+mn-cs"/>
                        </a:rPr>
                        <a:t>und</a:t>
                      </a:r>
                      <a:endParaRPr lang="de-DE" sz="1800" b="1" kern="1200" baseline="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pC,1m</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68</a:t>
                      </a:r>
                      <a:r>
                        <a:rPr lang="de-DE" sz="1800" b="1" kern="1200" baseline="0" dirty="0" smtClean="0">
                          <a:solidFill>
                            <a:schemeClr val="accent6">
                              <a:lumMod val="75000"/>
                            </a:schemeClr>
                          </a:solidFill>
                          <a:latin typeface="+mn-lt"/>
                          <a:ea typeface="+mn-ea"/>
                          <a:cs typeface="+mn-cs"/>
                        </a:rPr>
                        <a:t> dB(C)</a:t>
                      </a:r>
                      <a:endParaRPr lang="de-DE" sz="1800" b="1" kern="1200" dirty="0">
                        <a:solidFill>
                          <a:schemeClr val="accent6">
                            <a:lumMod val="75000"/>
                          </a:schemeClr>
                        </a:solidFill>
                        <a:latin typeface="+mn-lt"/>
                        <a:ea typeface="+mn-ea"/>
                        <a:cs typeface="+mn-cs"/>
                      </a:endParaRPr>
                    </a:p>
                  </a:txBody>
                  <a:tcPr/>
                </a:tc>
              </a:tr>
              <a:tr h="265876">
                <a:tc>
                  <a:txBody>
                    <a:bodyPr/>
                    <a:lstStyle/>
                    <a:p>
                      <a:pPr algn="ctr"/>
                      <a:r>
                        <a:rPr lang="de-DE" b="1" dirty="0" smtClean="0">
                          <a:solidFill>
                            <a:schemeClr val="accent6">
                              <a:lumMod val="75000"/>
                            </a:schemeClr>
                          </a:solidFill>
                        </a:rPr>
                        <a:t>4b</a:t>
                      </a:r>
                      <a:endParaRPr lang="de-DE" b="1" dirty="0">
                        <a:solidFill>
                          <a:schemeClr val="accent6">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accent6">
                              <a:lumMod val="75000"/>
                            </a:schemeClr>
                          </a:solidFill>
                          <a:latin typeface="+mn-lt"/>
                          <a:ea typeface="+mn-ea"/>
                          <a:cs typeface="+mn-cs"/>
                        </a:rPr>
                        <a:t>Klein-</a:t>
                      </a:r>
                      <a:r>
                        <a:rPr lang="de-DE" sz="1800" b="1" kern="1200" baseline="0" dirty="0" err="1" smtClean="0">
                          <a:solidFill>
                            <a:schemeClr val="accent6">
                              <a:lumMod val="75000"/>
                            </a:schemeClr>
                          </a:solidFill>
                          <a:latin typeface="+mn-lt"/>
                          <a:ea typeface="+mn-ea"/>
                          <a:cs typeface="+mn-cs"/>
                        </a:rPr>
                        <a:t>KWK</a:t>
                      </a:r>
                      <a:r>
                        <a:rPr lang="de-DE" sz="1800" b="1" kern="1200" baseline="0" dirty="0" smtClean="0">
                          <a:solidFill>
                            <a:schemeClr val="accent6">
                              <a:lumMod val="75000"/>
                            </a:schemeClr>
                          </a:solidFill>
                          <a:latin typeface="+mn-lt"/>
                          <a:ea typeface="+mn-ea"/>
                          <a:cs typeface="+mn-cs"/>
                        </a:rPr>
                        <a:t>-Anlagen mit 20 kW &lt; </a:t>
                      </a:r>
                      <a:r>
                        <a:rPr lang="de-DE" sz="1800" b="1" i="1" kern="1200" baseline="0" dirty="0" err="1" smtClean="0">
                          <a:solidFill>
                            <a:schemeClr val="accent6">
                              <a:lumMod val="75000"/>
                            </a:schemeClr>
                          </a:solidFill>
                          <a:latin typeface="+mn-lt"/>
                          <a:ea typeface="+mn-ea"/>
                          <a:cs typeface="+mn-cs"/>
                        </a:rPr>
                        <a:t>P</a:t>
                      </a:r>
                      <a:r>
                        <a:rPr lang="de-DE" sz="1800" b="1" kern="1200" baseline="-25000" dirty="0" err="1" smtClean="0">
                          <a:solidFill>
                            <a:schemeClr val="accent6">
                              <a:lumMod val="75000"/>
                            </a:schemeClr>
                          </a:solidFill>
                          <a:latin typeface="+mn-lt"/>
                          <a:ea typeface="+mn-ea"/>
                          <a:cs typeface="+mn-cs"/>
                        </a:rPr>
                        <a:t>el</a:t>
                      </a:r>
                      <a:r>
                        <a:rPr lang="de-DE" sz="1800" b="1" kern="1200" baseline="0" dirty="0" smtClean="0">
                          <a:solidFill>
                            <a:schemeClr val="accent6">
                              <a:lumMod val="75000"/>
                            </a:schemeClr>
                          </a:solidFill>
                          <a:latin typeface="+mn-lt"/>
                          <a:ea typeface="+mn-ea"/>
                          <a:cs typeface="+mn-cs"/>
                        </a:rPr>
                        <a:t> ≤ 50 kW</a:t>
                      </a:r>
                      <a:endParaRPr lang="de-DE" sz="1800" b="1" kern="1200" dirty="0" smtClean="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pA,1m</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60</a:t>
                      </a:r>
                      <a:r>
                        <a:rPr lang="de-DE" sz="1800" b="1" kern="1200" baseline="0" dirty="0" smtClean="0">
                          <a:solidFill>
                            <a:schemeClr val="accent6">
                              <a:lumMod val="75000"/>
                            </a:schemeClr>
                          </a:solidFill>
                          <a:latin typeface="+mn-lt"/>
                          <a:ea typeface="+mn-ea"/>
                          <a:cs typeface="+mn-cs"/>
                        </a:rPr>
                        <a:t> dB(A)</a:t>
                      </a:r>
                      <a:endParaRPr lang="de-DE" sz="1800" b="1" kern="1200" dirty="0">
                        <a:solidFill>
                          <a:schemeClr val="accent6">
                            <a:lumMod val="75000"/>
                          </a:schemeClr>
                        </a:solidFill>
                        <a:latin typeface="+mn-lt"/>
                        <a:ea typeface="+mn-ea"/>
                        <a:cs typeface="+mn-cs"/>
                      </a:endParaRPr>
                    </a:p>
                  </a:txBody>
                  <a:tcPr/>
                </a:tc>
              </a:tr>
              <a:tr h="265876">
                <a:tc>
                  <a:txBody>
                    <a:bodyPr/>
                    <a:lstStyle/>
                    <a:p>
                      <a:pPr algn="ctr"/>
                      <a:endParaRPr lang="de-DE" b="1" dirty="0">
                        <a:solidFill>
                          <a:schemeClr val="accent6">
                            <a:lumMod val="75000"/>
                          </a:schemeClr>
                        </a:solidFill>
                      </a:endParaRPr>
                    </a:p>
                  </a:txBody>
                  <a:tcPr/>
                </a:tc>
                <a:tc>
                  <a:txBody>
                    <a:bodyPr/>
                    <a:lstStyle/>
                    <a:p>
                      <a:pPr marL="0" algn="r" defTabSz="914400" rtl="0" eaLnBrk="1" latinLnBrk="0" hangingPunct="1"/>
                      <a:r>
                        <a:rPr lang="de-DE" sz="1800" b="1" kern="1200" baseline="0" dirty="0" smtClean="0">
                          <a:solidFill>
                            <a:schemeClr val="accent6">
                              <a:lumMod val="75000"/>
                            </a:schemeClr>
                          </a:solidFill>
                          <a:latin typeface="+mn-lt"/>
                          <a:ea typeface="+mn-ea"/>
                          <a:cs typeface="+mn-cs"/>
                        </a:rPr>
                        <a:t>und</a:t>
                      </a:r>
                      <a:endParaRPr lang="de-DE" sz="1800" b="1" kern="1200" baseline="0" dirty="0">
                        <a:solidFill>
                          <a:schemeClr val="accent6">
                            <a:lumMod val="75000"/>
                          </a:schemeClr>
                        </a:solidFill>
                        <a:latin typeface="+mn-lt"/>
                        <a:ea typeface="+mn-ea"/>
                        <a:cs typeface="+mn-cs"/>
                      </a:endParaRPr>
                    </a:p>
                  </a:txBody>
                  <a:tcPr/>
                </a:tc>
                <a:tc>
                  <a:txBody>
                    <a:bodyPr/>
                    <a:lstStyle/>
                    <a:p>
                      <a:pPr marL="0" algn="r" defTabSz="914400" rtl="0" eaLnBrk="1" latinLnBrk="0" hangingPunct="1"/>
                      <a:r>
                        <a:rPr lang="de-DE" sz="1800" b="1" i="1" kern="1200" dirty="0" smtClean="0">
                          <a:solidFill>
                            <a:schemeClr val="accent6">
                              <a:lumMod val="75000"/>
                            </a:schemeClr>
                          </a:solidFill>
                          <a:latin typeface="+mn-lt"/>
                          <a:ea typeface="+mn-ea"/>
                          <a:cs typeface="+mn-cs"/>
                        </a:rPr>
                        <a:t>L</a:t>
                      </a:r>
                      <a:r>
                        <a:rPr lang="de-DE" sz="1800" b="1" i="0" kern="1200" baseline="-25000" dirty="0" smtClean="0">
                          <a:solidFill>
                            <a:schemeClr val="accent6">
                              <a:lumMod val="75000"/>
                            </a:schemeClr>
                          </a:solidFill>
                          <a:latin typeface="+mn-lt"/>
                          <a:ea typeface="+mn-ea"/>
                          <a:cs typeface="+mn-cs"/>
                        </a:rPr>
                        <a:t>pC,1m</a:t>
                      </a:r>
                      <a:r>
                        <a:rPr lang="de-DE" sz="1800" b="1" i="1" kern="1200" baseline="-25000" dirty="0" smtClean="0">
                          <a:solidFill>
                            <a:schemeClr val="accent6">
                              <a:lumMod val="75000"/>
                            </a:schemeClr>
                          </a:solidFill>
                          <a:latin typeface="+mn-lt"/>
                          <a:ea typeface="+mn-ea"/>
                          <a:cs typeface="+mn-cs"/>
                        </a:rPr>
                        <a:t> </a:t>
                      </a:r>
                      <a:r>
                        <a:rPr lang="de-DE" sz="1800" b="1" kern="1200" dirty="0" smtClean="0">
                          <a:solidFill>
                            <a:schemeClr val="accent6">
                              <a:lumMod val="75000"/>
                            </a:schemeClr>
                          </a:solidFill>
                          <a:latin typeface="+mn-lt"/>
                          <a:ea typeface="+mn-ea"/>
                          <a:cs typeface="+mn-cs"/>
                        </a:rPr>
                        <a:t>≤ 73</a:t>
                      </a:r>
                      <a:r>
                        <a:rPr lang="de-DE" sz="1800" b="1" kern="1200" baseline="0" dirty="0" smtClean="0">
                          <a:solidFill>
                            <a:schemeClr val="accent6">
                              <a:lumMod val="75000"/>
                            </a:schemeClr>
                          </a:solidFill>
                          <a:latin typeface="+mn-lt"/>
                          <a:ea typeface="+mn-ea"/>
                          <a:cs typeface="+mn-cs"/>
                        </a:rPr>
                        <a:t> dB(C)</a:t>
                      </a:r>
                      <a:endParaRPr lang="de-DE" sz="1800" b="1" kern="1200" dirty="0">
                        <a:solidFill>
                          <a:schemeClr val="accent6">
                            <a:lumMod val="75000"/>
                          </a:schemeClr>
                        </a:solidFill>
                        <a:latin typeface="+mn-lt"/>
                        <a:ea typeface="+mn-ea"/>
                        <a:cs typeface="+mn-cs"/>
                      </a:endParaRPr>
                    </a:p>
                  </a:txBody>
                  <a:tcPr/>
                </a:tc>
              </a:tr>
            </a:tbl>
          </a:graphicData>
        </a:graphic>
      </p:graphicFrame>
    </p:spTree>
    <p:extLst>
      <p:ext uri="{BB962C8B-B14F-4D97-AF65-F5344CB8AC3E}">
        <p14:creationId xmlns:p14="http://schemas.microsoft.com/office/powerpoint/2010/main" val="1490452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a:bodyPr>
          <a:lstStyle/>
          <a:p>
            <a:r>
              <a:rPr lang="de-DE" dirty="0"/>
              <a:t>Stand der Technik – Regelung der Emissionen</a:t>
            </a:r>
            <a:endParaRPr lang="de-DE" b="1"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12</a:t>
            </a:fld>
            <a:endParaRPr lang="de-DE">
              <a:solidFill>
                <a:srgbClr val="C8C8C8"/>
              </a:solidFill>
            </a:endParaRPr>
          </a:p>
        </p:txBody>
      </p:sp>
      <p:sp>
        <p:nvSpPr>
          <p:cNvPr id="10" name="Inhaltsplatzhalter 2"/>
          <p:cNvSpPr txBox="1">
            <a:spLocks/>
          </p:cNvSpPr>
          <p:nvPr/>
        </p:nvSpPr>
        <p:spPr>
          <a:xfrm>
            <a:off x="248582" y="1196752"/>
            <a:ext cx="4827474" cy="5170484"/>
          </a:xfrm>
          <a:prstGeom prst="rect">
            <a:avLst/>
          </a:prstGeom>
          <a:effectLst>
            <a:outerShdw blurRad="63500" sx="101000" sy="101000" algn="ctr" rotWithShape="0">
              <a:prstClr val="black">
                <a:alpha val="24000"/>
              </a:prstClr>
            </a:outerShdw>
          </a:effectLst>
        </p:spPr>
        <p:txBody>
          <a:bodyPr vert="horz" lIns="91440" tIns="45720" rIns="91440" bIns="45720" rtlCol="0">
            <a:noAutofit/>
          </a:bodyPr>
          <a:lstStyle>
            <a:lvl1pPr marL="0" indent="0" algn="l" defTabSz="914400" rtl="0" eaLnBrk="1" latinLnBrk="0" hangingPunct="1">
              <a:spcBef>
                <a:spcPct val="20000"/>
              </a:spcBef>
              <a:buClr>
                <a:schemeClr val="tx2"/>
              </a:buClr>
              <a:buFont typeface="Wingdings" pitchFamily="2" charset="2"/>
              <a:buNone/>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Font typeface="Wingdings" pitchFamily="2" charset="2"/>
              <a:buNone/>
            </a:pPr>
            <a:endParaRPr lang="de-DE" dirty="0"/>
          </a:p>
        </p:txBody>
      </p:sp>
      <p:sp>
        <p:nvSpPr>
          <p:cNvPr id="2" name="Inhaltsplatzhalter 1"/>
          <p:cNvSpPr>
            <a:spLocks noGrp="1"/>
          </p:cNvSpPr>
          <p:nvPr>
            <p:ph sz="quarter" idx="14"/>
          </p:nvPr>
        </p:nvSpPr>
        <p:spPr>
          <a:xfrm>
            <a:off x="415156" y="1497261"/>
            <a:ext cx="4660900" cy="4884489"/>
          </a:xfrm>
        </p:spPr>
        <p:txBody>
          <a:bodyPr/>
          <a:lstStyle/>
          <a:p>
            <a:r>
              <a:rPr lang="de-DE" dirty="0"/>
              <a:t>Die Luft-Wärme-Pumpe ist nicht geräuscharm und darf nur werk-tags von </a:t>
            </a:r>
            <a:r>
              <a:rPr lang="de-DE" dirty="0" smtClean="0"/>
              <a:t>7 – 20 Uhr </a:t>
            </a:r>
            <a:r>
              <a:rPr lang="de-DE" dirty="0"/>
              <a:t>betrieben werden.</a:t>
            </a:r>
          </a:p>
          <a:p>
            <a:endParaRPr lang="de-DE" sz="1200" dirty="0"/>
          </a:p>
          <a:p>
            <a:r>
              <a:rPr lang="de-DE" dirty="0"/>
              <a:t>Daher wird ein Gerät mit </a:t>
            </a:r>
            <a:r>
              <a:rPr lang="de-DE" dirty="0" smtClean="0"/>
              <a:t/>
            </a:r>
            <a:br>
              <a:rPr lang="de-DE" dirty="0" smtClean="0"/>
            </a:br>
            <a:r>
              <a:rPr lang="de-DE" i="1" dirty="0" smtClean="0"/>
              <a:t>L</a:t>
            </a:r>
            <a:r>
              <a:rPr lang="de-DE" baseline="-25000" dirty="0" smtClean="0"/>
              <a:t>WA </a:t>
            </a:r>
            <a:r>
              <a:rPr lang="de-DE" dirty="0"/>
              <a:t>= </a:t>
            </a:r>
            <a:r>
              <a:rPr lang="de-DE" dirty="0" smtClean="0"/>
              <a:t>63 dB(A</a:t>
            </a:r>
            <a:r>
              <a:rPr lang="de-DE" dirty="0"/>
              <a:t>) und </a:t>
            </a:r>
            <a:r>
              <a:rPr lang="de-DE" i="1" dirty="0"/>
              <a:t>K</a:t>
            </a:r>
            <a:r>
              <a:rPr lang="de-DE" baseline="-25000" dirty="0"/>
              <a:t>T </a:t>
            </a:r>
            <a:r>
              <a:rPr lang="de-DE" dirty="0"/>
              <a:t>= </a:t>
            </a:r>
            <a:r>
              <a:rPr lang="de-DE" dirty="0" smtClean="0"/>
              <a:t>3 dB </a:t>
            </a:r>
            <a:r>
              <a:rPr lang="de-DE" dirty="0"/>
              <a:t>angeschafft. </a:t>
            </a:r>
          </a:p>
          <a:p>
            <a:endParaRPr lang="de-DE" sz="1200" dirty="0"/>
          </a:p>
          <a:p>
            <a:r>
              <a:rPr lang="de-DE" dirty="0"/>
              <a:t>Es ergibt sich ein Beurteilungs-pegel von </a:t>
            </a:r>
            <a:r>
              <a:rPr lang="de-DE" i="1" dirty="0"/>
              <a:t>L</a:t>
            </a:r>
            <a:r>
              <a:rPr lang="de-DE" baseline="-25000" dirty="0"/>
              <a:t>r</a:t>
            </a:r>
            <a:r>
              <a:rPr lang="de-DE" dirty="0"/>
              <a:t> = </a:t>
            </a:r>
            <a:r>
              <a:rPr lang="de-DE" dirty="0" smtClean="0"/>
              <a:t>36 dB(A</a:t>
            </a:r>
            <a:r>
              <a:rPr lang="de-DE" dirty="0"/>
              <a:t>).</a:t>
            </a:r>
          </a:p>
          <a:p>
            <a:endParaRPr lang="de-DE" sz="1200" dirty="0"/>
          </a:p>
          <a:p>
            <a:r>
              <a:rPr lang="de-DE" dirty="0"/>
              <a:t>Die Anlage darf somit aus unserer Sicht ganztägig betrieben werden</a:t>
            </a:r>
            <a:r>
              <a:rPr lang="de-DE" dirty="0" smtClean="0"/>
              <a:t>.</a:t>
            </a:r>
            <a:endParaRPr lang="de-DE" dirty="0"/>
          </a:p>
        </p:txBody>
      </p:sp>
      <p:pic>
        <p:nvPicPr>
          <p:cNvPr id="17" name="Inhaltsplatzhalt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9262" y="1280469"/>
            <a:ext cx="3795497" cy="4898951"/>
          </a:xfrm>
          <a:prstGeom prst="rect">
            <a:avLst/>
          </a:prstGeom>
        </p:spPr>
      </p:pic>
      <p:sp>
        <p:nvSpPr>
          <p:cNvPr id="18" name="Titel 6"/>
          <p:cNvSpPr txBox="1">
            <a:spLocks/>
          </p:cNvSpPr>
          <p:nvPr/>
        </p:nvSpPr>
        <p:spPr>
          <a:xfrm>
            <a:off x="5133550" y="5631164"/>
            <a:ext cx="1958730" cy="537207"/>
          </a:xfrm>
          <a:prstGeom prst="rect">
            <a:avLst/>
          </a:prstGeom>
          <a:solidFill>
            <a:schemeClr val="bg1">
              <a:alpha val="80000"/>
            </a:schemeClr>
          </a:solidFill>
        </p:spPr>
        <p:txBody>
          <a:bodyPr vert="horz" lIns="0" tIns="0" rIns="0" bIns="0" rtlCol="0" anchor="b" anchorCtr="0">
            <a:noAutofit/>
          </a:bodyPr>
          <a:lstStyle>
            <a:defPPr>
              <a:defRPr lang="de-DE"/>
            </a:defPPr>
            <a:lvl1pPr algn="ctr">
              <a:spcBef>
                <a:spcPct val="0"/>
              </a:spcBef>
              <a:buNone/>
              <a:defRPr b="1">
                <a:latin typeface="+mj-lt"/>
                <a:ea typeface="+mj-ea"/>
                <a:cs typeface="+mj-cs"/>
              </a:defRPr>
            </a:lvl1pPr>
          </a:lstStyle>
          <a:p>
            <a:r>
              <a:rPr lang="de-DE" sz="1600" dirty="0" smtClean="0"/>
              <a:t>Schallimmissionen</a:t>
            </a:r>
            <a:br>
              <a:rPr lang="de-DE" sz="1600" dirty="0" smtClean="0"/>
            </a:br>
            <a:r>
              <a:rPr lang="de-DE" sz="1600" dirty="0" smtClean="0"/>
              <a:t>einer </a:t>
            </a:r>
            <a:r>
              <a:rPr lang="de-DE" sz="1600" dirty="0"/>
              <a:t>Wärmepumpe</a:t>
            </a:r>
          </a:p>
        </p:txBody>
      </p:sp>
      <p:pic>
        <p:nvPicPr>
          <p:cNvPr id="19" name="Grafik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1" y="2060847"/>
            <a:ext cx="1111295" cy="3570317"/>
          </a:xfrm>
          <a:prstGeom prst="rect">
            <a:avLst/>
          </a:prstGeom>
          <a:ln>
            <a:noFill/>
          </a:ln>
          <a:effectLst>
            <a:outerShdw blurRad="292100" dist="139700" dir="2700000" algn="tl" rotWithShape="0">
              <a:srgbClr val="333333">
                <a:alpha val="65000"/>
              </a:srgbClr>
            </a:outerShdw>
          </a:effectLst>
        </p:spPr>
      </p:pic>
      <p:sp>
        <p:nvSpPr>
          <p:cNvPr id="20" name="Rechteck 19"/>
          <p:cNvSpPr/>
          <p:nvPr/>
        </p:nvSpPr>
        <p:spPr>
          <a:xfrm>
            <a:off x="7258413" y="5013176"/>
            <a:ext cx="1721497" cy="369332"/>
          </a:xfrm>
          <a:prstGeom prst="rect">
            <a:avLst/>
          </a:prstGeom>
        </p:spPr>
        <p:txBody>
          <a:bodyPr wrap="none">
            <a:spAutoFit/>
          </a:bodyPr>
          <a:lstStyle/>
          <a:p>
            <a:r>
              <a:rPr lang="de-DE" b="1" i="1" dirty="0" smtClean="0">
                <a:solidFill>
                  <a:srgbClr val="FF0000"/>
                </a:solidFill>
              </a:rPr>
              <a:t>L</a:t>
            </a:r>
            <a:r>
              <a:rPr lang="de-DE" b="1" baseline="-25000" dirty="0" smtClean="0">
                <a:solidFill>
                  <a:srgbClr val="FF0000"/>
                </a:solidFill>
              </a:rPr>
              <a:t>WA</a:t>
            </a:r>
            <a:r>
              <a:rPr lang="de-DE" b="1" dirty="0" smtClean="0">
                <a:solidFill>
                  <a:srgbClr val="FF0000"/>
                </a:solidFill>
              </a:rPr>
              <a:t>=63 dB(A</a:t>
            </a:r>
            <a:r>
              <a:rPr lang="de-DE" b="1" dirty="0">
                <a:solidFill>
                  <a:srgbClr val="FF0000"/>
                </a:solidFill>
              </a:rPr>
              <a:t>) </a:t>
            </a:r>
          </a:p>
        </p:txBody>
      </p:sp>
      <p:sp>
        <p:nvSpPr>
          <p:cNvPr id="21" name="Rechteck 20"/>
          <p:cNvSpPr/>
          <p:nvPr/>
        </p:nvSpPr>
        <p:spPr>
          <a:xfrm>
            <a:off x="6553368" y="1729836"/>
            <a:ext cx="1716239" cy="923330"/>
          </a:xfrm>
          <a:prstGeom prst="rect">
            <a:avLst/>
          </a:prstGeom>
        </p:spPr>
        <p:txBody>
          <a:bodyPr wrap="none">
            <a:spAutoFit/>
          </a:bodyPr>
          <a:lstStyle/>
          <a:p>
            <a:pPr algn="ctr"/>
            <a:r>
              <a:rPr lang="de-DE" b="1" i="1" dirty="0" err="1">
                <a:solidFill>
                  <a:srgbClr val="FF0000"/>
                </a:solidFill>
              </a:rPr>
              <a:t>L</a:t>
            </a:r>
            <a:r>
              <a:rPr lang="de-DE" b="1" baseline="-25000" dirty="0" err="1">
                <a:solidFill>
                  <a:srgbClr val="FF0000"/>
                </a:solidFill>
              </a:rPr>
              <a:t>pA</a:t>
            </a:r>
            <a:r>
              <a:rPr lang="de-DE" b="1" baseline="-25000" dirty="0">
                <a:solidFill>
                  <a:srgbClr val="FF0000"/>
                </a:solidFill>
              </a:rPr>
              <a:t> </a:t>
            </a:r>
            <a:r>
              <a:rPr lang="de-DE" b="1" dirty="0">
                <a:solidFill>
                  <a:srgbClr val="FF0000"/>
                </a:solidFill>
              </a:rPr>
              <a:t>= </a:t>
            </a:r>
            <a:r>
              <a:rPr lang="de-DE" b="1" dirty="0" smtClean="0">
                <a:solidFill>
                  <a:srgbClr val="FF0000"/>
                </a:solidFill>
              </a:rPr>
              <a:t>33 dB(A</a:t>
            </a:r>
            <a:r>
              <a:rPr lang="de-DE" b="1" dirty="0">
                <a:solidFill>
                  <a:srgbClr val="FF0000"/>
                </a:solidFill>
              </a:rPr>
              <a:t>)</a:t>
            </a:r>
          </a:p>
          <a:p>
            <a:pPr algn="ctr"/>
            <a:r>
              <a:rPr lang="de-DE" b="1" i="1" dirty="0">
                <a:solidFill>
                  <a:srgbClr val="FF0000"/>
                </a:solidFill>
              </a:rPr>
              <a:t>K</a:t>
            </a:r>
            <a:r>
              <a:rPr lang="de-DE" b="1" baseline="-25000" dirty="0">
                <a:solidFill>
                  <a:srgbClr val="FF0000"/>
                </a:solidFill>
              </a:rPr>
              <a:t>T </a:t>
            </a:r>
            <a:r>
              <a:rPr lang="de-DE" b="1" dirty="0">
                <a:solidFill>
                  <a:srgbClr val="FF0000"/>
                </a:solidFill>
              </a:rPr>
              <a:t>= </a:t>
            </a:r>
            <a:r>
              <a:rPr lang="de-DE" b="1" dirty="0" smtClean="0">
                <a:solidFill>
                  <a:srgbClr val="FF0000"/>
                </a:solidFill>
              </a:rPr>
              <a:t>3 dB(A</a:t>
            </a:r>
            <a:r>
              <a:rPr lang="de-DE" b="1" dirty="0">
                <a:solidFill>
                  <a:srgbClr val="FF0000"/>
                </a:solidFill>
              </a:rPr>
              <a:t>)</a:t>
            </a:r>
          </a:p>
          <a:p>
            <a:pPr algn="ctr"/>
            <a:r>
              <a:rPr lang="de-DE" b="1" i="1" dirty="0" err="1">
                <a:solidFill>
                  <a:srgbClr val="FF0000"/>
                </a:solidFill>
              </a:rPr>
              <a:t>L</a:t>
            </a:r>
            <a:r>
              <a:rPr lang="de-DE" b="1" baseline="-25000" dirty="0" err="1">
                <a:solidFill>
                  <a:srgbClr val="FF0000"/>
                </a:solidFill>
              </a:rPr>
              <a:t>r</a:t>
            </a:r>
            <a:r>
              <a:rPr lang="de-DE" b="1" baseline="-25000" dirty="0">
                <a:solidFill>
                  <a:srgbClr val="FF0000"/>
                </a:solidFill>
              </a:rPr>
              <a:t> </a:t>
            </a:r>
            <a:r>
              <a:rPr lang="de-DE" b="1" dirty="0">
                <a:solidFill>
                  <a:srgbClr val="FF0000"/>
                </a:solidFill>
              </a:rPr>
              <a:t>= </a:t>
            </a:r>
            <a:r>
              <a:rPr lang="de-DE" b="1" dirty="0" smtClean="0">
                <a:solidFill>
                  <a:srgbClr val="FF0000"/>
                </a:solidFill>
              </a:rPr>
              <a:t>36 dB(A</a:t>
            </a:r>
            <a:r>
              <a:rPr lang="de-DE" b="1" dirty="0">
                <a:solidFill>
                  <a:srgbClr val="FF0000"/>
                </a:solidFill>
              </a:rPr>
              <a:t>)</a:t>
            </a:r>
          </a:p>
        </p:txBody>
      </p:sp>
      <p:sp>
        <p:nvSpPr>
          <p:cNvPr id="22" name="Rechteck 21"/>
          <p:cNvSpPr/>
          <p:nvPr/>
        </p:nvSpPr>
        <p:spPr>
          <a:xfrm>
            <a:off x="5266902" y="3534696"/>
            <a:ext cx="1444626" cy="369332"/>
          </a:xfrm>
          <a:prstGeom prst="rect">
            <a:avLst/>
          </a:prstGeom>
        </p:spPr>
        <p:txBody>
          <a:bodyPr wrap="none">
            <a:spAutoFit/>
          </a:bodyPr>
          <a:lstStyle/>
          <a:p>
            <a:r>
              <a:rPr lang="de-DE" b="1" i="1" dirty="0" err="1" smtClean="0">
                <a:solidFill>
                  <a:srgbClr val="FF0000"/>
                </a:solidFill>
              </a:rPr>
              <a:t>A</a:t>
            </a:r>
            <a:r>
              <a:rPr lang="de-DE" b="1" baseline="-25000" dirty="0" err="1" smtClean="0">
                <a:solidFill>
                  <a:srgbClr val="FF0000"/>
                </a:solidFill>
              </a:rPr>
              <a:t>div</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30 dB</a:t>
            </a:r>
            <a:endParaRPr lang="de-DE" b="1" dirty="0">
              <a:solidFill>
                <a:srgbClr val="FF0000"/>
              </a:solidFill>
            </a:endParaRPr>
          </a:p>
        </p:txBody>
      </p:sp>
      <p:sp>
        <p:nvSpPr>
          <p:cNvPr id="8" name="Textplatzhalter 7"/>
          <p:cNvSpPr>
            <a:spLocks noGrp="1"/>
          </p:cNvSpPr>
          <p:nvPr>
            <p:ph type="body" sz="quarter" idx="13"/>
          </p:nvPr>
        </p:nvSpPr>
        <p:spPr/>
        <p:txBody>
          <a:bodyPr/>
          <a:lstStyle/>
          <a:p>
            <a:endParaRPr lang="de-DE"/>
          </a:p>
        </p:txBody>
      </p:sp>
    </p:spTree>
    <p:extLst>
      <p:ext uri="{BB962C8B-B14F-4D97-AF65-F5344CB8AC3E}">
        <p14:creationId xmlns:p14="http://schemas.microsoft.com/office/powerpoint/2010/main" val="169989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fade">
                                      <p:cBhvr>
                                        <p:cTn id="15" dur="500"/>
                                        <p:tgtEl>
                                          <p:spTgt spid="2">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fade">
                                      <p:cBhvr>
                                        <p:cTn id="28" dur="500"/>
                                        <p:tgtEl>
                                          <p:spTgt spid="2">
                                            <p:txEl>
                                              <p:pRg st="4" end="4"/>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de-DE" dirty="0"/>
              <a:t>Vielen Dank für Ihre Aufmerksamkeit</a:t>
            </a:r>
            <a:br>
              <a:rPr lang="de-DE" dirty="0"/>
            </a:br>
            <a:endParaRPr lang="de-DE" dirty="0"/>
          </a:p>
        </p:txBody>
      </p:sp>
      <p:sp>
        <p:nvSpPr>
          <p:cNvPr id="3" name="Textplatzhalter 2"/>
          <p:cNvSpPr>
            <a:spLocks noGrp="1"/>
          </p:cNvSpPr>
          <p:nvPr>
            <p:ph type="body" sz="quarter" idx="13"/>
          </p:nvPr>
        </p:nvSpPr>
        <p:spPr/>
        <p:txBody>
          <a:bodyPr/>
          <a:lstStyle/>
          <a:p>
            <a:endParaRPr lang="de-DE"/>
          </a:p>
        </p:txBody>
      </p:sp>
    </p:spTree>
    <p:extLst>
      <p:ext uri="{BB962C8B-B14F-4D97-AF65-F5344CB8AC3E}">
        <p14:creationId xmlns:p14="http://schemas.microsoft.com/office/powerpoint/2010/main" val="2471307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p:txBody>
          <a:bodyPr>
            <a:normAutofit/>
          </a:bodyPr>
          <a:lstStyle/>
          <a:p>
            <a:pPr marL="342900" indent="-342900">
              <a:buFont typeface="Arial" panose="020B0604020202020204" pitchFamily="34" charset="0"/>
              <a:buChar char="•"/>
            </a:pPr>
            <a:r>
              <a:rPr lang="de-DE" b="1" dirty="0" smtClean="0">
                <a:solidFill>
                  <a:schemeClr val="tx2"/>
                </a:solidFill>
              </a:rPr>
              <a:t>Ton- und </a:t>
            </a:r>
            <a:r>
              <a:rPr lang="de-DE" b="1" dirty="0" err="1" smtClean="0">
                <a:solidFill>
                  <a:schemeClr val="tx2"/>
                </a:solidFill>
              </a:rPr>
              <a:t>Impulshaltigkeit</a:t>
            </a:r>
            <a:r>
              <a:rPr lang="de-DE" b="1" dirty="0" smtClean="0">
                <a:solidFill>
                  <a:schemeClr val="tx2"/>
                </a:solidFill>
              </a:rPr>
              <a:t>:</a:t>
            </a:r>
          </a:p>
          <a:p>
            <a:pPr marL="0" indent="0">
              <a:buNone/>
            </a:pPr>
            <a:r>
              <a:rPr lang="de-DE" dirty="0" smtClean="0"/>
              <a:t>	Welche Kriterien bzgl. der Störwirkung von Lärm gibt 	es über den Schalldruckpegel hinaus?</a:t>
            </a:r>
          </a:p>
          <a:p>
            <a:endParaRPr lang="de-DE" dirty="0" smtClean="0"/>
          </a:p>
          <a:p>
            <a:pPr marL="342900" indent="-342900">
              <a:buFont typeface="Arial" panose="020B0604020202020204" pitchFamily="34" charset="0"/>
              <a:buChar char="•"/>
            </a:pPr>
            <a:r>
              <a:rPr lang="de-DE" b="1" dirty="0" smtClean="0">
                <a:solidFill>
                  <a:schemeClr val="tx2"/>
                </a:solidFill>
              </a:rPr>
              <a:t>Beurteilungspegel:</a:t>
            </a:r>
          </a:p>
          <a:p>
            <a:pPr marL="0" indent="0">
              <a:buNone/>
            </a:pPr>
            <a:r>
              <a:rPr lang="de-DE" dirty="0" smtClean="0"/>
              <a:t>	Wie wird die besondere Störwirkung bestimmter 	Schallimmissionen quantitativ erfasst?</a:t>
            </a:r>
          </a:p>
          <a:p>
            <a:endParaRPr lang="de-DE" dirty="0" smtClean="0"/>
          </a:p>
          <a:p>
            <a:pPr marL="342900" indent="-342900">
              <a:buFont typeface="Arial" panose="020B0604020202020204" pitchFamily="34" charset="0"/>
              <a:buChar char="•"/>
            </a:pPr>
            <a:r>
              <a:rPr lang="de-DE" b="1" dirty="0" smtClean="0">
                <a:solidFill>
                  <a:schemeClr val="tx2"/>
                </a:solidFill>
              </a:rPr>
              <a:t>Stand der Technik – Regelung der Emissionen:</a:t>
            </a:r>
          </a:p>
          <a:p>
            <a:pPr marL="0" indent="0">
              <a:buNone/>
            </a:pPr>
            <a:r>
              <a:rPr lang="de-DE" dirty="0" smtClean="0"/>
              <a:t>	Wie erreicht man, dass ein Betreiber der Umwelt keine 	vermeidbaren Emissionen zumutet?</a:t>
            </a:r>
          </a:p>
        </p:txBody>
      </p:sp>
      <p:sp>
        <p:nvSpPr>
          <p:cNvPr id="2" name="Titel 1"/>
          <p:cNvSpPr>
            <a:spLocks noGrp="1"/>
          </p:cNvSpPr>
          <p:nvPr>
            <p:ph type="title"/>
          </p:nvPr>
        </p:nvSpPr>
        <p:spPr/>
        <p:txBody>
          <a:bodyPr/>
          <a:lstStyle/>
          <a:p>
            <a:r>
              <a:rPr lang="de-DE" b="1" dirty="0"/>
              <a:t>Grundsätze des Immissionsschutzes II</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2</a:t>
            </a:fld>
            <a:endParaRPr lang="de-DE" dirty="0">
              <a:solidFill>
                <a:srgbClr val="C8C8C8"/>
              </a:solidFill>
            </a:endParaRPr>
          </a:p>
        </p:txBody>
      </p:sp>
    </p:spTree>
    <p:extLst>
      <p:ext uri="{BB962C8B-B14F-4D97-AF65-F5344CB8AC3E}">
        <p14:creationId xmlns:p14="http://schemas.microsoft.com/office/powerpoint/2010/main" val="3544757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dirty="0" smtClean="0"/>
              <a:t>Bisher betrachten wir den A-bewerteten Summenschall-</a:t>
            </a:r>
            <a:r>
              <a:rPr lang="de-DE" dirty="0" err="1" smtClean="0"/>
              <a:t>druckpegel</a:t>
            </a:r>
            <a:r>
              <a:rPr lang="de-DE" dirty="0" smtClean="0"/>
              <a:t> eines Geräuschs.</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Dabei geht Information verloren, die teilweise für die Größe der Störwirkung des Geräuschs wichtig ist.</a:t>
            </a:r>
          </a:p>
          <a:p>
            <a:pPr marL="342900" indent="-342900">
              <a:buFont typeface="Arial" panose="020B0604020202020204" pitchFamily="34" charset="0"/>
              <a:buChar char="•"/>
            </a:pPr>
            <a:endParaRPr lang="de-DE" dirty="0" smtClean="0"/>
          </a:p>
          <a:p>
            <a:r>
              <a:rPr lang="de-DE" dirty="0" smtClean="0"/>
              <a:t>	tonal			breitbandig</a:t>
            </a:r>
          </a:p>
          <a:p>
            <a:endParaRPr lang="de-DE" dirty="0" smtClean="0"/>
          </a:p>
          <a:p>
            <a:pPr marL="342900" indent="-342900">
              <a:buFont typeface="Arial" panose="020B0604020202020204" pitchFamily="34" charset="0"/>
              <a:buChar char="•"/>
            </a:pPr>
            <a:r>
              <a:rPr lang="de-DE" dirty="0" smtClean="0"/>
              <a:t>Die subjektive Störwirkung eines Geräuschs wird durch hervortretende Töne deutlich verstärkt. Man nennt diese Eigenschaft eines Geräuschs </a:t>
            </a:r>
            <a:r>
              <a:rPr lang="de-DE" b="1" dirty="0" smtClean="0">
                <a:solidFill>
                  <a:schemeClr val="tx2"/>
                </a:solidFill>
              </a:rPr>
              <a:t>Tonhaltigkeit</a:t>
            </a:r>
            <a:r>
              <a:rPr lang="de-DE" dirty="0" smtClean="0"/>
              <a:t>.</a:t>
            </a:r>
          </a:p>
        </p:txBody>
      </p:sp>
      <p:sp>
        <p:nvSpPr>
          <p:cNvPr id="2" name="Titel 1"/>
          <p:cNvSpPr>
            <a:spLocks noGrp="1"/>
          </p:cNvSpPr>
          <p:nvPr>
            <p:ph type="title"/>
          </p:nvPr>
        </p:nvSpPr>
        <p:spPr/>
        <p:txBody>
          <a:bodyPr/>
          <a:lstStyle/>
          <a:p>
            <a:r>
              <a:rPr lang="de-DE" b="1" dirty="0" smtClean="0"/>
              <a:t>Tonhaltigkeit</a:t>
            </a:r>
            <a:endParaRPr lang="de-DE" b="1" dirty="0"/>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3</a:t>
            </a:fld>
            <a:endParaRPr lang="de-DE" dirty="0">
              <a:solidFill>
                <a:srgbClr val="C8C8C8"/>
              </a:solidFill>
            </a:endParaRPr>
          </a:p>
        </p:txBody>
      </p:sp>
      <p:pic>
        <p:nvPicPr>
          <p:cNvPr id="5" name="V05_S03_mit_Ton_0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594248" y="3890076"/>
            <a:ext cx="609600" cy="609600"/>
          </a:xfrm>
          <a:prstGeom prst="rect">
            <a:avLst/>
          </a:prstGeom>
        </p:spPr>
      </p:pic>
      <p:pic>
        <p:nvPicPr>
          <p:cNvPr id="8" name="V05_S03_ohne_Ton_01.mp3">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6184642" y="3893704"/>
            <a:ext cx="609600" cy="609600"/>
          </a:xfrm>
          <a:prstGeom prst="rect">
            <a:avLst/>
          </a:prstGeom>
        </p:spPr>
      </p:pic>
    </p:spTree>
    <p:extLst>
      <p:ext uri="{BB962C8B-B14F-4D97-AF65-F5344CB8AC3E}">
        <p14:creationId xmlns:p14="http://schemas.microsoft.com/office/powerpoint/2010/main" val="2021474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29" fill="hold" display="0">
                  <p:stCondLst>
                    <p:cond delay="indefinite"/>
                  </p:stCondLst>
                  <p:endCondLst>
                    <p:cond evt="onStopAudio" delay="0">
                      <p:tgtEl>
                        <p:sldTgt/>
                      </p:tgtEl>
                    </p:cond>
                  </p:endCondLst>
                </p:cTn>
                <p:tgtEl>
                  <p:spTgt spid="5"/>
                </p:tgtEl>
              </p:cMediaNode>
            </p:audio>
            <p:audio>
              <p:cMediaNode vol="80000">
                <p:cTn id="30" fill="hold" display="0">
                  <p:stCondLst>
                    <p:cond delay="indefinite"/>
                  </p:stCondLst>
                  <p:endCondLst>
                    <p:cond evt="onStopAudio" delay="0">
                      <p:tgtEl>
                        <p:sldTgt/>
                      </p:tgtEl>
                    </p:cond>
                  </p:endCondLst>
                </p:cTn>
                <p:tgtEl>
                  <p:spTgt spid="8"/>
                </p:tgtEl>
              </p:cMediaNode>
            </p:audio>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platzhalter 22"/>
          <p:cNvSpPr>
            <a:spLocks noGrp="1"/>
          </p:cNvSpPr>
          <p:nvPr>
            <p:ph type="body" sz="quarter" idx="13"/>
          </p:nvPr>
        </p:nvSpPr>
        <p:spPr/>
        <p:txBody>
          <a:bodyPr/>
          <a:lstStyle/>
          <a:p>
            <a:endParaRPr lang="de-DE"/>
          </a:p>
        </p:txBody>
      </p:sp>
      <p:sp>
        <p:nvSpPr>
          <p:cNvPr id="24" name="Inhaltsplatzhalter 23"/>
          <p:cNvSpPr>
            <a:spLocks noGrp="1"/>
          </p:cNvSpPr>
          <p:nvPr>
            <p:ph sz="quarter" idx="14"/>
          </p:nvPr>
        </p:nvSpPr>
        <p:spPr>
          <a:xfrm>
            <a:off x="415156" y="1497261"/>
            <a:ext cx="3826909" cy="4884489"/>
          </a:xfrm>
        </p:spPr>
        <p:txBody>
          <a:bodyPr/>
          <a:lstStyle/>
          <a:p>
            <a:r>
              <a:rPr lang="de-DE" dirty="0"/>
              <a:t>Der zeitliche Verlauf eines Geräuschs blieb bisher </a:t>
            </a:r>
            <a:r>
              <a:rPr lang="de-DE" dirty="0" smtClean="0"/>
              <a:t>unberücksichtigt</a:t>
            </a:r>
            <a:r>
              <a:rPr lang="de-DE" dirty="0"/>
              <a:t>.</a:t>
            </a:r>
          </a:p>
          <a:p>
            <a:endParaRPr lang="de-DE" dirty="0"/>
          </a:p>
          <a:p>
            <a:r>
              <a:rPr lang="de-DE" dirty="0"/>
              <a:t>Zum Vergleich mit den </a:t>
            </a:r>
            <a:r>
              <a:rPr lang="de-DE" dirty="0" smtClean="0"/>
              <a:t>Richtwerten </a:t>
            </a:r>
            <a:r>
              <a:rPr lang="de-DE" dirty="0"/>
              <a:t>zieht man den Mittelungspegel heran.</a:t>
            </a:r>
          </a:p>
          <a:p>
            <a:endParaRPr lang="de-DE" dirty="0"/>
          </a:p>
          <a:p>
            <a:r>
              <a:rPr lang="de-DE" dirty="0"/>
              <a:t>Pegelspitzen dürfen tags/ nachts max. </a:t>
            </a:r>
            <a:r>
              <a:rPr lang="de-DE" dirty="0" smtClean="0"/>
              <a:t>30/20 dB </a:t>
            </a:r>
            <a:r>
              <a:rPr lang="de-DE" dirty="0"/>
              <a:t>über dem Richtwert liegen</a:t>
            </a:r>
            <a:r>
              <a:rPr lang="de-DE" dirty="0" smtClean="0"/>
              <a:t>.</a:t>
            </a:r>
            <a:endParaRPr lang="de-DE" dirty="0"/>
          </a:p>
        </p:txBody>
      </p:sp>
      <p:sp>
        <p:nvSpPr>
          <p:cNvPr id="7" name="Titel 6"/>
          <p:cNvSpPr>
            <a:spLocks noGrp="1"/>
          </p:cNvSpPr>
          <p:nvPr>
            <p:ph type="title"/>
          </p:nvPr>
        </p:nvSpPr>
        <p:spPr/>
        <p:txBody>
          <a:bodyPr>
            <a:normAutofit/>
          </a:bodyPr>
          <a:lstStyle/>
          <a:p>
            <a:r>
              <a:rPr lang="de-DE" dirty="0" err="1"/>
              <a:t>Impulshaltigkeit</a:t>
            </a:r>
            <a:endParaRPr lang="de-DE"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5" name="Foliennummernplatzhalter 4"/>
          <p:cNvSpPr>
            <a:spLocks noGrp="1"/>
          </p:cNvSpPr>
          <p:nvPr>
            <p:ph type="sldNum" sz="quarter" idx="17"/>
          </p:nvPr>
        </p:nvSpPr>
        <p:spPr/>
        <p:txBody>
          <a:bodyPr/>
          <a:lstStyle/>
          <a:p>
            <a:fld id="{444A159E-39F8-4BD4-BAC6-A1654F7AE0EA}" type="slidenum">
              <a:rPr lang="de-DE" smtClean="0">
                <a:solidFill>
                  <a:srgbClr val="C8C8C8"/>
                </a:solidFill>
              </a:rPr>
              <a:pPr/>
              <a:t>4</a:t>
            </a:fld>
            <a:endParaRPr lang="de-DE">
              <a:solidFill>
                <a:srgbClr val="C8C8C8"/>
              </a:solidFill>
            </a:endParaRPr>
          </a:p>
        </p:txBody>
      </p:sp>
      <p:pic>
        <p:nvPicPr>
          <p:cNvPr id="25" name="Inhaltsplatzhalt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2065" y="1556792"/>
            <a:ext cx="4635902" cy="3640982"/>
          </a:xfrm>
          <a:prstGeom prst="rect">
            <a:avLst/>
          </a:prstGeom>
        </p:spPr>
      </p:pic>
      <p:sp>
        <p:nvSpPr>
          <p:cNvPr id="26" name="Titel 6"/>
          <p:cNvSpPr txBox="1">
            <a:spLocks/>
          </p:cNvSpPr>
          <p:nvPr/>
        </p:nvSpPr>
        <p:spPr>
          <a:xfrm>
            <a:off x="4412776" y="5229200"/>
            <a:ext cx="4479704" cy="270000"/>
          </a:xfrm>
          <a:prstGeom prst="rect">
            <a:avLst/>
          </a:prstGeom>
          <a:solidFill>
            <a:schemeClr val="bg1">
              <a:alpha val="80000"/>
            </a:schemeClr>
          </a:solidFill>
        </p:spPr>
        <p:txBody>
          <a:bodyPr vert="horz" lIns="0" tIns="0" rIns="0" bIns="0" rtlCol="0" anchor="b" anchorCtr="0">
            <a:normAutofit/>
          </a:bodyPr>
          <a:lstStyle>
            <a:lvl1pPr algn="l" defTabSz="914400" rtl="0" eaLnBrk="1" latinLnBrk="0" hangingPunct="1">
              <a:spcBef>
                <a:spcPct val="0"/>
              </a:spcBef>
              <a:buNone/>
              <a:defRPr sz="2600" b="1" kern="1200">
                <a:solidFill>
                  <a:schemeClr val="tx2"/>
                </a:solidFill>
                <a:latin typeface="+mj-lt"/>
                <a:ea typeface="+mj-ea"/>
                <a:cs typeface="+mj-cs"/>
              </a:defRPr>
            </a:lvl1pPr>
          </a:lstStyle>
          <a:p>
            <a:r>
              <a:rPr lang="de-DE" sz="1600" dirty="0">
                <a:solidFill>
                  <a:schemeClr val="tx1"/>
                </a:solidFill>
              </a:rPr>
              <a:t>Zeitlicher</a:t>
            </a:r>
            <a:r>
              <a:rPr lang="de-DE" sz="1600" dirty="0" smtClean="0">
                <a:solidFill>
                  <a:schemeClr val="tx1"/>
                </a:solidFill>
              </a:rPr>
              <a:t> Verlauf einer Immissionsmessung</a:t>
            </a:r>
            <a:endParaRPr lang="de-DE" sz="1600" dirty="0">
              <a:solidFill>
                <a:schemeClr val="tx1"/>
              </a:solidFill>
            </a:endParaRPr>
          </a:p>
        </p:txBody>
      </p:sp>
      <p:cxnSp>
        <p:nvCxnSpPr>
          <p:cNvPr id="27" name="Gerade Verbindung 26"/>
          <p:cNvCxnSpPr/>
          <p:nvPr/>
        </p:nvCxnSpPr>
        <p:spPr>
          <a:xfrm>
            <a:off x="4427984" y="3789251"/>
            <a:ext cx="4465191"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a:xfrm>
            <a:off x="4412776" y="2521471"/>
            <a:ext cx="4465191"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a:xfrm>
            <a:off x="4427984" y="3833909"/>
            <a:ext cx="1512168" cy="286705"/>
          </a:xfrm>
          <a:prstGeom prst="rect">
            <a:avLst/>
          </a:prstGeom>
          <a:solidFill>
            <a:schemeClr val="bg1">
              <a:alpha val="70000"/>
            </a:schemeClr>
          </a:solidFill>
        </p:spPr>
        <p:txBody>
          <a:bodyPr wrap="none" rtlCol="0">
            <a:noAutofit/>
          </a:bodyPr>
          <a:lstStyle/>
          <a:p>
            <a:pPr marL="0" indent="0">
              <a:spcBef>
                <a:spcPct val="0"/>
              </a:spcBef>
            </a:pPr>
            <a:r>
              <a:rPr lang="de-DE" sz="1400" b="1" dirty="0" smtClean="0">
                <a:solidFill>
                  <a:srgbClr val="00B050"/>
                </a:solidFill>
                <a:latin typeface="+mj-lt"/>
                <a:ea typeface="+mj-ea"/>
                <a:cs typeface="+mj-cs"/>
              </a:rPr>
              <a:t>Mittelungspegel</a:t>
            </a:r>
            <a:endParaRPr lang="de-DE" sz="1400" b="1" dirty="0">
              <a:solidFill>
                <a:srgbClr val="00B050"/>
              </a:solidFill>
              <a:latin typeface="+mj-lt"/>
              <a:ea typeface="+mj-ea"/>
              <a:cs typeface="+mj-cs"/>
            </a:endParaRPr>
          </a:p>
        </p:txBody>
      </p:sp>
      <p:sp>
        <p:nvSpPr>
          <p:cNvPr id="30" name="Textfeld 29"/>
          <p:cNvSpPr txBox="1"/>
          <p:nvPr/>
        </p:nvSpPr>
        <p:spPr>
          <a:xfrm>
            <a:off x="4427984" y="2206191"/>
            <a:ext cx="1091555" cy="286705"/>
          </a:xfrm>
          <a:prstGeom prst="rect">
            <a:avLst/>
          </a:prstGeom>
          <a:solidFill>
            <a:schemeClr val="bg1">
              <a:alpha val="70000"/>
            </a:schemeClr>
          </a:solidFill>
          <a:ln>
            <a:noFill/>
          </a:ln>
        </p:spPr>
        <p:txBody>
          <a:bodyPr wrap="none" rtlCol="0">
            <a:noAutofit/>
          </a:bodyPr>
          <a:lstStyle/>
          <a:p>
            <a:pPr marL="0" indent="0">
              <a:spcBef>
                <a:spcPct val="0"/>
              </a:spcBef>
            </a:pPr>
            <a:r>
              <a:rPr lang="de-DE" sz="1400" b="1" dirty="0" smtClean="0">
                <a:solidFill>
                  <a:srgbClr val="FFC000"/>
                </a:solidFill>
                <a:latin typeface="+mj-lt"/>
                <a:ea typeface="+mj-ea"/>
                <a:cs typeface="+mj-cs"/>
              </a:rPr>
              <a:t>Pegelspitze</a:t>
            </a:r>
            <a:endParaRPr lang="de-DE" sz="1400" b="1" dirty="0">
              <a:solidFill>
                <a:srgbClr val="FFC000"/>
              </a:solidFill>
              <a:latin typeface="+mj-lt"/>
              <a:ea typeface="+mj-ea"/>
              <a:cs typeface="+mj-cs"/>
            </a:endParaRPr>
          </a:p>
        </p:txBody>
      </p:sp>
      <p:cxnSp>
        <p:nvCxnSpPr>
          <p:cNvPr id="31" name="Gerade Verbindung 30"/>
          <p:cNvCxnSpPr/>
          <p:nvPr/>
        </p:nvCxnSpPr>
        <p:spPr>
          <a:xfrm>
            <a:off x="4418459" y="3664074"/>
            <a:ext cx="446519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Textfeld 31"/>
          <p:cNvSpPr txBox="1"/>
          <p:nvPr/>
        </p:nvSpPr>
        <p:spPr>
          <a:xfrm>
            <a:off x="4418458" y="3377283"/>
            <a:ext cx="2601814" cy="252462"/>
          </a:xfrm>
          <a:prstGeom prst="rect">
            <a:avLst/>
          </a:prstGeom>
          <a:solidFill>
            <a:schemeClr val="bg1">
              <a:alpha val="70000"/>
            </a:schemeClr>
          </a:solidFill>
          <a:ln>
            <a:noFill/>
          </a:ln>
        </p:spPr>
        <p:txBody>
          <a:bodyPr wrap="none" rtlCol="0">
            <a:noAutofit/>
          </a:bodyPr>
          <a:lstStyle/>
          <a:p>
            <a:pPr marL="0" indent="0">
              <a:spcBef>
                <a:spcPct val="0"/>
              </a:spcBef>
            </a:pPr>
            <a:r>
              <a:rPr lang="de-DE" sz="1400" b="1" dirty="0" smtClean="0">
                <a:solidFill>
                  <a:srgbClr val="FF0000"/>
                </a:solidFill>
                <a:latin typeface="+mj-lt"/>
                <a:ea typeface="+mj-ea"/>
                <a:cs typeface="+mj-cs"/>
              </a:rPr>
              <a:t>Immissionsrichtwert WR tags</a:t>
            </a:r>
          </a:p>
        </p:txBody>
      </p:sp>
    </p:spTree>
    <p:extLst>
      <p:ext uri="{BB962C8B-B14F-4D97-AF65-F5344CB8AC3E}">
        <p14:creationId xmlns:p14="http://schemas.microsoft.com/office/powerpoint/2010/main" val="2845099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fade">
                                      <p:cBhvr>
                                        <p:cTn id="7" dur="500"/>
                                        <p:tgtEl>
                                          <p:spTgt spid="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par>
                                <p:cTn id="21" presetID="10"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4">
                                            <p:txEl>
                                              <p:pRg st="2" end="2"/>
                                            </p:txEl>
                                          </p:spTgt>
                                        </p:tgtEl>
                                        <p:attrNameLst>
                                          <p:attrName>style.visibility</p:attrName>
                                        </p:attrNameLst>
                                      </p:cBhvr>
                                      <p:to>
                                        <p:strVal val="visible"/>
                                      </p:to>
                                    </p:set>
                                    <p:animEffect transition="in" filter="fade">
                                      <p:cBhvr>
                                        <p:cTn id="28" dur="500"/>
                                        <p:tgtEl>
                                          <p:spTgt spid="24">
                                            <p:txEl>
                                              <p:pRg st="2" end="2"/>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par>
                                <p:cTn id="40" presetID="10" presetClass="entr" presetSubtype="0" fill="hold"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4">
                                            <p:txEl>
                                              <p:pRg st="4" end="4"/>
                                            </p:txEl>
                                          </p:spTgt>
                                        </p:tgtEl>
                                        <p:attrNameLst>
                                          <p:attrName>style.visibility</p:attrName>
                                        </p:attrNameLst>
                                      </p:cBhvr>
                                      <p:to>
                                        <p:strVal val="visible"/>
                                      </p:to>
                                    </p:set>
                                    <p:animEffect transition="in" filter="fade">
                                      <p:cBhvr>
                                        <p:cTn id="47" dur="500"/>
                                        <p:tgtEl>
                                          <p:spTgt spid="2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animBg="1"/>
      <p:bldP spid="30" grpId="0" animBg="1"/>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dirty="0" smtClean="0"/>
              <a:t>Auch bei der Mittelwertbildung über die Zeit geht Information über das Geräusch verloren.</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Welcher zeitliche Verlauf eines Geräuschs ist als besonders störend einzustufen?</a:t>
            </a:r>
          </a:p>
          <a:p>
            <a:pPr marL="342900" indent="-342900">
              <a:buFont typeface="Arial" panose="020B0604020202020204" pitchFamily="34" charset="0"/>
              <a:buChar char="•"/>
            </a:pPr>
            <a:endParaRPr lang="de-DE" dirty="0"/>
          </a:p>
          <a:p>
            <a:r>
              <a:rPr lang="de-DE" dirty="0" smtClean="0"/>
              <a:t>	mit Geräuschspitzen</a:t>
            </a:r>
            <a:r>
              <a:rPr lang="de-DE" dirty="0"/>
              <a:t>	</a:t>
            </a:r>
            <a:r>
              <a:rPr lang="de-DE" dirty="0" smtClean="0"/>
              <a:t>ohne Geräuschspitzen</a:t>
            </a:r>
          </a:p>
          <a:p>
            <a:endParaRPr lang="de-DE" dirty="0"/>
          </a:p>
          <a:p>
            <a:pPr marL="342900" indent="-342900">
              <a:buFont typeface="Arial" panose="020B0604020202020204" pitchFamily="34" charset="0"/>
              <a:buChar char="•"/>
            </a:pPr>
            <a:r>
              <a:rPr lang="de-DE" dirty="0" smtClean="0"/>
              <a:t>Die subjektive Störwirkung eines Geräusch wird durch </a:t>
            </a:r>
            <a:r>
              <a:rPr lang="de-DE" b="1" dirty="0" smtClean="0">
                <a:solidFill>
                  <a:schemeClr val="tx2"/>
                </a:solidFill>
              </a:rPr>
              <a:t>Impulshaltigkeit</a:t>
            </a:r>
            <a:r>
              <a:rPr lang="de-DE" dirty="0" smtClean="0"/>
              <a:t> deutlich verstärkt.</a:t>
            </a:r>
          </a:p>
        </p:txBody>
      </p:sp>
      <p:sp>
        <p:nvSpPr>
          <p:cNvPr id="2" name="Titel 1"/>
          <p:cNvSpPr>
            <a:spLocks noGrp="1"/>
          </p:cNvSpPr>
          <p:nvPr>
            <p:ph type="title"/>
          </p:nvPr>
        </p:nvSpPr>
        <p:spPr/>
        <p:txBody>
          <a:bodyPr/>
          <a:lstStyle/>
          <a:p>
            <a:r>
              <a:rPr lang="de-DE" b="1" dirty="0" err="1"/>
              <a:t>Impulshaltigkeit</a:t>
            </a:r>
            <a:endParaRPr lang="de-DE" b="1" dirty="0"/>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5</a:t>
            </a:fld>
            <a:endParaRPr lang="de-DE" dirty="0">
              <a:solidFill>
                <a:srgbClr val="C8C8C8"/>
              </a:solidFill>
            </a:endParaRPr>
          </a:p>
        </p:txBody>
      </p:sp>
      <p:pic>
        <p:nvPicPr>
          <p:cNvPr id="5" name="V05_S05_mit_Impuls_0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669054" y="3889514"/>
            <a:ext cx="609600" cy="609600"/>
          </a:xfrm>
          <a:prstGeom prst="rect">
            <a:avLst/>
          </a:prstGeom>
        </p:spPr>
      </p:pic>
      <p:pic>
        <p:nvPicPr>
          <p:cNvPr id="9" name="V05_S05_ohne_Impuls_01.mp3">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4322440" y="3899520"/>
            <a:ext cx="609600" cy="609600"/>
          </a:xfrm>
          <a:prstGeom prst="rect">
            <a:avLst/>
          </a:prstGeom>
        </p:spPr>
      </p:pic>
    </p:spTree>
    <p:extLst>
      <p:ext uri="{BB962C8B-B14F-4D97-AF65-F5344CB8AC3E}">
        <p14:creationId xmlns:p14="http://schemas.microsoft.com/office/powerpoint/2010/main" val="2411512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29" fill="hold" display="0">
                  <p:stCondLst>
                    <p:cond delay="indefinite"/>
                  </p:stCondLst>
                  <p:endCondLst>
                    <p:cond evt="onStopAudio" delay="0">
                      <p:tgtEl>
                        <p:sldTgt/>
                      </p:tgtEl>
                    </p:cond>
                  </p:endCondLst>
                </p:cTn>
                <p:tgtEl>
                  <p:spTgt spid="5"/>
                </p:tgtEl>
              </p:cMediaNode>
            </p:audio>
            <p:audio>
              <p:cMediaNode vol="80000">
                <p:cTn id="30" fill="hold" display="0">
                  <p:stCondLst>
                    <p:cond delay="indefinite"/>
                  </p:stCondLst>
                  <p:endCondLst>
                    <p:cond evt="onStopAudio" delay="0">
                      <p:tgtEl>
                        <p:sldTgt/>
                      </p:tgtEl>
                    </p:cond>
                  </p:endCondLst>
                </p:cTn>
                <p:tgtEl>
                  <p:spTgt spid="9"/>
                </p:tgtEl>
              </p:cMediaNode>
            </p:audio>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p:txBody>
          <a:bodyPr/>
          <a:lstStyle/>
          <a:p>
            <a:pPr marL="342900" indent="-342900">
              <a:buFont typeface="Arial" panose="020B0604020202020204" pitchFamily="34" charset="0"/>
              <a:buChar char="•"/>
            </a:pPr>
            <a:r>
              <a:rPr lang="de-DE" dirty="0" smtClean="0"/>
              <a:t>Ton- und Impulshaltigkeit werden nur dann berücksichtigt, wenn sie auch wirklich am Immissionsort hörbar sind.</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a:t>Ton- und </a:t>
            </a:r>
            <a:r>
              <a:rPr lang="de-DE" dirty="0" err="1"/>
              <a:t>Impulshaltigkeit</a:t>
            </a:r>
            <a:r>
              <a:rPr lang="de-DE" dirty="0"/>
              <a:t> werden </a:t>
            </a:r>
            <a:r>
              <a:rPr lang="de-DE" dirty="0" smtClean="0"/>
              <a:t>in Form von Zuschlägen auf den zeitlich gemittelten Summenpegel berücksichtigt.</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Für Tonhaltigkeit wird je nach Ausgeprägtheit pauschal ein Zuschlag </a:t>
            </a:r>
            <a:r>
              <a:rPr lang="de-DE" i="1" dirty="0" smtClean="0"/>
              <a:t>K</a:t>
            </a:r>
            <a:r>
              <a:rPr lang="de-DE" baseline="-25000" dirty="0" smtClean="0"/>
              <a:t>T</a:t>
            </a:r>
            <a:r>
              <a:rPr lang="de-DE" dirty="0" smtClean="0"/>
              <a:t> von 3 dB oder 6 dB vergeben.</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dirty="0" smtClean="0"/>
              <a:t>Für die Impulshaltigkeit wird der Zuschlag </a:t>
            </a:r>
            <a:r>
              <a:rPr lang="de-DE" i="1" dirty="0"/>
              <a:t>K</a:t>
            </a:r>
            <a:r>
              <a:rPr lang="de-DE" baseline="-25000" dirty="0"/>
              <a:t>I </a:t>
            </a:r>
            <a:r>
              <a:rPr lang="de-DE" baseline="-25000" dirty="0" smtClean="0"/>
              <a:t> </a:t>
            </a:r>
            <a:r>
              <a:rPr lang="de-DE" dirty="0" smtClean="0"/>
              <a:t>aus der Impulshöhe und der Impulshäufigkeit berechnet.</a:t>
            </a:r>
          </a:p>
        </p:txBody>
      </p:sp>
      <p:sp>
        <p:nvSpPr>
          <p:cNvPr id="2" name="Titel 1"/>
          <p:cNvSpPr>
            <a:spLocks noGrp="1"/>
          </p:cNvSpPr>
          <p:nvPr>
            <p:ph type="title"/>
          </p:nvPr>
        </p:nvSpPr>
        <p:spPr/>
        <p:txBody>
          <a:bodyPr/>
          <a:lstStyle/>
          <a:p>
            <a:r>
              <a:rPr lang="de-DE" b="1" dirty="0"/>
              <a:t>Beurteilungspegel</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6</a:t>
            </a:fld>
            <a:endParaRPr lang="de-DE" dirty="0">
              <a:solidFill>
                <a:srgbClr val="C8C8C8"/>
              </a:solidFill>
            </a:endParaRPr>
          </a:p>
        </p:txBody>
      </p:sp>
    </p:spTree>
    <p:extLst>
      <p:ext uri="{BB962C8B-B14F-4D97-AF65-F5344CB8AC3E}">
        <p14:creationId xmlns:p14="http://schemas.microsoft.com/office/powerpoint/2010/main" val="267452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p:txBody>
          <a:bodyPr>
            <a:normAutofit/>
          </a:bodyPr>
          <a:lstStyle/>
          <a:p>
            <a:pPr marL="342900" indent="-342900">
              <a:buFont typeface="Arial" panose="020B0604020202020204" pitchFamily="34" charset="0"/>
              <a:buChar char="•"/>
            </a:pPr>
            <a:r>
              <a:rPr lang="de-DE" dirty="0"/>
              <a:t>Den gemittelten Immissionspegel </a:t>
            </a:r>
            <a:r>
              <a:rPr lang="de-DE" dirty="0" smtClean="0"/>
              <a:t>inklusive </a:t>
            </a:r>
            <a:r>
              <a:rPr lang="de-DE" dirty="0"/>
              <a:t>der </a:t>
            </a:r>
            <a:r>
              <a:rPr lang="de-DE" dirty="0" smtClean="0"/>
              <a:t>Zuschläge nennen wir </a:t>
            </a:r>
            <a:r>
              <a:rPr lang="de-DE" b="1" dirty="0" smtClean="0">
                <a:solidFill>
                  <a:schemeClr val="tx2"/>
                </a:solidFill>
              </a:rPr>
              <a:t>Beurteilungspegel </a:t>
            </a:r>
            <a:r>
              <a:rPr lang="de-DE" b="1" i="1" dirty="0" err="1" smtClean="0">
                <a:solidFill>
                  <a:schemeClr val="tx2"/>
                </a:solidFill>
              </a:rPr>
              <a:t>L</a:t>
            </a:r>
            <a:r>
              <a:rPr lang="de-DE" b="1" baseline="-25000" dirty="0" err="1" smtClean="0">
                <a:solidFill>
                  <a:schemeClr val="tx2"/>
                </a:solidFill>
              </a:rPr>
              <a:t>r</a:t>
            </a:r>
            <a:r>
              <a:rPr lang="de-DE" dirty="0" smtClean="0"/>
              <a:t>. Die Immissionsricht-werte beziehen sich immer auf Beurteilungspegel. </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Bei unserer Gerätegruppe sind 3 dB Tonalitätszuschlag üblich, bei erheblicher Tonalität sind 6 dB zu vergeben; nur ohne wahrnehmbare Tonhaltigkeit entfällt der Zuschlag.</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Der Zuschlag</a:t>
            </a:r>
            <a:r>
              <a:rPr lang="de-DE" dirty="0"/>
              <a:t> </a:t>
            </a:r>
            <a:r>
              <a:rPr lang="de-DE" dirty="0" smtClean="0"/>
              <a:t>für </a:t>
            </a:r>
            <a:r>
              <a:rPr lang="de-DE" dirty="0"/>
              <a:t>Impulshaltigkeit </a:t>
            </a:r>
            <a:r>
              <a:rPr lang="de-DE" dirty="0" smtClean="0"/>
              <a:t>spielt bei unserer Gerätegruppe eine </a:t>
            </a:r>
            <a:r>
              <a:rPr lang="de-DE" dirty="0"/>
              <a:t>untergeordnete </a:t>
            </a:r>
            <a:r>
              <a:rPr lang="de-DE" dirty="0" smtClean="0"/>
              <a:t>Rolle.</a:t>
            </a:r>
          </a:p>
        </p:txBody>
      </p:sp>
      <p:sp>
        <p:nvSpPr>
          <p:cNvPr id="2" name="Titel 1"/>
          <p:cNvSpPr>
            <a:spLocks noGrp="1"/>
          </p:cNvSpPr>
          <p:nvPr>
            <p:ph type="title"/>
          </p:nvPr>
        </p:nvSpPr>
        <p:spPr/>
        <p:txBody>
          <a:bodyPr/>
          <a:lstStyle/>
          <a:p>
            <a:r>
              <a:rPr lang="de-DE" b="1" dirty="0"/>
              <a:t>Beurteilungspegel</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7</a:t>
            </a:fld>
            <a:endParaRPr lang="de-DE" dirty="0">
              <a:solidFill>
                <a:srgbClr val="C8C8C8"/>
              </a:solidFill>
            </a:endParaRPr>
          </a:p>
        </p:txBody>
      </p:sp>
    </p:spTree>
    <p:extLst>
      <p:ext uri="{BB962C8B-B14F-4D97-AF65-F5344CB8AC3E}">
        <p14:creationId xmlns:p14="http://schemas.microsoft.com/office/powerpoint/2010/main" val="632971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lstStyle/>
          <a:p>
            <a:endParaRPr lang="de-DE"/>
          </a:p>
        </p:txBody>
      </p:sp>
      <p:sp>
        <p:nvSpPr>
          <p:cNvPr id="3" name="Inhaltsplatzhalter 2"/>
          <p:cNvSpPr>
            <a:spLocks noGrp="1"/>
          </p:cNvSpPr>
          <p:nvPr>
            <p:ph sz="quarter" idx="14"/>
          </p:nvPr>
        </p:nvSpPr>
        <p:spPr>
          <a:xfrm>
            <a:off x="415156" y="1484784"/>
            <a:ext cx="8333308" cy="4608512"/>
          </a:xfrm>
        </p:spPr>
        <p:txBody>
          <a:bodyPr anchor="ctr">
            <a:normAutofit/>
          </a:bodyPr>
          <a:lstStyle/>
          <a:p>
            <a:pPr marL="342900" indent="-342900">
              <a:buFont typeface="Arial" panose="020B0604020202020204" pitchFamily="34" charset="0"/>
              <a:buChar char="•"/>
            </a:pPr>
            <a:r>
              <a:rPr lang="de-DE" dirty="0" smtClean="0"/>
              <a:t>Als Beispiel wird wieder die Luft-Wärme-Pumpe aus Kapitel 4 betrachtet. </a:t>
            </a:r>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Für die deutlichen tonhaltigen Geräuschanteile vergeben wir einen Tonalitätszuschlag von </a:t>
            </a:r>
            <a:r>
              <a:rPr lang="de-DE" i="1" dirty="0" smtClean="0"/>
              <a:t>K</a:t>
            </a:r>
            <a:r>
              <a:rPr lang="de-DE" baseline="-25000" dirty="0" smtClean="0"/>
              <a:t>T</a:t>
            </a:r>
            <a:r>
              <a:rPr lang="de-DE" dirty="0" smtClean="0"/>
              <a:t> = 6 dB. </a:t>
            </a: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t>Das Gerät arbeitet durchgängig bei nahezu konstanter Geräuschentwicklung, so dass </a:t>
            </a:r>
            <a:r>
              <a:rPr lang="de-DE" i="1" dirty="0" smtClean="0"/>
              <a:t>K</a:t>
            </a:r>
            <a:r>
              <a:rPr lang="de-DE" baseline="-25000" dirty="0" smtClean="0"/>
              <a:t>I</a:t>
            </a:r>
            <a:r>
              <a:rPr lang="de-DE" dirty="0" smtClean="0"/>
              <a:t> </a:t>
            </a:r>
            <a:r>
              <a:rPr lang="de-DE" dirty="0"/>
              <a:t>= </a:t>
            </a:r>
            <a:r>
              <a:rPr lang="de-DE" dirty="0" smtClean="0"/>
              <a:t>0 dB angesetzt wird.</a:t>
            </a:r>
          </a:p>
        </p:txBody>
      </p:sp>
      <p:sp>
        <p:nvSpPr>
          <p:cNvPr id="2" name="Titel 1"/>
          <p:cNvSpPr>
            <a:spLocks noGrp="1"/>
          </p:cNvSpPr>
          <p:nvPr>
            <p:ph type="title"/>
          </p:nvPr>
        </p:nvSpPr>
        <p:spPr/>
        <p:txBody>
          <a:bodyPr/>
          <a:lstStyle/>
          <a:p>
            <a:r>
              <a:rPr lang="de-DE" b="1" dirty="0"/>
              <a:t>Beurteilungspegel</a:t>
            </a:r>
          </a:p>
        </p:txBody>
      </p:sp>
      <p:sp>
        <p:nvSpPr>
          <p:cNvPr id="4" name="Datumsplatzhalter 3"/>
          <p:cNvSpPr>
            <a:spLocks noGrp="1"/>
          </p:cNvSpPr>
          <p:nvPr>
            <p:ph type="dt" sz="half" idx="15"/>
          </p:nvPr>
        </p:nvSpPr>
        <p:spPr/>
        <p:txBody>
          <a:bodyPr/>
          <a:lstStyle/>
          <a:p>
            <a:fld id="{4420A82B-31DB-4A8B-AA85-4000F63A11A9}" type="datetime1">
              <a:rPr lang="de-DE" smtClean="0">
                <a:solidFill>
                  <a:srgbClr val="C8C8C8"/>
                </a:solidFill>
              </a:rPr>
              <a:pPr/>
              <a:t>27.05.2014</a:t>
            </a:fld>
            <a:endParaRPr lang="de-DE" dirty="0">
              <a:solidFill>
                <a:srgbClr val="C8C8C8"/>
              </a:solidFill>
            </a:endParaRPr>
          </a:p>
        </p:txBody>
      </p:sp>
      <p:sp>
        <p:nvSpPr>
          <p:cNvPr id="6" name="Foliennummernplatzhalter 5"/>
          <p:cNvSpPr>
            <a:spLocks noGrp="1"/>
          </p:cNvSpPr>
          <p:nvPr>
            <p:ph type="sldNum" sz="quarter" idx="17"/>
          </p:nvPr>
        </p:nvSpPr>
        <p:spPr/>
        <p:txBody>
          <a:bodyPr/>
          <a:lstStyle/>
          <a:p>
            <a:fld id="{444A159E-39F8-4BD4-BAC6-A1654F7AE0EA}" type="slidenum">
              <a:rPr lang="de-DE" smtClean="0">
                <a:solidFill>
                  <a:srgbClr val="C8C8C8"/>
                </a:solidFill>
              </a:rPr>
              <a:pPr/>
              <a:t>8</a:t>
            </a:fld>
            <a:endParaRPr lang="de-DE" dirty="0">
              <a:solidFill>
                <a:srgbClr val="C8C8C8"/>
              </a:solidFill>
            </a:endParaRPr>
          </a:p>
        </p:txBody>
      </p:sp>
    </p:spTree>
    <p:extLst>
      <p:ext uri="{BB962C8B-B14F-4D97-AF65-F5344CB8AC3E}">
        <p14:creationId xmlns:p14="http://schemas.microsoft.com/office/powerpoint/2010/main" val="772050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4"/>
          </p:nvPr>
        </p:nvSpPr>
        <p:spPr>
          <a:xfrm>
            <a:off x="415155" y="1497261"/>
            <a:ext cx="4012827" cy="4884489"/>
          </a:xfrm>
        </p:spPr>
        <p:txBody>
          <a:bodyPr/>
          <a:lstStyle/>
          <a:p>
            <a:r>
              <a:rPr lang="de-DE" dirty="0"/>
              <a:t>Daher erhalten wir als Beurteilungspegel:</a:t>
            </a:r>
            <a:br>
              <a:rPr lang="de-DE" dirty="0"/>
            </a:br>
            <a:r>
              <a:rPr lang="de-DE" i="1" dirty="0"/>
              <a:t>L</a:t>
            </a:r>
            <a:r>
              <a:rPr lang="de-DE" baseline="-25000" dirty="0"/>
              <a:t>r </a:t>
            </a:r>
            <a:r>
              <a:rPr lang="de-DE" dirty="0"/>
              <a:t>= </a:t>
            </a:r>
            <a:r>
              <a:rPr lang="de-DE" i="1" dirty="0" err="1"/>
              <a:t>L</a:t>
            </a:r>
            <a:r>
              <a:rPr lang="de-DE" baseline="-25000" dirty="0" err="1"/>
              <a:t>pA</a:t>
            </a:r>
            <a:r>
              <a:rPr lang="de-DE" baseline="-25000" dirty="0"/>
              <a:t> </a:t>
            </a:r>
            <a:r>
              <a:rPr lang="de-DE" dirty="0"/>
              <a:t>+ </a:t>
            </a:r>
            <a:r>
              <a:rPr lang="de-DE" i="1" dirty="0"/>
              <a:t>K</a:t>
            </a:r>
            <a:r>
              <a:rPr lang="de-DE" baseline="-25000" dirty="0"/>
              <a:t>T</a:t>
            </a:r>
            <a:r>
              <a:rPr lang="de-DE" dirty="0"/>
              <a:t> </a:t>
            </a:r>
            <a:br>
              <a:rPr lang="de-DE" dirty="0"/>
            </a:br>
            <a:r>
              <a:rPr lang="de-DE" dirty="0" smtClean="0"/>
              <a:t>= 37 dB(A</a:t>
            </a:r>
            <a:r>
              <a:rPr lang="de-DE" dirty="0"/>
              <a:t>) + </a:t>
            </a:r>
            <a:r>
              <a:rPr lang="de-DE" dirty="0" smtClean="0"/>
              <a:t>6 dB(A</a:t>
            </a:r>
            <a:r>
              <a:rPr lang="de-DE" dirty="0"/>
              <a:t>) </a:t>
            </a:r>
            <a:r>
              <a:rPr lang="de-DE" dirty="0" smtClean="0"/>
              <a:t> </a:t>
            </a:r>
            <a:br>
              <a:rPr lang="de-DE" dirty="0" smtClean="0"/>
            </a:br>
            <a:r>
              <a:rPr lang="de-DE" dirty="0" smtClean="0"/>
              <a:t>= 43 dB(A</a:t>
            </a:r>
            <a:r>
              <a:rPr lang="de-DE" dirty="0"/>
              <a:t>).</a:t>
            </a:r>
          </a:p>
          <a:p>
            <a:endParaRPr lang="de-DE" dirty="0"/>
          </a:p>
          <a:p>
            <a:r>
              <a:rPr lang="de-DE" dirty="0"/>
              <a:t>Der Beurteilungspegel über-schreitet den Immissions-</a:t>
            </a:r>
            <a:r>
              <a:rPr lang="de-DE" dirty="0" err="1"/>
              <a:t>richtwert</a:t>
            </a:r>
            <a:r>
              <a:rPr lang="de-DE" dirty="0"/>
              <a:t> zur Nachtzeit, der Betrieb ist damit nachts unzulässig</a:t>
            </a:r>
            <a:r>
              <a:rPr lang="de-DE" dirty="0" smtClean="0"/>
              <a:t>.</a:t>
            </a:r>
            <a:endParaRPr lang="de-DE" dirty="0"/>
          </a:p>
        </p:txBody>
      </p:sp>
      <p:sp>
        <p:nvSpPr>
          <p:cNvPr id="7" name="Titel 6"/>
          <p:cNvSpPr>
            <a:spLocks noGrp="1"/>
          </p:cNvSpPr>
          <p:nvPr>
            <p:ph type="title"/>
          </p:nvPr>
        </p:nvSpPr>
        <p:spPr/>
        <p:txBody>
          <a:bodyPr/>
          <a:lstStyle/>
          <a:p>
            <a:r>
              <a:rPr lang="de-DE" dirty="0"/>
              <a:t>Beurteilungspegel</a:t>
            </a:r>
            <a:endParaRPr lang="de-DE" b="1" dirty="0"/>
          </a:p>
        </p:txBody>
      </p:sp>
      <p:sp>
        <p:nvSpPr>
          <p:cNvPr id="3" name="Datumsplatzhalter 2"/>
          <p:cNvSpPr>
            <a:spLocks noGrp="1"/>
          </p:cNvSpPr>
          <p:nvPr>
            <p:ph type="dt" sz="half" idx="15"/>
          </p:nvPr>
        </p:nvSpPr>
        <p:spPr/>
        <p:txBody>
          <a:bodyPr/>
          <a:lstStyle/>
          <a:p>
            <a:fld id="{CBBB5A65-6F89-4E28-BC52-2191A3EE1F5D}" type="datetime1">
              <a:rPr lang="de-DE" smtClean="0">
                <a:solidFill>
                  <a:srgbClr val="C8C8C8"/>
                </a:solidFill>
              </a:rPr>
              <a:pPr/>
              <a:t>27.05.2014</a:t>
            </a:fld>
            <a:endParaRPr lang="de-DE" dirty="0">
              <a:solidFill>
                <a:srgbClr val="C8C8C8"/>
              </a:solidFill>
            </a:endParaRPr>
          </a:p>
        </p:txBody>
      </p:sp>
      <p:sp>
        <p:nvSpPr>
          <p:cNvPr id="6" name="Textplatzhalter 5"/>
          <p:cNvSpPr>
            <a:spLocks noGrp="1"/>
          </p:cNvSpPr>
          <p:nvPr>
            <p:ph type="body" sz="quarter" idx="13"/>
          </p:nvPr>
        </p:nvSpPr>
        <p:spPr/>
        <p:txBody>
          <a:bodyPr/>
          <a:lstStyle/>
          <a:p>
            <a:endParaRPr lang="de-DE"/>
          </a:p>
        </p:txBody>
      </p:sp>
      <p:pic>
        <p:nvPicPr>
          <p:cNvPr id="17" name="Inhaltsplatzhalt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3" y="1677480"/>
            <a:ext cx="4465191" cy="4212136"/>
          </a:xfrm>
          <a:prstGeom prst="rect">
            <a:avLst/>
          </a:prstGeom>
        </p:spPr>
      </p:pic>
      <p:sp>
        <p:nvSpPr>
          <p:cNvPr id="18" name="Titel 6"/>
          <p:cNvSpPr txBox="1">
            <a:spLocks/>
          </p:cNvSpPr>
          <p:nvPr/>
        </p:nvSpPr>
        <p:spPr>
          <a:xfrm>
            <a:off x="4427984" y="5589240"/>
            <a:ext cx="4465191" cy="288000"/>
          </a:xfrm>
          <a:prstGeom prst="rect">
            <a:avLst/>
          </a:prstGeom>
          <a:solidFill>
            <a:schemeClr val="bg1">
              <a:alpha val="80000"/>
            </a:schemeClr>
          </a:solidFill>
        </p:spPr>
        <p:txBody>
          <a:bodyPr vert="horz" lIns="0" tIns="0" rIns="0" bIns="0" rtlCol="0" anchor="b" anchorCtr="0">
            <a:normAutofit/>
          </a:bodyPr>
          <a:lstStyle>
            <a:defPPr>
              <a:defRPr lang="de-DE"/>
            </a:defPPr>
            <a:lvl1pPr>
              <a:spcBef>
                <a:spcPct val="0"/>
              </a:spcBef>
              <a:buNone/>
              <a:defRPr sz="1600" b="1">
                <a:latin typeface="+mj-lt"/>
                <a:ea typeface="+mj-ea"/>
                <a:cs typeface="+mj-cs"/>
              </a:defRPr>
            </a:lvl1pPr>
          </a:lstStyle>
          <a:p>
            <a:pPr algn="ctr"/>
            <a:r>
              <a:rPr lang="de-DE" sz="1800" dirty="0"/>
              <a:t>Schallimmissionen einer Wärmepumpe</a:t>
            </a:r>
          </a:p>
        </p:txBody>
      </p:sp>
      <p:pic>
        <p:nvPicPr>
          <p:cNvPr id="19" name="Grafik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3196" y="2320414"/>
            <a:ext cx="946690" cy="3041485"/>
          </a:xfrm>
          <a:prstGeom prst="rect">
            <a:avLst/>
          </a:prstGeom>
          <a:ln>
            <a:noFill/>
          </a:ln>
          <a:effectLst>
            <a:outerShdw blurRad="292100" dist="139700" dir="2700000" algn="tl" rotWithShape="0">
              <a:srgbClr val="333333">
                <a:alpha val="65000"/>
              </a:srgbClr>
            </a:outerShdw>
          </a:effectLst>
        </p:spPr>
      </p:pic>
      <p:sp>
        <p:nvSpPr>
          <p:cNvPr id="20" name="Rechteck 19"/>
          <p:cNvSpPr/>
          <p:nvPr/>
        </p:nvSpPr>
        <p:spPr>
          <a:xfrm>
            <a:off x="7210671" y="5133386"/>
            <a:ext cx="1823191" cy="369332"/>
          </a:xfrm>
          <a:prstGeom prst="rect">
            <a:avLst/>
          </a:prstGeom>
        </p:spPr>
        <p:txBody>
          <a:bodyPr wrap="none">
            <a:spAutoFit/>
          </a:bodyPr>
          <a:lstStyle/>
          <a:p>
            <a:r>
              <a:rPr lang="de-DE" b="1" i="1" dirty="0" smtClean="0">
                <a:solidFill>
                  <a:srgbClr val="FF0000"/>
                </a:solidFill>
              </a:rPr>
              <a:t>L</a:t>
            </a:r>
            <a:r>
              <a:rPr lang="de-DE" b="1" baseline="-25000" dirty="0" smtClean="0">
                <a:solidFill>
                  <a:srgbClr val="FF0000"/>
                </a:solidFill>
              </a:rPr>
              <a:t>WA </a:t>
            </a:r>
            <a:r>
              <a:rPr lang="de-DE" b="1" dirty="0">
                <a:solidFill>
                  <a:srgbClr val="FF0000"/>
                </a:solidFill>
              </a:rPr>
              <a:t>= </a:t>
            </a:r>
            <a:r>
              <a:rPr lang="de-DE" b="1" dirty="0" smtClean="0">
                <a:solidFill>
                  <a:srgbClr val="FF0000"/>
                </a:solidFill>
              </a:rPr>
              <a:t>67 dB(A</a:t>
            </a:r>
            <a:r>
              <a:rPr lang="de-DE" b="1" dirty="0">
                <a:solidFill>
                  <a:srgbClr val="FF0000"/>
                </a:solidFill>
              </a:rPr>
              <a:t>) </a:t>
            </a:r>
          </a:p>
        </p:txBody>
      </p:sp>
      <p:sp>
        <p:nvSpPr>
          <p:cNvPr id="21" name="Rechteck 20"/>
          <p:cNvSpPr/>
          <p:nvPr/>
        </p:nvSpPr>
        <p:spPr>
          <a:xfrm>
            <a:off x="6347001" y="2060848"/>
            <a:ext cx="1716239" cy="923330"/>
          </a:xfrm>
          <a:prstGeom prst="rect">
            <a:avLst/>
          </a:prstGeom>
        </p:spPr>
        <p:txBody>
          <a:bodyPr wrap="none">
            <a:spAutoFit/>
          </a:bodyPr>
          <a:lstStyle/>
          <a:p>
            <a:pPr algn="ctr"/>
            <a:r>
              <a:rPr lang="de-DE" b="1" i="1" dirty="0" err="1" smtClean="0">
                <a:solidFill>
                  <a:srgbClr val="FF0000"/>
                </a:solidFill>
              </a:rPr>
              <a:t>L</a:t>
            </a:r>
            <a:r>
              <a:rPr lang="de-DE" b="1" baseline="-25000" dirty="0" err="1" smtClean="0">
                <a:solidFill>
                  <a:srgbClr val="FF0000"/>
                </a:solidFill>
              </a:rPr>
              <a:t>pA</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37 dB(A)</a:t>
            </a:r>
          </a:p>
          <a:p>
            <a:pPr algn="ctr"/>
            <a:r>
              <a:rPr lang="de-DE" b="1" i="1" dirty="0" smtClean="0">
                <a:solidFill>
                  <a:srgbClr val="FF0000"/>
                </a:solidFill>
              </a:rPr>
              <a:t>K</a:t>
            </a:r>
            <a:r>
              <a:rPr lang="de-DE" b="1" baseline="-25000" dirty="0">
                <a:solidFill>
                  <a:srgbClr val="FF0000"/>
                </a:solidFill>
              </a:rPr>
              <a:t>T</a:t>
            </a:r>
            <a:r>
              <a:rPr lang="de-DE" b="1" baseline="-25000" dirty="0" smtClean="0">
                <a:solidFill>
                  <a:srgbClr val="FF0000"/>
                </a:solidFill>
              </a:rPr>
              <a:t> </a:t>
            </a:r>
            <a:r>
              <a:rPr lang="de-DE" b="1" dirty="0">
                <a:solidFill>
                  <a:srgbClr val="FF0000"/>
                </a:solidFill>
              </a:rPr>
              <a:t>= </a:t>
            </a:r>
            <a:r>
              <a:rPr lang="de-DE" b="1" dirty="0" smtClean="0">
                <a:solidFill>
                  <a:srgbClr val="FF0000"/>
                </a:solidFill>
              </a:rPr>
              <a:t>6 dB(A</a:t>
            </a:r>
            <a:r>
              <a:rPr lang="de-DE" b="1" dirty="0">
                <a:solidFill>
                  <a:srgbClr val="FF0000"/>
                </a:solidFill>
              </a:rPr>
              <a:t>)</a:t>
            </a:r>
          </a:p>
          <a:p>
            <a:pPr algn="ctr"/>
            <a:r>
              <a:rPr lang="de-DE" b="1" i="1" dirty="0" err="1" smtClean="0">
                <a:solidFill>
                  <a:srgbClr val="FF0000"/>
                </a:solidFill>
              </a:rPr>
              <a:t>L</a:t>
            </a:r>
            <a:r>
              <a:rPr lang="de-DE" b="1" baseline="-25000" dirty="0" err="1">
                <a:solidFill>
                  <a:srgbClr val="FF0000"/>
                </a:solidFill>
              </a:rPr>
              <a:t>r</a:t>
            </a:r>
            <a:r>
              <a:rPr lang="de-DE" b="1" baseline="-25000" dirty="0" smtClean="0">
                <a:solidFill>
                  <a:srgbClr val="FF0000"/>
                </a:solidFill>
              </a:rPr>
              <a:t> </a:t>
            </a:r>
            <a:r>
              <a:rPr lang="de-DE" b="1" dirty="0">
                <a:solidFill>
                  <a:srgbClr val="FF0000"/>
                </a:solidFill>
              </a:rPr>
              <a:t>= </a:t>
            </a:r>
            <a:r>
              <a:rPr lang="de-DE" b="1" dirty="0" smtClean="0">
                <a:solidFill>
                  <a:srgbClr val="FF0000"/>
                </a:solidFill>
              </a:rPr>
              <a:t>43 dB(A)</a:t>
            </a:r>
            <a:endParaRPr lang="de-DE" b="1" dirty="0">
              <a:solidFill>
                <a:srgbClr val="FF0000"/>
              </a:solidFill>
            </a:endParaRPr>
          </a:p>
        </p:txBody>
      </p:sp>
      <p:sp>
        <p:nvSpPr>
          <p:cNvPr id="22" name="Rechteck 21"/>
          <p:cNvSpPr/>
          <p:nvPr/>
        </p:nvSpPr>
        <p:spPr>
          <a:xfrm>
            <a:off x="4981497" y="3597328"/>
            <a:ext cx="1444626" cy="369332"/>
          </a:xfrm>
          <a:prstGeom prst="rect">
            <a:avLst/>
          </a:prstGeom>
        </p:spPr>
        <p:txBody>
          <a:bodyPr wrap="none">
            <a:spAutoFit/>
          </a:bodyPr>
          <a:lstStyle/>
          <a:p>
            <a:r>
              <a:rPr lang="de-DE" b="1" i="1" dirty="0" err="1" smtClean="0">
                <a:solidFill>
                  <a:srgbClr val="FF0000"/>
                </a:solidFill>
              </a:rPr>
              <a:t>A</a:t>
            </a:r>
            <a:r>
              <a:rPr lang="de-DE" b="1" baseline="-25000" dirty="0" err="1" smtClean="0">
                <a:solidFill>
                  <a:srgbClr val="FF0000"/>
                </a:solidFill>
              </a:rPr>
              <a:t>div</a:t>
            </a:r>
            <a:r>
              <a:rPr lang="de-DE" b="1" baseline="-25000" dirty="0" smtClean="0">
                <a:solidFill>
                  <a:srgbClr val="FF0000"/>
                </a:solidFill>
              </a:rPr>
              <a:t> </a:t>
            </a:r>
            <a:r>
              <a:rPr lang="de-DE" b="1" dirty="0">
                <a:solidFill>
                  <a:srgbClr val="FF0000"/>
                </a:solidFill>
              </a:rPr>
              <a:t>= </a:t>
            </a:r>
            <a:r>
              <a:rPr lang="de-DE" b="1" dirty="0" smtClean="0">
                <a:solidFill>
                  <a:srgbClr val="FF0000"/>
                </a:solidFill>
              </a:rPr>
              <a:t>30 dB</a:t>
            </a:r>
            <a:endParaRPr lang="de-DE" b="1" dirty="0">
              <a:solidFill>
                <a:srgbClr val="FF0000"/>
              </a:solidFill>
            </a:endParaRPr>
          </a:p>
        </p:txBody>
      </p:sp>
    </p:spTree>
    <p:extLst>
      <p:ext uri="{BB962C8B-B14F-4D97-AF65-F5344CB8AC3E}">
        <p14:creationId xmlns:p14="http://schemas.microsoft.com/office/powerpoint/2010/main" val="2651510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theme/theme1.xml><?xml version="1.0" encoding="utf-8"?>
<a:theme xmlns:a="http://schemas.openxmlformats.org/drawingml/2006/main" name="1_Larissa-Design">
  <a:themeElements>
    <a:clrScheme name="UBA">
      <a:dk1>
        <a:sysClr val="windowText" lastClr="000000"/>
      </a:dk1>
      <a:lt1>
        <a:sysClr val="window" lastClr="FFFFFF"/>
      </a:lt1>
      <a:dk2>
        <a:srgbClr val="5EAD35"/>
      </a:dk2>
      <a:lt2>
        <a:srgbClr val="F2F2F2"/>
      </a:lt2>
      <a:accent1>
        <a:srgbClr val="E2007A"/>
      </a:accent1>
      <a:accent2>
        <a:srgbClr val="5EAD35"/>
      </a:accent2>
      <a:accent3>
        <a:srgbClr val="007626"/>
      </a:accent3>
      <a:accent4>
        <a:srgbClr val="A5A5A5"/>
      </a:accent4>
      <a:accent5>
        <a:srgbClr val="7F7F7F"/>
      </a:accent5>
      <a:accent6>
        <a:srgbClr val="4D4D4D"/>
      </a:accent6>
      <a:hlink>
        <a:srgbClr val="007626"/>
      </a:hlink>
      <a:folHlink>
        <a:srgbClr val="007626"/>
      </a:folHlink>
    </a:clrScheme>
    <a:fontScheme name="Benutzerdefiniert 4">
      <a:majorFont>
        <a:latin typeface="Meta Offc Bold"/>
        <a:ea typeface=""/>
        <a:cs typeface=""/>
      </a:majorFont>
      <a:minorFont>
        <a:latin typeface="Meta Offc"/>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1897</Words>
  <Application>Microsoft Office PowerPoint</Application>
  <PresentationFormat>Bildschirmpräsentation (4:3)</PresentationFormat>
  <Paragraphs>213</Paragraphs>
  <Slides>13</Slides>
  <Notes>12</Notes>
  <HiddenSlides>0</HiddenSlides>
  <MMClips>4</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13</vt:i4>
      </vt:variant>
    </vt:vector>
  </HeadingPairs>
  <TitlesOfParts>
    <vt:vector size="20" baseType="lpstr">
      <vt:lpstr>Arial</vt:lpstr>
      <vt:lpstr>Symbol</vt:lpstr>
      <vt:lpstr>Meta Offc</vt:lpstr>
      <vt:lpstr>Meta Offc Bold</vt:lpstr>
      <vt:lpstr>Calibri</vt:lpstr>
      <vt:lpstr>Wingdings</vt:lpstr>
      <vt:lpstr>1_Larissa-Design</vt:lpstr>
      <vt:lpstr>5. Kapitel</vt:lpstr>
      <vt:lpstr>Grundsätze des Immissionsschutzes II</vt:lpstr>
      <vt:lpstr>Tonhaltigkeit</vt:lpstr>
      <vt:lpstr>Impulshaltigkeit</vt:lpstr>
      <vt:lpstr>Impulshaltigkeit</vt:lpstr>
      <vt:lpstr>Beurteilungspegel</vt:lpstr>
      <vt:lpstr>Beurteilungspegel</vt:lpstr>
      <vt:lpstr>Beurteilungspegel</vt:lpstr>
      <vt:lpstr>Beurteilungspegel</vt:lpstr>
      <vt:lpstr>Stand der Technik – Regelung der Emissionen</vt:lpstr>
      <vt:lpstr>Stand der Technik – Regelung der Emissionen</vt:lpstr>
      <vt:lpstr>Stand der Technik – Regelung der Emissionen</vt:lpstr>
      <vt:lpstr>Vielen Dank für Ihre Aufmerksamkeit </vt:lpstr>
    </vt:vector>
  </TitlesOfParts>
  <Company>Müller-BBM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Müller-BBM Powerpoint Vorlage - Hinweise</dc:title>
  <dc:creator>Lenzen,</dc:creator>
  <cp:lastModifiedBy>Lenzen, </cp:lastModifiedBy>
  <cp:revision>204</cp:revision>
  <dcterms:created xsi:type="dcterms:W3CDTF">2014-01-27T10:41:46Z</dcterms:created>
  <dcterms:modified xsi:type="dcterms:W3CDTF">2014-05-27T12:41:42Z</dcterms:modified>
</cp:coreProperties>
</file>