
<file path=[Content_Types].xml><?xml version="1.0" encoding="utf-8"?>
<Types xmlns="http://schemas.openxmlformats.org/package/2006/content-types">
  <Default Extension="mp3" ContentType="audio/unknown"/>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av" ContentType="audio/wav"/>
  <Default Extension="jpg"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5.jpg" ContentType="image/jpe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media/image7.jpg" ContentType="image/jpeg"/>
  <Override PartName="/ppt/notesSlides/notesSlide11.xml" ContentType="application/vnd.openxmlformats-officedocument.presentationml.notesSlide+xml"/>
  <Override PartName="/ppt/media/image9.jpg" ContentType="image/jpeg"/>
  <Override PartName="/ppt/notesSlides/notesSlide12.xml" ContentType="application/vnd.openxmlformats-officedocument.presentationml.notesSlide+xml"/>
  <Override PartName="/ppt/media/image10.jpg" ContentType="image/jpeg"/>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media/image12.jpg" ContentType="image/jpeg"/>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46" r:id="rId1"/>
  </p:sldMasterIdLst>
  <p:notesMasterIdLst>
    <p:notesMasterId r:id="rId22"/>
  </p:notesMasterIdLst>
  <p:sldIdLst>
    <p:sldId id="256" r:id="rId2"/>
    <p:sldId id="264" r:id="rId3"/>
    <p:sldId id="266" r:id="rId4"/>
    <p:sldId id="268" r:id="rId5"/>
    <p:sldId id="269" r:id="rId6"/>
    <p:sldId id="289" r:id="rId7"/>
    <p:sldId id="272" r:id="rId8"/>
    <p:sldId id="275" r:id="rId9"/>
    <p:sldId id="277" r:id="rId10"/>
    <p:sldId id="288" r:id="rId11"/>
    <p:sldId id="276" r:id="rId12"/>
    <p:sldId id="278" r:id="rId13"/>
    <p:sldId id="271" r:id="rId14"/>
    <p:sldId id="279" r:id="rId15"/>
    <p:sldId id="281" r:id="rId16"/>
    <p:sldId id="286" r:id="rId17"/>
    <p:sldId id="283" r:id="rId18"/>
    <p:sldId id="284" r:id="rId19"/>
    <p:sldId id="287" r:id="rId20"/>
    <p:sldId id="257" r:id="rId21"/>
  </p:sldIdLst>
  <p:sldSz cx="9144000" cy="6858000" type="screen4x3"/>
  <p:notesSz cx="6858000" cy="9144000"/>
  <p:embeddedFontLst>
    <p:embeddedFont>
      <p:font typeface="Calibri" panose="020F0502020204030204" pitchFamily="34" charset="0"/>
      <p:regular r:id="rId23"/>
      <p:bold r:id="rId24"/>
      <p:italic r:id="rId25"/>
      <p:boldItalic r:id="rId26"/>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99"/>
    <a:srgbClr val="0061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0566" autoAdjust="0"/>
    <p:restoredTop sz="71445" autoAdjust="0"/>
  </p:normalViewPr>
  <p:slideViewPr>
    <p:cSldViewPr snapToObjects="1">
      <p:cViewPr>
        <p:scale>
          <a:sx n="66" d="100"/>
          <a:sy n="66" d="100"/>
        </p:scale>
        <p:origin x="-1014" y="-420"/>
      </p:cViewPr>
      <p:guideLst>
        <p:guide orient="horz" pos="300"/>
        <p:guide orient="horz" pos="663"/>
        <p:guide orient="horz" pos="754"/>
        <p:guide pos="158"/>
        <p:guide pos="5602"/>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1" d="1"/>
        <a:sy n="1" d="1"/>
      </p:scale>
      <p:origin x="0" y="0"/>
    </p:cViewPr>
  </p:notesTextViewPr>
  <p:sorterViewPr>
    <p:cViewPr>
      <p:scale>
        <a:sx n="100" d="100"/>
        <a:sy n="100" d="100"/>
      </p:scale>
      <p:origin x="0" y="0"/>
    </p:cViewPr>
  </p:sorterViewPr>
  <p:notesViewPr>
    <p:cSldViewPr snapToObjects="1" showGuides="1">
      <p:cViewPr varScale="1">
        <p:scale>
          <a:sx n="102" d="100"/>
          <a:sy n="102" d="100"/>
        </p:scale>
        <p:origin x="-347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presProps" Target="presProps.xml"/><Relationship Id="rId30"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16.xml"/><Relationship Id="rId1" Type="http://schemas.openxmlformats.org/officeDocument/2006/relationships/slide" Target="slides/slide10.xml"/><Relationship Id="rId5" Type="http://schemas.openxmlformats.org/officeDocument/2006/relationships/slide" Target="slides/slide19.xml"/><Relationship Id="rId4"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FBE621-BD30-4E3C-A388-E3B1AF6B3E4C}" type="datetimeFigureOut">
              <a:rPr lang="de-DE" smtClean="0"/>
              <a:t>27.05.2014</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EC1513-3634-448A-B37C-DFF56361E386}" type="slidenum">
              <a:rPr lang="de-DE" smtClean="0"/>
              <a:t>‹Nr.›</a:t>
            </a:fld>
            <a:endParaRPr lang="de-DE"/>
          </a:p>
        </p:txBody>
      </p:sp>
    </p:spTree>
    <p:extLst>
      <p:ext uri="{BB962C8B-B14F-4D97-AF65-F5344CB8AC3E}">
        <p14:creationId xmlns:p14="http://schemas.microsoft.com/office/powerpoint/2010/main" val="421719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Nachdem im 1. Kapitel die Themenstellung geklärt wurde, widmen</a:t>
            </a:r>
            <a:r>
              <a:rPr lang="de-DE" baseline="0" dirty="0" smtClean="0"/>
              <a:t> wir uns</a:t>
            </a:r>
            <a:r>
              <a:rPr lang="de-DE" dirty="0" smtClean="0"/>
              <a:t> als Nächstes den naturwissenschaftlichen</a:t>
            </a:r>
            <a:r>
              <a:rPr lang="de-DE" baseline="0" dirty="0" smtClean="0"/>
              <a:t> </a:t>
            </a:r>
            <a:r>
              <a:rPr lang="de-DE" dirty="0" smtClean="0"/>
              <a:t>Grundlagen.</a:t>
            </a:r>
          </a:p>
          <a:p>
            <a:pPr marL="0" marR="0" indent="0" algn="l" defTabSz="914400" rtl="0" eaLnBrk="1" fontAlgn="auto" latinLnBrk="0" hangingPunct="1">
              <a:lnSpc>
                <a:spcPct val="100000"/>
              </a:lnSpc>
              <a:spcBef>
                <a:spcPts val="0"/>
              </a:spcBef>
              <a:spcAft>
                <a:spcPts val="0"/>
              </a:spcAft>
              <a:buClrTx/>
              <a:buSzTx/>
              <a:buFontTx/>
              <a:buNone/>
              <a:tabLst/>
              <a:defRPr/>
            </a:pPr>
            <a:r>
              <a:rPr lang="de-DE" b="1" u="sng" baseline="0" dirty="0" smtClean="0"/>
              <a:t>Nächste Folie</a:t>
            </a:r>
            <a:endParaRPr lang="de-DE" b="1" u="sng" dirty="0" smtClean="0"/>
          </a:p>
          <a:p>
            <a:endParaRPr lang="de-DE" dirty="0"/>
          </a:p>
        </p:txBody>
      </p:sp>
      <p:sp>
        <p:nvSpPr>
          <p:cNvPr id="4" name="Foliennummernplatzhalter 3"/>
          <p:cNvSpPr>
            <a:spLocks noGrp="1"/>
          </p:cNvSpPr>
          <p:nvPr>
            <p:ph type="sldNum" sz="quarter" idx="10"/>
          </p:nvPr>
        </p:nvSpPr>
        <p:spPr/>
        <p:txBody>
          <a:bodyPr/>
          <a:lstStyle/>
          <a:p>
            <a:fld id="{3FEC1513-3634-448A-B37C-DFF56361E386}" type="slidenum">
              <a:rPr lang="de-DE" smtClean="0"/>
              <a:t>1</a:t>
            </a:fld>
            <a:endParaRPr lang="de-DE"/>
          </a:p>
        </p:txBody>
      </p:sp>
    </p:spTree>
    <p:extLst>
      <p:ext uri="{BB962C8B-B14F-4D97-AF65-F5344CB8AC3E}">
        <p14:creationId xmlns:p14="http://schemas.microsoft.com/office/powerpoint/2010/main" val="30601698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b="0" u="none" baseline="0" dirty="0" smtClean="0">
                <a:effectLst/>
              </a:rPr>
              <a:t>In der folgenden Grafik sind verschiedene Geräuschquellen </a:t>
            </a:r>
            <a:r>
              <a:rPr lang="de-DE" b="0" u="sng" baseline="0" dirty="0" smtClean="0">
                <a:effectLst/>
              </a:rPr>
              <a:t>nach ihren spektralen Hauptbestandteilen sortiert</a:t>
            </a:r>
            <a:r>
              <a:rPr lang="de-DE" b="0" u="none" baseline="0" dirty="0" smtClean="0">
                <a:effectLst/>
              </a:rPr>
              <a:t>. Die Hörbeispiele verdeutlichen, wie der Klang eines Geräuschs, der physikalisch gesehen in der spektralen Zusammensetzung einer Schallwelle liegt, charakteristisch für eine bestimmte Schallquelle ist.</a:t>
            </a:r>
          </a:p>
          <a:p>
            <a:pPr marL="0" marR="0" indent="0" algn="l" defTabSz="914400" rtl="0" eaLnBrk="1" fontAlgn="auto" latinLnBrk="0" hangingPunct="1">
              <a:lnSpc>
                <a:spcPct val="100000"/>
              </a:lnSpc>
              <a:spcBef>
                <a:spcPts val="0"/>
              </a:spcBef>
              <a:spcAft>
                <a:spcPts val="0"/>
              </a:spcAft>
              <a:buClrTx/>
              <a:buSzTx/>
              <a:buFontTx/>
              <a:buNone/>
              <a:tabLst/>
              <a:defRPr/>
            </a:pPr>
            <a:r>
              <a:rPr lang="de-DE" b="0" u="none" baseline="0" dirty="0" smtClean="0">
                <a:effectLst/>
              </a:rPr>
              <a:t>Jeweils auslösen und </a:t>
            </a:r>
            <a:r>
              <a:rPr lang="de-DE" b="1" u="sng" baseline="0" dirty="0" smtClean="0">
                <a:effectLst/>
              </a:rPr>
              <a:t>Audio.</a:t>
            </a:r>
            <a:endParaRPr lang="de-DE" b="0" u="none" baseline="0"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r>
              <a:rPr lang="de-DE" b="0" u="none" baseline="0" dirty="0" smtClean="0">
                <a:effectLst/>
              </a:rPr>
              <a:t>Wie funktioniert unsere Schallwahrnehmung?</a:t>
            </a:r>
          </a:p>
          <a:p>
            <a:endParaRPr lang="de-DE" dirty="0"/>
          </a:p>
        </p:txBody>
      </p:sp>
      <p:sp>
        <p:nvSpPr>
          <p:cNvPr id="4" name="Foliennummernplatzhalter 3"/>
          <p:cNvSpPr>
            <a:spLocks noGrp="1"/>
          </p:cNvSpPr>
          <p:nvPr>
            <p:ph type="sldNum" sz="quarter" idx="10"/>
          </p:nvPr>
        </p:nvSpPr>
        <p:spPr/>
        <p:txBody>
          <a:bodyPr/>
          <a:lstStyle/>
          <a:p>
            <a:fld id="{3FEC1513-3634-448A-B37C-DFF56361E386}" type="slidenum">
              <a:rPr lang="de-DE" smtClean="0"/>
              <a:t>10</a:t>
            </a:fld>
            <a:endParaRPr lang="de-DE"/>
          </a:p>
        </p:txBody>
      </p:sp>
    </p:spTree>
    <p:extLst>
      <p:ext uri="{BB962C8B-B14F-4D97-AF65-F5344CB8AC3E}">
        <p14:creationId xmlns:p14="http://schemas.microsoft.com/office/powerpoint/2010/main" val="4256828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Das</a:t>
            </a:r>
            <a:r>
              <a:rPr lang="de-DE" baseline="0" dirty="0" smtClean="0"/>
              <a:t> menschliche</a:t>
            </a:r>
            <a:r>
              <a:rPr lang="de-DE" dirty="0" smtClean="0"/>
              <a:t> Sinnesorgan zur Wahrnehmung von </a:t>
            </a:r>
            <a:r>
              <a:rPr lang="de-DE" u="sng" dirty="0" smtClean="0"/>
              <a:t>Schall ist das Ohr</a:t>
            </a:r>
            <a:r>
              <a:rPr lang="de-DE" baseline="0" dirty="0" smtClean="0"/>
              <a:t>. Die eintreffende Welle regt eine Schwingung des Trommelfells an, welche durch ein mechanisches System zur Schnecke im Innenohr weitergeleitet wird. Dort wird das Geräusch in seine einzelnen Frequenzen zerteilt und auf seine Klangeigenschaften hin analysiert, so dass wir Rückschlüsse auf seine Herkunft ziehen können.</a:t>
            </a:r>
          </a:p>
          <a:p>
            <a:r>
              <a:rPr lang="de-DE" baseline="0" dirty="0" smtClean="0"/>
              <a:t>Wir wollen kurz betrachten, in welchem Bereich sich menschliches Hören abspielt. </a:t>
            </a:r>
          </a:p>
          <a:p>
            <a:r>
              <a:rPr lang="de-DE" b="1" u="sng" baseline="0" dirty="0" smtClean="0"/>
              <a:t>Nächste Folie</a:t>
            </a:r>
          </a:p>
          <a:p>
            <a:endParaRPr lang="de-DE" u="sng" dirty="0" smtClean="0"/>
          </a:p>
          <a:p>
            <a:endParaRPr lang="de-DE" u="none" dirty="0" smtClean="0"/>
          </a:p>
          <a:p>
            <a:endParaRPr lang="de-DE" u="none"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11</a:t>
            </a:fld>
            <a:endParaRPr lang="de-DE">
              <a:solidFill>
                <a:prstClr val="black"/>
              </a:solidFill>
            </a:endParaRPr>
          </a:p>
        </p:txBody>
      </p:sp>
    </p:spTree>
    <p:extLst>
      <p:ext uri="{BB962C8B-B14F-4D97-AF65-F5344CB8AC3E}">
        <p14:creationId xmlns:p14="http://schemas.microsoft.com/office/powerpoint/2010/main" val="134569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a:t>
            </a:r>
            <a:r>
              <a:rPr lang="de-DE" baseline="0" dirty="0" smtClean="0"/>
              <a:t>m folgenden Diagramm ist die Frequenz in der Einheit Kilohertz (1 kHz = 1000 Hz) auf der x-Achse aufgetragen, der Schalldruckpegel in der Einheit Dezibel (dB) </a:t>
            </a:r>
            <a:r>
              <a:rPr lang="de-DE" u="sng" baseline="0" dirty="0" smtClean="0"/>
              <a:t>auf der y-Achse.</a:t>
            </a:r>
          </a:p>
          <a:p>
            <a:r>
              <a:rPr lang="de-DE" u="none" dirty="0" smtClean="0"/>
              <a:t>Zunächst interessiert uns die sogenannte Hörschwelle, das ist der Schalldruckpegel, der mindestens erreicht</a:t>
            </a:r>
            <a:r>
              <a:rPr lang="de-DE" u="none" baseline="0" dirty="0" smtClean="0"/>
              <a:t> werden muss, damit im Ohr </a:t>
            </a:r>
            <a:r>
              <a:rPr lang="de-DE" u="sng" baseline="0" dirty="0" smtClean="0"/>
              <a:t>ein Reiz ausgelöst wird</a:t>
            </a:r>
            <a:r>
              <a:rPr lang="de-DE" u="none" baseline="0" dirty="0" smtClean="0"/>
              <a:t>. Wir sehen, dass die Hörschwelle stark frequenzabhängig ist und bei ca. 3 kHz mit etwas weniger als 0 dB ihren niedrigsten Wert erreicht. Bei 3 kHz genügt ein besonders niedriger Schalldruckpegel für die Wahrnehmung eines Geräuschs. Das Gehör ist hier also am empfindlichsten.</a:t>
            </a:r>
          </a:p>
          <a:p>
            <a:r>
              <a:rPr lang="de-DE" u="none" baseline="0" dirty="0" smtClean="0"/>
              <a:t>Die Schmerzgrenze ist weitaus weniger abhängig von der Frequenz. </a:t>
            </a:r>
            <a:r>
              <a:rPr lang="de-DE" u="sng" baseline="0" dirty="0" smtClean="0"/>
              <a:t>Sie liegt bei ca. 135 dB.</a:t>
            </a:r>
            <a:r>
              <a:rPr lang="de-DE" u="none" baseline="0" dirty="0" smtClean="0"/>
              <a:t> Zwischen diesen beiden Kurven findet menschliches Hören statt. Als Beispiele für Hörbereiche sind </a:t>
            </a:r>
            <a:r>
              <a:rPr lang="de-DE" u="sng" baseline="0" dirty="0" smtClean="0"/>
              <a:t>Sprache</a:t>
            </a:r>
            <a:r>
              <a:rPr lang="de-DE" u="none" baseline="0" dirty="0" smtClean="0"/>
              <a:t>, </a:t>
            </a:r>
            <a:r>
              <a:rPr lang="de-DE" u="sng" baseline="0" dirty="0" smtClean="0"/>
              <a:t>Musik</a:t>
            </a:r>
            <a:r>
              <a:rPr lang="de-DE" u="none" baseline="0" dirty="0" smtClean="0"/>
              <a:t> sowie </a:t>
            </a:r>
            <a:r>
              <a:rPr lang="de-DE" u="sng" baseline="0" dirty="0" smtClean="0"/>
              <a:t>industrielle Geräuscheinwirkungen</a:t>
            </a:r>
            <a:r>
              <a:rPr lang="de-DE" u="none" baseline="0" dirty="0" smtClean="0"/>
              <a:t> zu sehen.</a:t>
            </a:r>
          </a:p>
          <a:p>
            <a:r>
              <a:rPr lang="de-DE" u="none" baseline="0" dirty="0" smtClean="0"/>
              <a:t>Die unterschiedliche Empfindlichkeit des Ohrs lässt sich natürlich am besten hören. Im folgenden Hörbeispiel bleibt der Schalldruckpegel konstant, die Frequenz steigt langsam an. </a:t>
            </a:r>
            <a:r>
              <a:rPr lang="de-DE" b="1" u="sng" baseline="0" dirty="0" smtClean="0"/>
              <a:t>Audio.</a:t>
            </a:r>
            <a:r>
              <a:rPr lang="de-DE" b="1" u="none" baseline="0" dirty="0" smtClean="0"/>
              <a:t> </a:t>
            </a:r>
            <a:r>
              <a:rPr lang="de-DE" b="0" u="none" baseline="0" dirty="0" smtClean="0"/>
              <a:t>Der subjektive Höreindruck bzgl. der Lautstärke ist trotzdem sehr unterschiedlich. </a:t>
            </a:r>
            <a:endParaRPr lang="de-DE" u="none" baseline="0" dirty="0" smtClean="0"/>
          </a:p>
          <a:p>
            <a:r>
              <a:rPr lang="de-DE" u="none" baseline="0" dirty="0" smtClean="0"/>
              <a:t>Wie lässt sich nun ein Geräusch im Hinblick auf seine Lautstärke einfach erfassen.</a:t>
            </a:r>
            <a:endParaRPr lang="de-DE" u="sng" baseline="0" dirty="0" smtClean="0"/>
          </a:p>
          <a:p>
            <a:r>
              <a:rPr lang="de-DE" b="1" u="sng" baseline="0" dirty="0" smtClean="0"/>
              <a:t>Nächste Folie</a:t>
            </a:r>
          </a:p>
          <a:p>
            <a:endParaRPr lang="de-DE" u="sng" dirty="0" smtClean="0"/>
          </a:p>
          <a:p>
            <a:endParaRPr lang="de-DE" u="none" dirty="0" smtClean="0"/>
          </a:p>
          <a:p>
            <a:endParaRPr lang="de-DE" u="none"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12</a:t>
            </a:fld>
            <a:endParaRPr lang="de-DE">
              <a:solidFill>
                <a:prstClr val="black"/>
              </a:solidFill>
            </a:endParaRPr>
          </a:p>
        </p:txBody>
      </p:sp>
    </p:spTree>
    <p:extLst>
      <p:ext uri="{BB962C8B-B14F-4D97-AF65-F5344CB8AC3E}">
        <p14:creationId xmlns:p14="http://schemas.microsoft.com/office/powerpoint/2010/main" val="1345696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baseline="0" dirty="0" smtClean="0">
                <a:effectLst/>
              </a:rPr>
              <a:t>Summiert man die Schalldruckpegel aller Frequenzen auf (Vorsicht: Pegelsummen bildet man anders als normale Summen!), </a:t>
            </a:r>
            <a:r>
              <a:rPr lang="de-DE" b="0" u="sng" baseline="0" dirty="0" smtClean="0">
                <a:effectLst/>
              </a:rPr>
              <a:t>so erhält man ein Maß für die Lautstärke eines Geräuschs.</a:t>
            </a:r>
          </a:p>
          <a:p>
            <a:r>
              <a:rPr lang="de-DE" b="0" u="none" baseline="0" dirty="0" smtClean="0">
                <a:effectLst/>
              </a:rPr>
              <a:t>Diese Vorgehensweise ist physikalisch korrekt, berücksichtigt aber nicht die Empfindlichkeitseigenschaften </a:t>
            </a:r>
            <a:r>
              <a:rPr lang="de-DE" b="0" u="sng" baseline="0" dirty="0" smtClean="0">
                <a:effectLst/>
              </a:rPr>
              <a:t>des menschlichen Gehörs</a:t>
            </a:r>
            <a:r>
              <a:rPr lang="de-DE" b="0" u="none" baseline="0" dirty="0" smtClean="0">
                <a:effectLst/>
              </a:rPr>
              <a:t>.</a:t>
            </a:r>
          </a:p>
          <a:p>
            <a:r>
              <a:rPr lang="de-DE" b="0" u="none" baseline="0" dirty="0" smtClean="0">
                <a:effectLst/>
              </a:rPr>
              <a:t>Daher korrigiert man zunächst die Schalldruckpegel bei jeder Frequenz entsprechend der </a:t>
            </a:r>
            <a:r>
              <a:rPr lang="de-DE" b="0" u="sng" baseline="0" dirty="0" smtClean="0">
                <a:effectLst/>
              </a:rPr>
              <a:t>Empfindlichkeit des Gehörs</a:t>
            </a:r>
            <a:r>
              <a:rPr lang="de-DE" b="0" u="none" baseline="0" dirty="0" smtClean="0">
                <a:effectLst/>
              </a:rPr>
              <a:t>. Diese Gewichtung der Geräuschanteile nach Gehörempfindlichkeit </a:t>
            </a:r>
            <a:r>
              <a:rPr lang="de-DE" b="0" u="sng" baseline="0" dirty="0" smtClean="0">
                <a:effectLst/>
              </a:rPr>
              <a:t>nennt man A-Bewertung</a:t>
            </a:r>
            <a:r>
              <a:rPr lang="de-DE" b="0" u="none" baseline="0" dirty="0" smtClean="0">
                <a:effectLst/>
              </a:rPr>
              <a:t>.</a:t>
            </a:r>
          </a:p>
          <a:p>
            <a:r>
              <a:rPr lang="de-DE" b="0" u="none" baseline="0" dirty="0" smtClean="0">
                <a:effectLst/>
              </a:rPr>
              <a:t>Wie sieht diese A-Bewertung aus?</a:t>
            </a: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13</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Im folgenden Diagramm ist die Schalldruckpegelkorrektur </a:t>
            </a:r>
            <a:r>
              <a:rPr lang="de-DE" u="sng" baseline="0" dirty="0" smtClean="0"/>
              <a:t>in Abhängigkeit von der Frequenz dargestellt</a:t>
            </a:r>
            <a:r>
              <a:rPr lang="de-DE" baseline="0" dirty="0" smtClean="0"/>
              <a:t>.</a:t>
            </a:r>
          </a:p>
          <a:p>
            <a:r>
              <a:rPr lang="de-DE" baseline="0" dirty="0" smtClean="0"/>
              <a:t>Es gibt auch noch andere Bewertungskurven, für unsere Belange ist aber nur die A-Bewertungskurve wichtig. Man sieht, dass tieffrequente Geräuschanteile sehr viel schwächer gewichtet werden als mittelfrequente.</a:t>
            </a:r>
          </a:p>
          <a:p>
            <a:r>
              <a:rPr lang="de-DE" baseline="0" dirty="0" smtClean="0"/>
              <a:t>Auch hier hören wir uns wieder ein Beispiel an. Diesmal bleibt der A-bewertete, also der entsprechend dem menschlichen Gehör korrigierte Schalldruckpegel konstant. </a:t>
            </a:r>
            <a:r>
              <a:rPr lang="de-DE" b="1" u="sng" baseline="0" dirty="0" smtClean="0"/>
              <a:t>Audio.</a:t>
            </a:r>
            <a:r>
              <a:rPr lang="de-DE" b="0" u="none" baseline="0" dirty="0" smtClean="0"/>
              <a:t> Für</a:t>
            </a:r>
            <a:r>
              <a:rPr lang="de-DE" baseline="0" dirty="0" smtClean="0"/>
              <a:t> ein gesundes Ohr scheint die Lautstärke nahezu unverändert zu bleiben.</a:t>
            </a:r>
          </a:p>
          <a:p>
            <a:r>
              <a:rPr lang="de-DE" baseline="0" dirty="0" smtClean="0"/>
              <a:t>Der A-bewertete Schalldruckpegel ist die Grundlage für die quantitative Beschreibung der vom menschlichen Gehör wahrgenommenen Lautstärke eines Geräuschs.</a:t>
            </a:r>
          </a:p>
          <a:p>
            <a:r>
              <a:rPr lang="de-DE" b="1" u="sng" baseline="0" dirty="0" smtClean="0"/>
              <a:t>Nächste Folie</a:t>
            </a:r>
          </a:p>
          <a:p>
            <a:endParaRPr lang="de-DE" u="sng" dirty="0" smtClean="0"/>
          </a:p>
          <a:p>
            <a:endParaRPr lang="de-DE" u="none" dirty="0" smtClean="0"/>
          </a:p>
          <a:p>
            <a:endParaRPr lang="de-DE" u="none"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14</a:t>
            </a:fld>
            <a:endParaRPr lang="de-DE">
              <a:solidFill>
                <a:prstClr val="black"/>
              </a:solidFill>
            </a:endParaRPr>
          </a:p>
        </p:txBody>
      </p:sp>
    </p:spTree>
    <p:extLst>
      <p:ext uri="{BB962C8B-B14F-4D97-AF65-F5344CB8AC3E}">
        <p14:creationId xmlns:p14="http://schemas.microsoft.com/office/powerpoint/2010/main" val="1345696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baseline="0" dirty="0" smtClean="0">
                <a:effectLst/>
              </a:rPr>
              <a:t>Summiert man die A-bewerteten Schalldruckpegel aller Frequenzen auf (Vorsicht beim Bilden von Pegelsummen!), </a:t>
            </a:r>
            <a:r>
              <a:rPr lang="de-DE" b="0" u="sng" baseline="0" dirty="0" smtClean="0">
                <a:effectLst/>
              </a:rPr>
              <a:t>so erhält man ein Maß für die empfundene Lautstärke eines Geräuschs.</a:t>
            </a:r>
            <a:r>
              <a:rPr lang="de-DE" b="0" u="none" baseline="0" dirty="0" smtClean="0">
                <a:effectLst/>
              </a:rPr>
              <a:t> Die Einheit heißt dann dB(A).</a:t>
            </a:r>
          </a:p>
          <a:p>
            <a:pPr marL="0" marR="0" indent="0" algn="l" defTabSz="914400" rtl="0" eaLnBrk="1" fontAlgn="auto" latinLnBrk="0" hangingPunct="1">
              <a:lnSpc>
                <a:spcPct val="100000"/>
              </a:lnSpc>
              <a:spcBef>
                <a:spcPts val="0"/>
              </a:spcBef>
              <a:spcAft>
                <a:spcPts val="0"/>
              </a:spcAft>
              <a:buClrTx/>
              <a:buSzTx/>
              <a:buFontTx/>
              <a:buNone/>
              <a:tabLst/>
              <a:defRPr/>
            </a:pPr>
            <a:r>
              <a:rPr lang="de-DE" b="0" u="none" baseline="0" dirty="0" smtClean="0">
                <a:effectLst/>
              </a:rPr>
              <a:t>Da es letztlich zumeist um den Schutz des Menschen vor Lärm geht, ist im Zusammenhang mit dem Schallschutz fast immer der A-bewertete Schalldruckpegel von Interesse.</a:t>
            </a:r>
          </a:p>
          <a:p>
            <a:r>
              <a:rPr lang="de-DE" b="0" u="sng" baseline="0" dirty="0" smtClean="0">
                <a:effectLst/>
              </a:rPr>
              <a:t>In der Folge hören wir typische Beispiele aus dem Alltag</a:t>
            </a:r>
            <a:r>
              <a:rPr lang="de-DE" b="0" u="none" baseline="0" dirty="0" smtClean="0">
                <a:effectLst/>
              </a:rPr>
              <a:t>. Es ist jeweils der ungefähre A-bewertete Schalldruckpegel angegeben, der am Ohr des Ausführenden herrscht.</a:t>
            </a:r>
          </a:p>
          <a:p>
            <a:r>
              <a:rPr lang="de-DE" b="0" u="sng" baseline="0" dirty="0" smtClean="0">
                <a:effectLst/>
              </a:rPr>
              <a:t>Jeweils mit dem entsprechenden Geräusch die nächste Zeile auslösen</a:t>
            </a:r>
            <a:r>
              <a:rPr lang="de-DE" b="0" u="none" baseline="0" dirty="0" smtClean="0">
                <a:effectLst/>
              </a:rPr>
              <a:t>.</a:t>
            </a: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15</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b="0" u="none" baseline="0" dirty="0" smtClean="0">
                <a:effectLst/>
              </a:rPr>
              <a:t>Einen Überblick über viele A-bewertete Schalldruckpegel im Alltag ohne weitere Hörbeispiele </a:t>
            </a:r>
            <a:r>
              <a:rPr lang="de-DE" b="0" u="sng" baseline="0" dirty="0" smtClean="0">
                <a:effectLst/>
              </a:rPr>
              <a:t>bietet die folgende Abbildung</a:t>
            </a:r>
            <a:r>
              <a:rPr lang="de-DE" b="0" u="none" baseline="0" dirty="0" smtClean="0">
                <a:effectLst/>
              </a:rPr>
              <a:t>.</a:t>
            </a:r>
          </a:p>
          <a:p>
            <a:pPr marL="0" marR="0" indent="0" algn="l" defTabSz="914400" rtl="0" eaLnBrk="1" fontAlgn="auto" latinLnBrk="0" hangingPunct="1">
              <a:lnSpc>
                <a:spcPct val="100000"/>
              </a:lnSpc>
              <a:spcBef>
                <a:spcPts val="0"/>
              </a:spcBef>
              <a:spcAft>
                <a:spcPts val="0"/>
              </a:spcAft>
              <a:buClrTx/>
              <a:buSzTx/>
              <a:buFontTx/>
              <a:buNone/>
              <a:tabLst/>
              <a:defRPr/>
            </a:pPr>
            <a:r>
              <a:rPr lang="de-DE" b="0" u="none" baseline="0" dirty="0" smtClean="0">
                <a:effectLst/>
              </a:rPr>
              <a:t>Wie gut kann unser Gehör unterschiedliche Lautstärken unterscheiden?</a:t>
            </a:r>
          </a:p>
          <a:p>
            <a:pPr marL="0" marR="0" indent="0" algn="l" defTabSz="914400" rtl="0" eaLnBrk="1" fontAlgn="auto" latinLnBrk="0" hangingPunct="1">
              <a:lnSpc>
                <a:spcPct val="100000"/>
              </a:lnSpc>
              <a:spcBef>
                <a:spcPts val="0"/>
              </a:spcBef>
              <a:spcAft>
                <a:spcPts val="0"/>
              </a:spcAft>
              <a:buClrTx/>
              <a:buSzTx/>
              <a:buFontTx/>
              <a:buNone/>
              <a:tabLst/>
              <a:defRPr/>
            </a:pPr>
            <a:r>
              <a:rPr lang="de-DE" b="1" u="sng" baseline="0" dirty="0" smtClean="0"/>
              <a:t>Nächste Folie</a:t>
            </a:r>
            <a:endParaRPr lang="de-DE" b="1" u="sng" dirty="0" smtClean="0"/>
          </a:p>
          <a:p>
            <a:endParaRPr lang="de-DE" dirty="0"/>
          </a:p>
        </p:txBody>
      </p:sp>
      <p:sp>
        <p:nvSpPr>
          <p:cNvPr id="4" name="Foliennummernplatzhalter 3"/>
          <p:cNvSpPr>
            <a:spLocks noGrp="1"/>
          </p:cNvSpPr>
          <p:nvPr>
            <p:ph type="sldNum" sz="quarter" idx="10"/>
          </p:nvPr>
        </p:nvSpPr>
        <p:spPr/>
        <p:txBody>
          <a:bodyPr/>
          <a:lstStyle/>
          <a:p>
            <a:fld id="{3FEC1513-3634-448A-B37C-DFF56361E386}" type="slidenum">
              <a:rPr lang="de-DE" smtClean="0"/>
              <a:t>16</a:t>
            </a:fld>
            <a:endParaRPr lang="de-DE"/>
          </a:p>
        </p:txBody>
      </p:sp>
    </p:spTree>
    <p:extLst>
      <p:ext uri="{BB962C8B-B14F-4D97-AF65-F5344CB8AC3E}">
        <p14:creationId xmlns:p14="http://schemas.microsoft.com/office/powerpoint/2010/main" val="33640807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defTabSz="874857" eaLnBrk="0" hangingPunct="0">
              <a:spcBef>
                <a:spcPct val="30000"/>
              </a:spcBef>
              <a:defRPr sz="1100">
                <a:solidFill>
                  <a:schemeClr val="tx1"/>
                </a:solidFill>
                <a:latin typeface="Arial" charset="0"/>
              </a:defRPr>
            </a:lvl1pPr>
            <a:lvl2pPr marL="685817" indent="-263776" defTabSz="874857" eaLnBrk="0" hangingPunct="0">
              <a:spcBef>
                <a:spcPct val="30000"/>
              </a:spcBef>
              <a:defRPr sz="1100">
                <a:solidFill>
                  <a:schemeClr val="tx1"/>
                </a:solidFill>
                <a:latin typeface="Arial" charset="0"/>
              </a:defRPr>
            </a:lvl2pPr>
            <a:lvl3pPr marL="1055103" indent="-211021" defTabSz="874857" eaLnBrk="0" hangingPunct="0">
              <a:spcBef>
                <a:spcPct val="30000"/>
              </a:spcBef>
              <a:defRPr sz="1100">
                <a:solidFill>
                  <a:schemeClr val="tx1"/>
                </a:solidFill>
                <a:latin typeface="Arial" charset="0"/>
              </a:defRPr>
            </a:lvl3pPr>
            <a:lvl4pPr marL="1477145" indent="-211021" defTabSz="874857" eaLnBrk="0" hangingPunct="0">
              <a:spcBef>
                <a:spcPct val="30000"/>
              </a:spcBef>
              <a:defRPr sz="1100">
                <a:solidFill>
                  <a:schemeClr val="tx1"/>
                </a:solidFill>
                <a:latin typeface="Arial" charset="0"/>
              </a:defRPr>
            </a:lvl4pPr>
            <a:lvl5pPr marL="1899186" indent="-211021" defTabSz="874857" eaLnBrk="0" hangingPunct="0">
              <a:spcBef>
                <a:spcPct val="30000"/>
              </a:spcBef>
              <a:defRPr sz="1100">
                <a:solidFill>
                  <a:schemeClr val="tx1"/>
                </a:solidFill>
                <a:latin typeface="Arial" charset="0"/>
              </a:defRPr>
            </a:lvl5pPr>
            <a:lvl6pPr marL="2321227" indent="-211021" defTabSz="874857" eaLnBrk="0" fontAlgn="base" hangingPunct="0">
              <a:spcBef>
                <a:spcPct val="30000"/>
              </a:spcBef>
              <a:spcAft>
                <a:spcPct val="0"/>
              </a:spcAft>
              <a:defRPr sz="1100">
                <a:solidFill>
                  <a:schemeClr val="tx1"/>
                </a:solidFill>
                <a:latin typeface="Arial" charset="0"/>
              </a:defRPr>
            </a:lvl6pPr>
            <a:lvl7pPr marL="2743269" indent="-211021" defTabSz="874857" eaLnBrk="0" fontAlgn="base" hangingPunct="0">
              <a:spcBef>
                <a:spcPct val="30000"/>
              </a:spcBef>
              <a:spcAft>
                <a:spcPct val="0"/>
              </a:spcAft>
              <a:defRPr sz="1100">
                <a:solidFill>
                  <a:schemeClr val="tx1"/>
                </a:solidFill>
                <a:latin typeface="Arial" charset="0"/>
              </a:defRPr>
            </a:lvl7pPr>
            <a:lvl8pPr marL="3165310" indent="-211021" defTabSz="874857" eaLnBrk="0" fontAlgn="base" hangingPunct="0">
              <a:spcBef>
                <a:spcPct val="30000"/>
              </a:spcBef>
              <a:spcAft>
                <a:spcPct val="0"/>
              </a:spcAft>
              <a:defRPr sz="1100">
                <a:solidFill>
                  <a:schemeClr val="tx1"/>
                </a:solidFill>
                <a:latin typeface="Arial" charset="0"/>
              </a:defRPr>
            </a:lvl8pPr>
            <a:lvl9pPr marL="3587351" indent="-211021" defTabSz="874857" eaLnBrk="0" fontAlgn="base" hangingPunct="0">
              <a:spcBef>
                <a:spcPct val="30000"/>
              </a:spcBef>
              <a:spcAft>
                <a:spcPct val="0"/>
              </a:spcAft>
              <a:defRPr sz="1100">
                <a:solidFill>
                  <a:schemeClr val="tx1"/>
                </a:solidFill>
                <a:latin typeface="Arial" charset="0"/>
              </a:defRPr>
            </a:lvl9pPr>
          </a:lstStyle>
          <a:p>
            <a:pPr eaLnBrk="1" hangingPunct="1">
              <a:spcBef>
                <a:spcPct val="0"/>
              </a:spcBef>
            </a:pPr>
            <a:fld id="{057372FB-5EE0-46E8-A3D1-D03E3EBA4946}" type="slidenum">
              <a:rPr lang="de-DE" altLang="de-DE" smtClean="0"/>
              <a:pPr eaLnBrk="1" hangingPunct="1">
                <a:spcBef>
                  <a:spcPct val="0"/>
                </a:spcBef>
              </a:pPr>
              <a:t>17</a:t>
            </a:fld>
            <a:endParaRPr lang="de-DE" altLang="de-DE"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xfrm>
            <a:off x="913991" y="4344358"/>
            <a:ext cx="5030018" cy="4114587"/>
          </a:xfrm>
          <a:noFill/>
        </p:spPr>
        <p:txBody>
          <a:bodyPr/>
          <a:lstStyle/>
          <a:p>
            <a:r>
              <a:rPr lang="de-DE" b="0" u="none" baseline="0" dirty="0" smtClean="0">
                <a:effectLst/>
              </a:rPr>
              <a:t>Wir hören uns als Beispiel den beinahe konstanten Lärm </a:t>
            </a:r>
            <a:r>
              <a:rPr lang="de-DE" b="0" u="sng" baseline="0" dirty="0" smtClean="0">
                <a:effectLst/>
              </a:rPr>
              <a:t>einer befahrenen Hauptverkehrsstraße an.</a:t>
            </a:r>
            <a:r>
              <a:rPr lang="de-DE" b="0" u="none" baseline="0" dirty="0" smtClean="0">
                <a:effectLst/>
              </a:rPr>
              <a:t> Der Schalldruckpegel beträgt 70 dB(A). Er wird künstlich erst um 1 dB, dann um 3, um 5 und zuletzt um 10 dB angehoben. </a:t>
            </a:r>
            <a:r>
              <a:rPr lang="de-DE" b="0" u="sng" baseline="0" dirty="0" smtClean="0">
                <a:effectLst/>
              </a:rPr>
              <a:t>Zwischendurch kehrt der Pegel immer wieder auf 70 dB(A) zurück.</a:t>
            </a:r>
          </a:p>
          <a:p>
            <a:r>
              <a:rPr lang="de-DE" b="0" u="none" baseline="0" dirty="0" smtClean="0">
                <a:effectLst/>
              </a:rPr>
              <a:t>Versuchen Sie, die Pegelunterschiede bewusst wahrzunehmen. </a:t>
            </a:r>
            <a:r>
              <a:rPr lang="de-DE" b="1" u="sng" baseline="0" dirty="0" smtClean="0">
                <a:effectLst/>
              </a:rPr>
              <a:t>Audio.</a:t>
            </a:r>
          </a:p>
          <a:p>
            <a:r>
              <a:rPr lang="de-DE" b="0" u="none" baseline="0" dirty="0" smtClean="0">
                <a:effectLst/>
              </a:rPr>
              <a:t>Was stellen Sie fest?</a:t>
            </a:r>
          </a:p>
          <a:p>
            <a:r>
              <a:rPr lang="de-DE" b="1" u="sng" baseline="0" dirty="0" smtClean="0"/>
              <a:t>Nächste Folie</a:t>
            </a:r>
            <a:endParaRPr lang="de-DE" b="1" u="sng" dirty="0" smtClean="0"/>
          </a:p>
          <a:p>
            <a:pPr eaLnBrk="1" hangingPunct="1"/>
            <a:endParaRPr lang="de-DE" altLang="de-DE"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defTabSz="874857" eaLnBrk="0" hangingPunct="0">
              <a:spcBef>
                <a:spcPct val="30000"/>
              </a:spcBef>
              <a:defRPr sz="1100">
                <a:solidFill>
                  <a:schemeClr val="tx1"/>
                </a:solidFill>
                <a:latin typeface="Arial" charset="0"/>
              </a:defRPr>
            </a:lvl1pPr>
            <a:lvl2pPr marL="685817" indent="-263776" defTabSz="874857" eaLnBrk="0" hangingPunct="0">
              <a:spcBef>
                <a:spcPct val="30000"/>
              </a:spcBef>
              <a:defRPr sz="1100">
                <a:solidFill>
                  <a:schemeClr val="tx1"/>
                </a:solidFill>
                <a:latin typeface="Arial" charset="0"/>
              </a:defRPr>
            </a:lvl2pPr>
            <a:lvl3pPr marL="1055103" indent="-211021" defTabSz="874857" eaLnBrk="0" hangingPunct="0">
              <a:spcBef>
                <a:spcPct val="30000"/>
              </a:spcBef>
              <a:defRPr sz="1100">
                <a:solidFill>
                  <a:schemeClr val="tx1"/>
                </a:solidFill>
                <a:latin typeface="Arial" charset="0"/>
              </a:defRPr>
            </a:lvl3pPr>
            <a:lvl4pPr marL="1477145" indent="-211021" defTabSz="874857" eaLnBrk="0" hangingPunct="0">
              <a:spcBef>
                <a:spcPct val="30000"/>
              </a:spcBef>
              <a:defRPr sz="1100">
                <a:solidFill>
                  <a:schemeClr val="tx1"/>
                </a:solidFill>
                <a:latin typeface="Arial" charset="0"/>
              </a:defRPr>
            </a:lvl4pPr>
            <a:lvl5pPr marL="1899186" indent="-211021" defTabSz="874857" eaLnBrk="0" hangingPunct="0">
              <a:spcBef>
                <a:spcPct val="30000"/>
              </a:spcBef>
              <a:defRPr sz="1100">
                <a:solidFill>
                  <a:schemeClr val="tx1"/>
                </a:solidFill>
                <a:latin typeface="Arial" charset="0"/>
              </a:defRPr>
            </a:lvl5pPr>
            <a:lvl6pPr marL="2321227" indent="-211021" defTabSz="874857" eaLnBrk="0" fontAlgn="base" hangingPunct="0">
              <a:spcBef>
                <a:spcPct val="30000"/>
              </a:spcBef>
              <a:spcAft>
                <a:spcPct val="0"/>
              </a:spcAft>
              <a:defRPr sz="1100">
                <a:solidFill>
                  <a:schemeClr val="tx1"/>
                </a:solidFill>
                <a:latin typeface="Arial" charset="0"/>
              </a:defRPr>
            </a:lvl6pPr>
            <a:lvl7pPr marL="2743269" indent="-211021" defTabSz="874857" eaLnBrk="0" fontAlgn="base" hangingPunct="0">
              <a:spcBef>
                <a:spcPct val="30000"/>
              </a:spcBef>
              <a:spcAft>
                <a:spcPct val="0"/>
              </a:spcAft>
              <a:defRPr sz="1100">
                <a:solidFill>
                  <a:schemeClr val="tx1"/>
                </a:solidFill>
                <a:latin typeface="Arial" charset="0"/>
              </a:defRPr>
            </a:lvl7pPr>
            <a:lvl8pPr marL="3165310" indent="-211021" defTabSz="874857" eaLnBrk="0" fontAlgn="base" hangingPunct="0">
              <a:spcBef>
                <a:spcPct val="30000"/>
              </a:spcBef>
              <a:spcAft>
                <a:spcPct val="0"/>
              </a:spcAft>
              <a:defRPr sz="1100">
                <a:solidFill>
                  <a:schemeClr val="tx1"/>
                </a:solidFill>
                <a:latin typeface="Arial" charset="0"/>
              </a:defRPr>
            </a:lvl8pPr>
            <a:lvl9pPr marL="3587351" indent="-211021" defTabSz="874857" eaLnBrk="0" fontAlgn="base" hangingPunct="0">
              <a:spcBef>
                <a:spcPct val="30000"/>
              </a:spcBef>
              <a:spcAft>
                <a:spcPct val="0"/>
              </a:spcAft>
              <a:defRPr sz="1100">
                <a:solidFill>
                  <a:schemeClr val="tx1"/>
                </a:solidFill>
                <a:latin typeface="Arial" charset="0"/>
              </a:defRPr>
            </a:lvl9pPr>
          </a:lstStyle>
          <a:p>
            <a:pPr eaLnBrk="1" hangingPunct="1">
              <a:spcBef>
                <a:spcPct val="0"/>
              </a:spcBef>
            </a:pPr>
            <a:fld id="{057372FB-5EE0-46E8-A3D1-D03E3EBA4946}" type="slidenum">
              <a:rPr lang="de-DE" altLang="de-DE" smtClean="0">
                <a:solidFill>
                  <a:prstClr val="black"/>
                </a:solidFill>
              </a:rPr>
              <a:pPr eaLnBrk="1" hangingPunct="1">
                <a:spcBef>
                  <a:spcPct val="0"/>
                </a:spcBef>
              </a:pPr>
              <a:t>18</a:t>
            </a:fld>
            <a:endParaRPr lang="de-DE" altLang="de-DE" smtClean="0">
              <a:solidFill>
                <a:prstClr val="black"/>
              </a:solidFill>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xfrm>
            <a:off x="913991" y="4344358"/>
            <a:ext cx="5030018" cy="4114587"/>
          </a:xfrm>
          <a:noFill/>
        </p:spPr>
        <p:txBody>
          <a:bodyPr/>
          <a:lstStyle/>
          <a:p>
            <a:r>
              <a:rPr lang="de-DE" b="0" u="none" baseline="0" dirty="0" smtClean="0">
                <a:effectLst/>
              </a:rPr>
              <a:t>1 dB ist diejenige Pegeldifferenz, die wir gerade noch wahrnehmen können. 3 dB Unterschied sind bereits gut hörbar. Dies entspricht einer Verdopplung der Quellen (z. B. doppelt so hohe Verkehrsdichte im Berufsverkehr). 5 dB Unterschied stellen bereits eine deutliche Verbesserung/Verschlechterung einer Situation dar. Bei 10 dB Pegeldifferenz spricht man von einer Verdopplung der Lautstärke, was auch immer darunter zu verstehen ist. In jedem Fall ist der Unterschied wesentlich und entspricht der </a:t>
            </a:r>
            <a:r>
              <a:rPr lang="de-DE" b="0" u="sng" baseline="0" dirty="0" smtClean="0">
                <a:effectLst/>
              </a:rPr>
              <a:t>Verzehnfachung der Quellen</a:t>
            </a:r>
            <a:r>
              <a:rPr lang="de-DE" b="0" i="1" u="none" baseline="0" dirty="0" smtClean="0">
                <a:effectLst/>
              </a:rPr>
              <a:t> </a:t>
            </a:r>
            <a:r>
              <a:rPr lang="de-DE" b="0" u="none" baseline="0" dirty="0" smtClean="0">
                <a:effectLst/>
              </a:rPr>
              <a:t>(z. B. Verzehnfachung der Verkehrsdichte durch eine Umleitung).</a:t>
            </a:r>
          </a:p>
          <a:p>
            <a:r>
              <a:rPr lang="de-DE" b="0" u="none" baseline="0" dirty="0" smtClean="0">
                <a:effectLst/>
              </a:rPr>
              <a:t>Nachdem wir uns nun ein erstes Gefühl für die quantitative Erfassung von Lärm erarbeitet haben, zum Schluss noch einmal eine Tabelle zur Wirkung von Lärm auf den Menschen. </a:t>
            </a:r>
          </a:p>
          <a:p>
            <a:r>
              <a:rPr lang="de-DE" b="1" u="sng" baseline="0" dirty="0" smtClean="0"/>
              <a:t>Nächste Folie</a:t>
            </a:r>
            <a:endParaRPr lang="de-DE" b="1" u="sng" dirty="0" smtClean="0"/>
          </a:p>
          <a:p>
            <a:pPr eaLnBrk="1" hangingPunct="1"/>
            <a:endParaRPr lang="de-DE" altLang="de-DE"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defTabSz="874857" eaLnBrk="0" hangingPunct="0">
              <a:spcBef>
                <a:spcPct val="30000"/>
              </a:spcBef>
              <a:defRPr sz="1100">
                <a:solidFill>
                  <a:schemeClr val="tx1"/>
                </a:solidFill>
                <a:latin typeface="Arial" charset="0"/>
              </a:defRPr>
            </a:lvl1pPr>
            <a:lvl2pPr marL="685817" indent="-263776" defTabSz="874857" eaLnBrk="0" hangingPunct="0">
              <a:spcBef>
                <a:spcPct val="30000"/>
              </a:spcBef>
              <a:defRPr sz="1100">
                <a:solidFill>
                  <a:schemeClr val="tx1"/>
                </a:solidFill>
                <a:latin typeface="Arial" charset="0"/>
              </a:defRPr>
            </a:lvl2pPr>
            <a:lvl3pPr marL="1055103" indent="-211021" defTabSz="874857" eaLnBrk="0" hangingPunct="0">
              <a:spcBef>
                <a:spcPct val="30000"/>
              </a:spcBef>
              <a:defRPr sz="1100">
                <a:solidFill>
                  <a:schemeClr val="tx1"/>
                </a:solidFill>
                <a:latin typeface="Arial" charset="0"/>
              </a:defRPr>
            </a:lvl3pPr>
            <a:lvl4pPr marL="1477145" indent="-211021" defTabSz="874857" eaLnBrk="0" hangingPunct="0">
              <a:spcBef>
                <a:spcPct val="30000"/>
              </a:spcBef>
              <a:defRPr sz="1100">
                <a:solidFill>
                  <a:schemeClr val="tx1"/>
                </a:solidFill>
                <a:latin typeface="Arial" charset="0"/>
              </a:defRPr>
            </a:lvl4pPr>
            <a:lvl5pPr marL="1899186" indent="-211021" defTabSz="874857" eaLnBrk="0" hangingPunct="0">
              <a:spcBef>
                <a:spcPct val="30000"/>
              </a:spcBef>
              <a:defRPr sz="1100">
                <a:solidFill>
                  <a:schemeClr val="tx1"/>
                </a:solidFill>
                <a:latin typeface="Arial" charset="0"/>
              </a:defRPr>
            </a:lvl5pPr>
            <a:lvl6pPr marL="2321227" indent="-211021" defTabSz="874857" eaLnBrk="0" fontAlgn="base" hangingPunct="0">
              <a:spcBef>
                <a:spcPct val="30000"/>
              </a:spcBef>
              <a:spcAft>
                <a:spcPct val="0"/>
              </a:spcAft>
              <a:defRPr sz="1100">
                <a:solidFill>
                  <a:schemeClr val="tx1"/>
                </a:solidFill>
                <a:latin typeface="Arial" charset="0"/>
              </a:defRPr>
            </a:lvl6pPr>
            <a:lvl7pPr marL="2743269" indent="-211021" defTabSz="874857" eaLnBrk="0" fontAlgn="base" hangingPunct="0">
              <a:spcBef>
                <a:spcPct val="30000"/>
              </a:spcBef>
              <a:spcAft>
                <a:spcPct val="0"/>
              </a:spcAft>
              <a:defRPr sz="1100">
                <a:solidFill>
                  <a:schemeClr val="tx1"/>
                </a:solidFill>
                <a:latin typeface="Arial" charset="0"/>
              </a:defRPr>
            </a:lvl7pPr>
            <a:lvl8pPr marL="3165310" indent="-211021" defTabSz="874857" eaLnBrk="0" fontAlgn="base" hangingPunct="0">
              <a:spcBef>
                <a:spcPct val="30000"/>
              </a:spcBef>
              <a:spcAft>
                <a:spcPct val="0"/>
              </a:spcAft>
              <a:defRPr sz="1100">
                <a:solidFill>
                  <a:schemeClr val="tx1"/>
                </a:solidFill>
                <a:latin typeface="Arial" charset="0"/>
              </a:defRPr>
            </a:lvl8pPr>
            <a:lvl9pPr marL="3587351" indent="-211021" defTabSz="874857" eaLnBrk="0" fontAlgn="base" hangingPunct="0">
              <a:spcBef>
                <a:spcPct val="30000"/>
              </a:spcBef>
              <a:spcAft>
                <a:spcPct val="0"/>
              </a:spcAft>
              <a:defRPr sz="1100">
                <a:solidFill>
                  <a:schemeClr val="tx1"/>
                </a:solidFill>
                <a:latin typeface="Arial" charset="0"/>
              </a:defRPr>
            </a:lvl9pPr>
          </a:lstStyle>
          <a:p>
            <a:pPr eaLnBrk="1" hangingPunct="1">
              <a:spcBef>
                <a:spcPct val="0"/>
              </a:spcBef>
            </a:pPr>
            <a:fld id="{057372FB-5EE0-46E8-A3D1-D03E3EBA4946}" type="slidenum">
              <a:rPr lang="de-DE" altLang="de-DE" smtClean="0">
                <a:solidFill>
                  <a:prstClr val="black"/>
                </a:solidFill>
              </a:rPr>
              <a:pPr eaLnBrk="1" hangingPunct="1">
                <a:spcBef>
                  <a:spcPct val="0"/>
                </a:spcBef>
              </a:pPr>
              <a:t>19</a:t>
            </a:fld>
            <a:endParaRPr lang="de-DE" altLang="de-DE" smtClean="0">
              <a:solidFill>
                <a:prstClr val="black"/>
              </a:solidFill>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xfrm>
            <a:off x="913991" y="4344358"/>
            <a:ext cx="5030018" cy="4114587"/>
          </a:xfrm>
          <a:noFill/>
        </p:spPr>
        <p:txBody>
          <a:bodyPr/>
          <a:lstStyle/>
          <a:p>
            <a:r>
              <a:rPr lang="de-DE" b="0" u="none" baseline="0" dirty="0" smtClean="0">
                <a:effectLst/>
              </a:rPr>
              <a:t>Die Wahrnehmung und Wirkung von Lärm ist individuell sehr unterschiedlich. Die folgenden Beispiele sind Anhaltswerte, wie sie von einem großen Teil der Bevölkerung empfunden werden. Einige von ihnen bilden deshalb auch die Grundlage für die Gesetzgebung im Hinblick auf Lärmschutz. Dies wird das Thema des nächsten Kapitels sein.</a:t>
            </a:r>
            <a:endParaRPr lang="de-DE" b="1" u="sng" dirty="0" smtClean="0"/>
          </a:p>
          <a:p>
            <a:pPr eaLnBrk="1" hangingPunct="1"/>
            <a:endParaRPr lang="de-DE" altLang="de-DE"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Wir wollen zuerst klären, </a:t>
            </a:r>
            <a:r>
              <a:rPr lang="de-DE" u="sng" dirty="0" smtClean="0"/>
              <a:t>was Lärm ist</a:t>
            </a:r>
            <a:r>
              <a:rPr lang="de-DE" dirty="0" smtClean="0"/>
              <a:t>,</a:t>
            </a:r>
          </a:p>
          <a:p>
            <a:r>
              <a:rPr lang="de-DE" dirty="0" smtClean="0"/>
              <a:t>dann, </a:t>
            </a:r>
            <a:r>
              <a:rPr lang="de-DE" u="sng" dirty="0" smtClean="0"/>
              <a:t>wie er wahrgenommen wird und sich auswirkt,</a:t>
            </a:r>
          </a:p>
          <a:p>
            <a:r>
              <a:rPr lang="de-DE" dirty="0" smtClean="0"/>
              <a:t>und zuletzt,</a:t>
            </a:r>
            <a:r>
              <a:rPr lang="de-DE" baseline="0" dirty="0" smtClean="0"/>
              <a:t> </a:t>
            </a:r>
            <a:r>
              <a:rPr lang="de-DE" dirty="0" smtClean="0"/>
              <a:t>wie er sich </a:t>
            </a:r>
            <a:r>
              <a:rPr lang="de-DE" u="sng" dirty="0" smtClean="0"/>
              <a:t>quantitativ beschreiben lässt</a:t>
            </a:r>
            <a:r>
              <a:rPr lang="de-DE" dirty="0" smtClean="0"/>
              <a:t>.</a:t>
            </a:r>
            <a:r>
              <a:rPr lang="de-DE" baseline="0" dirty="0" smtClean="0"/>
              <a:t> </a:t>
            </a:r>
            <a:r>
              <a:rPr lang="de-DE" dirty="0" smtClean="0"/>
              <a:t> </a:t>
            </a: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2</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Aus physikalischer</a:t>
            </a:r>
            <a:r>
              <a:rPr lang="de-DE" baseline="0" dirty="0" smtClean="0"/>
              <a:t> Sicht ist Lärm zunächst einmal einfach Schall und unterscheidet sich </a:t>
            </a:r>
            <a:r>
              <a:rPr lang="de-DE" u="sng" baseline="0" dirty="0" smtClean="0"/>
              <a:t>nicht wesentlich von anderen Geräuschen.</a:t>
            </a:r>
          </a:p>
          <a:p>
            <a:r>
              <a:rPr lang="de-DE" u="none" baseline="0" dirty="0" smtClean="0"/>
              <a:t>Wann ist nun Schall Lärm </a:t>
            </a:r>
            <a:r>
              <a:rPr lang="de-DE" u="sng" baseline="0" dirty="0" smtClean="0"/>
              <a:t>und wann nicht?</a:t>
            </a:r>
          </a:p>
          <a:p>
            <a:r>
              <a:rPr lang="de-DE" u="none" baseline="0" dirty="0" smtClean="0"/>
              <a:t>Betrachten wir dazu </a:t>
            </a:r>
            <a:r>
              <a:rPr lang="de-DE" u="sng" baseline="0" dirty="0" smtClean="0"/>
              <a:t>das Leben in einem Mehrfamilienhaus.</a:t>
            </a:r>
          </a:p>
          <a:p>
            <a:r>
              <a:rPr lang="de-DE" u="none" baseline="0" dirty="0" smtClean="0"/>
              <a:t>Ob wir etwas als Lärm empfinden oder nicht, ist oft eine höchst subjektive Angelegenheit. Was der eine als angenehm empfindet und sich absichtlich anhört, empfindet der andere als Lärm. </a:t>
            </a:r>
            <a:r>
              <a:rPr lang="de-DE" b="1" u="sng" baseline="0" dirty="0" smtClean="0"/>
              <a:t>Audio.</a:t>
            </a:r>
            <a:r>
              <a:rPr lang="de-DE" u="none" baseline="0" dirty="0" smtClean="0"/>
              <a:t> Dabei spielt die Lautstärke nicht unbedingt die Hauptrolle.</a:t>
            </a:r>
          </a:p>
          <a:p>
            <a:pPr marL="0" marR="0" indent="0" algn="l" defTabSz="914400" rtl="0" eaLnBrk="1" fontAlgn="auto" latinLnBrk="0" hangingPunct="1">
              <a:lnSpc>
                <a:spcPct val="100000"/>
              </a:lnSpc>
              <a:spcBef>
                <a:spcPts val="0"/>
              </a:spcBef>
              <a:spcAft>
                <a:spcPts val="0"/>
              </a:spcAft>
              <a:buClrTx/>
              <a:buSzTx/>
              <a:buFontTx/>
              <a:buNone/>
              <a:tabLst/>
              <a:defRPr/>
            </a:pPr>
            <a:r>
              <a:rPr lang="de-DE" b="1" u="sng" baseline="0" dirty="0" smtClean="0"/>
              <a:t>Nächste Folie</a:t>
            </a:r>
            <a:endParaRPr lang="de-DE" b="1" u="sng" dirty="0" smtClean="0"/>
          </a:p>
          <a:p>
            <a:endParaRPr lang="de-DE" u="none"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3</a:t>
            </a:fld>
            <a:endParaRPr lang="de-DE">
              <a:solidFill>
                <a:prstClr val="black"/>
              </a:solidFill>
            </a:endParaRPr>
          </a:p>
        </p:txBody>
      </p:sp>
    </p:spTree>
    <p:extLst>
      <p:ext uri="{BB962C8B-B14F-4D97-AF65-F5344CB8AC3E}">
        <p14:creationId xmlns:p14="http://schemas.microsoft.com/office/powerpoint/2010/main" val="134569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baseline="0" dirty="0" smtClean="0">
                <a:effectLst/>
              </a:rPr>
              <a:t>Fassen wir zusammen: Lärm ist unerwünscht wahrgenommener Schall, </a:t>
            </a:r>
            <a:r>
              <a:rPr lang="de-DE" b="0" u="sng" baseline="0" dirty="0" smtClean="0">
                <a:effectLst/>
              </a:rPr>
              <a:t>der als störend empfunden wird.</a:t>
            </a:r>
            <a:r>
              <a:rPr lang="de-DE" b="0" u="none" baseline="0" dirty="0" smtClean="0">
                <a:effectLst/>
              </a:rPr>
              <a:t> Es gibt auch unerwünscht wahrgenommenen Schall, der nicht als störend empfunden wird, z. B. das Rauschen von Blättern oder das Plätschern eines Bachs. Ob ein Geräusch als störend und damit als Lärm empfunden wird, ist also </a:t>
            </a:r>
            <a:r>
              <a:rPr lang="de-DE" b="0" u="sng" baseline="0" dirty="0" smtClean="0">
                <a:effectLst/>
              </a:rPr>
              <a:t>eine subjektive Angelegenheit.</a:t>
            </a:r>
            <a:r>
              <a:rPr lang="de-DE" b="0" u="none" baseline="0" dirty="0" smtClean="0">
                <a:effectLst/>
              </a:rPr>
              <a:t> Das gilt auch in Bezug auf die Lautstärke. Ein leises Geräusch kann auf Grund seiner Geräuschcharakteristik (z. B. Musik, Gespräch am Nachbarbalkon) </a:t>
            </a:r>
            <a:r>
              <a:rPr lang="de-DE" b="0" u="sng" baseline="0" dirty="0" smtClean="0">
                <a:effectLst/>
              </a:rPr>
              <a:t>als störender empfunden werden als ein lautes</a:t>
            </a:r>
            <a:r>
              <a:rPr lang="de-DE" b="0" u="none" baseline="0" dirty="0" smtClean="0">
                <a:effectLst/>
              </a:rPr>
              <a:t> (Vorbeifahrt eines Zuges).</a:t>
            </a:r>
          </a:p>
          <a:p>
            <a:r>
              <a:rPr lang="de-DE" b="0" u="none" baseline="0" dirty="0" smtClean="0">
                <a:effectLst/>
              </a:rPr>
              <a:t>Warum müssen wir uns vor Lärm schützen, was sind also seine Folgen?</a:t>
            </a:r>
            <a:endParaRPr lang="de-DE" b="0" u="sng" baseline="0" dirty="0" smtClean="0">
              <a:effectLst/>
            </a:endParaRP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4</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baseline="0" dirty="0" smtClean="0">
                <a:effectLst/>
              </a:rPr>
              <a:t>Man kann prinzipiell zwischen lästigem und gehörschädigendem </a:t>
            </a:r>
            <a:r>
              <a:rPr lang="de-DE" b="0" u="sng" baseline="0" dirty="0" smtClean="0">
                <a:effectLst/>
              </a:rPr>
              <a:t>Lärm unterscheiden</a:t>
            </a:r>
            <a:r>
              <a:rPr lang="de-DE" b="0" u="none" baseline="0" dirty="0" smtClean="0">
                <a:effectLst/>
              </a:rPr>
              <a:t>.</a:t>
            </a:r>
          </a:p>
          <a:p>
            <a:r>
              <a:rPr lang="de-DE" b="0" u="none" baseline="0" dirty="0" smtClean="0">
                <a:effectLst/>
              </a:rPr>
              <a:t>Um das Gehör zu schädigen, muss man es dauerhaft hohen Lärmbelastungen oder kurz extremen Lärmbelastungen aussetzen. Dies ist üblicherweise ein Thema an lauten Arbeitsplätzen und bei </a:t>
            </a:r>
            <a:r>
              <a:rPr lang="de-DE" b="0" u="sng" baseline="0" dirty="0" smtClean="0">
                <a:effectLst/>
              </a:rPr>
              <a:t>fahrlässigem Verhalten (zu laute Musik).</a:t>
            </a:r>
          </a:p>
          <a:p>
            <a:r>
              <a:rPr lang="de-DE" b="0" u="none" baseline="0" dirty="0" smtClean="0">
                <a:effectLst/>
              </a:rPr>
              <a:t>Lästiger Lärm kann fast überall ein Thema sein, Stress auslösen und vielfältige </a:t>
            </a:r>
            <a:r>
              <a:rPr lang="de-DE" b="0" u="sng" baseline="0" dirty="0" smtClean="0">
                <a:effectLst/>
              </a:rPr>
              <a:t>gesundheitliche Beschwerden verursachen</a:t>
            </a:r>
            <a:r>
              <a:rPr lang="de-DE" b="0" u="none" baseline="0" dirty="0" smtClean="0">
                <a:effectLst/>
              </a:rPr>
              <a:t>.</a:t>
            </a:r>
          </a:p>
          <a:p>
            <a:r>
              <a:rPr lang="de-DE" b="0" u="none" baseline="0" dirty="0" smtClean="0">
                <a:effectLst/>
              </a:rPr>
              <a:t>Unsere Problemstellung zielt auf lästigen Lärm ab.</a:t>
            </a: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5</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u="none" baseline="0" dirty="0" smtClean="0"/>
              <a:t>Wir haben also bereits über Luftwärmepumpen gesprochen. Welche weiteren Geräte sind in diesem Zusammenhang zu nennen?</a:t>
            </a:r>
          </a:p>
          <a:p>
            <a:r>
              <a:rPr lang="de-DE" u="sng" baseline="0" dirty="0" smtClean="0"/>
              <a:t>Bei Wortmeldung entsprechenden Button durch Klicken aufrufen.</a:t>
            </a:r>
          </a:p>
          <a:p>
            <a:r>
              <a:rPr lang="de-DE" u="none" baseline="0" dirty="0" smtClean="0"/>
              <a:t>Was ist nun also unsere Problemstellung? Wir fassen zusammen:</a:t>
            </a:r>
          </a:p>
          <a:p>
            <a:pPr marL="0" marR="0" indent="0" algn="l" defTabSz="914400" rtl="0" eaLnBrk="1" fontAlgn="auto" latinLnBrk="0" hangingPunct="1">
              <a:lnSpc>
                <a:spcPct val="100000"/>
              </a:lnSpc>
              <a:spcBef>
                <a:spcPts val="0"/>
              </a:spcBef>
              <a:spcAft>
                <a:spcPts val="0"/>
              </a:spcAft>
              <a:buClrTx/>
              <a:buSzTx/>
              <a:buFontTx/>
              <a:buNone/>
              <a:tabLst/>
              <a:defRPr/>
            </a:pPr>
            <a:r>
              <a:rPr lang="de-DE" b="1" u="sng" baseline="0" dirty="0" smtClean="0"/>
              <a:t>Nächste Folie</a:t>
            </a:r>
            <a:endParaRPr lang="de-DE" u="none" baseline="0" dirty="0" smtClean="0"/>
          </a:p>
        </p:txBody>
      </p:sp>
      <p:sp>
        <p:nvSpPr>
          <p:cNvPr id="4" name="Foliennummernplatzhalter 3"/>
          <p:cNvSpPr>
            <a:spLocks noGrp="1"/>
          </p:cNvSpPr>
          <p:nvPr>
            <p:ph type="sldNum" sz="quarter" idx="10"/>
          </p:nvPr>
        </p:nvSpPr>
        <p:spPr/>
        <p:txBody>
          <a:bodyPr/>
          <a:lstStyle/>
          <a:p>
            <a:fld id="{3FEC1513-3634-448A-B37C-DFF56361E386}" type="slidenum">
              <a:rPr lang="de-DE" smtClean="0"/>
              <a:t>6</a:t>
            </a:fld>
            <a:endParaRPr lang="de-DE"/>
          </a:p>
        </p:txBody>
      </p:sp>
    </p:spTree>
    <p:extLst>
      <p:ext uri="{BB962C8B-B14F-4D97-AF65-F5344CB8AC3E}">
        <p14:creationId xmlns:p14="http://schemas.microsoft.com/office/powerpoint/2010/main" val="17661030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Was sehen wir auf dem nebenstehenden Bild?</a:t>
            </a:r>
          </a:p>
          <a:p>
            <a:r>
              <a:rPr lang="de-DE" dirty="0" smtClean="0"/>
              <a:t>Durch einen</a:t>
            </a:r>
            <a:r>
              <a:rPr lang="de-DE" baseline="0" dirty="0" smtClean="0"/>
              <a:t> ins Wasser fallenden Tropfen wird eine Wasserwelle angeregt, die sich ausbreitet.</a:t>
            </a:r>
            <a:endParaRPr lang="de-DE" dirty="0" smtClean="0"/>
          </a:p>
          <a:p>
            <a:r>
              <a:rPr lang="de-DE" u="none" baseline="0" dirty="0" smtClean="0"/>
              <a:t>Ganz ähnlich verhält es sich mit dem Schall.</a:t>
            </a:r>
          </a:p>
          <a:p>
            <a:r>
              <a:rPr lang="de-DE" u="none" baseline="0" dirty="0" smtClean="0"/>
              <a:t>Schall ist ebenfalls eine Welle, die sich in Materie ausbreitet. Hier schwankt jedoch nicht die Wasserhöhe, </a:t>
            </a:r>
            <a:r>
              <a:rPr lang="de-DE" u="sng" baseline="0" dirty="0" smtClean="0"/>
              <a:t>sondern die Dichte des Ausbreitungsmediums.</a:t>
            </a:r>
          </a:p>
          <a:p>
            <a:r>
              <a:rPr lang="de-DE" u="none" baseline="0" dirty="0" smtClean="0"/>
              <a:t>So wie der Tropfen die Wasserwelle auslöst, gibt es auch beim Schall immer eine Schallquelle, </a:t>
            </a:r>
            <a:r>
              <a:rPr lang="de-DE" u="sng" baseline="0" dirty="0" smtClean="0"/>
              <a:t>die die Schallwelle anregt.</a:t>
            </a:r>
          </a:p>
          <a:p>
            <a:r>
              <a:rPr lang="de-DE" u="none" baseline="0" dirty="0" smtClean="0"/>
              <a:t>Eine Schallwelle kann sich in verschiedenen Medien ausbreiten, z. B. in Gasen (Luft), aber auch in Flüssigkeiten </a:t>
            </a:r>
            <a:r>
              <a:rPr lang="de-DE" u="sng" baseline="0" dirty="0" smtClean="0"/>
              <a:t>und in Festkörpern.</a:t>
            </a:r>
          </a:p>
          <a:p>
            <a:r>
              <a:rPr lang="de-DE" u="none" baseline="0" dirty="0" smtClean="0"/>
              <a:t>Welche Größen benötigen wir zur Beschreibung einer Schallwelle? </a:t>
            </a:r>
          </a:p>
          <a:p>
            <a:r>
              <a:rPr lang="de-DE" b="1" u="sng" baseline="0" dirty="0" smtClean="0"/>
              <a:t>Nächste Folie</a:t>
            </a:r>
          </a:p>
          <a:p>
            <a:endParaRPr lang="de-DE" u="sng" dirty="0" smtClean="0"/>
          </a:p>
          <a:p>
            <a:endParaRPr lang="de-DE" u="none" dirty="0" smtClean="0"/>
          </a:p>
          <a:p>
            <a:endParaRPr lang="de-DE" u="none"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7</a:t>
            </a:fld>
            <a:endParaRPr lang="de-DE">
              <a:solidFill>
                <a:prstClr val="black"/>
              </a:solidFill>
            </a:endParaRPr>
          </a:p>
        </p:txBody>
      </p:sp>
    </p:spTree>
    <p:extLst>
      <p:ext uri="{BB962C8B-B14F-4D97-AF65-F5344CB8AC3E}">
        <p14:creationId xmlns:p14="http://schemas.microsoft.com/office/powerpoint/2010/main" val="134569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Wir betrachten modellmäßig die Abstrahlung einer Schallwelle </a:t>
            </a:r>
            <a:r>
              <a:rPr lang="de-DE" u="sng" dirty="0" smtClean="0"/>
              <a:t>durch eine Membran (z. B. in einem Lautsprecher).</a:t>
            </a:r>
          </a:p>
          <a:p>
            <a:pPr marL="0" marR="0" indent="0" algn="l" defTabSz="914400" rtl="0" eaLnBrk="1" fontAlgn="auto" latinLnBrk="0" hangingPunct="1">
              <a:lnSpc>
                <a:spcPct val="100000"/>
              </a:lnSpc>
              <a:spcBef>
                <a:spcPts val="0"/>
              </a:spcBef>
              <a:spcAft>
                <a:spcPts val="0"/>
              </a:spcAft>
              <a:buClrTx/>
              <a:buSzTx/>
              <a:buFontTx/>
              <a:buNone/>
              <a:tabLst/>
              <a:defRPr/>
            </a:pPr>
            <a:r>
              <a:rPr lang="de-DE" u="none" baseline="0" dirty="0" smtClean="0"/>
              <a:t>Dichteschwankungen in Luft sind gleichbedeutend mit Druckschwankungen. Die Größe der Druckschwankungen (die Höhe der roten Kurve) erfassen wir </a:t>
            </a:r>
            <a:r>
              <a:rPr lang="de-DE" u="sng" baseline="0" dirty="0" smtClean="0"/>
              <a:t>mit dem Schalldruckpegel in der Einheit Dezibel</a:t>
            </a:r>
            <a:r>
              <a:rPr lang="de-DE" u="none"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de-DE" u="none" baseline="0" dirty="0" smtClean="0"/>
              <a:t>Den Abstand von zwei benachbarten Druckmaxima bezeichnen wir </a:t>
            </a:r>
            <a:r>
              <a:rPr lang="de-DE" u="sng" baseline="0" dirty="0" smtClean="0"/>
              <a:t>als Wellenlänge mit der Einheit Meter</a:t>
            </a:r>
            <a:r>
              <a:rPr lang="de-DE" u="none"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de-DE" u="none" baseline="0" dirty="0" smtClean="0"/>
              <a:t>Die Anzahl der an einer Stelle pro Sekunde vorbeilaufenden Maxima </a:t>
            </a:r>
            <a:r>
              <a:rPr lang="de-DE" u="sng" baseline="0" dirty="0" smtClean="0"/>
              <a:t>heißt Frequenz</a:t>
            </a:r>
            <a:r>
              <a:rPr lang="de-DE" u="none" baseline="0" dirty="0" smtClean="0"/>
              <a:t>. Die Einheit der Frequenz ist 1/s oder kurz Hertz.</a:t>
            </a:r>
          </a:p>
          <a:p>
            <a:pPr marL="0" marR="0" indent="0" algn="l" defTabSz="914400" rtl="0" eaLnBrk="1" fontAlgn="auto" latinLnBrk="0" hangingPunct="1">
              <a:lnSpc>
                <a:spcPct val="100000"/>
              </a:lnSpc>
              <a:spcBef>
                <a:spcPts val="0"/>
              </a:spcBef>
              <a:spcAft>
                <a:spcPts val="0"/>
              </a:spcAft>
              <a:buClrTx/>
              <a:buSzTx/>
              <a:buFontTx/>
              <a:buNone/>
              <a:tabLst/>
              <a:defRPr/>
            </a:pPr>
            <a:r>
              <a:rPr lang="de-DE" u="none" baseline="0" dirty="0" smtClean="0"/>
              <a:t>Die Geschwindigkeit, mit der sich ein Maximum fortbewegt, ist die Schallgeschwindigkeit </a:t>
            </a:r>
            <a:r>
              <a:rPr lang="de-DE" i="1" u="none" baseline="0" dirty="0" smtClean="0"/>
              <a:t>c</a:t>
            </a:r>
            <a:r>
              <a:rPr lang="de-DE" u="none" baseline="0" dirty="0" smtClean="0"/>
              <a:t>. Sie ist das Produkt aus Wellenlänge und Frequenz. Ihre Einheit ist m/s.</a:t>
            </a:r>
          </a:p>
          <a:p>
            <a:pPr marL="0" marR="0" indent="0" algn="l" defTabSz="914400" rtl="0" eaLnBrk="1" fontAlgn="auto" latinLnBrk="0" hangingPunct="1">
              <a:lnSpc>
                <a:spcPct val="100000"/>
              </a:lnSpc>
              <a:spcBef>
                <a:spcPts val="0"/>
              </a:spcBef>
              <a:spcAft>
                <a:spcPts val="0"/>
              </a:spcAft>
              <a:buClrTx/>
              <a:buSzTx/>
              <a:buFontTx/>
              <a:buNone/>
              <a:tabLst/>
              <a:defRPr/>
            </a:pPr>
            <a:r>
              <a:rPr lang="de-DE" u="none" baseline="0" dirty="0" smtClean="0"/>
              <a:t>Die Schallgeschwindigkeit in Luft beträgt bei normalen Bedingungen für alle Frequenzen ca. 340 m/s. In Flüssigkeiten und Festkörpern ist die Schallgeschwindigkeit deutlich höher.</a:t>
            </a:r>
          </a:p>
          <a:p>
            <a:pPr marL="0" marR="0" indent="0" algn="l" defTabSz="914400" rtl="0" eaLnBrk="1" fontAlgn="auto" latinLnBrk="0" hangingPunct="1">
              <a:lnSpc>
                <a:spcPct val="100000"/>
              </a:lnSpc>
              <a:spcBef>
                <a:spcPts val="0"/>
              </a:spcBef>
              <a:spcAft>
                <a:spcPts val="0"/>
              </a:spcAft>
              <a:buClrTx/>
              <a:buSzTx/>
              <a:buFontTx/>
              <a:buNone/>
              <a:tabLst/>
              <a:defRPr/>
            </a:pPr>
            <a:r>
              <a:rPr lang="de-DE" u="none" baseline="0" dirty="0" smtClean="0"/>
              <a:t>Wie nehmen wir Schall subjektiv wahr?</a:t>
            </a:r>
            <a:endParaRPr lang="de-DE" u="sng" dirty="0" smtClean="0"/>
          </a:p>
          <a:p>
            <a:r>
              <a:rPr lang="de-DE" b="1" u="sng" baseline="0" dirty="0" smtClean="0"/>
              <a:t>Nächste Folie</a:t>
            </a:r>
          </a:p>
          <a:p>
            <a:endParaRPr lang="de-DE" u="sng" dirty="0" smtClean="0"/>
          </a:p>
          <a:p>
            <a:endParaRPr lang="de-DE" u="none" dirty="0" smtClean="0"/>
          </a:p>
          <a:p>
            <a:endParaRPr lang="de-DE" u="none"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8</a:t>
            </a:fld>
            <a:endParaRPr lang="de-DE">
              <a:solidFill>
                <a:prstClr val="black"/>
              </a:solidFill>
            </a:endParaRPr>
          </a:p>
        </p:txBody>
      </p:sp>
    </p:spTree>
    <p:extLst>
      <p:ext uri="{BB962C8B-B14F-4D97-AF65-F5344CB8AC3E}">
        <p14:creationId xmlns:p14="http://schemas.microsoft.com/office/powerpoint/2010/main" val="1345696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u="none" baseline="0" dirty="0" smtClean="0"/>
              <a:t>Eine Schallwelle mit einer bestimmten Frequenz </a:t>
            </a:r>
            <a:r>
              <a:rPr lang="de-DE" b="0" u="sng" baseline="0" dirty="0" smtClean="0"/>
              <a:t>nehmen wir als Ton wahr.</a:t>
            </a:r>
            <a:endParaRPr lang="de-DE" b="0" u="sng" baseline="0" dirty="0" smtClean="0">
              <a:effectLst/>
            </a:endParaRPr>
          </a:p>
          <a:p>
            <a:r>
              <a:rPr lang="de-DE" b="0" u="none" baseline="0" dirty="0" smtClean="0">
                <a:effectLst/>
              </a:rPr>
              <a:t>In unserer Wahrnehmung bestimmt die Frequenz einer Schallwelle die Tonhöhe und der </a:t>
            </a:r>
            <a:r>
              <a:rPr lang="de-DE" b="0" u="sng" baseline="0" dirty="0" smtClean="0">
                <a:effectLst/>
              </a:rPr>
              <a:t>Schalldruckpegel die Lautstärke.</a:t>
            </a:r>
            <a:r>
              <a:rPr lang="de-DE" b="0" u="none" baseline="0" dirty="0" smtClean="0">
                <a:effectLst/>
              </a:rPr>
              <a:t> </a:t>
            </a:r>
            <a:r>
              <a:rPr lang="de-DE" b="1" u="sng" baseline="0" dirty="0" smtClean="0">
                <a:effectLst/>
              </a:rPr>
              <a:t>Audio.</a:t>
            </a:r>
            <a:endParaRPr lang="de-DE" b="0" u="sng" baseline="0" dirty="0" smtClean="0">
              <a:effectLst/>
            </a:endParaRPr>
          </a:p>
          <a:p>
            <a:r>
              <a:rPr lang="de-DE" b="0" u="none" baseline="0" dirty="0" smtClean="0">
                <a:effectLst/>
              </a:rPr>
              <a:t>Im Allgemeinen treten viele sich gegenseitig überlagernde Schallwellen gleichzeitig auf. Wir haben es dann mit einem Geräusch zu tun, für das man keine </a:t>
            </a:r>
            <a:r>
              <a:rPr lang="de-DE" b="0" u="sng" baseline="0" dirty="0" smtClean="0">
                <a:effectLst/>
              </a:rPr>
              <a:t>exakte Tonhöhe mehr angeben kann</a:t>
            </a:r>
            <a:r>
              <a:rPr lang="de-DE" b="0" u="none" baseline="0" dirty="0" smtClean="0">
                <a:effectLst/>
              </a:rPr>
              <a:t>.</a:t>
            </a:r>
          </a:p>
          <a:p>
            <a:r>
              <a:rPr lang="de-DE" b="0" u="none" baseline="0" dirty="0" smtClean="0">
                <a:effectLst/>
              </a:rPr>
              <a:t>Die genaue Zusammensetzung eines Geräuschs aus Wellen mit bestimmten Frequenzen nennt man Spektrum. Das Spektrum eines Geräuschs </a:t>
            </a:r>
            <a:r>
              <a:rPr lang="de-DE" b="0" u="sng" baseline="0" dirty="0" smtClean="0">
                <a:effectLst/>
              </a:rPr>
              <a:t>ist charakteristisch für seinen Klang</a:t>
            </a:r>
            <a:r>
              <a:rPr lang="de-DE" b="0" u="none" baseline="0" dirty="0" smtClean="0">
                <a:effectLst/>
              </a:rPr>
              <a:t>.</a:t>
            </a:r>
          </a:p>
          <a:p>
            <a:r>
              <a:rPr lang="de-DE" b="0" u="none" baseline="0" dirty="0" smtClean="0">
                <a:effectLst/>
              </a:rPr>
              <a:t>Dafür wollen wir einige Beispiele hören.</a:t>
            </a:r>
          </a:p>
          <a:p>
            <a:r>
              <a:rPr lang="de-DE" b="1" u="sng" baseline="0" dirty="0" smtClean="0"/>
              <a:t>Nächste Folie</a:t>
            </a:r>
            <a:endParaRPr lang="de-DE" b="1" u="sng" dirty="0"/>
          </a:p>
        </p:txBody>
      </p:sp>
      <p:sp>
        <p:nvSpPr>
          <p:cNvPr id="4" name="Foliennummernplatzhalter 3"/>
          <p:cNvSpPr>
            <a:spLocks noGrp="1"/>
          </p:cNvSpPr>
          <p:nvPr>
            <p:ph type="sldNum" sz="quarter" idx="10"/>
          </p:nvPr>
        </p:nvSpPr>
        <p:spPr/>
        <p:txBody>
          <a:bodyPr/>
          <a:lstStyle/>
          <a:p>
            <a:fld id="{3FEC1513-3634-448A-B37C-DFF56361E386}" type="slidenum">
              <a:rPr lang="de-DE" smtClean="0">
                <a:solidFill>
                  <a:prstClr val="black"/>
                </a:solidFill>
              </a:rPr>
              <a:pPr/>
              <a:t>9</a:t>
            </a:fld>
            <a:endParaRPr lang="de-DE">
              <a:solidFill>
                <a:prstClr val="black"/>
              </a:solidFill>
            </a:endParaRPr>
          </a:p>
        </p:txBody>
      </p:sp>
    </p:spTree>
    <p:extLst>
      <p:ext uri="{BB962C8B-B14F-4D97-AF65-F5344CB8AC3E}">
        <p14:creationId xmlns:p14="http://schemas.microsoft.com/office/powerpoint/2010/main" val="28605195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elfolie">
    <p:spTree>
      <p:nvGrpSpPr>
        <p:cNvPr id="1" name=""/>
        <p:cNvGrpSpPr/>
        <p:nvPr/>
      </p:nvGrpSpPr>
      <p:grpSpPr>
        <a:xfrm>
          <a:off x="0" y="0"/>
          <a:ext cx="0" cy="0"/>
          <a:chOff x="0" y="0"/>
          <a:chExt cx="0" cy="0"/>
        </a:xfrm>
      </p:grpSpPr>
      <p:sp>
        <p:nvSpPr>
          <p:cNvPr id="8" name="Rechteck 7"/>
          <p:cNvSpPr/>
          <p:nvPr/>
        </p:nvSpPr>
        <p:spPr>
          <a:xfrm>
            <a:off x="179512" y="180000"/>
            <a:ext cx="8784000" cy="649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Untertitel 2"/>
          <p:cNvSpPr>
            <a:spLocks noGrp="1"/>
          </p:cNvSpPr>
          <p:nvPr>
            <p:ph type="subTitle" idx="1"/>
          </p:nvPr>
        </p:nvSpPr>
        <p:spPr>
          <a:xfrm>
            <a:off x="413999" y="2304000"/>
            <a:ext cx="8280000" cy="1476000"/>
          </a:xfrm>
          <a:prstGeom prst="rect">
            <a:avLst/>
          </a:prstGeom>
        </p:spPr>
        <p:txBody>
          <a:bodyPr>
            <a:noAutofit/>
          </a:bodyPr>
          <a:lstStyle>
            <a:lvl1pPr marL="0" indent="0" algn="l">
              <a:lnSpc>
                <a:spcPts val="4200"/>
              </a:lnSpc>
              <a:spcBef>
                <a:spcPts val="0"/>
              </a:spcBef>
              <a:buNone/>
              <a:defRPr sz="4000" b="0" cap="none" baseline="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dirty="0"/>
          </a:p>
        </p:txBody>
      </p:sp>
      <p:sp>
        <p:nvSpPr>
          <p:cNvPr id="7" name="Rechteck 6"/>
          <p:cNvSpPr/>
          <p:nvPr/>
        </p:nvSpPr>
        <p:spPr>
          <a:xfrm>
            <a:off x="8962106" y="534391"/>
            <a:ext cx="181893"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descr="logo.emf"/>
          <p:cNvPicPr>
            <a:picLocks noChangeAspect="1"/>
          </p:cNvPicPr>
          <p:nvPr/>
        </p:nvPicPr>
        <p:blipFill>
          <a:blip r:embed="rId2" cstate="print"/>
          <a:stretch>
            <a:fillRect/>
          </a:stretch>
        </p:blipFill>
        <p:spPr>
          <a:xfrm>
            <a:off x="6824838" y="529200"/>
            <a:ext cx="2148866" cy="1080000"/>
          </a:xfrm>
          <a:prstGeom prst="rect">
            <a:avLst/>
          </a:prstGeom>
        </p:spPr>
      </p:pic>
      <p:sp>
        <p:nvSpPr>
          <p:cNvPr id="12" name="Textfeld 11"/>
          <p:cNvSpPr txBox="1"/>
          <p:nvPr/>
        </p:nvSpPr>
        <p:spPr>
          <a:xfrm>
            <a:off x="387815" y="1076546"/>
            <a:ext cx="2643907" cy="307777"/>
          </a:xfrm>
          <a:prstGeom prst="rect">
            <a:avLst/>
          </a:prstGeom>
          <a:noFill/>
        </p:spPr>
        <p:txBody>
          <a:bodyPr wrap="square" lIns="0" tIns="0" rIns="0" bIns="0" rtlCol="0">
            <a:spAutoFit/>
          </a:bodyPr>
          <a:lstStyle/>
          <a:p>
            <a:r>
              <a:rPr lang="de-DE" sz="2000" spc="-30" baseline="0" dirty="0" smtClean="0">
                <a:solidFill>
                  <a:schemeClr val="bg1"/>
                </a:solidFill>
              </a:rPr>
              <a:t>Für Mensch &amp; Umwelt</a:t>
            </a:r>
            <a:endParaRPr lang="de-DE" sz="2000" spc="-30" baseline="0" dirty="0">
              <a:solidFill>
                <a:schemeClr val="bg1"/>
              </a:solidFill>
            </a:endParaRPr>
          </a:p>
        </p:txBody>
      </p:sp>
      <p:sp>
        <p:nvSpPr>
          <p:cNvPr id="31" name="Titel 30"/>
          <p:cNvSpPr>
            <a:spLocks noGrp="1"/>
          </p:cNvSpPr>
          <p:nvPr>
            <p:ph type="title" hasCustomPrompt="1"/>
          </p:nvPr>
        </p:nvSpPr>
        <p:spPr>
          <a:xfrm>
            <a:off x="414000" y="1872000"/>
            <a:ext cx="8280000" cy="360000"/>
          </a:xfrm>
        </p:spPr>
        <p:txBody>
          <a:bodyPr>
            <a:noAutofit/>
          </a:bodyPr>
          <a:lstStyle>
            <a:lvl1pPr>
              <a:defRPr sz="2400">
                <a:solidFill>
                  <a:schemeClr val="tx2"/>
                </a:solidFill>
              </a:defRPr>
            </a:lvl1pPr>
          </a:lstStyle>
          <a:p>
            <a:r>
              <a:rPr lang="de-DE" dirty="0" smtClean="0"/>
              <a:t>Hier steht der Veranstaltungstitel</a:t>
            </a:r>
            <a:endParaRPr lang="de-DE" dirty="0"/>
          </a:p>
        </p:txBody>
      </p:sp>
      <p:sp>
        <p:nvSpPr>
          <p:cNvPr id="34" name="Textplatzhalter 33"/>
          <p:cNvSpPr>
            <a:spLocks noGrp="1"/>
          </p:cNvSpPr>
          <p:nvPr>
            <p:ph type="body" sz="quarter" idx="10"/>
          </p:nvPr>
        </p:nvSpPr>
        <p:spPr>
          <a:xfrm>
            <a:off x="413999" y="3798000"/>
            <a:ext cx="8280000" cy="2340000"/>
          </a:xfrm>
        </p:spPr>
        <p:txBody>
          <a:bodyPr>
            <a:normAutofit/>
          </a:bodyPr>
          <a:lstStyle>
            <a:lvl1pPr indent="0">
              <a:spcBef>
                <a:spcPts val="0"/>
              </a:spcBef>
              <a:defRPr sz="2000" b="0" cap="none" baseline="0">
                <a:solidFill>
                  <a:schemeClr val="bg1"/>
                </a:solidFill>
              </a:defRPr>
            </a:lvl1pPr>
            <a:lvl2pPr marL="0" indent="0">
              <a:spcBef>
                <a:spcPts val="0"/>
              </a:spcBef>
              <a:buNone/>
              <a:defRPr sz="2000" b="0" cap="none" baseline="0">
                <a:solidFill>
                  <a:schemeClr val="bg1"/>
                </a:solidFill>
              </a:defRPr>
            </a:lvl2pPr>
            <a:lvl3pPr marL="0" indent="0">
              <a:spcBef>
                <a:spcPts val="0"/>
              </a:spcBef>
              <a:buNone/>
              <a:defRPr sz="2000" b="0" cap="none" baseline="0">
                <a:solidFill>
                  <a:schemeClr val="bg1"/>
                </a:solidFill>
              </a:defRPr>
            </a:lvl3pPr>
            <a:lvl4pPr marL="0" indent="0">
              <a:spcBef>
                <a:spcPts val="0"/>
              </a:spcBef>
              <a:buNone/>
              <a:defRPr sz="2000" b="0" cap="none" baseline="0">
                <a:solidFill>
                  <a:schemeClr val="bg1"/>
                </a:solidFill>
              </a:defRPr>
            </a:lvl4pPr>
            <a:lvl5pPr marL="0" indent="0">
              <a:spcBef>
                <a:spcPts val="0"/>
              </a:spcBef>
              <a:buNone/>
              <a:defRPr sz="2000" b="0" cap="none" baseline="0">
                <a:solidFill>
                  <a:schemeClr val="bg1"/>
                </a:solidFill>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8_Danke">
    <p:spTree>
      <p:nvGrpSpPr>
        <p:cNvPr id="1" name=""/>
        <p:cNvGrpSpPr/>
        <p:nvPr/>
      </p:nvGrpSpPr>
      <p:grpSpPr>
        <a:xfrm>
          <a:off x="0" y="0"/>
          <a:ext cx="0" cy="0"/>
          <a:chOff x="0" y="0"/>
          <a:chExt cx="0" cy="0"/>
        </a:xfrm>
      </p:grpSpPr>
      <p:pic>
        <p:nvPicPr>
          <p:cNvPr id="8" name="Grafik 7" descr="UBA_Fassade_Detaipptl.jpg"/>
          <p:cNvPicPr>
            <a:picLocks/>
          </p:cNvPicPr>
          <p:nvPr/>
        </p:nvPicPr>
        <p:blipFill>
          <a:blip r:embed="rId2" cstate="print"/>
          <a:srcRect t="1741"/>
          <a:stretch>
            <a:fillRect/>
          </a:stretch>
        </p:blipFill>
        <p:spPr>
          <a:xfrm>
            <a:off x="179512" y="180000"/>
            <a:ext cx="8784000" cy="6494400"/>
          </a:xfrm>
          <a:prstGeom prst="rect">
            <a:avLst/>
          </a:prstGeom>
        </p:spPr>
      </p:pic>
      <p:sp>
        <p:nvSpPr>
          <p:cNvPr id="3" name="Datumsplatzhalter 2"/>
          <p:cNvSpPr>
            <a:spLocks noGrp="1"/>
          </p:cNvSpPr>
          <p:nvPr>
            <p:ph type="dt" sz="half" idx="10"/>
          </p:nvPr>
        </p:nvSpPr>
        <p:spPr/>
        <p:txBody>
          <a:bodyPr/>
          <a:lstStyle/>
          <a:p>
            <a:fld id="{6B4C210E-75E2-434A-8DAD-60D0159D46C7}" type="datetime1">
              <a:rPr lang="de-DE" smtClean="0">
                <a:solidFill>
                  <a:srgbClr val="C8C8C8"/>
                </a:solidFill>
              </a:rPr>
              <a:t>27.05.2014</a:t>
            </a:fld>
            <a:endParaRPr lang="de-DE" dirty="0">
              <a:solidFill>
                <a:srgbClr val="C8C8C8"/>
              </a:solidFill>
            </a:endParaRPr>
          </a:p>
        </p:txBody>
      </p:sp>
      <p:sp>
        <p:nvSpPr>
          <p:cNvPr id="4" name="Fußzeilenplatzhalter 3"/>
          <p:cNvSpPr>
            <a:spLocks noGrp="1"/>
          </p:cNvSpPr>
          <p:nvPr>
            <p:ph type="ftr" sz="quarter" idx="11"/>
          </p:nvPr>
        </p:nvSpPr>
        <p:spPr/>
        <p:txBody>
          <a:bodyPr/>
          <a:lstStyle/>
          <a:p>
            <a:r>
              <a:rPr lang="de-DE" smtClean="0">
                <a:solidFill>
                  <a:srgbClr val="C8C8C8"/>
                </a:solidFill>
              </a:rPr>
              <a:t>Beispielvortrag</a:t>
            </a:r>
            <a:endParaRPr lang="de-DE" dirty="0">
              <a:solidFill>
                <a:srgbClr val="C8C8C8"/>
              </a:solidFill>
            </a:endParaRPr>
          </a:p>
        </p:txBody>
      </p:sp>
      <p:sp>
        <p:nvSpPr>
          <p:cNvPr id="5" name="Foliennummernplatzhalter 4"/>
          <p:cNvSpPr>
            <a:spLocks noGrp="1"/>
          </p:cNvSpPr>
          <p:nvPr>
            <p:ph type="sldNum" sz="quarter" idx="12"/>
          </p:nvPr>
        </p:nvSpPr>
        <p:spPr/>
        <p:txBody>
          <a:bodyPr/>
          <a:lstStyle/>
          <a:p>
            <a:fld id="{444A159E-39F8-4BD4-BAC6-A1654F7AE0EA}" type="slidenum">
              <a:rPr lang="de-DE" smtClean="0">
                <a:solidFill>
                  <a:srgbClr val="C8C8C8"/>
                </a:solidFill>
              </a:rPr>
              <a:pPr/>
              <a:t>‹Nr.›</a:t>
            </a:fld>
            <a:endParaRPr lang="de-DE" dirty="0">
              <a:solidFill>
                <a:srgbClr val="C8C8C8"/>
              </a:solidFill>
            </a:endParaRPr>
          </a:p>
        </p:txBody>
      </p:sp>
      <p:sp>
        <p:nvSpPr>
          <p:cNvPr id="6" name="Rechteck 5"/>
          <p:cNvSpPr/>
          <p:nvPr/>
        </p:nvSpPr>
        <p:spPr>
          <a:xfrm>
            <a:off x="0" y="1702800"/>
            <a:ext cx="179512" cy="450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179512" y="1702800"/>
            <a:ext cx="6120000" cy="450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a:xfrm>
            <a:off x="414338" y="1922400"/>
            <a:ext cx="5597822" cy="1290576"/>
          </a:xfrm>
        </p:spPr>
        <p:txBody>
          <a:bodyPr anchor="t">
            <a:normAutofit/>
          </a:bodyPr>
          <a:lstStyle>
            <a:lvl1pPr>
              <a:lnSpc>
                <a:spcPts val="4200"/>
              </a:lnSpc>
              <a:defRPr sz="4000"/>
            </a:lvl1pPr>
          </a:lstStyle>
          <a:p>
            <a:r>
              <a:rPr lang="de-DE" smtClean="0"/>
              <a:t>Titelmasterformat durch Klicken bearbeiten</a:t>
            </a:r>
            <a:endParaRPr lang="de-DE" dirty="0"/>
          </a:p>
        </p:txBody>
      </p:sp>
      <p:sp>
        <p:nvSpPr>
          <p:cNvPr id="10" name="Textplatzhalter 9"/>
          <p:cNvSpPr>
            <a:spLocks noGrp="1"/>
          </p:cNvSpPr>
          <p:nvPr>
            <p:ph type="body" sz="quarter" idx="13"/>
          </p:nvPr>
        </p:nvSpPr>
        <p:spPr>
          <a:xfrm>
            <a:off x="414338" y="3218400"/>
            <a:ext cx="5597525" cy="1584325"/>
          </a:xfrm>
        </p:spPr>
        <p:txBody>
          <a:bodyPr/>
          <a:lstStyle>
            <a:lvl1pPr>
              <a:defRPr b="0" cap="none" baseline="0"/>
            </a:lvl1pPr>
            <a:lvl2pPr marL="0" indent="0">
              <a:buNone/>
              <a:defRPr b="1">
                <a:solidFill>
                  <a:schemeClr val="accent3"/>
                </a:solidFill>
              </a:defRPr>
            </a:lvl2pPr>
            <a:lvl3pPr marL="0" indent="0">
              <a:buNone/>
              <a:defRPr/>
            </a:lvl3pPr>
            <a:lvl4pPr marL="0" indent="0">
              <a:buNone/>
              <a:defRPr/>
            </a:lvl4pPr>
            <a:lvl5pPr>
              <a:buNone/>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11" name="Rechteck 10"/>
          <p:cNvSpPr/>
          <p:nvPr/>
        </p:nvSpPr>
        <p:spPr>
          <a:xfrm>
            <a:off x="8962106" y="534391"/>
            <a:ext cx="181893"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 name="Grafik 11" descr="logo.emf"/>
          <p:cNvPicPr>
            <a:picLocks noChangeAspect="1"/>
          </p:cNvPicPr>
          <p:nvPr/>
        </p:nvPicPr>
        <p:blipFill>
          <a:blip r:embed="rId3" cstate="print"/>
          <a:stretch>
            <a:fillRect/>
          </a:stretch>
        </p:blipFill>
        <p:spPr>
          <a:xfrm>
            <a:off x="6824838" y="529200"/>
            <a:ext cx="2148866" cy="1080000"/>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Inhalt (viel Text)">
    <p:spTree>
      <p:nvGrpSpPr>
        <p:cNvPr id="1" name=""/>
        <p:cNvGrpSpPr/>
        <p:nvPr/>
      </p:nvGrpSpPr>
      <p:grpSpPr>
        <a:xfrm>
          <a:off x="0" y="0"/>
          <a:ext cx="0" cy="0"/>
          <a:chOff x="0" y="0"/>
          <a:chExt cx="0" cy="0"/>
        </a:xfrm>
      </p:grpSpPr>
      <p:sp>
        <p:nvSpPr>
          <p:cNvPr id="11" name="Textplatzhalter 7"/>
          <p:cNvSpPr>
            <a:spLocks noGrp="1"/>
          </p:cNvSpPr>
          <p:nvPr>
            <p:ph type="body" sz="quarter" idx="13" hasCustomPrompt="1"/>
          </p:nvPr>
        </p:nvSpPr>
        <p:spPr>
          <a:xfrm>
            <a:off x="414000" y="302177"/>
            <a:ext cx="8207375" cy="231224"/>
          </a:xfrm>
          <a:prstGeom prst="rect">
            <a:avLst/>
          </a:prstGeom>
        </p:spPr>
        <p:txBody>
          <a:bodyPr lIns="0" tIns="0" rIns="0" bIns="0">
            <a:normAutofit/>
          </a:bodyPr>
          <a:lstStyle>
            <a:lvl1pPr marL="0" indent="0">
              <a:buNone/>
              <a:defRPr sz="1200" b="0" cap="none" baseline="0"/>
            </a:lvl1pPr>
          </a:lstStyle>
          <a:p>
            <a:pPr lvl="0"/>
            <a:r>
              <a:rPr lang="de-DE" dirty="0" smtClean="0"/>
              <a:t>2. Kapitel: Wesen und Beschreibung von Lärm</a:t>
            </a:r>
          </a:p>
        </p:txBody>
      </p:sp>
      <p:sp>
        <p:nvSpPr>
          <p:cNvPr id="7" name="Inhaltsplatzhalter 6"/>
          <p:cNvSpPr>
            <a:spLocks noGrp="1"/>
          </p:cNvSpPr>
          <p:nvPr>
            <p:ph sz="quarter" idx="14"/>
          </p:nvPr>
        </p:nvSpPr>
        <p:spPr>
          <a:xfrm>
            <a:off x="415156" y="1497261"/>
            <a:ext cx="8333308" cy="4884489"/>
          </a:xfrm>
        </p:spPr>
        <p:txBody>
          <a:bodyPr>
            <a:noAutofit/>
          </a:bodyPr>
          <a:lstStyle>
            <a:lvl1pPr>
              <a:defRPr sz="2400" b="0"/>
            </a:lvl1pPr>
            <a:lvl2pPr marL="742950" indent="-285750">
              <a:buClr>
                <a:schemeClr val="tx2"/>
              </a:buClr>
              <a:buFont typeface="Arial" panose="020B0604020202020204" pitchFamily="34" charset="0"/>
              <a:buChar char="•"/>
              <a:defRPr sz="2400"/>
            </a:lvl2pPr>
            <a:lvl3pPr marL="1143000" indent="-228600">
              <a:buClr>
                <a:schemeClr val="tx2"/>
              </a:buClr>
              <a:buFont typeface="Arial" panose="020B0604020202020204" pitchFamily="34" charset="0"/>
              <a:buChar char="•"/>
              <a:defRPr sz="2200"/>
            </a:lvl3pPr>
            <a:lvl4pPr marL="1600200" indent="-228600">
              <a:buClr>
                <a:schemeClr val="tx2"/>
              </a:buClr>
              <a:buFont typeface="Arial" panose="020B0604020202020204" pitchFamily="34" charset="0"/>
              <a:buChar char="•"/>
              <a:defRPr sz="2000"/>
            </a:lvl4pPr>
            <a:lvl5pPr marL="2057400" indent="-228600">
              <a:buClr>
                <a:schemeClr val="tx2"/>
              </a:buClr>
              <a:buFont typeface="Arial" panose="020B0604020202020204" pitchFamily="34" charset="0"/>
              <a:buChar char="•"/>
              <a:defRPr sz="1800"/>
            </a:lvl5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3" name="Titel 2"/>
          <p:cNvSpPr>
            <a:spLocks noGrp="1"/>
          </p:cNvSpPr>
          <p:nvPr>
            <p:ph type="title"/>
          </p:nvPr>
        </p:nvSpPr>
        <p:spPr/>
        <p:txBody>
          <a:bodyPr/>
          <a:lstStyle>
            <a:lvl1pPr>
              <a:defRPr b="1"/>
            </a:lvl1pPr>
          </a:lstStyle>
          <a:p>
            <a:r>
              <a:rPr lang="de-DE" dirty="0" smtClean="0"/>
              <a:t>Titelmasterformat durch Klicken bearbeiten</a:t>
            </a:r>
            <a:endParaRPr lang="de-DE" dirty="0"/>
          </a:p>
        </p:txBody>
      </p:sp>
      <p:sp>
        <p:nvSpPr>
          <p:cNvPr id="4" name="Datumsplatzhalter 3"/>
          <p:cNvSpPr>
            <a:spLocks noGrp="1"/>
          </p:cNvSpPr>
          <p:nvPr>
            <p:ph type="dt" sz="half" idx="15"/>
          </p:nvPr>
        </p:nvSpPr>
        <p:spPr/>
        <p:txBody>
          <a:bodyPr/>
          <a:lstStyle/>
          <a:p>
            <a:fld id="{10874842-5E50-4DB4-B443-AE612CEA3F76}" type="datetime1">
              <a:rPr lang="de-DE" smtClean="0"/>
              <a:t>27.05.2014</a:t>
            </a:fld>
            <a:endParaRPr lang="de-DE" dirty="0"/>
          </a:p>
        </p:txBody>
      </p:sp>
      <p:sp>
        <p:nvSpPr>
          <p:cNvPr id="5" name="Fußzeilenplatzhalter 4"/>
          <p:cNvSpPr>
            <a:spLocks noGrp="1"/>
          </p:cNvSpPr>
          <p:nvPr>
            <p:ph type="ftr" sz="quarter" idx="16"/>
          </p:nvPr>
        </p:nvSpPr>
        <p:spPr/>
        <p:txBody>
          <a:bodyPr/>
          <a:lstStyle/>
          <a:p>
            <a:r>
              <a:rPr lang="de-DE" smtClean="0"/>
              <a:t>Beispielvortrag</a:t>
            </a:r>
            <a:endParaRPr lang="de-DE" dirty="0"/>
          </a:p>
        </p:txBody>
      </p:sp>
      <p:sp>
        <p:nvSpPr>
          <p:cNvPr id="6" name="Foliennummernplatzhalter 5"/>
          <p:cNvSpPr>
            <a:spLocks noGrp="1"/>
          </p:cNvSpPr>
          <p:nvPr>
            <p:ph type="sldNum" sz="quarter" idx="17"/>
          </p:nvPr>
        </p:nvSpPr>
        <p:spPr/>
        <p:txBody>
          <a:bodyPr/>
          <a:lstStyle/>
          <a:p>
            <a:fld id="{444A159E-39F8-4BD4-BAC6-A1654F7AE0EA}" type="slidenum">
              <a:rPr lang="de-DE" smtClean="0"/>
              <a:pPr/>
              <a:t>‹Nr.›</a:t>
            </a:fld>
            <a:endParaRPr lang="de-DE" dirty="0"/>
          </a:p>
        </p:txBody>
      </p:sp>
    </p:spTree>
    <p:extLst>
      <p:ext uri="{BB962C8B-B14F-4D97-AF65-F5344CB8AC3E}">
        <p14:creationId xmlns:p14="http://schemas.microsoft.com/office/powerpoint/2010/main" val="1775982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9" name="Rectangle 5"/>
          <p:cNvSpPr>
            <a:spLocks noChangeArrowheads="1"/>
          </p:cNvSpPr>
          <p:nvPr/>
        </p:nvSpPr>
        <p:spPr bwMode="auto">
          <a:xfrm>
            <a:off x="-1587" y="-3175"/>
            <a:ext cx="9140825" cy="6858000"/>
          </a:xfrm>
          <a:prstGeom prst="rect">
            <a:avLst/>
          </a:prstGeom>
          <a:solidFill>
            <a:srgbClr val="E3E4E4"/>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27" name="AutoShape 3"/>
          <p:cNvSpPr>
            <a:spLocks noChangeAspect="1" noChangeArrowheads="1" noTextEdit="1"/>
          </p:cNvSpPr>
          <p:nvPr/>
        </p:nvSpPr>
        <p:spPr bwMode="auto">
          <a:xfrm>
            <a:off x="1588" y="0"/>
            <a:ext cx="9140825" cy="685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30" name="Rectangle 6"/>
          <p:cNvSpPr>
            <a:spLocks noChangeArrowheads="1"/>
          </p:cNvSpPr>
          <p:nvPr/>
        </p:nvSpPr>
        <p:spPr bwMode="auto">
          <a:xfrm>
            <a:off x="134938" y="127000"/>
            <a:ext cx="8874125" cy="65659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de-DE"/>
          </a:p>
        </p:txBody>
      </p:sp>
      <p:sp>
        <p:nvSpPr>
          <p:cNvPr id="1031" name="Freeform 7"/>
          <p:cNvSpPr>
            <a:spLocks/>
          </p:cNvSpPr>
          <p:nvPr/>
        </p:nvSpPr>
        <p:spPr bwMode="auto">
          <a:xfrm>
            <a:off x="1588" y="6594475"/>
            <a:ext cx="9140825" cy="263525"/>
          </a:xfrm>
          <a:custGeom>
            <a:avLst/>
            <a:gdLst/>
            <a:ahLst/>
            <a:cxnLst>
              <a:cxn ang="0">
                <a:pos x="0" y="0"/>
              </a:cxn>
              <a:cxn ang="0">
                <a:pos x="0" y="82"/>
              </a:cxn>
              <a:cxn ang="0">
                <a:pos x="0" y="166"/>
              </a:cxn>
              <a:cxn ang="0">
                <a:pos x="5758" y="166"/>
              </a:cxn>
              <a:cxn ang="0">
                <a:pos x="5758" y="0"/>
              </a:cxn>
              <a:cxn ang="0">
                <a:pos x="0" y="0"/>
              </a:cxn>
            </a:cxnLst>
            <a:rect l="0" t="0" r="r" b="b"/>
            <a:pathLst>
              <a:path w="5758" h="166">
                <a:moveTo>
                  <a:pt x="0" y="0"/>
                </a:moveTo>
                <a:lnTo>
                  <a:pt x="0" y="82"/>
                </a:lnTo>
                <a:lnTo>
                  <a:pt x="0" y="166"/>
                </a:lnTo>
                <a:lnTo>
                  <a:pt x="5758" y="166"/>
                </a:lnTo>
                <a:lnTo>
                  <a:pt x="5758" y="0"/>
                </a:lnTo>
                <a:lnTo>
                  <a:pt x="0" y="0"/>
                </a:lnTo>
                <a:close/>
              </a:path>
            </a:pathLst>
          </a:custGeom>
          <a:solidFill>
            <a:srgbClr val="4B4B4D"/>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sp>
        <p:nvSpPr>
          <p:cNvPr id="2" name="Titelplatzhalter 1"/>
          <p:cNvSpPr>
            <a:spLocks noGrp="1"/>
          </p:cNvSpPr>
          <p:nvPr>
            <p:ph type="title"/>
          </p:nvPr>
        </p:nvSpPr>
        <p:spPr>
          <a:xfrm>
            <a:off x="413999" y="473825"/>
            <a:ext cx="8280000" cy="608215"/>
          </a:xfrm>
          <a:prstGeom prst="rect">
            <a:avLst/>
          </a:prstGeom>
        </p:spPr>
        <p:txBody>
          <a:bodyPr vert="horz" lIns="0" tIns="0" rIns="0" bIns="0" rtlCol="0" anchor="b" anchorCtr="0">
            <a:normAutofit/>
          </a:bodyPr>
          <a:lstStyle/>
          <a:p>
            <a:r>
              <a:rPr lang="de-DE" dirty="0" smtClean="0"/>
              <a:t>Titelmasterformat durch Klicken bearbeiten</a:t>
            </a:r>
            <a:endParaRPr lang="de-DE" dirty="0"/>
          </a:p>
        </p:txBody>
      </p:sp>
      <p:sp>
        <p:nvSpPr>
          <p:cNvPr id="4" name="Datumsplatzhalter 3"/>
          <p:cNvSpPr>
            <a:spLocks noGrp="1"/>
          </p:cNvSpPr>
          <p:nvPr>
            <p:ph type="dt" sz="half" idx="2"/>
          </p:nvPr>
        </p:nvSpPr>
        <p:spPr>
          <a:xfrm>
            <a:off x="415925" y="6597353"/>
            <a:ext cx="987723" cy="260648"/>
          </a:xfrm>
          <a:prstGeom prst="rect">
            <a:avLst/>
          </a:prstGeom>
        </p:spPr>
        <p:txBody>
          <a:bodyPr vert="horz" lIns="0" tIns="0" rIns="0" bIns="0" rtlCol="0" anchor="ctr"/>
          <a:lstStyle>
            <a:lvl1pPr algn="l">
              <a:defRPr sz="1200">
                <a:solidFill>
                  <a:schemeClr val="bg1"/>
                </a:solidFill>
              </a:defRPr>
            </a:lvl1pPr>
          </a:lstStyle>
          <a:p>
            <a:fld id="{6C298C27-ED23-4554-ADFD-C25E53A1D99B}" type="datetime1">
              <a:rPr lang="de-DE" smtClean="0"/>
              <a:t>27.05.2014</a:t>
            </a:fld>
            <a:endParaRPr lang="de-DE" dirty="0"/>
          </a:p>
        </p:txBody>
      </p:sp>
      <p:sp>
        <p:nvSpPr>
          <p:cNvPr id="5" name="Fußzeilenplatzhalter 4"/>
          <p:cNvSpPr>
            <a:spLocks noGrp="1"/>
          </p:cNvSpPr>
          <p:nvPr>
            <p:ph type="ftr" sz="quarter" idx="3"/>
          </p:nvPr>
        </p:nvSpPr>
        <p:spPr>
          <a:xfrm>
            <a:off x="1403648" y="6597353"/>
            <a:ext cx="5112568" cy="260648"/>
          </a:xfrm>
          <a:prstGeom prst="rect">
            <a:avLst/>
          </a:prstGeom>
        </p:spPr>
        <p:txBody>
          <a:bodyPr vert="horz" lIns="0" tIns="0" rIns="0" bIns="0" rtlCol="0" anchor="ctr"/>
          <a:lstStyle>
            <a:lvl1pPr algn="l">
              <a:defRPr sz="1200">
                <a:solidFill>
                  <a:schemeClr val="bg1"/>
                </a:solidFill>
              </a:defRPr>
            </a:lvl1pPr>
          </a:lstStyle>
          <a:p>
            <a:r>
              <a:rPr lang="de-DE" smtClean="0"/>
              <a:t>Beispielvortrag</a:t>
            </a:r>
            <a:endParaRPr lang="de-DE" dirty="0"/>
          </a:p>
        </p:txBody>
      </p:sp>
      <p:sp>
        <p:nvSpPr>
          <p:cNvPr id="6" name="Foliennummernplatzhalter 5"/>
          <p:cNvSpPr>
            <a:spLocks noGrp="1"/>
          </p:cNvSpPr>
          <p:nvPr>
            <p:ph type="sldNum" sz="quarter" idx="4"/>
          </p:nvPr>
        </p:nvSpPr>
        <p:spPr>
          <a:xfrm>
            <a:off x="8117018" y="6597353"/>
            <a:ext cx="557263" cy="260648"/>
          </a:xfrm>
          <a:prstGeom prst="rect">
            <a:avLst/>
          </a:prstGeom>
        </p:spPr>
        <p:txBody>
          <a:bodyPr vert="horz" lIns="0" tIns="0" rIns="0" bIns="0" rtlCol="0" anchor="ctr"/>
          <a:lstStyle>
            <a:lvl1pPr algn="r">
              <a:defRPr sz="1200">
                <a:solidFill>
                  <a:schemeClr val="bg1"/>
                </a:solidFill>
              </a:defRPr>
            </a:lvl1pPr>
          </a:lstStyle>
          <a:p>
            <a:fld id="{444A159E-39F8-4BD4-BAC6-A1654F7AE0EA}" type="slidenum">
              <a:rPr lang="de-DE" smtClean="0"/>
              <a:pPr/>
              <a:t>‹Nr.›</a:t>
            </a:fld>
            <a:endParaRPr lang="de-DE" dirty="0"/>
          </a:p>
        </p:txBody>
      </p:sp>
      <p:sp>
        <p:nvSpPr>
          <p:cNvPr id="19" name="Rechteck 18"/>
          <p:cNvSpPr/>
          <p:nvPr/>
        </p:nvSpPr>
        <p:spPr>
          <a:xfrm>
            <a:off x="0" y="312738"/>
            <a:ext cx="133200" cy="7346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platzhalter 11"/>
          <p:cNvSpPr>
            <a:spLocks noGrp="1"/>
          </p:cNvSpPr>
          <p:nvPr>
            <p:ph type="body" idx="1"/>
          </p:nvPr>
        </p:nvSpPr>
        <p:spPr>
          <a:xfrm>
            <a:off x="414000" y="1497013"/>
            <a:ext cx="8280000" cy="4865687"/>
          </a:xfrm>
          <a:prstGeom prst="rect">
            <a:avLst/>
          </a:prstGeom>
        </p:spPr>
        <p:txBody>
          <a:bodyPr vert="horz" lIns="0" tIns="0" rIns="0" bIns="45720" rtlCol="0">
            <a:normAutofit/>
          </a:bodyPr>
          <a:lstStyle/>
          <a:p>
            <a:pPr lvl="0"/>
            <a:r>
              <a:rPr lang="de-DE" dirty="0" smtClean="0"/>
              <a:t>Textmasterformate durch klicken bearbeiten</a:t>
            </a:r>
          </a:p>
          <a:p>
            <a:pPr marL="0" marR="0" lvl="1" indent="0" algn="l" defTabSz="914400" rtl="0" eaLnBrk="1" fontAlgn="auto" latinLnBrk="0" hangingPunct="1">
              <a:lnSpc>
                <a:spcPct val="120000"/>
              </a:lnSpc>
              <a:spcBef>
                <a:spcPts val="0"/>
              </a:spcBef>
              <a:spcAft>
                <a:spcPts val="0"/>
              </a:spcAft>
              <a:buClrTx/>
              <a:buSzPct val="100000"/>
              <a:buFont typeface="Meta Offc" pitchFamily="34" charset="0"/>
              <a:buNone/>
              <a:tabLst/>
              <a:defRPr/>
            </a:pPr>
            <a:r>
              <a:rPr lang="de-DE" dirty="0" smtClean="0"/>
              <a:t>Zweite Ebene</a:t>
            </a:r>
          </a:p>
          <a:p>
            <a:pPr marL="162000" marR="0" lvl="2" indent="-162000" algn="l" defTabSz="914400" rtl="0" eaLnBrk="1" fontAlgn="auto" latinLnBrk="0" hangingPunct="1">
              <a:lnSpc>
                <a:spcPct val="120000"/>
              </a:lnSpc>
              <a:spcBef>
                <a:spcPts val="0"/>
              </a:spcBef>
              <a:spcAft>
                <a:spcPts val="0"/>
              </a:spcAft>
              <a:buClrTx/>
              <a:buSzTx/>
              <a:buFont typeface="Meta Offc" pitchFamily="34" charset="0"/>
              <a:buChar char="•"/>
              <a:tabLst/>
              <a:defRPr/>
            </a:pPr>
            <a:r>
              <a:rPr lang="de-DE" dirty="0" smtClean="0"/>
              <a:t>Dritte Ebene</a:t>
            </a:r>
          </a:p>
          <a:p>
            <a:pPr marL="324000" marR="0" lvl="3" indent="-162000" algn="l" defTabSz="914400" rtl="0" eaLnBrk="1" fontAlgn="auto" latinLnBrk="0" hangingPunct="1">
              <a:lnSpc>
                <a:spcPct val="120000"/>
              </a:lnSpc>
              <a:spcBef>
                <a:spcPts val="0"/>
              </a:spcBef>
              <a:spcAft>
                <a:spcPts val="0"/>
              </a:spcAft>
              <a:buClrTx/>
              <a:buSzTx/>
              <a:buFont typeface="Symbol" pitchFamily="18" charset="2"/>
              <a:buChar char="-"/>
              <a:tabLst/>
              <a:defRPr/>
            </a:pPr>
            <a:r>
              <a:rPr lang="de-DE" dirty="0" smtClean="0"/>
              <a:t>Vierte Ebene</a:t>
            </a:r>
          </a:p>
          <a:p>
            <a:pPr marL="486000" marR="0" lvl="4" indent="-162000" algn="l" defTabSz="914400" rtl="0" eaLnBrk="1" fontAlgn="auto" latinLnBrk="0" hangingPunct="1">
              <a:lnSpc>
                <a:spcPct val="120000"/>
              </a:lnSpc>
              <a:spcBef>
                <a:spcPts val="0"/>
              </a:spcBef>
              <a:spcAft>
                <a:spcPts val="0"/>
              </a:spcAft>
              <a:buClrTx/>
              <a:buSzTx/>
              <a:buFont typeface="Symbol" pitchFamily="18" charset="2"/>
              <a:buChar char="-"/>
              <a:tabLst/>
              <a:defRPr/>
            </a:pPr>
            <a:r>
              <a:rPr lang="de-DE" dirty="0" smtClean="0"/>
              <a:t>Fünfte Ebene</a:t>
            </a:r>
            <a:endParaRPr lang="de-DE" dirty="0"/>
          </a:p>
        </p:txBody>
      </p:sp>
      <p:sp>
        <p:nvSpPr>
          <p:cNvPr id="14" name="Textplatzhalter 7"/>
          <p:cNvSpPr txBox="1">
            <a:spLocks/>
          </p:cNvSpPr>
          <p:nvPr userDrawn="1"/>
        </p:nvSpPr>
        <p:spPr>
          <a:xfrm>
            <a:off x="414000" y="302177"/>
            <a:ext cx="8207375" cy="231224"/>
          </a:xfrm>
          <a:prstGeom prst="rect">
            <a:avLst/>
          </a:prstGeom>
        </p:spPr>
        <p:txBody>
          <a:bodyPr lIns="0" tIns="0" rIns="0" bIns="0">
            <a:normAutofit/>
          </a:bodyPr>
          <a:lstStyle>
            <a:lvl1pPr marL="0" indent="0" algn="l" defTabSz="914400" rtl="0" eaLnBrk="1" latinLnBrk="0" hangingPunct="1">
              <a:spcBef>
                <a:spcPct val="20000"/>
              </a:spcBef>
              <a:buClr>
                <a:schemeClr val="tx2"/>
              </a:buClr>
              <a:buFont typeface="Arial" pitchFamily="34" charset="0"/>
              <a:buNone/>
              <a:tabLst/>
              <a:defRPr kumimoji="0" lang="de-DE" sz="1200" b="0" i="0" u="none" strike="noStrike" kern="1200" cap="none" spc="0" normalizeH="0" baseline="0" noProof="0">
                <a:ln>
                  <a:noFill/>
                </a:ln>
                <a:solidFill>
                  <a:schemeClr val="tx1"/>
                </a:solidFill>
                <a:effectLst/>
                <a:uLnTx/>
                <a:uFillTx/>
                <a:latin typeface="+mn-lt"/>
                <a:ea typeface="+mn-ea"/>
                <a:cs typeface="+mn-cs"/>
              </a:defRPr>
            </a:lvl1pPr>
            <a:lvl2pPr marL="742950" indent="-28575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smtClean="0"/>
              <a:t>2. Kapitel: Wesen und Beschreibung von Lärm</a:t>
            </a:r>
            <a:endParaRPr lang="de-DE" dirty="0" smtClean="0"/>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p:txStyles>
    <p:titleStyle>
      <a:lvl1pPr algn="l" defTabSz="914400" rtl="0" eaLnBrk="1" latinLnBrk="0" hangingPunct="1">
        <a:spcBef>
          <a:spcPct val="0"/>
        </a:spcBef>
        <a:buNone/>
        <a:defRPr sz="2600" kern="1200">
          <a:solidFill>
            <a:schemeClr val="tx2"/>
          </a:solidFill>
          <a:latin typeface="+mj-lt"/>
          <a:ea typeface="+mj-ea"/>
          <a:cs typeface="+mj-cs"/>
        </a:defRPr>
      </a:lvl1pPr>
    </p:titleStyle>
    <p:bodyStyle>
      <a:lvl1pPr marL="0" indent="0" algn="l" defTabSz="914400" rtl="0" eaLnBrk="1" latinLnBrk="0" hangingPunct="1">
        <a:spcBef>
          <a:spcPct val="20000"/>
        </a:spcBef>
        <a:buClr>
          <a:schemeClr val="tx2"/>
        </a:buClr>
        <a:buFont typeface="Arial" pitchFamily="34" charset="0"/>
        <a:buNone/>
        <a:tabLst/>
        <a:defRPr kumimoji="0" lang="de-DE" sz="2400" b="1" i="0" u="none" strike="noStrike" kern="1200" cap="none" spc="0" normalizeH="0" baseline="0" noProof="0" dirty="0" smtClean="0">
          <a:ln>
            <a:noFill/>
          </a:ln>
          <a:solidFill>
            <a:schemeClr val="tx1"/>
          </a:solidFill>
          <a:effectLst/>
          <a:uLnTx/>
          <a:uFillTx/>
          <a:latin typeface="+mn-lt"/>
          <a:ea typeface="+mn-ea"/>
          <a:cs typeface="+mn-cs"/>
        </a:defRPr>
      </a:lvl1pPr>
      <a:lvl2pPr marL="742950" indent="-28575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kumimoji="0" lang="de-DE" sz="2400" b="0" i="0" u="none" strike="noStrike" kern="1200" cap="none" spc="0" normalizeH="0" baseline="0" noProof="0" dirty="0" smtClean="0">
          <a:ln>
            <a:noFill/>
          </a:ln>
          <a:solidFill>
            <a:schemeClr val="tx1"/>
          </a:solidFill>
          <a:effectLst/>
          <a:uLnTx/>
          <a:uFillTx/>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audio" Target="../media/media6.mp3"/><Relationship Id="rId13" Type="http://schemas.openxmlformats.org/officeDocument/2006/relationships/image" Target="../media/image8.png"/><Relationship Id="rId3" Type="http://schemas.microsoft.com/office/2007/relationships/media" Target="../media/media4.mp3"/><Relationship Id="rId7" Type="http://schemas.microsoft.com/office/2007/relationships/media" Target="../media/media6.mp3"/><Relationship Id="rId12" Type="http://schemas.openxmlformats.org/officeDocument/2006/relationships/image" Target="../media/image4.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audio" Target="../media/media5.mp3"/><Relationship Id="rId11" Type="http://schemas.openxmlformats.org/officeDocument/2006/relationships/image" Target="../media/image7.jpg"/><Relationship Id="rId5" Type="http://schemas.microsoft.com/office/2007/relationships/media" Target="../media/media5.mp3"/><Relationship Id="rId10" Type="http://schemas.openxmlformats.org/officeDocument/2006/relationships/notesSlide" Target="../notesSlides/notesSlide10.xml"/><Relationship Id="rId4" Type="http://schemas.openxmlformats.org/officeDocument/2006/relationships/audio" Target="../media/media4.mp3"/><Relationship Id="rId9"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8.png"/><Relationship Id="rId5" Type="http://schemas.openxmlformats.org/officeDocument/2006/relationships/image" Target="../media/image10.jp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8.png"/><Relationship Id="rId5" Type="http://schemas.openxmlformats.org/officeDocument/2006/relationships/image" Target="../media/image11.emf"/><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9.mp3"/><Relationship Id="rId1" Type="http://schemas.microsoft.com/office/2007/relationships/media" Target="../media/media9.mp3"/><Relationship Id="rId5" Type="http://schemas.openxmlformats.org/officeDocument/2006/relationships/image" Target="../media/image8.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0.wav"/><Relationship Id="rId1" Type="http://schemas.microsoft.com/office/2007/relationships/media" Target="../media/media10.wav"/><Relationship Id="rId6" Type="http://schemas.openxmlformats.org/officeDocument/2006/relationships/image" Target="../media/image8.png"/><Relationship Id="rId5" Type="http://schemas.openxmlformats.org/officeDocument/2006/relationships/image" Target="../media/image13.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4.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Untertitel 6"/>
          <p:cNvSpPr>
            <a:spLocks noGrp="1"/>
          </p:cNvSpPr>
          <p:nvPr>
            <p:ph type="subTitle" idx="1"/>
          </p:nvPr>
        </p:nvSpPr>
        <p:spPr/>
        <p:txBody>
          <a:bodyPr/>
          <a:lstStyle/>
          <a:p>
            <a:r>
              <a:rPr lang="de-DE" dirty="0" smtClean="0"/>
              <a:t>Wesen und Beschreibung von Lärm</a:t>
            </a:r>
            <a:endParaRPr lang="de-DE" dirty="0"/>
          </a:p>
        </p:txBody>
      </p:sp>
      <p:sp>
        <p:nvSpPr>
          <p:cNvPr id="8" name="Titel 7"/>
          <p:cNvSpPr>
            <a:spLocks noGrp="1"/>
          </p:cNvSpPr>
          <p:nvPr>
            <p:ph type="title"/>
          </p:nvPr>
        </p:nvSpPr>
        <p:spPr/>
        <p:txBody>
          <a:bodyPr/>
          <a:lstStyle/>
          <a:p>
            <a:r>
              <a:rPr lang="de-DE" b="1" dirty="0" smtClean="0"/>
              <a:t>2. Kapitel</a:t>
            </a:r>
            <a:endParaRPr lang="de-DE" b="1" dirty="0"/>
          </a:p>
        </p:txBody>
      </p:sp>
      <p:sp>
        <p:nvSpPr>
          <p:cNvPr id="2" name="Textplatzhalter 1"/>
          <p:cNvSpPr>
            <a:spLocks noGrp="1"/>
          </p:cNvSpPr>
          <p:nvPr>
            <p:ph type="body" sz="quarter" idx="10"/>
          </p:nvPr>
        </p:nvSpPr>
        <p:spPr/>
        <p:txBody>
          <a:bodyPr/>
          <a:lstStyle/>
          <a:p>
            <a:r>
              <a:rPr lang="de-DE" dirty="0"/>
              <a:t>Dr. Mustermann | Dipl. Ing. (FH) Frau Mustermann</a:t>
            </a:r>
          </a:p>
          <a:p>
            <a:endParaRPr lang="de-DE" dirty="0"/>
          </a:p>
        </p:txBody>
      </p:sp>
    </p:spTree>
    <p:extLst>
      <p:ext uri="{BB962C8B-B14F-4D97-AF65-F5344CB8AC3E}">
        <p14:creationId xmlns:p14="http://schemas.microsoft.com/office/powerpoint/2010/main" val="299188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nhaltsplatzhalter 2"/>
          <p:cNvSpPr txBox="1">
            <a:spLocks/>
          </p:cNvSpPr>
          <p:nvPr/>
        </p:nvSpPr>
        <p:spPr>
          <a:xfrm>
            <a:off x="248583" y="1412776"/>
            <a:ext cx="2526879" cy="4963945"/>
          </a:xfrm>
          <a:prstGeom prst="rect">
            <a:avLst/>
          </a:prstGeom>
          <a:effectLst>
            <a:outerShdw blurRad="63500" sx="101000" sy="101000" algn="ctr" rotWithShape="0">
              <a:prstClr val="black">
                <a:alpha val="24000"/>
              </a:prstClr>
            </a:outerShdw>
          </a:effectLst>
        </p:spPr>
        <p:txBody>
          <a:bodyPr vert="horz" lIns="91440" tIns="45720" rIns="91440" bIns="45720" rtlCol="0">
            <a:noAutofit/>
          </a:bodyPr>
          <a:lstStyle>
            <a:lvl1pPr marL="0" indent="0" algn="l" defTabSz="914400" rtl="0" eaLnBrk="1" latinLnBrk="0" hangingPunct="1">
              <a:spcBef>
                <a:spcPct val="20000"/>
              </a:spcBef>
              <a:buClr>
                <a:schemeClr val="tx2"/>
              </a:buClr>
              <a:buFont typeface="Wingdings" pitchFamily="2" charset="2"/>
              <a:buNone/>
              <a:defRPr sz="2400"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dirty="0" smtClean="0"/>
              <a:t>Beispiele für unterschiedliche Geräusche:</a:t>
            </a:r>
          </a:p>
          <a:p>
            <a:endParaRPr lang="de-DE" dirty="0" smtClean="0"/>
          </a:p>
          <a:p>
            <a:r>
              <a:rPr lang="de-DE" dirty="0" smtClean="0"/>
              <a:t>Drehbank</a:t>
            </a:r>
          </a:p>
          <a:p>
            <a:endParaRPr lang="de-DE" dirty="0" smtClean="0"/>
          </a:p>
          <a:p>
            <a:r>
              <a:rPr lang="de-DE" dirty="0" smtClean="0"/>
              <a:t>Motorsäge</a:t>
            </a:r>
          </a:p>
          <a:p>
            <a:endParaRPr lang="de-DE" dirty="0" smtClean="0"/>
          </a:p>
          <a:p>
            <a:r>
              <a:rPr lang="de-DE" dirty="0" smtClean="0"/>
              <a:t>Flugzeug</a:t>
            </a:r>
          </a:p>
          <a:p>
            <a:endParaRPr lang="de-DE" dirty="0" smtClean="0"/>
          </a:p>
          <a:p>
            <a:r>
              <a:rPr lang="de-DE" dirty="0"/>
              <a:t>G</a:t>
            </a:r>
            <a:r>
              <a:rPr lang="de-DE" dirty="0" smtClean="0"/>
              <a:t>eige</a:t>
            </a:r>
          </a:p>
          <a:p>
            <a:endParaRPr lang="de-DE" dirty="0" smtClean="0"/>
          </a:p>
          <a:p>
            <a:endParaRPr lang="de-DE" dirty="0" smtClean="0"/>
          </a:p>
          <a:p>
            <a:endParaRPr lang="de-DE" dirty="0" smtClean="0"/>
          </a:p>
          <a:p>
            <a:endParaRPr lang="de-DE" dirty="0" smtClean="0"/>
          </a:p>
          <a:p>
            <a:endParaRPr lang="de-DE" dirty="0" smtClean="0"/>
          </a:p>
          <a:p>
            <a:endParaRPr lang="de-DE" dirty="0" smtClean="0"/>
          </a:p>
          <a:p>
            <a:pPr marL="457200" lvl="1" indent="0">
              <a:buFont typeface="Wingdings" pitchFamily="2" charset="2"/>
              <a:buNone/>
            </a:pPr>
            <a:endParaRPr lang="de-DE" dirty="0"/>
          </a:p>
        </p:txBody>
      </p:sp>
      <p:sp>
        <p:nvSpPr>
          <p:cNvPr id="4" name="Titel 3"/>
          <p:cNvSpPr>
            <a:spLocks noGrp="1"/>
          </p:cNvSpPr>
          <p:nvPr>
            <p:ph type="title"/>
          </p:nvPr>
        </p:nvSpPr>
        <p:spPr>
          <a:xfrm>
            <a:off x="413999" y="473825"/>
            <a:ext cx="8280000" cy="608215"/>
          </a:xfrm>
        </p:spPr>
        <p:txBody>
          <a:bodyPr/>
          <a:lstStyle/>
          <a:p>
            <a:r>
              <a:rPr lang="de-DE" dirty="0" smtClean="0"/>
              <a:t>Wahrnehmung von Schall</a:t>
            </a:r>
            <a:endParaRPr lang="de-DE" dirty="0"/>
          </a:p>
        </p:txBody>
      </p:sp>
      <p:sp>
        <p:nvSpPr>
          <p:cNvPr id="5" name="Textplatzhalter 4"/>
          <p:cNvSpPr>
            <a:spLocks noGrp="1"/>
          </p:cNvSpPr>
          <p:nvPr>
            <p:ph type="body" sz="quarter" idx="13"/>
          </p:nvPr>
        </p:nvSpPr>
        <p:spPr/>
        <p:txBody>
          <a:bodyPr/>
          <a:lstStyle/>
          <a:p>
            <a:endParaRPr lang="de-DE"/>
          </a:p>
        </p:txBody>
      </p:sp>
      <p:pic>
        <p:nvPicPr>
          <p:cNvPr id="1026" name="Picture 2"/>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2716214" y="1941404"/>
            <a:ext cx="5955412" cy="4079884"/>
          </a:xfrm>
          <a:prstGeom prst="rect">
            <a:avLst/>
          </a:prstGeom>
          <a:noFill/>
          <a:extLst>
            <a:ext uri="{909E8E84-426E-40DD-AFC4-6F175D3DCCD1}">
              <a14:hiddenFill xmlns:a14="http://schemas.microsoft.com/office/drawing/2010/main">
                <a:solidFill>
                  <a:srgbClr val="FFFFFF"/>
                </a:solidFill>
              </a14:hiddenFill>
            </a:ext>
          </a:extLst>
        </p:spPr>
      </p:pic>
      <p:sp>
        <p:nvSpPr>
          <p:cNvPr id="2" name="Datumsplatzhalter 1"/>
          <p:cNvSpPr>
            <a:spLocks noGrp="1"/>
          </p:cNvSpPr>
          <p:nvPr>
            <p:ph type="dt" sz="half" idx="15"/>
          </p:nvPr>
        </p:nvSpPr>
        <p:spPr/>
        <p:txBody>
          <a:bodyPr/>
          <a:lstStyle/>
          <a:p>
            <a:fld id="{9D827CC4-65D6-4133-B5C9-5305A5E3D243}" type="datetime1">
              <a:rPr lang="de-DE" smtClean="0"/>
              <a:t>27.05.2014</a:t>
            </a:fld>
            <a:endParaRPr lang="de-DE" dirty="0"/>
          </a:p>
        </p:txBody>
      </p:sp>
      <p:sp>
        <p:nvSpPr>
          <p:cNvPr id="3" name="Foliennummernplatzhalter 2"/>
          <p:cNvSpPr>
            <a:spLocks noGrp="1"/>
          </p:cNvSpPr>
          <p:nvPr>
            <p:ph type="sldNum" sz="quarter" idx="17"/>
          </p:nvPr>
        </p:nvSpPr>
        <p:spPr/>
        <p:txBody>
          <a:bodyPr/>
          <a:lstStyle/>
          <a:p>
            <a:fld id="{444A159E-39F8-4BD4-BAC6-A1654F7AE0EA}" type="slidenum">
              <a:rPr lang="de-DE" smtClean="0"/>
              <a:pPr/>
              <a:t>10</a:t>
            </a:fld>
            <a:endParaRPr lang="de-DE" dirty="0"/>
          </a:p>
        </p:txBody>
      </p:sp>
      <p:pic>
        <p:nvPicPr>
          <p:cNvPr id="6" name="V02_S10_01_Drehbank.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2018184" y="2996952"/>
            <a:ext cx="609600" cy="609600"/>
          </a:xfrm>
          <a:prstGeom prst="rect">
            <a:avLst/>
          </a:prstGeom>
        </p:spPr>
      </p:pic>
      <p:pic>
        <p:nvPicPr>
          <p:cNvPr id="7" name="V02_S10_02_Motorsäge.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3"/>
          <a:stretch>
            <a:fillRect/>
          </a:stretch>
        </p:blipFill>
        <p:spPr>
          <a:xfrm>
            <a:off x="2018184" y="3894748"/>
            <a:ext cx="609600" cy="609600"/>
          </a:xfrm>
          <a:prstGeom prst="rect">
            <a:avLst/>
          </a:prstGeom>
        </p:spPr>
      </p:pic>
      <p:pic>
        <p:nvPicPr>
          <p:cNvPr id="8" name="V02_S10_03_Flugzeug.mp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2"/>
          <a:stretch>
            <a:fillRect/>
          </a:stretch>
        </p:blipFill>
        <p:spPr>
          <a:xfrm>
            <a:off x="2018184" y="4797152"/>
            <a:ext cx="609600" cy="609600"/>
          </a:xfrm>
          <a:prstGeom prst="rect">
            <a:avLst/>
          </a:prstGeom>
        </p:spPr>
      </p:pic>
      <p:pic>
        <p:nvPicPr>
          <p:cNvPr id="9" name="V02_S10_04_Geige.mp3">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3"/>
          <a:stretch>
            <a:fillRect/>
          </a:stretch>
        </p:blipFill>
        <p:spPr>
          <a:xfrm>
            <a:off x="2018184" y="5589240"/>
            <a:ext cx="609600" cy="609600"/>
          </a:xfrm>
          <a:prstGeom prst="rect">
            <a:avLst/>
          </a:prstGeom>
        </p:spPr>
      </p:pic>
    </p:spTree>
    <p:extLst>
      <p:ext uri="{BB962C8B-B14F-4D97-AF65-F5344CB8AC3E}">
        <p14:creationId xmlns:p14="http://schemas.microsoft.com/office/powerpoint/2010/main" val="3951015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fade">
                                      <p:cBhvr>
                                        <p:cTn id="12" dur="500"/>
                                        <p:tgtEl>
                                          <p:spTgt spid="10">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xEl>
                                              <p:pRg st="4" end="4"/>
                                            </p:txEl>
                                          </p:spTgt>
                                        </p:tgtEl>
                                        <p:attrNameLst>
                                          <p:attrName>style.visibility</p:attrName>
                                        </p:attrNameLst>
                                      </p:cBhvr>
                                      <p:to>
                                        <p:strVal val="visible"/>
                                      </p:to>
                                    </p:set>
                                    <p:animEffect transition="in" filter="fade">
                                      <p:cBhvr>
                                        <p:cTn id="20" dur="500"/>
                                        <p:tgtEl>
                                          <p:spTgt spid="10">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xEl>
                                              <p:pRg st="6" end="6"/>
                                            </p:txEl>
                                          </p:spTgt>
                                        </p:tgtEl>
                                        <p:attrNameLst>
                                          <p:attrName>style.visibility</p:attrName>
                                        </p:attrNameLst>
                                      </p:cBhvr>
                                      <p:to>
                                        <p:strVal val="visible"/>
                                      </p:to>
                                    </p:set>
                                    <p:animEffect transition="in" filter="fade">
                                      <p:cBhvr>
                                        <p:cTn id="28" dur="500"/>
                                        <p:tgtEl>
                                          <p:spTgt spid="10">
                                            <p:txEl>
                                              <p:pRg st="6" end="6"/>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xEl>
                                              <p:pRg st="8" end="8"/>
                                            </p:txEl>
                                          </p:spTgt>
                                        </p:tgtEl>
                                        <p:attrNameLst>
                                          <p:attrName>style.visibility</p:attrName>
                                        </p:attrNameLst>
                                      </p:cBhvr>
                                      <p:to>
                                        <p:strVal val="visible"/>
                                      </p:to>
                                    </p:set>
                                    <p:animEffect transition="in" filter="fade">
                                      <p:cBhvr>
                                        <p:cTn id="36" dur="500"/>
                                        <p:tgtEl>
                                          <p:spTgt spid="10">
                                            <p:txEl>
                                              <p:pRg st="8" end="8"/>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0" fill="hold" display="0">
                  <p:stCondLst>
                    <p:cond delay="indefinite"/>
                  </p:stCondLst>
                  <p:endCondLst>
                    <p:cond evt="onStopAudio" delay="0">
                      <p:tgtEl>
                        <p:sldTgt/>
                      </p:tgtEl>
                    </p:cond>
                  </p:endCondLst>
                </p:cTn>
                <p:tgtEl>
                  <p:spTgt spid="6"/>
                </p:tgtEl>
              </p:cMediaNode>
            </p:audio>
            <p:audio>
              <p:cMediaNode vol="80000">
                <p:cTn id="41" fill="hold" display="0">
                  <p:stCondLst>
                    <p:cond delay="indefinite"/>
                  </p:stCondLst>
                  <p:endCondLst>
                    <p:cond evt="onStopAudio" delay="0">
                      <p:tgtEl>
                        <p:sldTgt/>
                      </p:tgtEl>
                    </p:cond>
                  </p:endCondLst>
                </p:cTn>
                <p:tgtEl>
                  <p:spTgt spid="7"/>
                </p:tgtEl>
              </p:cMediaNode>
            </p:audio>
            <p:audio>
              <p:cMediaNode vol="80000">
                <p:cTn id="42" fill="hold" display="0">
                  <p:stCondLst>
                    <p:cond delay="indefinite"/>
                  </p:stCondLst>
                  <p:endCondLst>
                    <p:cond evt="onStopAudio" delay="0">
                      <p:tgtEl>
                        <p:sldTgt/>
                      </p:tgtEl>
                    </p:cond>
                  </p:endCondLst>
                </p:cTn>
                <p:tgtEl>
                  <p:spTgt spid="8"/>
                </p:tgtEl>
              </p:cMediaNode>
            </p:audio>
            <p:audio>
              <p:cMediaNode vol="80000">
                <p:cTn id="43" fill="hold" display="0">
                  <p:stCondLst>
                    <p:cond delay="indefinite"/>
                  </p:stCondLst>
                  <p:endCondLst>
                    <p:cond evt="onStopAudio" delay="0">
                      <p:tgtEl>
                        <p:sldTgt/>
                      </p:tgtEl>
                    </p:cond>
                  </p:endCondLst>
                </p:cTn>
                <p:tgtEl>
                  <p:spTgt spid="9"/>
                </p:tgtEl>
              </p:cMediaNode>
            </p:audio>
          </p:childTnLst>
        </p:cTn>
      </p:par>
    </p:tnLst>
    <p:bldLst>
      <p:bldP spid="10"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a:xfrm>
            <a:off x="413999" y="473825"/>
            <a:ext cx="8280000" cy="608215"/>
          </a:xfrm>
        </p:spPr>
        <p:txBody>
          <a:bodyPr/>
          <a:lstStyle/>
          <a:p>
            <a:r>
              <a:rPr lang="de-DE" dirty="0"/>
              <a:t>Wahrnehmung von Schall</a:t>
            </a:r>
          </a:p>
        </p:txBody>
      </p:sp>
      <p:sp>
        <p:nvSpPr>
          <p:cNvPr id="2" name="Textplatzhalter 1"/>
          <p:cNvSpPr>
            <a:spLocks noGrp="1"/>
          </p:cNvSpPr>
          <p:nvPr>
            <p:ph type="body" sz="quarter" idx="13"/>
          </p:nvPr>
        </p:nvSpPr>
        <p:spPr/>
        <p:txBody>
          <a:bodyPr/>
          <a:lstStyle/>
          <a:p>
            <a:endParaRPr lang="de-DE"/>
          </a:p>
        </p:txBody>
      </p:sp>
      <p:pic>
        <p:nvPicPr>
          <p:cNvPr id="6" name="Inhaltsplatzhalter 5"/>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1023581" y="1196752"/>
            <a:ext cx="6736798" cy="4968551"/>
          </a:xfrm>
        </p:spPr>
      </p:pic>
      <p:sp>
        <p:nvSpPr>
          <p:cNvPr id="8" name="Datumsplatzhalter 7"/>
          <p:cNvSpPr>
            <a:spLocks noGrp="1"/>
          </p:cNvSpPr>
          <p:nvPr>
            <p:ph type="dt" sz="half" idx="15"/>
          </p:nvPr>
        </p:nvSpPr>
        <p:spPr/>
        <p:txBody>
          <a:bodyPr/>
          <a:lstStyle/>
          <a:p>
            <a:fld id="{9A83D30D-3B8E-4212-86F9-72952E19A9F1}" type="datetime1">
              <a:rPr lang="de-DE" smtClean="0"/>
              <a:t>27.05.2014</a:t>
            </a:fld>
            <a:endParaRPr lang="de-DE" dirty="0"/>
          </a:p>
        </p:txBody>
      </p:sp>
      <p:sp>
        <p:nvSpPr>
          <p:cNvPr id="10" name="Foliennummernplatzhalter 9"/>
          <p:cNvSpPr>
            <a:spLocks noGrp="1"/>
          </p:cNvSpPr>
          <p:nvPr>
            <p:ph type="sldNum" sz="quarter" idx="17"/>
          </p:nvPr>
        </p:nvSpPr>
        <p:spPr/>
        <p:txBody>
          <a:bodyPr/>
          <a:lstStyle/>
          <a:p>
            <a:fld id="{444A159E-39F8-4BD4-BAC6-A1654F7AE0EA}" type="slidenum">
              <a:rPr lang="de-DE" smtClean="0"/>
              <a:pPr/>
              <a:t>11</a:t>
            </a:fld>
            <a:endParaRPr lang="de-DE" dirty="0"/>
          </a:p>
        </p:txBody>
      </p:sp>
      <p:sp>
        <p:nvSpPr>
          <p:cNvPr id="9" name="Titel 6"/>
          <p:cNvSpPr txBox="1">
            <a:spLocks/>
          </p:cNvSpPr>
          <p:nvPr/>
        </p:nvSpPr>
        <p:spPr>
          <a:xfrm>
            <a:off x="1023580" y="6165304"/>
            <a:ext cx="6932003" cy="270000"/>
          </a:xfrm>
          <a:prstGeom prst="rect">
            <a:avLst/>
          </a:prstGeom>
          <a:solidFill>
            <a:schemeClr val="bg1">
              <a:alpha val="75000"/>
            </a:schemeClr>
          </a:solidFill>
        </p:spPr>
        <p:txBody>
          <a:bodyPr vert="horz" lIns="72000" tIns="0" rIns="0" bIns="0" rtlCol="0" anchor="b" anchorCtr="0">
            <a:noAutofit/>
          </a:bodyPr>
          <a:lstStyle>
            <a:lvl1pPr algn="l" defTabSz="914400" rtl="0" eaLnBrk="1" latinLnBrk="0" hangingPunct="1">
              <a:spcBef>
                <a:spcPct val="0"/>
              </a:spcBef>
              <a:buNone/>
              <a:defRPr sz="2600" b="1" kern="1200">
                <a:solidFill>
                  <a:schemeClr val="tx2"/>
                </a:solidFill>
                <a:latin typeface="+mj-lt"/>
                <a:ea typeface="+mj-ea"/>
                <a:cs typeface="+mj-cs"/>
              </a:defRPr>
            </a:lvl1pPr>
          </a:lstStyle>
          <a:p>
            <a:r>
              <a:rPr lang="de-DE" sz="1800" dirty="0">
                <a:solidFill>
                  <a:schemeClr val="tx1"/>
                </a:solidFill>
              </a:rPr>
              <a:t>Physiologie des menschlichen Ohrs</a:t>
            </a:r>
          </a:p>
        </p:txBody>
      </p:sp>
    </p:spTree>
    <p:extLst>
      <p:ext uri="{BB962C8B-B14F-4D97-AF65-F5344CB8AC3E}">
        <p14:creationId xmlns:p14="http://schemas.microsoft.com/office/powerpoint/2010/main" val="2173433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331640" y="1164455"/>
            <a:ext cx="6768752" cy="5385757"/>
          </a:xfrm>
          <a:prstGeom prst="rect">
            <a:avLst/>
          </a:prstGeom>
          <a:noFill/>
          <a:extLst>
            <a:ext uri="{909E8E84-426E-40DD-AFC4-6F175D3DCCD1}">
              <a14:hiddenFill xmlns:a14="http://schemas.microsoft.com/office/drawing/2010/main">
                <a:solidFill>
                  <a:srgbClr val="FFFFFF"/>
                </a:solidFill>
              </a14:hiddenFill>
            </a:ext>
          </a:extLst>
        </p:spPr>
      </p:pic>
      <p:sp>
        <p:nvSpPr>
          <p:cNvPr id="7" name="Titel 6"/>
          <p:cNvSpPr>
            <a:spLocks noGrp="1"/>
          </p:cNvSpPr>
          <p:nvPr>
            <p:ph type="title"/>
          </p:nvPr>
        </p:nvSpPr>
        <p:spPr>
          <a:xfrm>
            <a:off x="413999" y="473825"/>
            <a:ext cx="8280000" cy="608215"/>
          </a:xfrm>
        </p:spPr>
        <p:txBody>
          <a:bodyPr/>
          <a:lstStyle/>
          <a:p>
            <a:r>
              <a:rPr lang="de-DE" dirty="0"/>
              <a:t>Wahrnehmung von Schall</a:t>
            </a:r>
          </a:p>
        </p:txBody>
      </p:sp>
      <p:sp>
        <p:nvSpPr>
          <p:cNvPr id="2" name="Textplatzhalter 1"/>
          <p:cNvSpPr>
            <a:spLocks noGrp="1"/>
          </p:cNvSpPr>
          <p:nvPr>
            <p:ph type="body" sz="quarter" idx="13"/>
          </p:nvPr>
        </p:nvSpPr>
        <p:spPr/>
        <p:txBody>
          <a:bodyPr/>
          <a:lstStyle/>
          <a:p>
            <a:endParaRPr lang="de-DE"/>
          </a:p>
        </p:txBody>
      </p:sp>
      <p:sp>
        <p:nvSpPr>
          <p:cNvPr id="4" name="Datumsplatzhalter 3"/>
          <p:cNvSpPr>
            <a:spLocks noGrp="1"/>
          </p:cNvSpPr>
          <p:nvPr>
            <p:ph type="dt" sz="half" idx="15"/>
          </p:nvPr>
        </p:nvSpPr>
        <p:spPr/>
        <p:txBody>
          <a:bodyPr/>
          <a:lstStyle/>
          <a:p>
            <a:fld id="{8BB78E51-42C9-4910-B8DD-188B881BEC41}" type="datetime1">
              <a:rPr lang="de-DE" smtClean="0"/>
              <a:t>27.05.2014</a:t>
            </a:fld>
            <a:endParaRPr lang="de-DE" dirty="0"/>
          </a:p>
        </p:txBody>
      </p:sp>
      <p:sp>
        <p:nvSpPr>
          <p:cNvPr id="8" name="Foliennummernplatzhalter 7"/>
          <p:cNvSpPr>
            <a:spLocks noGrp="1"/>
          </p:cNvSpPr>
          <p:nvPr>
            <p:ph type="sldNum" sz="quarter" idx="17"/>
          </p:nvPr>
        </p:nvSpPr>
        <p:spPr/>
        <p:txBody>
          <a:bodyPr/>
          <a:lstStyle/>
          <a:p>
            <a:fld id="{444A159E-39F8-4BD4-BAC6-A1654F7AE0EA}" type="slidenum">
              <a:rPr lang="de-DE" smtClean="0"/>
              <a:pPr/>
              <a:t>12</a:t>
            </a:fld>
            <a:endParaRPr lang="de-DE" dirty="0"/>
          </a:p>
        </p:txBody>
      </p:sp>
      <p:sp>
        <p:nvSpPr>
          <p:cNvPr id="9" name="Titel 6"/>
          <p:cNvSpPr txBox="1">
            <a:spLocks/>
          </p:cNvSpPr>
          <p:nvPr/>
        </p:nvSpPr>
        <p:spPr>
          <a:xfrm>
            <a:off x="2483206" y="1268760"/>
            <a:ext cx="4105018" cy="270000"/>
          </a:xfrm>
          <a:prstGeom prst="rect">
            <a:avLst/>
          </a:prstGeom>
          <a:solidFill>
            <a:schemeClr val="bg1">
              <a:alpha val="75000"/>
            </a:schemeClr>
          </a:solidFill>
        </p:spPr>
        <p:txBody>
          <a:bodyPr vert="horz" lIns="72000" tIns="0" rIns="0" bIns="0" rtlCol="0" anchor="b" anchorCtr="0">
            <a:noAutofit/>
          </a:bodyPr>
          <a:lstStyle>
            <a:lvl1pPr algn="l" defTabSz="914400" rtl="0" eaLnBrk="1" latinLnBrk="0" hangingPunct="1">
              <a:spcBef>
                <a:spcPct val="0"/>
              </a:spcBef>
              <a:buNone/>
              <a:defRPr sz="2600" b="1" kern="1200">
                <a:solidFill>
                  <a:schemeClr val="tx2"/>
                </a:solidFill>
                <a:latin typeface="+mj-lt"/>
                <a:ea typeface="+mj-ea"/>
                <a:cs typeface="+mj-cs"/>
              </a:defRPr>
            </a:lvl1pPr>
          </a:lstStyle>
          <a:p>
            <a:pPr algn="ctr"/>
            <a:r>
              <a:rPr lang="de-DE" sz="1800" dirty="0">
                <a:solidFill>
                  <a:schemeClr val="tx1"/>
                </a:solidFill>
              </a:rPr>
              <a:t>B</a:t>
            </a:r>
            <a:r>
              <a:rPr lang="de-DE" sz="1800" dirty="0" smtClean="0">
                <a:solidFill>
                  <a:schemeClr val="tx1"/>
                </a:solidFill>
              </a:rPr>
              <a:t>ereiche des menschlichen Hörens</a:t>
            </a:r>
            <a:endParaRPr lang="de-DE" sz="1800" dirty="0">
              <a:solidFill>
                <a:schemeClr val="tx1"/>
              </a:solidFill>
            </a:endParaRPr>
          </a:p>
        </p:txBody>
      </p:sp>
      <p:pic>
        <p:nvPicPr>
          <p:cNvPr id="3" name="V02_S12_04_linear-konstan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795592" y="3418114"/>
            <a:ext cx="609600" cy="609600"/>
          </a:xfrm>
          <a:prstGeom prst="rect">
            <a:avLst/>
          </a:prstGeom>
        </p:spPr>
      </p:pic>
    </p:spTree>
    <p:extLst>
      <p:ext uri="{BB962C8B-B14F-4D97-AF65-F5344CB8AC3E}">
        <p14:creationId xmlns:p14="http://schemas.microsoft.com/office/powerpoint/2010/main" val="3511781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3"/>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48744" fill="hold"/>
                                        <p:tgtEl>
                                          <p:spTgt spid="3"/>
                                        </p:tgtEl>
                                      </p:cBhvr>
                                    </p:cmd>
                                  </p:childTnLst>
                                </p:cTn>
                              </p:par>
                            </p:childTnLst>
                          </p:cTn>
                        </p:par>
                      </p:childTnLst>
                    </p:cTn>
                  </p:par>
                </p:childTnLst>
              </p:cTn>
              <p:nextCondLst>
                <p:cond evt="onClick" delay="0">
                  <p:tgtEl>
                    <p:spTgt spid="3"/>
                  </p:tgtEl>
                </p:cond>
              </p:nextCondLst>
            </p:seq>
            <p:audio>
              <p:cMediaNode vol="80000">
                <p:cTn id="16" fill="hold" display="0">
                  <p:stCondLst>
                    <p:cond delay="indefinite"/>
                  </p:stCondLst>
                  <p:endCondLst>
                    <p:cond evt="onStopAudio" delay="0">
                      <p:tgtEl>
                        <p:sldTgt/>
                      </p:tgtEl>
                    </p:cond>
                  </p:endCondLst>
                </p:cTn>
                <p:tgtEl>
                  <p:spTgt spid="3"/>
                </p:tgtEl>
              </p:cMediaNode>
            </p:audio>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13999" y="473825"/>
            <a:ext cx="8280000" cy="608215"/>
          </a:xfrm>
        </p:spPr>
        <p:txBody>
          <a:bodyPr/>
          <a:lstStyle/>
          <a:p>
            <a:r>
              <a:rPr lang="de-DE" dirty="0" smtClean="0"/>
              <a:t>Beschreibung von Schall</a:t>
            </a:r>
            <a:endParaRPr lang="de-DE" dirty="0"/>
          </a:p>
        </p:txBody>
      </p:sp>
      <p:sp>
        <p:nvSpPr>
          <p:cNvPr id="11" name="Textplatzhalter 10"/>
          <p:cNvSpPr>
            <a:spLocks noGrp="1"/>
          </p:cNvSpPr>
          <p:nvPr>
            <p:ph type="body" sz="quarter" idx="13"/>
          </p:nvPr>
        </p:nvSpPr>
        <p:spPr/>
        <p:txBody>
          <a:bodyPr/>
          <a:lstStyle/>
          <a:p>
            <a:endParaRPr lang="de-DE"/>
          </a:p>
        </p:txBody>
      </p:sp>
      <p:sp>
        <p:nvSpPr>
          <p:cNvPr id="3" name="Inhaltsplatzhalter 2"/>
          <p:cNvSpPr>
            <a:spLocks noGrp="1"/>
          </p:cNvSpPr>
          <p:nvPr>
            <p:ph sz="quarter" idx="14"/>
          </p:nvPr>
        </p:nvSpPr>
        <p:spPr/>
        <p:txBody>
          <a:bodyPr/>
          <a:lstStyle/>
          <a:p>
            <a:pPr marL="342900" indent="-342900">
              <a:buFont typeface="Arial" panose="020B0604020202020204" pitchFamily="34" charset="0"/>
              <a:buChar char="•"/>
            </a:pPr>
            <a:r>
              <a:rPr lang="de-DE" dirty="0" smtClean="0"/>
              <a:t>Man kann alle Geräuschanteile zusammenzählen und erhält so ein Maß für die Lautstärke des Geräuschs. </a:t>
            </a:r>
            <a:endParaRPr lang="de-DE" dirty="0"/>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Dabei wird aber die </a:t>
            </a:r>
            <a:r>
              <a:rPr lang="de-DE" dirty="0"/>
              <a:t>frequenzabhängige</a:t>
            </a:r>
            <a:r>
              <a:rPr lang="de-DE" dirty="0" smtClean="0"/>
              <a:t> Empfindlichkeit des Gehörs nicht berücksichtigt.</a:t>
            </a:r>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Daher korrigiert man den Schalldruckpegel bei jeder Frequenz entsprechend der Empfindlichkeit des Gehörs.</a:t>
            </a:r>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r>
              <a:rPr lang="de-DE" dirty="0" smtClean="0"/>
              <a:t>Diese Gewichtung der Geräuschanteile nach Gehörempfindlichkeit nennt man </a:t>
            </a:r>
            <a:r>
              <a:rPr lang="de-DE" b="1" dirty="0" smtClean="0">
                <a:solidFill>
                  <a:schemeClr val="tx2"/>
                </a:solidFill>
              </a:rPr>
              <a:t>A-Bewertung</a:t>
            </a:r>
            <a:r>
              <a:rPr lang="de-DE" dirty="0" smtClean="0"/>
              <a:t>.</a:t>
            </a:r>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endParaRPr lang="de-DE" dirty="0"/>
          </a:p>
          <a:p>
            <a:pPr lvl="1"/>
            <a:endParaRPr lang="de-DE" dirty="0"/>
          </a:p>
        </p:txBody>
      </p:sp>
      <p:sp>
        <p:nvSpPr>
          <p:cNvPr id="5" name="Datumsplatzhalter 4"/>
          <p:cNvSpPr>
            <a:spLocks noGrp="1"/>
          </p:cNvSpPr>
          <p:nvPr>
            <p:ph type="dt" sz="half" idx="15"/>
          </p:nvPr>
        </p:nvSpPr>
        <p:spPr/>
        <p:txBody>
          <a:bodyPr/>
          <a:lstStyle/>
          <a:p>
            <a:fld id="{A90029E4-B1D2-428D-B60B-2E4471345EBC}" type="datetime1">
              <a:rPr lang="de-DE" smtClean="0"/>
              <a:t>27.05.2014</a:t>
            </a:fld>
            <a:endParaRPr lang="de-DE" dirty="0"/>
          </a:p>
        </p:txBody>
      </p:sp>
      <p:sp>
        <p:nvSpPr>
          <p:cNvPr id="7" name="Foliennummernplatzhalter 6"/>
          <p:cNvSpPr>
            <a:spLocks noGrp="1"/>
          </p:cNvSpPr>
          <p:nvPr>
            <p:ph type="sldNum" sz="quarter" idx="17"/>
          </p:nvPr>
        </p:nvSpPr>
        <p:spPr/>
        <p:txBody>
          <a:bodyPr/>
          <a:lstStyle/>
          <a:p>
            <a:fld id="{444A159E-39F8-4BD4-BAC6-A1654F7AE0EA}" type="slidenum">
              <a:rPr lang="de-DE" smtClean="0"/>
              <a:pPr/>
              <a:t>13</a:t>
            </a:fld>
            <a:endParaRPr lang="de-DE" dirty="0"/>
          </a:p>
        </p:txBody>
      </p:sp>
    </p:spTree>
    <p:extLst>
      <p:ext uri="{BB962C8B-B14F-4D97-AF65-F5344CB8AC3E}">
        <p14:creationId xmlns:p14="http://schemas.microsoft.com/office/powerpoint/2010/main" val="263340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a:xfrm>
            <a:off x="413999" y="473825"/>
            <a:ext cx="8280000" cy="608215"/>
          </a:xfrm>
        </p:spPr>
        <p:txBody>
          <a:bodyPr/>
          <a:lstStyle/>
          <a:p>
            <a:r>
              <a:rPr lang="de-DE" dirty="0"/>
              <a:t>Beschreibung von Schall</a:t>
            </a:r>
          </a:p>
        </p:txBody>
      </p:sp>
      <p:pic>
        <p:nvPicPr>
          <p:cNvPr id="9" name="Inhaltsplatzhalter 8"/>
          <p:cNvPicPr>
            <a:picLocks noGrp="1" noChangeAspect="1"/>
          </p:cNvPicPr>
          <p:nvPr>
            <p:ph sz="quarter" idx="14"/>
          </p:nvPr>
        </p:nvPicPr>
        <p:blipFill>
          <a:blip r:embed="rId5">
            <a:extLst>
              <a:ext uri="{28A0092B-C50C-407E-A947-70E740481C1C}">
                <a14:useLocalDpi xmlns:a14="http://schemas.microsoft.com/office/drawing/2010/main" val="0"/>
              </a:ext>
            </a:extLst>
          </a:blip>
          <a:stretch>
            <a:fillRect/>
          </a:stretch>
        </p:blipFill>
        <p:spPr>
          <a:xfrm>
            <a:off x="516278" y="1430138"/>
            <a:ext cx="7656122" cy="5167214"/>
          </a:xfrm>
        </p:spPr>
      </p:pic>
      <p:sp>
        <p:nvSpPr>
          <p:cNvPr id="4" name="Textplatzhalter 3"/>
          <p:cNvSpPr>
            <a:spLocks noGrp="1"/>
          </p:cNvSpPr>
          <p:nvPr>
            <p:ph type="body" sz="quarter" idx="13"/>
          </p:nvPr>
        </p:nvSpPr>
        <p:spPr/>
        <p:txBody>
          <a:bodyPr/>
          <a:lstStyle/>
          <a:p>
            <a:endParaRPr lang="de-DE"/>
          </a:p>
        </p:txBody>
      </p:sp>
      <p:sp>
        <p:nvSpPr>
          <p:cNvPr id="6" name="Datumsplatzhalter 5"/>
          <p:cNvSpPr>
            <a:spLocks noGrp="1"/>
          </p:cNvSpPr>
          <p:nvPr>
            <p:ph type="dt" sz="half" idx="15"/>
          </p:nvPr>
        </p:nvSpPr>
        <p:spPr/>
        <p:txBody>
          <a:bodyPr/>
          <a:lstStyle/>
          <a:p>
            <a:fld id="{31D36FD4-1046-4568-8322-2ADE2E12A34C}" type="datetime1">
              <a:rPr lang="de-DE" smtClean="0"/>
              <a:t>27.05.2014</a:t>
            </a:fld>
            <a:endParaRPr lang="de-DE" dirty="0"/>
          </a:p>
        </p:txBody>
      </p:sp>
      <p:sp>
        <p:nvSpPr>
          <p:cNvPr id="8" name="Foliennummernplatzhalter 7"/>
          <p:cNvSpPr>
            <a:spLocks noGrp="1"/>
          </p:cNvSpPr>
          <p:nvPr>
            <p:ph type="sldNum" sz="quarter" idx="17"/>
          </p:nvPr>
        </p:nvSpPr>
        <p:spPr/>
        <p:txBody>
          <a:bodyPr/>
          <a:lstStyle/>
          <a:p>
            <a:fld id="{444A159E-39F8-4BD4-BAC6-A1654F7AE0EA}" type="slidenum">
              <a:rPr lang="de-DE" smtClean="0"/>
              <a:pPr/>
              <a:t>14</a:t>
            </a:fld>
            <a:endParaRPr lang="de-DE" dirty="0"/>
          </a:p>
        </p:txBody>
      </p:sp>
      <p:sp>
        <p:nvSpPr>
          <p:cNvPr id="10" name="Titel 6"/>
          <p:cNvSpPr txBox="1">
            <a:spLocks/>
          </p:cNvSpPr>
          <p:nvPr/>
        </p:nvSpPr>
        <p:spPr>
          <a:xfrm>
            <a:off x="2339752" y="1268760"/>
            <a:ext cx="4105018" cy="270000"/>
          </a:xfrm>
          <a:prstGeom prst="rect">
            <a:avLst/>
          </a:prstGeom>
          <a:solidFill>
            <a:schemeClr val="bg1">
              <a:alpha val="75000"/>
            </a:schemeClr>
          </a:solidFill>
        </p:spPr>
        <p:txBody>
          <a:bodyPr vert="horz" lIns="72000" tIns="0" rIns="0" bIns="0" rtlCol="0" anchor="b" anchorCtr="0">
            <a:noAutofit/>
          </a:bodyPr>
          <a:lstStyle>
            <a:lvl1pPr algn="l" defTabSz="914400" rtl="0" eaLnBrk="1" latinLnBrk="0" hangingPunct="1">
              <a:spcBef>
                <a:spcPct val="0"/>
              </a:spcBef>
              <a:buNone/>
              <a:defRPr sz="2600" b="1" kern="1200">
                <a:solidFill>
                  <a:schemeClr val="tx2"/>
                </a:solidFill>
                <a:latin typeface="+mj-lt"/>
                <a:ea typeface="+mj-ea"/>
                <a:cs typeface="+mj-cs"/>
              </a:defRPr>
            </a:lvl1pPr>
          </a:lstStyle>
          <a:p>
            <a:pPr algn="r"/>
            <a:r>
              <a:rPr lang="de-DE" sz="1800" dirty="0">
                <a:solidFill>
                  <a:schemeClr val="tx1"/>
                </a:solidFill>
              </a:rPr>
              <a:t>Verschiedene Frequenzbewertungen</a:t>
            </a:r>
          </a:p>
        </p:txBody>
      </p:sp>
      <p:pic>
        <p:nvPicPr>
          <p:cNvPr id="3" name="V02_S14_01_A-konstan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210872" y="3429000"/>
            <a:ext cx="609600" cy="609600"/>
          </a:xfrm>
          <a:prstGeom prst="rect">
            <a:avLst/>
          </a:prstGeom>
        </p:spPr>
      </p:pic>
    </p:spTree>
    <p:extLst>
      <p:ext uri="{BB962C8B-B14F-4D97-AF65-F5344CB8AC3E}">
        <p14:creationId xmlns:p14="http://schemas.microsoft.com/office/powerpoint/2010/main" val="3615934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3"/>
                </p:tgtEl>
              </p:cMediaNode>
            </p:audio>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13999" y="473825"/>
            <a:ext cx="8280000" cy="608215"/>
          </a:xfrm>
        </p:spPr>
        <p:txBody>
          <a:bodyPr/>
          <a:lstStyle/>
          <a:p>
            <a:r>
              <a:rPr lang="de-DE" dirty="0" smtClean="0"/>
              <a:t>Beschreibung von Schall</a:t>
            </a:r>
            <a:endParaRPr lang="de-DE" dirty="0"/>
          </a:p>
        </p:txBody>
      </p:sp>
      <p:sp>
        <p:nvSpPr>
          <p:cNvPr id="9" name="Textplatzhalter 8"/>
          <p:cNvSpPr>
            <a:spLocks noGrp="1"/>
          </p:cNvSpPr>
          <p:nvPr>
            <p:ph type="body" sz="quarter" idx="13"/>
          </p:nvPr>
        </p:nvSpPr>
        <p:spPr/>
        <p:txBody>
          <a:bodyPr/>
          <a:lstStyle/>
          <a:p>
            <a:endParaRPr lang="de-DE"/>
          </a:p>
        </p:txBody>
      </p:sp>
      <p:sp>
        <p:nvSpPr>
          <p:cNvPr id="3" name="Inhaltsplatzhalter 2"/>
          <p:cNvSpPr>
            <a:spLocks noGrp="1"/>
          </p:cNvSpPr>
          <p:nvPr>
            <p:ph sz="quarter" idx="14"/>
          </p:nvPr>
        </p:nvSpPr>
        <p:spPr>
          <a:xfrm>
            <a:off x="415156" y="1196975"/>
            <a:ext cx="8333308" cy="5184775"/>
          </a:xfrm>
        </p:spPr>
        <p:txBody>
          <a:bodyPr/>
          <a:lstStyle/>
          <a:p>
            <a:r>
              <a:rPr lang="de-DE" dirty="0" smtClean="0"/>
              <a:t>Man summiert die A-bewerteten Geräuschanteile und erhält so ein Maß für die empfundene Lautstärke des Geräuschs, den </a:t>
            </a:r>
            <a:r>
              <a:rPr lang="de-DE" b="1" dirty="0" smtClean="0">
                <a:solidFill>
                  <a:schemeClr val="tx2"/>
                </a:solidFill>
              </a:rPr>
              <a:t>A-bewerteten Summenschalldruckpegel</a:t>
            </a:r>
            <a:r>
              <a:rPr lang="de-DE" b="1" dirty="0" smtClean="0"/>
              <a:t> </a:t>
            </a:r>
            <a:r>
              <a:rPr lang="de-DE" dirty="0" smtClean="0"/>
              <a:t>in</a:t>
            </a:r>
            <a:r>
              <a:rPr lang="de-DE" b="1" dirty="0" smtClean="0"/>
              <a:t> </a:t>
            </a:r>
            <a:r>
              <a:rPr lang="de-DE" b="1" dirty="0" smtClean="0">
                <a:solidFill>
                  <a:schemeClr val="tx2"/>
                </a:solidFill>
              </a:rPr>
              <a:t>dB(A)</a:t>
            </a:r>
            <a:r>
              <a:rPr lang="de-DE" b="1" dirty="0" smtClean="0"/>
              <a:t>.</a:t>
            </a:r>
            <a:br>
              <a:rPr lang="de-DE" b="1" dirty="0" smtClean="0"/>
            </a:br>
            <a:r>
              <a:rPr lang="de-DE" dirty="0" smtClean="0"/>
              <a:t>Im Zusammenhang mit dem Schallschutz ist immer der</a:t>
            </a:r>
            <a:br>
              <a:rPr lang="de-DE" dirty="0" smtClean="0"/>
            </a:br>
            <a:r>
              <a:rPr lang="de-DE" dirty="0" smtClean="0"/>
              <a:t>A-bewertete Schalldruckpegel von Interesse.</a:t>
            </a:r>
            <a:endParaRPr lang="de-DE" dirty="0"/>
          </a:p>
          <a:p>
            <a:endParaRPr lang="de-DE" sz="1200" dirty="0" smtClean="0"/>
          </a:p>
          <a:p>
            <a:r>
              <a:rPr lang="de-DE" dirty="0" smtClean="0"/>
              <a:t>Hörbeispiele aus dem Alltag:</a:t>
            </a:r>
            <a:endParaRPr lang="de-DE" dirty="0"/>
          </a:p>
          <a:p>
            <a:pPr marL="0" indent="0">
              <a:buNone/>
            </a:pPr>
            <a:r>
              <a:rPr lang="de-DE" dirty="0" smtClean="0"/>
              <a:t>	Malen mit dem Pinsel:			35 dB(A)</a:t>
            </a:r>
          </a:p>
          <a:p>
            <a:pPr marL="0" indent="0">
              <a:buNone/>
            </a:pPr>
            <a:r>
              <a:rPr lang="de-DE" dirty="0"/>
              <a:t>	</a:t>
            </a:r>
            <a:r>
              <a:rPr lang="de-DE" dirty="0" smtClean="0"/>
              <a:t>Papierschneiden				45 dB(A)</a:t>
            </a:r>
          </a:p>
          <a:p>
            <a:pPr marL="0" indent="0">
              <a:buNone/>
            </a:pPr>
            <a:r>
              <a:rPr lang="de-DE" dirty="0"/>
              <a:t>	</a:t>
            </a:r>
            <a:r>
              <a:rPr lang="de-DE" dirty="0" smtClean="0"/>
              <a:t>Händewaschen				50 dB(A)</a:t>
            </a:r>
          </a:p>
          <a:p>
            <a:pPr marL="0" indent="0">
              <a:buNone/>
            </a:pPr>
            <a:r>
              <a:rPr lang="de-DE" dirty="0"/>
              <a:t>	</a:t>
            </a:r>
            <a:r>
              <a:rPr lang="de-DE" dirty="0" smtClean="0"/>
              <a:t>Toilettenspülung				60 dB(A)</a:t>
            </a:r>
          </a:p>
          <a:p>
            <a:pPr marL="0" indent="0">
              <a:buNone/>
            </a:pPr>
            <a:r>
              <a:rPr lang="de-DE" dirty="0"/>
              <a:t>	</a:t>
            </a:r>
            <a:r>
              <a:rPr lang="de-DE" dirty="0" smtClean="0"/>
              <a:t>Staubsauger					70 dB(A)</a:t>
            </a:r>
          </a:p>
          <a:p>
            <a:pPr marL="0" indent="0">
              <a:buNone/>
            </a:pPr>
            <a:r>
              <a:rPr lang="de-DE" dirty="0"/>
              <a:t>	</a:t>
            </a:r>
            <a:r>
              <a:rPr lang="de-DE" dirty="0" smtClean="0"/>
              <a:t>Schlagbohrmaschine			90 dB(A)</a:t>
            </a:r>
          </a:p>
          <a:p>
            <a:endParaRPr lang="de-DE" dirty="0"/>
          </a:p>
          <a:p>
            <a:endParaRPr lang="de-DE" dirty="0" smtClean="0"/>
          </a:p>
          <a:p>
            <a:endParaRPr lang="de-DE" dirty="0"/>
          </a:p>
          <a:p>
            <a:pPr marL="457200" lvl="1" indent="0">
              <a:buNone/>
            </a:pPr>
            <a:endParaRPr lang="de-DE" dirty="0"/>
          </a:p>
        </p:txBody>
      </p:sp>
      <p:sp>
        <p:nvSpPr>
          <p:cNvPr id="5" name="Datumsplatzhalter 4"/>
          <p:cNvSpPr>
            <a:spLocks noGrp="1"/>
          </p:cNvSpPr>
          <p:nvPr>
            <p:ph type="dt" sz="half" idx="15"/>
          </p:nvPr>
        </p:nvSpPr>
        <p:spPr/>
        <p:txBody>
          <a:bodyPr/>
          <a:lstStyle/>
          <a:p>
            <a:fld id="{523FE39D-A6DB-4881-A651-0DDF9CEBA744}" type="datetime1">
              <a:rPr lang="de-DE" smtClean="0"/>
              <a:t>27.05.2014</a:t>
            </a:fld>
            <a:endParaRPr lang="de-DE" dirty="0"/>
          </a:p>
        </p:txBody>
      </p:sp>
      <p:sp>
        <p:nvSpPr>
          <p:cNvPr id="8" name="Foliennummernplatzhalter 7"/>
          <p:cNvSpPr>
            <a:spLocks noGrp="1"/>
          </p:cNvSpPr>
          <p:nvPr>
            <p:ph type="sldNum" sz="quarter" idx="17"/>
          </p:nvPr>
        </p:nvSpPr>
        <p:spPr/>
        <p:txBody>
          <a:bodyPr/>
          <a:lstStyle/>
          <a:p>
            <a:fld id="{444A159E-39F8-4BD4-BAC6-A1654F7AE0EA}" type="slidenum">
              <a:rPr lang="de-DE" smtClean="0"/>
              <a:pPr/>
              <a:t>15</a:t>
            </a:fld>
            <a:endParaRPr lang="de-DE" dirty="0"/>
          </a:p>
        </p:txBody>
      </p:sp>
      <p:pic>
        <p:nvPicPr>
          <p:cNvPr id="4" name="V02_S15_01_Bsp_Alltag.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220072" y="4437112"/>
            <a:ext cx="609600" cy="609600"/>
          </a:xfrm>
          <a:prstGeom prst="rect">
            <a:avLst/>
          </a:prstGeom>
        </p:spPr>
      </p:pic>
    </p:spTree>
    <p:extLst>
      <p:ext uri="{BB962C8B-B14F-4D97-AF65-F5344CB8AC3E}">
        <p14:creationId xmlns:p14="http://schemas.microsoft.com/office/powerpoint/2010/main" val="3490174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fade">
                                      <p:cBhvr>
                                        <p:cTn id="40" dur="500"/>
                                        <p:tgtEl>
                                          <p:spTgt spid="3">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Effect transition="in" filter="fade">
                                      <p:cBhvr>
                                        <p:cTn id="4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6" fill="hold" display="0">
                  <p:stCondLst>
                    <p:cond delay="indefinite"/>
                  </p:stCondLst>
                  <p:endCondLst>
                    <p:cond evt="onStopAudio" delay="0">
                      <p:tgtEl>
                        <p:sldTgt/>
                      </p:tgtEl>
                    </p:cond>
                  </p:endCondLst>
                </p:cTn>
                <p:tgtEl>
                  <p:spTgt spid="4"/>
                </p:tgtEl>
              </p:cMediaNode>
            </p:audio>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platzhalter 14"/>
          <p:cNvSpPr>
            <a:spLocks noGrp="1"/>
          </p:cNvSpPr>
          <p:nvPr>
            <p:ph type="body" sz="quarter" idx="13"/>
          </p:nvPr>
        </p:nvSpPr>
        <p:spPr/>
        <p:txBody>
          <a:bodyPr/>
          <a:lstStyle/>
          <a:p>
            <a:endParaRPr lang="de-DE"/>
          </a:p>
        </p:txBody>
      </p:sp>
      <p:sp>
        <p:nvSpPr>
          <p:cNvPr id="10" name="Titel 9"/>
          <p:cNvSpPr>
            <a:spLocks noGrp="1"/>
          </p:cNvSpPr>
          <p:nvPr>
            <p:ph type="title"/>
          </p:nvPr>
        </p:nvSpPr>
        <p:spPr/>
        <p:txBody>
          <a:bodyPr/>
          <a:lstStyle/>
          <a:p>
            <a:r>
              <a:rPr lang="de-DE" smtClean="0"/>
              <a:t>Beschreibung von Schall</a:t>
            </a:r>
            <a:endParaRPr lang="de-DE" dirty="0"/>
          </a:p>
        </p:txBody>
      </p:sp>
      <p:sp>
        <p:nvSpPr>
          <p:cNvPr id="16" name="Datumsplatzhalter 15"/>
          <p:cNvSpPr>
            <a:spLocks noGrp="1"/>
          </p:cNvSpPr>
          <p:nvPr>
            <p:ph type="dt" sz="half" idx="15"/>
          </p:nvPr>
        </p:nvSpPr>
        <p:spPr/>
        <p:txBody>
          <a:bodyPr/>
          <a:lstStyle/>
          <a:p>
            <a:fld id="{394828E5-0F05-47DD-9720-16EBC1F4D39E}" type="datetime1">
              <a:rPr lang="de-DE" smtClean="0"/>
              <a:t>27.05.2014</a:t>
            </a:fld>
            <a:endParaRPr lang="de-DE" dirty="0"/>
          </a:p>
        </p:txBody>
      </p:sp>
      <p:sp>
        <p:nvSpPr>
          <p:cNvPr id="17" name="Foliennummernplatzhalter 16"/>
          <p:cNvSpPr>
            <a:spLocks noGrp="1"/>
          </p:cNvSpPr>
          <p:nvPr>
            <p:ph type="sldNum" sz="quarter" idx="17"/>
          </p:nvPr>
        </p:nvSpPr>
        <p:spPr/>
        <p:txBody>
          <a:bodyPr/>
          <a:lstStyle/>
          <a:p>
            <a:fld id="{444A159E-39F8-4BD4-BAC6-A1654F7AE0EA}" type="slidenum">
              <a:rPr lang="de-DE" smtClean="0"/>
              <a:pPr/>
              <a:t>16</a:t>
            </a:fld>
            <a:endParaRPr lang="de-DE" dirty="0"/>
          </a:p>
        </p:txBody>
      </p:sp>
      <p:pic>
        <p:nvPicPr>
          <p:cNvPr id="3" name="Inhaltsplatzhalter 2"/>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890027" y="1498366"/>
            <a:ext cx="7384584" cy="4882031"/>
          </a:xfrm>
        </p:spPr>
      </p:pic>
      <p:sp>
        <p:nvSpPr>
          <p:cNvPr id="8" name="Titel 6"/>
          <p:cNvSpPr txBox="1">
            <a:spLocks/>
          </p:cNvSpPr>
          <p:nvPr/>
        </p:nvSpPr>
        <p:spPr>
          <a:xfrm>
            <a:off x="899592" y="1196752"/>
            <a:ext cx="5561543" cy="270000"/>
          </a:xfrm>
          <a:prstGeom prst="rect">
            <a:avLst/>
          </a:prstGeom>
          <a:solidFill>
            <a:schemeClr val="bg1">
              <a:alpha val="75000"/>
            </a:schemeClr>
          </a:solidFill>
        </p:spPr>
        <p:txBody>
          <a:bodyPr vert="horz" lIns="72000" tIns="0" rIns="0" bIns="0" rtlCol="0" anchor="b" anchorCtr="0">
            <a:noAutofit/>
          </a:bodyPr>
          <a:lstStyle>
            <a:lvl1pPr algn="l" defTabSz="914400" rtl="0" eaLnBrk="1" latinLnBrk="0" hangingPunct="1">
              <a:spcBef>
                <a:spcPct val="0"/>
              </a:spcBef>
              <a:buNone/>
              <a:defRPr sz="2600" b="1" kern="1200">
                <a:solidFill>
                  <a:schemeClr val="tx2"/>
                </a:solidFill>
                <a:latin typeface="+mj-lt"/>
                <a:ea typeface="+mj-ea"/>
                <a:cs typeface="+mj-cs"/>
              </a:defRPr>
            </a:lvl1pPr>
          </a:lstStyle>
          <a:p>
            <a:r>
              <a:rPr lang="de-DE" sz="1800" dirty="0">
                <a:solidFill>
                  <a:schemeClr val="tx1"/>
                </a:solidFill>
              </a:rPr>
              <a:t>A-bewertete Schalldruckpegel im Alltag</a:t>
            </a:r>
          </a:p>
        </p:txBody>
      </p:sp>
    </p:spTree>
    <p:extLst>
      <p:ext uri="{BB962C8B-B14F-4D97-AF65-F5344CB8AC3E}">
        <p14:creationId xmlns:p14="http://schemas.microsoft.com/office/powerpoint/2010/main" val="3764192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71" name="Picture 6"/>
          <p:cNvPicPr>
            <a:picLocks noChangeAspect="1" noChangeArrowheads="1"/>
          </p:cNvPicPr>
          <p:nvPr/>
        </p:nvPicPr>
        <p:blipFill>
          <a:blip r:embed="rId5">
            <a:lum bright="42000"/>
            <a:extLst>
              <a:ext uri="{28A0092B-C50C-407E-A947-70E740481C1C}">
                <a14:useLocalDpi xmlns:a14="http://schemas.microsoft.com/office/drawing/2010/main" val="0"/>
              </a:ext>
            </a:extLst>
          </a:blip>
          <a:srcRect l="16719" r="5263" b="17688"/>
          <a:stretch>
            <a:fillRect/>
          </a:stretch>
        </p:blipFill>
        <p:spPr bwMode="auto">
          <a:xfrm>
            <a:off x="265035" y="1196752"/>
            <a:ext cx="8629686" cy="5169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Inhaltsplatzhalter 2"/>
          <p:cNvSpPr txBox="1">
            <a:spLocks/>
          </p:cNvSpPr>
          <p:nvPr/>
        </p:nvSpPr>
        <p:spPr>
          <a:xfrm>
            <a:off x="250825" y="1196752"/>
            <a:ext cx="8643896" cy="575841"/>
          </a:xfrm>
          <a:prstGeom prst="rect">
            <a:avLst/>
          </a:prstGeom>
          <a:effectLst>
            <a:outerShdw blurRad="63500" sx="101000" sy="101000" algn="ctr" rotWithShape="0">
              <a:prstClr val="black">
                <a:alpha val="24000"/>
              </a:prstClr>
            </a:outerShdw>
          </a:effectLst>
        </p:spPr>
        <p:txBody>
          <a:bodyPr vert="horz" lIns="91440" tIns="45720" rIns="91440" bIns="45720" rtlCol="0">
            <a:noAutofit/>
          </a:bodyPr>
          <a:lstStyle>
            <a:lvl1pPr marL="0" indent="0" algn="l" defTabSz="914400" rtl="0" eaLnBrk="1" latinLnBrk="0" hangingPunct="1">
              <a:spcBef>
                <a:spcPct val="20000"/>
              </a:spcBef>
              <a:buClr>
                <a:schemeClr val="tx2"/>
              </a:buClr>
              <a:buFont typeface="Wingdings" pitchFamily="2" charset="2"/>
              <a:buNone/>
              <a:defRPr sz="2400"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dirty="0" smtClean="0"/>
              <a:t>Hörbarkeit von Schalldruckpegel-Differenzen</a:t>
            </a:r>
          </a:p>
          <a:p>
            <a:endParaRPr lang="de-DE" dirty="0" smtClean="0"/>
          </a:p>
          <a:p>
            <a:pPr lvl="1"/>
            <a:endParaRPr lang="de-DE" dirty="0"/>
          </a:p>
        </p:txBody>
      </p:sp>
      <p:sp>
        <p:nvSpPr>
          <p:cNvPr id="2" name="Titel 1"/>
          <p:cNvSpPr>
            <a:spLocks noGrp="1"/>
          </p:cNvSpPr>
          <p:nvPr>
            <p:ph type="title"/>
          </p:nvPr>
        </p:nvSpPr>
        <p:spPr>
          <a:xfrm>
            <a:off x="413999" y="473825"/>
            <a:ext cx="8280000" cy="608215"/>
          </a:xfrm>
        </p:spPr>
        <p:txBody>
          <a:bodyPr>
            <a:noAutofit/>
          </a:bodyPr>
          <a:lstStyle/>
          <a:p>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Wahrnehmung von Schall</a:t>
            </a:r>
            <a:endParaRPr lang="de-DE" dirty="0"/>
          </a:p>
        </p:txBody>
      </p:sp>
      <p:sp>
        <p:nvSpPr>
          <p:cNvPr id="15" name="Textplatzhalter 14"/>
          <p:cNvSpPr>
            <a:spLocks noGrp="1"/>
          </p:cNvSpPr>
          <p:nvPr>
            <p:ph type="body" sz="quarter" idx="13"/>
          </p:nvPr>
        </p:nvSpPr>
        <p:spPr/>
        <p:txBody>
          <a:bodyPr/>
          <a:lstStyle/>
          <a:p>
            <a:endParaRPr lang="de-DE"/>
          </a:p>
        </p:txBody>
      </p:sp>
      <p:sp>
        <p:nvSpPr>
          <p:cNvPr id="36870" name="Rectangle 5"/>
          <p:cNvSpPr>
            <a:spLocks noChangeArrowheads="1"/>
          </p:cNvSpPr>
          <p:nvPr/>
        </p:nvSpPr>
        <p:spPr bwMode="auto">
          <a:xfrm>
            <a:off x="2271713" y="18478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defRPr sz="2400">
                <a:solidFill>
                  <a:schemeClr val="tx1"/>
                </a:solidFill>
                <a:latin typeface="Arial" charset="0"/>
              </a:defRPr>
            </a:lvl1pPr>
            <a:lvl2pPr marL="742950" indent="-285750" eaLnBrk="0" hangingPunct="0">
              <a:spcBef>
                <a:spcPct val="30000"/>
              </a:spcBef>
              <a:buFont typeface="Wingdings" pitchFamily="2" charset="2"/>
              <a:buChar char="§"/>
              <a:defRPr sz="2000">
                <a:solidFill>
                  <a:schemeClr val="tx1"/>
                </a:solidFill>
                <a:latin typeface="Arial" charset="0"/>
              </a:defRPr>
            </a:lvl2pPr>
            <a:lvl3pPr marL="1143000" indent="-228600" eaLnBrk="0" hangingPunct="0">
              <a:spcBef>
                <a:spcPct val="30000"/>
              </a:spcBef>
              <a:defRPr sz="28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endParaRPr lang="de-DE" altLang="de-DE" sz="2800"/>
          </a:p>
        </p:txBody>
      </p:sp>
      <p:pic>
        <p:nvPicPr>
          <p:cNvPr id="185351" name="Pegelunterschied_Geräusche.wav">
            <a:hlinkClick r:id="" action="ppaction://media"/>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a:fillRect/>
          </a:stretch>
        </p:blipFill>
        <p:spPr bwMode="auto">
          <a:xfrm>
            <a:off x="8044631" y="3645024"/>
            <a:ext cx="631825"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85353" name="Group 9"/>
          <p:cNvGraphicFramePr>
            <a:graphicFrameLocks noGrp="1"/>
          </p:cNvGraphicFramePr>
          <p:nvPr>
            <p:extLst>
              <p:ext uri="{D42A27DB-BD31-4B8C-83A1-F6EECF244321}">
                <p14:modId xmlns:p14="http://schemas.microsoft.com/office/powerpoint/2010/main" val="783192239"/>
              </p:ext>
            </p:extLst>
          </p:nvPr>
        </p:nvGraphicFramePr>
        <p:xfrm>
          <a:off x="990600" y="1981200"/>
          <a:ext cx="6769100" cy="3733801"/>
        </p:xfrm>
        <a:graphic>
          <a:graphicData uri="http://schemas.openxmlformats.org/drawingml/2006/table">
            <a:tbl>
              <a:tblPr>
                <a:tableStyleId>{2D5ABB26-0587-4C30-8999-92F81FD0307C}</a:tableStyleId>
              </a:tblPr>
              <a:tblGrid>
                <a:gridCol w="2311400"/>
                <a:gridCol w="2146300"/>
                <a:gridCol w="2311400"/>
              </a:tblGrid>
              <a:tr h="768350">
                <a:tc gridSpan="2">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kern="1200" dirty="0" smtClean="0">
                          <a:solidFill>
                            <a:schemeClr val="tx1"/>
                          </a:solidFill>
                          <a:latin typeface="Arial" charset="0"/>
                          <a:ea typeface="+mn-ea"/>
                          <a:cs typeface="+mn-cs"/>
                        </a:rPr>
                        <a:t>Vergleich</a:t>
                      </a:r>
                      <a:r>
                        <a:rPr lang="de-DE" altLang="de-DE" sz="2400" kern="1200" dirty="0" smtClean="0"/>
                        <a:t> Schalldruckpegel</a:t>
                      </a:r>
                      <a:endParaRPr lang="de-DE" altLang="de-DE" sz="2400" b="1" kern="1200" dirty="0" smtClean="0">
                        <a:solidFill>
                          <a:schemeClr val="tx2"/>
                        </a:solidFill>
                        <a:latin typeface="+mj-lt"/>
                        <a:ea typeface="+mj-ea"/>
                        <a:cs typeface="+mj-cs"/>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92000">
                          <a:schemeClr val="tx2">
                            <a:alpha val="50000"/>
                          </a:schemeClr>
                        </a:gs>
                        <a:gs pos="100000">
                          <a:schemeClr val="accent3"/>
                        </a:gs>
                      </a:gsLst>
                      <a:lin ang="5400000" scaled="0"/>
                    </a:gradFill>
                  </a:tcPr>
                </a:tc>
                <a:tc hMerge="1">
                  <a:txBody>
                    <a:bodyPr/>
                    <a:lstStyle/>
                    <a:p>
                      <a:endParaRPr lang="de-DE"/>
                    </a:p>
                  </a:txBody>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kern="1200" dirty="0" smtClean="0"/>
                        <a:t>Differenz</a:t>
                      </a:r>
                      <a:endParaRPr lang="de-DE" altLang="de-DE" sz="2400" b="1" kern="1200" dirty="0" smtClean="0">
                        <a:solidFill>
                          <a:schemeClr val="tx2"/>
                        </a:solidFill>
                        <a:latin typeface="+mj-lt"/>
                        <a:ea typeface="+mj-ea"/>
                        <a:cs typeface="+mj-cs"/>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92000">
                          <a:schemeClr val="tx2">
                            <a:alpha val="50000"/>
                          </a:schemeClr>
                        </a:gs>
                        <a:gs pos="100000">
                          <a:schemeClr val="accent3"/>
                        </a:gs>
                      </a:gsLst>
                      <a:lin ang="5400000" scaled="0"/>
                    </a:gradFill>
                  </a:tcPr>
                </a:tc>
              </a:tr>
              <a:tr h="846138">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kern="1200" dirty="0" smtClean="0"/>
                        <a:t>70 dB(A)</a:t>
                      </a:r>
                      <a:endParaRPr lang="de-DE" altLang="de-DE" sz="2400" b="1" kern="1200" dirty="0" smtClean="0">
                        <a:solidFill>
                          <a:schemeClr val="tx2"/>
                        </a:solidFill>
                        <a:latin typeface="+mj-lt"/>
                        <a:ea typeface="+mj-ea"/>
                        <a:cs typeface="+mj-cs"/>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kern="1200" dirty="0" smtClean="0"/>
                        <a:t>   71 dB(A)</a:t>
                      </a:r>
                      <a:endParaRPr lang="de-DE" altLang="de-DE" sz="2400" b="1" kern="1200" dirty="0" smtClean="0">
                        <a:solidFill>
                          <a:schemeClr val="tx2"/>
                        </a:solidFill>
                        <a:latin typeface="+mj-lt"/>
                        <a:ea typeface="+mj-ea"/>
                        <a:cs typeface="+mj-cs"/>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kern="1200" dirty="0" smtClean="0"/>
                        <a:t>  1 dB</a:t>
                      </a:r>
                      <a:endParaRPr lang="de-DE" altLang="de-DE" sz="2400" b="1" kern="1200" dirty="0" smtClean="0">
                        <a:solidFill>
                          <a:schemeClr val="tx2"/>
                        </a:solidFill>
                        <a:latin typeface="+mj-lt"/>
                        <a:ea typeface="+mj-ea"/>
                        <a:cs typeface="+mj-cs"/>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92000">
                          <a:schemeClr val="tx2">
                            <a:alpha val="50000"/>
                          </a:schemeClr>
                        </a:gs>
                        <a:gs pos="100000">
                          <a:schemeClr val="accent3"/>
                        </a:gs>
                      </a:gsLst>
                      <a:lin ang="5400000" scaled="0"/>
                    </a:gradFill>
                  </a:tcPr>
                </a:tc>
              </a:tr>
              <a:tr h="708025">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kern="1200" dirty="0" smtClean="0"/>
                        <a:t>70 dB(A)</a:t>
                      </a:r>
                      <a:endParaRPr lang="de-DE" altLang="de-DE" sz="2400" b="1" kern="1200" dirty="0" smtClean="0">
                        <a:solidFill>
                          <a:schemeClr val="tx2"/>
                        </a:solidFill>
                        <a:latin typeface="+mj-lt"/>
                        <a:ea typeface="+mj-ea"/>
                        <a:cs typeface="+mj-cs"/>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kumimoji="0" lang="de-DE" altLang="de-DE" sz="2000" u="none" strike="noStrike" cap="none" normalizeH="0" baseline="0" dirty="0" smtClean="0">
                          <a:ln>
                            <a:noFill/>
                          </a:ln>
                          <a:effectLst/>
                        </a:rPr>
                        <a:t>   </a:t>
                      </a:r>
                      <a:r>
                        <a:rPr lang="de-DE" altLang="de-DE" sz="2400" kern="1200" dirty="0" smtClean="0"/>
                        <a:t>73 dB(A)</a:t>
                      </a:r>
                      <a:endParaRPr lang="de-DE" altLang="de-DE" sz="2400" b="1" kern="1200" dirty="0" smtClean="0">
                        <a:solidFill>
                          <a:schemeClr val="tx2"/>
                        </a:solidFill>
                        <a:latin typeface="+mj-lt"/>
                        <a:ea typeface="+mj-ea"/>
                        <a:cs typeface="+mj-cs"/>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kumimoji="0" lang="de-DE" altLang="de-DE" sz="2000" u="none" strike="noStrike" cap="none" normalizeH="0" baseline="0" dirty="0" smtClean="0">
                          <a:ln>
                            <a:noFill/>
                          </a:ln>
                          <a:effectLst/>
                        </a:rPr>
                        <a:t>  </a:t>
                      </a:r>
                      <a:r>
                        <a:rPr lang="de-DE" altLang="de-DE" sz="2400" kern="1200" dirty="0" smtClean="0"/>
                        <a:t>3 dB</a:t>
                      </a:r>
                      <a:endParaRPr lang="de-DE" altLang="de-DE" sz="2400" b="1" kern="1200" dirty="0" smtClean="0">
                        <a:solidFill>
                          <a:schemeClr val="tx2"/>
                        </a:solidFill>
                        <a:latin typeface="+mj-lt"/>
                        <a:ea typeface="+mj-ea"/>
                        <a:cs typeface="+mj-cs"/>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92000">
                          <a:schemeClr val="tx2">
                            <a:alpha val="50000"/>
                          </a:schemeClr>
                        </a:gs>
                        <a:gs pos="100000">
                          <a:schemeClr val="accent3"/>
                        </a:gs>
                      </a:gsLst>
                      <a:lin ang="5400000" scaled="0"/>
                    </a:gradFill>
                  </a:tcPr>
                </a:tc>
              </a:tr>
              <a:tr h="704850">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defRPr/>
                      </a:pPr>
                      <a:r>
                        <a:rPr lang="de-DE" altLang="de-DE" sz="2400" kern="1200" dirty="0" smtClean="0"/>
                        <a:t>70 dB(A)</a:t>
                      </a:r>
                      <a:endParaRPr lang="de-DE" altLang="de-DE" sz="2400" b="1" kern="1200" dirty="0" smtClean="0">
                        <a:solidFill>
                          <a:schemeClr val="tx2"/>
                        </a:solidFill>
                        <a:latin typeface="+mj-lt"/>
                        <a:ea typeface="+mj-ea"/>
                        <a:cs typeface="+mj-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kern="1200" dirty="0" smtClean="0"/>
                        <a:t>   75 dB(A)</a:t>
                      </a:r>
                      <a:endParaRPr lang="de-DE" altLang="de-DE" sz="2400" b="1" kern="1200" dirty="0" smtClean="0">
                        <a:solidFill>
                          <a:schemeClr val="tx2"/>
                        </a:solidFill>
                        <a:latin typeface="+mj-lt"/>
                        <a:ea typeface="+mj-ea"/>
                        <a:cs typeface="+mj-cs"/>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kern="1200" dirty="0" smtClean="0"/>
                        <a:t>  5 dB</a:t>
                      </a:r>
                      <a:endParaRPr lang="de-DE" altLang="de-DE" sz="2400" b="1" kern="1200" dirty="0" smtClean="0">
                        <a:solidFill>
                          <a:schemeClr val="tx2"/>
                        </a:solidFill>
                        <a:latin typeface="+mj-lt"/>
                        <a:ea typeface="+mj-ea"/>
                        <a:cs typeface="+mj-cs"/>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92000">
                          <a:schemeClr val="tx2">
                            <a:alpha val="50000"/>
                          </a:schemeClr>
                        </a:gs>
                        <a:gs pos="100000">
                          <a:schemeClr val="accent3"/>
                        </a:gs>
                      </a:gsLst>
                      <a:lin ang="5400000" scaled="0"/>
                    </a:gradFill>
                  </a:tcPr>
                </a:tc>
              </a:tr>
              <a:tr h="706438">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kern="1200" dirty="0" smtClean="0"/>
                        <a:t>70 dB(A)</a:t>
                      </a:r>
                      <a:endParaRPr lang="de-DE" altLang="de-DE" sz="2400" b="1" kern="1200" dirty="0" smtClean="0">
                        <a:solidFill>
                          <a:schemeClr val="tx2"/>
                        </a:solidFill>
                        <a:latin typeface="+mj-lt"/>
                        <a:ea typeface="+mj-ea"/>
                        <a:cs typeface="+mj-cs"/>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kumimoji="0" lang="de-DE" altLang="de-DE" sz="2000" u="none" strike="noStrike" cap="none" normalizeH="0" baseline="0" dirty="0" smtClean="0">
                          <a:ln>
                            <a:noFill/>
                          </a:ln>
                          <a:effectLst/>
                        </a:rPr>
                        <a:t>  </a:t>
                      </a:r>
                      <a:r>
                        <a:rPr lang="de-DE" altLang="de-DE" sz="2400" kern="1200" dirty="0" smtClean="0"/>
                        <a:t> 80 dB(A)</a:t>
                      </a:r>
                      <a:endParaRPr lang="de-DE" altLang="de-DE" sz="2400" b="1" kern="1200" dirty="0" smtClean="0">
                        <a:solidFill>
                          <a:schemeClr val="tx2"/>
                        </a:solidFill>
                        <a:latin typeface="+mj-lt"/>
                        <a:ea typeface="+mj-ea"/>
                        <a:cs typeface="+mj-cs"/>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kern="1200" dirty="0" smtClean="0"/>
                        <a:t>10 dB</a:t>
                      </a:r>
                      <a:endParaRPr lang="de-DE" altLang="de-DE" sz="2400" b="1" kern="1200" dirty="0" smtClean="0">
                        <a:solidFill>
                          <a:schemeClr val="tx2"/>
                        </a:solidFill>
                        <a:latin typeface="+mj-lt"/>
                        <a:ea typeface="+mj-ea"/>
                        <a:cs typeface="+mj-cs"/>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92000">
                          <a:schemeClr val="tx2">
                            <a:alpha val="50000"/>
                          </a:schemeClr>
                        </a:gs>
                        <a:gs pos="100000">
                          <a:schemeClr val="accent3"/>
                        </a:gs>
                      </a:gsLst>
                      <a:lin ang="5400000" scaled="0"/>
                    </a:gradFill>
                  </a:tcPr>
                </a:tc>
              </a:tr>
            </a:tbl>
          </a:graphicData>
        </a:graphic>
      </p:graphicFrame>
      <p:sp>
        <p:nvSpPr>
          <p:cNvPr id="3" name="Datumsplatzhalter 2"/>
          <p:cNvSpPr>
            <a:spLocks noGrp="1"/>
          </p:cNvSpPr>
          <p:nvPr>
            <p:ph type="dt" sz="half" idx="15"/>
          </p:nvPr>
        </p:nvSpPr>
        <p:spPr/>
        <p:txBody>
          <a:bodyPr/>
          <a:lstStyle/>
          <a:p>
            <a:fld id="{A6636032-C65A-4C14-A0C0-0E66312BF99C}" type="datetime1">
              <a:rPr lang="de-DE" smtClean="0"/>
              <a:t>27.05.2014</a:t>
            </a:fld>
            <a:endParaRPr lang="de-DE" dirty="0"/>
          </a:p>
        </p:txBody>
      </p:sp>
      <p:sp>
        <p:nvSpPr>
          <p:cNvPr id="4" name="Foliennummernplatzhalter 3"/>
          <p:cNvSpPr>
            <a:spLocks noGrp="1"/>
          </p:cNvSpPr>
          <p:nvPr>
            <p:ph type="sldNum" sz="quarter" idx="17"/>
          </p:nvPr>
        </p:nvSpPr>
        <p:spPr/>
        <p:txBody>
          <a:bodyPr/>
          <a:lstStyle/>
          <a:p>
            <a:fld id="{444A159E-39F8-4BD4-BAC6-A1654F7AE0EA}" type="slidenum">
              <a:rPr lang="de-DE" smtClean="0"/>
              <a:pPr/>
              <a:t>17</a:t>
            </a:fld>
            <a:endParaRPr lang="de-DE" dirty="0"/>
          </a:p>
        </p:txBody>
      </p:sp>
    </p:spTree>
    <p:extLst>
      <p:ext uri="{BB962C8B-B14F-4D97-AF65-F5344CB8AC3E}">
        <p14:creationId xmlns:p14="http://schemas.microsoft.com/office/powerpoint/2010/main" val="3461564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871"/>
                                        </p:tgtEl>
                                        <p:attrNameLst>
                                          <p:attrName>style.visibility</p:attrName>
                                        </p:attrNameLst>
                                      </p:cBhvr>
                                      <p:to>
                                        <p:strVal val="visible"/>
                                      </p:to>
                                    </p:set>
                                    <p:animEffect transition="in" filter="fade">
                                      <p:cBhvr>
                                        <p:cTn id="12" dur="500"/>
                                        <p:tgtEl>
                                          <p:spTgt spid="3687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85353"/>
                                        </p:tgtEl>
                                        <p:attrNameLst>
                                          <p:attrName>style.visibility</p:attrName>
                                        </p:attrNameLst>
                                      </p:cBhvr>
                                      <p:to>
                                        <p:strVal val="visible"/>
                                      </p:to>
                                    </p:set>
                                    <p:animEffect transition="in" filter="fade">
                                      <p:cBhvr>
                                        <p:cTn id="20" dur="500"/>
                                        <p:tgtEl>
                                          <p:spTgt spid="185353"/>
                                        </p:tgtEl>
                                      </p:cBhvr>
                                    </p:animEffect>
                                  </p:childTnLst>
                                </p:cTn>
                              </p:par>
                              <p:par>
                                <p:cTn id="21" presetID="10" presetClass="entr" presetSubtype="0" fill="hold" nodeType="withEffect">
                                  <p:stCondLst>
                                    <p:cond delay="0"/>
                                  </p:stCondLst>
                                  <p:childTnLst>
                                    <p:set>
                                      <p:cBhvr>
                                        <p:cTn id="22" dur="1" fill="hold">
                                          <p:stCondLst>
                                            <p:cond delay="0"/>
                                          </p:stCondLst>
                                        </p:cTn>
                                        <p:tgtEl>
                                          <p:spTgt spid="185351"/>
                                        </p:tgtEl>
                                        <p:attrNameLst>
                                          <p:attrName>style.visibility</p:attrName>
                                        </p:attrNameLst>
                                      </p:cBhvr>
                                      <p:to>
                                        <p:strVal val="visible"/>
                                      </p:to>
                                    </p:set>
                                    <p:animEffect transition="in" filter="fade">
                                      <p:cBhvr>
                                        <p:cTn id="23" dur="500"/>
                                        <p:tgtEl>
                                          <p:spTgt spid="18535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185351"/>
                </p:tgtEl>
              </p:cMediaNode>
            </p:audio>
          </p:childTnLst>
        </p:cTn>
      </p:par>
    </p:tnLst>
    <p:bldLst>
      <p:bldP spid="12" grpId="0" build="p"/>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13999" y="473825"/>
            <a:ext cx="8280000" cy="608215"/>
          </a:xfrm>
        </p:spPr>
        <p:txBody>
          <a:bodyPr>
            <a:normAutofit/>
          </a:bodyPr>
          <a:lstStyle/>
          <a:p>
            <a:r>
              <a:rPr lang="de-DE" b="1" dirty="0"/>
              <a:t>Wahrnehmung von </a:t>
            </a:r>
            <a:r>
              <a:rPr lang="de-DE" b="1" dirty="0" smtClean="0"/>
              <a:t>Schall</a:t>
            </a:r>
            <a:endParaRPr lang="de-DE" dirty="0"/>
          </a:p>
        </p:txBody>
      </p:sp>
      <p:sp>
        <p:nvSpPr>
          <p:cNvPr id="7" name="Textplatzhalter 6"/>
          <p:cNvSpPr>
            <a:spLocks noGrp="1"/>
          </p:cNvSpPr>
          <p:nvPr>
            <p:ph type="body" sz="quarter" idx="13"/>
          </p:nvPr>
        </p:nvSpPr>
        <p:spPr/>
        <p:txBody>
          <a:bodyPr/>
          <a:lstStyle/>
          <a:p>
            <a:endParaRPr lang="de-DE"/>
          </a:p>
        </p:txBody>
      </p:sp>
      <p:sp>
        <p:nvSpPr>
          <p:cNvPr id="8" name="Inhaltsplatzhalter 7"/>
          <p:cNvSpPr>
            <a:spLocks noGrp="1"/>
          </p:cNvSpPr>
          <p:nvPr>
            <p:ph sz="quarter" idx="14"/>
          </p:nvPr>
        </p:nvSpPr>
        <p:spPr/>
        <p:txBody>
          <a:bodyPr/>
          <a:lstStyle/>
          <a:p>
            <a:pPr>
              <a:buClr>
                <a:srgbClr val="3C3C3C"/>
              </a:buClr>
            </a:pPr>
            <a:r>
              <a:rPr lang="de-DE" dirty="0">
                <a:solidFill>
                  <a:prstClr val="black"/>
                </a:solidFill>
              </a:rPr>
              <a:t>Hörbarkeit von Schalldruckpegel-Differenzen</a:t>
            </a:r>
          </a:p>
          <a:p>
            <a:pPr>
              <a:buClr>
                <a:srgbClr val="3C3C3C"/>
              </a:buClr>
            </a:pPr>
            <a:endParaRPr lang="de-DE" dirty="0">
              <a:solidFill>
                <a:prstClr val="black"/>
              </a:solidFill>
            </a:endParaRPr>
          </a:p>
          <a:p>
            <a:pPr lvl="1">
              <a:buClr>
                <a:srgbClr val="3C3C3C"/>
              </a:buClr>
            </a:pPr>
            <a:endParaRPr lang="de-DE" dirty="0">
              <a:solidFill>
                <a:prstClr val="black"/>
              </a:solidFill>
            </a:endParaRPr>
          </a:p>
          <a:p>
            <a:endParaRPr lang="de-DE" dirty="0"/>
          </a:p>
        </p:txBody>
      </p:sp>
      <p:sp>
        <p:nvSpPr>
          <p:cNvPr id="36868" name="Text Box 2"/>
          <p:cNvSpPr txBox="1">
            <a:spLocks noChangeArrowheads="1"/>
          </p:cNvSpPr>
          <p:nvPr/>
        </p:nvSpPr>
        <p:spPr bwMode="auto">
          <a:xfrm>
            <a:off x="381000" y="762000"/>
            <a:ext cx="84582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defRPr sz="2400">
                <a:solidFill>
                  <a:schemeClr val="tx1"/>
                </a:solidFill>
                <a:latin typeface="Arial" charset="0"/>
              </a:defRPr>
            </a:lvl1pPr>
            <a:lvl2pPr marL="742950" indent="-285750" eaLnBrk="0" hangingPunct="0">
              <a:spcBef>
                <a:spcPct val="30000"/>
              </a:spcBef>
              <a:buFont typeface="Wingdings" pitchFamily="2" charset="2"/>
              <a:buChar char="§"/>
              <a:defRPr sz="2000">
                <a:solidFill>
                  <a:schemeClr val="tx1"/>
                </a:solidFill>
                <a:latin typeface="Arial" charset="0"/>
              </a:defRPr>
            </a:lvl2pPr>
            <a:lvl3pPr marL="1143000" indent="-228600" eaLnBrk="0" hangingPunct="0">
              <a:spcBef>
                <a:spcPct val="30000"/>
              </a:spcBef>
              <a:defRPr sz="28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nSpc>
                <a:spcPct val="120000"/>
              </a:lnSpc>
              <a:spcBef>
                <a:spcPct val="0"/>
              </a:spcBef>
            </a:pPr>
            <a:r>
              <a:rPr lang="de-DE" altLang="de-DE" sz="2800" dirty="0">
                <a:solidFill>
                  <a:prstClr val="black"/>
                </a:solidFill>
              </a:rPr>
              <a:t> </a:t>
            </a:r>
            <a:r>
              <a:rPr lang="de-DE" altLang="de-DE" dirty="0">
                <a:solidFill>
                  <a:prstClr val="black"/>
                </a:solidFill>
              </a:rPr>
              <a:t>			</a:t>
            </a:r>
          </a:p>
        </p:txBody>
      </p:sp>
      <p:sp>
        <p:nvSpPr>
          <p:cNvPr id="36869" name="Rectangle 4"/>
          <p:cNvSpPr>
            <a:spLocks noChangeArrowheads="1"/>
          </p:cNvSpPr>
          <p:nvPr/>
        </p:nvSpPr>
        <p:spPr bwMode="auto">
          <a:xfrm>
            <a:off x="1981200" y="19002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defRPr sz="2400">
                <a:solidFill>
                  <a:schemeClr val="tx1"/>
                </a:solidFill>
                <a:latin typeface="Arial" charset="0"/>
              </a:defRPr>
            </a:lvl1pPr>
            <a:lvl2pPr marL="742950" indent="-285750" eaLnBrk="0" hangingPunct="0">
              <a:spcBef>
                <a:spcPct val="30000"/>
              </a:spcBef>
              <a:buFont typeface="Wingdings" pitchFamily="2" charset="2"/>
              <a:buChar char="§"/>
              <a:defRPr sz="2000">
                <a:solidFill>
                  <a:schemeClr val="tx1"/>
                </a:solidFill>
                <a:latin typeface="Arial" charset="0"/>
              </a:defRPr>
            </a:lvl2pPr>
            <a:lvl3pPr marL="1143000" indent="-228600" eaLnBrk="0" hangingPunct="0">
              <a:spcBef>
                <a:spcPct val="30000"/>
              </a:spcBef>
              <a:defRPr sz="28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endParaRPr lang="de-DE" altLang="de-DE" sz="2800">
              <a:solidFill>
                <a:prstClr val="black"/>
              </a:solidFill>
            </a:endParaRPr>
          </a:p>
        </p:txBody>
      </p:sp>
      <p:sp>
        <p:nvSpPr>
          <p:cNvPr id="36870" name="Rectangle 5"/>
          <p:cNvSpPr>
            <a:spLocks noChangeArrowheads="1"/>
          </p:cNvSpPr>
          <p:nvPr/>
        </p:nvSpPr>
        <p:spPr bwMode="auto">
          <a:xfrm>
            <a:off x="2271713" y="18478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defRPr sz="2400">
                <a:solidFill>
                  <a:schemeClr val="tx1"/>
                </a:solidFill>
                <a:latin typeface="Arial" charset="0"/>
              </a:defRPr>
            </a:lvl1pPr>
            <a:lvl2pPr marL="742950" indent="-285750" eaLnBrk="0" hangingPunct="0">
              <a:spcBef>
                <a:spcPct val="30000"/>
              </a:spcBef>
              <a:buFont typeface="Wingdings" pitchFamily="2" charset="2"/>
              <a:buChar char="§"/>
              <a:defRPr sz="2000">
                <a:solidFill>
                  <a:schemeClr val="tx1"/>
                </a:solidFill>
                <a:latin typeface="Arial" charset="0"/>
              </a:defRPr>
            </a:lvl2pPr>
            <a:lvl3pPr marL="1143000" indent="-228600" eaLnBrk="0" hangingPunct="0">
              <a:spcBef>
                <a:spcPct val="30000"/>
              </a:spcBef>
              <a:defRPr sz="28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endParaRPr lang="de-DE" altLang="de-DE" sz="2800">
              <a:solidFill>
                <a:prstClr val="black"/>
              </a:solidFill>
            </a:endParaRPr>
          </a:p>
        </p:txBody>
      </p:sp>
      <p:sp>
        <p:nvSpPr>
          <p:cNvPr id="12" name="Inhaltsplatzhalter 2"/>
          <p:cNvSpPr txBox="1">
            <a:spLocks/>
          </p:cNvSpPr>
          <p:nvPr/>
        </p:nvSpPr>
        <p:spPr>
          <a:xfrm>
            <a:off x="250825" y="1196752"/>
            <a:ext cx="8643896" cy="575841"/>
          </a:xfrm>
          <a:prstGeom prst="rect">
            <a:avLst/>
          </a:prstGeom>
          <a:effectLst>
            <a:outerShdw blurRad="63500" sx="101000" sy="101000" algn="ctr" rotWithShape="0">
              <a:prstClr val="black">
                <a:alpha val="24000"/>
              </a:prstClr>
            </a:outerShdw>
          </a:effectLst>
        </p:spPr>
        <p:txBody>
          <a:bodyPr vert="horz" lIns="91440" tIns="45720" rIns="91440" bIns="45720" rtlCol="0">
            <a:noAutofit/>
          </a:bodyPr>
          <a:lstStyle>
            <a:lvl1pPr marL="0" indent="0" algn="l" defTabSz="914400" rtl="0" eaLnBrk="1" latinLnBrk="0" hangingPunct="1">
              <a:spcBef>
                <a:spcPct val="20000"/>
              </a:spcBef>
              <a:buClr>
                <a:schemeClr val="tx2"/>
              </a:buClr>
              <a:buFont typeface="Wingdings" pitchFamily="2" charset="2"/>
              <a:buNone/>
              <a:defRPr sz="2400"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buClr>
                <a:srgbClr val="3C3C3C"/>
              </a:buClr>
            </a:pPr>
            <a:endParaRPr lang="de-DE" dirty="0">
              <a:solidFill>
                <a:prstClr val="black"/>
              </a:solidFill>
            </a:endParaRPr>
          </a:p>
        </p:txBody>
      </p:sp>
      <p:graphicFrame>
        <p:nvGraphicFramePr>
          <p:cNvPr id="11" name="Group 6"/>
          <p:cNvGraphicFramePr>
            <a:graphicFrameLocks noGrp="1"/>
          </p:cNvGraphicFramePr>
          <p:nvPr>
            <p:extLst>
              <p:ext uri="{D42A27DB-BD31-4B8C-83A1-F6EECF244321}">
                <p14:modId xmlns:p14="http://schemas.microsoft.com/office/powerpoint/2010/main" val="878534664"/>
              </p:ext>
            </p:extLst>
          </p:nvPr>
        </p:nvGraphicFramePr>
        <p:xfrm>
          <a:off x="524171" y="2041958"/>
          <a:ext cx="8097204" cy="4198073"/>
        </p:xfrm>
        <a:graphic>
          <a:graphicData uri="http://schemas.openxmlformats.org/drawingml/2006/table">
            <a:tbl>
              <a:tblPr/>
              <a:tblGrid>
                <a:gridCol w="3915132"/>
                <a:gridCol w="4182072"/>
              </a:tblGrid>
              <a:tr h="1021207">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200" b="0" kern="1200" dirty="0" smtClean="0">
                          <a:solidFill>
                            <a:schemeClr val="tx1"/>
                          </a:solidFill>
                          <a:latin typeface="+mj-lt"/>
                          <a:ea typeface="+mj-ea"/>
                          <a:cs typeface="+mj-cs"/>
                        </a:rPr>
                        <a:t>Schalldruckpegel-Differenz</a:t>
                      </a:r>
                    </a:p>
                  </a:txBody>
                  <a:tcPr marL="85657" marR="85657" marT="42828" marB="42828"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200" kern="1200" dirty="0" smtClean="0">
                          <a:solidFill>
                            <a:schemeClr val="tx1"/>
                          </a:solidFill>
                          <a:latin typeface="Arial" charset="0"/>
                          <a:ea typeface="+mn-ea"/>
                          <a:cs typeface="+mn-cs"/>
                        </a:rPr>
                        <a:t>Hörbarkeit</a:t>
                      </a:r>
                    </a:p>
                  </a:txBody>
                  <a:tcPr marL="85657" marR="85657" marT="42828" marB="42828"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r>
              <a:tr h="860039">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200" b="0" kern="1200" dirty="0" smtClean="0">
                          <a:solidFill>
                            <a:schemeClr val="tx1"/>
                          </a:solidFill>
                          <a:latin typeface="+mj-lt"/>
                          <a:ea typeface="+mj-ea"/>
                          <a:cs typeface="+mj-cs"/>
                        </a:rPr>
                        <a:t>1 dB</a:t>
                      </a:r>
                    </a:p>
                  </a:txBody>
                  <a:tcPr marL="85657" marR="85657" marT="42828" marB="42828"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200" kern="1200" dirty="0" smtClean="0">
                          <a:solidFill>
                            <a:schemeClr val="tx1"/>
                          </a:solidFill>
                          <a:latin typeface="Arial" charset="0"/>
                          <a:ea typeface="+mn-ea"/>
                          <a:cs typeface="+mn-cs"/>
                        </a:rPr>
                        <a:t>gerade</a:t>
                      </a:r>
                    </a:p>
                  </a:txBody>
                  <a:tcPr marL="85657" marR="85657" marT="42828" marB="42828"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r>
              <a:tr h="739376">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200" b="0" kern="1200" dirty="0" smtClean="0">
                          <a:solidFill>
                            <a:schemeClr val="tx1"/>
                          </a:solidFill>
                          <a:latin typeface="+mj-lt"/>
                          <a:ea typeface="+mj-ea"/>
                          <a:cs typeface="+mj-cs"/>
                        </a:rPr>
                        <a:t>3 dB</a:t>
                      </a:r>
                    </a:p>
                  </a:txBody>
                  <a:tcPr marL="85657" marR="85657" marT="42828" marB="42828"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200" kern="1200" dirty="0" smtClean="0">
                          <a:solidFill>
                            <a:schemeClr val="tx1"/>
                          </a:solidFill>
                          <a:latin typeface="Arial" charset="0"/>
                          <a:ea typeface="+mn-ea"/>
                          <a:cs typeface="+mn-cs"/>
                        </a:rPr>
                        <a:t>problemlos</a:t>
                      </a:r>
                    </a:p>
                  </a:txBody>
                  <a:tcPr marL="85657" marR="85657" marT="42828" marB="42828"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r>
              <a:tr h="717412">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200" b="0" kern="1200" dirty="0" smtClean="0">
                          <a:solidFill>
                            <a:schemeClr val="tx1"/>
                          </a:solidFill>
                          <a:latin typeface="+mj-lt"/>
                          <a:ea typeface="+mj-ea"/>
                          <a:cs typeface="+mj-cs"/>
                        </a:rPr>
                        <a:t>5 dB</a:t>
                      </a:r>
                    </a:p>
                  </a:txBody>
                  <a:tcPr marL="85657" marR="85657" marT="42828" marB="42828"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200" kern="1200" dirty="0" smtClean="0">
                          <a:solidFill>
                            <a:schemeClr val="tx1"/>
                          </a:solidFill>
                          <a:latin typeface="Arial" charset="0"/>
                          <a:ea typeface="+mn-ea"/>
                          <a:cs typeface="+mn-cs"/>
                        </a:rPr>
                        <a:t>deutlich</a:t>
                      </a:r>
                    </a:p>
                  </a:txBody>
                  <a:tcPr marL="85657" marR="85657" marT="42828" marB="42828"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r>
              <a:tr h="860039">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200" b="0" kern="1200" dirty="0" smtClean="0">
                          <a:solidFill>
                            <a:schemeClr val="tx1"/>
                          </a:solidFill>
                          <a:latin typeface="+mj-lt"/>
                          <a:ea typeface="+mj-ea"/>
                          <a:cs typeface="+mj-cs"/>
                        </a:rPr>
                        <a:t>10 dB</a:t>
                      </a:r>
                    </a:p>
                  </a:txBody>
                  <a:tcPr marL="85657" marR="85657" marT="42828" marB="42828"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200" kern="1200" dirty="0" smtClean="0">
                          <a:solidFill>
                            <a:schemeClr val="tx1"/>
                          </a:solidFill>
                          <a:latin typeface="Arial" charset="0"/>
                          <a:ea typeface="+mn-ea"/>
                          <a:cs typeface="+mn-cs"/>
                        </a:rPr>
                        <a:t>wesentlich</a:t>
                      </a:r>
                    </a:p>
                  </a:txBody>
                  <a:tcPr marL="85657" marR="85657" marT="42828" marB="42828"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r>
            </a:tbl>
          </a:graphicData>
        </a:graphic>
      </p:graphicFrame>
      <p:sp>
        <p:nvSpPr>
          <p:cNvPr id="3" name="Datumsplatzhalter 2"/>
          <p:cNvSpPr>
            <a:spLocks noGrp="1"/>
          </p:cNvSpPr>
          <p:nvPr>
            <p:ph type="dt" sz="half" idx="15"/>
          </p:nvPr>
        </p:nvSpPr>
        <p:spPr/>
        <p:txBody>
          <a:bodyPr/>
          <a:lstStyle/>
          <a:p>
            <a:fld id="{4D3757FE-0F1D-4200-9531-B85890467869}" type="datetime1">
              <a:rPr lang="de-DE" smtClean="0"/>
              <a:t>27.05.2014</a:t>
            </a:fld>
            <a:endParaRPr lang="de-DE" dirty="0"/>
          </a:p>
        </p:txBody>
      </p:sp>
      <p:sp>
        <p:nvSpPr>
          <p:cNvPr id="4" name="Foliennummernplatzhalter 3"/>
          <p:cNvSpPr>
            <a:spLocks noGrp="1"/>
          </p:cNvSpPr>
          <p:nvPr>
            <p:ph type="sldNum" sz="quarter" idx="17"/>
          </p:nvPr>
        </p:nvSpPr>
        <p:spPr/>
        <p:txBody>
          <a:bodyPr/>
          <a:lstStyle/>
          <a:p>
            <a:fld id="{444A159E-39F8-4BD4-BAC6-A1654F7AE0EA}" type="slidenum">
              <a:rPr lang="de-DE" smtClean="0"/>
              <a:pPr/>
              <a:t>18</a:t>
            </a:fld>
            <a:endParaRPr lang="de-DE" dirty="0"/>
          </a:p>
        </p:txBody>
      </p:sp>
    </p:spTree>
    <p:extLst>
      <p:ext uri="{BB962C8B-B14F-4D97-AF65-F5344CB8AC3E}">
        <p14:creationId xmlns:p14="http://schemas.microsoft.com/office/powerpoint/2010/main" val="1468321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500"/>
                                        <p:tgtEl>
                                          <p:spTgt spid="1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13999" y="473825"/>
            <a:ext cx="8280000" cy="608215"/>
          </a:xfrm>
        </p:spPr>
        <p:txBody>
          <a:bodyPr>
            <a:normAutofit/>
          </a:bodyPr>
          <a:lstStyle/>
          <a:p>
            <a:r>
              <a:rPr lang="de-DE" b="1" dirty="0"/>
              <a:t>Folgen von </a:t>
            </a:r>
            <a:r>
              <a:rPr lang="de-DE" b="1" dirty="0" smtClean="0"/>
              <a:t>Lärm</a:t>
            </a:r>
            <a:endParaRPr lang="de-DE" dirty="0"/>
          </a:p>
        </p:txBody>
      </p:sp>
      <p:sp>
        <p:nvSpPr>
          <p:cNvPr id="9" name="Textplatzhalter 8"/>
          <p:cNvSpPr>
            <a:spLocks noGrp="1"/>
          </p:cNvSpPr>
          <p:nvPr>
            <p:ph type="body" sz="quarter" idx="13"/>
          </p:nvPr>
        </p:nvSpPr>
        <p:spPr/>
        <p:txBody>
          <a:bodyPr/>
          <a:lstStyle/>
          <a:p>
            <a:endParaRPr lang="de-DE"/>
          </a:p>
        </p:txBody>
      </p:sp>
      <p:sp>
        <p:nvSpPr>
          <p:cNvPr id="10" name="Inhaltsplatzhalter 9"/>
          <p:cNvSpPr>
            <a:spLocks noGrp="1"/>
          </p:cNvSpPr>
          <p:nvPr>
            <p:ph sz="quarter" idx="14"/>
          </p:nvPr>
        </p:nvSpPr>
        <p:spPr/>
        <p:txBody>
          <a:bodyPr/>
          <a:lstStyle/>
          <a:p>
            <a:r>
              <a:rPr lang="de-DE" dirty="0">
                <a:solidFill>
                  <a:prstClr val="black"/>
                </a:solidFill>
              </a:rPr>
              <a:t>Wirkung von Lärm auf den Menschen</a:t>
            </a:r>
          </a:p>
          <a:p>
            <a:endParaRPr lang="de-DE" dirty="0"/>
          </a:p>
        </p:txBody>
      </p:sp>
      <p:sp>
        <p:nvSpPr>
          <p:cNvPr id="36868" name="Text Box 2"/>
          <p:cNvSpPr txBox="1">
            <a:spLocks noChangeArrowheads="1"/>
          </p:cNvSpPr>
          <p:nvPr/>
        </p:nvSpPr>
        <p:spPr bwMode="auto">
          <a:xfrm>
            <a:off x="381000" y="762000"/>
            <a:ext cx="84582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defRPr sz="2400">
                <a:solidFill>
                  <a:schemeClr val="tx1"/>
                </a:solidFill>
                <a:latin typeface="Arial" charset="0"/>
              </a:defRPr>
            </a:lvl1pPr>
            <a:lvl2pPr marL="742950" indent="-285750" eaLnBrk="0" hangingPunct="0">
              <a:spcBef>
                <a:spcPct val="30000"/>
              </a:spcBef>
              <a:buFont typeface="Wingdings" pitchFamily="2" charset="2"/>
              <a:buChar char="§"/>
              <a:defRPr sz="2000">
                <a:solidFill>
                  <a:schemeClr val="tx1"/>
                </a:solidFill>
                <a:latin typeface="Arial" charset="0"/>
              </a:defRPr>
            </a:lvl2pPr>
            <a:lvl3pPr marL="1143000" indent="-228600" eaLnBrk="0" hangingPunct="0">
              <a:spcBef>
                <a:spcPct val="30000"/>
              </a:spcBef>
              <a:defRPr sz="28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nSpc>
                <a:spcPct val="120000"/>
              </a:lnSpc>
              <a:spcBef>
                <a:spcPct val="0"/>
              </a:spcBef>
            </a:pPr>
            <a:r>
              <a:rPr lang="de-DE" altLang="de-DE" sz="2800" dirty="0">
                <a:solidFill>
                  <a:prstClr val="black"/>
                </a:solidFill>
              </a:rPr>
              <a:t> </a:t>
            </a:r>
            <a:r>
              <a:rPr lang="de-DE" altLang="de-DE" dirty="0">
                <a:solidFill>
                  <a:prstClr val="black"/>
                </a:solidFill>
              </a:rPr>
              <a:t>			</a:t>
            </a:r>
          </a:p>
        </p:txBody>
      </p:sp>
      <p:sp>
        <p:nvSpPr>
          <p:cNvPr id="36869" name="Rectangle 4"/>
          <p:cNvSpPr>
            <a:spLocks noChangeArrowheads="1"/>
          </p:cNvSpPr>
          <p:nvPr/>
        </p:nvSpPr>
        <p:spPr bwMode="auto">
          <a:xfrm>
            <a:off x="1981200" y="19002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defRPr sz="2400">
                <a:solidFill>
                  <a:schemeClr val="tx1"/>
                </a:solidFill>
                <a:latin typeface="Arial" charset="0"/>
              </a:defRPr>
            </a:lvl1pPr>
            <a:lvl2pPr marL="742950" indent="-285750" eaLnBrk="0" hangingPunct="0">
              <a:spcBef>
                <a:spcPct val="30000"/>
              </a:spcBef>
              <a:buFont typeface="Wingdings" pitchFamily="2" charset="2"/>
              <a:buChar char="§"/>
              <a:defRPr sz="2000">
                <a:solidFill>
                  <a:schemeClr val="tx1"/>
                </a:solidFill>
                <a:latin typeface="Arial" charset="0"/>
              </a:defRPr>
            </a:lvl2pPr>
            <a:lvl3pPr marL="1143000" indent="-228600" eaLnBrk="0" hangingPunct="0">
              <a:spcBef>
                <a:spcPct val="30000"/>
              </a:spcBef>
              <a:defRPr sz="28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endParaRPr lang="de-DE" altLang="de-DE" sz="2800">
              <a:solidFill>
                <a:prstClr val="black"/>
              </a:solidFill>
            </a:endParaRPr>
          </a:p>
        </p:txBody>
      </p:sp>
      <p:sp>
        <p:nvSpPr>
          <p:cNvPr id="36870" name="Rectangle 5"/>
          <p:cNvSpPr>
            <a:spLocks noChangeArrowheads="1"/>
          </p:cNvSpPr>
          <p:nvPr/>
        </p:nvSpPr>
        <p:spPr bwMode="auto">
          <a:xfrm>
            <a:off x="2271713" y="18478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30000"/>
              </a:spcBef>
              <a:defRPr sz="2400">
                <a:solidFill>
                  <a:schemeClr val="tx1"/>
                </a:solidFill>
                <a:latin typeface="Arial" charset="0"/>
              </a:defRPr>
            </a:lvl1pPr>
            <a:lvl2pPr marL="742950" indent="-285750" eaLnBrk="0" hangingPunct="0">
              <a:spcBef>
                <a:spcPct val="30000"/>
              </a:spcBef>
              <a:buFont typeface="Wingdings" pitchFamily="2" charset="2"/>
              <a:buChar char="§"/>
              <a:defRPr sz="2000">
                <a:solidFill>
                  <a:schemeClr val="tx1"/>
                </a:solidFill>
                <a:latin typeface="Arial" charset="0"/>
              </a:defRPr>
            </a:lvl2pPr>
            <a:lvl3pPr marL="1143000" indent="-228600" eaLnBrk="0" hangingPunct="0">
              <a:spcBef>
                <a:spcPct val="30000"/>
              </a:spcBef>
              <a:defRPr sz="28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pPr>
            <a:endParaRPr lang="de-DE" altLang="de-DE" sz="2800">
              <a:solidFill>
                <a:prstClr val="black"/>
              </a:solidFill>
            </a:endParaRPr>
          </a:p>
        </p:txBody>
      </p:sp>
      <p:graphicFrame>
        <p:nvGraphicFramePr>
          <p:cNvPr id="11" name="Group 6"/>
          <p:cNvGraphicFramePr>
            <a:graphicFrameLocks noGrp="1"/>
          </p:cNvGraphicFramePr>
          <p:nvPr>
            <p:extLst>
              <p:ext uri="{D42A27DB-BD31-4B8C-83A1-F6EECF244321}">
                <p14:modId xmlns:p14="http://schemas.microsoft.com/office/powerpoint/2010/main" val="2875309436"/>
              </p:ext>
            </p:extLst>
          </p:nvPr>
        </p:nvGraphicFramePr>
        <p:xfrm>
          <a:off x="524171" y="2060849"/>
          <a:ext cx="8097204" cy="4366698"/>
        </p:xfrm>
        <a:graphic>
          <a:graphicData uri="http://schemas.openxmlformats.org/drawingml/2006/table">
            <a:tbl>
              <a:tblPr/>
              <a:tblGrid>
                <a:gridCol w="3778063"/>
                <a:gridCol w="4319141"/>
              </a:tblGrid>
              <a:tr h="1013568">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b="0" kern="1200" dirty="0" smtClean="0">
                          <a:solidFill>
                            <a:schemeClr val="tx1"/>
                          </a:solidFill>
                          <a:latin typeface="+mj-lt"/>
                          <a:ea typeface="+mj-ea"/>
                          <a:cs typeface="+mj-cs"/>
                        </a:rPr>
                        <a:t>Schalldruckpegel</a:t>
                      </a:r>
                    </a:p>
                  </a:txBody>
                  <a:tcPr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b="0" kern="1200" dirty="0" smtClean="0">
                          <a:solidFill>
                            <a:schemeClr val="tx1"/>
                          </a:solidFill>
                          <a:latin typeface="+mj-lt"/>
                          <a:ea typeface="+mj-ea"/>
                          <a:cs typeface="+mj-cs"/>
                        </a:rPr>
                        <a:t>Mögliche Wirkung</a:t>
                      </a:r>
                    </a:p>
                  </a:txBody>
                  <a:tcPr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r>
              <a:tr h="853605">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b="0" kern="1200" dirty="0" smtClean="0">
                          <a:solidFill>
                            <a:schemeClr val="tx1"/>
                          </a:solidFill>
                          <a:latin typeface="+mj-lt"/>
                          <a:ea typeface="+mj-ea"/>
                          <a:cs typeface="+mj-cs"/>
                        </a:rPr>
                        <a:t>35 dB(A)</a:t>
                      </a:r>
                    </a:p>
                  </a:txBody>
                  <a:tcPr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b="0" kern="1200" dirty="0" smtClean="0">
                          <a:solidFill>
                            <a:schemeClr val="tx1"/>
                          </a:solidFill>
                          <a:latin typeface="+mj-lt"/>
                          <a:ea typeface="+mj-ea"/>
                          <a:cs typeface="+mj-cs"/>
                        </a:rPr>
                        <a:t>Schlafstörungen</a:t>
                      </a:r>
                    </a:p>
                  </a:txBody>
                  <a:tcPr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r>
              <a:tr h="765144">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b="0" kern="1200" dirty="0" smtClean="0">
                          <a:solidFill>
                            <a:schemeClr val="tx1"/>
                          </a:solidFill>
                          <a:latin typeface="+mj-lt"/>
                          <a:ea typeface="+mj-ea"/>
                          <a:cs typeface="+mj-cs"/>
                        </a:rPr>
                        <a:t>45 dB(A)</a:t>
                      </a:r>
                    </a:p>
                  </a:txBody>
                  <a:tcPr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b="0" kern="1200" dirty="0" smtClean="0">
                          <a:solidFill>
                            <a:schemeClr val="tx1"/>
                          </a:solidFill>
                          <a:latin typeface="+mj-lt"/>
                          <a:ea typeface="+mj-ea"/>
                          <a:cs typeface="+mj-cs"/>
                        </a:rPr>
                        <a:t>Beeinträchtigung von Kommunikation</a:t>
                      </a:r>
                    </a:p>
                  </a:txBody>
                  <a:tcPr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r>
              <a:tr h="765144">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b="0" kern="1200" dirty="0" smtClean="0">
                          <a:solidFill>
                            <a:schemeClr val="tx1"/>
                          </a:solidFill>
                          <a:latin typeface="+mj-lt"/>
                          <a:ea typeface="+mj-ea"/>
                          <a:cs typeface="+mj-cs"/>
                        </a:rPr>
                        <a:t>55 dB(A)</a:t>
                      </a:r>
                    </a:p>
                  </a:txBody>
                  <a:tcPr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b="0" kern="1200" dirty="0" smtClean="0">
                          <a:solidFill>
                            <a:schemeClr val="tx1"/>
                          </a:solidFill>
                          <a:latin typeface="+mj-lt"/>
                          <a:ea typeface="+mj-ea"/>
                          <a:cs typeface="+mj-cs"/>
                        </a:rPr>
                        <a:t>Beeinträchtigung der Konzentrationsfähigkeit</a:t>
                      </a:r>
                    </a:p>
                  </a:txBody>
                  <a:tcPr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r>
              <a:tr h="853605">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b="0" kern="1200" dirty="0" smtClean="0">
                          <a:solidFill>
                            <a:schemeClr val="tx1"/>
                          </a:solidFill>
                          <a:latin typeface="+mj-lt"/>
                          <a:ea typeface="+mj-ea"/>
                          <a:cs typeface="+mj-cs"/>
                        </a:rPr>
                        <a:t>90 dB(A)</a:t>
                      </a:r>
                    </a:p>
                  </a:txBody>
                  <a:tcPr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c>
                  <a:txBody>
                    <a:bodyPr/>
                    <a:lstStyle>
                      <a:lvl1pPr>
                        <a:spcBef>
                          <a:spcPct val="30000"/>
                        </a:spcBef>
                        <a:defRPr sz="2000">
                          <a:solidFill>
                            <a:schemeClr val="tx1"/>
                          </a:solidFill>
                          <a:latin typeface="Arial" charset="0"/>
                        </a:defRPr>
                      </a:lvl1pPr>
                      <a:lvl2pPr>
                        <a:spcBef>
                          <a:spcPct val="30000"/>
                        </a:spcBef>
                        <a:buFont typeface="Wingdings" pitchFamily="2" charset="2"/>
                        <a:defRPr>
                          <a:solidFill>
                            <a:schemeClr val="tx1"/>
                          </a:solidFill>
                          <a:latin typeface="Arial" charset="0"/>
                        </a:defRPr>
                      </a:lvl2pPr>
                      <a:lvl3pPr>
                        <a:spcBef>
                          <a:spcPct val="30000"/>
                        </a:spcBef>
                        <a:defRPr sz="24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30000"/>
                        </a:spcAft>
                        <a:buClrTx/>
                        <a:buSzTx/>
                        <a:buFontTx/>
                        <a:buNone/>
                        <a:tabLst/>
                      </a:pPr>
                      <a:r>
                        <a:rPr lang="de-DE" altLang="de-DE" sz="2400" b="0" kern="1200" dirty="0" smtClean="0">
                          <a:solidFill>
                            <a:schemeClr val="tx1"/>
                          </a:solidFill>
                          <a:latin typeface="+mj-lt"/>
                          <a:ea typeface="+mj-ea"/>
                          <a:cs typeface="+mj-cs"/>
                        </a:rPr>
                        <a:t>Schädigung des Gehörs</a:t>
                      </a:r>
                    </a:p>
                  </a:txBody>
                  <a:tcPr anchor="ctr" anchorCtr="1"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gradFill>
                      <a:gsLst>
                        <a:gs pos="92000">
                          <a:schemeClr val="tx2">
                            <a:alpha val="50000"/>
                          </a:schemeClr>
                        </a:gs>
                        <a:gs pos="100000">
                          <a:schemeClr val="accent3"/>
                        </a:gs>
                      </a:gsLst>
                      <a:lin ang="5400000" scaled="0"/>
                    </a:gradFill>
                  </a:tcPr>
                </a:tc>
              </a:tr>
            </a:tbl>
          </a:graphicData>
        </a:graphic>
      </p:graphicFrame>
      <p:sp>
        <p:nvSpPr>
          <p:cNvPr id="3" name="Datumsplatzhalter 2"/>
          <p:cNvSpPr>
            <a:spLocks noGrp="1"/>
          </p:cNvSpPr>
          <p:nvPr>
            <p:ph type="dt" sz="half" idx="15"/>
          </p:nvPr>
        </p:nvSpPr>
        <p:spPr/>
        <p:txBody>
          <a:bodyPr/>
          <a:lstStyle/>
          <a:p>
            <a:fld id="{CBF88386-1BAD-4EC2-90E0-D0227FC8F765}" type="datetime1">
              <a:rPr lang="de-DE" smtClean="0"/>
              <a:t>27.05.2014</a:t>
            </a:fld>
            <a:endParaRPr lang="de-DE" dirty="0"/>
          </a:p>
        </p:txBody>
      </p:sp>
      <p:sp>
        <p:nvSpPr>
          <p:cNvPr id="4" name="Foliennummernplatzhalter 3"/>
          <p:cNvSpPr>
            <a:spLocks noGrp="1"/>
          </p:cNvSpPr>
          <p:nvPr>
            <p:ph type="sldNum" sz="quarter" idx="17"/>
          </p:nvPr>
        </p:nvSpPr>
        <p:spPr/>
        <p:txBody>
          <a:bodyPr/>
          <a:lstStyle/>
          <a:p>
            <a:fld id="{444A159E-39F8-4BD4-BAC6-A1654F7AE0EA}" type="slidenum">
              <a:rPr lang="de-DE" smtClean="0"/>
              <a:pPr/>
              <a:t>19</a:t>
            </a:fld>
            <a:endParaRPr lang="de-DE" dirty="0"/>
          </a:p>
        </p:txBody>
      </p:sp>
    </p:spTree>
    <p:extLst>
      <p:ext uri="{BB962C8B-B14F-4D97-AF65-F5344CB8AC3E}">
        <p14:creationId xmlns:p14="http://schemas.microsoft.com/office/powerpoint/2010/main" val="568864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13999" y="473825"/>
            <a:ext cx="8280000" cy="608215"/>
          </a:xfrm>
        </p:spPr>
        <p:txBody>
          <a:bodyPr/>
          <a:lstStyle/>
          <a:p>
            <a:r>
              <a:rPr lang="de-DE" smtClean="0"/>
              <a:t>Wesen und Beschreibung von Lärm</a:t>
            </a:r>
            <a:endParaRPr lang="de-DE" dirty="0"/>
          </a:p>
        </p:txBody>
      </p:sp>
      <p:sp>
        <p:nvSpPr>
          <p:cNvPr id="7" name="Textplatzhalter 6"/>
          <p:cNvSpPr>
            <a:spLocks noGrp="1"/>
          </p:cNvSpPr>
          <p:nvPr>
            <p:ph type="body" sz="quarter" idx="13"/>
          </p:nvPr>
        </p:nvSpPr>
        <p:spPr/>
        <p:txBody>
          <a:bodyPr/>
          <a:lstStyle/>
          <a:p>
            <a:endParaRPr lang="de-DE"/>
          </a:p>
        </p:txBody>
      </p:sp>
      <p:sp>
        <p:nvSpPr>
          <p:cNvPr id="3" name="Inhaltsplatzhalter 2"/>
          <p:cNvSpPr>
            <a:spLocks noGrp="1"/>
          </p:cNvSpPr>
          <p:nvPr>
            <p:ph sz="quarter" idx="14"/>
          </p:nvPr>
        </p:nvSpPr>
        <p:spPr>
          <a:xfrm>
            <a:off x="415156" y="1916832"/>
            <a:ext cx="8333308" cy="3168352"/>
          </a:xfrm>
        </p:spPr>
        <p:txBody>
          <a:bodyPr/>
          <a:lstStyle/>
          <a:p>
            <a:pPr algn="ctr"/>
            <a:r>
              <a:rPr lang="de-DE" sz="2800" b="1" dirty="0" smtClean="0"/>
              <a:t>Was </a:t>
            </a:r>
            <a:r>
              <a:rPr lang="de-DE" sz="2800" b="1" dirty="0"/>
              <a:t>ist Lärm?</a:t>
            </a:r>
          </a:p>
          <a:p>
            <a:pPr algn="ctr"/>
            <a:endParaRPr lang="de-DE" sz="2800" b="1" dirty="0"/>
          </a:p>
          <a:p>
            <a:pPr algn="ctr"/>
            <a:r>
              <a:rPr lang="de-DE" sz="2800" b="1" dirty="0" smtClean="0"/>
              <a:t>Wie wird Lärm wahrgenommen und</a:t>
            </a:r>
            <a:br>
              <a:rPr lang="de-DE" sz="2800" b="1" dirty="0" smtClean="0"/>
            </a:br>
            <a:r>
              <a:rPr lang="de-DE" sz="2800" b="1" dirty="0" smtClean="0"/>
              <a:t>wie wirkt er sich </a:t>
            </a:r>
            <a:r>
              <a:rPr lang="de-DE" sz="2800" b="1" dirty="0"/>
              <a:t>aus?</a:t>
            </a:r>
          </a:p>
          <a:p>
            <a:pPr algn="ctr"/>
            <a:endParaRPr lang="de-DE" sz="2800" b="1" dirty="0"/>
          </a:p>
          <a:p>
            <a:pPr algn="ctr"/>
            <a:r>
              <a:rPr lang="de-DE" sz="2800" b="1" dirty="0" smtClean="0"/>
              <a:t>Wie </a:t>
            </a:r>
            <a:r>
              <a:rPr lang="de-DE" sz="2800" b="1" dirty="0"/>
              <a:t>lässt sich Lärm quantitativ </a:t>
            </a:r>
            <a:r>
              <a:rPr lang="de-DE" sz="2800" b="1" dirty="0" smtClean="0"/>
              <a:t>beschreiben?</a:t>
            </a:r>
          </a:p>
        </p:txBody>
      </p:sp>
      <p:sp>
        <p:nvSpPr>
          <p:cNvPr id="5" name="Datumsplatzhalter 4"/>
          <p:cNvSpPr>
            <a:spLocks noGrp="1"/>
          </p:cNvSpPr>
          <p:nvPr>
            <p:ph type="dt" sz="half" idx="15"/>
          </p:nvPr>
        </p:nvSpPr>
        <p:spPr/>
        <p:txBody>
          <a:bodyPr/>
          <a:lstStyle/>
          <a:p>
            <a:fld id="{DD23EE17-0E38-4E32-A2C0-B8191588E6CE}" type="datetime1">
              <a:rPr lang="de-DE" smtClean="0"/>
              <a:t>27.05.2014</a:t>
            </a:fld>
            <a:endParaRPr lang="de-DE" dirty="0"/>
          </a:p>
        </p:txBody>
      </p:sp>
      <p:sp>
        <p:nvSpPr>
          <p:cNvPr id="8" name="Foliennummernplatzhalter 7"/>
          <p:cNvSpPr>
            <a:spLocks noGrp="1"/>
          </p:cNvSpPr>
          <p:nvPr>
            <p:ph type="sldNum" sz="quarter" idx="17"/>
          </p:nvPr>
        </p:nvSpPr>
        <p:spPr/>
        <p:txBody>
          <a:bodyPr/>
          <a:lstStyle/>
          <a:p>
            <a:fld id="{444A159E-39F8-4BD4-BAC6-A1654F7AE0EA}" type="slidenum">
              <a:rPr lang="de-DE" smtClean="0"/>
              <a:pPr/>
              <a:t>2</a:t>
            </a:fld>
            <a:endParaRPr lang="de-DE" dirty="0"/>
          </a:p>
        </p:txBody>
      </p:sp>
    </p:spTree>
    <p:extLst>
      <p:ext uri="{BB962C8B-B14F-4D97-AF65-F5344CB8AC3E}">
        <p14:creationId xmlns:p14="http://schemas.microsoft.com/office/powerpoint/2010/main" val="3544757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pPr algn="ctr"/>
            <a:r>
              <a:rPr lang="de-DE" dirty="0"/>
              <a:t>Vielen Dank für Ihre Aufmerksamkeit</a:t>
            </a:r>
            <a:br>
              <a:rPr lang="de-DE" dirty="0"/>
            </a:br>
            <a:endParaRPr lang="de-DE" dirty="0"/>
          </a:p>
        </p:txBody>
      </p:sp>
      <p:sp>
        <p:nvSpPr>
          <p:cNvPr id="3" name="Textplatzhalter 2"/>
          <p:cNvSpPr>
            <a:spLocks noGrp="1"/>
          </p:cNvSpPr>
          <p:nvPr>
            <p:ph type="body" sz="quarter" idx="13"/>
          </p:nvPr>
        </p:nvSpPr>
        <p:spPr/>
        <p:txBody>
          <a:bodyPr/>
          <a:lstStyle/>
          <a:p>
            <a:endParaRPr lang="de-DE"/>
          </a:p>
        </p:txBody>
      </p:sp>
      <p:sp>
        <p:nvSpPr>
          <p:cNvPr id="6" name="Datumsplatzhalter 5"/>
          <p:cNvSpPr>
            <a:spLocks noGrp="1"/>
          </p:cNvSpPr>
          <p:nvPr>
            <p:ph type="dt" sz="half" idx="10"/>
          </p:nvPr>
        </p:nvSpPr>
        <p:spPr/>
        <p:txBody>
          <a:bodyPr/>
          <a:lstStyle/>
          <a:p>
            <a:fld id="{A67350F8-1C4A-4EF4-8DA6-49732F028B67}" type="datetime1">
              <a:rPr lang="de-DE" smtClean="0">
                <a:solidFill>
                  <a:srgbClr val="C8C8C8"/>
                </a:solidFill>
              </a:rPr>
              <a:t>27.05.2014</a:t>
            </a:fld>
            <a:endParaRPr lang="de-DE" dirty="0">
              <a:solidFill>
                <a:srgbClr val="C8C8C8"/>
              </a:solidFill>
            </a:endParaRPr>
          </a:p>
        </p:txBody>
      </p:sp>
      <p:sp>
        <p:nvSpPr>
          <p:cNvPr id="7" name="Foliennummernplatzhalter 6"/>
          <p:cNvSpPr>
            <a:spLocks noGrp="1"/>
          </p:cNvSpPr>
          <p:nvPr>
            <p:ph type="sldNum" sz="quarter" idx="12"/>
          </p:nvPr>
        </p:nvSpPr>
        <p:spPr/>
        <p:txBody>
          <a:bodyPr/>
          <a:lstStyle/>
          <a:p>
            <a:fld id="{444A159E-39F8-4BD4-BAC6-A1654F7AE0EA}" type="slidenum">
              <a:rPr lang="de-DE" smtClean="0">
                <a:solidFill>
                  <a:srgbClr val="C8C8C8"/>
                </a:solidFill>
              </a:rPr>
              <a:pPr/>
              <a:t>20</a:t>
            </a:fld>
            <a:endParaRPr lang="de-DE" dirty="0">
              <a:solidFill>
                <a:srgbClr val="C8C8C8"/>
              </a:solidFill>
            </a:endParaRPr>
          </a:p>
        </p:txBody>
      </p:sp>
    </p:spTree>
    <p:extLst>
      <p:ext uri="{BB962C8B-B14F-4D97-AF65-F5344CB8AC3E}">
        <p14:creationId xmlns:p14="http://schemas.microsoft.com/office/powerpoint/2010/main" val="2471307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a:xfrm>
            <a:off x="413999" y="473825"/>
            <a:ext cx="8280000" cy="608215"/>
          </a:xfrm>
        </p:spPr>
        <p:txBody>
          <a:bodyPr/>
          <a:lstStyle/>
          <a:p>
            <a:r>
              <a:rPr lang="de-DE" dirty="0" smtClean="0"/>
              <a:t>Wesen von Lärm</a:t>
            </a:r>
            <a:endParaRPr lang="de-DE" dirty="0"/>
          </a:p>
        </p:txBody>
      </p:sp>
      <p:sp>
        <p:nvSpPr>
          <p:cNvPr id="2" name="Textplatzhalter 1"/>
          <p:cNvSpPr>
            <a:spLocks noGrp="1"/>
          </p:cNvSpPr>
          <p:nvPr>
            <p:ph type="body" sz="quarter" idx="13"/>
          </p:nvPr>
        </p:nvSpPr>
        <p:spPr/>
        <p:txBody>
          <a:bodyPr/>
          <a:lstStyle/>
          <a:p>
            <a:endParaRPr lang="de-DE"/>
          </a:p>
        </p:txBody>
      </p:sp>
      <p:sp>
        <p:nvSpPr>
          <p:cNvPr id="4" name="Inhaltsplatzhalter 3"/>
          <p:cNvSpPr>
            <a:spLocks noGrp="1"/>
          </p:cNvSpPr>
          <p:nvPr>
            <p:ph sz="quarter" idx="14"/>
          </p:nvPr>
        </p:nvSpPr>
        <p:spPr>
          <a:xfrm>
            <a:off x="415156" y="2636912"/>
            <a:ext cx="3972422" cy="3744838"/>
          </a:xfrm>
        </p:spPr>
        <p:txBody>
          <a:bodyPr/>
          <a:lstStyle/>
          <a:p>
            <a:r>
              <a:rPr lang="de-DE" dirty="0" smtClean="0"/>
              <a:t>Physikalisch </a:t>
            </a:r>
            <a:r>
              <a:rPr lang="de-DE" dirty="0"/>
              <a:t>gesehen </a:t>
            </a:r>
            <a:r>
              <a:rPr lang="de-DE" dirty="0" smtClean="0"/>
              <a:t>ist</a:t>
            </a:r>
            <a:br>
              <a:rPr lang="de-DE" dirty="0" smtClean="0"/>
            </a:br>
            <a:r>
              <a:rPr lang="de-DE" dirty="0" smtClean="0"/>
              <a:t>Lärm </a:t>
            </a:r>
            <a:r>
              <a:rPr lang="de-DE" dirty="0"/>
              <a:t>einfach Schall.</a:t>
            </a:r>
          </a:p>
          <a:p>
            <a:endParaRPr lang="de-DE" dirty="0"/>
          </a:p>
          <a:p>
            <a:r>
              <a:rPr lang="de-DE" dirty="0"/>
              <a:t>Was macht den Schall zum Lärm</a:t>
            </a:r>
            <a:r>
              <a:rPr lang="de-DE" dirty="0" smtClean="0"/>
              <a:t>?</a:t>
            </a:r>
            <a:endParaRPr lang="de-DE" dirty="0"/>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211961" y="1412776"/>
            <a:ext cx="4494984" cy="4839612"/>
          </a:xfrm>
          <a:prstGeom prst="rect">
            <a:avLst/>
          </a:prstGeom>
          <a:noFill/>
          <a:extLst>
            <a:ext uri="{909E8E84-426E-40DD-AFC4-6F175D3DCCD1}">
              <a14:hiddenFill xmlns:a14="http://schemas.microsoft.com/office/drawing/2010/main">
                <a:solidFill>
                  <a:srgbClr val="FFFFFF"/>
                </a:solidFill>
              </a14:hiddenFill>
            </a:ext>
          </a:extLst>
        </p:spPr>
      </p:pic>
      <p:sp>
        <p:nvSpPr>
          <p:cNvPr id="8" name="Datumsplatzhalter 7"/>
          <p:cNvSpPr>
            <a:spLocks noGrp="1"/>
          </p:cNvSpPr>
          <p:nvPr>
            <p:ph type="dt" sz="half" idx="15"/>
          </p:nvPr>
        </p:nvSpPr>
        <p:spPr/>
        <p:txBody>
          <a:bodyPr/>
          <a:lstStyle/>
          <a:p>
            <a:fld id="{5CE9DB02-FA0D-46CA-8CF3-46DAB2AA5DA3}" type="datetime1">
              <a:rPr lang="de-DE" smtClean="0"/>
              <a:t>27.05.2014</a:t>
            </a:fld>
            <a:endParaRPr lang="de-DE" dirty="0"/>
          </a:p>
        </p:txBody>
      </p:sp>
      <p:sp>
        <p:nvSpPr>
          <p:cNvPr id="9" name="Foliennummernplatzhalter 8"/>
          <p:cNvSpPr>
            <a:spLocks noGrp="1"/>
          </p:cNvSpPr>
          <p:nvPr>
            <p:ph type="sldNum" sz="quarter" idx="17"/>
          </p:nvPr>
        </p:nvSpPr>
        <p:spPr/>
        <p:txBody>
          <a:bodyPr/>
          <a:lstStyle/>
          <a:p>
            <a:fld id="{444A159E-39F8-4BD4-BAC6-A1654F7AE0EA}" type="slidenum">
              <a:rPr lang="de-DE" smtClean="0"/>
              <a:pPr/>
              <a:t>3</a:t>
            </a:fld>
            <a:endParaRPr lang="de-DE" dirty="0"/>
          </a:p>
        </p:txBody>
      </p:sp>
      <p:sp>
        <p:nvSpPr>
          <p:cNvPr id="10" name="Titel 6"/>
          <p:cNvSpPr txBox="1">
            <a:spLocks/>
          </p:cNvSpPr>
          <p:nvPr/>
        </p:nvSpPr>
        <p:spPr>
          <a:xfrm>
            <a:off x="4387578" y="6252388"/>
            <a:ext cx="4320000" cy="270000"/>
          </a:xfrm>
          <a:prstGeom prst="rect">
            <a:avLst/>
          </a:prstGeom>
          <a:solidFill>
            <a:schemeClr val="bg1">
              <a:alpha val="75000"/>
            </a:schemeClr>
          </a:solidFill>
        </p:spPr>
        <p:txBody>
          <a:bodyPr vert="horz" lIns="72000" tIns="0" rIns="0" bIns="0" rtlCol="0" anchor="b" anchorCtr="0">
            <a:noAutofit/>
          </a:bodyPr>
          <a:lstStyle>
            <a:defPPr>
              <a:defRPr lang="de-DE"/>
            </a:defPPr>
            <a:lvl1pPr>
              <a:spcBef>
                <a:spcPct val="0"/>
              </a:spcBef>
              <a:buNone/>
              <a:defRPr b="1">
                <a:latin typeface="+mj-lt"/>
                <a:ea typeface="+mj-ea"/>
                <a:cs typeface="+mj-cs"/>
              </a:defRPr>
            </a:lvl1pPr>
          </a:lstStyle>
          <a:p>
            <a:r>
              <a:rPr lang="de-DE" dirty="0"/>
              <a:t>Schall und Lärm im Mehrfamilienhaus</a:t>
            </a:r>
          </a:p>
        </p:txBody>
      </p:sp>
      <p:pic>
        <p:nvPicPr>
          <p:cNvPr id="3" name="V02_S03_01_Schall_und_Lär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267744" y="5013176"/>
            <a:ext cx="609600" cy="609600"/>
          </a:xfrm>
          <a:prstGeom prst="rect">
            <a:avLst/>
          </a:prstGeom>
        </p:spPr>
      </p:pic>
    </p:spTree>
    <p:extLst>
      <p:ext uri="{BB962C8B-B14F-4D97-AF65-F5344CB8AC3E}">
        <p14:creationId xmlns:p14="http://schemas.microsoft.com/office/powerpoint/2010/main" val="216896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500"/>
                                        <p:tgtEl>
                                          <p:spTgt spid="102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3"/>
                </p:tgtEl>
              </p:cMediaNode>
            </p:audio>
          </p:childTnLst>
        </p:cTn>
      </p:par>
    </p:tnLst>
    <p:bldLst>
      <p:bldP spid="4" grpId="0" uiExpand="1" build="p"/>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13999" y="473825"/>
            <a:ext cx="8280000" cy="608215"/>
          </a:xfrm>
        </p:spPr>
        <p:txBody>
          <a:bodyPr/>
          <a:lstStyle/>
          <a:p>
            <a:r>
              <a:rPr lang="de-DE" dirty="0" smtClean="0"/>
              <a:t>Wesen von Lärm</a:t>
            </a:r>
            <a:endParaRPr lang="de-DE" dirty="0"/>
          </a:p>
        </p:txBody>
      </p:sp>
      <p:sp>
        <p:nvSpPr>
          <p:cNvPr id="7" name="Textplatzhalter 6"/>
          <p:cNvSpPr>
            <a:spLocks noGrp="1"/>
          </p:cNvSpPr>
          <p:nvPr>
            <p:ph type="body" sz="quarter" idx="13"/>
          </p:nvPr>
        </p:nvSpPr>
        <p:spPr/>
        <p:txBody>
          <a:bodyPr/>
          <a:lstStyle/>
          <a:p>
            <a:endParaRPr lang="de-DE"/>
          </a:p>
        </p:txBody>
      </p:sp>
      <p:sp>
        <p:nvSpPr>
          <p:cNvPr id="3" name="Inhaltsplatzhalter 2"/>
          <p:cNvSpPr>
            <a:spLocks noGrp="1"/>
          </p:cNvSpPr>
          <p:nvPr>
            <p:ph sz="quarter" idx="14"/>
          </p:nvPr>
        </p:nvSpPr>
        <p:spPr/>
        <p:txBody>
          <a:bodyPr/>
          <a:lstStyle/>
          <a:p>
            <a:pPr marL="342900" indent="-342900">
              <a:buFont typeface="Arial" panose="020B0604020202020204" pitchFamily="34" charset="0"/>
              <a:buChar char="•"/>
            </a:pPr>
            <a:r>
              <a:rPr lang="de-DE" dirty="0" smtClean="0"/>
              <a:t>Lärm ist unerwünscht wahrgenommener und damit oftmals als störend empfundener Schall.</a:t>
            </a:r>
            <a:endParaRPr lang="de-DE" dirty="0"/>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Ob Schall als störend empfunden wird, ist eine subjektive Angelegenheit.</a:t>
            </a:r>
          </a:p>
          <a:p>
            <a:pPr marL="342900" indent="-342900">
              <a:buFont typeface="Arial" panose="020B0604020202020204" pitchFamily="34" charset="0"/>
              <a:buChar char="•"/>
            </a:pPr>
            <a:endParaRPr lang="de-DE" dirty="0" smtClean="0"/>
          </a:p>
          <a:p>
            <a:pPr marL="342900" indent="-342900">
              <a:buFont typeface="Arial" panose="020B0604020202020204" pitchFamily="34" charset="0"/>
              <a:buChar char="•"/>
            </a:pPr>
            <a:r>
              <a:rPr lang="de-DE" dirty="0" smtClean="0"/>
              <a:t>Die Lautstärke spielt nicht unbedingt die Hauptrolle, wenn es um die Störwirkung geht.</a:t>
            </a:r>
            <a:endParaRPr lang="de-DE" dirty="0"/>
          </a:p>
        </p:txBody>
      </p:sp>
      <p:sp>
        <p:nvSpPr>
          <p:cNvPr id="5" name="Datumsplatzhalter 4"/>
          <p:cNvSpPr>
            <a:spLocks noGrp="1"/>
          </p:cNvSpPr>
          <p:nvPr>
            <p:ph type="dt" sz="half" idx="15"/>
          </p:nvPr>
        </p:nvSpPr>
        <p:spPr/>
        <p:txBody>
          <a:bodyPr/>
          <a:lstStyle/>
          <a:p>
            <a:fld id="{673D0668-467F-4B31-B9B7-BD65E1366399}" type="datetime1">
              <a:rPr lang="de-DE" smtClean="0"/>
              <a:t>27.05.2014</a:t>
            </a:fld>
            <a:endParaRPr lang="de-DE" dirty="0"/>
          </a:p>
        </p:txBody>
      </p:sp>
      <p:sp>
        <p:nvSpPr>
          <p:cNvPr id="8" name="Foliennummernplatzhalter 7"/>
          <p:cNvSpPr>
            <a:spLocks noGrp="1"/>
          </p:cNvSpPr>
          <p:nvPr>
            <p:ph type="sldNum" sz="quarter" idx="17"/>
          </p:nvPr>
        </p:nvSpPr>
        <p:spPr/>
        <p:txBody>
          <a:bodyPr/>
          <a:lstStyle/>
          <a:p>
            <a:fld id="{444A159E-39F8-4BD4-BAC6-A1654F7AE0EA}" type="slidenum">
              <a:rPr lang="de-DE" smtClean="0"/>
              <a:pPr/>
              <a:t>4</a:t>
            </a:fld>
            <a:endParaRPr lang="de-DE" dirty="0"/>
          </a:p>
        </p:txBody>
      </p:sp>
    </p:spTree>
    <p:extLst>
      <p:ext uri="{BB962C8B-B14F-4D97-AF65-F5344CB8AC3E}">
        <p14:creationId xmlns:p14="http://schemas.microsoft.com/office/powerpoint/2010/main" val="2021474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13999" y="473825"/>
            <a:ext cx="8280000" cy="608215"/>
          </a:xfrm>
        </p:spPr>
        <p:txBody>
          <a:bodyPr/>
          <a:lstStyle/>
          <a:p>
            <a:r>
              <a:rPr lang="de-DE" dirty="0" smtClean="0"/>
              <a:t>Folgen von Lärm</a:t>
            </a:r>
            <a:endParaRPr lang="de-DE" dirty="0"/>
          </a:p>
        </p:txBody>
      </p:sp>
      <p:sp>
        <p:nvSpPr>
          <p:cNvPr id="7" name="Textplatzhalter 6"/>
          <p:cNvSpPr>
            <a:spLocks noGrp="1"/>
          </p:cNvSpPr>
          <p:nvPr>
            <p:ph type="body" sz="quarter" idx="13"/>
          </p:nvPr>
        </p:nvSpPr>
        <p:spPr/>
        <p:txBody>
          <a:bodyPr/>
          <a:lstStyle/>
          <a:p>
            <a:endParaRPr lang="de-DE"/>
          </a:p>
        </p:txBody>
      </p:sp>
      <p:sp>
        <p:nvSpPr>
          <p:cNvPr id="3" name="Inhaltsplatzhalter 2"/>
          <p:cNvSpPr>
            <a:spLocks noGrp="1"/>
          </p:cNvSpPr>
          <p:nvPr>
            <p:ph sz="quarter" idx="14"/>
          </p:nvPr>
        </p:nvSpPr>
        <p:spPr/>
        <p:txBody>
          <a:bodyPr/>
          <a:lstStyle/>
          <a:p>
            <a:pPr marL="342900" indent="-342900">
              <a:buFont typeface="Arial" panose="020B0604020202020204" pitchFamily="34" charset="0"/>
              <a:buChar char="•"/>
            </a:pPr>
            <a:r>
              <a:rPr lang="de-DE" b="0" dirty="0" smtClean="0"/>
              <a:t>Man unterscheidet zwischen </a:t>
            </a:r>
            <a:r>
              <a:rPr lang="de-DE" b="1" dirty="0" smtClean="0">
                <a:solidFill>
                  <a:schemeClr val="tx2"/>
                </a:solidFill>
              </a:rPr>
              <a:t>lästigem</a:t>
            </a:r>
            <a:r>
              <a:rPr lang="de-DE" b="0" dirty="0" smtClean="0"/>
              <a:t> und </a:t>
            </a:r>
            <a:r>
              <a:rPr lang="de-DE" b="1" dirty="0">
                <a:solidFill>
                  <a:schemeClr val="tx2"/>
                </a:solidFill>
              </a:rPr>
              <a:t>g</a:t>
            </a:r>
            <a:r>
              <a:rPr lang="de-DE" b="1" dirty="0" smtClean="0">
                <a:solidFill>
                  <a:schemeClr val="tx2"/>
                </a:solidFill>
              </a:rPr>
              <a:t>ehörschädigendem</a:t>
            </a:r>
            <a:r>
              <a:rPr lang="de-DE" b="0" dirty="0" smtClean="0"/>
              <a:t> Lärm.</a:t>
            </a:r>
            <a:endParaRPr lang="de-DE" b="0" dirty="0"/>
          </a:p>
          <a:p>
            <a:pPr marL="342900" indent="-342900">
              <a:buFont typeface="Arial" panose="020B0604020202020204" pitchFamily="34" charset="0"/>
              <a:buChar char="•"/>
            </a:pPr>
            <a:endParaRPr lang="de-DE" b="0" dirty="0" smtClean="0"/>
          </a:p>
          <a:p>
            <a:pPr marL="342900" indent="-342900">
              <a:buFont typeface="Arial" panose="020B0604020202020204" pitchFamily="34" charset="0"/>
              <a:buChar char="•"/>
            </a:pPr>
            <a:r>
              <a:rPr lang="de-DE" b="0" dirty="0" smtClean="0"/>
              <a:t>Gehörschädigender Lärm tritt üblicherweise am Arbeitsplatz oder bei fahrlässigem Verhalten auf.</a:t>
            </a:r>
          </a:p>
          <a:p>
            <a:pPr marL="342900" indent="-342900">
              <a:buFont typeface="Arial" panose="020B0604020202020204" pitchFamily="34" charset="0"/>
              <a:buChar char="•"/>
            </a:pPr>
            <a:endParaRPr lang="de-DE" b="0" dirty="0" smtClean="0"/>
          </a:p>
          <a:p>
            <a:pPr marL="342900" indent="-342900">
              <a:buFont typeface="Arial" panose="020B0604020202020204" pitchFamily="34" charset="0"/>
              <a:buChar char="•"/>
            </a:pPr>
            <a:r>
              <a:rPr lang="de-DE" b="0" dirty="0" smtClean="0"/>
              <a:t>Lästiger Lärm tritt fast überall auf, kann Stress auslösen und diverse gesundheitliche Beschwerden verursachen.</a:t>
            </a:r>
          </a:p>
          <a:p>
            <a:pPr marL="342900" indent="-342900">
              <a:buFont typeface="Arial" panose="020B0604020202020204" pitchFamily="34" charset="0"/>
              <a:buChar char="•"/>
            </a:pPr>
            <a:endParaRPr lang="de-DE" b="0" dirty="0"/>
          </a:p>
          <a:p>
            <a:pPr marL="342900" indent="-342900">
              <a:buFont typeface="Arial" panose="020B0604020202020204" pitchFamily="34" charset="0"/>
              <a:buChar char="•"/>
            </a:pPr>
            <a:endParaRPr lang="de-DE" b="0" dirty="0" smtClean="0"/>
          </a:p>
          <a:p>
            <a:pPr marL="342900" indent="-342900">
              <a:buFont typeface="Arial" panose="020B0604020202020204" pitchFamily="34" charset="0"/>
              <a:buChar char="•"/>
            </a:pPr>
            <a:endParaRPr lang="de-DE" b="0" dirty="0"/>
          </a:p>
          <a:p>
            <a:pPr marL="342900" indent="-342900">
              <a:buFont typeface="Arial" panose="020B0604020202020204" pitchFamily="34" charset="0"/>
              <a:buChar char="•"/>
            </a:pPr>
            <a:endParaRPr lang="de-DE" b="0" dirty="0" smtClean="0"/>
          </a:p>
          <a:p>
            <a:pPr marL="342900" indent="-342900">
              <a:buFont typeface="Arial" panose="020B0604020202020204" pitchFamily="34" charset="0"/>
              <a:buChar char="•"/>
            </a:pPr>
            <a:endParaRPr lang="de-DE" b="0" dirty="0"/>
          </a:p>
          <a:p>
            <a:pPr lvl="1"/>
            <a:endParaRPr lang="de-DE" dirty="0"/>
          </a:p>
        </p:txBody>
      </p:sp>
      <p:sp>
        <p:nvSpPr>
          <p:cNvPr id="5" name="Datumsplatzhalter 4"/>
          <p:cNvSpPr>
            <a:spLocks noGrp="1"/>
          </p:cNvSpPr>
          <p:nvPr>
            <p:ph type="dt" sz="half" idx="15"/>
          </p:nvPr>
        </p:nvSpPr>
        <p:spPr/>
        <p:txBody>
          <a:bodyPr/>
          <a:lstStyle/>
          <a:p>
            <a:fld id="{F59A29FA-FE79-4677-9465-6956B8594E22}" type="datetime1">
              <a:rPr lang="de-DE" smtClean="0"/>
              <a:t>27.05.2014</a:t>
            </a:fld>
            <a:endParaRPr lang="de-DE" dirty="0"/>
          </a:p>
        </p:txBody>
      </p:sp>
      <p:sp>
        <p:nvSpPr>
          <p:cNvPr id="8" name="Foliennummernplatzhalter 7"/>
          <p:cNvSpPr>
            <a:spLocks noGrp="1"/>
          </p:cNvSpPr>
          <p:nvPr>
            <p:ph type="sldNum" sz="quarter" idx="17"/>
          </p:nvPr>
        </p:nvSpPr>
        <p:spPr/>
        <p:txBody>
          <a:bodyPr/>
          <a:lstStyle/>
          <a:p>
            <a:fld id="{444A159E-39F8-4BD4-BAC6-A1654F7AE0EA}" type="slidenum">
              <a:rPr lang="de-DE" smtClean="0"/>
              <a:pPr/>
              <a:t>5</a:t>
            </a:fld>
            <a:endParaRPr lang="de-DE" dirty="0"/>
          </a:p>
        </p:txBody>
      </p:sp>
    </p:spTree>
    <p:extLst>
      <p:ext uri="{BB962C8B-B14F-4D97-AF65-F5344CB8AC3E}">
        <p14:creationId xmlns:p14="http://schemas.microsoft.com/office/powerpoint/2010/main" val="26745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Ellipse 21"/>
          <p:cNvSpPr/>
          <p:nvPr/>
        </p:nvSpPr>
        <p:spPr>
          <a:xfrm>
            <a:off x="3131840" y="3573016"/>
            <a:ext cx="2880320" cy="13680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dirty="0">
              <a:solidFill>
                <a:schemeClr val="bg1"/>
              </a:solidFill>
            </a:endParaRPr>
          </a:p>
        </p:txBody>
      </p:sp>
      <p:sp>
        <p:nvSpPr>
          <p:cNvPr id="16" name="Ellipse 15"/>
          <p:cNvSpPr/>
          <p:nvPr/>
        </p:nvSpPr>
        <p:spPr>
          <a:xfrm>
            <a:off x="539552" y="2420888"/>
            <a:ext cx="2880320" cy="13680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dirty="0">
              <a:solidFill>
                <a:schemeClr val="bg1"/>
              </a:solidFill>
            </a:endParaRPr>
          </a:p>
        </p:txBody>
      </p:sp>
      <p:sp>
        <p:nvSpPr>
          <p:cNvPr id="15" name="Ellipse 14"/>
          <p:cNvSpPr/>
          <p:nvPr/>
        </p:nvSpPr>
        <p:spPr>
          <a:xfrm>
            <a:off x="709405" y="4612981"/>
            <a:ext cx="2880320" cy="12241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dirty="0">
              <a:solidFill>
                <a:schemeClr val="bg1"/>
              </a:solidFill>
            </a:endParaRPr>
          </a:p>
        </p:txBody>
      </p:sp>
      <p:sp>
        <p:nvSpPr>
          <p:cNvPr id="14" name="Ellipse 13"/>
          <p:cNvSpPr/>
          <p:nvPr/>
        </p:nvSpPr>
        <p:spPr>
          <a:xfrm>
            <a:off x="5292080" y="4725144"/>
            <a:ext cx="2592000" cy="15121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dirty="0">
              <a:solidFill>
                <a:schemeClr val="bg1"/>
              </a:solidFill>
            </a:endParaRPr>
          </a:p>
        </p:txBody>
      </p:sp>
      <p:sp>
        <p:nvSpPr>
          <p:cNvPr id="19" name="Inhaltsplatzhalter 18"/>
          <p:cNvSpPr>
            <a:spLocks noGrp="1"/>
          </p:cNvSpPr>
          <p:nvPr>
            <p:ph idx="4294967295"/>
          </p:nvPr>
        </p:nvSpPr>
        <p:spPr>
          <a:xfrm>
            <a:off x="1187624" y="1484462"/>
            <a:ext cx="6912768" cy="792410"/>
          </a:xfrm>
          <a:effectLst/>
        </p:spPr>
        <p:txBody>
          <a:bodyPr vert="horz" lIns="0" tIns="0" rIns="0" bIns="45720" rtlCol="0">
            <a:normAutofit/>
          </a:bodyPr>
          <a:lstStyle/>
          <a:p>
            <a:pPr marL="0" lvl="1" indent="0" algn="ctr">
              <a:buNone/>
            </a:pPr>
            <a:r>
              <a:rPr lang="de-DE" dirty="0"/>
              <a:t>Häufige gesundheitliche </a:t>
            </a:r>
            <a:r>
              <a:rPr lang="de-DE" dirty="0" smtClean="0"/>
              <a:t>Beeinträchtigungen in </a:t>
            </a:r>
            <a:r>
              <a:rPr lang="de-DE" dirty="0"/>
              <a:t>Folge von belästigendem </a:t>
            </a:r>
            <a:r>
              <a:rPr lang="de-DE" dirty="0" smtClean="0"/>
              <a:t>Lärm</a:t>
            </a:r>
            <a:endParaRPr lang="de-DE" dirty="0"/>
          </a:p>
        </p:txBody>
      </p:sp>
      <p:sp>
        <p:nvSpPr>
          <p:cNvPr id="2" name="Titel 1"/>
          <p:cNvSpPr>
            <a:spLocks noGrp="1"/>
          </p:cNvSpPr>
          <p:nvPr>
            <p:ph type="title"/>
          </p:nvPr>
        </p:nvSpPr>
        <p:spPr/>
        <p:txBody>
          <a:bodyPr>
            <a:normAutofit/>
          </a:bodyPr>
          <a:lstStyle/>
          <a:p>
            <a:r>
              <a:rPr lang="de-DE" dirty="0"/>
              <a:t>Folgen von Lärm</a:t>
            </a:r>
            <a:endParaRPr lang="de-DE" sz="2600" b="1" dirty="0"/>
          </a:p>
        </p:txBody>
      </p:sp>
      <p:sp>
        <p:nvSpPr>
          <p:cNvPr id="7" name="Ellipse 6"/>
          <p:cNvSpPr/>
          <p:nvPr/>
        </p:nvSpPr>
        <p:spPr>
          <a:xfrm>
            <a:off x="3275856" y="3645024"/>
            <a:ext cx="2592288" cy="10801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bg1"/>
                </a:solidFill>
              </a:rPr>
              <a:t>Kopf-schmerzen</a:t>
            </a:r>
          </a:p>
        </p:txBody>
      </p:sp>
      <p:sp>
        <p:nvSpPr>
          <p:cNvPr id="8" name="Ellipse 7"/>
          <p:cNvSpPr/>
          <p:nvPr/>
        </p:nvSpPr>
        <p:spPr>
          <a:xfrm>
            <a:off x="5148064" y="4941168"/>
            <a:ext cx="3384088" cy="108000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bg1"/>
                </a:solidFill>
              </a:rPr>
              <a:t>Konzentrations-schwierigkeiten</a:t>
            </a:r>
          </a:p>
        </p:txBody>
      </p:sp>
      <p:sp>
        <p:nvSpPr>
          <p:cNvPr id="9" name="Ellipse 8"/>
          <p:cNvSpPr/>
          <p:nvPr/>
        </p:nvSpPr>
        <p:spPr>
          <a:xfrm>
            <a:off x="683856" y="2565024"/>
            <a:ext cx="2592000" cy="108000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bg1"/>
                </a:solidFill>
              </a:rPr>
              <a:t>Stress</a:t>
            </a:r>
          </a:p>
        </p:txBody>
      </p:sp>
      <p:sp>
        <p:nvSpPr>
          <p:cNvPr id="10" name="Ellipse 9"/>
          <p:cNvSpPr/>
          <p:nvPr/>
        </p:nvSpPr>
        <p:spPr>
          <a:xfrm>
            <a:off x="899592" y="4725144"/>
            <a:ext cx="2592000" cy="1080000"/>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bg1"/>
                </a:solidFill>
              </a:rPr>
              <a:t>Nervosität</a:t>
            </a:r>
          </a:p>
        </p:txBody>
      </p:sp>
      <p:sp>
        <p:nvSpPr>
          <p:cNvPr id="13" name="Ellipse 12"/>
          <p:cNvSpPr/>
          <p:nvPr/>
        </p:nvSpPr>
        <p:spPr>
          <a:xfrm>
            <a:off x="5868144" y="2700284"/>
            <a:ext cx="2736304" cy="1232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dirty="0">
              <a:solidFill>
                <a:schemeClr val="bg1"/>
              </a:solidFill>
            </a:endParaRPr>
          </a:p>
        </p:txBody>
      </p:sp>
      <p:sp>
        <p:nvSpPr>
          <p:cNvPr id="11" name="Ellipse 10"/>
          <p:cNvSpPr/>
          <p:nvPr/>
        </p:nvSpPr>
        <p:spPr>
          <a:xfrm>
            <a:off x="5940152" y="2708980"/>
            <a:ext cx="2592000" cy="1080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a:solidFill>
                  <a:schemeClr val="bg1"/>
                </a:solidFill>
              </a:rPr>
              <a:t>Schlaf-störungen</a:t>
            </a:r>
          </a:p>
        </p:txBody>
      </p:sp>
      <p:sp>
        <p:nvSpPr>
          <p:cNvPr id="3" name="Textplatzhalter 2"/>
          <p:cNvSpPr>
            <a:spLocks noGrp="1"/>
          </p:cNvSpPr>
          <p:nvPr>
            <p:ph type="body" sz="quarter" idx="13"/>
          </p:nvPr>
        </p:nvSpPr>
        <p:spPr/>
        <p:txBody>
          <a:bodyPr/>
          <a:lstStyle/>
          <a:p>
            <a:endParaRPr lang="de-DE"/>
          </a:p>
        </p:txBody>
      </p:sp>
      <p:sp>
        <p:nvSpPr>
          <p:cNvPr id="18" name="Datumsplatzhalter 4"/>
          <p:cNvSpPr>
            <a:spLocks noGrp="1"/>
          </p:cNvSpPr>
          <p:nvPr>
            <p:ph type="dt" sz="half" idx="15"/>
          </p:nvPr>
        </p:nvSpPr>
        <p:spPr>
          <a:xfrm>
            <a:off x="415925" y="6597353"/>
            <a:ext cx="987723" cy="260648"/>
          </a:xfrm>
        </p:spPr>
        <p:txBody>
          <a:bodyPr/>
          <a:lstStyle/>
          <a:p>
            <a:fld id="{0F5EBCB7-3C4A-4C14-ADD5-2F0CA13A640B}" type="datetime1">
              <a:rPr lang="de-DE" smtClean="0"/>
              <a:t>27.05.2014</a:t>
            </a:fld>
            <a:endParaRPr lang="de-DE" dirty="0"/>
          </a:p>
        </p:txBody>
      </p:sp>
      <p:sp>
        <p:nvSpPr>
          <p:cNvPr id="20" name="Foliennummernplatzhalter 11"/>
          <p:cNvSpPr>
            <a:spLocks noGrp="1"/>
          </p:cNvSpPr>
          <p:nvPr>
            <p:ph type="sldNum" sz="quarter" idx="17"/>
          </p:nvPr>
        </p:nvSpPr>
        <p:spPr>
          <a:xfrm>
            <a:off x="8117018" y="6597353"/>
            <a:ext cx="557263" cy="260648"/>
          </a:xfrm>
        </p:spPr>
        <p:txBody>
          <a:bodyPr/>
          <a:lstStyle/>
          <a:p>
            <a:fld id="{444A159E-39F8-4BD4-BAC6-A1654F7AE0EA}" type="slidenum">
              <a:rPr lang="de-DE" smtClean="0"/>
              <a:pPr/>
              <a:t>6</a:t>
            </a:fld>
            <a:endParaRPr lang="de-DE" dirty="0"/>
          </a:p>
        </p:txBody>
      </p:sp>
    </p:spTree>
    <p:extLst>
      <p:ext uri="{BB962C8B-B14F-4D97-AF65-F5344CB8AC3E}">
        <p14:creationId xmlns:p14="http://schemas.microsoft.com/office/powerpoint/2010/main" val="3865875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9">
                                            <p:txEl>
                                              <p:pRg st="0" end="0"/>
                                            </p:txEl>
                                          </p:spTgt>
                                        </p:tgtEl>
                                        <p:attrNameLst>
                                          <p:attrName>style.visibility</p:attrName>
                                        </p:attrNameLst>
                                      </p:cBhvr>
                                      <p:to>
                                        <p:strVal val="visible"/>
                                      </p:to>
                                    </p:set>
                                    <p:animEffect transition="in" filter="fade">
                                      <p:cBhvr>
                                        <p:cTn id="19" dur="500"/>
                                        <p:tgtEl>
                                          <p:spTgt spid="19">
                                            <p:txEl>
                                              <p:pRg st="0" end="0"/>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13"/>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childTnLst>
              </p:cTn>
              <p:nextCondLst>
                <p:cond evt="onClick" delay="0">
                  <p:tgtEl>
                    <p:spTgt spid="13"/>
                  </p:tgtEl>
                </p:cond>
              </p:nextCondLst>
            </p:seq>
            <p:seq concurrent="1" nextAc="seek">
              <p:cTn id="29" restart="whenNotActive" fill="hold" evtFilter="cancelBubble" nodeType="interactiveSeq">
                <p:stCondLst>
                  <p:cond evt="onClick" delay="0">
                    <p:tgtEl>
                      <p:spTgt spid="14"/>
                    </p:tgtEl>
                  </p:cond>
                </p:stCondLst>
                <p:endSync evt="end" delay="0">
                  <p:rtn val="all"/>
                </p:endSync>
                <p:childTnLst>
                  <p:par>
                    <p:cTn id="30" fill="hold">
                      <p:stCondLst>
                        <p:cond delay="0"/>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childTnLst>
              </p:cTn>
              <p:nextCondLst>
                <p:cond evt="onClick" delay="0">
                  <p:tgtEl>
                    <p:spTgt spid="14"/>
                  </p:tgtEl>
                </p:cond>
              </p:nextCondLst>
            </p:seq>
            <p:seq concurrent="1" nextAc="seek">
              <p:cTn id="35" restart="whenNotActive" fill="hold" evtFilter="cancelBubble" nodeType="interactiveSeq">
                <p:stCondLst>
                  <p:cond evt="onClick" delay="0">
                    <p:tgtEl>
                      <p:spTgt spid="15"/>
                    </p:tgtEl>
                  </p:cond>
                </p:stCondLst>
                <p:endSync evt="end" delay="0">
                  <p:rtn val="all"/>
                </p:endSync>
                <p:childTnLst>
                  <p:par>
                    <p:cTn id="36" fill="hold">
                      <p:stCondLst>
                        <p:cond delay="0"/>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childTnLst>
                    </p:cTn>
                  </p:par>
                </p:childTnLst>
              </p:cTn>
              <p:nextCondLst>
                <p:cond evt="onClick" delay="0">
                  <p:tgtEl>
                    <p:spTgt spid="15"/>
                  </p:tgtEl>
                </p:cond>
              </p:nextCondLst>
            </p:seq>
            <p:seq concurrent="1" nextAc="seek">
              <p:cTn id="41" restart="whenNotActive" fill="hold" evtFilter="cancelBubble" nodeType="interactiveSeq">
                <p:stCondLst>
                  <p:cond evt="onClick" delay="0">
                    <p:tgtEl>
                      <p:spTgt spid="16"/>
                    </p:tgtEl>
                  </p:cond>
                </p:stCondLst>
                <p:endSync evt="end" delay="0">
                  <p:rtn val="all"/>
                </p:endSync>
                <p:childTnLst>
                  <p:par>
                    <p:cTn id="42" fill="hold">
                      <p:stCondLst>
                        <p:cond delay="0"/>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childTnLst>
              </p:cTn>
              <p:nextCondLst>
                <p:cond evt="onClick" delay="0">
                  <p:tgtEl>
                    <p:spTgt spid="16"/>
                  </p:tgtEl>
                </p:cond>
              </p:nextCondLst>
            </p:seq>
            <p:seq concurrent="1" nextAc="seek">
              <p:cTn id="47" restart="whenNotActive" fill="hold" evtFilter="cancelBubble" nodeType="interactiveSeq">
                <p:stCondLst>
                  <p:cond evt="onClick" delay="0">
                    <p:tgtEl>
                      <p:spTgt spid="22"/>
                    </p:tgtEl>
                  </p:cond>
                </p:stCondLst>
                <p:endSync evt="end" delay="0">
                  <p:rtn val="all"/>
                </p:endSync>
                <p:childTnLst>
                  <p:par>
                    <p:cTn id="48" fill="hold">
                      <p:stCondLst>
                        <p:cond delay="0"/>
                      </p:stCondLst>
                      <p:childTnLst>
                        <p:par>
                          <p:cTn id="49" fill="hold">
                            <p:stCondLst>
                              <p:cond delay="0"/>
                            </p:stCondLst>
                            <p:childTnLst>
                              <p:par>
                                <p:cTn id="50" presetID="10" presetClass="entr" presetSubtype="0" fill="hold" grpId="0" nodeType="clickEffect">
                                  <p:stCondLst>
                                    <p:cond delay="50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childTnLst>
                          </p:cTn>
                        </p:par>
                      </p:childTnLst>
                    </p:cTn>
                  </p:par>
                </p:childTnLst>
              </p:cTn>
              <p:nextCondLst>
                <p:cond evt="onClick" delay="0">
                  <p:tgtEl>
                    <p:spTgt spid="22"/>
                  </p:tgtEl>
                </p:cond>
              </p:nextCondLst>
            </p:seq>
          </p:childTnLst>
        </p:cTn>
      </p:par>
    </p:tnLst>
    <p:bldLst>
      <p:bldP spid="22" grpId="0" animBg="1"/>
      <p:bldP spid="16" grpId="0" animBg="1"/>
      <p:bldP spid="15" grpId="0" animBg="1"/>
      <p:bldP spid="14" grpId="0" animBg="1"/>
      <p:bldP spid="19" grpId="0" build="p"/>
      <p:bldP spid="7" grpId="0" animBg="1"/>
      <p:bldP spid="8" grpId="0" animBg="1"/>
      <p:bldP spid="9" grpId="0" animBg="1"/>
      <p:bldP spid="10" grpId="0" animBg="1"/>
      <p:bldP spid="13"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a:xfrm>
            <a:off x="413999" y="473825"/>
            <a:ext cx="8280000" cy="608215"/>
          </a:xfrm>
        </p:spPr>
        <p:txBody>
          <a:bodyPr/>
          <a:lstStyle/>
          <a:p>
            <a:r>
              <a:rPr lang="de-DE" dirty="0" smtClean="0"/>
              <a:t>Beschreibung von Schall</a:t>
            </a:r>
            <a:endParaRPr lang="de-DE" dirty="0"/>
          </a:p>
        </p:txBody>
      </p:sp>
      <p:sp>
        <p:nvSpPr>
          <p:cNvPr id="10" name="Inhaltsplatzhalter 2"/>
          <p:cNvSpPr txBox="1">
            <a:spLocks/>
          </p:cNvSpPr>
          <p:nvPr/>
        </p:nvSpPr>
        <p:spPr>
          <a:xfrm>
            <a:off x="248583" y="1412776"/>
            <a:ext cx="3963377" cy="4608289"/>
          </a:xfrm>
          <a:prstGeom prst="rect">
            <a:avLst/>
          </a:prstGeom>
          <a:effectLst>
            <a:outerShdw blurRad="63500" sx="101000" sy="101000" algn="ctr" rotWithShape="0">
              <a:prstClr val="black">
                <a:alpha val="24000"/>
              </a:prstClr>
            </a:outerShdw>
          </a:effectLst>
        </p:spPr>
        <p:txBody>
          <a:bodyPr vert="horz" lIns="91440" tIns="45720" rIns="91440" bIns="45720" rtlCol="0">
            <a:noAutofit/>
          </a:bodyPr>
          <a:lstStyle>
            <a:lvl1pPr marL="0" indent="0" algn="l" defTabSz="914400" rtl="0" eaLnBrk="1" latinLnBrk="0" hangingPunct="1">
              <a:spcBef>
                <a:spcPct val="20000"/>
              </a:spcBef>
              <a:buClr>
                <a:schemeClr val="tx2"/>
              </a:buClr>
              <a:buFont typeface="Wingdings" pitchFamily="2" charset="2"/>
              <a:buNone/>
              <a:defRPr sz="2400"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dirty="0" smtClean="0"/>
              <a:t>Schall ist eine Welle von </a:t>
            </a:r>
            <a:r>
              <a:rPr lang="de-DE" dirty="0"/>
              <a:t>Dichteschwankungen, </a:t>
            </a:r>
            <a:r>
              <a:rPr lang="de-DE" dirty="0" smtClean="0"/>
              <a:t>die sich </a:t>
            </a:r>
            <a:r>
              <a:rPr lang="de-DE" dirty="0"/>
              <a:t>in Materie </a:t>
            </a:r>
            <a:r>
              <a:rPr lang="de-DE" dirty="0" smtClean="0"/>
              <a:t>ausbreitet.</a:t>
            </a:r>
          </a:p>
          <a:p>
            <a:endParaRPr lang="de-DE" dirty="0" smtClean="0"/>
          </a:p>
          <a:p>
            <a:r>
              <a:rPr lang="de-DE" dirty="0" smtClean="0"/>
              <a:t>Zu jeder Schallwelle gibt es eine Schallquelle, von der die Schallwelle ausgeht.</a:t>
            </a:r>
          </a:p>
          <a:p>
            <a:endParaRPr lang="de-DE" dirty="0" smtClean="0"/>
          </a:p>
          <a:p>
            <a:r>
              <a:rPr lang="de-DE" dirty="0" smtClean="0"/>
              <a:t>Schall kann sich in Gasen ausbreiten (</a:t>
            </a:r>
            <a:r>
              <a:rPr lang="de-DE" dirty="0"/>
              <a:t>z</a:t>
            </a:r>
            <a:r>
              <a:rPr lang="de-DE" dirty="0" smtClean="0"/>
              <a:t>. B. Luft), aber auch in Flüssigkeiten und in Festkörpern. </a:t>
            </a:r>
          </a:p>
          <a:p>
            <a:endParaRPr lang="de-DE" dirty="0" smtClean="0"/>
          </a:p>
          <a:p>
            <a:endParaRPr lang="de-DE" dirty="0" smtClean="0"/>
          </a:p>
          <a:p>
            <a:endParaRPr lang="de-DE" dirty="0" smtClean="0"/>
          </a:p>
          <a:p>
            <a:endParaRPr lang="de-DE" dirty="0" smtClean="0"/>
          </a:p>
          <a:p>
            <a:endParaRPr lang="de-DE" dirty="0" smtClean="0"/>
          </a:p>
          <a:p>
            <a:pPr marL="457200" lvl="1" indent="0">
              <a:buFont typeface="Wingdings" pitchFamily="2" charset="2"/>
              <a:buNone/>
            </a:pPr>
            <a:endParaRPr lang="de-DE" dirty="0"/>
          </a:p>
        </p:txBody>
      </p:sp>
      <p:sp>
        <p:nvSpPr>
          <p:cNvPr id="2" name="Textplatzhalter 1"/>
          <p:cNvSpPr>
            <a:spLocks noGrp="1"/>
          </p:cNvSpPr>
          <p:nvPr>
            <p:ph type="body" sz="quarter" idx="13"/>
          </p:nvPr>
        </p:nvSpPr>
        <p:spPr/>
        <p:txBody>
          <a:bodyPr/>
          <a:lstStyle/>
          <a:p>
            <a:endParaRPr lang="de-DE"/>
          </a:p>
        </p:txBody>
      </p:sp>
      <p:pic>
        <p:nvPicPr>
          <p:cNvPr id="6" name="Inhaltsplatzhalter 5"/>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4213184" y="1844824"/>
            <a:ext cx="4523169" cy="3456384"/>
          </a:xfrm>
        </p:spPr>
      </p:pic>
      <p:sp>
        <p:nvSpPr>
          <p:cNvPr id="4" name="Datumsplatzhalter 3"/>
          <p:cNvSpPr>
            <a:spLocks noGrp="1"/>
          </p:cNvSpPr>
          <p:nvPr>
            <p:ph type="dt" sz="half" idx="15"/>
          </p:nvPr>
        </p:nvSpPr>
        <p:spPr/>
        <p:txBody>
          <a:bodyPr/>
          <a:lstStyle/>
          <a:p>
            <a:fld id="{A3DF6647-92EF-45E9-A95D-5825F02C6085}" type="datetime1">
              <a:rPr lang="de-DE" smtClean="0"/>
              <a:t>27.05.2014</a:t>
            </a:fld>
            <a:endParaRPr lang="de-DE" dirty="0"/>
          </a:p>
        </p:txBody>
      </p:sp>
      <p:sp>
        <p:nvSpPr>
          <p:cNvPr id="8" name="Foliennummernplatzhalter 7"/>
          <p:cNvSpPr>
            <a:spLocks noGrp="1"/>
          </p:cNvSpPr>
          <p:nvPr>
            <p:ph type="sldNum" sz="quarter" idx="17"/>
          </p:nvPr>
        </p:nvSpPr>
        <p:spPr/>
        <p:txBody>
          <a:bodyPr/>
          <a:lstStyle/>
          <a:p>
            <a:fld id="{444A159E-39F8-4BD4-BAC6-A1654F7AE0EA}" type="slidenum">
              <a:rPr lang="de-DE" smtClean="0"/>
              <a:pPr/>
              <a:t>7</a:t>
            </a:fld>
            <a:endParaRPr lang="de-DE" dirty="0"/>
          </a:p>
        </p:txBody>
      </p:sp>
      <p:sp>
        <p:nvSpPr>
          <p:cNvPr id="9" name="Titel 6"/>
          <p:cNvSpPr txBox="1">
            <a:spLocks/>
          </p:cNvSpPr>
          <p:nvPr/>
        </p:nvSpPr>
        <p:spPr>
          <a:xfrm>
            <a:off x="4211959" y="5042345"/>
            <a:ext cx="4525200" cy="270000"/>
          </a:xfrm>
          <a:prstGeom prst="rect">
            <a:avLst/>
          </a:prstGeom>
          <a:solidFill>
            <a:schemeClr val="bg1">
              <a:alpha val="75000"/>
            </a:schemeClr>
          </a:solidFill>
        </p:spPr>
        <p:txBody>
          <a:bodyPr vert="horz" lIns="72000" tIns="0" rIns="0" bIns="0" rtlCol="0" anchor="b" anchorCtr="0">
            <a:noAutofit/>
          </a:bodyPr>
          <a:lstStyle>
            <a:lvl1pPr algn="l" defTabSz="914400" rtl="0" eaLnBrk="1" latinLnBrk="0" hangingPunct="1">
              <a:spcBef>
                <a:spcPct val="0"/>
              </a:spcBef>
              <a:buNone/>
              <a:defRPr sz="2600" b="1" kern="1200">
                <a:solidFill>
                  <a:schemeClr val="tx2"/>
                </a:solidFill>
                <a:latin typeface="+mj-lt"/>
                <a:ea typeface="+mj-ea"/>
                <a:cs typeface="+mj-cs"/>
              </a:defRPr>
            </a:lvl1pPr>
          </a:lstStyle>
          <a:p>
            <a:r>
              <a:rPr lang="de-DE" sz="1800" dirty="0" smtClean="0">
                <a:solidFill>
                  <a:schemeClr val="tx1"/>
                </a:solidFill>
              </a:rPr>
              <a:t>Wassertropfen und Wasserwelle</a:t>
            </a:r>
            <a:endParaRPr lang="de-DE" sz="1800" dirty="0">
              <a:solidFill>
                <a:schemeClr val="tx1"/>
              </a:solidFill>
            </a:endParaRPr>
          </a:p>
        </p:txBody>
      </p:sp>
    </p:spTree>
    <p:extLst>
      <p:ext uri="{BB962C8B-B14F-4D97-AF65-F5344CB8AC3E}">
        <p14:creationId xmlns:p14="http://schemas.microsoft.com/office/powerpoint/2010/main" val="2845099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fade">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xEl>
                                              <p:pRg st="4" end="4"/>
                                            </p:txEl>
                                          </p:spTgt>
                                        </p:tgtEl>
                                        <p:attrNameLst>
                                          <p:attrName>style.visibility</p:attrName>
                                        </p:attrNameLst>
                                      </p:cBhvr>
                                      <p:to>
                                        <p:strVal val="visible"/>
                                      </p:to>
                                    </p:set>
                                    <p:animEffect transition="in" filter="fade">
                                      <p:cBhvr>
                                        <p:cTn id="17"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a:xfrm>
            <a:off x="413999" y="473825"/>
            <a:ext cx="8280000" cy="608215"/>
          </a:xfrm>
        </p:spPr>
        <p:txBody>
          <a:bodyPr/>
          <a:lstStyle/>
          <a:p>
            <a:r>
              <a:rPr lang="de-DE" dirty="0"/>
              <a:t>Beschreibung von Schall</a:t>
            </a:r>
          </a:p>
        </p:txBody>
      </p:sp>
      <p:pic>
        <p:nvPicPr>
          <p:cNvPr id="9" name="Inhaltsplatzhalter 8"/>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4283968" y="2191828"/>
            <a:ext cx="4609207" cy="3698900"/>
          </a:xfrm>
        </p:spPr>
      </p:pic>
      <p:sp>
        <p:nvSpPr>
          <p:cNvPr id="10" name="Inhaltsplatzhalter 2"/>
          <p:cNvSpPr txBox="1">
            <a:spLocks/>
          </p:cNvSpPr>
          <p:nvPr/>
        </p:nvSpPr>
        <p:spPr>
          <a:xfrm>
            <a:off x="248582" y="1844824"/>
            <a:ext cx="4179402" cy="4536926"/>
          </a:xfrm>
          <a:prstGeom prst="rect">
            <a:avLst/>
          </a:prstGeom>
          <a:effectLst>
            <a:outerShdw blurRad="63500" sx="101000" sy="101000" algn="ctr" rotWithShape="0">
              <a:prstClr val="black">
                <a:alpha val="24000"/>
              </a:prstClr>
            </a:outerShdw>
          </a:effectLst>
        </p:spPr>
        <p:txBody>
          <a:bodyPr vert="horz" lIns="91440" tIns="45720" rIns="91440" bIns="45720" rtlCol="0">
            <a:normAutofit lnSpcReduction="10000"/>
          </a:bodyPr>
          <a:lstStyle>
            <a:lvl1pPr marL="0" indent="0" algn="l" defTabSz="914400" rtl="0" eaLnBrk="1" latinLnBrk="0" hangingPunct="1">
              <a:spcBef>
                <a:spcPct val="20000"/>
              </a:spcBef>
              <a:buClr>
                <a:schemeClr val="tx2"/>
              </a:buClr>
              <a:buFont typeface="Wingdings" pitchFamily="2" charset="2"/>
              <a:buNone/>
              <a:defRPr sz="2400"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fontAlgn="base">
              <a:spcBef>
                <a:spcPct val="50000"/>
              </a:spcBef>
              <a:spcAft>
                <a:spcPct val="0"/>
              </a:spcAft>
              <a:buFont typeface="Arial" panose="020B0604020202020204" pitchFamily="34" charset="0"/>
              <a:buChar char="•"/>
            </a:pPr>
            <a:r>
              <a:rPr lang="de-DE" altLang="de-DE" dirty="0" smtClean="0">
                <a:solidFill>
                  <a:srgbClr val="000000"/>
                </a:solidFill>
              </a:rPr>
              <a:t>Schalldruckpegel </a:t>
            </a:r>
            <a:r>
              <a:rPr lang="de-DE" i="1" dirty="0" err="1" smtClean="0"/>
              <a:t>L</a:t>
            </a:r>
            <a:r>
              <a:rPr lang="de-DE" baseline="-25000" dirty="0" err="1" smtClean="0"/>
              <a:t>p</a:t>
            </a:r>
            <a:r>
              <a:rPr lang="de-DE" dirty="0" smtClean="0">
                <a:solidFill>
                  <a:srgbClr val="000000"/>
                </a:solidFill>
              </a:rPr>
              <a:t> in dB:</a:t>
            </a:r>
            <a:br>
              <a:rPr lang="de-DE" dirty="0" smtClean="0">
                <a:solidFill>
                  <a:srgbClr val="000000"/>
                </a:solidFill>
              </a:rPr>
            </a:br>
            <a:r>
              <a:rPr lang="de-DE" altLang="de-DE" dirty="0" smtClean="0">
                <a:solidFill>
                  <a:srgbClr val="000000"/>
                </a:solidFill>
              </a:rPr>
              <a:t>Stärke </a:t>
            </a:r>
            <a:r>
              <a:rPr lang="de-DE" altLang="de-DE" dirty="0">
                <a:solidFill>
                  <a:srgbClr val="000000"/>
                </a:solidFill>
              </a:rPr>
              <a:t>des </a:t>
            </a:r>
            <a:r>
              <a:rPr lang="de-DE" altLang="de-DE" dirty="0" smtClean="0">
                <a:solidFill>
                  <a:srgbClr val="000000"/>
                </a:solidFill>
              </a:rPr>
              <a:t>Signals</a:t>
            </a:r>
          </a:p>
          <a:p>
            <a:pPr marL="342900" indent="-342900" fontAlgn="base">
              <a:spcBef>
                <a:spcPct val="50000"/>
              </a:spcBef>
              <a:spcAft>
                <a:spcPct val="0"/>
              </a:spcAft>
              <a:buFont typeface="Arial" panose="020B0604020202020204" pitchFamily="34" charset="0"/>
              <a:buChar char="•"/>
            </a:pPr>
            <a:r>
              <a:rPr lang="de-DE" altLang="de-DE" dirty="0" smtClean="0">
                <a:solidFill>
                  <a:srgbClr val="000000"/>
                </a:solidFill>
              </a:rPr>
              <a:t>Wellenlänge </a:t>
            </a:r>
            <a:r>
              <a:rPr lang="de-DE" altLang="de-DE" i="1" dirty="0" smtClean="0">
                <a:solidFill>
                  <a:srgbClr val="000000"/>
                </a:solidFill>
                <a:latin typeface="Symbol" pitchFamily="18" charset="2"/>
              </a:rPr>
              <a:t>l </a:t>
            </a:r>
            <a:r>
              <a:rPr lang="de-DE" altLang="de-DE" dirty="0" smtClean="0">
                <a:solidFill>
                  <a:srgbClr val="000000"/>
                </a:solidFill>
              </a:rPr>
              <a:t>in m:</a:t>
            </a:r>
            <a:br>
              <a:rPr lang="de-DE" altLang="de-DE" dirty="0" smtClean="0">
                <a:solidFill>
                  <a:srgbClr val="000000"/>
                </a:solidFill>
              </a:rPr>
            </a:br>
            <a:r>
              <a:rPr lang="de-DE" altLang="de-DE" dirty="0" smtClean="0">
                <a:solidFill>
                  <a:srgbClr val="000000"/>
                </a:solidFill>
              </a:rPr>
              <a:t>Abstand benachbarter Maxima</a:t>
            </a:r>
            <a:endParaRPr lang="de-DE" dirty="0" smtClean="0">
              <a:solidFill>
                <a:prstClr val="black"/>
              </a:solidFill>
            </a:endParaRPr>
          </a:p>
          <a:p>
            <a:pPr marL="342900" indent="-342900" fontAlgn="base">
              <a:spcBef>
                <a:spcPct val="50000"/>
              </a:spcBef>
              <a:spcAft>
                <a:spcPct val="0"/>
              </a:spcAft>
              <a:buFont typeface="Arial" panose="020B0604020202020204" pitchFamily="34" charset="0"/>
              <a:buChar char="•"/>
            </a:pPr>
            <a:r>
              <a:rPr lang="de-DE" altLang="de-DE" dirty="0" smtClean="0">
                <a:solidFill>
                  <a:srgbClr val="000000"/>
                </a:solidFill>
              </a:rPr>
              <a:t>Frequenz </a:t>
            </a:r>
            <a:r>
              <a:rPr lang="de-DE" altLang="de-DE" i="1" dirty="0" smtClean="0">
                <a:solidFill>
                  <a:srgbClr val="000000"/>
                </a:solidFill>
              </a:rPr>
              <a:t>f </a:t>
            </a:r>
            <a:r>
              <a:rPr lang="de-DE" altLang="de-DE" dirty="0" smtClean="0">
                <a:solidFill>
                  <a:srgbClr val="000000"/>
                </a:solidFill>
              </a:rPr>
              <a:t>in Hz (1/s): </a:t>
            </a:r>
            <a:r>
              <a:rPr lang="de-DE" altLang="de-DE" dirty="0">
                <a:solidFill>
                  <a:srgbClr val="000000"/>
                </a:solidFill>
              </a:rPr>
              <a:t/>
            </a:r>
            <a:br>
              <a:rPr lang="de-DE" altLang="de-DE" dirty="0">
                <a:solidFill>
                  <a:srgbClr val="000000"/>
                </a:solidFill>
              </a:rPr>
            </a:br>
            <a:r>
              <a:rPr lang="de-DE" altLang="de-DE" dirty="0">
                <a:solidFill>
                  <a:srgbClr val="000000"/>
                </a:solidFill>
              </a:rPr>
              <a:t>Anzahl </a:t>
            </a:r>
            <a:r>
              <a:rPr lang="de-DE" altLang="de-DE" dirty="0" smtClean="0">
                <a:solidFill>
                  <a:srgbClr val="000000"/>
                </a:solidFill>
              </a:rPr>
              <a:t>Schwingungen </a:t>
            </a:r>
            <a:br>
              <a:rPr lang="de-DE" altLang="de-DE" dirty="0" smtClean="0">
                <a:solidFill>
                  <a:srgbClr val="000000"/>
                </a:solidFill>
              </a:rPr>
            </a:br>
            <a:r>
              <a:rPr lang="de-DE" altLang="de-DE" dirty="0" smtClean="0">
                <a:solidFill>
                  <a:srgbClr val="000000"/>
                </a:solidFill>
              </a:rPr>
              <a:t>pro s</a:t>
            </a:r>
          </a:p>
          <a:p>
            <a:pPr marL="342900" indent="-342900" fontAlgn="base">
              <a:spcBef>
                <a:spcPct val="50000"/>
              </a:spcBef>
              <a:spcAft>
                <a:spcPct val="0"/>
              </a:spcAft>
              <a:buFont typeface="Arial" panose="020B0604020202020204" pitchFamily="34" charset="0"/>
              <a:buChar char="•"/>
            </a:pPr>
            <a:r>
              <a:rPr lang="de-DE" altLang="de-DE" dirty="0" smtClean="0">
                <a:solidFill>
                  <a:srgbClr val="000000"/>
                </a:solidFill>
              </a:rPr>
              <a:t>Schallgeschwindigkeit </a:t>
            </a:r>
            <a:r>
              <a:rPr lang="de-DE" altLang="de-DE" dirty="0">
                <a:solidFill>
                  <a:srgbClr val="000000"/>
                </a:solidFill>
              </a:rPr>
              <a:t/>
            </a:r>
            <a:br>
              <a:rPr lang="de-DE" altLang="de-DE" dirty="0">
                <a:solidFill>
                  <a:srgbClr val="000000"/>
                </a:solidFill>
              </a:rPr>
            </a:br>
            <a:r>
              <a:rPr lang="de-DE" altLang="de-DE" i="1" dirty="0" smtClean="0">
                <a:solidFill>
                  <a:srgbClr val="000000"/>
                </a:solidFill>
              </a:rPr>
              <a:t>c</a:t>
            </a:r>
            <a:r>
              <a:rPr lang="de-DE" altLang="de-DE" dirty="0" smtClean="0">
                <a:solidFill>
                  <a:srgbClr val="000000"/>
                </a:solidFill>
              </a:rPr>
              <a:t> in m/s: </a:t>
            </a:r>
            <a:r>
              <a:rPr lang="de-DE" altLang="de-DE" i="1" dirty="0" smtClean="0">
                <a:solidFill>
                  <a:srgbClr val="000000"/>
                </a:solidFill>
              </a:rPr>
              <a:t>c</a:t>
            </a:r>
            <a:r>
              <a:rPr lang="de-DE" altLang="de-DE" dirty="0" smtClean="0">
                <a:solidFill>
                  <a:srgbClr val="000000"/>
                </a:solidFill>
              </a:rPr>
              <a:t> = </a:t>
            </a:r>
            <a:r>
              <a:rPr lang="de-DE" altLang="de-DE" i="1" dirty="0" smtClean="0">
                <a:solidFill>
                  <a:srgbClr val="000000"/>
                </a:solidFill>
                <a:latin typeface="Symbol" pitchFamily="18" charset="2"/>
              </a:rPr>
              <a:t>l</a:t>
            </a:r>
            <a:r>
              <a:rPr lang="de-DE" altLang="de-DE" dirty="0" smtClean="0">
                <a:solidFill>
                  <a:srgbClr val="000000"/>
                </a:solidFill>
                <a:latin typeface="Symbol" pitchFamily="18" charset="2"/>
              </a:rPr>
              <a:t> </a:t>
            </a:r>
            <a:r>
              <a:rPr lang="de-DE" altLang="de-DE" dirty="0" smtClean="0">
                <a:solidFill>
                  <a:srgbClr val="000000"/>
                </a:solidFill>
                <a:latin typeface="Symbol" pitchFamily="18" charset="2"/>
                <a:sym typeface="Symbol"/>
              </a:rPr>
              <a:t></a:t>
            </a:r>
            <a:r>
              <a:rPr lang="de-DE" altLang="de-DE" i="1" dirty="0">
                <a:solidFill>
                  <a:srgbClr val="000000"/>
                </a:solidFill>
              </a:rPr>
              <a:t> </a:t>
            </a:r>
            <a:r>
              <a:rPr lang="de-DE" altLang="de-DE" i="1" dirty="0" smtClean="0">
                <a:solidFill>
                  <a:srgbClr val="000000"/>
                </a:solidFill>
              </a:rPr>
              <a:t>f</a:t>
            </a:r>
          </a:p>
          <a:p>
            <a:pPr marL="342900" indent="-342900" fontAlgn="base">
              <a:spcBef>
                <a:spcPct val="50000"/>
              </a:spcBef>
              <a:spcAft>
                <a:spcPct val="0"/>
              </a:spcAft>
              <a:buFont typeface="Arial" panose="020B0604020202020204" pitchFamily="34" charset="0"/>
              <a:buChar char="•"/>
            </a:pPr>
            <a:r>
              <a:rPr lang="de-DE" altLang="de-DE" dirty="0" smtClean="0">
                <a:solidFill>
                  <a:srgbClr val="000000"/>
                </a:solidFill>
              </a:rPr>
              <a:t>In Luft gilt: </a:t>
            </a:r>
            <a:r>
              <a:rPr lang="de-DE" altLang="de-DE" i="1" dirty="0" smtClean="0">
                <a:solidFill>
                  <a:srgbClr val="000000"/>
                </a:solidFill>
              </a:rPr>
              <a:t>c</a:t>
            </a:r>
            <a:r>
              <a:rPr lang="de-DE" altLang="de-DE" dirty="0" smtClean="0">
                <a:solidFill>
                  <a:srgbClr val="000000"/>
                </a:solidFill>
              </a:rPr>
              <a:t> </a:t>
            </a:r>
            <a:r>
              <a:rPr lang="de-DE" altLang="de-DE" dirty="0" smtClean="0">
                <a:solidFill>
                  <a:srgbClr val="000000"/>
                </a:solidFill>
                <a:sym typeface="Symbol"/>
              </a:rPr>
              <a:t> 340 m/s.</a:t>
            </a:r>
            <a:endParaRPr lang="de-DE" altLang="de-DE" dirty="0">
              <a:solidFill>
                <a:srgbClr val="000000"/>
              </a:solidFill>
            </a:endParaRPr>
          </a:p>
          <a:p>
            <a:pPr>
              <a:buClr>
                <a:srgbClr val="3C3C3C"/>
              </a:buClr>
            </a:pPr>
            <a:endParaRPr lang="de-DE" dirty="0" smtClean="0">
              <a:solidFill>
                <a:prstClr val="black"/>
              </a:solidFill>
            </a:endParaRPr>
          </a:p>
          <a:p>
            <a:pPr>
              <a:buClr>
                <a:srgbClr val="3C3C3C"/>
              </a:buClr>
            </a:pPr>
            <a:endParaRPr lang="de-DE" dirty="0" smtClean="0">
              <a:solidFill>
                <a:prstClr val="black"/>
              </a:solidFill>
            </a:endParaRPr>
          </a:p>
          <a:p>
            <a:pPr>
              <a:buClr>
                <a:srgbClr val="3C3C3C"/>
              </a:buClr>
            </a:pPr>
            <a:endParaRPr lang="de-DE" dirty="0" smtClean="0">
              <a:solidFill>
                <a:prstClr val="black"/>
              </a:solidFill>
            </a:endParaRPr>
          </a:p>
          <a:p>
            <a:pPr>
              <a:buClr>
                <a:srgbClr val="3C3C3C"/>
              </a:buClr>
            </a:pPr>
            <a:endParaRPr lang="de-DE" dirty="0" smtClean="0">
              <a:solidFill>
                <a:prstClr val="black"/>
              </a:solidFill>
            </a:endParaRPr>
          </a:p>
          <a:p>
            <a:pPr marL="457200" lvl="1" indent="0">
              <a:buClr>
                <a:srgbClr val="3C3C3C"/>
              </a:buClr>
              <a:buFont typeface="Wingdings" pitchFamily="2" charset="2"/>
              <a:buNone/>
            </a:pPr>
            <a:endParaRPr lang="de-DE" dirty="0">
              <a:solidFill>
                <a:prstClr val="black"/>
              </a:solidFill>
            </a:endParaRPr>
          </a:p>
        </p:txBody>
      </p:sp>
      <p:sp>
        <p:nvSpPr>
          <p:cNvPr id="12" name="Inhaltsplatzhalter 2"/>
          <p:cNvSpPr txBox="1">
            <a:spLocks/>
          </p:cNvSpPr>
          <p:nvPr/>
        </p:nvSpPr>
        <p:spPr>
          <a:xfrm>
            <a:off x="250825" y="1196752"/>
            <a:ext cx="8643896" cy="575841"/>
          </a:xfrm>
          <a:prstGeom prst="rect">
            <a:avLst/>
          </a:prstGeom>
          <a:effectLst>
            <a:outerShdw blurRad="63500" sx="101000" sy="101000" algn="ctr" rotWithShape="0">
              <a:prstClr val="black">
                <a:alpha val="24000"/>
              </a:prstClr>
            </a:outerShdw>
          </a:effectLst>
        </p:spPr>
        <p:txBody>
          <a:bodyPr vert="horz" lIns="91440" tIns="45720" rIns="91440" bIns="45720" rtlCol="0">
            <a:noAutofit/>
          </a:bodyPr>
          <a:lstStyle>
            <a:lvl1pPr marL="0" indent="0" algn="l" defTabSz="914400" rtl="0" eaLnBrk="1" latinLnBrk="0" hangingPunct="1">
              <a:spcBef>
                <a:spcPct val="20000"/>
              </a:spcBef>
              <a:buClr>
                <a:schemeClr val="tx2"/>
              </a:buClr>
              <a:buFont typeface="Wingdings" pitchFamily="2" charset="2"/>
              <a:buNone/>
              <a:defRPr sz="2400"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Wingdings" pitchFamily="2" charset="2"/>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dirty="0" smtClean="0"/>
              <a:t>Physikalische Größen zur Beschreibung einer Schallwelle</a:t>
            </a:r>
          </a:p>
          <a:p>
            <a:endParaRPr lang="de-DE" dirty="0" smtClean="0"/>
          </a:p>
          <a:p>
            <a:pPr lvl="1"/>
            <a:endParaRPr lang="de-DE" dirty="0"/>
          </a:p>
        </p:txBody>
      </p:sp>
      <p:sp>
        <p:nvSpPr>
          <p:cNvPr id="2" name="Textplatzhalter 1"/>
          <p:cNvSpPr>
            <a:spLocks noGrp="1"/>
          </p:cNvSpPr>
          <p:nvPr>
            <p:ph type="body" sz="quarter" idx="13"/>
          </p:nvPr>
        </p:nvSpPr>
        <p:spPr/>
        <p:txBody>
          <a:bodyPr/>
          <a:lstStyle/>
          <a:p>
            <a:endParaRPr lang="de-DE"/>
          </a:p>
        </p:txBody>
      </p:sp>
      <p:sp>
        <p:nvSpPr>
          <p:cNvPr id="4" name="Datumsplatzhalter 3"/>
          <p:cNvSpPr>
            <a:spLocks noGrp="1"/>
          </p:cNvSpPr>
          <p:nvPr>
            <p:ph type="dt" sz="half" idx="15"/>
          </p:nvPr>
        </p:nvSpPr>
        <p:spPr/>
        <p:txBody>
          <a:bodyPr/>
          <a:lstStyle/>
          <a:p>
            <a:fld id="{D85B500E-57A5-449E-97D3-A680D3C5EF0D}" type="datetime1">
              <a:rPr lang="de-DE" smtClean="0"/>
              <a:t>27.05.2014</a:t>
            </a:fld>
            <a:endParaRPr lang="de-DE" dirty="0"/>
          </a:p>
        </p:txBody>
      </p:sp>
      <p:sp>
        <p:nvSpPr>
          <p:cNvPr id="6" name="Foliennummernplatzhalter 5"/>
          <p:cNvSpPr>
            <a:spLocks noGrp="1"/>
          </p:cNvSpPr>
          <p:nvPr>
            <p:ph type="sldNum" sz="quarter" idx="17"/>
          </p:nvPr>
        </p:nvSpPr>
        <p:spPr/>
        <p:txBody>
          <a:bodyPr/>
          <a:lstStyle/>
          <a:p>
            <a:fld id="{444A159E-39F8-4BD4-BAC6-A1654F7AE0EA}" type="slidenum">
              <a:rPr lang="de-DE" smtClean="0"/>
              <a:pPr/>
              <a:t>8</a:t>
            </a:fld>
            <a:endParaRPr lang="de-DE" dirty="0"/>
          </a:p>
        </p:txBody>
      </p:sp>
      <p:sp>
        <p:nvSpPr>
          <p:cNvPr id="11" name="Titel 6"/>
          <p:cNvSpPr txBox="1">
            <a:spLocks/>
          </p:cNvSpPr>
          <p:nvPr/>
        </p:nvSpPr>
        <p:spPr>
          <a:xfrm>
            <a:off x="4255501" y="1785644"/>
            <a:ext cx="4680000" cy="270000"/>
          </a:xfrm>
          <a:prstGeom prst="rect">
            <a:avLst/>
          </a:prstGeom>
          <a:solidFill>
            <a:schemeClr val="bg1">
              <a:alpha val="75000"/>
            </a:schemeClr>
          </a:solidFill>
        </p:spPr>
        <p:txBody>
          <a:bodyPr vert="horz" lIns="72000" tIns="0" rIns="0" bIns="0" rtlCol="0" anchor="b" anchorCtr="0">
            <a:noAutofit/>
          </a:bodyPr>
          <a:lstStyle>
            <a:lvl1pPr algn="l" defTabSz="914400" rtl="0" eaLnBrk="1" latinLnBrk="0" hangingPunct="1">
              <a:spcBef>
                <a:spcPct val="0"/>
              </a:spcBef>
              <a:buNone/>
              <a:defRPr sz="2600" b="1" kern="1200">
                <a:solidFill>
                  <a:schemeClr val="tx2"/>
                </a:solidFill>
                <a:latin typeface="+mj-lt"/>
                <a:ea typeface="+mj-ea"/>
                <a:cs typeface="+mj-cs"/>
              </a:defRPr>
            </a:lvl1pPr>
          </a:lstStyle>
          <a:p>
            <a:r>
              <a:rPr lang="de-DE" sz="1800" dirty="0">
                <a:solidFill>
                  <a:schemeClr val="tx1"/>
                </a:solidFill>
              </a:rPr>
              <a:t>Schallabstrahlung einer Membran</a:t>
            </a:r>
          </a:p>
        </p:txBody>
      </p:sp>
    </p:spTree>
    <p:extLst>
      <p:ext uri="{BB962C8B-B14F-4D97-AF65-F5344CB8AC3E}">
        <p14:creationId xmlns:p14="http://schemas.microsoft.com/office/powerpoint/2010/main" val="38846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Effect transition="in" filter="fade">
                                      <p:cBhvr>
                                        <p:cTn id="20" dur="500"/>
                                        <p:tgtEl>
                                          <p:spTgt spid="10">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0">
                                            <p:txEl>
                                              <p:pRg st="2" end="2"/>
                                            </p:txEl>
                                          </p:spTgt>
                                        </p:tgtEl>
                                        <p:attrNameLst>
                                          <p:attrName>style.visibility</p:attrName>
                                        </p:attrNameLst>
                                      </p:cBhvr>
                                      <p:to>
                                        <p:strVal val="visible"/>
                                      </p:to>
                                    </p:set>
                                    <p:animEffect transition="in" filter="fade">
                                      <p:cBhvr>
                                        <p:cTn id="25" dur="500"/>
                                        <p:tgtEl>
                                          <p:spTgt spid="10">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
                                            <p:txEl>
                                              <p:pRg st="3" end="3"/>
                                            </p:txEl>
                                          </p:spTgt>
                                        </p:tgtEl>
                                        <p:attrNameLst>
                                          <p:attrName>style.visibility</p:attrName>
                                        </p:attrNameLst>
                                      </p:cBhvr>
                                      <p:to>
                                        <p:strVal val="visible"/>
                                      </p:to>
                                    </p:set>
                                    <p:animEffect transition="in" filter="fade">
                                      <p:cBhvr>
                                        <p:cTn id="30" dur="500"/>
                                        <p:tgtEl>
                                          <p:spTgt spid="10">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0">
                                            <p:txEl>
                                              <p:pRg st="4" end="4"/>
                                            </p:txEl>
                                          </p:spTgt>
                                        </p:tgtEl>
                                        <p:attrNameLst>
                                          <p:attrName>style.visibility</p:attrName>
                                        </p:attrNameLst>
                                      </p:cBhvr>
                                      <p:to>
                                        <p:strVal val="visible"/>
                                      </p:to>
                                    </p:set>
                                    <p:animEffect transition="in" filter="fade">
                                      <p:cBhvr>
                                        <p:cTn id="35"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13999" y="473825"/>
            <a:ext cx="8280000" cy="608215"/>
          </a:xfrm>
        </p:spPr>
        <p:txBody>
          <a:bodyPr/>
          <a:lstStyle/>
          <a:p>
            <a:r>
              <a:rPr lang="de-DE" dirty="0" smtClean="0"/>
              <a:t>Wahrnehmung von Schall</a:t>
            </a:r>
            <a:endParaRPr lang="de-DE" dirty="0"/>
          </a:p>
        </p:txBody>
      </p:sp>
      <p:sp>
        <p:nvSpPr>
          <p:cNvPr id="8" name="Textplatzhalter 7"/>
          <p:cNvSpPr>
            <a:spLocks noGrp="1"/>
          </p:cNvSpPr>
          <p:nvPr>
            <p:ph type="body" sz="quarter" idx="13"/>
          </p:nvPr>
        </p:nvSpPr>
        <p:spPr/>
        <p:txBody>
          <a:bodyPr/>
          <a:lstStyle/>
          <a:p>
            <a:endParaRPr lang="de-DE"/>
          </a:p>
        </p:txBody>
      </p:sp>
      <p:sp>
        <p:nvSpPr>
          <p:cNvPr id="3" name="Inhaltsplatzhalter 2"/>
          <p:cNvSpPr>
            <a:spLocks noGrp="1"/>
          </p:cNvSpPr>
          <p:nvPr>
            <p:ph sz="quarter" idx="14"/>
          </p:nvPr>
        </p:nvSpPr>
        <p:spPr/>
        <p:txBody>
          <a:bodyPr/>
          <a:lstStyle/>
          <a:p>
            <a:pPr marL="342900" indent="-342900">
              <a:buFont typeface="Arial" panose="020B0604020202020204" pitchFamily="34" charset="0"/>
              <a:buChar char="•"/>
            </a:pPr>
            <a:r>
              <a:rPr lang="de-DE" b="0" dirty="0" smtClean="0"/>
              <a:t>Eine Schallwelle mit einer bestimmtem Frequenz nehmen wir als Ton wahr. </a:t>
            </a:r>
            <a:endParaRPr lang="de-DE" b="0" dirty="0"/>
          </a:p>
          <a:p>
            <a:pPr marL="342900" indent="-342900">
              <a:buFont typeface="Arial" panose="020B0604020202020204" pitchFamily="34" charset="0"/>
              <a:buChar char="•"/>
            </a:pPr>
            <a:endParaRPr lang="de-DE" b="0" dirty="0" smtClean="0"/>
          </a:p>
          <a:p>
            <a:pPr marL="342900" indent="-342900">
              <a:buFont typeface="Arial" panose="020B0604020202020204" pitchFamily="34" charset="0"/>
              <a:buChar char="•"/>
            </a:pPr>
            <a:r>
              <a:rPr lang="de-DE" b="0" dirty="0" smtClean="0"/>
              <a:t>Die Frequenz bestimmt die Tonhöhe, der Schalldruckpegel die Lautstärke.</a:t>
            </a:r>
          </a:p>
          <a:p>
            <a:pPr marL="342900" indent="-342900">
              <a:buFont typeface="Arial" panose="020B0604020202020204" pitchFamily="34" charset="0"/>
              <a:buChar char="•"/>
            </a:pPr>
            <a:endParaRPr lang="de-DE" b="0" dirty="0" smtClean="0"/>
          </a:p>
          <a:p>
            <a:pPr marL="342900" indent="-342900">
              <a:buFont typeface="Arial" panose="020B0604020202020204" pitchFamily="34" charset="0"/>
              <a:buChar char="•"/>
            </a:pPr>
            <a:r>
              <a:rPr lang="de-DE" b="0" dirty="0" smtClean="0"/>
              <a:t>Geräusche bestehen meist aus vielen Schallwellen verschiedener Frequenzen mit unterschiedlichen Schalldruckpegeln, die sich überlagern.</a:t>
            </a:r>
          </a:p>
          <a:p>
            <a:pPr marL="342900" indent="-342900">
              <a:buFont typeface="Arial" panose="020B0604020202020204" pitchFamily="34" charset="0"/>
              <a:buChar char="•"/>
            </a:pPr>
            <a:endParaRPr lang="de-DE" b="0" dirty="0"/>
          </a:p>
          <a:p>
            <a:pPr marL="342900" indent="-342900">
              <a:buFont typeface="Arial" panose="020B0604020202020204" pitchFamily="34" charset="0"/>
              <a:buChar char="•"/>
            </a:pPr>
            <a:r>
              <a:rPr lang="de-DE" b="0" dirty="0" smtClean="0"/>
              <a:t>Die genaue Zusammensetzung eines Geräuschs (Spektrum) ist charakteristisch für den Klang.</a:t>
            </a:r>
            <a:endParaRPr lang="de-DE" b="0" dirty="0"/>
          </a:p>
          <a:p>
            <a:pPr marL="342900" indent="-342900">
              <a:buFont typeface="Arial" panose="020B0604020202020204" pitchFamily="34" charset="0"/>
              <a:buChar char="•"/>
            </a:pPr>
            <a:endParaRPr lang="de-DE" b="0" dirty="0" smtClean="0"/>
          </a:p>
          <a:p>
            <a:pPr marL="342900" indent="-342900">
              <a:buFont typeface="Arial" panose="020B0604020202020204" pitchFamily="34" charset="0"/>
              <a:buChar char="•"/>
            </a:pPr>
            <a:endParaRPr lang="de-DE" b="0" dirty="0"/>
          </a:p>
          <a:p>
            <a:pPr marL="342900" indent="-342900">
              <a:buFont typeface="Arial" panose="020B0604020202020204" pitchFamily="34" charset="0"/>
              <a:buChar char="•"/>
            </a:pPr>
            <a:endParaRPr lang="de-DE" b="0" dirty="0" smtClean="0"/>
          </a:p>
          <a:p>
            <a:pPr marL="342900" indent="-342900">
              <a:buFont typeface="Arial" panose="020B0604020202020204" pitchFamily="34" charset="0"/>
              <a:buChar char="•"/>
            </a:pPr>
            <a:endParaRPr lang="de-DE" b="0" dirty="0"/>
          </a:p>
          <a:p>
            <a:pPr lvl="1"/>
            <a:endParaRPr lang="de-DE" dirty="0"/>
          </a:p>
        </p:txBody>
      </p:sp>
      <p:sp>
        <p:nvSpPr>
          <p:cNvPr id="5" name="Datumsplatzhalter 4"/>
          <p:cNvSpPr>
            <a:spLocks noGrp="1"/>
          </p:cNvSpPr>
          <p:nvPr>
            <p:ph type="dt" sz="half" idx="15"/>
          </p:nvPr>
        </p:nvSpPr>
        <p:spPr/>
        <p:txBody>
          <a:bodyPr/>
          <a:lstStyle/>
          <a:p>
            <a:fld id="{CC2045C3-D6B2-46A6-9880-506F8B9114C7}" type="datetime1">
              <a:rPr lang="de-DE" smtClean="0"/>
              <a:t>27.05.2014</a:t>
            </a:fld>
            <a:endParaRPr lang="de-DE" dirty="0"/>
          </a:p>
        </p:txBody>
      </p:sp>
      <p:sp>
        <p:nvSpPr>
          <p:cNvPr id="9" name="Foliennummernplatzhalter 8"/>
          <p:cNvSpPr>
            <a:spLocks noGrp="1"/>
          </p:cNvSpPr>
          <p:nvPr>
            <p:ph type="sldNum" sz="quarter" idx="17"/>
          </p:nvPr>
        </p:nvSpPr>
        <p:spPr/>
        <p:txBody>
          <a:bodyPr/>
          <a:lstStyle/>
          <a:p>
            <a:fld id="{444A159E-39F8-4BD4-BAC6-A1654F7AE0EA}" type="slidenum">
              <a:rPr lang="de-DE" smtClean="0"/>
              <a:pPr/>
              <a:t>9</a:t>
            </a:fld>
            <a:endParaRPr lang="de-DE" dirty="0"/>
          </a:p>
        </p:txBody>
      </p:sp>
      <p:pic>
        <p:nvPicPr>
          <p:cNvPr id="4" name="V02_S09_01_Reine_Tön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284984"/>
            <a:ext cx="609600" cy="609600"/>
          </a:xfrm>
          <a:prstGeom prst="rect">
            <a:avLst/>
          </a:prstGeom>
        </p:spPr>
      </p:pic>
    </p:spTree>
    <p:extLst>
      <p:ext uri="{BB962C8B-B14F-4D97-AF65-F5344CB8AC3E}">
        <p14:creationId xmlns:p14="http://schemas.microsoft.com/office/powerpoint/2010/main" val="2385471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4"/>
                </p:tgtEl>
              </p:cMediaNode>
            </p:audio>
          </p:childTnLst>
        </p:cTn>
      </p:par>
    </p:tnLst>
    <p:bldLst>
      <p:bldP spid="3" grpId="0" uiExpand="1" build="p"/>
    </p:bldLst>
  </p:timing>
</p:sld>
</file>

<file path=ppt/theme/theme1.xml><?xml version="1.0" encoding="utf-8"?>
<a:theme xmlns:a="http://schemas.openxmlformats.org/drawingml/2006/main" name="1_Larissa-Design">
  <a:themeElements>
    <a:clrScheme name="UBA">
      <a:dk1>
        <a:sysClr val="windowText" lastClr="000000"/>
      </a:dk1>
      <a:lt1>
        <a:sysClr val="window" lastClr="FFFFFF"/>
      </a:lt1>
      <a:dk2>
        <a:srgbClr val="5EAD35"/>
      </a:dk2>
      <a:lt2>
        <a:srgbClr val="F2F2F2"/>
      </a:lt2>
      <a:accent1>
        <a:srgbClr val="E2007A"/>
      </a:accent1>
      <a:accent2>
        <a:srgbClr val="5EAD35"/>
      </a:accent2>
      <a:accent3>
        <a:srgbClr val="007626"/>
      </a:accent3>
      <a:accent4>
        <a:srgbClr val="A5A5A5"/>
      </a:accent4>
      <a:accent5>
        <a:srgbClr val="7F7F7F"/>
      </a:accent5>
      <a:accent6>
        <a:srgbClr val="4D4D4D"/>
      </a:accent6>
      <a:hlink>
        <a:srgbClr val="007626"/>
      </a:hlink>
      <a:folHlink>
        <a:srgbClr val="007626"/>
      </a:folHlink>
    </a:clrScheme>
    <a:fontScheme name="Benutzerdefiniert 4">
      <a:majorFont>
        <a:latin typeface="Meta Offc Bold"/>
        <a:ea typeface=""/>
        <a:cs typeface=""/>
      </a:majorFont>
      <a:minorFont>
        <a:latin typeface="Meta Offc"/>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M110380_02_BER_V01_Problematik</Template>
  <TotalTime>0</TotalTime>
  <Words>2163</Words>
  <Application>Microsoft Office PowerPoint</Application>
  <PresentationFormat>Bildschirmpräsentation (4:3)</PresentationFormat>
  <Paragraphs>306</Paragraphs>
  <Slides>20</Slides>
  <Notes>19</Notes>
  <HiddenSlides>0</HiddenSlides>
  <MMClips>10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20</vt:i4>
      </vt:variant>
    </vt:vector>
  </HeadingPairs>
  <TitlesOfParts>
    <vt:vector size="27" baseType="lpstr">
      <vt:lpstr>Arial</vt:lpstr>
      <vt:lpstr>Symbol</vt:lpstr>
      <vt:lpstr>Calibri</vt:lpstr>
      <vt:lpstr>Meta Offc</vt:lpstr>
      <vt:lpstr>Wingdings</vt:lpstr>
      <vt:lpstr>Meta Offc Bold</vt:lpstr>
      <vt:lpstr>1_Larissa-Design</vt:lpstr>
      <vt:lpstr>2. Kapitel</vt:lpstr>
      <vt:lpstr>Wesen und Beschreibung von Lärm</vt:lpstr>
      <vt:lpstr>Wesen von Lärm</vt:lpstr>
      <vt:lpstr>Wesen von Lärm</vt:lpstr>
      <vt:lpstr>Folgen von Lärm</vt:lpstr>
      <vt:lpstr>Folgen von Lärm</vt:lpstr>
      <vt:lpstr>Beschreibung von Schall</vt:lpstr>
      <vt:lpstr>Beschreibung von Schall</vt:lpstr>
      <vt:lpstr>Wahrnehmung von Schall</vt:lpstr>
      <vt:lpstr>Wahrnehmung von Schall</vt:lpstr>
      <vt:lpstr>Wahrnehmung von Schall</vt:lpstr>
      <vt:lpstr>Wahrnehmung von Schall</vt:lpstr>
      <vt:lpstr>Beschreibung von Schall</vt:lpstr>
      <vt:lpstr>Beschreibung von Schall</vt:lpstr>
      <vt:lpstr>Beschreibung von Schall</vt:lpstr>
      <vt:lpstr>Beschreibung von Schall</vt:lpstr>
      <vt:lpstr>                          Wahrnehmung von Schall</vt:lpstr>
      <vt:lpstr>Wahrnehmung von Schall</vt:lpstr>
      <vt:lpstr>Folgen von Lärm</vt:lpstr>
      <vt:lpstr>Vielen Dank für Ihre Aufmerksamkeit </vt:lpstr>
    </vt:vector>
  </TitlesOfParts>
  <Company>Müller-BBM GmbH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Müller-BBM Powerpoint Vorlage - Hinweise</dc:title>
  <dc:creator>Lenzen,</dc:creator>
  <cp:lastModifiedBy>Lenzen, </cp:lastModifiedBy>
  <cp:revision>123</cp:revision>
  <cp:lastPrinted>2014-05-23T09:28:54Z</cp:lastPrinted>
  <dcterms:created xsi:type="dcterms:W3CDTF">2014-01-27T10:41:46Z</dcterms:created>
  <dcterms:modified xsi:type="dcterms:W3CDTF">2014-05-27T14:07:59Z</dcterms:modified>
</cp:coreProperties>
</file>