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8" r:id="rId1"/>
  </p:sldMasterIdLst>
  <p:notesMasterIdLst>
    <p:notesMasterId r:id="rId22"/>
  </p:notesMasterIdLst>
  <p:sldIdLst>
    <p:sldId id="256" r:id="rId2"/>
    <p:sldId id="262" r:id="rId3"/>
    <p:sldId id="265" r:id="rId4"/>
    <p:sldId id="266" r:id="rId5"/>
    <p:sldId id="267" r:id="rId6"/>
    <p:sldId id="268" r:id="rId7"/>
    <p:sldId id="269" r:id="rId8"/>
    <p:sldId id="270" r:id="rId9"/>
    <p:sldId id="258" r:id="rId10"/>
    <p:sldId id="272" r:id="rId11"/>
    <p:sldId id="273" r:id="rId12"/>
    <p:sldId id="274" r:id="rId13"/>
    <p:sldId id="275" r:id="rId14"/>
    <p:sldId id="276" r:id="rId15"/>
    <p:sldId id="277" r:id="rId16"/>
    <p:sldId id="278" r:id="rId17"/>
    <p:sldId id="280" r:id="rId18"/>
    <p:sldId id="281" r:id="rId19"/>
    <p:sldId id="282" r:id="rId20"/>
    <p:sldId id="257" r:id="rId21"/>
  </p:sldIdLst>
  <p:sldSz cx="9144000" cy="6858000" type="screen4x3"/>
  <p:notesSz cx="6858000" cy="9144000"/>
  <p:embeddedFontLst>
    <p:embeddedFont>
      <p:font typeface="Calibri" panose="020F0502020204030204" pitchFamily="34" charset="0"/>
      <p:regular r:id="rId23"/>
      <p:bold r:id="rId24"/>
      <p:italic r:id="rId25"/>
      <p:boldItalic r:id="rId26"/>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472C0414-7FC9-44A1-8E69-F417DACFA515}">
          <p14:sldIdLst>
            <p14:sldId id="256"/>
            <p14:sldId id="262"/>
            <p14:sldId id="265"/>
            <p14:sldId id="266"/>
            <p14:sldId id="267"/>
            <p14:sldId id="268"/>
            <p14:sldId id="269"/>
            <p14:sldId id="270"/>
            <p14:sldId id="258"/>
          </p14:sldIdLst>
        </p14:section>
        <p14:section name="Abschnitt ohne Titel" id="{710C76F7-4AAB-4852-9192-A12A07E281A2}">
          <p14:sldIdLst>
            <p14:sldId id="272"/>
            <p14:sldId id="273"/>
            <p14:sldId id="274"/>
            <p14:sldId id="275"/>
            <p14:sldId id="276"/>
            <p14:sldId id="277"/>
            <p14:sldId id="278"/>
            <p14:sldId id="280"/>
            <p14:sldId id="281"/>
            <p14:sldId id="282"/>
            <p14:sldId id="25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7C80"/>
    <a:srgbClr val="FF5050"/>
    <a:srgbClr val="006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0867" autoAdjust="0"/>
    <p:restoredTop sz="70396" autoAdjust="0"/>
  </p:normalViewPr>
  <p:slideViewPr>
    <p:cSldViewPr>
      <p:cViewPr>
        <p:scale>
          <a:sx n="75" d="100"/>
          <a:sy n="75" d="100"/>
        </p:scale>
        <p:origin x="-946" y="542"/>
      </p:cViewPr>
      <p:guideLst>
        <p:guide orient="horz" pos="4020"/>
        <p:guide orient="horz" pos="300"/>
        <p:guide orient="horz" pos="663"/>
        <p:guide orient="horz" pos="935"/>
        <p:guide pos="158"/>
        <p:guide pos="560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73" d="100"/>
          <a:sy n="73" d="100"/>
        </p:scale>
        <p:origin x="-163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FBE621-BD30-4E3C-A388-E3B1AF6B3E4C}" type="datetimeFigureOut">
              <a:rPr lang="de-DE" smtClean="0"/>
              <a:t>23.05.2014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EC1513-3634-448A-B37C-DFF56361E386}" type="slidenum">
              <a:rPr lang="de-DE" smtClean="0"/>
              <a:t>‹Nr.›</a:t>
            </a:fld>
            <a:endParaRPr lang="de-DE"/>
          </a:p>
        </p:txBody>
      </p:sp>
    </p:spTree>
    <p:extLst>
      <p:ext uri="{BB962C8B-B14F-4D97-AF65-F5344CB8AC3E}">
        <p14:creationId xmlns:p14="http://schemas.microsoft.com/office/powerpoint/2010/main" val="421719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ersten Kapitel des Seminars wollen wir uns mit der Themenstellung beschäftigen.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t>1</a:t>
            </a:fld>
            <a:endParaRPr lang="de-DE"/>
          </a:p>
        </p:txBody>
      </p:sp>
    </p:spTree>
    <p:extLst>
      <p:ext uri="{BB962C8B-B14F-4D97-AF65-F5344CB8AC3E}">
        <p14:creationId xmlns:p14="http://schemas.microsoft.com/office/powerpoint/2010/main" val="30601698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a:t>
            </a:r>
            <a:r>
              <a:rPr lang="de-DE" baseline="0" dirty="0" smtClean="0"/>
              <a:t> </a:t>
            </a:r>
            <a:r>
              <a:rPr lang="de-DE" dirty="0" smtClean="0"/>
              <a:t>Einsatz von Geräten zur Heizung, Lüftung oder Kühlung von Gebäuden innerhalb von Wohngebieten hat in den vergangenen</a:t>
            </a:r>
            <a:r>
              <a:rPr lang="de-DE" baseline="0" dirty="0" smtClean="0"/>
              <a:t> Jahren </a:t>
            </a:r>
            <a:r>
              <a:rPr lang="de-DE" u="sng" baseline="0" dirty="0" smtClean="0"/>
              <a:t>stark zugenommen.</a:t>
            </a:r>
          </a:p>
          <a:p>
            <a:r>
              <a:rPr lang="de-DE" u="none" baseline="0" dirty="0" smtClean="0"/>
              <a:t>Dieser Trend wird voraussichtlich anhalten, zumal viele dieser Geräte im Rahmen der Energiewende politisch erwünscht und </a:t>
            </a:r>
            <a:r>
              <a:rPr lang="de-DE" u="sng" baseline="0" dirty="0" smtClean="0"/>
              <a:t>auch gefördert sind.</a:t>
            </a:r>
          </a:p>
          <a:p>
            <a:r>
              <a:rPr lang="de-DE" u="none" baseline="0" dirty="0" smtClean="0"/>
              <a:t>Es handelt sich im Normalfall um </a:t>
            </a:r>
            <a:r>
              <a:rPr lang="de-DE" u="none" baseline="0" dirty="0" smtClean="0"/>
              <a:t>nicht genehmigungspflichtige </a:t>
            </a:r>
            <a:r>
              <a:rPr lang="de-DE" u="none" baseline="0" dirty="0" smtClean="0"/>
              <a:t>Anlagen, die ohne weitere schalltechnische Überprüfung </a:t>
            </a:r>
            <a:r>
              <a:rPr lang="de-DE" u="sng" baseline="0" dirty="0" smtClean="0"/>
              <a:t>aufgestellt werden können.</a:t>
            </a:r>
            <a:r>
              <a:rPr lang="de-DE" u="none" baseline="0" dirty="0" smtClean="0"/>
              <a:t> Der Begriff “Anlage“ wird oft im Zusammenhang mit Genehmigungsprozeduren für ein oder mehrere meist fest installierte Geräte verwendet. In diesem Sinn tritt der Begriff in der Folge häufig auf.</a:t>
            </a:r>
          </a:p>
          <a:p>
            <a:r>
              <a:rPr lang="de-DE" u="none" baseline="0" dirty="0" smtClean="0"/>
              <a:t>Häufig werden die betreffenden Anlagen durchgängig rund um die Uhr betrieben und strahlen daher auch nachts </a:t>
            </a:r>
            <a:r>
              <a:rPr lang="de-DE" u="sng" baseline="0" dirty="0" smtClean="0"/>
              <a:t>unvermindert Lärm ab. </a:t>
            </a:r>
          </a:p>
          <a:p>
            <a:r>
              <a:rPr lang="de-DE" u="none" baseline="0" dirty="0" smtClean="0"/>
              <a:t>All dies zusammen hat zuletzt verstärkt zum Auftreten von Lärmproblemen im Zusammenhang mit dem Betrieb </a:t>
            </a:r>
            <a:r>
              <a:rPr lang="de-DE" u="sng" baseline="0" dirty="0" smtClean="0"/>
              <a:t>solcher Geräte und Anlagen geführt.</a:t>
            </a:r>
          </a:p>
          <a:p>
            <a:r>
              <a:rPr lang="de-DE" u="none" baseline="0" dirty="0" smtClean="0"/>
              <a:t>Was kann man dagegen tun?</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u="none" baseline="0" dirty="0" smtClean="0"/>
          </a:p>
        </p:txBody>
      </p:sp>
      <p:sp>
        <p:nvSpPr>
          <p:cNvPr id="4" name="Foliennummernplatzhalter 3"/>
          <p:cNvSpPr>
            <a:spLocks noGrp="1"/>
          </p:cNvSpPr>
          <p:nvPr>
            <p:ph type="sldNum" sz="quarter" idx="10"/>
          </p:nvPr>
        </p:nvSpPr>
        <p:spPr/>
        <p:txBody>
          <a:bodyPr/>
          <a:lstStyle/>
          <a:p>
            <a:fld id="{3FEC1513-3634-448A-B37C-DFF56361E386}" type="slidenum">
              <a:rPr lang="de-DE" smtClean="0"/>
              <a:t>10</a:t>
            </a:fld>
            <a:endParaRPr lang="de-DE"/>
          </a:p>
        </p:txBody>
      </p:sp>
    </p:spTree>
    <p:extLst>
      <p:ext uri="{BB962C8B-B14F-4D97-AF65-F5344CB8AC3E}">
        <p14:creationId xmlns:p14="http://schemas.microsoft.com/office/powerpoint/2010/main" val="1460866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Zunächst kann man feststellen, dass die betreffenden Geräte schalltechnisch genügend ausgereift sind, </a:t>
            </a:r>
            <a:r>
              <a:rPr lang="de-DE" b="0" u="sng" baseline="0" dirty="0" smtClean="0"/>
              <a:t>um keine Belästigung darstellen zu müssen.</a:t>
            </a:r>
          </a:p>
          <a:p>
            <a:r>
              <a:rPr lang="de-DE" b="0" u="none" baseline="0" dirty="0" smtClean="0"/>
              <a:t>Häufig kommen jedoch Geräte zum Einsatz, die nicht mehr dem Stand der Technik entsprechen, oder der </a:t>
            </a:r>
            <a:r>
              <a:rPr lang="de-DE" b="0" u="sng" baseline="0" dirty="0" smtClean="0"/>
              <a:t>Aufstellort wird ungünstig gewählt.</a:t>
            </a:r>
          </a:p>
          <a:p>
            <a:r>
              <a:rPr lang="de-DE" b="0" u="none" baseline="0" dirty="0" smtClean="0"/>
              <a:t>Es liegt also nahe, von staatlicher Seite einzugreifen und sicherzustellen, dass bei der Aufstellung betreffender Geräte </a:t>
            </a:r>
            <a:r>
              <a:rPr lang="de-DE" b="0" u="sng" baseline="0" dirty="0" smtClean="0"/>
              <a:t>die Belange des Lärmschutzes berücksichtigt werden.</a:t>
            </a:r>
          </a:p>
          <a:p>
            <a:r>
              <a:rPr lang="de-DE" b="0" u="sng" baseline="0" dirty="0" smtClean="0"/>
              <a:t>Wie kann ein solches Eingreifen aussehen?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t>11</a:t>
            </a:fld>
            <a:endParaRPr lang="de-DE"/>
          </a:p>
        </p:txBody>
      </p:sp>
    </p:spTree>
    <p:extLst>
      <p:ext uri="{BB962C8B-B14F-4D97-AF65-F5344CB8AC3E}">
        <p14:creationId xmlns:p14="http://schemas.microsoft.com/office/powerpoint/2010/main" val="2860519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Es ist nicht erwünscht, einen abschreckenden Effekt zu erzielen, denn die Anschaffung der betreffenden Geräte ist - wie schon gesagt - </a:t>
            </a:r>
            <a:r>
              <a:rPr lang="de-DE" b="0" u="sng" baseline="0" dirty="0" smtClean="0"/>
              <a:t>oftmals politisch gewollt.</a:t>
            </a:r>
          </a:p>
          <a:p>
            <a:r>
              <a:rPr lang="de-DE" b="0" u="none" baseline="0" dirty="0" smtClean="0"/>
              <a:t>Bei der Vielzahl der Geräte ist außerdem zu vermeiden, dass die Behörden in die Zulassung entsprechender Anlagen verpflichtend </a:t>
            </a:r>
            <a:r>
              <a:rPr lang="de-DE" b="0" u="sng" baseline="0" dirty="0" smtClean="0"/>
              <a:t>eingebunden sind.</a:t>
            </a:r>
          </a:p>
          <a:p>
            <a:r>
              <a:rPr lang="de-DE" b="0" u="none" baseline="0" dirty="0" smtClean="0"/>
              <a:t>Daher soll der Betreiber in einer unbürokratischen Weise einen Nachweis über die schalltechnische </a:t>
            </a:r>
            <a:r>
              <a:rPr lang="de-DE" b="0" u="sng" baseline="0" dirty="0" smtClean="0"/>
              <a:t>Verträglichkeit seiner Anlage einholen.</a:t>
            </a:r>
          </a:p>
          <a:p>
            <a:r>
              <a:rPr lang="de-DE" b="0" u="none" baseline="0" dirty="0" smtClean="0"/>
              <a:t>In welcher Form soll das geschehen?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12</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Es werden für den Betrieb der betreffenden Gerätegruppe Verwendungsregeln aufgestellt, die verpflichtend </a:t>
            </a:r>
            <a:r>
              <a:rPr lang="de-DE" b="0" u="sng" baseline="0" dirty="0" smtClean="0"/>
              <a:t>eingehalten werden müssen.</a:t>
            </a:r>
          </a:p>
          <a:p>
            <a:r>
              <a:rPr lang="de-DE" b="0" u="none" baseline="0" dirty="0" smtClean="0"/>
              <a:t>Die Einhaltung dieser Verwendungsregeln ist in </a:t>
            </a:r>
            <a:r>
              <a:rPr lang="de-DE" b="0" u="sng" baseline="0" dirty="0" smtClean="0"/>
              <a:t>einer Bescheinigung zu dokumentieren </a:t>
            </a:r>
            <a:r>
              <a:rPr lang="de-DE" b="0" u="none" baseline="0" dirty="0" smtClean="0"/>
              <a:t>und auf Verlangen - z. B. im Falle von Beschwerden oder Streitigkeiten - </a:t>
            </a:r>
            <a:r>
              <a:rPr lang="de-DE" b="0" u="sng" baseline="0" dirty="0" smtClean="0"/>
              <a:t>der zuständigen Behörde vorzulegen</a:t>
            </a:r>
            <a:r>
              <a:rPr lang="de-DE" b="0" u="none" baseline="0" dirty="0" smtClean="0"/>
              <a:t>.</a:t>
            </a:r>
          </a:p>
          <a:p>
            <a:r>
              <a:rPr lang="de-DE" b="0" u="none" baseline="0" dirty="0" smtClean="0"/>
              <a:t>Ist in einem solchen Fall die Einhaltung der Verwendungsregelungen fraglich, kann die Behörde bis zur Klärung des Sachverhalts die </a:t>
            </a:r>
            <a:r>
              <a:rPr lang="de-DE" b="0" u="sng" baseline="0" dirty="0" smtClean="0"/>
              <a:t>Einstellung des Betriebs der Anlage anordnen</a:t>
            </a:r>
            <a:r>
              <a:rPr lang="de-DE" b="0" u="none" baseline="0" dirty="0" smtClean="0"/>
              <a:t>.</a:t>
            </a:r>
          </a:p>
          <a:p>
            <a:r>
              <a:rPr lang="de-DE" b="0" u="none" baseline="0" dirty="0" smtClean="0"/>
              <a:t>Wer stellt nun die Bescheinigung aus?</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13</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Sie werden es sich schon </a:t>
            </a:r>
            <a:r>
              <a:rPr lang="de-DE" b="0" u="sng" baseline="0" dirty="0" smtClean="0"/>
              <a:t>gedacht haben</a:t>
            </a:r>
            <a:r>
              <a:rPr lang="de-DE" b="0" u="none" baseline="0" dirty="0" smtClean="0"/>
              <a:t>: der Sachverständige </a:t>
            </a:r>
            <a:r>
              <a:rPr lang="de-DE" b="0" u="sng" baseline="0" dirty="0" smtClean="0"/>
              <a:t>gemäß 32. BImSchV</a:t>
            </a:r>
            <a:r>
              <a:rPr lang="de-DE" b="0" u="none" baseline="0" dirty="0" smtClean="0"/>
              <a:t>!</a:t>
            </a:r>
            <a:endParaRPr lang="de-DE" b="0" u="sng" baseline="0" dirty="0" smtClean="0"/>
          </a:p>
          <a:p>
            <a:r>
              <a:rPr lang="de-DE" b="0" u="none" baseline="0" dirty="0" smtClean="0"/>
              <a:t>Was muss nun ein solcher Sachverständiger leisten?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14</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Seine Leistungen erstrecken sich auf zwei Bereiche, die </a:t>
            </a:r>
            <a:r>
              <a:rPr lang="de-DE" b="0" u="sng" baseline="0" dirty="0" smtClean="0"/>
              <a:t>eng zusammenhängen:</a:t>
            </a:r>
          </a:p>
          <a:p>
            <a:r>
              <a:rPr lang="de-DE" b="0" u="none" baseline="0" dirty="0" smtClean="0"/>
              <a:t>Erstens soll er den Betreiber einer Anlage in der Planungsphase und beim Errichten einer entsprechenden Anlage </a:t>
            </a:r>
            <a:r>
              <a:rPr lang="de-DE" b="0" u="sng" baseline="0" dirty="0" smtClean="0"/>
              <a:t>beratend unterstützen.</a:t>
            </a:r>
          </a:p>
          <a:p>
            <a:r>
              <a:rPr lang="de-DE" b="0" u="none" baseline="0" dirty="0" smtClean="0"/>
              <a:t>Zweitens soll er die Einhaltung der Verwendungsregeln in Bezug auf den </a:t>
            </a:r>
            <a:r>
              <a:rPr lang="de-DE" b="0" u="sng" baseline="0" dirty="0" smtClean="0"/>
              <a:t>Lärmschutz sicherstellen.</a:t>
            </a:r>
          </a:p>
          <a:p>
            <a:r>
              <a:rPr lang="de-DE" b="0" u="none" baseline="0" dirty="0" smtClean="0"/>
              <a:t>Was heißt das im Einzelnen?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15</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Im Rahmen der beratenden Leistungen soll der Betreiber zunächst für die </a:t>
            </a:r>
            <a:r>
              <a:rPr lang="de-DE" b="0" u="sng" baseline="0" dirty="0" smtClean="0"/>
              <a:t>Lärmproblematik im nachbarschaftlichen Umfeld sensibilisiert werden.</a:t>
            </a:r>
          </a:p>
          <a:p>
            <a:r>
              <a:rPr lang="de-DE" b="0" u="none" baseline="0" dirty="0" smtClean="0"/>
              <a:t>Außerdem soll der Sachverständige ihn bei der Auswahl eines geeigneten Geräts im Hinblick auf die </a:t>
            </a:r>
            <a:r>
              <a:rPr lang="de-DE" b="0" u="sng" baseline="0" dirty="0" smtClean="0"/>
              <a:t>akustischen Gegebenheiten vor Ort beratend unterstützen.</a:t>
            </a:r>
          </a:p>
          <a:p>
            <a:r>
              <a:rPr lang="de-DE" b="0" u="none" baseline="0" dirty="0" smtClean="0"/>
              <a:t>Die Beratung soll sich auch auf die Wahl des konkreten Aufstellortes des Geräts und ggf. auf </a:t>
            </a:r>
            <a:r>
              <a:rPr lang="de-DE" b="0" u="sng" baseline="0" dirty="0" smtClean="0"/>
              <a:t>weiterführende Schallschutzmaßnahmen erstrecken.</a:t>
            </a:r>
          </a:p>
          <a:p>
            <a:r>
              <a:rPr lang="de-DE" b="0" u="none" baseline="0" dirty="0" smtClean="0"/>
              <a:t>Über die beratende Funktion hinaus sollen Sie auch begutachtend tätig werden.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16</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Anhand der vorliegenden Planungsdaten sollen Sie eine vereinfachte Immissionsprognose durchführen und </a:t>
            </a:r>
            <a:r>
              <a:rPr lang="de-DE" b="0" u="sng" baseline="0" dirty="0" smtClean="0"/>
              <a:t>die geplante Anlage diesbezüglich beurteilen</a:t>
            </a:r>
            <a:r>
              <a:rPr lang="de-DE" b="0" u="none" baseline="0" dirty="0" smtClean="0"/>
              <a:t>.</a:t>
            </a:r>
          </a:p>
          <a:p>
            <a:r>
              <a:rPr lang="de-DE" b="0" u="none" baseline="0" dirty="0" smtClean="0"/>
              <a:t>Außerdem ist </a:t>
            </a:r>
            <a:r>
              <a:rPr lang="de-DE" b="0" u="sng" baseline="0" dirty="0" smtClean="0"/>
              <a:t>die Einhaltung weiterer Betreiberpflichten gemäß 32. BImSchV zu überprüfen</a:t>
            </a:r>
            <a:r>
              <a:rPr lang="de-DE" b="0" u="none" baseline="0" dirty="0" smtClean="0"/>
              <a:t>.</a:t>
            </a:r>
          </a:p>
          <a:p>
            <a:r>
              <a:rPr lang="de-DE" b="0" u="none" baseline="0" dirty="0" smtClean="0"/>
              <a:t>Die so erfolgte Begutachtung der Anlage ist durch eine Bescheinigung zu dokumentieren, mit der der Betreiber gegenüber der Behörde ggf. </a:t>
            </a:r>
            <a:r>
              <a:rPr lang="de-DE" b="0" u="sng" baseline="0" dirty="0" smtClean="0"/>
              <a:t>die Einhaltung der Betreiberpflichten belegen kann.</a:t>
            </a:r>
          </a:p>
          <a:p>
            <a:r>
              <a:rPr lang="de-DE" b="0" u="none" baseline="0" dirty="0" smtClean="0"/>
              <a:t>Um dieser Aufgabenstellung gerecht werden zu können, sollen Sie sich in der Folge entsprechende Grundlagen aneignen.</a:t>
            </a:r>
          </a:p>
          <a:p>
            <a:pPr marL="0" marR="0" indent="0" algn="l" defTabSz="914400" rtl="0" eaLnBrk="1" fontAlgn="auto" latinLnBrk="0" hangingPunct="1">
              <a:lnSpc>
                <a:spcPct val="100000"/>
              </a:lnSpc>
              <a:spcBef>
                <a:spcPts val="0"/>
              </a:spcBef>
              <a:spcAft>
                <a:spcPts val="0"/>
              </a:spcAft>
              <a:buClrTx/>
              <a:buSzTx/>
              <a:buFontTx/>
              <a:buNone/>
              <a:tabLst/>
              <a:defRPr/>
            </a:pPr>
            <a:r>
              <a:rPr lang="de-DE" b="0" u="none" baseline="0" dirty="0" smtClean="0"/>
              <a:t>Wie wird dabei vorgegangen?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17</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Zunächst werden wir uns Schritt für Schritt und in anschaulicher Art und Weise die wichtigsten Begriffe der technischen Akustik und des in Deutschland geltenden Immissionsschutzrechts aneignen. Dies umfasst die Kapitel 2 – 7 und damit den </a:t>
            </a:r>
            <a:r>
              <a:rPr lang="de-DE" b="0" u="sng" baseline="0" dirty="0" smtClean="0"/>
              <a:t>gesamten restlichen 1. Tag des Seminars</a:t>
            </a:r>
            <a:r>
              <a:rPr lang="de-DE" b="0" u="none" baseline="0" dirty="0" smtClean="0"/>
              <a:t>.</a:t>
            </a:r>
          </a:p>
          <a:p>
            <a:r>
              <a:rPr lang="de-DE" b="0" u="none" baseline="0" dirty="0" smtClean="0"/>
              <a:t>Am 2. Tag werden wir dann das Gelernte systematisch zusammenfassen und in einigen Punkten ergänzen, so dass Sie </a:t>
            </a:r>
            <a:r>
              <a:rPr lang="de-DE" b="0" u="none" baseline="0" dirty="0" smtClean="0"/>
              <a:t>die </a:t>
            </a:r>
            <a:r>
              <a:rPr lang="de-DE" b="0" u="none" baseline="0" dirty="0" smtClean="0"/>
              <a:t>Seminarinhalte beinahe komplett wiederholen und einen Überblick bekommen. Außerdem haben Sie die Möglichkeit, Ihr Verständnis </a:t>
            </a:r>
            <a:r>
              <a:rPr lang="de-DE" b="0" u="sng" baseline="0" dirty="0" smtClean="0"/>
              <a:t>durch die Bearbeitung zahlreicher Übungsaufgaben zu überprüfen</a:t>
            </a:r>
            <a:r>
              <a:rPr lang="de-DE" b="0" u="none" baseline="0" dirty="0" smtClean="0"/>
              <a:t>.</a:t>
            </a:r>
          </a:p>
          <a:p>
            <a:r>
              <a:rPr lang="de-DE" b="0" u="none" baseline="0" dirty="0" smtClean="0"/>
              <a:t>Im abschließenden Kapitel werden Ihre konkrete Tätigkeit und die </a:t>
            </a:r>
            <a:r>
              <a:rPr lang="de-DE" b="0" u="sng" baseline="0" dirty="0" smtClean="0"/>
              <a:t>anzuwendenden Methoden klar definiert</a:t>
            </a:r>
            <a:r>
              <a:rPr lang="de-DE" b="0" u="none" baseline="0" dirty="0" smtClean="0"/>
              <a:t>. Ein wichtiger Punkt ist hier auch die Erkenntnis, welche Situationen Sie bearbeiten können und dürfen und welche nicht. Auch hier bekommen Sie realitätsnahe Fallbeispiele zum Einüben der Abläufe, die Sie erwarten.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18</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u="none" baseline="0" dirty="0" smtClean="0"/>
              <a:t>Im Rahmen der Vortragsreihe und des vorliegenden Handbuchs können allein aus Zeitgründen nicht alle vorkommenden Inhalte so gründlich behandelt werden, dass ein wirklich tiefes Verständnis erreicht wird. </a:t>
            </a:r>
            <a:r>
              <a:rPr lang="de-DE" b="0" u="sng" baseline="0" dirty="0" smtClean="0"/>
              <a:t>Darauf wird an den entsprechenden Stellen aufmerksam gemacht</a:t>
            </a:r>
            <a:r>
              <a:rPr lang="de-DE" b="0" u="none" baseline="0" dirty="0" smtClean="0"/>
              <a:t>.</a:t>
            </a:r>
          </a:p>
          <a:p>
            <a:r>
              <a:rPr lang="de-DE" b="0" u="none" baseline="0" dirty="0" smtClean="0"/>
              <a:t>Es wird weiter darauf hingewiesen, dass bei der späteren Bearbeitung von Projekten ein auf Akustik spezialisiertes Ingenieurbüro hinzugezogen werden muss, </a:t>
            </a:r>
            <a:r>
              <a:rPr lang="de-DE" b="0" u="sng" baseline="0" dirty="0" smtClean="0"/>
              <a:t>falls die angesprochene Thematik eine Rolle spielt</a:t>
            </a:r>
            <a:r>
              <a:rPr lang="de-DE" b="0" u="none" baseline="0" dirty="0" smtClean="0"/>
              <a:t>.</a:t>
            </a:r>
          </a:p>
          <a:p>
            <a:r>
              <a:rPr lang="de-DE" b="0" u="none" baseline="0" dirty="0" smtClean="0"/>
              <a:t>Geeignete Ingenieurbüros erfüllen bestimmte Standards, deren Einhaltung regelmäßig </a:t>
            </a:r>
            <a:r>
              <a:rPr lang="de-DE" b="0" u="none" baseline="0" dirty="0" smtClean="0"/>
              <a:t>nachgewiesen </a:t>
            </a:r>
            <a:r>
              <a:rPr lang="de-DE" b="0" u="none" baseline="0" dirty="0" smtClean="0"/>
              <a:t>werden muss. Sie dürfen auf Basis dieses Nachweises den Titel </a:t>
            </a:r>
            <a:r>
              <a:rPr lang="de-DE" b="0" u="sng" baseline="0" dirty="0" smtClean="0"/>
              <a:t>„Messstelle nach § 26 BImSchG“ führen</a:t>
            </a:r>
            <a:r>
              <a:rPr lang="de-DE" b="0" u="none" baseline="0" dirty="0" smtClean="0"/>
              <a:t>.</a:t>
            </a:r>
          </a:p>
          <a:p>
            <a:r>
              <a:rPr lang="de-DE" b="0" u="none" baseline="0" dirty="0" smtClean="0"/>
              <a:t>Eine Internetseite, auf der solche Firmen genannt werden, ist in </a:t>
            </a:r>
            <a:r>
              <a:rPr lang="de-DE" b="0" u="none" baseline="0" dirty="0" smtClean="0"/>
              <a:t>Abschnitt </a:t>
            </a:r>
            <a:r>
              <a:rPr lang="de-DE" b="0" u="none" baseline="0" dirty="0" smtClean="0"/>
              <a:t>11 zu finden.</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19</a:t>
            </a:fld>
            <a:endParaRPr lang="de-DE">
              <a:solidFill>
                <a:prstClr val="black"/>
              </a:solidFill>
            </a:endParaRPr>
          </a:p>
        </p:txBody>
      </p:sp>
    </p:spTree>
    <p:extLst>
      <p:ext uri="{BB962C8B-B14F-4D97-AF65-F5344CB8AC3E}">
        <p14:creationId xmlns:p14="http://schemas.microsoft.com/office/powerpoint/2010/main" val="2860519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Sie haben möglicherweise</a:t>
            </a:r>
            <a:r>
              <a:rPr lang="de-DE" baseline="0" dirty="0" smtClean="0"/>
              <a:t> schon überlegt, weshalb Sie überhaupt hier sind. Daher heißt unsere erste Frage:</a:t>
            </a:r>
          </a:p>
          <a:p>
            <a:r>
              <a:rPr lang="de-DE" u="sng" baseline="0" dirty="0" smtClean="0"/>
              <a:t>Was ist das Problem?</a:t>
            </a:r>
          </a:p>
          <a:p>
            <a:r>
              <a:rPr lang="de-DE" u="none" baseline="0" dirty="0" smtClean="0"/>
              <a:t>Die Klärung der Problemstellung führt uns unweigerlich zur zweiten Frage:</a:t>
            </a:r>
          </a:p>
          <a:p>
            <a:r>
              <a:rPr lang="de-DE" u="sng" baseline="0" dirty="0" smtClean="0"/>
              <a:t>Wie wird zur Lösung des Problems vorgegangen?</a:t>
            </a:r>
          </a:p>
          <a:p>
            <a:r>
              <a:rPr lang="de-DE" u="none" baseline="0" dirty="0" smtClean="0"/>
              <a:t>Und im Rahmen des Lösungsansatzes stellt sich die dritte Frage, die Sie dann konkret betrifft:</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Welche Aufgaben hat der </a:t>
            </a:r>
            <a:r>
              <a:rPr lang="de-DE" u="sng" baseline="0" dirty="0" smtClean="0"/>
              <a:t>Sachverständige gemäß 32. BImSchV?</a:t>
            </a:r>
          </a:p>
          <a:p>
            <a:r>
              <a:rPr lang="de-DE" u="none" baseline="0" dirty="0" smtClean="0"/>
              <a:t>Das erste Kapitel dieses Seminars beschäftigt sich also mit der Beantwortung dieser drei Fragen. Beginnen wir mit Frage 1:</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t>2</a:t>
            </a:fld>
            <a:endParaRPr lang="de-DE"/>
          </a:p>
        </p:txBody>
      </p:sp>
    </p:spTree>
    <p:extLst>
      <p:ext uri="{BB962C8B-B14F-4D97-AF65-F5344CB8AC3E}">
        <p14:creationId xmlns:p14="http://schemas.microsoft.com/office/powerpoint/2010/main" val="286051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geht</a:t>
            </a:r>
            <a:r>
              <a:rPr lang="de-DE" baseline="0" dirty="0" smtClean="0"/>
              <a:t> also um die Problemstellung. </a:t>
            </a:r>
            <a:r>
              <a:rPr lang="de-DE" dirty="0" smtClean="0"/>
              <a:t>Zur Veranschaulichung wollen wir zunächst einige</a:t>
            </a:r>
            <a:r>
              <a:rPr lang="de-DE" baseline="0" dirty="0" smtClean="0"/>
              <a:t> Bilder betrachten: </a:t>
            </a:r>
          </a:p>
          <a:p>
            <a:r>
              <a:rPr lang="de-DE" u="sng" baseline="0" dirty="0" smtClean="0"/>
              <a:t>Beispiel 1: Klimagerät an einem Einfamilienhaus.</a:t>
            </a:r>
          </a:p>
          <a:p>
            <a:r>
              <a:rPr lang="de-DE" u="none" baseline="0" dirty="0" smtClean="0"/>
              <a:t>Hier wird offenbar in ca. 6 m Entfernung zum Nachbarhaus ein Klimagerät betrieben.</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Möglicherweise halb so schlimm, wenn auch die gegenüberliegende Fassade kein Fenster aufweist.</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b="1" u="sng" dirty="0" smtClean="0"/>
          </a:p>
        </p:txBody>
      </p:sp>
      <p:sp>
        <p:nvSpPr>
          <p:cNvPr id="4" name="Foliennummernplatzhalter 3"/>
          <p:cNvSpPr>
            <a:spLocks noGrp="1"/>
          </p:cNvSpPr>
          <p:nvPr>
            <p:ph type="sldNum" sz="quarter" idx="10"/>
          </p:nvPr>
        </p:nvSpPr>
        <p:spPr/>
        <p:txBody>
          <a:bodyPr/>
          <a:lstStyle/>
          <a:p>
            <a:fld id="{3FEC1513-3634-448A-B37C-DFF56361E386}" type="slidenum">
              <a:rPr lang="de-DE" smtClean="0"/>
              <a:t>3</a:t>
            </a:fld>
            <a:endParaRPr lang="de-DE"/>
          </a:p>
        </p:txBody>
      </p:sp>
    </p:spTree>
    <p:extLst>
      <p:ext uri="{BB962C8B-B14F-4D97-AF65-F5344CB8AC3E}">
        <p14:creationId xmlns:p14="http://schemas.microsoft.com/office/powerpoint/2010/main" val="134569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dirty="0" smtClean="0"/>
              <a:t>Das</a:t>
            </a:r>
            <a:r>
              <a:rPr lang="de-DE" u="none" baseline="0" dirty="0" smtClean="0"/>
              <a:t> Gegenteil ist aber der Fall. Beinahe auf derselben Höhe befinden sich gegenüber drei Fenster. Es kann unter diesen Umständen zu einer Belästigung des Nachbarn durch Lärm kommen, denn das Klimagerät soll möglicherweise gerade im Sommer auch nachts betrieben werden, der Nachbar möchte aber bei offenem Fenster schlafen. </a:t>
            </a:r>
          </a:p>
          <a:p>
            <a:r>
              <a:rPr lang="de-DE" u="none" baseline="0" dirty="0" smtClean="0"/>
              <a:t>Ein weiteres Beispiel:</a:t>
            </a:r>
          </a:p>
          <a:p>
            <a:r>
              <a:rPr lang="de-DE" b="1" u="sng" baseline="0" dirty="0" smtClean="0"/>
              <a:t>Nächste Folie</a:t>
            </a:r>
            <a:endParaRPr lang="de-DE" b="1" u="sng" dirty="0"/>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4</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Wer sieht, wo das Gerät versteckt ist?</a:t>
            </a:r>
          </a:p>
          <a:p>
            <a:r>
              <a:rPr lang="de-DE" u="sng" dirty="0" smtClean="0"/>
              <a:t>Richtig.</a:t>
            </a:r>
          </a:p>
          <a:p>
            <a:r>
              <a:rPr lang="de-DE" u="none" dirty="0" smtClean="0"/>
              <a:t>Am linken Rand des Doppelhauses befindet sich unterhalb eines Fensters</a:t>
            </a:r>
            <a:r>
              <a:rPr lang="de-DE" u="none" baseline="0" dirty="0" smtClean="0"/>
              <a:t> der Wärmetauscher einer Luftwärmepumpe. Die Orientierung zur Straße ist aus schalltechnischer Sicht günstiger als der Aufstellort in Beispiel 1. Trotzdem ist eine Störwirkung gerade zur Nachtzeit auch hier nicht ausgeschlossen.</a:t>
            </a:r>
          </a:p>
          <a:p>
            <a:r>
              <a:rPr lang="de-DE" u="none" baseline="0" dirty="0" smtClean="0"/>
              <a:t>Und noch ein drittes Beispiel:</a:t>
            </a:r>
          </a:p>
          <a:p>
            <a:r>
              <a:rPr lang="de-DE" b="1" u="sng" baseline="0" dirty="0" smtClean="0"/>
              <a:t>Nächste Folie</a:t>
            </a:r>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5</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haben wir den</a:t>
            </a:r>
            <a:r>
              <a:rPr lang="de-DE" baseline="0" dirty="0" smtClean="0"/>
              <a:t> Wärmetauscher einer</a:t>
            </a:r>
            <a:r>
              <a:rPr lang="de-DE" dirty="0" smtClean="0"/>
              <a:t> Luftwärmepumpe</a:t>
            </a:r>
            <a:r>
              <a:rPr lang="de-DE" baseline="0" dirty="0" smtClean="0"/>
              <a:t> im Garten eines Einfamilienhauses. Die Achse des Ventilators ist nach oben gerichtet. Damit wird der komplette obere </a:t>
            </a:r>
            <a:r>
              <a:rPr lang="de-DE" baseline="0" dirty="0" err="1" smtClean="0"/>
              <a:t>Halbraum</a:t>
            </a:r>
            <a:r>
              <a:rPr lang="de-DE" baseline="0" dirty="0" smtClean="0"/>
              <a:t> und somit die gesamte nähere Umgebung beschallt. Gerade in einem sonst sehr ruhigen Umfeld kann eine solche Anlage abends und nachts als sehr störend empfunden werden. </a:t>
            </a:r>
            <a:endParaRPr lang="de-DE" dirty="0" smtClean="0"/>
          </a:p>
          <a:p>
            <a:r>
              <a:rPr lang="de-DE" b="1" u="sng" baseline="0" dirty="0" smtClean="0"/>
              <a:t>Nächste Folie</a:t>
            </a:r>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6</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macht nun aber das Problem so drängend, dass es unbedingt angegangen</a:t>
            </a:r>
            <a:r>
              <a:rPr lang="de-DE" baseline="0" dirty="0" smtClean="0"/>
              <a:t> werden muss</a:t>
            </a:r>
            <a:r>
              <a:rPr lang="de-DE" dirty="0" smtClean="0"/>
              <a:t>?</a:t>
            </a:r>
          </a:p>
          <a:p>
            <a:r>
              <a:rPr lang="de-DE" u="sng" dirty="0" smtClean="0"/>
              <a:t>Betrachten wir folgende Grafik!</a:t>
            </a:r>
          </a:p>
          <a:p>
            <a:r>
              <a:rPr lang="de-DE" u="none" dirty="0" smtClean="0"/>
              <a:t>Sie sehen</a:t>
            </a:r>
            <a:r>
              <a:rPr lang="de-DE" u="none" baseline="0" dirty="0" smtClean="0"/>
              <a:t> den Anteil verschiedener Heizsysteme in deutschen Einfamilienhäusern.</a:t>
            </a:r>
            <a:endParaRPr lang="de-DE" u="none" dirty="0" smtClean="0"/>
          </a:p>
          <a:p>
            <a:r>
              <a:rPr lang="de-DE" u="none" dirty="0" smtClean="0"/>
              <a:t>Der</a:t>
            </a:r>
            <a:r>
              <a:rPr lang="de-DE" u="none" baseline="0" dirty="0" smtClean="0"/>
              <a:t> Anteil der Wärmepumpen hat dementsprechend von ca. 3 % noch im Jahr 2004 auf ca. 25 % im Jahr 2009 zugenommen und stagniert nun seitdem auf diesem Niveau.</a:t>
            </a:r>
          </a:p>
          <a:p>
            <a:pPr marL="0" marR="0" indent="0" algn="l" defTabSz="914400" rtl="0" eaLnBrk="1" fontAlgn="auto" latinLnBrk="0" hangingPunct="1">
              <a:lnSpc>
                <a:spcPct val="100000"/>
              </a:lnSpc>
              <a:spcBef>
                <a:spcPts val="0"/>
              </a:spcBef>
              <a:spcAft>
                <a:spcPts val="0"/>
              </a:spcAft>
              <a:buClrTx/>
              <a:buSzTx/>
              <a:buFontTx/>
              <a:buNone/>
              <a:tabLst/>
              <a:defRPr/>
            </a:pPr>
            <a:r>
              <a:rPr lang="de-DE" u="sng" baseline="0" dirty="0" smtClean="0"/>
              <a:t>Was bedeutet das in absoluten Zahlen?</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Es werden 40.000 Wärmepumpen im Jahr errichtet.</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40.000 Neuaufstellungen im Jahr bedeuten </a:t>
            </a:r>
            <a:r>
              <a:rPr lang="de-DE" u="none" baseline="0" dirty="0" smtClean="0"/>
              <a:t>40.000-mal </a:t>
            </a:r>
            <a:r>
              <a:rPr lang="de-DE" u="none" baseline="0" dirty="0" smtClean="0"/>
              <a:t>im Jahr die Chance auf eine als Belästigung wahrgenommene Geräuscheinwirkung durch eine Wärmepumpe.</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Zum nächtlichen Belästigungspotenzial kommt also erschwerend die Häufigkeit der Geräte hinzu.</a:t>
            </a:r>
          </a:p>
          <a:p>
            <a:pPr marL="0" marR="0" indent="0" algn="l" defTabSz="914400" rtl="0" eaLnBrk="1" fontAlgn="auto" latinLnBrk="0" hangingPunct="1">
              <a:lnSpc>
                <a:spcPct val="100000"/>
              </a:lnSpc>
              <a:spcBef>
                <a:spcPts val="0"/>
              </a:spcBef>
              <a:spcAft>
                <a:spcPts val="0"/>
              </a:spcAft>
              <a:buClrTx/>
              <a:buSzTx/>
              <a:buFontTx/>
              <a:buNone/>
              <a:tabLst/>
              <a:defRPr/>
            </a:pPr>
            <a:r>
              <a:rPr lang="de-DE" u="none" baseline="0" dirty="0" smtClean="0"/>
              <a:t>Welche Regelungsinstrumentarien existieren derzeit/existierten bis 2014?</a:t>
            </a:r>
          </a:p>
          <a:p>
            <a:r>
              <a:rPr lang="de-DE" b="1" u="sng" baseline="0" dirty="0" smtClean="0"/>
              <a:t>Nächste Folie</a:t>
            </a:r>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Betrachten wir einen Ausschnitt aus dem Internet-Auftritt </a:t>
            </a:r>
            <a:r>
              <a:rPr lang="de-DE" u="sng" baseline="0" dirty="0" smtClean="0"/>
              <a:t>eines großen Wärmepumpenproduzenten.</a:t>
            </a:r>
          </a:p>
          <a:p>
            <a:r>
              <a:rPr lang="de-DE" u="none" baseline="0" dirty="0" smtClean="0"/>
              <a:t>Wir lesen einen Text, der überzeugend über die Anschaffung von Wärmepumpen informiert. </a:t>
            </a:r>
          </a:p>
          <a:p>
            <a:r>
              <a:rPr lang="de-DE" u="none" baseline="0" dirty="0" smtClean="0"/>
              <a:t>In Bezug auf unsere Fragestellung </a:t>
            </a:r>
            <a:r>
              <a:rPr lang="de-DE" u="sng" baseline="0" dirty="0" smtClean="0"/>
              <a:t>ist der zweite Satz interessant:</a:t>
            </a:r>
          </a:p>
          <a:p>
            <a:r>
              <a:rPr lang="de-DE" u="none" baseline="0" dirty="0" smtClean="0"/>
              <a:t>Behördliche Genehmigungen sind nicht notwendig.</a:t>
            </a:r>
          </a:p>
          <a:p>
            <a:r>
              <a:rPr lang="de-DE" u="none" baseline="0" dirty="0" smtClean="0"/>
              <a:t>Der potenziellen Störwirkung wird also derzeit/wurde bis 2014 durch keine wirksame gesetzliche Regelung begegnet.</a:t>
            </a:r>
          </a:p>
          <a:p>
            <a:r>
              <a:rPr lang="de-DE" u="none" baseline="0" dirty="0" smtClean="0"/>
              <a:t>Sind nun Luftwärmepumpen die einzigen in diesem Zusammenhang schalltechnisch kritischen Geräte? </a:t>
            </a:r>
          </a:p>
          <a:p>
            <a:r>
              <a:rPr lang="de-DE" u="none" baseline="0" dirty="0" smtClean="0"/>
              <a:t>Welche anderen haustechnischen Geräte und Anlagen arbeiten ebenfalls durchgängig, treten in jüngerer Vergangenheit vermehrt auf und sind derzeit/waren bis 2014 völlig genehmigungsfrei zu errichten?</a:t>
            </a:r>
          </a:p>
          <a:p>
            <a:r>
              <a:rPr lang="de-DE" b="1" u="sng" baseline="0" dirty="0" smtClean="0"/>
              <a:t>Nächste Folie</a:t>
            </a:r>
          </a:p>
        </p:txBody>
      </p:sp>
      <p:sp>
        <p:nvSpPr>
          <p:cNvPr id="4" name="Foliennummernplatzhalter 3"/>
          <p:cNvSpPr>
            <a:spLocks noGrp="1"/>
          </p:cNvSpPr>
          <p:nvPr>
            <p:ph type="sldNum" sz="quarter" idx="10"/>
          </p:nvPr>
        </p:nvSpPr>
        <p:spPr/>
        <p:txBody>
          <a:bodyPr/>
          <a:lstStyle/>
          <a:p>
            <a:fld id="{3FEC1513-3634-448A-B37C-DFF56361E386}"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134569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baseline="0" dirty="0" smtClean="0"/>
              <a:t>Wir haben also bereits über Luftwärmepumpen gesprochen. Welche weiteren Geräte sind in diesem Zusammenhang zu nennen?</a:t>
            </a:r>
          </a:p>
          <a:p>
            <a:r>
              <a:rPr lang="de-DE" u="sng" baseline="0" dirty="0" smtClean="0"/>
              <a:t>Bei Wortmeldung entsprechenden Button durch Klicken aufrufen</a:t>
            </a:r>
          </a:p>
          <a:p>
            <a:r>
              <a:rPr lang="de-DE" u="none" baseline="0" dirty="0" smtClean="0"/>
              <a:t>Was ist nun also unsere Problemstellung? Wir fassen zusammen:</a:t>
            </a:r>
          </a:p>
          <a:p>
            <a:pPr marL="0" marR="0" indent="0" algn="l" defTabSz="914400" rtl="0" eaLnBrk="1" fontAlgn="auto" latinLnBrk="0" hangingPunct="1">
              <a:lnSpc>
                <a:spcPct val="100000"/>
              </a:lnSpc>
              <a:spcBef>
                <a:spcPts val="0"/>
              </a:spcBef>
              <a:spcAft>
                <a:spcPts val="0"/>
              </a:spcAft>
              <a:buClrTx/>
              <a:buSzTx/>
              <a:buFontTx/>
              <a:buNone/>
              <a:tabLst/>
              <a:defRPr/>
            </a:pPr>
            <a:r>
              <a:rPr lang="de-DE" b="1" u="sng" baseline="0" dirty="0" smtClean="0"/>
              <a:t>Nächste Folie</a:t>
            </a:r>
            <a:endParaRPr lang="de-DE" u="none" baseline="0" dirty="0" smtClean="0"/>
          </a:p>
        </p:txBody>
      </p:sp>
      <p:sp>
        <p:nvSpPr>
          <p:cNvPr id="4" name="Foliennummernplatzhalter 3"/>
          <p:cNvSpPr>
            <a:spLocks noGrp="1"/>
          </p:cNvSpPr>
          <p:nvPr>
            <p:ph type="sldNum" sz="quarter" idx="10"/>
          </p:nvPr>
        </p:nvSpPr>
        <p:spPr/>
        <p:txBody>
          <a:bodyPr/>
          <a:lstStyle/>
          <a:p>
            <a:fld id="{3FEC1513-3634-448A-B37C-DFF56361E386}" type="slidenum">
              <a:rPr lang="de-DE" smtClean="0"/>
              <a:t>9</a:t>
            </a:fld>
            <a:endParaRPr lang="de-DE"/>
          </a:p>
        </p:txBody>
      </p:sp>
    </p:spTree>
    <p:extLst>
      <p:ext uri="{BB962C8B-B14F-4D97-AF65-F5344CB8AC3E}">
        <p14:creationId xmlns:p14="http://schemas.microsoft.com/office/powerpoint/2010/main" val="1766103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8" name="Rechteck 7"/>
          <p:cNvSpPr/>
          <p:nvPr/>
        </p:nvSpPr>
        <p:spPr>
          <a:xfrm>
            <a:off x="179512" y="180000"/>
            <a:ext cx="8784000" cy="649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Untertitel 2"/>
          <p:cNvSpPr>
            <a:spLocks noGrp="1"/>
          </p:cNvSpPr>
          <p:nvPr>
            <p:ph type="subTitle" idx="1"/>
          </p:nvPr>
        </p:nvSpPr>
        <p:spPr>
          <a:xfrm>
            <a:off x="413999" y="2304000"/>
            <a:ext cx="8280000" cy="1476000"/>
          </a:xfrm>
          <a:prstGeom prst="rect">
            <a:avLst/>
          </a:prstGeom>
        </p:spPr>
        <p:txBody>
          <a:bodyPr>
            <a:noAutofit/>
          </a:bodyPr>
          <a:lstStyle>
            <a:lvl1pPr marL="0" indent="0" algn="l">
              <a:lnSpc>
                <a:spcPts val="4200"/>
              </a:lnSpc>
              <a:spcBef>
                <a:spcPts val="0"/>
              </a:spcBef>
              <a:buNone/>
              <a:defRPr sz="4000" b="0" cap="none"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7" name="Rechteck 6"/>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logo.emf"/>
          <p:cNvPicPr>
            <a:picLocks noChangeAspect="1"/>
          </p:cNvPicPr>
          <p:nvPr/>
        </p:nvPicPr>
        <p:blipFill>
          <a:blip r:embed="rId2" cstate="print"/>
          <a:stretch>
            <a:fillRect/>
          </a:stretch>
        </p:blipFill>
        <p:spPr>
          <a:xfrm>
            <a:off x="6824838" y="529200"/>
            <a:ext cx="2148866" cy="1080000"/>
          </a:xfrm>
          <a:prstGeom prst="rect">
            <a:avLst/>
          </a:prstGeom>
        </p:spPr>
      </p:pic>
      <p:sp>
        <p:nvSpPr>
          <p:cNvPr id="12" name="Textfeld 11"/>
          <p:cNvSpPr txBox="1"/>
          <p:nvPr/>
        </p:nvSpPr>
        <p:spPr>
          <a:xfrm>
            <a:off x="387815" y="1076546"/>
            <a:ext cx="2643907" cy="307777"/>
          </a:xfrm>
          <a:prstGeom prst="rect">
            <a:avLst/>
          </a:prstGeom>
          <a:noFill/>
        </p:spPr>
        <p:txBody>
          <a:bodyPr wrap="square" lIns="0" tIns="0" rIns="0" bIns="0" rtlCol="0">
            <a:spAutoFit/>
          </a:bodyPr>
          <a:lstStyle/>
          <a:p>
            <a:r>
              <a:rPr lang="de-DE" sz="2000" spc="-30" baseline="0" dirty="0" smtClean="0">
                <a:solidFill>
                  <a:schemeClr val="bg1"/>
                </a:solidFill>
              </a:rPr>
              <a:t>Für Mensch &amp; Umwelt</a:t>
            </a:r>
            <a:endParaRPr lang="de-DE" sz="2000" spc="-30" baseline="0" dirty="0">
              <a:solidFill>
                <a:schemeClr val="bg1"/>
              </a:solidFill>
            </a:endParaRPr>
          </a:p>
        </p:txBody>
      </p:sp>
      <p:sp>
        <p:nvSpPr>
          <p:cNvPr id="31" name="Titel 30"/>
          <p:cNvSpPr>
            <a:spLocks noGrp="1"/>
          </p:cNvSpPr>
          <p:nvPr>
            <p:ph type="title" hasCustomPrompt="1"/>
          </p:nvPr>
        </p:nvSpPr>
        <p:spPr>
          <a:xfrm>
            <a:off x="414000" y="1872000"/>
            <a:ext cx="8280000" cy="360000"/>
          </a:xfrm>
        </p:spPr>
        <p:txBody>
          <a:bodyPr>
            <a:noAutofit/>
          </a:bodyPr>
          <a:lstStyle>
            <a:lvl1pPr>
              <a:defRPr sz="2400">
                <a:solidFill>
                  <a:schemeClr val="tx2"/>
                </a:solidFill>
              </a:defRPr>
            </a:lvl1pPr>
          </a:lstStyle>
          <a:p>
            <a:r>
              <a:rPr lang="de-DE" dirty="0" smtClean="0"/>
              <a:t>Hier steht der Veranstaltungstitel</a:t>
            </a:r>
            <a:endParaRPr lang="de-DE" dirty="0"/>
          </a:p>
        </p:txBody>
      </p:sp>
      <p:sp>
        <p:nvSpPr>
          <p:cNvPr id="34" name="Textplatzhalter 33"/>
          <p:cNvSpPr>
            <a:spLocks noGrp="1"/>
          </p:cNvSpPr>
          <p:nvPr>
            <p:ph type="body" sz="quarter" idx="10"/>
          </p:nvPr>
        </p:nvSpPr>
        <p:spPr>
          <a:xfrm>
            <a:off x="413999" y="3798000"/>
            <a:ext cx="8280000" cy="2340000"/>
          </a:xfrm>
        </p:spPr>
        <p:txBody>
          <a:bodyPr>
            <a:normAutofit/>
          </a:bodyPr>
          <a:lstStyle>
            <a:lvl1pPr indent="0">
              <a:spcBef>
                <a:spcPts val="0"/>
              </a:spcBef>
              <a:defRPr sz="2000" b="0" cap="none" baseline="0">
                <a:solidFill>
                  <a:schemeClr val="bg1"/>
                </a:solidFill>
              </a:defRPr>
            </a:lvl1pPr>
            <a:lvl2pPr marL="0" indent="0">
              <a:spcBef>
                <a:spcPts val="0"/>
              </a:spcBef>
              <a:buNone/>
              <a:defRPr sz="2000" b="0" cap="none" baseline="0">
                <a:solidFill>
                  <a:schemeClr val="bg1"/>
                </a:solidFill>
              </a:defRPr>
            </a:lvl2pPr>
            <a:lvl3pPr marL="0" indent="0">
              <a:spcBef>
                <a:spcPts val="0"/>
              </a:spcBef>
              <a:buNone/>
              <a:defRPr sz="2000" b="0" cap="none" baseline="0">
                <a:solidFill>
                  <a:schemeClr val="bg1"/>
                </a:solidFill>
              </a:defRPr>
            </a:lvl3pPr>
            <a:lvl4pPr marL="0" indent="0">
              <a:spcBef>
                <a:spcPts val="0"/>
              </a:spcBef>
              <a:buNone/>
              <a:defRPr sz="2000" b="0" cap="none" baseline="0">
                <a:solidFill>
                  <a:schemeClr val="bg1"/>
                </a:solidFill>
              </a:defRPr>
            </a:lvl4pPr>
            <a:lvl5pPr marL="0" indent="0">
              <a:spcBef>
                <a:spcPts val="0"/>
              </a:spcBef>
              <a:buNone/>
              <a:defRPr sz="2000" b="0" cap="none" baseline="0">
                <a:solidFill>
                  <a:schemeClr val="bg1"/>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8_Danke">
    <p:spTree>
      <p:nvGrpSpPr>
        <p:cNvPr id="1" name=""/>
        <p:cNvGrpSpPr/>
        <p:nvPr/>
      </p:nvGrpSpPr>
      <p:grpSpPr>
        <a:xfrm>
          <a:off x="0" y="0"/>
          <a:ext cx="0" cy="0"/>
          <a:chOff x="0" y="0"/>
          <a:chExt cx="0" cy="0"/>
        </a:xfrm>
      </p:grpSpPr>
      <p:pic>
        <p:nvPicPr>
          <p:cNvPr id="8" name="Grafik 7" descr="UBA_Fassade_Detaipptl.jpg"/>
          <p:cNvPicPr>
            <a:picLocks/>
          </p:cNvPicPr>
          <p:nvPr/>
        </p:nvPicPr>
        <p:blipFill>
          <a:blip r:embed="rId2" cstate="print"/>
          <a:srcRect t="1741"/>
          <a:stretch>
            <a:fillRect/>
          </a:stretch>
        </p:blipFill>
        <p:spPr>
          <a:xfrm>
            <a:off x="179512" y="180000"/>
            <a:ext cx="8784000" cy="6494400"/>
          </a:xfrm>
          <a:prstGeom prst="rect">
            <a:avLst/>
          </a:prstGeom>
        </p:spPr>
      </p:pic>
      <p:sp>
        <p:nvSpPr>
          <p:cNvPr id="3" name="Datumsplatzhalter 2"/>
          <p:cNvSpPr>
            <a:spLocks noGrp="1"/>
          </p:cNvSpPr>
          <p:nvPr>
            <p:ph type="dt" sz="half" idx="10"/>
          </p:nvPr>
        </p:nvSpPr>
        <p:spPr/>
        <p:txBody>
          <a:bodyPr/>
          <a:lstStyle/>
          <a:p>
            <a:fld id="{AD3896E3-D4AE-4DE7-A181-E326B50B11D0}" type="datetime1">
              <a:rPr lang="de-DE" smtClean="0"/>
              <a:t>23.05.2014</a:t>
            </a:fld>
            <a:endParaRPr lang="de-DE" dirty="0"/>
          </a:p>
        </p:txBody>
      </p:sp>
      <p:sp>
        <p:nvSpPr>
          <p:cNvPr id="4" name="Fußzeilenplatzhalter 3"/>
          <p:cNvSpPr>
            <a:spLocks noGrp="1"/>
          </p:cNvSpPr>
          <p:nvPr>
            <p:ph type="ftr" sz="quarter" idx="11"/>
          </p:nvPr>
        </p:nvSpPr>
        <p:spPr/>
        <p:txBody>
          <a:bodyPr/>
          <a:lstStyle/>
          <a:p>
            <a:r>
              <a:rPr lang="de-DE" dirty="0" smtClean="0"/>
              <a:t>Beispielvortrag</a:t>
            </a:r>
            <a:endParaRPr lang="de-DE" dirty="0"/>
          </a:p>
        </p:txBody>
      </p:sp>
      <p:sp>
        <p:nvSpPr>
          <p:cNvPr id="5" name="Foliennummernplatzhalter 4"/>
          <p:cNvSpPr>
            <a:spLocks noGrp="1"/>
          </p:cNvSpPr>
          <p:nvPr>
            <p:ph type="sldNum" sz="quarter" idx="12"/>
          </p:nvPr>
        </p:nvSpPr>
        <p:spPr/>
        <p:txBody>
          <a:bodyPr/>
          <a:lstStyle/>
          <a:p>
            <a:fld id="{444A159E-39F8-4BD4-BAC6-A1654F7AE0EA}" type="slidenum">
              <a:rPr lang="de-DE" smtClean="0"/>
              <a:pPr/>
              <a:t>‹Nr.›</a:t>
            </a:fld>
            <a:endParaRPr lang="de-DE" dirty="0"/>
          </a:p>
        </p:txBody>
      </p:sp>
      <p:sp>
        <p:nvSpPr>
          <p:cNvPr id="6" name="Rechteck 5"/>
          <p:cNvSpPr/>
          <p:nvPr/>
        </p:nvSpPr>
        <p:spPr>
          <a:xfrm>
            <a:off x="0" y="1702800"/>
            <a:ext cx="179512" cy="45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179512" y="1702800"/>
            <a:ext cx="6120000" cy="45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414338" y="1922400"/>
            <a:ext cx="5597822" cy="1290576"/>
          </a:xfrm>
        </p:spPr>
        <p:txBody>
          <a:bodyPr anchor="t">
            <a:normAutofit/>
          </a:bodyPr>
          <a:lstStyle>
            <a:lvl1pPr>
              <a:lnSpc>
                <a:spcPts val="4200"/>
              </a:lnSpc>
              <a:defRPr sz="4000"/>
            </a:lvl1pPr>
          </a:lstStyle>
          <a:p>
            <a:r>
              <a:rPr lang="de-DE" smtClean="0"/>
              <a:t>Titelmasterformat durch Klicken bearbeiten</a:t>
            </a:r>
            <a:endParaRPr lang="de-DE" dirty="0"/>
          </a:p>
        </p:txBody>
      </p:sp>
      <p:sp>
        <p:nvSpPr>
          <p:cNvPr id="10" name="Textplatzhalter 9"/>
          <p:cNvSpPr>
            <a:spLocks noGrp="1"/>
          </p:cNvSpPr>
          <p:nvPr>
            <p:ph type="body" sz="quarter" idx="13"/>
          </p:nvPr>
        </p:nvSpPr>
        <p:spPr>
          <a:xfrm>
            <a:off x="414338" y="3218400"/>
            <a:ext cx="5597525" cy="1584325"/>
          </a:xfrm>
        </p:spPr>
        <p:txBody>
          <a:bodyPr/>
          <a:lstStyle>
            <a:lvl1pPr>
              <a:defRPr b="0" cap="none" baseline="0"/>
            </a:lvl1pPr>
            <a:lvl2pPr marL="0" indent="0">
              <a:buNone/>
              <a:defRPr b="1">
                <a:solidFill>
                  <a:schemeClr val="accent3"/>
                </a:solidFill>
              </a:defRPr>
            </a:lvl2pPr>
            <a:lvl3pPr marL="0" indent="0">
              <a:buNone/>
              <a:defRPr/>
            </a:lvl3pPr>
            <a:lvl4pPr marL="0" indent="0">
              <a:buNone/>
              <a:defRPr/>
            </a:lvl4pPr>
            <a:lvl5pPr>
              <a:buNone/>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Rechteck 10"/>
          <p:cNvSpPr/>
          <p:nvPr/>
        </p:nvSpPr>
        <p:spPr>
          <a:xfrm>
            <a:off x="8962106" y="534391"/>
            <a:ext cx="181893"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descr="logo.emf"/>
          <p:cNvPicPr>
            <a:picLocks noChangeAspect="1"/>
          </p:cNvPicPr>
          <p:nvPr/>
        </p:nvPicPr>
        <p:blipFill>
          <a:blip r:embed="rId3" cstate="print"/>
          <a:stretch>
            <a:fillRect/>
          </a:stretch>
        </p:blipFill>
        <p:spPr>
          <a:xfrm>
            <a:off x="6824838" y="529200"/>
            <a:ext cx="2148866" cy="1080000"/>
          </a:xfrm>
          <a:prstGeom prst="rect">
            <a:avLst/>
          </a:prstGeom>
        </p:spPr>
      </p:pic>
    </p:spTree>
  </p:cSld>
  <p:clrMapOvr>
    <a:masterClrMapping/>
  </p:clrMapOvr>
  <p:timing>
    <p:tnLst>
      <p:par>
        <p:cTn id="1" dur="indefinite" restart="never" nodeType="tmRoot"/>
      </p:par>
    </p:tnLst>
  </p:timing>
  <p:hf hdr="0"/>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Inhalt (viel Text)">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D3896E3-D4AE-4DE7-A181-E326B50B11D0}" type="datetime1">
              <a:rPr lang="de-DE" smtClean="0"/>
              <a:t>23.05.2014</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44A159E-39F8-4BD4-BAC6-A1654F7AE0EA}" type="slidenum">
              <a:rPr lang="de-DE" smtClean="0"/>
              <a:pPr/>
              <a:t>‹Nr.›</a:t>
            </a:fld>
            <a:endParaRPr lang="de-DE" dirty="0"/>
          </a:p>
        </p:txBody>
      </p:sp>
      <p:sp>
        <p:nvSpPr>
          <p:cNvPr id="10" name="Titel 9"/>
          <p:cNvSpPr>
            <a:spLocks noGrp="1"/>
          </p:cNvSpPr>
          <p:nvPr>
            <p:ph type="title"/>
          </p:nvPr>
        </p:nvSpPr>
        <p:spPr/>
        <p:txBody>
          <a:bodyPr/>
          <a:lstStyle/>
          <a:p>
            <a:r>
              <a:rPr lang="de-DE" dirty="0" smtClean="0"/>
              <a:t>Titelmasterformat durch Klicken bearbeiten</a:t>
            </a:r>
            <a:endParaRPr lang="de-DE" dirty="0"/>
          </a:p>
        </p:txBody>
      </p:sp>
      <p:sp>
        <p:nvSpPr>
          <p:cNvPr id="11" name="Textplatzhalter 7"/>
          <p:cNvSpPr>
            <a:spLocks noGrp="1"/>
          </p:cNvSpPr>
          <p:nvPr>
            <p:ph type="body" sz="quarter" idx="13"/>
          </p:nvPr>
        </p:nvSpPr>
        <p:spPr>
          <a:xfrm>
            <a:off x="414000" y="302177"/>
            <a:ext cx="8207375" cy="231224"/>
          </a:xfrm>
          <a:prstGeom prst="rect">
            <a:avLst/>
          </a:prstGeom>
        </p:spPr>
        <p:txBody>
          <a:bodyPr lIns="0" tIns="0" rIns="0" bIns="0">
            <a:normAutofit/>
          </a:bodyPr>
          <a:lstStyle>
            <a:lvl1pPr marL="0" indent="0">
              <a:buNone/>
              <a:defRPr sz="1200" b="0" cap="none" baseline="0"/>
            </a:lvl1pPr>
          </a:lstStyle>
          <a:p>
            <a:pPr lvl="0"/>
            <a:r>
              <a:rPr lang="de-DE" dirty="0" smtClean="0"/>
              <a:t>Textmasterformat bearbeiten</a:t>
            </a:r>
          </a:p>
        </p:txBody>
      </p:sp>
      <p:sp>
        <p:nvSpPr>
          <p:cNvPr id="7" name="Inhaltsplatzhalter 6"/>
          <p:cNvSpPr>
            <a:spLocks noGrp="1"/>
          </p:cNvSpPr>
          <p:nvPr>
            <p:ph sz="quarter" idx="14"/>
          </p:nvPr>
        </p:nvSpPr>
        <p:spPr>
          <a:xfrm>
            <a:off x="415156" y="1497261"/>
            <a:ext cx="8333308" cy="4884489"/>
          </a:xfrm>
        </p:spPr>
        <p:txBody>
          <a:bodyPr>
            <a:noAutofit/>
          </a:bodyPr>
          <a:lstStyle>
            <a:lvl1pPr>
              <a:defRPr sz="2400"/>
            </a:lvl1pPr>
            <a:lvl2pPr marL="742950" indent="-285750">
              <a:buClr>
                <a:schemeClr val="tx2"/>
              </a:buClr>
              <a:buFont typeface="Arial" panose="020B0604020202020204" pitchFamily="34" charset="0"/>
              <a:buChar char="•"/>
              <a:defRPr sz="2400"/>
            </a:lvl2pPr>
            <a:lvl3pPr marL="1143000" indent="-228600">
              <a:buClr>
                <a:schemeClr val="tx2"/>
              </a:buClr>
              <a:buFont typeface="Arial" panose="020B0604020202020204" pitchFamily="34" charset="0"/>
              <a:buChar char="•"/>
              <a:defRPr sz="2200"/>
            </a:lvl3pPr>
            <a:lvl4pPr marL="1600200" indent="-228600">
              <a:buClr>
                <a:schemeClr val="tx2"/>
              </a:buClr>
              <a:buFont typeface="Arial" panose="020B0604020202020204" pitchFamily="34" charset="0"/>
              <a:buChar char="•"/>
              <a:defRPr sz="2000"/>
            </a:lvl4pPr>
            <a:lvl5pPr marL="2057400" indent="-228600">
              <a:buClr>
                <a:schemeClr val="tx2"/>
              </a:buClr>
              <a:buFont typeface="Arial" panose="020B0604020202020204" pitchFamily="34" charset="0"/>
              <a:buChar char="•"/>
              <a:defRPr sz="1800"/>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77598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Rectangle 5"/>
          <p:cNvSpPr>
            <a:spLocks noChangeArrowheads="1"/>
          </p:cNvSpPr>
          <p:nvPr/>
        </p:nvSpPr>
        <p:spPr bwMode="auto">
          <a:xfrm>
            <a:off x="-1587" y="-3175"/>
            <a:ext cx="9140825" cy="6858000"/>
          </a:xfrm>
          <a:prstGeom prst="rect">
            <a:avLst/>
          </a:prstGeom>
          <a:solidFill>
            <a:srgbClr val="E3E4E4"/>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27" name="AutoShape 3"/>
          <p:cNvSpPr>
            <a:spLocks noChangeAspect="1" noChangeArrowheads="1" noTextEdit="1"/>
          </p:cNvSpPr>
          <p:nvPr/>
        </p:nvSpPr>
        <p:spPr bwMode="auto">
          <a:xfrm>
            <a:off x="1588" y="0"/>
            <a:ext cx="9140825" cy="685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0" name="Rectangle 6"/>
          <p:cNvSpPr>
            <a:spLocks noChangeArrowheads="1"/>
          </p:cNvSpPr>
          <p:nvPr/>
        </p:nvSpPr>
        <p:spPr bwMode="auto">
          <a:xfrm>
            <a:off x="134938" y="127000"/>
            <a:ext cx="8874125" cy="65659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1" name="Freeform 7"/>
          <p:cNvSpPr>
            <a:spLocks/>
          </p:cNvSpPr>
          <p:nvPr/>
        </p:nvSpPr>
        <p:spPr bwMode="auto">
          <a:xfrm>
            <a:off x="1588" y="6594475"/>
            <a:ext cx="9140825" cy="263525"/>
          </a:xfrm>
          <a:custGeom>
            <a:avLst/>
            <a:gdLst/>
            <a:ahLst/>
            <a:cxnLst>
              <a:cxn ang="0">
                <a:pos x="0" y="0"/>
              </a:cxn>
              <a:cxn ang="0">
                <a:pos x="0" y="82"/>
              </a:cxn>
              <a:cxn ang="0">
                <a:pos x="0" y="166"/>
              </a:cxn>
              <a:cxn ang="0">
                <a:pos x="5758" y="166"/>
              </a:cxn>
              <a:cxn ang="0">
                <a:pos x="5758" y="0"/>
              </a:cxn>
              <a:cxn ang="0">
                <a:pos x="0" y="0"/>
              </a:cxn>
            </a:cxnLst>
            <a:rect l="0" t="0" r="r" b="b"/>
            <a:pathLst>
              <a:path w="5758" h="166">
                <a:moveTo>
                  <a:pt x="0" y="0"/>
                </a:moveTo>
                <a:lnTo>
                  <a:pt x="0" y="82"/>
                </a:lnTo>
                <a:lnTo>
                  <a:pt x="0" y="166"/>
                </a:lnTo>
                <a:lnTo>
                  <a:pt x="5758" y="166"/>
                </a:lnTo>
                <a:lnTo>
                  <a:pt x="5758" y="0"/>
                </a:lnTo>
                <a:lnTo>
                  <a:pt x="0" y="0"/>
                </a:lnTo>
                <a:close/>
              </a:path>
            </a:pathLst>
          </a:custGeom>
          <a:solidFill>
            <a:srgbClr val="4B4B4D"/>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2" name="Titelplatzhalter 1"/>
          <p:cNvSpPr>
            <a:spLocks noGrp="1"/>
          </p:cNvSpPr>
          <p:nvPr>
            <p:ph type="title"/>
          </p:nvPr>
        </p:nvSpPr>
        <p:spPr>
          <a:xfrm>
            <a:off x="413999" y="473825"/>
            <a:ext cx="8280000" cy="608215"/>
          </a:xfrm>
          <a:prstGeom prst="rect">
            <a:avLst/>
          </a:prstGeom>
        </p:spPr>
        <p:txBody>
          <a:bodyPr vert="horz" lIns="0" tIns="0" rIns="0" bIns="0" rtlCol="0" anchor="b" anchorCtr="0">
            <a:normAutofit/>
          </a:bodyPr>
          <a:lstStyle/>
          <a:p>
            <a:r>
              <a:rPr lang="de-DE" dirty="0" smtClean="0"/>
              <a:t>Titelmasterformat durch Klicken bearbeiten</a:t>
            </a:r>
            <a:endParaRPr lang="de-DE" dirty="0"/>
          </a:p>
        </p:txBody>
      </p:sp>
      <p:sp>
        <p:nvSpPr>
          <p:cNvPr id="4" name="Datumsplatzhalter 3"/>
          <p:cNvSpPr>
            <a:spLocks noGrp="1"/>
          </p:cNvSpPr>
          <p:nvPr>
            <p:ph type="dt" sz="half" idx="2"/>
          </p:nvPr>
        </p:nvSpPr>
        <p:spPr>
          <a:xfrm>
            <a:off x="415925" y="6597353"/>
            <a:ext cx="987723" cy="260648"/>
          </a:xfrm>
          <a:prstGeom prst="rect">
            <a:avLst/>
          </a:prstGeom>
        </p:spPr>
        <p:txBody>
          <a:bodyPr vert="horz" lIns="0" tIns="0" rIns="0" bIns="0" rtlCol="0" anchor="ctr"/>
          <a:lstStyle>
            <a:lvl1pPr algn="l">
              <a:defRPr sz="1200">
                <a:solidFill>
                  <a:schemeClr val="bg1"/>
                </a:solidFill>
              </a:defRPr>
            </a:lvl1pPr>
          </a:lstStyle>
          <a:p>
            <a:fld id="{AD3896E3-D4AE-4DE7-A181-E326B50B11D0}" type="datetime1">
              <a:rPr lang="de-DE" smtClean="0"/>
              <a:t>23.05.2014</a:t>
            </a:fld>
            <a:endParaRPr lang="de-DE" dirty="0"/>
          </a:p>
        </p:txBody>
      </p:sp>
      <p:sp>
        <p:nvSpPr>
          <p:cNvPr id="5" name="Fußzeilenplatzhalter 4"/>
          <p:cNvSpPr>
            <a:spLocks noGrp="1"/>
          </p:cNvSpPr>
          <p:nvPr>
            <p:ph type="ftr" sz="quarter" idx="3"/>
          </p:nvPr>
        </p:nvSpPr>
        <p:spPr>
          <a:xfrm>
            <a:off x="1403648" y="6597353"/>
            <a:ext cx="5112568" cy="260648"/>
          </a:xfrm>
          <a:prstGeom prst="rect">
            <a:avLst/>
          </a:prstGeom>
        </p:spPr>
        <p:txBody>
          <a:bodyPr vert="horz" lIns="0" tIns="0" rIns="0" bIns="0" rtlCol="0" anchor="ctr"/>
          <a:lstStyle>
            <a:lvl1pPr algn="l">
              <a:defRPr sz="1200">
                <a:solidFill>
                  <a:schemeClr val="bg1"/>
                </a:solidFill>
              </a:defRPr>
            </a:lvl1pPr>
          </a:lstStyle>
          <a:p>
            <a:endParaRPr lang="de-DE" dirty="0"/>
          </a:p>
        </p:txBody>
      </p:sp>
      <p:sp>
        <p:nvSpPr>
          <p:cNvPr id="6" name="Foliennummernplatzhalter 5"/>
          <p:cNvSpPr>
            <a:spLocks noGrp="1"/>
          </p:cNvSpPr>
          <p:nvPr>
            <p:ph type="sldNum" sz="quarter" idx="4"/>
          </p:nvPr>
        </p:nvSpPr>
        <p:spPr>
          <a:xfrm>
            <a:off x="8117018" y="6597353"/>
            <a:ext cx="557263" cy="260648"/>
          </a:xfrm>
          <a:prstGeom prst="rect">
            <a:avLst/>
          </a:prstGeom>
        </p:spPr>
        <p:txBody>
          <a:bodyPr vert="horz" lIns="0" tIns="0" rIns="0" bIns="0" rtlCol="0" anchor="ctr"/>
          <a:lstStyle>
            <a:lvl1pPr algn="r">
              <a:defRPr sz="1200">
                <a:solidFill>
                  <a:schemeClr val="bg1"/>
                </a:solidFill>
              </a:defRPr>
            </a:lvl1pPr>
          </a:lstStyle>
          <a:p>
            <a:fld id="{444A159E-39F8-4BD4-BAC6-A1654F7AE0EA}" type="slidenum">
              <a:rPr lang="de-DE" smtClean="0"/>
              <a:pPr/>
              <a:t>‹Nr.›</a:t>
            </a:fld>
            <a:endParaRPr lang="de-DE" dirty="0"/>
          </a:p>
        </p:txBody>
      </p:sp>
      <p:sp>
        <p:nvSpPr>
          <p:cNvPr id="19" name="Rechteck 18"/>
          <p:cNvSpPr/>
          <p:nvPr/>
        </p:nvSpPr>
        <p:spPr>
          <a:xfrm>
            <a:off x="0" y="312738"/>
            <a:ext cx="133200" cy="7346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11"/>
          <p:cNvSpPr>
            <a:spLocks noGrp="1"/>
          </p:cNvSpPr>
          <p:nvPr>
            <p:ph type="body" idx="1"/>
          </p:nvPr>
        </p:nvSpPr>
        <p:spPr>
          <a:xfrm>
            <a:off x="414000" y="1497013"/>
            <a:ext cx="8280000" cy="4865687"/>
          </a:xfrm>
          <a:prstGeom prst="rect">
            <a:avLst/>
          </a:prstGeom>
        </p:spPr>
        <p:txBody>
          <a:bodyPr vert="horz" lIns="0" tIns="0" rIns="0" bIns="45720" rtlCol="0">
            <a:normAutofit/>
          </a:bodyPr>
          <a:lstStyle/>
          <a:p>
            <a:pPr lvl="0"/>
            <a:r>
              <a:rPr lang="de-DE" dirty="0" smtClean="0"/>
              <a:t>Textmasterformate durch klicken bearbeiten</a:t>
            </a:r>
          </a:p>
          <a:p>
            <a:pPr marL="0" marR="0" lvl="1" indent="0" algn="l" defTabSz="914400" rtl="0" eaLnBrk="1" fontAlgn="auto" latinLnBrk="0" hangingPunct="1">
              <a:lnSpc>
                <a:spcPct val="120000"/>
              </a:lnSpc>
              <a:spcBef>
                <a:spcPts val="0"/>
              </a:spcBef>
              <a:spcAft>
                <a:spcPts val="0"/>
              </a:spcAft>
              <a:buClrTx/>
              <a:buSzPct val="100000"/>
              <a:buFont typeface="Meta Offc" pitchFamily="34" charset="0"/>
              <a:buNone/>
              <a:tabLst/>
              <a:defRPr/>
            </a:pPr>
            <a:r>
              <a:rPr lang="de-DE" dirty="0" smtClean="0"/>
              <a:t>Zweite Ebene</a:t>
            </a:r>
          </a:p>
          <a:p>
            <a:pPr marL="162000" marR="0" lvl="2" indent="-162000" algn="l" defTabSz="914400" rtl="0" eaLnBrk="1" fontAlgn="auto" latinLnBrk="0" hangingPunct="1">
              <a:lnSpc>
                <a:spcPct val="120000"/>
              </a:lnSpc>
              <a:spcBef>
                <a:spcPts val="0"/>
              </a:spcBef>
              <a:spcAft>
                <a:spcPts val="0"/>
              </a:spcAft>
              <a:buClrTx/>
              <a:buSzTx/>
              <a:buFont typeface="Meta Offc" pitchFamily="34" charset="0"/>
              <a:buChar char="•"/>
              <a:tabLst/>
              <a:defRPr/>
            </a:pPr>
            <a:r>
              <a:rPr lang="de-DE" dirty="0" smtClean="0"/>
              <a:t>Dritte Ebene</a:t>
            </a:r>
          </a:p>
          <a:p>
            <a:pPr marL="324000" marR="0" lvl="3"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Vierte Ebene</a:t>
            </a:r>
          </a:p>
          <a:p>
            <a:pPr marL="486000" marR="0" lvl="4" indent="-162000" algn="l" defTabSz="914400" rtl="0" eaLnBrk="1" fontAlgn="auto" latinLnBrk="0" hangingPunct="1">
              <a:lnSpc>
                <a:spcPct val="120000"/>
              </a:lnSpc>
              <a:spcBef>
                <a:spcPts val="0"/>
              </a:spcBef>
              <a:spcAft>
                <a:spcPts val="0"/>
              </a:spcAft>
              <a:buClrTx/>
              <a:buSzTx/>
              <a:buFont typeface="Symbol" pitchFamily="18" charset="2"/>
              <a:buChar char="-"/>
              <a:tabLst/>
              <a:defRPr/>
            </a:pPr>
            <a:r>
              <a:rPr lang="de-DE" dirty="0" smtClean="0"/>
              <a:t>Fünfte Ebene</a:t>
            </a:r>
            <a:endParaRPr lang="de-DE" dirty="0"/>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2"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2600" kern="1200">
          <a:solidFill>
            <a:schemeClr val="tx2"/>
          </a:solidFill>
          <a:latin typeface="+mj-lt"/>
          <a:ea typeface="+mj-ea"/>
          <a:cs typeface="+mj-cs"/>
        </a:defRPr>
      </a:lvl1pPr>
    </p:titleStyle>
    <p:bodyStyle>
      <a:lvl1pPr marL="0" indent="0" algn="l" defTabSz="914400" rtl="0" eaLnBrk="1" latinLnBrk="0" hangingPunct="1">
        <a:spcBef>
          <a:spcPct val="20000"/>
        </a:spcBef>
        <a:buClr>
          <a:schemeClr val="tx2"/>
        </a:buClr>
        <a:buFont typeface="Arial" pitchFamily="34" charset="0"/>
        <a:buNone/>
        <a:tabLst/>
        <a:defRPr kumimoji="0" lang="de-DE" sz="2400" b="1" i="0" u="none" strike="noStrike" kern="1200" cap="none" spc="0" normalizeH="0" baseline="0" noProof="0" dirty="0" smtClean="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0" lang="de-DE" sz="24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p:cNvSpPr>
            <a:spLocks noGrp="1"/>
          </p:cNvSpPr>
          <p:nvPr>
            <p:ph type="subTitle" idx="1"/>
          </p:nvPr>
        </p:nvSpPr>
        <p:spPr/>
        <p:txBody>
          <a:bodyPr/>
          <a:lstStyle/>
          <a:p>
            <a:r>
              <a:rPr lang="de-DE" dirty="0"/>
              <a:t>Um was </a:t>
            </a:r>
            <a:r>
              <a:rPr lang="de-DE" dirty="0" smtClean="0"/>
              <a:t>geht </a:t>
            </a:r>
            <a:r>
              <a:rPr lang="de-DE" dirty="0"/>
              <a:t>es?</a:t>
            </a:r>
          </a:p>
        </p:txBody>
      </p:sp>
      <p:sp>
        <p:nvSpPr>
          <p:cNvPr id="8" name="Titel 7"/>
          <p:cNvSpPr>
            <a:spLocks noGrp="1"/>
          </p:cNvSpPr>
          <p:nvPr>
            <p:ph type="title"/>
          </p:nvPr>
        </p:nvSpPr>
        <p:spPr>
          <a:noFill/>
        </p:spPr>
        <p:txBody>
          <a:bodyPr/>
          <a:lstStyle/>
          <a:p>
            <a:r>
              <a:rPr lang="de-DE" b="1" dirty="0" smtClean="0"/>
              <a:t>1. Kapitel</a:t>
            </a:r>
            <a:endParaRPr lang="de-DE" b="1" dirty="0"/>
          </a:p>
        </p:txBody>
      </p:sp>
      <p:sp>
        <p:nvSpPr>
          <p:cNvPr id="2" name="Textplatzhalter 1"/>
          <p:cNvSpPr>
            <a:spLocks noGrp="1"/>
          </p:cNvSpPr>
          <p:nvPr>
            <p:ph type="body" sz="quarter" idx="10"/>
          </p:nvPr>
        </p:nvSpPr>
        <p:spPr/>
        <p:txBody>
          <a:bodyPr/>
          <a:lstStyle/>
          <a:p>
            <a:r>
              <a:rPr lang="de-DE" dirty="0" smtClean="0"/>
              <a:t>Dr</a:t>
            </a:r>
            <a:r>
              <a:rPr lang="de-DE" dirty="0"/>
              <a:t>. Mustermann | Dipl. Ing. (FH) Frau Mustermann</a:t>
            </a:r>
          </a:p>
          <a:p>
            <a:endParaRPr lang="de-DE" dirty="0"/>
          </a:p>
        </p:txBody>
      </p:sp>
    </p:spTree>
    <p:extLst>
      <p:ext uri="{BB962C8B-B14F-4D97-AF65-F5344CB8AC3E}">
        <p14:creationId xmlns:p14="http://schemas.microsoft.com/office/powerpoint/2010/main" val="299188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CBBB5A65-6F89-4E28-BC52-2191A3EE1F5D}" type="datetime1">
              <a:rPr lang="de-DE" smtClean="0"/>
              <a:t>23.05.2014</a:t>
            </a:fld>
            <a:endParaRPr lang="de-DE" dirty="0"/>
          </a:p>
        </p:txBody>
      </p:sp>
      <p:sp>
        <p:nvSpPr>
          <p:cNvPr id="5" name="Foliennummernplatzhalter 4"/>
          <p:cNvSpPr>
            <a:spLocks noGrp="1"/>
          </p:cNvSpPr>
          <p:nvPr>
            <p:ph type="sldNum" sz="quarter" idx="12"/>
          </p:nvPr>
        </p:nvSpPr>
        <p:spPr/>
        <p:txBody>
          <a:bodyPr/>
          <a:lstStyle/>
          <a:p>
            <a:fld id="{444A159E-39F8-4BD4-BAC6-A1654F7AE0EA}" type="slidenum">
              <a:rPr lang="de-DE" smtClean="0"/>
              <a:pPr/>
              <a:t>10</a:t>
            </a:fld>
            <a:endParaRPr lang="de-DE"/>
          </a:p>
        </p:txBody>
      </p:sp>
      <p:sp>
        <p:nvSpPr>
          <p:cNvPr id="7" name="Titel 6"/>
          <p:cNvSpPr>
            <a:spLocks noGrp="1"/>
          </p:cNvSpPr>
          <p:nvPr>
            <p:ph type="title"/>
          </p:nvPr>
        </p:nvSpPr>
        <p:spPr/>
        <p:txBody>
          <a:bodyPr>
            <a:normAutofit/>
          </a:bodyPr>
          <a:lstStyle/>
          <a:p>
            <a:r>
              <a:rPr lang="de-DE" sz="2600" b="1" dirty="0"/>
              <a:t>Problemstellung</a:t>
            </a:r>
          </a:p>
        </p:txBody>
      </p:sp>
      <p:sp>
        <p:nvSpPr>
          <p:cNvPr id="6" name="Textplatzhalter 5"/>
          <p:cNvSpPr>
            <a:spLocks noGrp="1"/>
          </p:cNvSpPr>
          <p:nvPr>
            <p:ph type="body" sz="quarter" idx="13"/>
          </p:nvPr>
        </p:nvSpPr>
        <p:spPr/>
        <p:txBody>
          <a:bodyPr/>
          <a:lstStyle/>
          <a:p>
            <a:r>
              <a:rPr lang="de-DE" dirty="0"/>
              <a:t>1. Kapitel: Um was geht es?</a:t>
            </a:r>
          </a:p>
          <a:p>
            <a:endParaRPr lang="de-DE" dirty="0"/>
          </a:p>
        </p:txBody>
      </p:sp>
      <p:sp>
        <p:nvSpPr>
          <p:cNvPr id="8" name="Inhaltsplatzhalter 7"/>
          <p:cNvSpPr>
            <a:spLocks noGrp="1"/>
          </p:cNvSpPr>
          <p:nvPr>
            <p:ph sz="quarter" idx="14"/>
          </p:nvPr>
        </p:nvSpPr>
        <p:spPr>
          <a:xfrm>
            <a:off x="415156" y="1497261"/>
            <a:ext cx="8333308" cy="3371899"/>
          </a:xfrm>
        </p:spPr>
        <p:txBody>
          <a:bodyPr>
            <a:normAutofit fontScale="85000" lnSpcReduction="20000"/>
          </a:bodyPr>
          <a:lstStyle/>
          <a:p>
            <a:pPr marL="342900" indent="-342900">
              <a:buFont typeface="Arial" panose="020B0604020202020204" pitchFamily="34" charset="0"/>
              <a:buChar char="•"/>
            </a:pPr>
            <a:r>
              <a:rPr lang="de-DE" b="0" dirty="0" smtClean="0"/>
              <a:t>Zunehmender Einsatz von Geräten zur Heizung, Lüftung</a:t>
            </a:r>
            <a:r>
              <a:rPr lang="de-DE" b="0" dirty="0"/>
              <a:t> </a:t>
            </a:r>
            <a:r>
              <a:rPr lang="de-DE" b="0" dirty="0" smtClean="0"/>
              <a:t>oder Kühlung von Gebäuden innerhalb von Wohngebieten</a:t>
            </a:r>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Teilweise im Rahmen der Energiewende politisch erwünschte und geförderte Geräte</a:t>
            </a:r>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Im Normalfall keine genehmigungspflichtigen Anlagen und daher ohne schalltechnische Überprüfung aufstellbar</a:t>
            </a:r>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Häufig durchgängiger stationärer Betrieb solcher Anlagen und damit auch nachts unverminderte Lärmemissionen</a:t>
            </a:r>
          </a:p>
        </p:txBody>
      </p:sp>
      <p:sp>
        <p:nvSpPr>
          <p:cNvPr id="9" name="Inhaltsplatzhalter 7"/>
          <p:cNvSpPr txBox="1">
            <a:spLocks/>
          </p:cNvSpPr>
          <p:nvPr/>
        </p:nvSpPr>
        <p:spPr>
          <a:xfrm>
            <a:off x="251520" y="5589462"/>
            <a:ext cx="8643896" cy="791866"/>
          </a:xfrm>
          <a:prstGeom prst="rect">
            <a:avLst/>
          </a:prstGeom>
          <a:effectLst>
            <a:glow rad="127000">
              <a:schemeClr val="tx1"/>
            </a:glow>
          </a:effectLst>
        </p:spPr>
        <p:txBody>
          <a:bodyPr vert="horz" lIns="91440" tIns="45720" rIns="91440" bIns="45720" rtlCol="0">
            <a:noAutofit/>
          </a:bodyPr>
          <a:lstStyle>
            <a:lvl1pPr marL="342900" indent="-342900" algn="l" defTabSz="914400" rtl="0" eaLnBrk="1" latinLnBrk="0" hangingPunct="1">
              <a:spcBef>
                <a:spcPct val="20000"/>
              </a:spcBef>
              <a:buClr>
                <a:schemeClr val="tx2"/>
              </a:buClr>
              <a:buFont typeface="Wingdings" pitchFamily="2" charset="2"/>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de-DE" dirty="0">
                <a:solidFill>
                  <a:schemeClr val="accent1">
                    <a:lumMod val="75000"/>
                  </a:schemeClr>
                </a:solidFill>
              </a:rPr>
              <a:t>Verstärktes Auftreten von Lärmproblemen im </a:t>
            </a:r>
            <a:r>
              <a:rPr lang="de-DE" dirty="0" smtClean="0">
                <a:solidFill>
                  <a:schemeClr val="accent1">
                    <a:lumMod val="75000"/>
                  </a:schemeClr>
                </a:solidFill>
              </a:rPr>
              <a:t>Zusammenhang </a:t>
            </a:r>
            <a:r>
              <a:rPr lang="de-DE" dirty="0">
                <a:solidFill>
                  <a:schemeClr val="accent1">
                    <a:lumMod val="75000"/>
                  </a:schemeClr>
                </a:solidFill>
              </a:rPr>
              <a:t>mit dem Betrieb betreffender Geräte und Anlagen</a:t>
            </a:r>
          </a:p>
        </p:txBody>
      </p:sp>
      <p:sp>
        <p:nvSpPr>
          <p:cNvPr id="11" name="Pfeil nach unten 10"/>
          <p:cNvSpPr/>
          <p:nvPr/>
        </p:nvSpPr>
        <p:spPr>
          <a:xfrm>
            <a:off x="4231384" y="4725144"/>
            <a:ext cx="484632" cy="737035"/>
          </a:xfrm>
          <a:prstGeom prst="downArrow">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59004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fade">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t>23.05.2014</a:t>
            </a:fld>
            <a:endParaRPr lang="de-DE" dirty="0"/>
          </a:p>
        </p:txBody>
      </p:sp>
      <p:sp>
        <p:nvSpPr>
          <p:cNvPr id="6" name="Foliennummernplatzhalter 5"/>
          <p:cNvSpPr>
            <a:spLocks noGrp="1"/>
          </p:cNvSpPr>
          <p:nvPr>
            <p:ph type="sldNum" sz="quarter" idx="12"/>
          </p:nvPr>
        </p:nvSpPr>
        <p:spPr/>
        <p:txBody>
          <a:bodyPr/>
          <a:lstStyle/>
          <a:p>
            <a:fld id="{444A159E-39F8-4BD4-BAC6-A1654F7AE0EA}" type="slidenum">
              <a:rPr lang="de-DE" smtClean="0"/>
              <a:pPr/>
              <a:t>11</a:t>
            </a:fld>
            <a:endParaRPr lang="de-DE" dirty="0"/>
          </a:p>
        </p:txBody>
      </p:sp>
      <p:sp>
        <p:nvSpPr>
          <p:cNvPr id="2" name="Titel 1"/>
          <p:cNvSpPr>
            <a:spLocks noGrp="1"/>
          </p:cNvSpPr>
          <p:nvPr>
            <p:ph type="title"/>
          </p:nvPr>
        </p:nvSpPr>
        <p:spPr/>
        <p:txBody>
          <a:bodyPr>
            <a:normAutofit/>
          </a:bodyPr>
          <a:lstStyle/>
          <a:p>
            <a:r>
              <a:rPr lang="de-DE" sz="2600" b="1" dirty="0" smtClean="0"/>
              <a:t>Lösungsansatz</a:t>
            </a:r>
            <a:endParaRPr lang="de-DE" sz="2600" b="1" dirty="0"/>
          </a:p>
        </p:txBody>
      </p:sp>
      <p:sp>
        <p:nvSpPr>
          <p:cNvPr id="10" name="Textplatzhalter 9"/>
          <p:cNvSpPr>
            <a:spLocks noGrp="1"/>
          </p:cNvSpPr>
          <p:nvPr>
            <p:ph type="body" sz="quarter" idx="13"/>
          </p:nvPr>
        </p:nvSpPr>
        <p:spPr/>
        <p:txBody>
          <a:bodyPr/>
          <a:lstStyle/>
          <a:p>
            <a:r>
              <a:rPr lang="de-DE" dirty="0"/>
              <a:t>1. Kapitel: Um was geht es?</a:t>
            </a:r>
          </a:p>
          <a:p>
            <a:endParaRPr lang="de-DE" dirty="0"/>
          </a:p>
        </p:txBody>
      </p:sp>
      <p:sp>
        <p:nvSpPr>
          <p:cNvPr id="3" name="Inhaltsplatzhalter 2"/>
          <p:cNvSpPr>
            <a:spLocks noGrp="1"/>
          </p:cNvSpPr>
          <p:nvPr>
            <p:ph sz="quarter" idx="14"/>
          </p:nvPr>
        </p:nvSpPr>
        <p:spPr>
          <a:xfrm>
            <a:off x="415156" y="1497262"/>
            <a:ext cx="8333308" cy="3210928"/>
          </a:xfrm>
        </p:spPr>
        <p:txBody>
          <a:bodyPr>
            <a:normAutofit lnSpcReduction="10000"/>
          </a:bodyPr>
          <a:lstStyle/>
          <a:p>
            <a:pPr marL="342900" indent="-342900">
              <a:buFont typeface="Arial" panose="020B0604020202020204" pitchFamily="34" charset="0"/>
              <a:buChar char="•"/>
            </a:pPr>
            <a:r>
              <a:rPr lang="de-DE" b="0" dirty="0" smtClean="0"/>
              <a:t>Schalltechnische Entwicklung der betreffenden Geräte genügend ausgereift</a:t>
            </a:r>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Aber: oftmals keine Umsetzung des Stands der Technik sowohl in Bezug auf das Gerät als auch auf den Aufstellort</a:t>
            </a:r>
          </a:p>
          <a:p>
            <a:pPr marL="342900" indent="-342900">
              <a:buFont typeface="Arial" panose="020B0604020202020204" pitchFamily="34" charset="0"/>
              <a:buChar char="•"/>
            </a:pPr>
            <a:endParaRPr lang="de-DE" b="0" dirty="0"/>
          </a:p>
          <a:p>
            <a:pPr marL="342900" indent="-342900">
              <a:buFont typeface="Arial" panose="020B0604020202020204" pitchFamily="34" charset="0"/>
              <a:buChar char="•"/>
            </a:pPr>
            <a:r>
              <a:rPr lang="de-DE" b="0" dirty="0" smtClean="0"/>
              <a:t>Daher: Eingreifen des Staates zur Sicherung der Belange des Lärmschutzes notwendig</a:t>
            </a:r>
            <a:endParaRPr lang="de-DE" b="0" dirty="0"/>
          </a:p>
        </p:txBody>
      </p:sp>
      <p:sp>
        <p:nvSpPr>
          <p:cNvPr id="7" name="Inhaltsplatzhalter 7"/>
          <p:cNvSpPr txBox="1">
            <a:spLocks/>
          </p:cNvSpPr>
          <p:nvPr/>
        </p:nvSpPr>
        <p:spPr>
          <a:xfrm>
            <a:off x="251520" y="5589462"/>
            <a:ext cx="8643896" cy="575842"/>
          </a:xfrm>
          <a:prstGeom prst="rect">
            <a:avLst/>
          </a:prstGeom>
          <a:effectLst>
            <a:glow rad="127000">
              <a:schemeClr val="tx1"/>
            </a:glow>
          </a:effectLst>
        </p:spPr>
        <p:txBody>
          <a:bodyPr vert="horz" lIns="91440" tIns="45720" rIns="91440" bIns="45720" rtlCol="0">
            <a:noAutofit/>
          </a:bodyPr>
          <a:lstStyle>
            <a:lvl1pPr marL="342900" indent="-342900" algn="l" defTabSz="914400" rtl="0" eaLnBrk="1" latinLnBrk="0" hangingPunct="1">
              <a:spcBef>
                <a:spcPct val="20000"/>
              </a:spcBef>
              <a:buClr>
                <a:schemeClr val="tx2"/>
              </a:buClr>
              <a:buFont typeface="Wingdings" pitchFamily="2" charset="2"/>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de-DE" dirty="0">
                <a:solidFill>
                  <a:schemeClr val="accent1">
                    <a:lumMod val="75000"/>
                  </a:schemeClr>
                </a:solidFill>
              </a:rPr>
              <a:t>Wie ist bei einer solchen Reglementierung vorzugehen?</a:t>
            </a:r>
          </a:p>
        </p:txBody>
      </p:sp>
      <p:sp>
        <p:nvSpPr>
          <p:cNvPr id="9" name="Pfeil nach unten 8"/>
          <p:cNvSpPr/>
          <p:nvPr/>
        </p:nvSpPr>
        <p:spPr>
          <a:xfrm>
            <a:off x="4231384" y="4725144"/>
            <a:ext cx="484632" cy="737035"/>
          </a:xfrm>
          <a:prstGeom prst="downArrow">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428290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solidFill>
                  <a:srgbClr val="C8C8C8"/>
                </a:solidFill>
              </a:rPr>
              <a:pPr/>
              <a:t>23.05.2014</a:t>
            </a:fld>
            <a:endParaRPr lang="de-DE" dirty="0">
              <a:solidFill>
                <a:srgbClr val="C8C8C8"/>
              </a:solidFill>
            </a:endParaRPr>
          </a:p>
        </p:txBody>
      </p:sp>
      <p:sp>
        <p:nvSpPr>
          <p:cNvPr id="6" name="Foliennummernplatzhalter 5"/>
          <p:cNvSpPr>
            <a:spLocks noGrp="1"/>
          </p:cNvSpPr>
          <p:nvPr>
            <p:ph type="sldNum" sz="quarter" idx="12"/>
          </p:nvPr>
        </p:nvSpPr>
        <p:spPr/>
        <p:txBody>
          <a:bodyPr/>
          <a:lstStyle/>
          <a:p>
            <a:fld id="{444A159E-39F8-4BD4-BAC6-A1654F7AE0EA}" type="slidenum">
              <a:rPr lang="de-DE" smtClean="0">
                <a:solidFill>
                  <a:srgbClr val="C8C8C8"/>
                </a:solidFill>
              </a:rPr>
              <a:pPr/>
              <a:t>12</a:t>
            </a:fld>
            <a:endParaRPr lang="de-DE" dirty="0">
              <a:solidFill>
                <a:srgbClr val="C8C8C8"/>
              </a:solidFill>
            </a:endParaRPr>
          </a:p>
        </p:txBody>
      </p:sp>
      <p:sp>
        <p:nvSpPr>
          <p:cNvPr id="2" name="Titel 1"/>
          <p:cNvSpPr>
            <a:spLocks noGrp="1"/>
          </p:cNvSpPr>
          <p:nvPr>
            <p:ph type="title"/>
          </p:nvPr>
        </p:nvSpPr>
        <p:spPr/>
        <p:txBody>
          <a:bodyPr>
            <a:normAutofit/>
          </a:bodyPr>
          <a:lstStyle/>
          <a:p>
            <a:r>
              <a:rPr lang="de-DE" sz="2600" b="1" dirty="0"/>
              <a:t>Lösungsansatz</a:t>
            </a:r>
          </a:p>
        </p:txBody>
      </p:sp>
      <p:sp>
        <p:nvSpPr>
          <p:cNvPr id="10" name="Textplatzhalter 9"/>
          <p:cNvSpPr>
            <a:spLocks noGrp="1"/>
          </p:cNvSpPr>
          <p:nvPr>
            <p:ph type="body" sz="quarter" idx="13"/>
          </p:nvPr>
        </p:nvSpPr>
        <p:spPr/>
        <p:txBody>
          <a:bodyPr/>
          <a:lstStyle/>
          <a:p>
            <a:r>
              <a:rPr lang="de-DE" dirty="0"/>
              <a:t>1. Kapitel: Um was geht es?</a:t>
            </a:r>
          </a:p>
          <a:p>
            <a:endParaRPr lang="de-DE" dirty="0"/>
          </a:p>
        </p:txBody>
      </p:sp>
      <p:sp>
        <p:nvSpPr>
          <p:cNvPr id="3" name="Inhaltsplatzhalter 2"/>
          <p:cNvSpPr>
            <a:spLocks noGrp="1"/>
          </p:cNvSpPr>
          <p:nvPr>
            <p:ph sz="quarter" idx="14"/>
          </p:nvPr>
        </p:nvSpPr>
        <p:spPr/>
        <p:txBody>
          <a:bodyPr>
            <a:normAutofit/>
          </a:bodyPr>
          <a:lstStyle/>
          <a:p>
            <a:pPr marL="342900" indent="-342900">
              <a:buFont typeface="Arial" panose="020B0604020202020204" pitchFamily="34" charset="0"/>
              <a:buChar char="•"/>
            </a:pPr>
            <a:r>
              <a:rPr lang="de-DE" b="0" dirty="0" smtClean="0"/>
              <a:t>Anschaffung betreffender Geräte oftmals politisch gewollt, daher kein abschreckender Effekt erwünscht</a:t>
            </a:r>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Daher </a:t>
            </a:r>
            <a:r>
              <a:rPr lang="de-DE" b="0" dirty="0"/>
              <a:t>– </a:t>
            </a:r>
            <a:r>
              <a:rPr lang="de-DE" b="0" dirty="0" smtClean="0"/>
              <a:t>aber auch wegen der Vielzahl der Geräte – Vermeidung der verpflichtenden Einbindung von Behörden</a:t>
            </a:r>
          </a:p>
        </p:txBody>
      </p:sp>
      <p:sp>
        <p:nvSpPr>
          <p:cNvPr id="7" name="Inhaltsplatzhalter 7"/>
          <p:cNvSpPr txBox="1">
            <a:spLocks/>
          </p:cNvSpPr>
          <p:nvPr/>
        </p:nvSpPr>
        <p:spPr>
          <a:xfrm>
            <a:off x="251520" y="4886336"/>
            <a:ext cx="8643896" cy="918927"/>
          </a:xfrm>
          <a:prstGeom prst="rect">
            <a:avLst/>
          </a:prstGeom>
          <a:effectLst>
            <a:glow rad="127000">
              <a:schemeClr val="tx1"/>
            </a:glow>
          </a:effectLst>
        </p:spPr>
        <p:txBody>
          <a:bodyPr vert="horz" lIns="91440" tIns="45720" rIns="91440" bIns="45720" rtlCol="0">
            <a:noAutofit/>
          </a:bodyPr>
          <a:lstStyle>
            <a:lvl1pPr marL="342900" indent="-342900" algn="l" defTabSz="914400" rtl="0" eaLnBrk="1" latinLnBrk="0" hangingPunct="1">
              <a:spcBef>
                <a:spcPct val="20000"/>
              </a:spcBef>
              <a:buClr>
                <a:schemeClr val="tx2"/>
              </a:buClr>
              <a:buFont typeface="Wingdings" pitchFamily="2" charset="2"/>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3C3C3C"/>
              </a:buClr>
              <a:buFont typeface="Wingdings" pitchFamily="2" charset="2"/>
              <a:buNone/>
            </a:pPr>
            <a:r>
              <a:rPr lang="de-DE" dirty="0">
                <a:solidFill>
                  <a:schemeClr val="accent1">
                    <a:lumMod val="75000"/>
                  </a:schemeClr>
                </a:solidFill>
              </a:rPr>
              <a:t>Nachweis der schalltechnischen Verträglichkeit einer Anlage durch den Betreiber in unbürokratischer Weise</a:t>
            </a:r>
          </a:p>
        </p:txBody>
      </p:sp>
      <p:sp>
        <p:nvSpPr>
          <p:cNvPr id="9" name="Pfeil nach unten 8"/>
          <p:cNvSpPr/>
          <p:nvPr/>
        </p:nvSpPr>
        <p:spPr>
          <a:xfrm>
            <a:off x="4231384" y="3789040"/>
            <a:ext cx="484632" cy="737035"/>
          </a:xfrm>
          <a:prstGeom prst="downArrow">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27297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solidFill>
                  <a:srgbClr val="C8C8C8"/>
                </a:solidFill>
              </a:rPr>
              <a:pPr/>
              <a:t>23.05.2014</a:t>
            </a:fld>
            <a:endParaRPr lang="de-DE" dirty="0">
              <a:solidFill>
                <a:srgbClr val="C8C8C8"/>
              </a:solidFill>
            </a:endParaRPr>
          </a:p>
        </p:txBody>
      </p:sp>
      <p:sp>
        <p:nvSpPr>
          <p:cNvPr id="6" name="Foliennummernplatzhalter 5"/>
          <p:cNvSpPr>
            <a:spLocks noGrp="1"/>
          </p:cNvSpPr>
          <p:nvPr>
            <p:ph type="sldNum" sz="quarter" idx="12"/>
          </p:nvPr>
        </p:nvSpPr>
        <p:spPr/>
        <p:txBody>
          <a:bodyPr/>
          <a:lstStyle/>
          <a:p>
            <a:fld id="{444A159E-39F8-4BD4-BAC6-A1654F7AE0EA}" type="slidenum">
              <a:rPr lang="de-DE" smtClean="0">
                <a:solidFill>
                  <a:srgbClr val="C8C8C8"/>
                </a:solidFill>
              </a:rPr>
              <a:pPr/>
              <a:t>13</a:t>
            </a:fld>
            <a:endParaRPr lang="de-DE" dirty="0">
              <a:solidFill>
                <a:srgbClr val="C8C8C8"/>
              </a:solidFill>
            </a:endParaRPr>
          </a:p>
        </p:txBody>
      </p:sp>
      <p:sp>
        <p:nvSpPr>
          <p:cNvPr id="2" name="Titel 1"/>
          <p:cNvSpPr>
            <a:spLocks noGrp="1"/>
          </p:cNvSpPr>
          <p:nvPr>
            <p:ph type="title"/>
          </p:nvPr>
        </p:nvSpPr>
        <p:spPr/>
        <p:txBody>
          <a:bodyPr>
            <a:normAutofit/>
          </a:bodyPr>
          <a:lstStyle/>
          <a:p>
            <a:r>
              <a:rPr lang="de-DE" sz="2600" b="1" dirty="0" smtClean="0"/>
              <a:t>Lösungsansatz</a:t>
            </a:r>
            <a:endParaRPr lang="de-DE" sz="2600" b="1" dirty="0"/>
          </a:p>
        </p:txBody>
      </p:sp>
      <p:sp>
        <p:nvSpPr>
          <p:cNvPr id="8" name="Textplatzhalter 7"/>
          <p:cNvSpPr>
            <a:spLocks noGrp="1"/>
          </p:cNvSpPr>
          <p:nvPr>
            <p:ph type="body" sz="quarter" idx="13"/>
          </p:nvPr>
        </p:nvSpPr>
        <p:spPr/>
        <p:txBody>
          <a:bodyPr/>
          <a:lstStyle/>
          <a:p>
            <a:r>
              <a:rPr lang="de-DE" dirty="0"/>
              <a:t>1. Kapitel: Um was geht es?</a:t>
            </a:r>
          </a:p>
          <a:p>
            <a:endParaRPr lang="de-DE" dirty="0"/>
          </a:p>
        </p:txBody>
      </p:sp>
      <p:sp>
        <p:nvSpPr>
          <p:cNvPr id="3" name="Inhaltsplatzhalter 2"/>
          <p:cNvSpPr>
            <a:spLocks noGrp="1"/>
          </p:cNvSpPr>
          <p:nvPr>
            <p:ph sz="quarter" idx="14"/>
          </p:nvPr>
        </p:nvSpPr>
        <p:spPr/>
        <p:txBody>
          <a:bodyPr>
            <a:normAutofit/>
          </a:bodyPr>
          <a:lstStyle/>
          <a:p>
            <a:pPr marL="342900" indent="-342900">
              <a:buFont typeface="Arial" panose="020B0604020202020204" pitchFamily="34" charset="0"/>
              <a:buChar char="•"/>
            </a:pPr>
            <a:r>
              <a:rPr lang="de-DE" b="0" dirty="0" smtClean="0"/>
              <a:t>Aufstellung von verpflichtenden Verwendungsregeln für die betreffende Gerätegruppe</a:t>
            </a:r>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Dokumentation der Einhaltung der Verwendungsregeln in einer Bescheinigung erforderlich</a:t>
            </a:r>
          </a:p>
          <a:p>
            <a:pPr marL="342900" indent="-342900">
              <a:buFont typeface="Arial" panose="020B0604020202020204" pitchFamily="34" charset="0"/>
              <a:buChar char="•"/>
            </a:pPr>
            <a:endParaRPr lang="de-DE" b="0" dirty="0"/>
          </a:p>
          <a:p>
            <a:pPr marL="342900" indent="-342900">
              <a:buFont typeface="Arial" panose="020B0604020202020204" pitchFamily="34" charset="0"/>
              <a:buChar char="•"/>
            </a:pPr>
            <a:r>
              <a:rPr lang="de-DE" b="0" dirty="0" smtClean="0"/>
              <a:t>Bescheinigung bei der zuständigen Behörde ggf. auf Verlangen vorzulegen (z. B. im Beschwerdefall)</a:t>
            </a:r>
          </a:p>
          <a:p>
            <a:pPr marL="342900" indent="-342900">
              <a:buFont typeface="Arial" panose="020B0604020202020204" pitchFamily="34" charset="0"/>
              <a:buChar char="•"/>
            </a:pPr>
            <a:endParaRPr lang="de-DE" b="0" dirty="0"/>
          </a:p>
          <a:p>
            <a:pPr marL="342900" indent="-342900">
              <a:buFont typeface="Arial" panose="020B0604020202020204" pitchFamily="34" charset="0"/>
              <a:buChar char="•"/>
            </a:pPr>
            <a:r>
              <a:rPr lang="de-DE" b="0" dirty="0" smtClean="0"/>
              <a:t>Bei Verdacht auf Nichteinhaltung der Verwendungsregeln Anordnung der Einstellung des Betriebs möglich</a:t>
            </a:r>
          </a:p>
        </p:txBody>
      </p:sp>
    </p:spTree>
    <p:extLst>
      <p:ext uri="{BB962C8B-B14F-4D97-AF65-F5344CB8AC3E}">
        <p14:creationId xmlns:p14="http://schemas.microsoft.com/office/powerpoint/2010/main" val="3275685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solidFill>
                  <a:srgbClr val="C8C8C8"/>
                </a:solidFill>
              </a:rPr>
              <a:pPr/>
              <a:t>23.05.2014</a:t>
            </a:fld>
            <a:endParaRPr lang="de-DE" dirty="0">
              <a:solidFill>
                <a:srgbClr val="C8C8C8"/>
              </a:solidFill>
            </a:endParaRPr>
          </a:p>
        </p:txBody>
      </p:sp>
      <p:sp>
        <p:nvSpPr>
          <p:cNvPr id="6" name="Foliennummernplatzhalter 5"/>
          <p:cNvSpPr>
            <a:spLocks noGrp="1"/>
          </p:cNvSpPr>
          <p:nvPr>
            <p:ph type="sldNum" sz="quarter" idx="12"/>
          </p:nvPr>
        </p:nvSpPr>
        <p:spPr/>
        <p:txBody>
          <a:bodyPr/>
          <a:lstStyle/>
          <a:p>
            <a:fld id="{444A159E-39F8-4BD4-BAC6-A1654F7AE0EA}" type="slidenum">
              <a:rPr lang="de-DE" smtClean="0">
                <a:solidFill>
                  <a:srgbClr val="C8C8C8"/>
                </a:solidFill>
              </a:rPr>
              <a:pPr/>
              <a:t>14</a:t>
            </a:fld>
            <a:endParaRPr lang="de-DE" dirty="0">
              <a:solidFill>
                <a:srgbClr val="C8C8C8"/>
              </a:solidFill>
            </a:endParaRPr>
          </a:p>
        </p:txBody>
      </p:sp>
      <p:sp>
        <p:nvSpPr>
          <p:cNvPr id="2" name="Titel 1"/>
          <p:cNvSpPr>
            <a:spLocks noGrp="1"/>
          </p:cNvSpPr>
          <p:nvPr>
            <p:ph type="title"/>
          </p:nvPr>
        </p:nvSpPr>
        <p:spPr/>
        <p:txBody>
          <a:bodyPr>
            <a:normAutofit/>
          </a:bodyPr>
          <a:lstStyle/>
          <a:p>
            <a:r>
              <a:rPr lang="de-DE" sz="2600" b="1" dirty="0" smtClean="0"/>
              <a:t>Lösungsansatz</a:t>
            </a:r>
            <a:endParaRPr lang="de-DE" sz="2600" b="1" dirty="0"/>
          </a:p>
        </p:txBody>
      </p:sp>
      <p:sp>
        <p:nvSpPr>
          <p:cNvPr id="9" name="Textplatzhalter 8"/>
          <p:cNvSpPr>
            <a:spLocks noGrp="1"/>
          </p:cNvSpPr>
          <p:nvPr>
            <p:ph type="body" sz="quarter" idx="13"/>
          </p:nvPr>
        </p:nvSpPr>
        <p:spPr/>
        <p:txBody>
          <a:bodyPr/>
          <a:lstStyle/>
          <a:p>
            <a:r>
              <a:rPr lang="de-DE" dirty="0"/>
              <a:t>1. Kapitel: Um was geht es?</a:t>
            </a:r>
          </a:p>
          <a:p>
            <a:endParaRPr lang="de-DE" dirty="0"/>
          </a:p>
        </p:txBody>
      </p:sp>
      <p:sp>
        <p:nvSpPr>
          <p:cNvPr id="3" name="Inhaltsplatzhalter 2"/>
          <p:cNvSpPr>
            <a:spLocks noGrp="1"/>
          </p:cNvSpPr>
          <p:nvPr>
            <p:ph sz="quarter" idx="14"/>
          </p:nvPr>
        </p:nvSpPr>
        <p:spPr>
          <a:xfrm>
            <a:off x="415156" y="1785293"/>
            <a:ext cx="8333308" cy="2723827"/>
          </a:xfrm>
        </p:spPr>
        <p:txBody>
          <a:bodyPr>
            <a:normAutofit/>
          </a:bodyPr>
          <a:lstStyle/>
          <a:p>
            <a:pPr marL="0" indent="0">
              <a:buNone/>
            </a:pPr>
            <a:r>
              <a:rPr lang="de-DE" b="0" dirty="0" smtClean="0"/>
              <a:t>Prüfung der Einhaltung der Verwendungsregelungen und Ausstellung einer entsprechenden Bescheinigung durch den:</a:t>
            </a:r>
            <a:endParaRPr lang="de-DE" b="0" dirty="0"/>
          </a:p>
          <a:p>
            <a:pPr marL="457200" lvl="1" indent="0">
              <a:buNone/>
            </a:pPr>
            <a:endParaRPr lang="de-DE" dirty="0"/>
          </a:p>
        </p:txBody>
      </p:sp>
      <p:sp>
        <p:nvSpPr>
          <p:cNvPr id="7" name="Inhaltsplatzhalter 7"/>
          <p:cNvSpPr txBox="1">
            <a:spLocks/>
          </p:cNvSpPr>
          <p:nvPr/>
        </p:nvSpPr>
        <p:spPr>
          <a:xfrm>
            <a:off x="251520" y="3429000"/>
            <a:ext cx="8643896" cy="936104"/>
          </a:xfrm>
          <a:prstGeom prst="rect">
            <a:avLst/>
          </a:prstGeom>
          <a:effectLst>
            <a:glow rad="127000">
              <a:schemeClr val="tx1"/>
            </a:glow>
          </a:effectLst>
        </p:spPr>
        <p:txBody>
          <a:bodyPr vert="horz" lIns="91440" tIns="45720" rIns="91440" bIns="45720" rtlCol="0">
            <a:noAutofit/>
          </a:bodyPr>
          <a:lstStyle>
            <a:lvl1pPr marL="342900" indent="-342900" algn="l" defTabSz="914400" rtl="0" eaLnBrk="1" latinLnBrk="0" hangingPunct="1">
              <a:spcBef>
                <a:spcPct val="20000"/>
              </a:spcBef>
              <a:buClr>
                <a:schemeClr val="tx2"/>
              </a:buClr>
              <a:buFont typeface="Wingdings" pitchFamily="2" charset="2"/>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Wingdings" pitchFamily="2" charset="2"/>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de-DE" sz="3600" b="1" dirty="0">
                <a:solidFill>
                  <a:schemeClr val="accent1">
                    <a:lumMod val="75000"/>
                  </a:schemeClr>
                </a:solidFill>
              </a:rPr>
              <a:t>Sachverständigen </a:t>
            </a:r>
            <a:r>
              <a:rPr lang="de-DE" sz="3600" b="1" dirty="0" smtClean="0">
                <a:solidFill>
                  <a:schemeClr val="accent1">
                    <a:lumMod val="75000"/>
                  </a:schemeClr>
                </a:solidFill>
              </a:rPr>
              <a:t>gemäß 32. BImSchV</a:t>
            </a:r>
            <a:endParaRPr lang="de-DE" sz="3600" b="1" dirty="0">
              <a:solidFill>
                <a:schemeClr val="accent1">
                  <a:lumMod val="75000"/>
                </a:schemeClr>
              </a:solidFill>
            </a:endParaRPr>
          </a:p>
        </p:txBody>
      </p:sp>
    </p:spTree>
    <p:extLst>
      <p:ext uri="{BB962C8B-B14F-4D97-AF65-F5344CB8AC3E}">
        <p14:creationId xmlns:p14="http://schemas.microsoft.com/office/powerpoint/2010/main" val="3830360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solidFill>
                  <a:srgbClr val="C8C8C8"/>
                </a:solidFill>
              </a:rPr>
              <a:pPr/>
              <a:t>23.05.2014</a:t>
            </a:fld>
            <a:endParaRPr lang="de-DE" dirty="0">
              <a:solidFill>
                <a:srgbClr val="C8C8C8"/>
              </a:solidFill>
            </a:endParaRPr>
          </a:p>
        </p:txBody>
      </p:sp>
      <p:sp>
        <p:nvSpPr>
          <p:cNvPr id="6" name="Foliennummernplatzhalter 5"/>
          <p:cNvSpPr>
            <a:spLocks noGrp="1"/>
          </p:cNvSpPr>
          <p:nvPr>
            <p:ph type="sldNum" sz="quarter" idx="12"/>
          </p:nvPr>
        </p:nvSpPr>
        <p:spPr/>
        <p:txBody>
          <a:bodyPr/>
          <a:lstStyle/>
          <a:p>
            <a:fld id="{444A159E-39F8-4BD4-BAC6-A1654F7AE0EA}" type="slidenum">
              <a:rPr lang="de-DE" smtClean="0">
                <a:solidFill>
                  <a:srgbClr val="C8C8C8"/>
                </a:solidFill>
              </a:rPr>
              <a:pPr/>
              <a:t>15</a:t>
            </a:fld>
            <a:endParaRPr lang="de-DE" dirty="0">
              <a:solidFill>
                <a:srgbClr val="C8C8C8"/>
              </a:solidFill>
            </a:endParaRPr>
          </a:p>
        </p:txBody>
      </p:sp>
      <p:sp>
        <p:nvSpPr>
          <p:cNvPr id="2" name="Titel 1"/>
          <p:cNvSpPr>
            <a:spLocks noGrp="1"/>
          </p:cNvSpPr>
          <p:nvPr>
            <p:ph type="title"/>
          </p:nvPr>
        </p:nvSpPr>
        <p:spPr/>
        <p:txBody>
          <a:bodyPr>
            <a:normAutofit/>
          </a:bodyPr>
          <a:lstStyle/>
          <a:p>
            <a:r>
              <a:rPr lang="de-DE" sz="2600" b="1" dirty="0"/>
              <a:t>Aufgabenstellung</a:t>
            </a:r>
          </a:p>
        </p:txBody>
      </p:sp>
      <p:sp>
        <p:nvSpPr>
          <p:cNvPr id="7" name="Textplatzhalter 6"/>
          <p:cNvSpPr>
            <a:spLocks noGrp="1"/>
          </p:cNvSpPr>
          <p:nvPr>
            <p:ph type="body" sz="quarter" idx="13"/>
          </p:nvPr>
        </p:nvSpPr>
        <p:spPr/>
        <p:txBody>
          <a:bodyPr/>
          <a:lstStyle/>
          <a:p>
            <a:r>
              <a:rPr lang="de-DE" dirty="0"/>
              <a:t>1. Kapitel: Um was geht es?</a:t>
            </a:r>
          </a:p>
          <a:p>
            <a:endParaRPr lang="de-DE" dirty="0"/>
          </a:p>
        </p:txBody>
      </p:sp>
      <p:sp>
        <p:nvSpPr>
          <p:cNvPr id="3" name="Inhaltsplatzhalter 2"/>
          <p:cNvSpPr>
            <a:spLocks noGrp="1"/>
          </p:cNvSpPr>
          <p:nvPr>
            <p:ph sz="quarter" idx="14"/>
          </p:nvPr>
        </p:nvSpPr>
        <p:spPr/>
        <p:txBody>
          <a:bodyPr>
            <a:normAutofit/>
          </a:bodyPr>
          <a:lstStyle/>
          <a:p>
            <a:pPr marL="0" indent="0">
              <a:buNone/>
            </a:pPr>
            <a:r>
              <a:rPr lang="de-DE" dirty="0" smtClean="0"/>
              <a:t>Aufgaben des </a:t>
            </a:r>
            <a:r>
              <a:rPr lang="de-DE" dirty="0"/>
              <a:t>Sachverständigen für </a:t>
            </a:r>
            <a:r>
              <a:rPr lang="de-DE" dirty="0" smtClean="0"/>
              <a:t>Lärmschutz beim </a:t>
            </a:r>
            <a:r>
              <a:rPr lang="de-DE" dirty="0"/>
              <a:t>Betrieb stationärer </a:t>
            </a:r>
            <a:r>
              <a:rPr lang="de-DE" dirty="0" smtClean="0"/>
              <a:t>Geräte in </a:t>
            </a:r>
            <a:r>
              <a:rPr lang="de-DE" dirty="0"/>
              <a:t>Wohngebieten</a:t>
            </a:r>
            <a:endParaRPr lang="de-DE" dirty="0" smtClean="0"/>
          </a:p>
          <a:p>
            <a:endParaRPr lang="de-DE" b="0" dirty="0" smtClean="0"/>
          </a:p>
          <a:p>
            <a:endParaRPr lang="de-DE" b="0" dirty="0" smtClean="0"/>
          </a:p>
          <a:p>
            <a:pPr marL="342900" indent="-342900">
              <a:buFont typeface="Arial" panose="020B0604020202020204" pitchFamily="34" charset="0"/>
              <a:buChar char="•"/>
            </a:pPr>
            <a:r>
              <a:rPr lang="de-DE" b="0" dirty="0" smtClean="0"/>
              <a:t>Beratung des Betreibers bei der Planung einer Anlage und ihrer Inbetriebnahme</a:t>
            </a:r>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Gewährleistung der Einhaltung der Betreiberpflichten  bzgl. des Lärmschutzes</a:t>
            </a:r>
            <a:endParaRPr lang="de-DE" b="0" dirty="0"/>
          </a:p>
        </p:txBody>
      </p:sp>
    </p:spTree>
    <p:extLst>
      <p:ext uri="{BB962C8B-B14F-4D97-AF65-F5344CB8AC3E}">
        <p14:creationId xmlns:p14="http://schemas.microsoft.com/office/powerpoint/2010/main" val="3738631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solidFill>
                  <a:srgbClr val="C8C8C8"/>
                </a:solidFill>
              </a:rPr>
              <a:pPr/>
              <a:t>23.05.2014</a:t>
            </a:fld>
            <a:endParaRPr lang="de-DE" dirty="0">
              <a:solidFill>
                <a:srgbClr val="C8C8C8"/>
              </a:solidFill>
            </a:endParaRPr>
          </a:p>
        </p:txBody>
      </p:sp>
      <p:sp>
        <p:nvSpPr>
          <p:cNvPr id="6" name="Foliennummernplatzhalter 5"/>
          <p:cNvSpPr>
            <a:spLocks noGrp="1"/>
          </p:cNvSpPr>
          <p:nvPr>
            <p:ph type="sldNum" sz="quarter" idx="12"/>
          </p:nvPr>
        </p:nvSpPr>
        <p:spPr/>
        <p:txBody>
          <a:bodyPr/>
          <a:lstStyle/>
          <a:p>
            <a:fld id="{444A159E-39F8-4BD4-BAC6-A1654F7AE0EA}" type="slidenum">
              <a:rPr lang="de-DE" smtClean="0">
                <a:solidFill>
                  <a:srgbClr val="C8C8C8"/>
                </a:solidFill>
              </a:rPr>
              <a:pPr/>
              <a:t>16</a:t>
            </a:fld>
            <a:endParaRPr lang="de-DE" dirty="0">
              <a:solidFill>
                <a:srgbClr val="C8C8C8"/>
              </a:solidFill>
            </a:endParaRPr>
          </a:p>
        </p:txBody>
      </p:sp>
      <p:sp>
        <p:nvSpPr>
          <p:cNvPr id="2" name="Titel 1"/>
          <p:cNvSpPr>
            <a:spLocks noGrp="1"/>
          </p:cNvSpPr>
          <p:nvPr>
            <p:ph type="title"/>
          </p:nvPr>
        </p:nvSpPr>
        <p:spPr/>
        <p:txBody>
          <a:bodyPr>
            <a:normAutofit/>
          </a:bodyPr>
          <a:lstStyle/>
          <a:p>
            <a:r>
              <a:rPr lang="de-DE" sz="2600" b="1" dirty="0"/>
              <a:t>Aufgabenstellung</a:t>
            </a:r>
          </a:p>
        </p:txBody>
      </p:sp>
      <p:sp>
        <p:nvSpPr>
          <p:cNvPr id="7" name="Textplatzhalter 6"/>
          <p:cNvSpPr>
            <a:spLocks noGrp="1"/>
          </p:cNvSpPr>
          <p:nvPr>
            <p:ph type="body" sz="quarter" idx="13"/>
          </p:nvPr>
        </p:nvSpPr>
        <p:spPr/>
        <p:txBody>
          <a:bodyPr/>
          <a:lstStyle/>
          <a:p>
            <a:r>
              <a:rPr lang="de-DE" dirty="0"/>
              <a:t>1. Kapitel: Um was geht es?</a:t>
            </a:r>
          </a:p>
          <a:p>
            <a:endParaRPr lang="de-DE" dirty="0"/>
          </a:p>
        </p:txBody>
      </p:sp>
      <p:sp>
        <p:nvSpPr>
          <p:cNvPr id="3" name="Inhaltsplatzhalter 2"/>
          <p:cNvSpPr>
            <a:spLocks noGrp="1"/>
          </p:cNvSpPr>
          <p:nvPr>
            <p:ph sz="quarter" idx="14"/>
          </p:nvPr>
        </p:nvSpPr>
        <p:spPr/>
        <p:txBody>
          <a:bodyPr>
            <a:normAutofit/>
          </a:bodyPr>
          <a:lstStyle/>
          <a:p>
            <a:pPr marL="0" indent="0">
              <a:buNone/>
            </a:pPr>
            <a:r>
              <a:rPr lang="de-DE" dirty="0" smtClean="0"/>
              <a:t>Beratende Leistungen</a:t>
            </a:r>
          </a:p>
          <a:p>
            <a:pPr marL="0" indent="0">
              <a:buNone/>
            </a:pPr>
            <a:endParaRPr lang="de-DE" dirty="0" smtClean="0"/>
          </a:p>
          <a:p>
            <a:pPr marL="342900" indent="-342900">
              <a:buFont typeface="Arial" panose="020B0604020202020204" pitchFamily="34" charset="0"/>
              <a:buChar char="•"/>
            </a:pPr>
            <a:r>
              <a:rPr lang="de-DE" b="0" dirty="0" smtClean="0"/>
              <a:t>Allgemeine Sensibilisierung für die Immissionsproblematik im nachbarschaftlichen Umfeld</a:t>
            </a:r>
          </a:p>
          <a:p>
            <a:pPr marL="342900" indent="-342900">
              <a:buFont typeface="Arial" panose="020B0604020202020204" pitchFamily="34" charset="0"/>
              <a:buChar char="•"/>
            </a:pPr>
            <a:endParaRPr lang="de-DE" b="0" dirty="0"/>
          </a:p>
          <a:p>
            <a:pPr marL="342900" indent="-342900">
              <a:buFont typeface="Arial" panose="020B0604020202020204" pitchFamily="34" charset="0"/>
              <a:buChar char="•"/>
            </a:pPr>
            <a:r>
              <a:rPr lang="de-DE" b="0" dirty="0" smtClean="0"/>
              <a:t>Beratung bei der Auswahl eines geeigneten Geräts im Hinblick auf die konkreten Gegebenheiten vor Ort</a:t>
            </a:r>
          </a:p>
          <a:p>
            <a:pPr marL="342900" indent="-342900">
              <a:buFont typeface="Arial" panose="020B0604020202020204" pitchFamily="34" charset="0"/>
              <a:buChar char="•"/>
            </a:pPr>
            <a:endParaRPr lang="de-DE" b="0" dirty="0"/>
          </a:p>
          <a:p>
            <a:pPr marL="342900" indent="-342900">
              <a:buFont typeface="Arial" panose="020B0604020202020204" pitchFamily="34" charset="0"/>
              <a:buChar char="•"/>
            </a:pPr>
            <a:r>
              <a:rPr lang="de-DE" b="0" dirty="0" smtClean="0"/>
              <a:t>Beratung bei der Wahl des Aufstellortes und ggf. bei der Durchführung zusätzlicher Schallschutzmaßnahmen</a:t>
            </a:r>
          </a:p>
        </p:txBody>
      </p:sp>
    </p:spTree>
    <p:extLst>
      <p:ext uri="{BB962C8B-B14F-4D97-AF65-F5344CB8AC3E}">
        <p14:creationId xmlns:p14="http://schemas.microsoft.com/office/powerpoint/2010/main" val="300823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solidFill>
                  <a:srgbClr val="C8C8C8"/>
                </a:solidFill>
              </a:rPr>
              <a:pPr/>
              <a:t>23.05.2014</a:t>
            </a:fld>
            <a:endParaRPr lang="de-DE" dirty="0">
              <a:solidFill>
                <a:srgbClr val="C8C8C8"/>
              </a:solidFill>
            </a:endParaRPr>
          </a:p>
        </p:txBody>
      </p:sp>
      <p:sp>
        <p:nvSpPr>
          <p:cNvPr id="6" name="Foliennummernplatzhalter 5"/>
          <p:cNvSpPr>
            <a:spLocks noGrp="1"/>
          </p:cNvSpPr>
          <p:nvPr>
            <p:ph type="sldNum" sz="quarter" idx="12"/>
          </p:nvPr>
        </p:nvSpPr>
        <p:spPr/>
        <p:txBody>
          <a:bodyPr/>
          <a:lstStyle/>
          <a:p>
            <a:fld id="{444A159E-39F8-4BD4-BAC6-A1654F7AE0EA}" type="slidenum">
              <a:rPr lang="de-DE" smtClean="0">
                <a:solidFill>
                  <a:srgbClr val="C8C8C8"/>
                </a:solidFill>
              </a:rPr>
              <a:pPr/>
              <a:t>17</a:t>
            </a:fld>
            <a:endParaRPr lang="de-DE" dirty="0">
              <a:solidFill>
                <a:srgbClr val="C8C8C8"/>
              </a:solidFill>
            </a:endParaRPr>
          </a:p>
        </p:txBody>
      </p:sp>
      <p:sp>
        <p:nvSpPr>
          <p:cNvPr id="2" name="Titel 1"/>
          <p:cNvSpPr>
            <a:spLocks noGrp="1"/>
          </p:cNvSpPr>
          <p:nvPr>
            <p:ph type="title"/>
          </p:nvPr>
        </p:nvSpPr>
        <p:spPr/>
        <p:txBody>
          <a:bodyPr>
            <a:normAutofit/>
          </a:bodyPr>
          <a:lstStyle/>
          <a:p>
            <a:r>
              <a:rPr lang="de-DE" sz="2600" b="1" dirty="0" smtClean="0"/>
              <a:t>Aufgabenstellung</a:t>
            </a:r>
            <a:endParaRPr lang="de-DE" sz="2600" b="1" dirty="0"/>
          </a:p>
        </p:txBody>
      </p:sp>
      <p:sp>
        <p:nvSpPr>
          <p:cNvPr id="7" name="Textplatzhalter 6"/>
          <p:cNvSpPr>
            <a:spLocks noGrp="1"/>
          </p:cNvSpPr>
          <p:nvPr>
            <p:ph type="body" sz="quarter" idx="13"/>
          </p:nvPr>
        </p:nvSpPr>
        <p:spPr/>
        <p:txBody>
          <a:bodyPr/>
          <a:lstStyle/>
          <a:p>
            <a:r>
              <a:rPr lang="de-DE" dirty="0"/>
              <a:t>1. Kapitel: Um was geht es?</a:t>
            </a:r>
          </a:p>
          <a:p>
            <a:endParaRPr lang="de-DE" dirty="0"/>
          </a:p>
        </p:txBody>
      </p:sp>
      <p:sp>
        <p:nvSpPr>
          <p:cNvPr id="3" name="Inhaltsplatzhalter 2"/>
          <p:cNvSpPr>
            <a:spLocks noGrp="1"/>
          </p:cNvSpPr>
          <p:nvPr>
            <p:ph sz="quarter" idx="14"/>
          </p:nvPr>
        </p:nvSpPr>
        <p:spPr/>
        <p:txBody>
          <a:bodyPr>
            <a:normAutofit/>
          </a:bodyPr>
          <a:lstStyle/>
          <a:p>
            <a:pPr marL="0" indent="0">
              <a:buNone/>
            </a:pPr>
            <a:r>
              <a:rPr lang="de-DE" dirty="0" smtClean="0"/>
              <a:t>Beurteilende Leistungen</a:t>
            </a:r>
          </a:p>
          <a:p>
            <a:pPr marL="0" indent="0">
              <a:buNone/>
            </a:pPr>
            <a:endParaRPr lang="de-DE" dirty="0" smtClean="0"/>
          </a:p>
          <a:p>
            <a:pPr marL="342900" indent="-342900">
              <a:buFont typeface="Arial" panose="020B0604020202020204" pitchFamily="34" charset="0"/>
              <a:buChar char="•"/>
            </a:pPr>
            <a:r>
              <a:rPr lang="de-DE" b="0" dirty="0"/>
              <a:t>Durchführung einer vereinfachten Immissionsprognose und Beurteilung der vorliegenden Planung</a:t>
            </a:r>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Gewährleistung </a:t>
            </a:r>
            <a:r>
              <a:rPr lang="de-DE" b="0" dirty="0"/>
              <a:t>der Einhaltung </a:t>
            </a:r>
            <a:r>
              <a:rPr lang="de-DE" b="0" dirty="0" smtClean="0"/>
              <a:t>weiterer </a:t>
            </a:r>
            <a:r>
              <a:rPr lang="de-DE" b="0" dirty="0"/>
              <a:t>Betreiberpflichten bzgl. des Lärmschutzes</a:t>
            </a:r>
          </a:p>
          <a:p>
            <a:endParaRPr lang="de-DE" b="0" dirty="0"/>
          </a:p>
          <a:p>
            <a:pPr marL="342900" indent="-342900">
              <a:buFont typeface="Arial" panose="020B0604020202020204" pitchFamily="34" charset="0"/>
              <a:buChar char="•"/>
            </a:pPr>
            <a:r>
              <a:rPr lang="de-DE" b="0" dirty="0"/>
              <a:t>Ausstellung einer Bescheinigung zum Nachweis der Einhaltung der Betreiberpflichten gegenüber der </a:t>
            </a:r>
            <a:r>
              <a:rPr lang="de-DE" b="0" dirty="0" smtClean="0"/>
              <a:t>Behörde</a:t>
            </a:r>
            <a:endParaRPr lang="de-DE" b="0" dirty="0"/>
          </a:p>
        </p:txBody>
      </p:sp>
    </p:spTree>
    <p:extLst>
      <p:ext uri="{BB962C8B-B14F-4D97-AF65-F5344CB8AC3E}">
        <p14:creationId xmlns:p14="http://schemas.microsoft.com/office/powerpoint/2010/main" val="4284859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solidFill>
                  <a:srgbClr val="C8C8C8"/>
                </a:solidFill>
              </a:rPr>
              <a:pPr/>
              <a:t>23.05.2014</a:t>
            </a:fld>
            <a:endParaRPr lang="de-DE" dirty="0">
              <a:solidFill>
                <a:srgbClr val="C8C8C8"/>
              </a:solidFill>
            </a:endParaRPr>
          </a:p>
        </p:txBody>
      </p:sp>
      <p:sp>
        <p:nvSpPr>
          <p:cNvPr id="6" name="Foliennummernplatzhalter 5"/>
          <p:cNvSpPr>
            <a:spLocks noGrp="1"/>
          </p:cNvSpPr>
          <p:nvPr>
            <p:ph type="sldNum" sz="quarter" idx="12"/>
          </p:nvPr>
        </p:nvSpPr>
        <p:spPr/>
        <p:txBody>
          <a:bodyPr/>
          <a:lstStyle/>
          <a:p>
            <a:fld id="{444A159E-39F8-4BD4-BAC6-A1654F7AE0EA}" type="slidenum">
              <a:rPr lang="de-DE" smtClean="0">
                <a:solidFill>
                  <a:srgbClr val="C8C8C8"/>
                </a:solidFill>
              </a:rPr>
              <a:pPr/>
              <a:t>18</a:t>
            </a:fld>
            <a:endParaRPr lang="de-DE" dirty="0">
              <a:solidFill>
                <a:srgbClr val="C8C8C8"/>
              </a:solidFill>
            </a:endParaRPr>
          </a:p>
        </p:txBody>
      </p:sp>
      <p:sp>
        <p:nvSpPr>
          <p:cNvPr id="2" name="Titel 1"/>
          <p:cNvSpPr>
            <a:spLocks noGrp="1"/>
          </p:cNvSpPr>
          <p:nvPr>
            <p:ph type="title"/>
          </p:nvPr>
        </p:nvSpPr>
        <p:spPr/>
        <p:txBody>
          <a:bodyPr>
            <a:normAutofit/>
          </a:bodyPr>
          <a:lstStyle/>
          <a:p>
            <a:r>
              <a:rPr lang="de-DE" sz="2600" b="1" dirty="0" smtClean="0"/>
              <a:t>Aufbau des Seminars</a:t>
            </a:r>
            <a:endParaRPr lang="de-DE" sz="2600" b="1" dirty="0"/>
          </a:p>
        </p:txBody>
      </p:sp>
      <p:sp>
        <p:nvSpPr>
          <p:cNvPr id="7" name="Textplatzhalter 6"/>
          <p:cNvSpPr>
            <a:spLocks noGrp="1"/>
          </p:cNvSpPr>
          <p:nvPr>
            <p:ph type="body" sz="quarter" idx="13"/>
          </p:nvPr>
        </p:nvSpPr>
        <p:spPr/>
        <p:txBody>
          <a:bodyPr/>
          <a:lstStyle/>
          <a:p>
            <a:r>
              <a:rPr lang="de-DE" dirty="0"/>
              <a:t>1. Kapitel: Um was geht es?</a:t>
            </a:r>
          </a:p>
          <a:p>
            <a:endParaRPr lang="de-DE" dirty="0"/>
          </a:p>
        </p:txBody>
      </p:sp>
      <p:sp>
        <p:nvSpPr>
          <p:cNvPr id="3" name="Inhaltsplatzhalter 2"/>
          <p:cNvSpPr>
            <a:spLocks noGrp="1"/>
          </p:cNvSpPr>
          <p:nvPr>
            <p:ph sz="quarter" idx="14"/>
          </p:nvPr>
        </p:nvSpPr>
        <p:spPr>
          <a:xfrm>
            <a:off x="415156" y="2204864"/>
            <a:ext cx="8333308" cy="3528392"/>
          </a:xfrm>
        </p:spPr>
        <p:txBody>
          <a:bodyPr>
            <a:normAutofit/>
          </a:bodyPr>
          <a:lstStyle/>
          <a:p>
            <a:pPr marL="342900" indent="-342900">
              <a:buFont typeface="Arial" panose="020B0604020202020204" pitchFamily="34" charset="0"/>
              <a:buChar char="•"/>
            </a:pPr>
            <a:r>
              <a:rPr lang="de-DE" b="0" dirty="0" smtClean="0"/>
              <a:t>Kapitel 2 – 7: Einführung in die Grundlagen der technischen Akustik und des Immissionsschutzrechts</a:t>
            </a:r>
            <a:endParaRPr lang="de-DE" b="0" dirty="0"/>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Kapitel 8 – 9: </a:t>
            </a:r>
            <a:r>
              <a:rPr lang="de-DE" b="0" dirty="0"/>
              <a:t>S</a:t>
            </a:r>
            <a:r>
              <a:rPr lang="de-DE" b="0" dirty="0" smtClean="0"/>
              <a:t>ystematische Zusammenfassung der vermittelten Inhalte und Übungen  </a:t>
            </a:r>
            <a:endParaRPr lang="de-DE" b="0" dirty="0"/>
          </a:p>
          <a:p>
            <a:endParaRPr lang="de-DE" b="0" dirty="0"/>
          </a:p>
          <a:p>
            <a:pPr marL="342900" indent="-342900">
              <a:buFont typeface="Arial" panose="020B0604020202020204" pitchFamily="34" charset="0"/>
              <a:buChar char="•"/>
            </a:pPr>
            <a:r>
              <a:rPr lang="de-DE" b="0" dirty="0" smtClean="0"/>
              <a:t>Kapitel 10: Abgrenzung und detaillierte Beschreibung der Tätigkeit des Sachverständigen</a:t>
            </a:r>
          </a:p>
        </p:txBody>
      </p:sp>
    </p:spTree>
    <p:extLst>
      <p:ext uri="{BB962C8B-B14F-4D97-AF65-F5344CB8AC3E}">
        <p14:creationId xmlns:p14="http://schemas.microsoft.com/office/powerpoint/2010/main" val="243383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solidFill>
                  <a:srgbClr val="C8C8C8"/>
                </a:solidFill>
              </a:rPr>
              <a:pPr/>
              <a:t>23.05.2014</a:t>
            </a:fld>
            <a:endParaRPr lang="de-DE" dirty="0">
              <a:solidFill>
                <a:srgbClr val="C8C8C8"/>
              </a:solidFill>
            </a:endParaRPr>
          </a:p>
        </p:txBody>
      </p:sp>
      <p:sp>
        <p:nvSpPr>
          <p:cNvPr id="6" name="Foliennummernplatzhalter 5"/>
          <p:cNvSpPr>
            <a:spLocks noGrp="1"/>
          </p:cNvSpPr>
          <p:nvPr>
            <p:ph type="sldNum" sz="quarter" idx="12"/>
          </p:nvPr>
        </p:nvSpPr>
        <p:spPr/>
        <p:txBody>
          <a:bodyPr/>
          <a:lstStyle/>
          <a:p>
            <a:fld id="{444A159E-39F8-4BD4-BAC6-A1654F7AE0EA}" type="slidenum">
              <a:rPr lang="de-DE" smtClean="0">
                <a:solidFill>
                  <a:srgbClr val="C8C8C8"/>
                </a:solidFill>
              </a:rPr>
              <a:pPr/>
              <a:t>19</a:t>
            </a:fld>
            <a:endParaRPr lang="de-DE" dirty="0">
              <a:solidFill>
                <a:srgbClr val="C8C8C8"/>
              </a:solidFill>
            </a:endParaRPr>
          </a:p>
        </p:txBody>
      </p:sp>
      <p:sp>
        <p:nvSpPr>
          <p:cNvPr id="2" name="Titel 1"/>
          <p:cNvSpPr>
            <a:spLocks noGrp="1"/>
          </p:cNvSpPr>
          <p:nvPr>
            <p:ph type="title"/>
          </p:nvPr>
        </p:nvSpPr>
        <p:spPr/>
        <p:txBody>
          <a:bodyPr>
            <a:normAutofit/>
          </a:bodyPr>
          <a:lstStyle/>
          <a:p>
            <a:r>
              <a:rPr lang="de-DE" b="1" dirty="0" smtClean="0"/>
              <a:t>Hinweis</a:t>
            </a:r>
            <a:endParaRPr lang="de-DE" sz="2600" b="1" dirty="0"/>
          </a:p>
        </p:txBody>
      </p:sp>
      <p:sp>
        <p:nvSpPr>
          <p:cNvPr id="7" name="Textplatzhalter 6"/>
          <p:cNvSpPr>
            <a:spLocks noGrp="1"/>
          </p:cNvSpPr>
          <p:nvPr>
            <p:ph type="body" sz="quarter" idx="13"/>
          </p:nvPr>
        </p:nvSpPr>
        <p:spPr/>
        <p:txBody>
          <a:bodyPr/>
          <a:lstStyle/>
          <a:p>
            <a:r>
              <a:rPr lang="de-DE" dirty="0"/>
              <a:t>1. Kapitel: Um was geht es?</a:t>
            </a:r>
          </a:p>
          <a:p>
            <a:endParaRPr lang="de-DE" dirty="0"/>
          </a:p>
        </p:txBody>
      </p:sp>
      <p:sp>
        <p:nvSpPr>
          <p:cNvPr id="3" name="Inhaltsplatzhalter 2"/>
          <p:cNvSpPr>
            <a:spLocks noGrp="1"/>
          </p:cNvSpPr>
          <p:nvPr>
            <p:ph sz="quarter" idx="14"/>
          </p:nvPr>
        </p:nvSpPr>
        <p:spPr>
          <a:xfrm>
            <a:off x="395536" y="1988369"/>
            <a:ext cx="8333308" cy="3816895"/>
          </a:xfrm>
        </p:spPr>
        <p:txBody>
          <a:bodyPr>
            <a:normAutofit lnSpcReduction="10000"/>
          </a:bodyPr>
          <a:lstStyle/>
          <a:p>
            <a:pPr marL="342900" indent="-342900">
              <a:buFont typeface="Arial" panose="020B0604020202020204" pitchFamily="34" charset="0"/>
              <a:buChar char="•"/>
            </a:pPr>
            <a:r>
              <a:rPr lang="de-DE" b="0" dirty="0"/>
              <a:t>M</a:t>
            </a:r>
            <a:r>
              <a:rPr lang="de-DE" b="0" dirty="0" smtClean="0"/>
              <a:t>anche Themen können u. a. aus Zeitgründen nur grob erklärt werden. Darauf wird ggf. hingewiesen.</a:t>
            </a:r>
            <a:endParaRPr lang="de-DE" b="0" dirty="0"/>
          </a:p>
          <a:p>
            <a:pPr marL="342900" indent="-342900">
              <a:buFont typeface="Arial" panose="020B0604020202020204" pitchFamily="34" charset="0"/>
              <a:buChar char="•"/>
            </a:pPr>
            <a:endParaRPr lang="de-DE" b="0" dirty="0" smtClean="0"/>
          </a:p>
          <a:p>
            <a:pPr marL="342900" indent="-342900">
              <a:buFont typeface="Arial" panose="020B0604020202020204" pitchFamily="34" charset="0"/>
              <a:buChar char="•"/>
            </a:pPr>
            <a:r>
              <a:rPr lang="de-DE" b="0" dirty="0" smtClean="0"/>
              <a:t>Spielen solche Themen in der Projektarbeit eine Rolle, ist vom Sachverständigen ein auf Akustik spezialisiertes Ingenieurbüro hinzuzuziehen.</a:t>
            </a:r>
            <a:endParaRPr lang="de-DE" b="0" dirty="0"/>
          </a:p>
          <a:p>
            <a:endParaRPr lang="de-DE" b="0" dirty="0"/>
          </a:p>
          <a:p>
            <a:pPr marL="342900" indent="-342900">
              <a:buFont typeface="Arial" panose="020B0604020202020204" pitchFamily="34" charset="0"/>
              <a:buChar char="•"/>
            </a:pPr>
            <a:r>
              <a:rPr lang="de-DE" b="0" dirty="0" smtClean="0"/>
              <a:t>Geeignete Ingenieurbüros führen den Titel „Messstelle nach § 26 BImSchG“ und werden regelmäßig auf </a:t>
            </a:r>
            <a:r>
              <a:rPr lang="de-DE" b="0" dirty="0" smtClean="0"/>
              <a:t>Einhaltung </a:t>
            </a:r>
            <a:r>
              <a:rPr lang="de-DE" b="0" dirty="0" smtClean="0"/>
              <a:t>der entsprechenden Standards hin überprüft.</a:t>
            </a:r>
          </a:p>
        </p:txBody>
      </p:sp>
    </p:spTree>
    <p:extLst>
      <p:ext uri="{BB962C8B-B14F-4D97-AF65-F5344CB8AC3E}">
        <p14:creationId xmlns:p14="http://schemas.microsoft.com/office/powerpoint/2010/main" val="2144148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20A82B-31DB-4A8B-AA85-4000F63A11A9}" type="datetime1">
              <a:rPr lang="de-DE" smtClean="0"/>
              <a:t>23.05.2014</a:t>
            </a:fld>
            <a:endParaRPr lang="de-DE" dirty="0"/>
          </a:p>
        </p:txBody>
      </p:sp>
      <p:sp>
        <p:nvSpPr>
          <p:cNvPr id="6" name="Foliennummernplatzhalter 5"/>
          <p:cNvSpPr>
            <a:spLocks noGrp="1"/>
          </p:cNvSpPr>
          <p:nvPr>
            <p:ph type="sldNum" sz="quarter" idx="12"/>
          </p:nvPr>
        </p:nvSpPr>
        <p:spPr/>
        <p:txBody>
          <a:bodyPr/>
          <a:lstStyle/>
          <a:p>
            <a:fld id="{444A159E-39F8-4BD4-BAC6-A1654F7AE0EA}" type="slidenum">
              <a:rPr lang="de-DE" smtClean="0"/>
              <a:pPr/>
              <a:t>2</a:t>
            </a:fld>
            <a:endParaRPr lang="de-DE" dirty="0"/>
          </a:p>
        </p:txBody>
      </p:sp>
      <p:sp>
        <p:nvSpPr>
          <p:cNvPr id="2" name="Titel 1"/>
          <p:cNvSpPr>
            <a:spLocks noGrp="1"/>
          </p:cNvSpPr>
          <p:nvPr>
            <p:ph type="title"/>
          </p:nvPr>
        </p:nvSpPr>
        <p:spPr/>
        <p:txBody>
          <a:bodyPr>
            <a:normAutofit/>
          </a:bodyPr>
          <a:lstStyle/>
          <a:p>
            <a:r>
              <a:rPr lang="de-DE" sz="2600" b="1" dirty="0" smtClean="0"/>
              <a:t>Um was geht es?</a:t>
            </a:r>
            <a:endParaRPr lang="de-DE" sz="2600" b="1" dirty="0"/>
          </a:p>
        </p:txBody>
      </p:sp>
      <p:sp>
        <p:nvSpPr>
          <p:cNvPr id="8" name="Textplatzhalter 7"/>
          <p:cNvSpPr>
            <a:spLocks noGrp="1"/>
          </p:cNvSpPr>
          <p:nvPr>
            <p:ph type="body" sz="quarter" idx="13"/>
          </p:nvPr>
        </p:nvSpPr>
        <p:spPr/>
        <p:txBody>
          <a:bodyPr/>
          <a:lstStyle/>
          <a:p>
            <a:r>
              <a:rPr lang="de-DE" dirty="0" smtClean="0"/>
              <a:t>1. Kapitel: Um was geht es?</a:t>
            </a:r>
            <a:endParaRPr lang="de-DE" dirty="0"/>
          </a:p>
        </p:txBody>
      </p:sp>
      <p:sp>
        <p:nvSpPr>
          <p:cNvPr id="3" name="Inhaltsplatzhalter 2"/>
          <p:cNvSpPr>
            <a:spLocks noGrp="1"/>
          </p:cNvSpPr>
          <p:nvPr>
            <p:ph sz="quarter" idx="14"/>
          </p:nvPr>
        </p:nvSpPr>
        <p:spPr>
          <a:xfrm>
            <a:off x="415156" y="1929309"/>
            <a:ext cx="8333308" cy="3515915"/>
          </a:xfrm>
        </p:spPr>
        <p:txBody>
          <a:bodyPr>
            <a:normAutofit/>
          </a:bodyPr>
          <a:lstStyle/>
          <a:p>
            <a:pPr algn="ctr"/>
            <a:r>
              <a:rPr lang="de-DE" sz="2800" dirty="0" smtClean="0"/>
              <a:t>Was ist das Problem?</a:t>
            </a:r>
          </a:p>
          <a:p>
            <a:endParaRPr lang="de-DE" dirty="0" smtClean="0"/>
          </a:p>
          <a:p>
            <a:pPr algn="ctr"/>
            <a:r>
              <a:rPr lang="de-DE" sz="2800" dirty="0" smtClean="0"/>
              <a:t>Wie wird zur Lösung des Problems vorgegangen?</a:t>
            </a:r>
          </a:p>
          <a:p>
            <a:endParaRPr lang="de-DE" dirty="0" smtClean="0"/>
          </a:p>
          <a:p>
            <a:pPr algn="ctr"/>
            <a:r>
              <a:rPr lang="de-DE" sz="2800" dirty="0" smtClean="0"/>
              <a:t>Welche Aufgaben hat der Sachverständige</a:t>
            </a:r>
            <a:br>
              <a:rPr lang="de-DE" sz="2800" dirty="0" smtClean="0"/>
            </a:br>
            <a:r>
              <a:rPr lang="de-DE" sz="2800" dirty="0" smtClean="0"/>
              <a:t>gemäß 32. BImSchV?</a:t>
            </a:r>
          </a:p>
        </p:txBody>
      </p:sp>
    </p:spTree>
    <p:extLst>
      <p:ext uri="{BB962C8B-B14F-4D97-AF65-F5344CB8AC3E}">
        <p14:creationId xmlns:p14="http://schemas.microsoft.com/office/powerpoint/2010/main" val="2708030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de-DE" dirty="0"/>
              <a:t>Vielen Dank für Ihre Aufmerksamkeit</a:t>
            </a:r>
            <a:br>
              <a:rPr lang="de-DE" dirty="0"/>
            </a:br>
            <a:endParaRPr lang="de-DE" dirty="0"/>
          </a:p>
        </p:txBody>
      </p:sp>
      <p:sp>
        <p:nvSpPr>
          <p:cNvPr id="4" name="Textplatzhalter 3"/>
          <p:cNvSpPr>
            <a:spLocks noGrp="1"/>
          </p:cNvSpPr>
          <p:nvPr>
            <p:ph type="body" sz="quarter" idx="13"/>
          </p:nvPr>
        </p:nvSpPr>
        <p:spPr/>
        <p:txBody>
          <a:bodyPr/>
          <a:lstStyle/>
          <a:p>
            <a:endParaRPr lang="de-DE"/>
          </a:p>
        </p:txBody>
      </p:sp>
    </p:spTree>
    <p:extLst>
      <p:ext uri="{BB962C8B-B14F-4D97-AF65-F5344CB8AC3E}">
        <p14:creationId xmlns:p14="http://schemas.microsoft.com/office/powerpoint/2010/main" val="2471307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nhaltsplatzhalter 8"/>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263338" y="1484313"/>
            <a:ext cx="6523702" cy="4897437"/>
          </a:xfrm>
          <a:effectLst/>
        </p:spPr>
      </p:pic>
      <p:sp>
        <p:nvSpPr>
          <p:cNvPr id="3" name="Datumsplatzhalter 2"/>
          <p:cNvSpPr>
            <a:spLocks noGrp="1"/>
          </p:cNvSpPr>
          <p:nvPr>
            <p:ph type="dt" sz="half" idx="10"/>
          </p:nvPr>
        </p:nvSpPr>
        <p:spPr/>
        <p:txBody>
          <a:bodyPr/>
          <a:lstStyle/>
          <a:p>
            <a:fld id="{CBBB5A65-6F89-4E28-BC52-2191A3EE1F5D}" type="datetime1">
              <a:rPr lang="de-DE" smtClean="0"/>
              <a:t>23.05.2014</a:t>
            </a:fld>
            <a:endParaRPr lang="de-DE" dirty="0"/>
          </a:p>
        </p:txBody>
      </p:sp>
      <p:sp>
        <p:nvSpPr>
          <p:cNvPr id="5" name="Foliennummernplatzhalter 4"/>
          <p:cNvSpPr>
            <a:spLocks noGrp="1"/>
          </p:cNvSpPr>
          <p:nvPr>
            <p:ph type="sldNum" sz="quarter" idx="12"/>
          </p:nvPr>
        </p:nvSpPr>
        <p:spPr/>
        <p:txBody>
          <a:bodyPr/>
          <a:lstStyle/>
          <a:p>
            <a:fld id="{444A159E-39F8-4BD4-BAC6-A1654F7AE0EA}" type="slidenum">
              <a:rPr lang="de-DE" smtClean="0"/>
              <a:pPr/>
              <a:t>3</a:t>
            </a:fld>
            <a:endParaRPr lang="de-DE"/>
          </a:p>
        </p:txBody>
      </p:sp>
      <p:sp>
        <p:nvSpPr>
          <p:cNvPr id="7" name="Titel 6"/>
          <p:cNvSpPr>
            <a:spLocks noGrp="1"/>
          </p:cNvSpPr>
          <p:nvPr>
            <p:ph type="title"/>
          </p:nvPr>
        </p:nvSpPr>
        <p:spPr/>
        <p:txBody>
          <a:bodyPr>
            <a:normAutofit/>
          </a:bodyPr>
          <a:lstStyle/>
          <a:p>
            <a:r>
              <a:rPr lang="de-DE" sz="2600" b="1" dirty="0"/>
              <a:t>Problemstellung</a:t>
            </a:r>
          </a:p>
        </p:txBody>
      </p:sp>
      <p:sp>
        <p:nvSpPr>
          <p:cNvPr id="13" name="Inhaltsplatzhalter 12"/>
          <p:cNvSpPr>
            <a:spLocks noGrp="1"/>
          </p:cNvSpPr>
          <p:nvPr>
            <p:ph type="body" sz="quarter" idx="13"/>
          </p:nvPr>
        </p:nvSpPr>
        <p:spPr/>
        <p:txBody>
          <a:bodyPr/>
          <a:lstStyle/>
          <a:p>
            <a:r>
              <a:rPr lang="de-DE" dirty="0"/>
              <a:t>1. Kapitel: Um was geht es?</a:t>
            </a:r>
          </a:p>
          <a:p>
            <a:endParaRPr lang="de-DE" b="1" dirty="0"/>
          </a:p>
        </p:txBody>
      </p:sp>
      <p:sp>
        <p:nvSpPr>
          <p:cNvPr id="8" name="Textplatzhalter 8"/>
          <p:cNvSpPr txBox="1">
            <a:spLocks/>
          </p:cNvSpPr>
          <p:nvPr/>
        </p:nvSpPr>
        <p:spPr>
          <a:xfrm>
            <a:off x="1259632" y="6039892"/>
            <a:ext cx="6552728" cy="341436"/>
          </a:xfrm>
          <a:prstGeom prst="rect">
            <a:avLst/>
          </a:prstGeom>
          <a:solidFill>
            <a:schemeClr val="bg1">
              <a:lumMod val="95000"/>
              <a:alpha val="50000"/>
            </a:schemeClr>
          </a:solidFill>
          <a:ln>
            <a:noFill/>
          </a:ln>
        </p:spPr>
        <p:txBody>
          <a:bodyPr/>
          <a:lstStyle>
            <a:lvl1pPr marL="0" indent="0" algn="l" defTabSz="914400" rtl="0" eaLnBrk="1" latinLnBrk="0" hangingPunct="1">
              <a:spcBef>
                <a:spcPct val="20000"/>
              </a:spcBef>
              <a:buFont typeface="Arial" pitchFamily="34" charset="0"/>
              <a:buNone/>
              <a:tabLst/>
              <a:defRPr kumimoji="0" lang="de-DE" sz="1500" b="1" i="0" u="none" strike="noStrike" kern="1200" cap="none" spc="0" normalizeH="0" baseline="0" noProof="0" dirty="0" smtClean="0">
                <a:ln>
                  <a:noFill/>
                </a:ln>
                <a:solidFill>
                  <a:schemeClr val="tx1"/>
                </a:solidFill>
                <a:effectLst/>
                <a:uLnTx/>
                <a:uFillTx/>
                <a:latin typeface="+mn-lt"/>
                <a:ea typeface="+mn-ea"/>
                <a:cs typeface="+mn-cs"/>
              </a:defRPr>
            </a:lvl1pPr>
            <a:lvl2pPr marL="742950" indent="-285750" algn="l" defTabSz="914400" rtl="0" eaLnBrk="1" latinLnBrk="0" hangingPunct="1">
              <a:spcBef>
                <a:spcPct val="20000"/>
              </a:spcBef>
              <a:buFont typeface="Arial" pitchFamily="34" charset="0"/>
              <a:buChar char="–"/>
              <a:defRPr kumimoji="0" lang="de-DE" sz="1500" b="0" i="0" u="none" strike="noStrike" kern="1200" cap="none" spc="0" normalizeH="0" baseline="0" noProof="0" dirty="0" smtClean="0">
                <a:ln>
                  <a:noFill/>
                </a:ln>
                <a:solidFill>
                  <a:schemeClr val="tx1"/>
                </a:solidFill>
                <a:effectLst/>
                <a:uLnTx/>
                <a:uFillTx/>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de-DE" sz="1500" b="0" i="0" u="none" strike="noStrike" kern="1200" cap="none" spc="0" normalizeH="0" baseline="0" noProof="0" dirty="0" smtClean="0">
                <a:ln>
                  <a:noFill/>
                </a:ln>
                <a:solidFill>
                  <a:schemeClr val="tx1"/>
                </a:solidFill>
                <a:effectLst/>
                <a:uLnTx/>
                <a:uFillTx/>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de-DE" sz="1500" b="0" i="0" u="none" strike="noStrike" kern="1200" cap="none" spc="0" normalizeH="0" baseline="0" noProof="0" dirty="0" smtClean="0">
                <a:ln>
                  <a:noFill/>
                </a:ln>
                <a:solidFill>
                  <a:schemeClr val="tx1"/>
                </a:solidFill>
                <a:effectLst/>
                <a:uLnTx/>
                <a:uFillTx/>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de-DE" sz="1500" b="0" i="0" u="none" strike="noStrike" kern="1200" cap="none" spc="0" normalizeH="0" baseline="0" noProof="0" dirty="0" smtClean="0">
                <a:ln>
                  <a:noFill/>
                </a:ln>
                <a:solidFill>
                  <a:schemeClr val="tx1"/>
                </a:solidFill>
                <a:effectLst/>
                <a:uLnTx/>
                <a:uFillTx/>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smtClean="0"/>
              <a:t>Beispiel 1: Klimagerät an einem Einfamilienhaus</a:t>
            </a:r>
            <a:endParaRPr lang="de-DE" dirty="0"/>
          </a:p>
        </p:txBody>
      </p:sp>
    </p:spTree>
    <p:extLst>
      <p:ext uri="{BB962C8B-B14F-4D97-AF65-F5344CB8AC3E}">
        <p14:creationId xmlns:p14="http://schemas.microsoft.com/office/powerpoint/2010/main" val="1007216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nhaltsplatzhalter 8"/>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263317" y="1484314"/>
            <a:ext cx="6523701" cy="4897436"/>
          </a:xfrm>
          <a:effectLst/>
        </p:spPr>
      </p:pic>
      <p:sp>
        <p:nvSpPr>
          <p:cNvPr id="3" name="Datumsplatzhalter 2"/>
          <p:cNvSpPr>
            <a:spLocks noGrp="1"/>
          </p:cNvSpPr>
          <p:nvPr>
            <p:ph type="dt" sz="half" idx="10"/>
          </p:nvPr>
        </p:nvSpPr>
        <p:spPr/>
        <p:txBody>
          <a:bodyPr/>
          <a:lstStyle/>
          <a:p>
            <a:fld id="{CBBB5A65-6F89-4E28-BC52-2191A3EE1F5D}" type="datetime1">
              <a:rPr lang="de-DE" smtClean="0">
                <a:solidFill>
                  <a:srgbClr val="C8C8C8"/>
                </a:solidFill>
              </a:rPr>
              <a:pPr/>
              <a:t>23.05.2014</a:t>
            </a:fld>
            <a:endParaRPr lang="de-DE" dirty="0">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4</a:t>
            </a:fld>
            <a:endParaRPr lang="de-DE">
              <a:solidFill>
                <a:srgbClr val="C8C8C8"/>
              </a:solidFill>
            </a:endParaRPr>
          </a:p>
        </p:txBody>
      </p:sp>
      <p:sp>
        <p:nvSpPr>
          <p:cNvPr id="7" name="Titel 6"/>
          <p:cNvSpPr>
            <a:spLocks noGrp="1"/>
          </p:cNvSpPr>
          <p:nvPr>
            <p:ph type="title"/>
          </p:nvPr>
        </p:nvSpPr>
        <p:spPr/>
        <p:txBody>
          <a:bodyPr>
            <a:normAutofit/>
          </a:bodyPr>
          <a:lstStyle/>
          <a:p>
            <a:r>
              <a:rPr lang="de-DE" sz="2600" b="1" dirty="0"/>
              <a:t>Problemstellung</a:t>
            </a:r>
            <a:endParaRPr lang="de-DE" sz="2600" dirty="0"/>
          </a:p>
        </p:txBody>
      </p:sp>
      <p:sp>
        <p:nvSpPr>
          <p:cNvPr id="13" name="Inhaltsplatzhalter 12"/>
          <p:cNvSpPr>
            <a:spLocks noGrp="1"/>
          </p:cNvSpPr>
          <p:nvPr>
            <p:ph type="body" sz="quarter" idx="13"/>
          </p:nvPr>
        </p:nvSpPr>
        <p:spPr/>
        <p:txBody>
          <a:bodyPr/>
          <a:lstStyle/>
          <a:p>
            <a:r>
              <a:rPr lang="de-DE" dirty="0"/>
              <a:t>1. Kapitel: Um was geht es?</a:t>
            </a:r>
          </a:p>
          <a:p>
            <a:endParaRPr lang="de-DE" b="1" dirty="0"/>
          </a:p>
        </p:txBody>
      </p:sp>
      <p:sp>
        <p:nvSpPr>
          <p:cNvPr id="10" name="Textplatzhalter 8"/>
          <p:cNvSpPr txBox="1">
            <a:spLocks/>
          </p:cNvSpPr>
          <p:nvPr/>
        </p:nvSpPr>
        <p:spPr>
          <a:xfrm>
            <a:off x="1259632" y="6046688"/>
            <a:ext cx="6624736" cy="341436"/>
          </a:xfrm>
          <a:prstGeom prst="rect">
            <a:avLst/>
          </a:prstGeom>
          <a:solidFill>
            <a:schemeClr val="bg1">
              <a:lumMod val="95000"/>
              <a:alpha val="50000"/>
            </a:schemeClr>
          </a:solidFill>
          <a:ln>
            <a:noFill/>
          </a:ln>
        </p:spPr>
        <p:txBody>
          <a:bodyPr/>
          <a:lstStyle>
            <a:defPPr>
              <a:defRPr lang="de-DE"/>
            </a:defPPr>
            <a:lvl1pPr indent="0">
              <a:spcBef>
                <a:spcPct val="20000"/>
              </a:spcBef>
              <a:buFont typeface="Arial" pitchFamily="34" charset="0"/>
              <a:buNone/>
              <a:tabLst/>
              <a:defRPr kumimoji="0" sz="1500" b="1" i="0" u="none" strike="noStrike" cap="none" spc="0" normalizeH="0" baseline="0">
                <a:ln>
                  <a:noFill/>
                </a:ln>
                <a:solidFill>
                  <a:schemeClr val="accent3">
                    <a:lumMod val="50000"/>
                  </a:schemeClr>
                </a:solidFill>
                <a:effectLst/>
                <a:uLnTx/>
                <a:uFillTx/>
              </a:defRPr>
            </a:lvl1pPr>
            <a:lvl2pPr marL="742950" indent="-285750">
              <a:spcBef>
                <a:spcPct val="20000"/>
              </a:spcBef>
              <a:buFont typeface="Arial" pitchFamily="34" charset="0"/>
              <a:buChar char="–"/>
              <a:defRPr kumimoji="0" sz="1500" b="0" i="0" u="none" strike="noStrike" cap="none" spc="0" normalizeH="0" baseline="0">
                <a:ln>
                  <a:noFill/>
                </a:ln>
                <a:effectLst/>
                <a:uLnTx/>
                <a:uFillTx/>
              </a:defRPr>
            </a:lvl2pPr>
            <a:lvl3pPr marL="1143000" indent="-228600">
              <a:spcBef>
                <a:spcPct val="20000"/>
              </a:spcBef>
              <a:buFont typeface="Arial" pitchFamily="34" charset="0"/>
              <a:buChar char="•"/>
              <a:defRPr kumimoji="0" sz="1500" b="0" i="0" u="none" strike="noStrike" cap="none" spc="0" normalizeH="0" baseline="0">
                <a:ln>
                  <a:noFill/>
                </a:ln>
                <a:effectLst/>
                <a:uLnTx/>
                <a:uFillTx/>
              </a:defRPr>
            </a:lvl3pPr>
            <a:lvl4pPr marL="1600200" indent="-228600">
              <a:spcBef>
                <a:spcPct val="20000"/>
              </a:spcBef>
              <a:buFont typeface="Arial" pitchFamily="34" charset="0"/>
              <a:buChar char="–"/>
              <a:defRPr kumimoji="0" sz="1500" b="0" i="0" u="none" strike="noStrike" cap="none" spc="0" normalizeH="0" baseline="0">
                <a:ln>
                  <a:noFill/>
                </a:ln>
                <a:effectLst/>
                <a:uLnTx/>
                <a:uFillTx/>
              </a:defRPr>
            </a:lvl4pPr>
            <a:lvl5pPr marL="2057400" indent="-228600">
              <a:spcBef>
                <a:spcPct val="20000"/>
              </a:spcBef>
              <a:buFont typeface="Arial" pitchFamily="34" charset="0"/>
              <a:buChar char="»"/>
              <a:defRPr kumimoji="0" sz="1500" b="0" i="0" u="none" strike="noStrike" cap="none" spc="0" normalizeH="0" baseline="0">
                <a:ln>
                  <a:noFill/>
                </a:ln>
                <a:effectLst/>
                <a:uLnTx/>
                <a:uFillTx/>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de-DE" dirty="0">
                <a:solidFill>
                  <a:schemeClr val="tx1"/>
                </a:solidFill>
              </a:rPr>
              <a:t>Beispiel 1: Klimagerät an einem Einfamilienhaus</a:t>
            </a:r>
          </a:p>
        </p:txBody>
      </p:sp>
    </p:spTree>
    <p:extLst>
      <p:ext uri="{BB962C8B-B14F-4D97-AF65-F5344CB8AC3E}">
        <p14:creationId xmlns:p14="http://schemas.microsoft.com/office/powerpoint/2010/main" val="3357031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nhaltsplatzhalter 8"/>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263446" y="1484375"/>
            <a:ext cx="6523538" cy="4897313"/>
          </a:xfrm>
          <a:effectLst/>
        </p:spPr>
      </p:pic>
      <p:sp>
        <p:nvSpPr>
          <p:cNvPr id="3" name="Datumsplatzhalter 2"/>
          <p:cNvSpPr>
            <a:spLocks noGrp="1"/>
          </p:cNvSpPr>
          <p:nvPr>
            <p:ph type="dt" sz="half" idx="10"/>
          </p:nvPr>
        </p:nvSpPr>
        <p:spPr/>
        <p:txBody>
          <a:bodyPr/>
          <a:lstStyle/>
          <a:p>
            <a:fld id="{CBBB5A65-6F89-4E28-BC52-2191A3EE1F5D}" type="datetime1">
              <a:rPr lang="de-DE" smtClean="0">
                <a:solidFill>
                  <a:srgbClr val="C8C8C8"/>
                </a:solidFill>
              </a:rPr>
              <a:pPr/>
              <a:t>23.05.2014</a:t>
            </a:fld>
            <a:endParaRPr lang="de-DE" dirty="0">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5</a:t>
            </a:fld>
            <a:endParaRPr lang="de-DE">
              <a:solidFill>
                <a:srgbClr val="C8C8C8"/>
              </a:solidFill>
            </a:endParaRPr>
          </a:p>
        </p:txBody>
      </p:sp>
      <p:sp>
        <p:nvSpPr>
          <p:cNvPr id="7" name="Titel 6"/>
          <p:cNvSpPr>
            <a:spLocks noGrp="1"/>
          </p:cNvSpPr>
          <p:nvPr>
            <p:ph type="title"/>
          </p:nvPr>
        </p:nvSpPr>
        <p:spPr/>
        <p:txBody>
          <a:bodyPr>
            <a:normAutofit/>
          </a:bodyPr>
          <a:lstStyle/>
          <a:p>
            <a:r>
              <a:rPr lang="de-DE" sz="2600" b="1" dirty="0"/>
              <a:t>Problemstellung</a:t>
            </a:r>
          </a:p>
        </p:txBody>
      </p:sp>
      <p:sp>
        <p:nvSpPr>
          <p:cNvPr id="13" name="Inhaltsplatzhalter 12"/>
          <p:cNvSpPr>
            <a:spLocks noGrp="1"/>
          </p:cNvSpPr>
          <p:nvPr>
            <p:ph type="body" sz="quarter" idx="13"/>
          </p:nvPr>
        </p:nvSpPr>
        <p:spPr/>
        <p:txBody>
          <a:bodyPr/>
          <a:lstStyle/>
          <a:p>
            <a:r>
              <a:rPr lang="de-DE" dirty="0"/>
              <a:t>1. Kapitel: Um was geht es?</a:t>
            </a:r>
          </a:p>
          <a:p>
            <a:endParaRPr lang="de-DE" b="1" dirty="0"/>
          </a:p>
        </p:txBody>
      </p:sp>
      <p:sp>
        <p:nvSpPr>
          <p:cNvPr id="2" name="Ellipse 1"/>
          <p:cNvSpPr/>
          <p:nvPr/>
        </p:nvSpPr>
        <p:spPr>
          <a:xfrm>
            <a:off x="1835696" y="4653136"/>
            <a:ext cx="576000" cy="576064"/>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platzhalter 8"/>
          <p:cNvSpPr txBox="1">
            <a:spLocks/>
          </p:cNvSpPr>
          <p:nvPr/>
        </p:nvSpPr>
        <p:spPr>
          <a:xfrm>
            <a:off x="1259632" y="6046688"/>
            <a:ext cx="6552728" cy="341436"/>
          </a:xfrm>
          <a:prstGeom prst="rect">
            <a:avLst/>
          </a:prstGeom>
          <a:solidFill>
            <a:schemeClr val="bg1">
              <a:lumMod val="95000"/>
              <a:alpha val="50000"/>
            </a:schemeClr>
          </a:solidFill>
          <a:ln>
            <a:noFill/>
          </a:ln>
        </p:spPr>
        <p:txBody>
          <a:bodyPr/>
          <a:lstStyle>
            <a:defPPr>
              <a:defRPr lang="de-DE"/>
            </a:defPPr>
            <a:lvl1pPr indent="0">
              <a:spcBef>
                <a:spcPct val="20000"/>
              </a:spcBef>
              <a:buFont typeface="Arial" pitchFamily="34" charset="0"/>
              <a:buNone/>
              <a:tabLst/>
              <a:defRPr kumimoji="0" sz="1500" b="1" i="0" u="none" strike="noStrike" cap="none" spc="0" normalizeH="0" baseline="0">
                <a:ln>
                  <a:noFill/>
                </a:ln>
                <a:solidFill>
                  <a:schemeClr val="accent3">
                    <a:lumMod val="50000"/>
                  </a:schemeClr>
                </a:solidFill>
                <a:effectLst/>
                <a:uLnTx/>
                <a:uFillTx/>
              </a:defRPr>
            </a:lvl1pPr>
            <a:lvl2pPr marL="742950" indent="-285750">
              <a:spcBef>
                <a:spcPct val="20000"/>
              </a:spcBef>
              <a:buFont typeface="Arial" pitchFamily="34" charset="0"/>
              <a:buChar char="–"/>
              <a:defRPr kumimoji="0" sz="1500" b="0" i="0" u="none" strike="noStrike" cap="none" spc="0" normalizeH="0" baseline="0">
                <a:ln>
                  <a:noFill/>
                </a:ln>
                <a:effectLst/>
                <a:uLnTx/>
                <a:uFillTx/>
              </a:defRPr>
            </a:lvl2pPr>
            <a:lvl3pPr marL="1143000" indent="-228600">
              <a:spcBef>
                <a:spcPct val="20000"/>
              </a:spcBef>
              <a:buFont typeface="Arial" pitchFamily="34" charset="0"/>
              <a:buChar char="•"/>
              <a:defRPr kumimoji="0" sz="1500" b="0" i="0" u="none" strike="noStrike" cap="none" spc="0" normalizeH="0" baseline="0">
                <a:ln>
                  <a:noFill/>
                </a:ln>
                <a:effectLst/>
                <a:uLnTx/>
                <a:uFillTx/>
              </a:defRPr>
            </a:lvl3pPr>
            <a:lvl4pPr marL="1600200" indent="-228600">
              <a:spcBef>
                <a:spcPct val="20000"/>
              </a:spcBef>
              <a:buFont typeface="Arial" pitchFamily="34" charset="0"/>
              <a:buChar char="–"/>
              <a:defRPr kumimoji="0" sz="1500" b="0" i="0" u="none" strike="noStrike" cap="none" spc="0" normalizeH="0" baseline="0">
                <a:ln>
                  <a:noFill/>
                </a:ln>
                <a:effectLst/>
                <a:uLnTx/>
                <a:uFillTx/>
              </a:defRPr>
            </a:lvl4pPr>
            <a:lvl5pPr marL="2057400" indent="-228600">
              <a:spcBef>
                <a:spcPct val="20000"/>
              </a:spcBef>
              <a:buFont typeface="Arial" pitchFamily="34" charset="0"/>
              <a:buChar char="»"/>
              <a:defRPr kumimoji="0" sz="1500" b="0" i="0" u="none" strike="noStrike" cap="none" spc="0" normalizeH="0" baseline="0">
                <a:ln>
                  <a:noFill/>
                </a:ln>
                <a:effectLst/>
                <a:uLnTx/>
                <a:uFillTx/>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de-DE" dirty="0">
                <a:solidFill>
                  <a:schemeClr val="tx1"/>
                </a:solidFill>
              </a:rPr>
              <a:t>Beispiel 2: Luftwärmepumpe vor einer Doppelhaushälfte</a:t>
            </a:r>
          </a:p>
        </p:txBody>
      </p:sp>
    </p:spTree>
    <p:extLst>
      <p:ext uri="{BB962C8B-B14F-4D97-AF65-F5344CB8AC3E}">
        <p14:creationId xmlns:p14="http://schemas.microsoft.com/office/powerpoint/2010/main" val="1073502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nhaltsplatzhalter 8"/>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977448" y="1482886"/>
            <a:ext cx="7046675" cy="4872273"/>
          </a:xfrm>
          <a:effectLst/>
        </p:spPr>
      </p:pic>
      <p:sp>
        <p:nvSpPr>
          <p:cNvPr id="3" name="Datumsplatzhalter 2"/>
          <p:cNvSpPr>
            <a:spLocks noGrp="1"/>
          </p:cNvSpPr>
          <p:nvPr>
            <p:ph type="dt" sz="half" idx="10"/>
          </p:nvPr>
        </p:nvSpPr>
        <p:spPr/>
        <p:txBody>
          <a:bodyPr/>
          <a:lstStyle/>
          <a:p>
            <a:fld id="{CBBB5A65-6F89-4E28-BC52-2191A3EE1F5D}" type="datetime1">
              <a:rPr lang="de-DE" smtClean="0">
                <a:solidFill>
                  <a:srgbClr val="C8C8C8"/>
                </a:solidFill>
              </a:rPr>
              <a:pPr/>
              <a:t>23.05.2014</a:t>
            </a:fld>
            <a:endParaRPr lang="de-DE" dirty="0">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6</a:t>
            </a:fld>
            <a:endParaRPr lang="de-DE">
              <a:solidFill>
                <a:srgbClr val="C8C8C8"/>
              </a:solidFill>
            </a:endParaRPr>
          </a:p>
        </p:txBody>
      </p:sp>
      <p:sp>
        <p:nvSpPr>
          <p:cNvPr id="7" name="Titel 6"/>
          <p:cNvSpPr>
            <a:spLocks noGrp="1"/>
          </p:cNvSpPr>
          <p:nvPr>
            <p:ph type="title"/>
          </p:nvPr>
        </p:nvSpPr>
        <p:spPr/>
        <p:txBody>
          <a:bodyPr>
            <a:normAutofit/>
          </a:bodyPr>
          <a:lstStyle/>
          <a:p>
            <a:r>
              <a:rPr lang="de-DE" sz="2600" b="1" dirty="0"/>
              <a:t>Problemstellung</a:t>
            </a:r>
          </a:p>
        </p:txBody>
      </p:sp>
      <p:sp>
        <p:nvSpPr>
          <p:cNvPr id="13" name="Inhaltsplatzhalter 12"/>
          <p:cNvSpPr>
            <a:spLocks noGrp="1"/>
          </p:cNvSpPr>
          <p:nvPr>
            <p:ph type="body" sz="quarter" idx="13"/>
          </p:nvPr>
        </p:nvSpPr>
        <p:spPr/>
        <p:txBody>
          <a:bodyPr/>
          <a:lstStyle/>
          <a:p>
            <a:r>
              <a:rPr lang="de-DE" dirty="0"/>
              <a:t>1. Kapitel: Um was geht es?</a:t>
            </a:r>
          </a:p>
          <a:p>
            <a:endParaRPr lang="de-DE" b="1" dirty="0"/>
          </a:p>
        </p:txBody>
      </p:sp>
      <p:sp>
        <p:nvSpPr>
          <p:cNvPr id="8" name="Textplatzhalter 8"/>
          <p:cNvSpPr txBox="1">
            <a:spLocks/>
          </p:cNvSpPr>
          <p:nvPr/>
        </p:nvSpPr>
        <p:spPr>
          <a:xfrm>
            <a:off x="963092" y="6012780"/>
            <a:ext cx="7116092" cy="341436"/>
          </a:xfrm>
          <a:prstGeom prst="rect">
            <a:avLst/>
          </a:prstGeom>
          <a:solidFill>
            <a:schemeClr val="bg1">
              <a:lumMod val="95000"/>
              <a:alpha val="50000"/>
            </a:schemeClr>
          </a:solidFill>
          <a:ln>
            <a:noFill/>
          </a:ln>
        </p:spPr>
        <p:txBody>
          <a:bodyPr/>
          <a:lstStyle>
            <a:defPPr>
              <a:defRPr lang="de-DE"/>
            </a:defPPr>
            <a:lvl1pPr indent="0">
              <a:spcBef>
                <a:spcPct val="20000"/>
              </a:spcBef>
              <a:buFont typeface="Arial" pitchFamily="34" charset="0"/>
              <a:buNone/>
              <a:tabLst/>
              <a:defRPr kumimoji="0" sz="1500" b="1" i="0" u="none" strike="noStrike" cap="none" spc="0" normalizeH="0" baseline="0">
                <a:ln>
                  <a:noFill/>
                </a:ln>
                <a:solidFill>
                  <a:schemeClr val="accent3">
                    <a:lumMod val="50000"/>
                  </a:schemeClr>
                </a:solidFill>
                <a:effectLst/>
                <a:uLnTx/>
                <a:uFillTx/>
              </a:defRPr>
            </a:lvl1pPr>
            <a:lvl2pPr marL="742950" indent="-285750">
              <a:spcBef>
                <a:spcPct val="20000"/>
              </a:spcBef>
              <a:buFont typeface="Arial" pitchFamily="34" charset="0"/>
              <a:buChar char="–"/>
              <a:defRPr kumimoji="0" sz="1500" b="0" i="0" u="none" strike="noStrike" cap="none" spc="0" normalizeH="0" baseline="0">
                <a:ln>
                  <a:noFill/>
                </a:ln>
                <a:effectLst/>
                <a:uLnTx/>
                <a:uFillTx/>
              </a:defRPr>
            </a:lvl2pPr>
            <a:lvl3pPr marL="1143000" indent="-228600">
              <a:spcBef>
                <a:spcPct val="20000"/>
              </a:spcBef>
              <a:buFont typeface="Arial" pitchFamily="34" charset="0"/>
              <a:buChar char="•"/>
              <a:defRPr kumimoji="0" sz="1500" b="0" i="0" u="none" strike="noStrike" cap="none" spc="0" normalizeH="0" baseline="0">
                <a:ln>
                  <a:noFill/>
                </a:ln>
                <a:effectLst/>
                <a:uLnTx/>
                <a:uFillTx/>
              </a:defRPr>
            </a:lvl3pPr>
            <a:lvl4pPr marL="1600200" indent="-228600">
              <a:spcBef>
                <a:spcPct val="20000"/>
              </a:spcBef>
              <a:buFont typeface="Arial" pitchFamily="34" charset="0"/>
              <a:buChar char="–"/>
              <a:defRPr kumimoji="0" sz="1500" b="0" i="0" u="none" strike="noStrike" cap="none" spc="0" normalizeH="0" baseline="0">
                <a:ln>
                  <a:noFill/>
                </a:ln>
                <a:effectLst/>
                <a:uLnTx/>
                <a:uFillTx/>
              </a:defRPr>
            </a:lvl4pPr>
            <a:lvl5pPr marL="2057400" indent="-228600">
              <a:spcBef>
                <a:spcPct val="20000"/>
              </a:spcBef>
              <a:buFont typeface="Arial" pitchFamily="34" charset="0"/>
              <a:buChar char="»"/>
              <a:defRPr kumimoji="0" sz="1500" b="0" i="0" u="none" strike="noStrike" cap="none" spc="0" normalizeH="0" baseline="0">
                <a:ln>
                  <a:noFill/>
                </a:ln>
                <a:effectLst/>
                <a:uLnTx/>
                <a:uFillTx/>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de-DE" dirty="0">
                <a:solidFill>
                  <a:schemeClr val="tx1"/>
                </a:solidFill>
              </a:rPr>
              <a:t>Beispiel 3: Luftwärmepumpe im Garten eines Einfamilienhauses</a:t>
            </a:r>
          </a:p>
        </p:txBody>
      </p:sp>
    </p:spTree>
    <p:extLst>
      <p:ext uri="{BB962C8B-B14F-4D97-AF65-F5344CB8AC3E}">
        <p14:creationId xmlns:p14="http://schemas.microsoft.com/office/powerpoint/2010/main" val="731395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nhaltsplatzhalter 8"/>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712172" y="1484313"/>
            <a:ext cx="7721242" cy="4968875"/>
          </a:xfrm>
        </p:spPr>
      </p:pic>
      <p:sp>
        <p:nvSpPr>
          <p:cNvPr id="3" name="Datumsplatzhalter 2"/>
          <p:cNvSpPr>
            <a:spLocks noGrp="1"/>
          </p:cNvSpPr>
          <p:nvPr>
            <p:ph type="dt" sz="half" idx="10"/>
          </p:nvPr>
        </p:nvSpPr>
        <p:spPr/>
        <p:txBody>
          <a:bodyPr/>
          <a:lstStyle/>
          <a:p>
            <a:fld id="{CBBB5A65-6F89-4E28-BC52-2191A3EE1F5D}" type="datetime1">
              <a:rPr lang="de-DE" smtClean="0">
                <a:solidFill>
                  <a:srgbClr val="C8C8C8"/>
                </a:solidFill>
              </a:rPr>
              <a:pPr/>
              <a:t>23.05.2014</a:t>
            </a:fld>
            <a:endParaRPr lang="de-DE" dirty="0">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7</a:t>
            </a:fld>
            <a:endParaRPr lang="de-DE">
              <a:solidFill>
                <a:srgbClr val="C8C8C8"/>
              </a:solidFill>
            </a:endParaRPr>
          </a:p>
        </p:txBody>
      </p:sp>
      <p:sp>
        <p:nvSpPr>
          <p:cNvPr id="8" name="Titel 7"/>
          <p:cNvSpPr>
            <a:spLocks noGrp="1"/>
          </p:cNvSpPr>
          <p:nvPr>
            <p:ph type="title"/>
          </p:nvPr>
        </p:nvSpPr>
        <p:spPr/>
        <p:txBody>
          <a:bodyPr>
            <a:normAutofit/>
          </a:bodyPr>
          <a:lstStyle/>
          <a:p>
            <a:r>
              <a:rPr lang="de-DE" sz="2600" b="1" dirty="0" smtClean="0"/>
              <a:t>Problemstellung</a:t>
            </a:r>
            <a:endParaRPr lang="de-DE" sz="2600" b="1" dirty="0"/>
          </a:p>
        </p:txBody>
      </p:sp>
      <p:sp>
        <p:nvSpPr>
          <p:cNvPr id="12" name="Textplatzhalter 11"/>
          <p:cNvSpPr>
            <a:spLocks noGrp="1"/>
          </p:cNvSpPr>
          <p:nvPr>
            <p:ph type="body" sz="quarter" idx="13"/>
          </p:nvPr>
        </p:nvSpPr>
        <p:spPr/>
        <p:txBody>
          <a:bodyPr/>
          <a:lstStyle/>
          <a:p>
            <a:r>
              <a:rPr lang="de-DE" dirty="0"/>
              <a:t>1. Kapitel: Um was geht es?</a:t>
            </a:r>
          </a:p>
          <a:p>
            <a:endParaRPr lang="de-DE" dirty="0"/>
          </a:p>
        </p:txBody>
      </p:sp>
      <p:pic>
        <p:nvPicPr>
          <p:cNvPr id="10" name="Grafik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632" y="2855737"/>
            <a:ext cx="3887840" cy="2733503"/>
          </a:xfrm>
          <a:prstGeom prst="rect">
            <a:avLst/>
          </a:prstGeom>
        </p:spPr>
      </p:pic>
      <p:sp>
        <p:nvSpPr>
          <p:cNvPr id="17" name="Textfeld 16"/>
          <p:cNvSpPr txBox="1"/>
          <p:nvPr/>
        </p:nvSpPr>
        <p:spPr>
          <a:xfrm>
            <a:off x="4716016" y="1674183"/>
            <a:ext cx="3384376" cy="323165"/>
          </a:xfrm>
          <a:prstGeom prst="rect">
            <a:avLst/>
          </a:prstGeom>
          <a:solidFill>
            <a:schemeClr val="bg1">
              <a:lumMod val="95000"/>
              <a:alpha val="50000"/>
            </a:schemeClr>
          </a:solidFill>
          <a:ln>
            <a:noFill/>
          </a:ln>
        </p:spPr>
        <p:txBody>
          <a:bodyPr/>
          <a:lstStyle>
            <a:defPPr>
              <a:defRPr lang="de-DE"/>
            </a:defPPr>
            <a:lvl1pPr indent="0">
              <a:spcBef>
                <a:spcPct val="20000"/>
              </a:spcBef>
              <a:buFont typeface="Arial" pitchFamily="34" charset="0"/>
              <a:buNone/>
              <a:tabLst/>
              <a:defRPr kumimoji="0" sz="1500" b="1" i="0" u="none" strike="noStrike" cap="none" spc="0" normalizeH="0" baseline="0">
                <a:ln>
                  <a:noFill/>
                </a:ln>
                <a:solidFill>
                  <a:schemeClr val="accent3">
                    <a:lumMod val="50000"/>
                  </a:schemeClr>
                </a:solidFill>
                <a:effectLst/>
                <a:uLnTx/>
                <a:uFillTx/>
              </a:defRPr>
            </a:lvl1pPr>
            <a:lvl2pPr marL="742950" indent="-285750">
              <a:spcBef>
                <a:spcPct val="20000"/>
              </a:spcBef>
              <a:buFont typeface="Arial" pitchFamily="34" charset="0"/>
              <a:buChar char="–"/>
              <a:defRPr kumimoji="0" sz="1500" b="0" i="0" u="none" strike="noStrike" cap="none" spc="0" normalizeH="0" baseline="0">
                <a:ln>
                  <a:noFill/>
                </a:ln>
                <a:effectLst/>
                <a:uLnTx/>
                <a:uFillTx/>
              </a:defRPr>
            </a:lvl2pPr>
            <a:lvl3pPr marL="1143000" indent="-228600">
              <a:spcBef>
                <a:spcPct val="20000"/>
              </a:spcBef>
              <a:buFont typeface="Arial" pitchFamily="34" charset="0"/>
              <a:buChar char="•"/>
              <a:defRPr kumimoji="0" sz="1500" b="0" i="0" u="none" strike="noStrike" cap="none" spc="0" normalizeH="0" baseline="0">
                <a:ln>
                  <a:noFill/>
                </a:ln>
                <a:effectLst/>
                <a:uLnTx/>
                <a:uFillTx/>
              </a:defRPr>
            </a:lvl3pPr>
            <a:lvl4pPr marL="1600200" indent="-228600">
              <a:spcBef>
                <a:spcPct val="20000"/>
              </a:spcBef>
              <a:buFont typeface="Arial" pitchFamily="34" charset="0"/>
              <a:buChar char="–"/>
              <a:defRPr kumimoji="0" sz="1500" b="0" i="0" u="none" strike="noStrike" cap="none" spc="0" normalizeH="0" baseline="0">
                <a:ln>
                  <a:noFill/>
                </a:ln>
                <a:effectLst/>
                <a:uLnTx/>
                <a:uFillTx/>
              </a:defRPr>
            </a:lvl4pPr>
            <a:lvl5pPr marL="2057400" indent="-228600">
              <a:spcBef>
                <a:spcPct val="20000"/>
              </a:spcBef>
              <a:buFont typeface="Arial" pitchFamily="34" charset="0"/>
              <a:buChar char="»"/>
              <a:defRPr kumimoji="0" sz="1500" b="0" i="0" u="none" strike="noStrike" cap="none" spc="0" normalizeH="0" baseline="0">
                <a:ln>
                  <a:noFill/>
                </a:ln>
                <a:effectLst/>
                <a:uLnTx/>
                <a:uFillTx/>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de-DE" dirty="0">
                <a:solidFill>
                  <a:schemeClr val="tx2">
                    <a:lumMod val="50000"/>
                  </a:schemeClr>
                </a:solidFill>
              </a:rPr>
              <a:t>Quelle: Umweltbundesamt (UBA)</a:t>
            </a:r>
          </a:p>
        </p:txBody>
      </p:sp>
    </p:spTree>
    <p:extLst>
      <p:ext uri="{BB962C8B-B14F-4D97-AF65-F5344CB8AC3E}">
        <p14:creationId xmlns:p14="http://schemas.microsoft.com/office/powerpoint/2010/main" val="407197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1"/>
          <p:cNvSpPr>
            <a:spLocks noGrp="1"/>
          </p:cNvSpPr>
          <p:nvPr>
            <p:ph idx="4294967295"/>
          </p:nvPr>
        </p:nvSpPr>
        <p:spPr>
          <a:xfrm>
            <a:off x="467544" y="1484313"/>
            <a:ext cx="8210458" cy="4968874"/>
          </a:xfrm>
          <a:ln>
            <a:noFill/>
          </a:ln>
        </p:spPr>
        <p:txBody>
          <a:bodyPr>
            <a:normAutofit/>
          </a:bodyPr>
          <a:lstStyle/>
          <a:p>
            <a:r>
              <a:rPr lang="de-DE" b="0" dirty="0"/>
              <a:t>Im Internetauftritt der Firma Junkers / Bosch Thermotechnik GmbH vom Januar 2014 heißt es wörtlich</a:t>
            </a:r>
            <a:r>
              <a:rPr lang="de-DE" b="0" dirty="0" smtClean="0"/>
              <a:t>:</a:t>
            </a:r>
          </a:p>
          <a:p>
            <a:endParaRPr lang="de-DE" b="0" dirty="0"/>
          </a:p>
          <a:p>
            <a:r>
              <a:rPr lang="de-DE" b="0" dirty="0" smtClean="0"/>
              <a:t>„Die Nutzung der Umgebungsluft als Wärmequelle ist eine besonders unkomplizierte Lösung. Behördliche </a:t>
            </a:r>
            <a:r>
              <a:rPr lang="de-DE" b="0" dirty="0" err="1" smtClean="0"/>
              <a:t>Genehmi-gungen</a:t>
            </a:r>
            <a:r>
              <a:rPr lang="de-DE" b="0" dirty="0" smtClean="0"/>
              <a:t> sind nicht notwendig, der Aufwand der Erschließung ist gering. In Verbindung mit einem passenden Speicher sorgen die Luft-Wärmepumpen für hohen Warmwasser-komfort in Ihrem Zuhause.</a:t>
            </a:r>
            <a:endParaRPr lang="de-DE" b="0" dirty="0"/>
          </a:p>
        </p:txBody>
      </p:sp>
      <p:sp>
        <p:nvSpPr>
          <p:cNvPr id="3" name="Datumsplatzhalter 2"/>
          <p:cNvSpPr>
            <a:spLocks noGrp="1"/>
          </p:cNvSpPr>
          <p:nvPr>
            <p:ph type="dt" sz="half" idx="10"/>
          </p:nvPr>
        </p:nvSpPr>
        <p:spPr/>
        <p:txBody>
          <a:bodyPr/>
          <a:lstStyle/>
          <a:p>
            <a:fld id="{CBBB5A65-6F89-4E28-BC52-2191A3EE1F5D}" type="datetime1">
              <a:rPr lang="de-DE" smtClean="0">
                <a:solidFill>
                  <a:srgbClr val="C8C8C8"/>
                </a:solidFill>
              </a:rPr>
              <a:pPr/>
              <a:t>23.05.2014</a:t>
            </a:fld>
            <a:endParaRPr lang="de-DE" dirty="0">
              <a:solidFill>
                <a:srgbClr val="C8C8C8"/>
              </a:solidFill>
            </a:endParaRPr>
          </a:p>
        </p:txBody>
      </p:sp>
      <p:sp>
        <p:nvSpPr>
          <p:cNvPr id="5" name="Foliennummernplatzhalter 4"/>
          <p:cNvSpPr>
            <a:spLocks noGrp="1"/>
          </p:cNvSpPr>
          <p:nvPr>
            <p:ph type="sldNum" sz="quarter" idx="12"/>
          </p:nvPr>
        </p:nvSpPr>
        <p:spPr/>
        <p:txBody>
          <a:bodyPr/>
          <a:lstStyle/>
          <a:p>
            <a:fld id="{444A159E-39F8-4BD4-BAC6-A1654F7AE0EA}" type="slidenum">
              <a:rPr lang="de-DE" smtClean="0">
                <a:solidFill>
                  <a:srgbClr val="C8C8C8"/>
                </a:solidFill>
              </a:rPr>
              <a:pPr/>
              <a:t>8</a:t>
            </a:fld>
            <a:endParaRPr lang="de-DE">
              <a:solidFill>
                <a:srgbClr val="C8C8C8"/>
              </a:solidFill>
            </a:endParaRPr>
          </a:p>
        </p:txBody>
      </p:sp>
      <p:sp>
        <p:nvSpPr>
          <p:cNvPr id="8" name="Titel 7"/>
          <p:cNvSpPr>
            <a:spLocks noGrp="1"/>
          </p:cNvSpPr>
          <p:nvPr>
            <p:ph type="title"/>
          </p:nvPr>
        </p:nvSpPr>
        <p:spPr/>
        <p:txBody>
          <a:bodyPr>
            <a:normAutofit/>
          </a:bodyPr>
          <a:lstStyle/>
          <a:p>
            <a:r>
              <a:rPr lang="de-DE" sz="2600" b="1" dirty="0"/>
              <a:t>Problemstellung</a:t>
            </a:r>
          </a:p>
        </p:txBody>
      </p:sp>
      <p:sp>
        <p:nvSpPr>
          <p:cNvPr id="13" name="Inhaltsplatzhalter 12"/>
          <p:cNvSpPr>
            <a:spLocks noGrp="1"/>
          </p:cNvSpPr>
          <p:nvPr>
            <p:ph type="body" sz="quarter" idx="13"/>
          </p:nvPr>
        </p:nvSpPr>
        <p:spPr/>
        <p:txBody>
          <a:bodyPr/>
          <a:lstStyle/>
          <a:p>
            <a:r>
              <a:rPr lang="de-DE" dirty="0"/>
              <a:t>1. Kapitel: Um was geht es?</a:t>
            </a:r>
          </a:p>
          <a:p>
            <a:endParaRPr lang="de-DE" b="1" dirty="0"/>
          </a:p>
        </p:txBody>
      </p:sp>
      <p:sp>
        <p:nvSpPr>
          <p:cNvPr id="15" name="Titel 7"/>
          <p:cNvSpPr txBox="1">
            <a:spLocks/>
          </p:cNvSpPr>
          <p:nvPr/>
        </p:nvSpPr>
        <p:spPr>
          <a:xfrm>
            <a:off x="539551" y="6093296"/>
            <a:ext cx="7632849" cy="292830"/>
          </a:xfrm>
          <a:prstGeom prst="rect">
            <a:avLst/>
          </a:prstGeom>
        </p:spPr>
        <p:txBody>
          <a:bodyPr vert="horz" lIns="0" tIns="0" rIns="0" bIns="0" rtlCol="0" anchor="b" anchorCtr="0">
            <a:normAutofit/>
          </a:bodyPr>
          <a:lstStyle>
            <a:lvl1pPr algn="l" defTabSz="914400" rtl="0" eaLnBrk="1" latinLnBrk="0" hangingPunct="1">
              <a:lnSpc>
                <a:spcPts val="2200"/>
              </a:lnSpc>
              <a:spcBef>
                <a:spcPct val="0"/>
              </a:spcBef>
              <a:buNone/>
              <a:defRPr sz="2000" kern="1200">
                <a:solidFill>
                  <a:schemeClr val="tx2"/>
                </a:solidFill>
                <a:latin typeface="+mj-lt"/>
                <a:ea typeface="+mj-ea"/>
                <a:cs typeface="+mj-cs"/>
              </a:defRPr>
            </a:lvl1pPr>
          </a:lstStyle>
          <a:p>
            <a:endParaRPr lang="de-DE" dirty="0"/>
          </a:p>
        </p:txBody>
      </p:sp>
      <p:sp>
        <p:nvSpPr>
          <p:cNvPr id="16" name="Rechteck 15"/>
          <p:cNvSpPr/>
          <p:nvPr/>
        </p:nvSpPr>
        <p:spPr>
          <a:xfrm>
            <a:off x="5135364" y="3115568"/>
            <a:ext cx="3168352" cy="360040"/>
          </a:xfrm>
          <a:prstGeom prst="rect">
            <a:avLst/>
          </a:prstGeom>
          <a:solidFill>
            <a:schemeClr val="accent1">
              <a:lumMod val="75000"/>
              <a:alpha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420936" y="3462908"/>
            <a:ext cx="3960440" cy="385440"/>
          </a:xfrm>
          <a:prstGeom prst="rect">
            <a:avLst/>
          </a:prstGeom>
          <a:solidFill>
            <a:schemeClr val="accent1">
              <a:lumMod val="75000"/>
              <a:alpha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73572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500"/>
                                        <p:tgtEl>
                                          <p:spTgt spid="12">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animEffect transition="in" filter="fade">
                                      <p:cBhvr>
                                        <p:cTn id="15" dur="500"/>
                                        <p:tgtEl>
                                          <p:spTgt spid="1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llipse 15"/>
          <p:cNvSpPr/>
          <p:nvPr/>
        </p:nvSpPr>
        <p:spPr>
          <a:xfrm>
            <a:off x="539552" y="2420888"/>
            <a:ext cx="2880320" cy="13680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bg1"/>
              </a:solidFill>
            </a:endParaRPr>
          </a:p>
        </p:txBody>
      </p:sp>
      <p:sp>
        <p:nvSpPr>
          <p:cNvPr id="15" name="Ellipse 14"/>
          <p:cNvSpPr/>
          <p:nvPr/>
        </p:nvSpPr>
        <p:spPr>
          <a:xfrm>
            <a:off x="709405" y="4612981"/>
            <a:ext cx="2880320" cy="12241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bg1"/>
              </a:solidFill>
            </a:endParaRPr>
          </a:p>
        </p:txBody>
      </p:sp>
      <p:sp>
        <p:nvSpPr>
          <p:cNvPr id="14" name="Ellipse 13"/>
          <p:cNvSpPr/>
          <p:nvPr/>
        </p:nvSpPr>
        <p:spPr>
          <a:xfrm>
            <a:off x="5292080" y="4725144"/>
            <a:ext cx="2592000"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bg1"/>
              </a:solidFill>
            </a:endParaRPr>
          </a:p>
        </p:txBody>
      </p:sp>
      <p:sp>
        <p:nvSpPr>
          <p:cNvPr id="19" name="Inhaltsplatzhalter 18"/>
          <p:cNvSpPr>
            <a:spLocks noGrp="1"/>
          </p:cNvSpPr>
          <p:nvPr>
            <p:ph idx="4294967295"/>
          </p:nvPr>
        </p:nvSpPr>
        <p:spPr>
          <a:xfrm>
            <a:off x="1187624" y="1484462"/>
            <a:ext cx="6912768" cy="4968874"/>
          </a:xfrm>
          <a:effectLst/>
        </p:spPr>
        <p:txBody>
          <a:bodyPr vert="horz" lIns="0" tIns="0" rIns="0" bIns="45720" rtlCol="0">
            <a:normAutofit/>
          </a:bodyPr>
          <a:lstStyle/>
          <a:p>
            <a:pPr algn="ctr"/>
            <a:r>
              <a:rPr lang="de-DE" sz="2200" b="0" dirty="0"/>
              <a:t>Durchgängig arbeitende Geräte oder Anlagen mit Potenzial zur Lärmbelästigung in Wohngebieten</a:t>
            </a:r>
          </a:p>
          <a:p>
            <a:pPr algn="ctr"/>
            <a:endParaRPr lang="de-DE" dirty="0"/>
          </a:p>
        </p:txBody>
      </p:sp>
      <p:sp>
        <p:nvSpPr>
          <p:cNvPr id="4" name="Datumsplatzhalter 3"/>
          <p:cNvSpPr>
            <a:spLocks noGrp="1"/>
          </p:cNvSpPr>
          <p:nvPr>
            <p:ph type="dt" sz="half" idx="10"/>
          </p:nvPr>
        </p:nvSpPr>
        <p:spPr/>
        <p:txBody>
          <a:bodyPr/>
          <a:lstStyle/>
          <a:p>
            <a:fld id="{92650F1B-C863-4FF0-A3C2-6291D2C6D051}" type="datetime1">
              <a:rPr lang="de-DE" smtClean="0"/>
              <a:t>23.05.2014</a:t>
            </a:fld>
            <a:endParaRPr lang="de-DE"/>
          </a:p>
        </p:txBody>
      </p:sp>
      <p:sp>
        <p:nvSpPr>
          <p:cNvPr id="6" name="Foliennummernplatzhalter 5"/>
          <p:cNvSpPr>
            <a:spLocks noGrp="1"/>
          </p:cNvSpPr>
          <p:nvPr>
            <p:ph type="sldNum" sz="quarter" idx="12"/>
          </p:nvPr>
        </p:nvSpPr>
        <p:spPr/>
        <p:txBody>
          <a:bodyPr/>
          <a:lstStyle/>
          <a:p>
            <a:fld id="{444A159E-39F8-4BD4-BAC6-A1654F7AE0EA}" type="slidenum">
              <a:rPr lang="de-DE" smtClean="0"/>
              <a:pPr/>
              <a:t>9</a:t>
            </a:fld>
            <a:endParaRPr lang="de-DE"/>
          </a:p>
        </p:txBody>
      </p:sp>
      <p:sp>
        <p:nvSpPr>
          <p:cNvPr id="2" name="Titel 1"/>
          <p:cNvSpPr>
            <a:spLocks noGrp="1"/>
          </p:cNvSpPr>
          <p:nvPr>
            <p:ph type="title"/>
          </p:nvPr>
        </p:nvSpPr>
        <p:spPr/>
        <p:txBody>
          <a:bodyPr>
            <a:normAutofit/>
          </a:bodyPr>
          <a:lstStyle/>
          <a:p>
            <a:r>
              <a:rPr lang="de-DE" sz="2600" b="1" dirty="0"/>
              <a:t>Problemstellung</a:t>
            </a:r>
          </a:p>
        </p:txBody>
      </p:sp>
      <p:sp>
        <p:nvSpPr>
          <p:cNvPr id="21" name="Textplatzhalter 20"/>
          <p:cNvSpPr>
            <a:spLocks noGrp="1"/>
          </p:cNvSpPr>
          <p:nvPr>
            <p:ph type="body" sz="quarter" idx="13"/>
          </p:nvPr>
        </p:nvSpPr>
        <p:spPr/>
        <p:txBody>
          <a:bodyPr/>
          <a:lstStyle/>
          <a:p>
            <a:r>
              <a:rPr lang="de-DE" dirty="0"/>
              <a:t>1. Kapitel: Um was geht es?</a:t>
            </a:r>
          </a:p>
          <a:p>
            <a:endParaRPr lang="de-DE" dirty="0"/>
          </a:p>
        </p:txBody>
      </p:sp>
      <p:sp>
        <p:nvSpPr>
          <p:cNvPr id="7" name="Ellipse 6"/>
          <p:cNvSpPr/>
          <p:nvPr/>
        </p:nvSpPr>
        <p:spPr>
          <a:xfrm>
            <a:off x="3275856" y="3645024"/>
            <a:ext cx="2592288"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solidFill>
              </a:rPr>
              <a:t>Luftwärme-pumpen</a:t>
            </a:r>
          </a:p>
        </p:txBody>
      </p:sp>
      <p:sp>
        <p:nvSpPr>
          <p:cNvPr id="8" name="Ellipse 7"/>
          <p:cNvSpPr/>
          <p:nvPr/>
        </p:nvSpPr>
        <p:spPr>
          <a:xfrm>
            <a:off x="5292080" y="4941168"/>
            <a:ext cx="2592000" cy="10800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solidFill>
              </a:rPr>
              <a:t>Klima-geräte</a:t>
            </a:r>
          </a:p>
        </p:txBody>
      </p:sp>
      <p:sp>
        <p:nvSpPr>
          <p:cNvPr id="9" name="Ellipse 8"/>
          <p:cNvSpPr/>
          <p:nvPr/>
        </p:nvSpPr>
        <p:spPr>
          <a:xfrm>
            <a:off x="683856" y="2565024"/>
            <a:ext cx="2592000" cy="10800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solidFill>
              </a:rPr>
              <a:t>Lüftungs-geräte</a:t>
            </a:r>
          </a:p>
        </p:txBody>
      </p:sp>
      <p:sp>
        <p:nvSpPr>
          <p:cNvPr id="10" name="Ellipse 9"/>
          <p:cNvSpPr/>
          <p:nvPr/>
        </p:nvSpPr>
        <p:spPr>
          <a:xfrm>
            <a:off x="899592" y="4725144"/>
            <a:ext cx="2592000" cy="1080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solidFill>
              </a:rPr>
              <a:t>Klein-KWK-Anlagen</a:t>
            </a:r>
          </a:p>
        </p:txBody>
      </p:sp>
      <p:sp>
        <p:nvSpPr>
          <p:cNvPr id="13" name="Ellipse 12"/>
          <p:cNvSpPr/>
          <p:nvPr/>
        </p:nvSpPr>
        <p:spPr>
          <a:xfrm>
            <a:off x="5868144" y="2700284"/>
            <a:ext cx="2736304" cy="1232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bg1"/>
              </a:solidFill>
            </a:endParaRPr>
          </a:p>
        </p:txBody>
      </p:sp>
      <p:sp>
        <p:nvSpPr>
          <p:cNvPr id="11" name="Ellipse 10"/>
          <p:cNvSpPr/>
          <p:nvPr/>
        </p:nvSpPr>
        <p:spPr>
          <a:xfrm>
            <a:off x="5940152" y="2708980"/>
            <a:ext cx="2592000" cy="108000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solidFill>
              </a:rPr>
              <a:t>Kühlgeräte</a:t>
            </a:r>
          </a:p>
        </p:txBody>
      </p:sp>
    </p:spTree>
    <p:extLst>
      <p:ext uri="{BB962C8B-B14F-4D97-AF65-F5344CB8AC3E}">
        <p14:creationId xmlns:p14="http://schemas.microsoft.com/office/powerpoint/2010/main" val="4039510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9">
                                            <p:txEl>
                                              <p:pRg st="0" end="0"/>
                                            </p:txEl>
                                          </p:spTgt>
                                        </p:tgtEl>
                                        <p:attrNameLst>
                                          <p:attrName>style.visibility</p:attrName>
                                        </p:attrNameLst>
                                      </p:cBhvr>
                                      <p:to>
                                        <p:strVal val="visible"/>
                                      </p:to>
                                    </p:set>
                                    <p:animEffect transition="in" filter="fade">
                                      <p:cBhvr>
                                        <p:cTn id="22"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nextCondLst>
                <p:cond evt="onClick" delay="0">
                  <p:tgtEl>
                    <p:spTgt spid="14"/>
                  </p:tgtEl>
                </p:cond>
              </p:nextCondLst>
            </p:seq>
            <p:seq concurrent="1" nextAc="seek">
              <p:cTn id="35" restart="whenNotActive" fill="hold" evtFilter="cancelBubble" nodeType="interactiveSeq">
                <p:stCondLst>
                  <p:cond evt="onClick" delay="0">
                    <p:tgtEl>
                      <p:spTgt spid="15"/>
                    </p:tgtEl>
                  </p:cond>
                </p:stCondLst>
                <p:endSync evt="end" delay="0">
                  <p:rtn val="all"/>
                </p:endSync>
                <p:childTnLst>
                  <p:par>
                    <p:cTn id="36" fill="hold">
                      <p:stCondLst>
                        <p:cond delay="0"/>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nextCondLst>
                <p:cond evt="onClick" delay="0">
                  <p:tgtEl>
                    <p:spTgt spid="15"/>
                  </p:tgtEl>
                </p:cond>
              </p:nextCondLst>
            </p:seq>
            <p:seq concurrent="1" nextAc="seek">
              <p:cTn id="41" restart="whenNotActive" fill="hold" evtFilter="cancelBubble" nodeType="interactiveSeq">
                <p:stCondLst>
                  <p:cond evt="onClick" delay="0">
                    <p:tgtEl>
                      <p:spTgt spid="16"/>
                    </p:tgtEl>
                  </p:cond>
                </p:stCondLst>
                <p:endSync evt="end" delay="0">
                  <p:rtn val="all"/>
                </p:endSync>
                <p:childTnLst>
                  <p:par>
                    <p:cTn id="42" fill="hold">
                      <p:stCondLst>
                        <p:cond delay="0"/>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childTnLst>
                    </p:cTn>
                  </p:par>
                </p:childTnLst>
              </p:cTn>
              <p:nextCondLst>
                <p:cond evt="onClick" delay="0">
                  <p:tgtEl>
                    <p:spTgt spid="16"/>
                  </p:tgtEl>
                </p:cond>
              </p:nextCondLst>
            </p:seq>
          </p:childTnLst>
        </p:cTn>
      </p:par>
    </p:tnLst>
    <p:bldLst>
      <p:bldP spid="16" grpId="0" animBg="1"/>
      <p:bldP spid="15" grpId="0" animBg="1"/>
      <p:bldP spid="14" grpId="0" animBg="1"/>
      <p:bldP spid="19" grpId="0" build="p"/>
      <p:bldP spid="7" grpId="0" animBg="1"/>
      <p:bldP spid="8" grpId="0" animBg="1"/>
      <p:bldP spid="9" grpId="0" animBg="1"/>
      <p:bldP spid="10" grpId="0" animBg="1"/>
      <p:bldP spid="13" grpId="0" animBg="1"/>
      <p:bldP spid="11" grpId="0" animBg="1"/>
    </p:bldLst>
  </p:timing>
</p:sld>
</file>

<file path=ppt/theme/theme1.xml><?xml version="1.0" encoding="utf-8"?>
<a:theme xmlns:a="http://schemas.openxmlformats.org/drawingml/2006/main" name="1_Larissa-Design">
  <a:themeElements>
    <a:clrScheme name="UBA">
      <a:dk1>
        <a:sysClr val="windowText" lastClr="000000"/>
      </a:dk1>
      <a:lt1>
        <a:sysClr val="window" lastClr="FFFFFF"/>
      </a:lt1>
      <a:dk2>
        <a:srgbClr val="5EAD35"/>
      </a:dk2>
      <a:lt2>
        <a:srgbClr val="F2F2F2"/>
      </a:lt2>
      <a:accent1>
        <a:srgbClr val="E2007A"/>
      </a:accent1>
      <a:accent2>
        <a:srgbClr val="5EAD35"/>
      </a:accent2>
      <a:accent3>
        <a:srgbClr val="007626"/>
      </a:accent3>
      <a:accent4>
        <a:srgbClr val="A5A5A5"/>
      </a:accent4>
      <a:accent5>
        <a:srgbClr val="7F7F7F"/>
      </a:accent5>
      <a:accent6>
        <a:srgbClr val="4D4D4D"/>
      </a:accent6>
      <a:hlink>
        <a:srgbClr val="007626"/>
      </a:hlink>
      <a:folHlink>
        <a:srgbClr val="007626"/>
      </a:folHlink>
    </a:clrScheme>
    <a:fontScheme name="Benutzerdefiniert 4">
      <a:majorFont>
        <a:latin typeface="Meta Offc Bold"/>
        <a:ea typeface=""/>
        <a:cs typeface=""/>
      </a:majorFont>
      <a:minorFont>
        <a:latin typeface="Meta Offc"/>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2281</Words>
  <Application>Microsoft Office PowerPoint</Application>
  <PresentationFormat>Bildschirmpräsentation (4:3)</PresentationFormat>
  <Paragraphs>269</Paragraphs>
  <Slides>20</Slides>
  <Notes>19</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20</vt:i4>
      </vt:variant>
    </vt:vector>
  </HeadingPairs>
  <TitlesOfParts>
    <vt:vector size="27" baseType="lpstr">
      <vt:lpstr>Arial</vt:lpstr>
      <vt:lpstr>Meta Offc</vt:lpstr>
      <vt:lpstr>Meta Offc Bold</vt:lpstr>
      <vt:lpstr>Symbol</vt:lpstr>
      <vt:lpstr>Calibri</vt:lpstr>
      <vt:lpstr>Wingdings</vt:lpstr>
      <vt:lpstr>1_Larissa-Design</vt:lpstr>
      <vt:lpstr>1. Kapitel</vt:lpstr>
      <vt:lpstr>Um was geht es?</vt:lpstr>
      <vt:lpstr>Problemstellung</vt:lpstr>
      <vt:lpstr>Problemstellung</vt:lpstr>
      <vt:lpstr>Problemstellung</vt:lpstr>
      <vt:lpstr>Problemstellung</vt:lpstr>
      <vt:lpstr>Problemstellung</vt:lpstr>
      <vt:lpstr>Problemstellung</vt:lpstr>
      <vt:lpstr>Problemstellung</vt:lpstr>
      <vt:lpstr>Problemstellung</vt:lpstr>
      <vt:lpstr>Lösungsansatz</vt:lpstr>
      <vt:lpstr>Lösungsansatz</vt:lpstr>
      <vt:lpstr>Lösungsansatz</vt:lpstr>
      <vt:lpstr>Lösungsansatz</vt:lpstr>
      <vt:lpstr>Aufgabenstellung</vt:lpstr>
      <vt:lpstr>Aufgabenstellung</vt:lpstr>
      <vt:lpstr>Aufgabenstellung</vt:lpstr>
      <vt:lpstr>Aufbau des Seminars</vt:lpstr>
      <vt:lpstr>Hinweis</vt:lpstr>
      <vt:lpstr>Vielen Dank für Ihre Aufmerksamkeit </vt:lpstr>
    </vt:vector>
  </TitlesOfParts>
  <Company>Müller-BBM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Müller-BBM Powerpoint Vorlage - Hinweise</dc:title>
  <dc:creator>Lenzen,</dc:creator>
  <cp:lastModifiedBy>Dunker, Carola</cp:lastModifiedBy>
  <cp:revision>109</cp:revision>
  <dcterms:created xsi:type="dcterms:W3CDTF">2014-01-27T10:41:46Z</dcterms:created>
  <dcterms:modified xsi:type="dcterms:W3CDTF">2014-05-23T09:18:22Z</dcterms:modified>
</cp:coreProperties>
</file>