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12192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elfoli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ctrTitle" hasCustomPrompt="0"/>
          </p:nvPr>
        </p:nvSpPr>
        <p:spPr bwMode="auto"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 hidden="0"/>
          <p:cNvSpPr txBox="1"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>
              <a:defRPr/>
            </a:pPr>
            <a:r>
              <a:rPr lang="de-DE"/>
              <a:t>Master-Untertitelformat bearbeiten</a:t>
            </a:r>
            <a:endParaRPr/>
          </a:p>
        </p:txBody>
      </p:sp>
      <p:sp>
        <p:nvSpPr>
          <p:cNvPr id="4" name="Datumsplatzhalter 3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D1757E7A-49FC-4047-801F-50A6A44A4438}" type="datetime1">
              <a:rPr lang="de-DE"/>
              <a:t/>
            </a:fld>
            <a:endParaRPr lang="de-DE"/>
          </a:p>
        </p:txBody>
      </p:sp>
      <p:sp>
        <p:nvSpPr>
          <p:cNvPr id="5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6" name="Foliennummernplatzhalter 5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B6740C72-32E5-4D46-9829-124F88259548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el und vertikaler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 hidden="0"/>
          <p:cNvSpPr txBox="1"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F1F44EBA-659D-4D3C-9A50-A0D8552DEBD4}" type="datetime1">
              <a:rPr lang="de-DE"/>
              <a:t/>
            </a:fld>
            <a:endParaRPr lang="de-DE"/>
          </a:p>
        </p:txBody>
      </p:sp>
      <p:sp>
        <p:nvSpPr>
          <p:cNvPr id="5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6" name="Foliennummernplatzhalter 5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656FF652-41BE-421B-9860-0D15ABFEA46A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kaler Titel u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kaler Titel 1" hidden="0"/>
          <p:cNvSpPr txBox="1"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 hidden="0"/>
          <p:cNvSpPr txBox="1"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FDFB234A-2019-4B71-8301-97DC81BEB853}" type="datetime1">
              <a:rPr lang="de-DE"/>
              <a:t/>
            </a:fld>
            <a:endParaRPr lang="de-DE"/>
          </a:p>
        </p:txBody>
      </p:sp>
      <p:sp>
        <p:nvSpPr>
          <p:cNvPr id="5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6" name="Foliennummernplatzhalter 5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F4BD45CF-22B4-464E-9291-E5C8729DE25E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el und Inhal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 hidden="0"/>
          <p:cNvSpPr txBox="1"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FF16A233-B5C0-49FC-8E26-EFA78D603BB6}" type="datetime1">
              <a:rPr lang="de-DE"/>
              <a:t/>
            </a:fld>
            <a:endParaRPr lang="de-DE"/>
          </a:p>
        </p:txBody>
      </p:sp>
      <p:sp>
        <p:nvSpPr>
          <p:cNvPr id="5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6" name="Foliennummernplatzhalter 5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90B8A59C-885F-4A39-B152-6FC30E170E85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Abschnitts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Datumsplatzhalter 3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1E2AC477-7259-4A87-996C-F0B9C3480E3E}" type="datetime1">
              <a:rPr lang="de-DE"/>
              <a:t/>
            </a:fld>
            <a:endParaRPr lang="de-DE"/>
          </a:p>
        </p:txBody>
      </p:sp>
      <p:sp>
        <p:nvSpPr>
          <p:cNvPr id="5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6" name="Foliennummernplatzhalter 5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8AEAB4ED-A624-4156-ABD7-73DCC8323178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Zwei Inhalt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 hidden="0"/>
          <p:cNvSpPr txBox="1">
            <a:spLocks noGrp="1"/>
          </p:cNvSpPr>
          <p:nvPr isPhoto="0" userDrawn="0">
            <p:ph idx="1" hasCustomPrompt="0"/>
          </p:nvPr>
        </p:nvSpPr>
        <p:spPr bwMode="auto"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 hidden="0"/>
          <p:cNvSpPr txBox="1">
            <a:spLocks noGrp="1"/>
          </p:cNvSpPr>
          <p:nvPr isPhoto="0" userDrawn="0">
            <p:ph idx="2" hasCustomPrompt="0"/>
          </p:nvPr>
        </p:nvSpPr>
        <p:spPr bwMode="auto"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Datumsplatzhalter 4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E4F4F4EC-CD08-4D5A-B593-7E534A804131}" type="datetime1">
              <a:rPr lang="de-DE"/>
              <a:t/>
            </a:fld>
            <a:endParaRPr lang="de-DE"/>
          </a:p>
        </p:txBody>
      </p:sp>
      <p:sp>
        <p:nvSpPr>
          <p:cNvPr id="6" name="Fußzeilenplatzhalter 5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7" name="Foliennummernplatzhalter 6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22505599-DE88-422C-AEDB-6F256DE9C918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Vergleich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Inhaltsplatzhalter 3" hidden="0"/>
          <p:cNvSpPr txBox="1">
            <a:spLocks noGrp="1"/>
          </p:cNvSpPr>
          <p:nvPr isPhoto="0" userDrawn="0">
            <p:ph idx="2" hasCustomPrompt="0"/>
          </p:nvPr>
        </p:nvSpPr>
        <p:spPr bwMode="auto"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extplatzhalter 4" hidden="0"/>
          <p:cNvSpPr txBox="1">
            <a:spLocks noGrp="1"/>
          </p:cNvSpPr>
          <p:nvPr isPhoto="0" userDrawn="0">
            <p:ph type="body" idx="3" hasCustomPrompt="0"/>
          </p:nvPr>
        </p:nvSpPr>
        <p:spPr bwMode="auto">
          <a:xfrm>
            <a:off x="6172200" y="1681160"/>
            <a:ext cx="5183183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Inhaltsplatzhalter 5" hidden="0"/>
          <p:cNvSpPr txBox="1">
            <a:spLocks noGrp="1"/>
          </p:cNvSpPr>
          <p:nvPr isPhoto="0" userDrawn="0">
            <p:ph idx="4" hasCustomPrompt="0"/>
          </p:nvPr>
        </p:nvSpPr>
        <p:spPr bwMode="auto">
          <a:xfrm>
            <a:off x="6172200" y="2505071"/>
            <a:ext cx="5183183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ABD6B11E-0E8B-4778-B0F4-9CBC11598971}" type="datetime1">
              <a:rPr lang="de-DE"/>
              <a:t/>
            </a:fld>
            <a:endParaRPr lang="de-DE"/>
          </a:p>
        </p:txBody>
      </p:sp>
      <p:sp>
        <p:nvSpPr>
          <p:cNvPr id="8" name="Fußzeilenplatzhalter 7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9" name="Foliennummernplatzhalter 8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C2BF3411-CAF8-4DF2-A931-EC7778608E4C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Nur Titel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Datumsplatzhalter 2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94F107AF-9BF1-465F-B4A0-C111DCF1023C}" type="datetime1">
              <a:rPr lang="de-DE"/>
              <a:t/>
            </a:fld>
            <a:endParaRPr lang="de-DE"/>
          </a:p>
        </p:txBody>
      </p:sp>
      <p:sp>
        <p:nvSpPr>
          <p:cNvPr id="4" name="Fußzeilenplatzhalter 3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5" name="Foliennummernplatzhalter 4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275C34CB-ED15-45EB-9D38-12F92A27272A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Le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1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9933D59B-0A23-420B-A6FC-585313CF4CD9}" type="datetime1">
              <a:rPr lang="de-DE"/>
              <a:t/>
            </a:fld>
            <a:endParaRPr lang="de-DE"/>
          </a:p>
        </p:txBody>
      </p:sp>
      <p:sp>
        <p:nvSpPr>
          <p:cNvPr id="3" name="Fußzeilenplatzhalter 2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4" name="Foliennummernplatzhalter 3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93B74DB7-AF62-4F2A-A5DB-432A53DD5AA5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Inhalt mit Überschrif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 hidden="0"/>
          <p:cNvSpPr txBox="1">
            <a:spLocks noGrp="1"/>
          </p:cNvSpPr>
          <p:nvPr isPhoto="0" userDrawn="0">
            <p:ph idx="1" hasCustomPrompt="0"/>
          </p:nvPr>
        </p:nvSpPr>
        <p:spPr bwMode="auto">
          <a:xfrm>
            <a:off x="5183183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Textplatzhalter 3" hidden="0"/>
          <p:cNvSpPr txBox="1">
            <a:spLocks noGrp="1"/>
          </p:cNvSpPr>
          <p:nvPr isPhoto="0" userDrawn="0">
            <p:ph type="body" idx="2" hasCustomPrompt="0"/>
          </p:nvPr>
        </p:nvSpPr>
        <p:spPr bwMode="auto"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umsplatzhalter 4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E289DAC2-E940-4753-A9EB-8938D83C5071}" type="datetime1">
              <a:rPr lang="de-DE"/>
              <a:t/>
            </a:fld>
            <a:endParaRPr lang="de-DE"/>
          </a:p>
        </p:txBody>
      </p:sp>
      <p:sp>
        <p:nvSpPr>
          <p:cNvPr id="6" name="Fußzeilenplatzhalter 5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7" name="Foliennummernplatzhalter 6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CB8FA85C-4ADA-4B52-BC0C-3BED5EFE7528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Bild mit Überschrif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Bildplatzhalter 2" hidden="0"/>
          <p:cNvSpPr txBox="1">
            <a:spLocks noGrp="1"/>
          </p:cNvSpPr>
          <p:nvPr isPhoto="0" userDrawn="0">
            <p:ph type="pic" idx="1" hasCustomPrompt="0"/>
          </p:nvPr>
        </p:nvSpPr>
        <p:spPr bwMode="auto">
          <a:xfrm>
            <a:off x="5183183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4" name="Textplatzhalter 3" hidden="0"/>
          <p:cNvSpPr txBox="1">
            <a:spLocks noGrp="1"/>
          </p:cNvSpPr>
          <p:nvPr isPhoto="0" userDrawn="0">
            <p:ph type="body" idx="2" hasCustomPrompt="0"/>
          </p:nvPr>
        </p:nvSpPr>
        <p:spPr bwMode="auto"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umsplatzhalter 4" hidden="0"/>
          <p:cNvSpPr txBox="1">
            <a:spLocks noGrp="1"/>
          </p:cNvSpPr>
          <p:nvPr isPhoto="0" userDrawn="0">
            <p:ph type="dt" sz="half" idx="7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2994150C-9053-4F6F-BE6B-1E73A52615FB}" type="datetime1">
              <a:rPr lang="de-DE"/>
              <a:t/>
            </a:fld>
            <a:endParaRPr lang="de-DE"/>
          </a:p>
        </p:txBody>
      </p:sp>
      <p:sp>
        <p:nvSpPr>
          <p:cNvPr id="6" name="Fußzeilenplatzhalter 5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7" name="Foliennummernplatzhalter 6" hidden="0"/>
          <p:cNvSpPr txBox="1">
            <a:spLocks noGrp="1"/>
          </p:cNvSpPr>
          <p:nvPr isPhoto="0" userDrawn="0">
            <p:ph type="sldNum" sz="quarter" idx="8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FC0C8BFA-392A-4A20-83D0-43037265EC08}" type="slidenum">
              <a:rPr/>
              <a:t/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 hidden="0"/>
          <p:cNvSpPr txBox="1"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 hidden="0"/>
          <p:cNvSpPr txBox="1"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b="0" i="0" u="none" strike="noStrike" cap="none" spc="0">
                <a:solidFill>
                  <a:srgbClr val="898989"/>
                </a:solidFill>
                <a:latin typeface="Calibri"/>
              </a:defRPr>
            </a:lvl1pPr>
          </a:lstStyle>
          <a:p>
            <a:pPr lvl="0">
              <a:defRPr/>
            </a:pPr>
            <a:fld id="{E89695B7-5055-4CC8-B7A6-E2CE41F678AE}" type="datetime1">
              <a:rPr lang="de-DE"/>
              <a:t/>
            </a:fld>
            <a:endParaRPr lang="de-DE"/>
          </a:p>
        </p:txBody>
      </p:sp>
      <p:sp>
        <p:nvSpPr>
          <p:cNvPr id="5" name="Fußzeilenplatzhalter 4" hidden="0"/>
          <p:cNvSpPr txBox="1"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b="0" i="0" u="none" strike="noStrike" cap="none" spc="0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6" name="Foliennummernplatzhalter 5" hidden="0"/>
          <p:cNvSpPr txBox="1"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200" b="0" i="0" u="none" strike="noStrike" cap="none" spc="0">
                <a:solidFill>
                  <a:srgbClr val="898989"/>
                </a:solidFill>
                <a:latin typeface="Calibri"/>
              </a:defRPr>
            </a:lvl1pPr>
          </a:lstStyle>
          <a:p>
            <a:pPr lvl="0">
              <a:defRPr/>
            </a:pPr>
            <a:fld id="{4CCB1848-9350-4F5B-B53C-0047E64DF0C3}" type="slidenum">
              <a:rPr/>
              <a:t/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1" hdr="0" sldNum="0"/>
  <p:txStyles>
    <p:titleStyle>
      <a:lvl1pPr marL="0" marR="0" lvl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defRPr lang="de-DE" sz="4400" b="0" i="0" u="none" strike="noStrike" cap="none" spc="0">
          <a:solidFill>
            <a:srgbClr val="000000"/>
          </a:solidFill>
          <a:latin typeface="Calibri Light"/>
        </a:defRPr>
      </a:lvl1pPr>
    </p:titleStyle>
    <p:bodyStyle>
      <a:lvl1pPr marL="228600" marR="0" lvl="0" indent="-228600" algn="l" defTabSz="91440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/>
        <a:buChar char="•"/>
        <a:defRPr lang="de-DE" sz="2800" b="0" i="0" u="none" strike="noStrike" cap="none" spc="0">
          <a:solidFill>
            <a:srgbClr val="000000"/>
          </a:solidFill>
          <a:latin typeface="Calibri"/>
        </a:defRPr>
      </a:lvl1pPr>
      <a:lvl2pPr marL="685800" marR="0" lvl="1" indent="-228600" algn="l" defTabSz="91440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/>
        <a:buChar char="•"/>
        <a:defRPr lang="de-DE" sz="2400" b="0" i="0" u="none" strike="noStrike" cap="none" spc="0">
          <a:solidFill>
            <a:srgbClr val="000000"/>
          </a:solidFill>
          <a:latin typeface="Calibri"/>
        </a:defRPr>
      </a:lvl2pPr>
      <a:lvl3pPr marL="1143000" marR="0" lvl="2" indent="-228600" algn="l" defTabSz="91440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/>
        <a:buChar char="•"/>
        <a:defRPr lang="de-DE" sz="2000" b="0" i="0" u="none" strike="noStrike" cap="none" spc="0">
          <a:solidFill>
            <a:srgbClr val="000000"/>
          </a:solidFill>
          <a:latin typeface="Calibri"/>
        </a:defRPr>
      </a:lvl3pPr>
      <a:lvl4pPr marL="1600200" marR="0" lvl="3" indent="-228600" algn="l" defTabSz="91440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/>
        <a:buChar char="•"/>
        <a:defRPr lang="de-DE" sz="1800" b="0" i="0" u="none" strike="noStrike" cap="none" spc="0">
          <a:solidFill>
            <a:srgbClr val="000000"/>
          </a:solidFill>
          <a:latin typeface="Calibri"/>
        </a:defRPr>
      </a:lvl4pPr>
      <a:lvl5pPr marL="2057400" marR="0" lvl="4" indent="-228600" algn="l" defTabSz="914400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/>
        <a:buChar char="•"/>
        <a:defRPr lang="de-DE" sz="1800" b="0" i="0" u="none" strike="noStrike" cap="none" spc="0">
          <a:solidFill>
            <a:srgbClr val="000000"/>
          </a:solidFill>
          <a:latin typeface="Calibri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png"/><Relationship Id="rId4" Type="http://schemas.openxmlformats.org/officeDocument/2006/relationships/image" Target="../media/image20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.png"/><Relationship Id="rId4" Type="http://schemas.openxmlformats.org/officeDocument/2006/relationships/image" Target="../media/image22.jpg"/><Relationship Id="rId5" Type="http://schemas.openxmlformats.org/officeDocument/2006/relationships/image" Target="../media/image2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katrin.meyer@runder-tisch-reparatur.de" TargetMode="External"/><Relationship Id="rId3" Type="http://schemas.openxmlformats.org/officeDocument/2006/relationships/hyperlink" Target="mailto:alena.romanova@runder-tisch-reparatur.de" TargetMode="External"/><Relationship Id="rId4" Type="http://schemas.openxmlformats.org/officeDocument/2006/relationships/hyperlink" Target="http://www.runder-tisch-reparatur.de/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7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.png"/><Relationship Id="rId4" Type="http://schemas.openxmlformats.org/officeDocument/2006/relationships/hyperlink" Target="https://www.vzbv.de/sites/default/files/downloads/2017/06/01/umfrage_-_haltbarkeit_und_reparierbarkeit_von_produkten_o_gewaehrleistung.pdf" TargetMode="External"/><Relationship Id="rId5" Type="http://schemas.openxmlformats.org/officeDocument/2006/relationships/hyperlink" Target="https://www.nim.org/fileadmin/PUBLIC/3_NIM_Publikationen/NIM-Studien/NIMpulse/2025/250704_NIMpulse_11_-_Reparierbarkeit_fin.pdf" TargetMode="Externa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1">
    <p:bg>
      <p:bgPr shadeToTitle="0">
        <a:solidFill>
          <a:srgbClr val="FFFFFF">
            <a:alpha val="31998"/>
          </a:srgbClr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 txBox="1"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6236335" y="1806333"/>
            <a:ext cx="5136923" cy="1754201"/>
          </a:xfrm>
        </p:spPr>
        <p:txBody>
          <a:bodyPr anchorCtr="0">
            <a:noAutofit/>
          </a:bodyPr>
          <a:lstStyle/>
          <a:p>
            <a:pPr lvl="0" algn="r">
              <a:defRPr/>
            </a:pPr>
            <a:r>
              <a:rPr lang="en-GB" sz="3600">
                <a:latin typeface="Calibri"/>
                <a:ea typeface="Calibri"/>
              </a:rPr>
              <a:t>Repair in Europe’s cities</a:t>
            </a:r>
            <a:endParaRPr lang="de-DE" sz="4000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4" name="Untertitel 2" hidden="0"/>
          <p:cNvSpPr txBox="1"/>
          <p:nvPr isPhoto="0" userDrawn="0"/>
        </p:nvSpPr>
        <p:spPr bwMode="auto">
          <a:xfrm flipH="0" flipV="0">
            <a:off x="6532589" y="4127499"/>
            <a:ext cx="4840669" cy="1490267"/>
          </a:xfrm>
          <a:prstGeom prst="rect">
            <a:avLst/>
          </a:prstGeom>
          <a:noFill/>
          <a:ln cap="flat">
            <a:noFill/>
          </a:ln>
        </p:spPr>
        <p:txBody>
          <a:bodyPr vertOverflow="overflow" horzOverflow="clip" vert="horz" wrap="square" lIns="91440" tIns="45720" rIns="91440" bIns="45720" numCol="1" spcCol="0" rtlCol="0" fromWordArt="0" anchor="t" anchorCtr="1" forceAA="0" upright="0" compatLnSpc="1">
            <a:normAutofit/>
          </a:bodyPr>
          <a:lstStyle/>
          <a:p>
            <a:pPr marL="0" marR="0" lvl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2000" b="1" i="0" u="none" strike="noStrike" cap="none" spc="0">
                <a:solidFill>
                  <a:srgbClr val="004C21"/>
                </a:solidFill>
                <a:latin typeface="Liberation Sans"/>
                <a:ea typeface="Liberation Sans"/>
                <a:cs typeface="Liberation Sans"/>
              </a:rPr>
              <a:t>Katrin Meyer and Alena Romanova</a:t>
            </a:r>
            <a:endParaRPr sz="2000"/>
          </a:p>
          <a:p>
            <a:pPr marL="0" marR="0" lvl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2000" b="1" i="0" u="none" strike="noStrike" cap="none" spc="0">
                <a:solidFill>
                  <a:srgbClr val="004C21"/>
                </a:solidFill>
                <a:latin typeface="Liberation Sans"/>
                <a:ea typeface="Liberation Sans"/>
                <a:cs typeface="Liberation Sans"/>
              </a:rPr>
              <a:t>Runder Tisch Reparatur e.V.</a:t>
            </a:r>
            <a:endParaRPr/>
          </a:p>
        </p:txBody>
      </p:sp>
      <p:pic>
        <p:nvPicPr>
          <p:cNvPr id="5" name="Grafik 12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111191" y="216923"/>
            <a:ext cx="2587029" cy="12986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7" descr="Ein Bild, das Himmel, draußen, Gebäude, Wolke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18739" y="1748980"/>
            <a:ext cx="5040060" cy="3360040"/>
          </a:xfrm>
          <a:prstGeom prst="rect">
            <a:avLst/>
          </a:prstGeom>
        </p:spPr>
      </p:pic>
      <p:sp>
        <p:nvSpPr>
          <p:cNvPr id="382635654" name="" hidden="0"/>
          <p:cNvSpPr txBox="1"/>
          <p:nvPr isPhoto="0" userDrawn="0"/>
        </p:nvSpPr>
        <p:spPr bwMode="auto">
          <a:xfrm flipH="0" flipV="0">
            <a:off x="818739" y="5109019"/>
            <a:ext cx="3171906" cy="2438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000"/>
              <a:t>(c) Mark Phillips</a:t>
            </a:r>
            <a:endParaRPr sz="1000"/>
          </a:p>
        </p:txBody>
      </p:sp>
      <p:sp>
        <p:nvSpPr>
          <p:cNvPr id="1365180299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>
          <a:xfrm flipH="0" flipV="0">
            <a:off x="3006852" y="6356349"/>
            <a:ext cx="6349896" cy="36512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6961387" name="Titel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Repairs</a:t>
            </a:r>
            <a:r>
              <a:rPr lang="de-DE"/>
              <a:t> </a:t>
            </a:r>
            <a:r>
              <a:rPr lang="de-DE"/>
              <a:t>must</a:t>
            </a:r>
            <a:r>
              <a:rPr lang="de-DE"/>
              <a:t> </a:t>
            </a:r>
            <a:r>
              <a:rPr lang="de-DE"/>
              <a:t>become</a:t>
            </a:r>
            <a:r>
              <a:rPr lang="de-DE"/>
              <a:t> easy and </a:t>
            </a:r>
            <a:r>
              <a:rPr lang="de-DE"/>
              <a:t>affordable</a:t>
            </a:r>
            <a:endParaRPr lang="de-DE"/>
          </a:p>
        </p:txBody>
      </p:sp>
      <p:pic>
        <p:nvPicPr>
          <p:cNvPr id="641364073" name="Inhaltsplatzhalter 1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715856" y="2215614"/>
            <a:ext cx="3182826" cy="2387119"/>
          </a:xfrm>
          <a:prstGeom prst="rect">
            <a:avLst/>
          </a:prstGeom>
        </p:spPr>
      </p:pic>
      <p:sp>
        <p:nvSpPr>
          <p:cNvPr id="721941168" name="Textfeld 5" hidden="0"/>
          <p:cNvSpPr txBox="1"/>
          <p:nvPr isPhoto="0" userDrawn="0"/>
        </p:nvSpPr>
        <p:spPr bwMode="auto">
          <a:xfrm>
            <a:off x="926242" y="4976871"/>
            <a:ext cx="2762052" cy="132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/>
              <a:t>Repair </a:t>
            </a:r>
            <a:r>
              <a:rPr lang="de-DE" sz="2000"/>
              <a:t>shops</a:t>
            </a:r>
            <a:r>
              <a:rPr lang="de-DE" sz="2000"/>
              <a:t> </a:t>
            </a:r>
            <a:r>
              <a:rPr lang="de-DE" sz="2000"/>
              <a:t>around</a:t>
            </a:r>
            <a:r>
              <a:rPr lang="de-DE" sz="2000"/>
              <a:t> </a:t>
            </a:r>
            <a:r>
              <a:rPr lang="de-DE" sz="2000"/>
              <a:t>every</a:t>
            </a:r>
            <a:r>
              <a:rPr lang="de-DE" sz="2000"/>
              <a:t> </a:t>
            </a:r>
            <a:r>
              <a:rPr lang="de-DE" sz="2000"/>
              <a:t>corner</a:t>
            </a:r>
            <a:r>
              <a:rPr lang="de-DE" sz="2000"/>
              <a:t> </a:t>
            </a:r>
            <a:r>
              <a:rPr lang="de-DE" sz="2000"/>
              <a:t>being</a:t>
            </a:r>
            <a:r>
              <a:rPr lang="de-DE" sz="2000"/>
              <a:t> </a:t>
            </a:r>
            <a:r>
              <a:rPr lang="de-DE" sz="2000"/>
              <a:t>able</a:t>
            </a:r>
            <a:r>
              <a:rPr lang="de-DE" sz="2000"/>
              <a:t> </a:t>
            </a:r>
            <a:r>
              <a:rPr lang="de-DE" sz="2000"/>
              <a:t>to</a:t>
            </a:r>
            <a:r>
              <a:rPr lang="de-DE" sz="2000"/>
              <a:t> </a:t>
            </a:r>
            <a:r>
              <a:rPr lang="de-DE" sz="2000"/>
              <a:t>offer</a:t>
            </a:r>
            <a:r>
              <a:rPr lang="de-DE" sz="2000"/>
              <a:t> </a:t>
            </a:r>
            <a:r>
              <a:rPr lang="de-DE" sz="2000"/>
              <a:t>competitive</a:t>
            </a:r>
            <a:r>
              <a:rPr lang="de-DE" sz="2000"/>
              <a:t> </a:t>
            </a:r>
            <a:r>
              <a:rPr lang="de-DE" sz="2000"/>
              <a:t>repair</a:t>
            </a:r>
            <a:r>
              <a:rPr lang="de-DE" sz="2000"/>
              <a:t> </a:t>
            </a:r>
            <a:r>
              <a:rPr lang="de-DE" sz="2000"/>
              <a:t>prices</a:t>
            </a:r>
            <a:r>
              <a:rPr lang="de-DE" sz="2000"/>
              <a:t> </a:t>
            </a:r>
            <a:endParaRPr/>
          </a:p>
        </p:txBody>
      </p:sp>
      <p:pic>
        <p:nvPicPr>
          <p:cNvPr id="1328525779" name="Grafik 4" descr="Ein Bild, das Kleidung, Person, Im Haus, Tisch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305881" y="2215614"/>
            <a:ext cx="3573699" cy="2387119"/>
          </a:xfrm>
          <a:prstGeom prst="rect">
            <a:avLst/>
          </a:prstGeom>
        </p:spPr>
      </p:pic>
      <p:sp>
        <p:nvSpPr>
          <p:cNvPr id="961461502" name="Textfeld 7" hidden="0"/>
          <p:cNvSpPr txBox="1"/>
          <p:nvPr isPhoto="0" userDrawn="0"/>
        </p:nvSpPr>
        <p:spPr bwMode="auto">
          <a:xfrm>
            <a:off x="4420652" y="4976871"/>
            <a:ext cx="334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/>
              <a:t>Well-</a:t>
            </a:r>
            <a:r>
              <a:rPr lang="de-DE" sz="2000"/>
              <a:t>known</a:t>
            </a:r>
            <a:r>
              <a:rPr lang="de-DE" sz="2000"/>
              <a:t> </a:t>
            </a:r>
            <a:r>
              <a:rPr lang="de-DE" sz="2000"/>
              <a:t>community</a:t>
            </a:r>
            <a:r>
              <a:rPr lang="de-DE" sz="2000"/>
              <a:t> </a:t>
            </a:r>
            <a:r>
              <a:rPr lang="de-DE" sz="2000"/>
              <a:t>repair</a:t>
            </a:r>
            <a:r>
              <a:rPr lang="de-DE" sz="2000"/>
              <a:t> </a:t>
            </a:r>
            <a:r>
              <a:rPr lang="de-DE" sz="2000"/>
              <a:t>places</a:t>
            </a:r>
            <a:endParaRPr lang="de-DE" sz="2000"/>
          </a:p>
        </p:txBody>
      </p:sp>
      <p:sp>
        <p:nvSpPr>
          <p:cNvPr id="97216663" name="Textfeld 9" hidden="0"/>
          <p:cNvSpPr txBox="1"/>
          <p:nvPr isPhoto="0" userDrawn="0"/>
        </p:nvSpPr>
        <p:spPr bwMode="auto">
          <a:xfrm>
            <a:off x="8472708" y="4976871"/>
            <a:ext cx="2935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/>
              <a:t>Well-</a:t>
            </a:r>
            <a:r>
              <a:rPr lang="de-DE" sz="2000"/>
              <a:t>known</a:t>
            </a:r>
            <a:r>
              <a:rPr lang="de-DE" sz="2000"/>
              <a:t> </a:t>
            </a:r>
            <a:r>
              <a:rPr lang="de-DE" sz="2000"/>
              <a:t>possibilities</a:t>
            </a:r>
            <a:r>
              <a:rPr lang="de-DE" sz="2000"/>
              <a:t> </a:t>
            </a:r>
            <a:r>
              <a:rPr lang="de-DE" sz="2000"/>
              <a:t>for</a:t>
            </a:r>
            <a:r>
              <a:rPr lang="de-DE" sz="2000"/>
              <a:t> DIY </a:t>
            </a:r>
            <a:r>
              <a:rPr lang="de-DE" sz="2000"/>
              <a:t>repair</a:t>
            </a:r>
            <a:endParaRPr lang="de-DE" sz="2000"/>
          </a:p>
        </p:txBody>
      </p:sp>
      <p:pic>
        <p:nvPicPr>
          <p:cNvPr id="1685667924" name="Grafik 11" hidden="0"/>
          <p:cNvPicPr>
            <a:picLocks noChangeAspect="1"/>
          </p:cNvPicPr>
          <p:nvPr isPhoto="0" userDrawn="0"/>
        </p:nvPicPr>
        <p:blipFill>
          <a:blip r:embed="rId4"/>
          <a:srcRect l="10331" t="7930" r="10983" b="4968"/>
          <a:stretch/>
        </p:blipFill>
        <p:spPr bwMode="auto">
          <a:xfrm>
            <a:off x="8182464" y="2005094"/>
            <a:ext cx="3516197" cy="2597639"/>
          </a:xfrm>
          <a:prstGeom prst="rect">
            <a:avLst/>
          </a:prstGeom>
        </p:spPr>
      </p:pic>
      <p:sp>
        <p:nvSpPr>
          <p:cNvPr id="1636983961" name="Textfeld 14" hidden="0"/>
          <p:cNvSpPr txBox="1"/>
          <p:nvPr isPhoto="0" userDrawn="0"/>
        </p:nvSpPr>
        <p:spPr bwMode="auto">
          <a:xfrm>
            <a:off x="671079" y="4561372"/>
            <a:ext cx="4279767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/>
              <a:t>© Notebook Point – Mac Reparatur Berlin</a:t>
            </a:r>
            <a:endParaRPr/>
          </a:p>
        </p:txBody>
      </p:sp>
      <p:sp>
        <p:nvSpPr>
          <p:cNvPr id="613782423" name="Textfeld 15" hidden="0"/>
          <p:cNvSpPr txBox="1"/>
          <p:nvPr isPhoto="0" userDrawn="0"/>
        </p:nvSpPr>
        <p:spPr bwMode="auto">
          <a:xfrm>
            <a:off x="4271567" y="4582053"/>
            <a:ext cx="1164209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/>
              <a:t>© Café Kaputt</a:t>
            </a:r>
            <a:endParaRPr/>
          </a:p>
        </p:txBody>
      </p:sp>
      <p:sp>
        <p:nvSpPr>
          <p:cNvPr id="2096496762" name="Textfeld 16" hidden="0"/>
          <p:cNvSpPr txBox="1"/>
          <p:nvPr isPhoto="0" userDrawn="0"/>
        </p:nvSpPr>
        <p:spPr bwMode="auto">
          <a:xfrm>
            <a:off x="8373798" y="4572146"/>
            <a:ext cx="1164209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/>
              <a:t>© </a:t>
            </a:r>
            <a:r>
              <a:rPr lang="de-DE" sz="1200"/>
              <a:t>IFixit</a:t>
            </a:r>
            <a:endParaRPr lang="de-DE" sz="1200"/>
          </a:p>
        </p:txBody>
      </p:sp>
      <p:pic>
        <p:nvPicPr>
          <p:cNvPr id="526346398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0115814" y="135869"/>
            <a:ext cx="1776952" cy="8920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39001325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33354511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0115813" y="135868"/>
            <a:ext cx="1776951" cy="8920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46497756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1994043004" name="Inhaltsplatzhalter 2" hidden="0"/>
          <p:cNvSpPr txBox="1"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996951" y="3666599"/>
            <a:ext cx="2386713" cy="1667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indent="0" algn="ctr">
              <a:buSzPct val="100000"/>
              <a:buFont typeface="Arial"/>
              <a:buNone/>
              <a:defRPr/>
            </a:pPr>
            <a:r>
              <a:rPr sz="3600"/>
              <a:t>The right to repair on city level</a:t>
            </a:r>
            <a:endParaRPr sz="3600"/>
          </a:p>
        </p:txBody>
      </p:sp>
      <p:pic>
        <p:nvPicPr>
          <p:cNvPr id="673955125" name="Grafik 5" descr="Ein Bild, das Schrift, Text, Grafiken, Grafikdesign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863312" y="1039794"/>
            <a:ext cx="2902545" cy="1645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99762797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923419" y="20701"/>
            <a:ext cx="7202657" cy="6857998"/>
          </a:xfrm>
          <a:prstGeom prst="rect">
            <a:avLst/>
          </a:prstGeom>
        </p:spPr>
      </p:pic>
      <p:pic>
        <p:nvPicPr>
          <p:cNvPr id="1890471652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115813" y="135868"/>
            <a:ext cx="1776951" cy="8920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22893170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653501481" name="Inhaltsplatzhalter 2" hidden="0"/>
          <p:cNvSpPr txBox="1"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996951" y="3666599"/>
            <a:ext cx="2386713" cy="1667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indent="0" algn="ctr">
              <a:buSzPct val="100000"/>
              <a:buFont typeface="Arial"/>
              <a:buNone/>
              <a:defRPr/>
            </a:pPr>
            <a:r>
              <a:rPr sz="3600"/>
              <a:t>The right to repair on city level</a:t>
            </a:r>
            <a:endParaRPr sz="3600"/>
          </a:p>
        </p:txBody>
      </p:sp>
      <p:pic>
        <p:nvPicPr>
          <p:cNvPr id="330009598" name="Grafik 5" descr="Ein Bild, das Schrift, Text, Grafiken, Grafikdesign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863312" y="1039794"/>
            <a:ext cx="2902545" cy="1645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87764413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-59878" y="-443767"/>
            <a:ext cx="5559087" cy="7118831"/>
          </a:xfrm>
          <a:prstGeom prst="rect">
            <a:avLst/>
          </a:prstGeom>
        </p:spPr>
      </p:pic>
      <p:sp>
        <p:nvSpPr>
          <p:cNvPr id="1146670874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3588162" y="272951"/>
            <a:ext cx="5216352" cy="132555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Supporting repairers</a:t>
            </a:r>
            <a:endParaRPr/>
          </a:p>
        </p:txBody>
      </p:sp>
      <p:pic>
        <p:nvPicPr>
          <p:cNvPr id="912725459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115814" y="135869"/>
            <a:ext cx="1776952" cy="8920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45675068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pic>
        <p:nvPicPr>
          <p:cNvPr id="1789444285" name="Grafik 6" descr="Ein Bild, das Kleidung, Person, Tisch, Mann enthält.&#10;&#10;KI-generierte Inhalte können fehlerhaft sein.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6867295" y="1203253"/>
            <a:ext cx="4378110" cy="2922621"/>
          </a:xfrm>
          <a:prstGeom prst="rect">
            <a:avLst/>
          </a:prstGeom>
        </p:spPr>
      </p:pic>
      <p:sp>
        <p:nvSpPr>
          <p:cNvPr id="1232089667" name="" hidden="0"/>
          <p:cNvSpPr txBox="1"/>
          <p:nvPr isPhoto="0" userDrawn="0"/>
        </p:nvSpPr>
        <p:spPr bwMode="auto">
          <a:xfrm flipH="0" flipV="0">
            <a:off x="9641382" y="4125875"/>
            <a:ext cx="1791750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© Café </a:t>
            </a:r>
            <a:r>
              <a:rPr lang="de-DE" sz="1200" b="0" i="0" u="none" strike="noStrike" cap="none" spc="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kaputt / </a:t>
            </a:r>
            <a:r>
              <a:rPr lang="de-DE" sz="1200" b="0" i="0" u="none" strike="noStrike" cap="none" spc="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leben.lernen.leipzig</a:t>
            </a:r>
            <a:r>
              <a:rPr lang="de-DE" sz="1200" b="0" i="0" u="none" strike="noStrike" cap="none" spc="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e.V., Lauren </a:t>
            </a:r>
            <a:r>
              <a:rPr lang="de-DE" sz="1200" b="0" i="0" u="none" strike="noStrike" cap="none" spc="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McKown</a:t>
            </a:r>
            <a:endParaRPr sz="1200">
              <a:latin typeface="Carlito"/>
              <a:ea typeface="Carlito"/>
              <a:cs typeface="Carlito"/>
            </a:endParaRPr>
          </a:p>
        </p:txBody>
      </p:sp>
      <p:pic>
        <p:nvPicPr>
          <p:cNvPr id="1631242453" name="Grafik 155831306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5051342" y="3059108"/>
            <a:ext cx="3907852" cy="2773650"/>
          </a:xfrm>
          <a:prstGeom prst="rect">
            <a:avLst/>
          </a:prstGeom>
        </p:spPr>
      </p:pic>
      <p:sp>
        <p:nvSpPr>
          <p:cNvPr id="24698461" name="" hidden="0"/>
          <p:cNvSpPr txBox="1"/>
          <p:nvPr isPhoto="0" userDrawn="0"/>
        </p:nvSpPr>
        <p:spPr bwMode="auto">
          <a:xfrm flipH="0" flipV="0">
            <a:off x="5115178" y="5896428"/>
            <a:ext cx="3504234" cy="5486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© </a:t>
            </a:r>
            <a:r>
              <a:rPr lang="de-DE" sz="1200" b="0" i="0" u="none" strike="noStrike" cap="none" spc="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Hobbyhimmel</a:t>
            </a:r>
            <a:r>
              <a:rPr lang="de-DE" sz="1200" b="0" i="0" u="none" strike="noStrike" cap="none" spc="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Stuttgart/ Benjamin Hanus</a:t>
            </a:r>
            <a:endParaRPr sz="1800">
              <a:latin typeface="Arial"/>
              <a:ea typeface="Arial"/>
              <a:cs typeface="Arial"/>
            </a:endParaRPr>
          </a:p>
          <a:p>
            <a:pPr>
              <a:defRPr/>
            </a:pPr>
            <a:endParaRPr sz="18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8198975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Enabling experiences</a:t>
            </a:r>
            <a:endParaRPr/>
          </a:p>
        </p:txBody>
      </p:sp>
      <p:pic>
        <p:nvPicPr>
          <p:cNvPr id="2062855528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0115814" y="135869"/>
            <a:ext cx="1776952" cy="8920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79518565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pic>
        <p:nvPicPr>
          <p:cNvPr id="661681782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6096002" y="1104429"/>
            <a:ext cx="6385404" cy="5514667"/>
          </a:xfrm>
          <a:prstGeom prst="rect">
            <a:avLst/>
          </a:prstGeom>
        </p:spPr>
      </p:pic>
      <p:sp>
        <p:nvSpPr>
          <p:cNvPr id="1104921349" name="" hidden="0"/>
          <p:cNvSpPr txBox="1"/>
          <p:nvPr isPhoto="0" userDrawn="0"/>
        </p:nvSpPr>
        <p:spPr bwMode="auto">
          <a:xfrm flipH="0" flipV="0">
            <a:off x="885624" y="5726339"/>
            <a:ext cx="1963193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Machsganz</a:t>
            </a:r>
            <a:endParaRPr sz="1200"/>
          </a:p>
        </p:txBody>
      </p:sp>
      <p:pic>
        <p:nvPicPr>
          <p:cNvPr id="415013364" name="Inhaltsplatzhalter 2" descr="Ein Bild, das Kleidung, Person, Frau, Geschäft enthält.&#10;&#10;KI-generierte Inhalte können fehlerhaft sein." hidden="0"/>
          <p:cNvPicPr>
            <a:picLocks noChangeAspect="1" noGrp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945767" y="2201294"/>
            <a:ext cx="5366606" cy="3320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37539063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699798" y="1027900"/>
            <a:ext cx="6431143" cy="6075860"/>
          </a:xfrm>
          <a:prstGeom prst="rect">
            <a:avLst/>
          </a:prstGeom>
        </p:spPr>
      </p:pic>
      <p:sp>
        <p:nvSpPr>
          <p:cNvPr id="1310959770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Awareness, Information and Assistance</a:t>
            </a:r>
            <a:endParaRPr/>
          </a:p>
        </p:txBody>
      </p:sp>
      <p:pic>
        <p:nvPicPr>
          <p:cNvPr id="107181686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115814" y="135869"/>
            <a:ext cx="1776952" cy="8920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42995057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pic>
        <p:nvPicPr>
          <p:cNvPr id="1965188618" name="Inhaltsplatzhalter 7" descr="Ein Bild, das Im Haus, Büroausstattung, Tisch, Werkzeug enthält.&#10;&#10;KI-generierte Inhalte können fehlerhaft sein." hidden="0"/>
          <p:cNvPicPr>
            <a:picLocks noChangeAspect="1" noGrp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838202" y="3307181"/>
            <a:ext cx="4310993" cy="2869781"/>
          </a:xfrm>
          <a:prstGeom prst="rect">
            <a:avLst/>
          </a:prstGeom>
        </p:spPr>
      </p:pic>
      <p:pic>
        <p:nvPicPr>
          <p:cNvPr id="1481198347" name="Grafik 68798164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2687559" y="1556939"/>
            <a:ext cx="4560567" cy="2808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63720040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4423467" y="543805"/>
            <a:ext cx="8000437" cy="6119146"/>
          </a:xfrm>
          <a:prstGeom prst="rect">
            <a:avLst/>
          </a:prstGeom>
        </p:spPr>
      </p:pic>
      <p:sp>
        <p:nvSpPr>
          <p:cNvPr id="2005758776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Internal processes</a:t>
            </a:r>
            <a:endParaRPr/>
          </a:p>
        </p:txBody>
      </p:sp>
      <p:pic>
        <p:nvPicPr>
          <p:cNvPr id="903327455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115814" y="135869"/>
            <a:ext cx="1776952" cy="8920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46445513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2032604961" name="" hidden="0"/>
          <p:cNvSpPr txBox="1"/>
          <p:nvPr isPhoto="0" userDrawn="0"/>
        </p:nvSpPr>
        <p:spPr bwMode="auto">
          <a:xfrm flipH="0" flipV="0">
            <a:off x="1690714" y="5843702"/>
            <a:ext cx="1950428" cy="2743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de-DE" sz="1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© City of </a:t>
            </a:r>
            <a:r>
              <a:rPr lang="de-DE" sz="1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Heidelberg</a:t>
            </a:r>
            <a:endParaRPr/>
          </a:p>
        </p:txBody>
      </p:sp>
      <p:pic>
        <p:nvPicPr>
          <p:cNvPr id="234048101" name="Inhaltsplatzhalter 7" descr="Ein Bild, das Kleidung, Person, Im Haus, Schuhwerk enthält.&#10;&#10;KI-generierte Inhalte können fehlerhaft sein." hidden="0"/>
          <p:cNvPicPr>
            <a:picLocks noChangeAspect="1" noGrp="1"/>
          </p:cNvPicPr>
          <p:nvPr isPhoto="0" userDrawn="0"/>
        </p:nvPicPr>
        <p:blipFill>
          <a:blip r:embed="rId4"/>
          <a:stretch/>
        </p:blipFill>
        <p:spPr bwMode="auto">
          <a:xfrm rot="5399977" flipH="0" flipV="0">
            <a:off x="794567" y="2151812"/>
            <a:ext cx="4354696" cy="2903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8004046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Group task</a:t>
            </a:r>
            <a:endParaRPr/>
          </a:p>
        </p:txBody>
      </p:sp>
      <p:sp>
        <p:nvSpPr>
          <p:cNvPr id="205567212" name="Inhaltsplatzhalter 2" hidden="0"/>
          <p:cNvSpPr txBox="1"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838202" y="1825626"/>
            <a:ext cx="7934241" cy="3418356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1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371994" indent="-371994">
              <a:buSzPct val="100000"/>
              <a:buFont typeface="Arial"/>
              <a:buAutoNum type="arabicPeriod"/>
              <a:defRPr/>
            </a:pPr>
            <a:r>
              <a:rPr lang="en-US" sz="2600"/>
              <a:t>Which measures are already in place in your city?</a:t>
            </a:r>
            <a:endParaRPr lang="en-US" sz="2600"/>
          </a:p>
        </p:txBody>
      </p:sp>
      <p:sp>
        <p:nvSpPr>
          <p:cNvPr id="760067994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pic>
        <p:nvPicPr>
          <p:cNvPr id="1311928268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0115813" y="135868"/>
            <a:ext cx="1776951" cy="8920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86584969" name="" hidden="0"/>
          <p:cNvSpPr/>
          <p:nvPr isPhoto="0" userDrawn="0"/>
        </p:nvSpPr>
        <p:spPr bwMode="auto">
          <a:xfrm flipH="0" flipV="0">
            <a:off x="6806763" y="4762923"/>
            <a:ext cx="205204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518774786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7519106" y="2327544"/>
            <a:ext cx="3927413" cy="2618275"/>
          </a:xfrm>
          <a:prstGeom prst="rect">
            <a:avLst/>
          </a:prstGeom>
        </p:spPr>
      </p:pic>
      <p:sp>
        <p:nvSpPr>
          <p:cNvPr id="955557223" name="" hidden="0"/>
          <p:cNvSpPr txBox="1"/>
          <p:nvPr isPhoto="0" userDrawn="0"/>
        </p:nvSpPr>
        <p:spPr bwMode="auto">
          <a:xfrm flipH="0" flipV="0">
            <a:off x="838202" y="2423160"/>
            <a:ext cx="7442939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2600"/>
              <a:t>2. Which measure(s) would you like to initiate?</a:t>
            </a:r>
            <a:endParaRPr lang="en-US" sz="2600"/>
          </a:p>
        </p:txBody>
      </p:sp>
      <p:sp>
        <p:nvSpPr>
          <p:cNvPr id="571690607" name="" hidden="0"/>
          <p:cNvSpPr txBox="1"/>
          <p:nvPr isPhoto="0" userDrawn="0"/>
        </p:nvSpPr>
        <p:spPr bwMode="auto">
          <a:xfrm flipH="0" flipV="0">
            <a:off x="1212845" y="3139152"/>
            <a:ext cx="7444306" cy="16764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371994" indent="-371994" algn="l">
              <a:buFont typeface="Arial"/>
              <a:buChar char="–"/>
              <a:defRPr/>
            </a:pPr>
            <a:r>
              <a:rPr lang="en-US" sz="2600"/>
              <a:t>Relevant stakeholders</a:t>
            </a:r>
            <a:endParaRPr lang="en-US" sz="2600"/>
          </a:p>
          <a:p>
            <a:pPr marL="371994" indent="-371994" algn="l">
              <a:buFont typeface="Arial"/>
              <a:buChar char="–"/>
              <a:defRPr/>
            </a:pPr>
            <a:r>
              <a:rPr lang="en-US" sz="26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Existing local networks</a:t>
            </a:r>
            <a:endParaRPr lang="en-US" sz="2600"/>
          </a:p>
          <a:p>
            <a:pPr marL="371994" indent="-371994" algn="l">
              <a:buFont typeface="Arial"/>
              <a:buChar char="–"/>
              <a:defRPr/>
            </a:pPr>
            <a:r>
              <a:rPr lang="en-US" sz="26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Funding </a:t>
            </a:r>
            <a:endParaRPr lang="en-US" sz="2600"/>
          </a:p>
          <a:p>
            <a:pPr marL="371994" indent="-371994" algn="l">
              <a:buFont typeface="Arial"/>
              <a:buChar char="–"/>
              <a:defRPr/>
            </a:pPr>
            <a:r>
              <a:rPr lang="en-US" sz="26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Specific first steps</a:t>
            </a:r>
            <a:endParaRPr lang="en-US" sz="2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8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3" hidden="0"/>
          <p:cNvSpPr/>
          <p:nvPr isPhoto="0" userDrawn="0"/>
        </p:nvSpPr>
        <p:spPr bwMode="auto">
          <a:xfrm flipH="0" flipV="0">
            <a:off x="5836595" y="2208174"/>
            <a:ext cx="5909895" cy="364509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800" b="0" i="0" u="none" strike="noStrike" cap="none" spc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>
                <a:latin typeface="Liberation Sans"/>
                <a:ea typeface="Liberation Sans"/>
                <a:cs typeface="Liberation Sans"/>
              </a:rPr>
              <a:t>Contact</a:t>
            </a:r>
            <a:endParaRPr/>
          </a:p>
        </p:txBody>
      </p:sp>
      <p:sp>
        <p:nvSpPr>
          <p:cNvPr id="5" name="Inhaltsplatzhalter 2" hidden="0"/>
          <p:cNvSpPr txBox="1"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5478288" y="2629795"/>
            <a:ext cx="6100282" cy="2946938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1">
            <a:normAutofit/>
          </a:bodyPr>
          <a:lstStyle/>
          <a:p>
            <a:pPr marL="0" lvl="0" indent="0" algn="r">
              <a:buNone/>
              <a:defRPr/>
            </a:pPr>
            <a:r>
              <a:rPr lang="de-DE" sz="1800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Katrin Meyer</a:t>
            </a:r>
            <a:endParaRPr sz="1800">
              <a:latin typeface="Arial"/>
              <a:ea typeface="Arial"/>
              <a:cs typeface="Arial"/>
            </a:endParaRPr>
          </a:p>
          <a:p>
            <a:pPr marL="0" lvl="0" indent="0" algn="r">
              <a:buNone/>
              <a:defRPr/>
            </a:pPr>
            <a:r>
              <a:rPr lang="de-DE" sz="1800" u="sng">
                <a:solidFill>
                  <a:schemeClr val="tx1"/>
                </a:solidFill>
                <a:latin typeface="Arial"/>
                <a:ea typeface="Arial"/>
                <a:cs typeface="Arial"/>
                <a:hlinkClick r:id="rId2" tooltip="mailto:katrin.meyer@runder-tisch-reparatur.de"/>
              </a:rPr>
              <a:t>katrin.meyer@runder-tisch-reparatur.de</a:t>
            </a:r>
            <a:endParaRPr sz="1800">
              <a:latin typeface="Arial"/>
              <a:ea typeface="Arial"/>
              <a:cs typeface="Arial"/>
            </a:endParaRPr>
          </a:p>
          <a:p>
            <a:pPr marL="0" lvl="0" indent="0" algn="r">
              <a:buNone/>
              <a:defRPr/>
            </a:pPr>
            <a:endParaRPr sz="1800">
              <a:latin typeface="Arial"/>
              <a:ea typeface="Arial"/>
              <a:cs typeface="Arial"/>
            </a:endParaRPr>
          </a:p>
          <a:p>
            <a:pPr marL="0" lvl="0" indent="0" algn="r">
              <a:buNone/>
              <a:defRPr/>
            </a:pPr>
            <a:r>
              <a:rPr lang="de-DE" sz="1800" b="1">
                <a:latin typeface="Arial"/>
                <a:ea typeface="Arial"/>
                <a:cs typeface="Arial"/>
              </a:rPr>
              <a:t>Alena </a:t>
            </a:r>
            <a:r>
              <a:rPr lang="de-DE" sz="1800" b="1">
                <a:latin typeface="Arial"/>
                <a:ea typeface="Arial"/>
                <a:cs typeface="Arial"/>
              </a:rPr>
              <a:t>Romanova</a:t>
            </a:r>
            <a:endParaRPr lang="de-DE" sz="1800" b="1">
              <a:latin typeface="Arial"/>
              <a:ea typeface="Arial"/>
              <a:cs typeface="Arial"/>
            </a:endParaRPr>
          </a:p>
          <a:p>
            <a:pPr marL="0" lvl="0" indent="0" algn="r">
              <a:buNone/>
              <a:defRPr/>
            </a:pPr>
            <a:r>
              <a:rPr lang="de-DE" sz="1800" b="0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  <a:hlinkClick r:id="rId3" tooltip="mailto:alena.romanova@runder-tisch-reparatur.de"/>
              </a:rPr>
              <a:t>alena.romanova@</a:t>
            </a:r>
            <a:r>
              <a:rPr lang="de-DE" sz="1800" b="0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  <a:hlinkClick r:id="rId3" tooltip="mailto:alena.romanova@runder-tisch-reparatur.de"/>
              </a:rPr>
              <a:t>runder-tisch-reparatur.de</a:t>
            </a:r>
            <a:r>
              <a:rPr lang="de-DE" sz="1800" b="0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endParaRPr sz="1800" b="0" i="0" u="sng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lvl="0" indent="0" algn="r">
              <a:buNone/>
              <a:defRPr/>
            </a:pPr>
            <a:endParaRPr sz="1800" u="sng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0" lvl="0" indent="0" algn="r">
              <a:buNone/>
              <a:defRPr/>
            </a:pPr>
            <a:r>
              <a:rPr lang="de-DE" sz="1800" u="sng">
                <a:solidFill>
                  <a:schemeClr val="tx1"/>
                </a:solidFill>
                <a:latin typeface="Arial"/>
                <a:ea typeface="Arial"/>
                <a:cs typeface="Arial"/>
                <a:hlinkClick r:id="rId4" tooltip="http://www.runder-tisch-reparatur.de/"/>
              </a:rPr>
              <a:t>www.runder-tisch-reparatur.de</a:t>
            </a:r>
            <a:endParaRPr sz="1800">
              <a:latin typeface="Arial"/>
              <a:ea typeface="Arial"/>
              <a:cs typeface="Arial"/>
            </a:endParaRPr>
          </a:p>
        </p:txBody>
      </p:sp>
      <p:pic>
        <p:nvPicPr>
          <p:cNvPr id="6" name="Grafik 4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0115815" y="135870"/>
            <a:ext cx="1776953" cy="8920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7" descr="Ein Bild, das Text, Gebäude, Banner, draußen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704393" y="2138479"/>
            <a:ext cx="4953047" cy="3714786"/>
          </a:xfrm>
          <a:prstGeom prst="rect">
            <a:avLst/>
          </a:prstGeom>
        </p:spPr>
      </p:pic>
      <p:sp>
        <p:nvSpPr>
          <p:cNvPr id="622087048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3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Inhaltsplatzhalter 2" hidden="0"/>
          <p:cNvSpPr txBox="1">
            <a:spLocks noGrp="1"/>
          </p:cNvSpPr>
          <p:nvPr isPhoto="0" userDrawn="0">
            <p:ph idx="1" hasCustomPrompt="0"/>
          </p:nvPr>
        </p:nvSpPr>
        <p:spPr bwMode="auto">
          <a:xfrm>
            <a:off x="729250" y="2153772"/>
            <a:ext cx="6567233" cy="3666652"/>
          </a:xfr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clip" vert="horz" wrap="square" lIns="91440" tIns="45720" rIns="91440" bIns="45720" numCol="1" spcCol="0" rtlCol="0" fromWordArt="0" anchor="t" anchorCtr="0" forceAA="0" upright="0" compatLnSpc="1">
            <a:normAutofit fontScale="90000" lnSpcReduction="2000"/>
          </a:bodyPr>
          <a:lstStyle/>
          <a:p>
            <a:pPr marL="457200" lvl="0" indent="0">
              <a:spcBef>
                <a:spcPts val="0"/>
              </a:spcBef>
              <a:buNone/>
              <a:defRPr/>
            </a:pPr>
            <a:endParaRPr lang="de-DE" sz="180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marL="152403" lvl="0" indent="0">
              <a:spcBef>
                <a:spcPts val="0"/>
              </a:spcBef>
              <a:buNone/>
              <a:defRPr/>
            </a:pP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Working on a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right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to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repair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since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2015</a:t>
            </a:r>
            <a:endParaRPr/>
          </a:p>
          <a:p>
            <a:pPr marL="152403" lvl="0" indent="0">
              <a:spcBef>
                <a:spcPts val="0"/>
              </a:spcBef>
              <a:buNone/>
              <a:defRPr/>
            </a:pPr>
            <a:endParaRPr lang="de-DE" sz="180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marL="152403" lvl="0" indent="0">
              <a:spcBef>
                <a:spcPts val="0"/>
              </a:spcBef>
              <a:buNone/>
              <a:defRPr/>
            </a:pPr>
            <a:endParaRPr lang="de-DE" sz="180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marL="152403" lvl="0" indent="0">
              <a:spcBef>
                <a:spcPts val="0"/>
              </a:spcBef>
              <a:buNone/>
              <a:defRPr/>
            </a:pP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We are: Community and professional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repairers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, environmental and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consumer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organisations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,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refurbishers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,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scientific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institutions</a:t>
            </a:r>
            <a:r>
              <a:rPr lang="de-DE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,…</a:t>
            </a:r>
            <a:endParaRPr/>
          </a:p>
          <a:p>
            <a:pPr marL="152403" lvl="0" indent="0">
              <a:spcBef>
                <a:spcPts val="0"/>
              </a:spcBef>
              <a:buNone/>
              <a:defRPr/>
            </a:pPr>
            <a:endParaRPr lang="de-DE" sz="180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marL="457200" lvl="0" indent="0">
              <a:spcBef>
                <a:spcPts val="0"/>
              </a:spcBef>
              <a:buNone/>
              <a:defRPr/>
            </a:pPr>
            <a:endParaRPr lang="de-DE" sz="180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marL="152403" lvl="0" indent="0">
              <a:spcBef>
                <a:spcPts val="0"/>
              </a:spcBef>
              <a:buNone/>
              <a:defRPr/>
            </a:pPr>
            <a:r>
              <a:rPr lang="en-US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Repair is essential for </a:t>
            </a:r>
            <a:endParaRPr/>
          </a:p>
          <a:p>
            <a:pPr marL="438153" indent="-285750">
              <a:spcBef>
                <a:spcPts val="0"/>
              </a:spcBef>
              <a:defRPr/>
            </a:pPr>
            <a:r>
              <a:rPr lang="en-US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Environmental, climate and resource protection</a:t>
            </a:r>
            <a:endParaRPr/>
          </a:p>
          <a:p>
            <a:pPr marL="438153" indent="-285750">
              <a:spcBef>
                <a:spcPts val="0"/>
              </a:spcBef>
              <a:defRPr/>
            </a:pPr>
            <a:r>
              <a:rPr lang="en-US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consumer rights </a:t>
            </a:r>
            <a:endParaRPr/>
          </a:p>
          <a:p>
            <a:pPr marL="438153" indent="-285750">
              <a:spcBef>
                <a:spcPts val="0"/>
              </a:spcBef>
              <a:defRPr/>
            </a:pPr>
            <a:r>
              <a:rPr lang="en-US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and local economic development</a:t>
            </a:r>
            <a:endParaRPr/>
          </a:p>
          <a:p>
            <a:pPr marL="152403" lvl="0" indent="0">
              <a:spcBef>
                <a:spcPts val="0"/>
              </a:spcBef>
              <a:buNone/>
              <a:defRPr/>
            </a:pPr>
            <a:endParaRPr lang="en-US" sz="180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marL="152403" lvl="0" indent="0">
              <a:spcBef>
                <a:spcPts val="0"/>
              </a:spcBef>
              <a:buNone/>
              <a:defRPr/>
            </a:pPr>
            <a:endParaRPr lang="en-US" sz="180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marL="152403" lvl="0" indent="0">
              <a:spcBef>
                <a:spcPts val="0"/>
              </a:spcBef>
              <a:buNone/>
              <a:defRPr/>
            </a:pPr>
            <a:r>
              <a:rPr lang="en-US" sz="18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Right to Repair Europe campaign with European partners</a:t>
            </a:r>
            <a:endParaRPr lang="de-DE" sz="180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</p:txBody>
      </p:sp>
      <p:pic>
        <p:nvPicPr>
          <p:cNvPr id="6" name="Google Shape;88;p15" hidden="0"/>
          <p:cNvPicPr>
            <a:picLocks noChangeAspect="1"/>
          </p:cNvPicPr>
          <p:nvPr isPhoto="0" userDrawn="0"/>
        </p:nvPicPr>
        <p:blipFill>
          <a:blip r:embed="rId2">
            <a:alphaModFix/>
          </a:blip>
          <a:stretch/>
        </p:blipFill>
        <p:spPr bwMode="auto">
          <a:xfrm>
            <a:off x="2178989" y="5552695"/>
            <a:ext cx="3992425" cy="6297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838203" y="598959"/>
            <a:ext cx="10515600" cy="1325559"/>
          </a:xfrm>
        </p:spPr>
        <p:txBody>
          <a:bodyPr anchorCtr="1"/>
          <a:lstStyle/>
          <a:p>
            <a:pPr lvl="0" algn="ctr">
              <a:defRPr/>
            </a:pPr>
            <a:r>
              <a:rPr lang="de-DE">
                <a:latin typeface="Calibri Light"/>
                <a:ea typeface="Liberation Sans"/>
                <a:cs typeface="Liberation Sans"/>
              </a:rPr>
              <a:t>Runder Tisch Reparatur </a:t>
            </a:r>
            <a:br>
              <a:rPr lang="de-DE">
                <a:latin typeface="Calibri Light"/>
                <a:ea typeface="Liberation Sans"/>
                <a:cs typeface="Liberation Sans"/>
              </a:rPr>
            </a:br>
            <a:r>
              <a:rPr lang="de-DE">
                <a:latin typeface="Calibri Light"/>
                <a:ea typeface="Liberation Sans"/>
                <a:cs typeface="Liberation Sans"/>
              </a:rPr>
              <a:t>(Round Table Repair)</a:t>
            </a:r>
            <a:endParaRPr/>
          </a:p>
        </p:txBody>
      </p:sp>
      <p:sp>
        <p:nvSpPr>
          <p:cNvPr id="11444057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pic>
        <p:nvPicPr>
          <p:cNvPr id="318796484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7541016" y="1917201"/>
            <a:ext cx="3941367" cy="1707138"/>
          </a:xfrm>
          <a:prstGeom prst="rect">
            <a:avLst/>
          </a:prstGeom>
        </p:spPr>
      </p:pic>
      <p:pic>
        <p:nvPicPr>
          <p:cNvPr id="386316516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7541016" y="3624340"/>
            <a:ext cx="3821051" cy="2047536"/>
          </a:xfrm>
          <a:prstGeom prst="rect">
            <a:avLst/>
          </a:prstGeom>
        </p:spPr>
      </p:pic>
      <p:pic>
        <p:nvPicPr>
          <p:cNvPr id="370568308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7541016" y="5325117"/>
            <a:ext cx="2969865" cy="990612"/>
          </a:xfrm>
          <a:prstGeom prst="rect">
            <a:avLst/>
          </a:prstGeom>
        </p:spPr>
      </p:pic>
      <p:pic>
        <p:nvPicPr>
          <p:cNvPr id="1891794794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9705431" y="521405"/>
            <a:ext cx="1776952" cy="8920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People </a:t>
            </a:r>
            <a:r>
              <a:rPr lang="de-DE"/>
              <a:t>want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repair</a:t>
            </a:r>
            <a:r>
              <a:rPr lang="de-DE"/>
              <a:t> </a:t>
            </a:r>
            <a:endParaRPr/>
          </a:p>
        </p:txBody>
      </p:sp>
      <p:pic>
        <p:nvPicPr>
          <p:cNvPr id="17" name="Inhaltsplatzhalter 16" descr="Ein Bild, das Person, Kleidung, Text, Büroausstattung enthält.&#10;&#10;Automatisch generierte Beschreibung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6437928" y="618994"/>
            <a:ext cx="5018781" cy="3764086"/>
          </a:xfrm>
          <a:prstGeom prst="rect">
            <a:avLst/>
          </a:prstGeom>
        </p:spPr>
      </p:pic>
      <p:pic>
        <p:nvPicPr>
          <p:cNvPr id="19" name="Grafik 18" descr="Ein Bild, das Person, Im Haus, Kleidung, Lernen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35291" y="2942772"/>
            <a:ext cx="4483625" cy="3362719"/>
          </a:xfrm>
          <a:prstGeom prst="rect">
            <a:avLst/>
          </a:prstGeom>
        </p:spPr>
      </p:pic>
      <p:sp>
        <p:nvSpPr>
          <p:cNvPr id="20" name="Textfeld 19" hidden="0"/>
          <p:cNvSpPr txBox="1"/>
          <p:nvPr isPhoto="0" userDrawn="0"/>
        </p:nvSpPr>
        <p:spPr bwMode="auto">
          <a:xfrm flipH="0" flipV="0">
            <a:off x="6437927" y="4912364"/>
            <a:ext cx="5192088" cy="118875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/>
              <a:t>77 % </a:t>
            </a:r>
            <a:r>
              <a:rPr lang="de-DE" sz="2400"/>
              <a:t>of</a:t>
            </a:r>
            <a:r>
              <a:rPr lang="de-DE" sz="2400"/>
              <a:t> </a:t>
            </a:r>
            <a:r>
              <a:rPr lang="de-DE" sz="2400"/>
              <a:t>Europeans</a:t>
            </a:r>
            <a:r>
              <a:rPr lang="de-DE" sz="2400"/>
              <a:t> </a:t>
            </a:r>
            <a:r>
              <a:rPr lang="de-DE" sz="2400"/>
              <a:t>say</a:t>
            </a:r>
            <a:r>
              <a:rPr lang="de-DE" sz="2400"/>
              <a:t> </a:t>
            </a:r>
            <a:r>
              <a:rPr lang="de-DE" sz="2400"/>
              <a:t>they</a:t>
            </a:r>
            <a:r>
              <a:rPr lang="de-DE" sz="2400"/>
              <a:t> </a:t>
            </a:r>
            <a:r>
              <a:rPr lang="de-DE" sz="2400"/>
              <a:t>are</a:t>
            </a:r>
            <a:r>
              <a:rPr lang="de-DE" sz="2400"/>
              <a:t> </a:t>
            </a:r>
            <a:r>
              <a:rPr lang="de-DE" sz="2400"/>
              <a:t>making</a:t>
            </a:r>
            <a:r>
              <a:rPr lang="de-DE" sz="2400"/>
              <a:t> an </a:t>
            </a:r>
            <a:r>
              <a:rPr lang="de-DE" sz="2400"/>
              <a:t>effort</a:t>
            </a:r>
            <a:r>
              <a:rPr lang="de-DE" sz="2400"/>
              <a:t> </a:t>
            </a:r>
            <a:r>
              <a:rPr lang="de-DE" sz="2400"/>
              <a:t>to</a:t>
            </a:r>
            <a:r>
              <a:rPr lang="de-DE" sz="2400"/>
              <a:t> </a:t>
            </a:r>
            <a:r>
              <a:rPr lang="de-DE" sz="2400"/>
              <a:t>get</a:t>
            </a:r>
            <a:r>
              <a:rPr lang="de-DE" sz="2400"/>
              <a:t> </a:t>
            </a:r>
            <a:r>
              <a:rPr lang="de-DE" sz="2400"/>
              <a:t>broken</a:t>
            </a:r>
            <a:r>
              <a:rPr lang="de-DE" sz="2400"/>
              <a:t> </a:t>
            </a:r>
            <a:r>
              <a:rPr lang="de-DE" sz="2400"/>
              <a:t>appliances</a:t>
            </a:r>
            <a:r>
              <a:rPr lang="de-DE" sz="2400"/>
              <a:t> </a:t>
            </a:r>
            <a:r>
              <a:rPr lang="de-DE" sz="2400"/>
              <a:t>repaired</a:t>
            </a:r>
            <a:r>
              <a:rPr lang="de-DE" sz="2400"/>
              <a:t> </a:t>
            </a:r>
            <a:r>
              <a:rPr lang="de-DE" sz="2400"/>
              <a:t>before</a:t>
            </a:r>
            <a:r>
              <a:rPr lang="de-DE" sz="2400"/>
              <a:t> </a:t>
            </a:r>
            <a:r>
              <a:rPr lang="de-DE" sz="2400"/>
              <a:t>buying</a:t>
            </a:r>
            <a:r>
              <a:rPr lang="de-DE" sz="2400"/>
              <a:t> </a:t>
            </a:r>
            <a:r>
              <a:rPr lang="de-DE" sz="2400"/>
              <a:t>new</a:t>
            </a:r>
            <a:r>
              <a:rPr lang="de-DE" sz="2400"/>
              <a:t> </a:t>
            </a:r>
            <a:r>
              <a:rPr lang="de-DE" sz="2400"/>
              <a:t>ones</a:t>
            </a:r>
            <a:endParaRPr lang="de-DE" sz="2400"/>
          </a:p>
        </p:txBody>
      </p:sp>
      <p:sp>
        <p:nvSpPr>
          <p:cNvPr id="21" name="Textfeld 20" hidden="0"/>
          <p:cNvSpPr txBox="1"/>
          <p:nvPr isPhoto="0" userDrawn="0"/>
        </p:nvSpPr>
        <p:spPr bwMode="auto">
          <a:xfrm>
            <a:off x="735291" y="6289351"/>
            <a:ext cx="303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©Café Kaputt</a:t>
            </a:r>
            <a:endParaRPr/>
          </a:p>
        </p:txBody>
      </p:sp>
      <p:sp>
        <p:nvSpPr>
          <p:cNvPr id="22" name="Textfeld 21" hidden="0"/>
          <p:cNvSpPr txBox="1"/>
          <p:nvPr isPhoto="0" userDrawn="0"/>
        </p:nvSpPr>
        <p:spPr bwMode="auto">
          <a:xfrm>
            <a:off x="6437928" y="4366499"/>
            <a:ext cx="303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©Café Kaputt</a:t>
            </a:r>
            <a:endParaRPr/>
          </a:p>
        </p:txBody>
      </p:sp>
      <p:pic>
        <p:nvPicPr>
          <p:cNvPr id="3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0115815" y="135870"/>
            <a:ext cx="1776953" cy="8920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3" hidden="0"/>
          <p:cNvSpPr txBox="1"/>
          <p:nvPr isPhoto="0" userDrawn="0"/>
        </p:nvSpPr>
        <p:spPr bwMode="auto">
          <a:xfrm flipH="0" flipV="0">
            <a:off x="9445538" y="6101120"/>
            <a:ext cx="2184478" cy="25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100"/>
              <a:t>Source: Flash Eurobarometer 388</a:t>
            </a:r>
            <a:endParaRPr/>
          </a:p>
        </p:txBody>
      </p:sp>
      <p:sp>
        <p:nvSpPr>
          <p:cNvPr id="1704762097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1016899402" name="" hidden="0"/>
          <p:cNvSpPr txBox="1"/>
          <p:nvPr isPhoto="0" userDrawn="0"/>
        </p:nvSpPr>
        <p:spPr bwMode="auto">
          <a:xfrm flipH="0" flipV="0">
            <a:off x="1928838" y="1655535"/>
            <a:ext cx="914400" cy="365795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212475925" name="" hidden="0"/>
          <p:cNvSpPr txBox="1"/>
          <p:nvPr isPhoto="0" userDrawn="0"/>
        </p:nvSpPr>
        <p:spPr bwMode="auto">
          <a:xfrm flipH="0" flipV="0">
            <a:off x="735290" y="1440089"/>
            <a:ext cx="5131268" cy="116387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de-DE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‚There is more community repair </a:t>
            </a:r>
            <a:endParaRPr sz="2400" b="0" i="0" u="none" strike="noStrike" cap="none" spc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de-DE" sz="24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than ever before</a:t>
            </a:r>
            <a:r>
              <a:rPr sz="2400"/>
              <a:t>‘ -</a:t>
            </a:r>
            <a:endParaRPr sz="2400"/>
          </a:p>
          <a:p>
            <a:pPr>
              <a:defRPr/>
            </a:pPr>
            <a:r>
              <a:rPr sz="1100"/>
              <a:t>Source:  </a:t>
            </a:r>
            <a:r>
              <a:rPr sz="11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“The rise of community repair: the people and the data building a movement</a:t>
            </a: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sz="1100"/>
              <a:t>, Open Repair Alliance, 2024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People </a:t>
            </a:r>
            <a:r>
              <a:rPr lang="de-DE"/>
              <a:t>want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repair</a:t>
            </a:r>
            <a:r>
              <a:rPr lang="de-DE"/>
              <a:t> </a:t>
            </a:r>
            <a:br>
              <a:rPr lang="de-DE"/>
            </a:br>
            <a:r>
              <a:rPr lang="de-DE"/>
              <a:t>- but </a:t>
            </a:r>
            <a:r>
              <a:rPr lang="de-DE"/>
              <a:t>it‘s</a:t>
            </a:r>
            <a:r>
              <a:rPr lang="de-DE"/>
              <a:t> </a:t>
            </a:r>
            <a:r>
              <a:rPr lang="de-DE"/>
              <a:t>difficult</a:t>
            </a:r>
            <a:endParaRPr lang="de-DE"/>
          </a:p>
        </p:txBody>
      </p:sp>
      <p:pic>
        <p:nvPicPr>
          <p:cNvPr id="19" name="Grafik 18" descr="Ein Bild, das Person, Im Haus, Kleidung, Lernen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35291" y="2942772"/>
            <a:ext cx="4483625" cy="3362719"/>
          </a:xfrm>
          <a:prstGeom prst="rect">
            <a:avLst/>
          </a:prstGeom>
        </p:spPr>
      </p:pic>
      <p:sp>
        <p:nvSpPr>
          <p:cNvPr id="21" name="Textfeld 20" hidden="0"/>
          <p:cNvSpPr txBox="1"/>
          <p:nvPr isPhoto="0" userDrawn="0"/>
        </p:nvSpPr>
        <p:spPr bwMode="auto">
          <a:xfrm>
            <a:off x="735291" y="6289351"/>
            <a:ext cx="303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/>
              <a:t>©Café Kaputt</a:t>
            </a:r>
            <a:endParaRPr/>
          </a:p>
        </p:txBody>
      </p:sp>
      <p:sp>
        <p:nvSpPr>
          <p:cNvPr id="5" name="Textfeld 4" hidden="0"/>
          <p:cNvSpPr txBox="1"/>
          <p:nvPr isPhoto="0" userDrawn="0"/>
        </p:nvSpPr>
        <p:spPr bwMode="auto">
          <a:xfrm>
            <a:off x="6535131" y="1483255"/>
            <a:ext cx="4326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400"/>
              <a:t>The </a:t>
            </a:r>
            <a:r>
              <a:rPr lang="de-DE" sz="2400"/>
              <a:t>three</a:t>
            </a:r>
            <a:r>
              <a:rPr lang="de-DE" sz="2400"/>
              <a:t> </a:t>
            </a:r>
            <a:r>
              <a:rPr lang="de-DE" sz="2400"/>
              <a:t>most</a:t>
            </a:r>
            <a:r>
              <a:rPr lang="de-DE" sz="2400"/>
              <a:t> </a:t>
            </a:r>
            <a:r>
              <a:rPr lang="de-DE" sz="2400"/>
              <a:t>common</a:t>
            </a:r>
            <a:r>
              <a:rPr lang="de-DE" sz="2400"/>
              <a:t> </a:t>
            </a:r>
            <a:r>
              <a:rPr lang="de-DE" sz="2400"/>
              <a:t>reasons</a:t>
            </a:r>
            <a:r>
              <a:rPr lang="de-DE" sz="2400"/>
              <a:t> </a:t>
            </a:r>
            <a:r>
              <a:rPr lang="de-DE" sz="2400"/>
              <a:t>for</a:t>
            </a:r>
            <a:r>
              <a:rPr lang="de-DE" sz="2400"/>
              <a:t> not </a:t>
            </a:r>
            <a:r>
              <a:rPr lang="de-DE" sz="2400"/>
              <a:t>repairing</a:t>
            </a:r>
            <a:r>
              <a:rPr lang="de-DE" sz="2400"/>
              <a:t>:</a:t>
            </a:r>
            <a:endParaRPr/>
          </a:p>
          <a:p>
            <a:pPr algn="ctr">
              <a:defRPr/>
            </a:pPr>
            <a:endParaRPr lang="de-DE" sz="2400"/>
          </a:p>
        </p:txBody>
      </p:sp>
      <p:grpSp>
        <p:nvGrpSpPr>
          <p:cNvPr id="10" name="Gruppieren 9" hidden="0"/>
          <p:cNvGrpSpPr/>
          <p:nvPr isPhoto="0" userDrawn="0"/>
        </p:nvGrpSpPr>
        <p:grpSpPr bwMode="auto">
          <a:xfrm flipH="0" flipV="0">
            <a:off x="6193410" y="2891707"/>
            <a:ext cx="5160391" cy="2097577"/>
            <a:chOff x="0" y="0"/>
            <a:chExt cx="5160391" cy="2097577"/>
          </a:xfrm>
        </p:grpSpPr>
        <p:sp>
          <p:nvSpPr>
            <p:cNvPr id="7" name="Rechteck 6" hidden="0"/>
            <p:cNvSpPr/>
            <p:nvPr isPhoto="0" userDrawn="0"/>
          </p:nvSpPr>
          <p:spPr bwMode="auto">
            <a:xfrm>
              <a:off x="1711669" y="0"/>
              <a:ext cx="1716918" cy="2097577"/>
            </a:xfrm>
            <a:prstGeom prst="rect">
              <a:avLst/>
            </a:prstGeom>
            <a:effectLst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3600">
                  <a:solidFill>
                    <a:schemeClr val="bg1">
                      <a:lumMod val="95000"/>
                    </a:schemeClr>
                  </a:solidFill>
                </a:rPr>
                <a:t>High </a:t>
              </a:r>
              <a:r>
                <a:rPr lang="de-DE" sz="3600">
                  <a:solidFill>
                    <a:schemeClr val="bg1">
                      <a:lumMod val="95000"/>
                    </a:schemeClr>
                  </a:solidFill>
                </a:rPr>
                <a:t>costs</a:t>
              </a:r>
              <a:endParaRPr lang="de-DE" sz="36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hteck 7" hidden="0"/>
            <p:cNvSpPr/>
            <p:nvPr isPhoto="0" userDrawn="0"/>
          </p:nvSpPr>
          <p:spPr bwMode="auto">
            <a:xfrm>
              <a:off x="0" y="799156"/>
              <a:ext cx="1716919" cy="1298420"/>
            </a:xfrm>
            <a:prstGeom prst="rect">
              <a:avLst/>
            </a:prstGeom>
            <a:effectLst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2000">
                  <a:solidFill>
                    <a:schemeClr val="bg1">
                      <a:lumMod val="95000"/>
                    </a:schemeClr>
                  </a:solidFill>
                </a:rPr>
                <a:t>Wants</a:t>
              </a:r>
              <a:r>
                <a:rPr lang="de-DE" sz="2000">
                  <a:solidFill>
                    <a:schemeClr val="bg1">
                      <a:lumMod val="95000"/>
                    </a:schemeClr>
                  </a:solidFill>
                </a:rPr>
                <a:t> a </a:t>
              </a:r>
              <a:r>
                <a:rPr lang="de-DE" sz="2000">
                  <a:solidFill>
                    <a:schemeClr val="bg1">
                      <a:lumMod val="95000"/>
                    </a:schemeClr>
                  </a:solidFill>
                </a:rPr>
                <a:t>new</a:t>
              </a:r>
              <a:r>
                <a:rPr lang="de-DE" sz="200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de-DE" sz="2000">
                  <a:solidFill>
                    <a:schemeClr val="bg1">
                      <a:lumMod val="95000"/>
                    </a:schemeClr>
                  </a:solidFill>
                </a:rPr>
                <a:t>model</a:t>
              </a:r>
              <a:endParaRPr lang="de-DE" sz="20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hteck 8" hidden="0"/>
            <p:cNvSpPr/>
            <p:nvPr isPhoto="0" userDrawn="0"/>
          </p:nvSpPr>
          <p:spPr bwMode="auto">
            <a:xfrm>
              <a:off x="3423344" y="1102808"/>
              <a:ext cx="1737047" cy="994767"/>
            </a:xfrm>
            <a:prstGeom prst="rect">
              <a:avLst/>
            </a:prstGeom>
            <a:effectLst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1800">
                  <a:solidFill>
                    <a:schemeClr val="bg1">
                      <a:lumMod val="95000"/>
                    </a:schemeClr>
                  </a:solidFill>
                </a:rPr>
                <a:t>Too</a:t>
              </a:r>
              <a:r>
                <a:rPr lang="de-DE" sz="180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de-DE" sz="1800">
                  <a:solidFill>
                    <a:schemeClr val="bg1">
                      <a:lumMod val="95000"/>
                    </a:schemeClr>
                  </a:solidFill>
                </a:rPr>
                <a:t>complicated</a:t>
              </a:r>
              <a:endParaRPr lang="de-DE" sz="180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>
                <a:defRPr/>
              </a:pPr>
              <a:endParaRPr lang="de-DE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115815" y="135870"/>
            <a:ext cx="1776953" cy="8920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3" hidden="0"/>
          <p:cNvSpPr txBox="1"/>
          <p:nvPr isPhoto="0" userDrawn="0"/>
        </p:nvSpPr>
        <p:spPr bwMode="auto">
          <a:xfrm flipH="0" flipV="0">
            <a:off x="6192031" y="4989285"/>
            <a:ext cx="5162274" cy="109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100"/>
              <a:t>Source: vzbv 2017: </a:t>
            </a:r>
            <a:r>
              <a:rPr lang="de-DE" sz="1100" u="sng">
                <a:hlinkClick r:id="rId4" tooltip="https://www.vzbv.de/sites/default/files/downloads/2017/06/01/umfrage_-_haltbarkeit_und_reparierbarkeit_von_produkten_o_gewaehrleistung.pdf"/>
              </a:rPr>
              <a:t>https://www.vzbv.de/sites/default/files/downloads/2017/06/01/umfrage_-_haltbarkeit_und_reparierbarkeit_von_produkten_o_gewaehrleistung.pdf</a:t>
            </a:r>
            <a:r>
              <a:rPr lang="de-DE" sz="1100"/>
              <a:t> </a:t>
            </a:r>
            <a:endParaRPr lang="de-DE" sz="1100"/>
          </a:p>
          <a:p>
            <a:pPr>
              <a:defRPr/>
            </a:pPr>
            <a:r>
              <a:rPr lang="de-DE" sz="1100"/>
              <a:t>NIM 2025</a:t>
            </a:r>
            <a:br>
              <a:rPr lang="de-DE" sz="1100"/>
            </a:br>
            <a:r>
              <a:rPr lang="de-DE" sz="1100" b="0" i="0" u="sng" strike="noStrike" cap="none" spc="0">
                <a:latin typeface="Calibri"/>
                <a:ea typeface="Calibri"/>
                <a:cs typeface="Calibri"/>
                <a:hlinkClick r:id="rId5" tooltip="https://www.nim.org/fileadmin/PUBLIC/3_NIM_Publikationen/NIM-Studien/NIMpulse/2025/250704_NIMpulse_11_-_Reparierbarkeit_fin.pdf"/>
              </a:rPr>
              <a:t>https://www.nim.org/fileadmin/PUBLIC/3_NIM_Publikationen/NIM-Studien/NIMpulse/2025/250704_NIMpulse_11_-_Reparierbarkeit_fin.pdf</a:t>
            </a:r>
            <a:r>
              <a:rPr lang="de-DE" sz="11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endParaRPr/>
          </a:p>
        </p:txBody>
      </p:sp>
      <p:sp>
        <p:nvSpPr>
          <p:cNvPr id="1707794894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4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hteck 12" hidden="0"/>
          <p:cNvSpPr/>
          <p:nvPr isPhoto="0" userDrawn="0"/>
        </p:nvSpPr>
        <p:spPr bwMode="auto">
          <a:xfrm>
            <a:off x="973697" y="2504322"/>
            <a:ext cx="2887492" cy="256919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800" i="0" u="none" strike="noStrike">
              <a:ln w="0"/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5" name="Rechteck 12" hidden="0"/>
          <p:cNvSpPr/>
          <p:nvPr isPhoto="0" userDrawn="0"/>
        </p:nvSpPr>
        <p:spPr bwMode="auto">
          <a:xfrm>
            <a:off x="4579643" y="2504322"/>
            <a:ext cx="2887492" cy="256919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800" i="0" u="none" strike="noStrike">
              <a:ln w="0"/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4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0115815" y="135870"/>
            <a:ext cx="1776953" cy="8920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hteck 12" hidden="0"/>
          <p:cNvSpPr/>
          <p:nvPr isPhoto="0" userDrawn="0"/>
        </p:nvSpPr>
        <p:spPr bwMode="auto">
          <a:xfrm>
            <a:off x="8330805" y="2504322"/>
            <a:ext cx="2887492" cy="256919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800" i="0" u="none" strike="noStrike">
              <a:ln w="0"/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7" name="Inhaltsplatzhalter 2" hidden="0"/>
          <p:cNvSpPr txBox="1">
            <a:spLocks noGrp="1"/>
          </p:cNvSpPr>
          <p:nvPr isPhoto="0" userDrawn="0">
            <p:ph idx="1" hasCustomPrompt="0"/>
          </p:nvPr>
        </p:nvSpPr>
        <p:spPr bwMode="auto">
          <a:xfrm>
            <a:off x="731199" y="3321996"/>
            <a:ext cx="2887492" cy="1497384"/>
          </a:xfrm>
        </p:spPr>
        <p:txBody>
          <a:bodyPr anchorCtr="1"/>
          <a:lstStyle/>
          <a:p>
            <a:pPr marL="457200" lvl="0" indent="0" algn="ctr">
              <a:spcBef>
                <a:spcPts val="0"/>
              </a:spcBef>
              <a:buNone/>
              <a:defRPr/>
            </a:pPr>
            <a:r>
              <a:rPr lang="de-DE" sz="24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Access </a:t>
            </a:r>
            <a:r>
              <a:rPr lang="de-DE" sz="24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to</a:t>
            </a:r>
            <a:r>
              <a:rPr lang="de-DE" sz="24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lang="de-DE" sz="240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information</a:t>
            </a:r>
            <a:endParaRPr lang="de-DE" sz="240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8" name="Inhaltsplatzhalter 2" hidden="0"/>
          <p:cNvSpPr txBox="1"/>
          <p:nvPr isPhoto="0" userDrawn="0"/>
        </p:nvSpPr>
        <p:spPr bwMode="auto">
          <a:xfrm>
            <a:off x="4427707" y="3249036"/>
            <a:ext cx="2887492" cy="14973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45720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2400">
                <a:latin typeface="Liberation Sans"/>
                <a:ea typeface="Liberation Sans"/>
                <a:cs typeface="Liberation Sans"/>
              </a:rPr>
              <a:t>Access </a:t>
            </a:r>
            <a:r>
              <a:rPr lang="de-DE" sz="2400">
                <a:latin typeface="Liberation Sans"/>
                <a:ea typeface="Liberation Sans"/>
                <a:cs typeface="Liberation Sans"/>
              </a:rPr>
              <a:t>to</a:t>
            </a:r>
            <a:r>
              <a:rPr lang="de-DE" sz="2400">
                <a:latin typeface="Liberation Sans"/>
                <a:ea typeface="Liberation Sans"/>
                <a:cs typeface="Liberation Sans"/>
              </a:rPr>
              <a:t> </a:t>
            </a:r>
            <a:r>
              <a:rPr lang="de-DE" sz="2400">
                <a:latin typeface="Liberation Sans"/>
                <a:ea typeface="Liberation Sans"/>
                <a:cs typeface="Liberation Sans"/>
              </a:rPr>
              <a:t>a</a:t>
            </a:r>
            <a:r>
              <a:rPr lang="de-DE" sz="2400" b="0" i="0" u="none" strike="noStrike" cap="none" spc="0">
                <a:latin typeface="Liberation Sans"/>
                <a:ea typeface="Liberation Sans"/>
                <a:cs typeface="Liberation Sans"/>
              </a:rPr>
              <a:t>ffordable</a:t>
            </a:r>
            <a:r>
              <a:rPr lang="de-DE" sz="2400" b="0" i="0" u="none" strike="noStrike" cap="none" spc="0">
                <a:latin typeface="Liberation Sans"/>
                <a:ea typeface="Liberation Sans"/>
                <a:cs typeface="Liberation Sans"/>
              </a:rPr>
              <a:t> spare </a:t>
            </a:r>
            <a:r>
              <a:rPr lang="de-DE" sz="2400" b="0" i="0" u="none" strike="noStrike" cap="none" spc="0">
                <a:latin typeface="Liberation Sans"/>
                <a:ea typeface="Liberation Sans"/>
                <a:cs typeface="Liberation Sans"/>
              </a:rPr>
              <a:t>parts</a:t>
            </a:r>
            <a:endParaRPr lang="de-DE" sz="2400" b="0" i="0" u="none" strike="noStrike" cap="none" spc="0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9" name="Inhaltsplatzhalter 2" hidden="0"/>
          <p:cNvSpPr txBox="1"/>
          <p:nvPr isPhoto="0" userDrawn="0"/>
        </p:nvSpPr>
        <p:spPr bwMode="auto">
          <a:xfrm>
            <a:off x="8185589" y="3234607"/>
            <a:ext cx="2887492" cy="14973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45720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2400" b="0" i="0" u="none" strike="noStrike" cap="none" spc="0">
                <a:latin typeface="Liberation Sans"/>
                <a:ea typeface="Liberation Sans"/>
                <a:cs typeface="Liberation Sans"/>
              </a:rPr>
              <a:t>Repairable</a:t>
            </a:r>
            <a:r>
              <a:rPr lang="de-DE" sz="2400" b="0" i="0" u="none" strike="noStrike" cap="none" spc="0">
                <a:latin typeface="Liberation Sans"/>
                <a:ea typeface="Liberation Sans"/>
                <a:cs typeface="Liberation Sans"/>
              </a:rPr>
              <a:t> </a:t>
            </a:r>
            <a:r>
              <a:rPr lang="de-DE" sz="2400" b="0" i="0" u="none" strike="noStrike" cap="none" spc="0">
                <a:latin typeface="Liberation Sans"/>
                <a:ea typeface="Liberation Sans"/>
                <a:cs typeface="Liberation Sans"/>
              </a:rPr>
              <a:t>products</a:t>
            </a:r>
            <a:r>
              <a:rPr lang="de-DE" sz="2400" b="0" i="0" u="none" strike="noStrike" cap="none" spc="0">
                <a:latin typeface="Liberation Sans"/>
                <a:ea typeface="Liberation Sans"/>
                <a:cs typeface="Liberation Sans"/>
              </a:rPr>
              <a:t> </a:t>
            </a:r>
            <a:br>
              <a:rPr lang="de-DE" sz="2400" b="0" i="0" u="none" strike="noStrike" cap="none" spc="0">
                <a:latin typeface="Liberation Sans"/>
                <a:ea typeface="Liberation Sans"/>
                <a:cs typeface="Liberation Sans"/>
              </a:rPr>
            </a:br>
            <a:r>
              <a:rPr lang="de-DE" b="0" i="0" u="none" strike="noStrike" cap="none" spc="0">
                <a:latin typeface="Liberation Sans"/>
                <a:ea typeface="Liberation Sans"/>
                <a:cs typeface="Liberation Sans"/>
              </a:rPr>
              <a:t>(design + </a:t>
            </a:r>
            <a:r>
              <a:rPr lang="de-DE" b="0" i="0" u="none" strike="noStrike" cap="none" spc="0">
                <a:latin typeface="Liberation Sans"/>
                <a:ea typeface="Liberation Sans"/>
                <a:cs typeface="Liberation Sans"/>
              </a:rPr>
              <a:t>no</a:t>
            </a:r>
            <a:r>
              <a:rPr lang="de-DE" b="0" i="0" u="none" strike="noStrike" cap="none" spc="0">
                <a:latin typeface="Liberation Sans"/>
                <a:ea typeface="Liberation Sans"/>
                <a:cs typeface="Liberation Sans"/>
              </a:rPr>
              <a:t> </a:t>
            </a:r>
            <a:r>
              <a:rPr lang="de-DE" b="0" i="0" u="none" strike="noStrike" cap="none" spc="0">
                <a:latin typeface="Liberation Sans"/>
                <a:ea typeface="Liberation Sans"/>
                <a:cs typeface="Liberation Sans"/>
              </a:rPr>
              <a:t>software</a:t>
            </a:r>
            <a:r>
              <a:rPr lang="de-DE" b="0" i="0" u="none" strike="noStrike" cap="none" spc="0">
                <a:latin typeface="Liberation Sans"/>
                <a:ea typeface="Liberation Sans"/>
                <a:cs typeface="Liberation Sans"/>
              </a:rPr>
              <a:t> </a:t>
            </a:r>
            <a:r>
              <a:rPr lang="de-DE" b="0" i="0" u="none" strike="noStrike" cap="none" spc="0">
                <a:latin typeface="Liberation Sans"/>
                <a:ea typeface="Liberation Sans"/>
                <a:cs typeface="Liberation Sans"/>
              </a:rPr>
              <a:t>blocks</a:t>
            </a:r>
            <a:r>
              <a:rPr lang="de-DE" b="0" i="0" u="none" strike="noStrike" cap="none" spc="0">
                <a:latin typeface="Liberation Sans"/>
                <a:ea typeface="Liberation Sans"/>
                <a:cs typeface="Liberation Sans"/>
              </a:rPr>
              <a:t>)</a:t>
            </a:r>
            <a:endParaRPr lang="de-DE" sz="2400" b="0" i="0" u="none" strike="noStrike" cap="none" spc="0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0" name="Textfeld 17" hidden="0"/>
          <p:cNvSpPr txBox="1"/>
          <p:nvPr isPhoto="0" userDrawn="0"/>
        </p:nvSpPr>
        <p:spPr bwMode="auto">
          <a:xfrm>
            <a:off x="3047192" y="3244336"/>
            <a:ext cx="6094375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800" b="0" i="0" u="none" strike="noStrike" cap="none" spc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itel 1" hidden="0"/>
          <p:cNvSpPr txBox="1"/>
          <p:nvPr isPhoto="0" userDrawn="0"/>
        </p:nvSpPr>
        <p:spPr bwMode="auto">
          <a:xfrm>
            <a:off x="990602" y="5175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de-DE" sz="4400" b="0" i="0" u="none" strike="noStrike" cap="none" spc="0">
                <a:solidFill>
                  <a:srgbClr val="000000"/>
                </a:solidFill>
                <a:latin typeface="Calibri Light"/>
              </a:defRPr>
            </a:lvl1pPr>
          </a:lstStyle>
          <a:p>
            <a:pPr>
              <a:defRPr/>
            </a:pPr>
            <a:r>
              <a:rPr lang="en-US"/>
              <a:t>The pillars of a right to repair</a:t>
            </a:r>
            <a:endParaRPr/>
          </a:p>
        </p:txBody>
      </p:sp>
      <p:sp>
        <p:nvSpPr>
          <p:cNvPr id="1195147684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4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454639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1026741996" name="" hidden="0"/>
          <p:cNvSpPr/>
          <p:nvPr isPhoto="0" userDrawn="0"/>
        </p:nvSpPr>
        <p:spPr bwMode="auto">
          <a:xfrm flipH="0" flipV="0">
            <a:off x="5740613" y="2813215"/>
            <a:ext cx="241467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2055475031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630916" y="75744"/>
            <a:ext cx="9077041" cy="6573763"/>
          </a:xfrm>
          <a:prstGeom prst="rect">
            <a:avLst/>
          </a:prstGeom>
        </p:spPr>
      </p:pic>
      <p:pic>
        <p:nvPicPr>
          <p:cNvPr id="472962928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115814" y="135869"/>
            <a:ext cx="1776952" cy="8920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4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526387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  <p:sp>
        <p:nvSpPr>
          <p:cNvPr id="1882218819" name="" hidden="0"/>
          <p:cNvSpPr/>
          <p:nvPr isPhoto="0" userDrawn="0"/>
        </p:nvSpPr>
        <p:spPr bwMode="auto">
          <a:xfrm flipH="0" flipV="0">
            <a:off x="5740613" y="2813215"/>
            <a:ext cx="241467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060117978" name="" hidden="0"/>
          <p:cNvSpPr/>
          <p:nvPr isPhoto="0" userDrawn="0"/>
        </p:nvSpPr>
        <p:spPr bwMode="auto">
          <a:xfrm flipH="0" flipV="0">
            <a:off x="4552360" y="1389139"/>
            <a:ext cx="18968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206090293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492155" y="248526"/>
            <a:ext cx="8979849" cy="6345953"/>
          </a:xfrm>
          <a:prstGeom prst="rect">
            <a:avLst/>
          </a:prstGeom>
        </p:spPr>
      </p:pic>
      <p:pic>
        <p:nvPicPr>
          <p:cNvPr id="2084516224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115814" y="135869"/>
            <a:ext cx="1776952" cy="8920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Repairs</a:t>
            </a:r>
            <a:r>
              <a:rPr lang="de-DE"/>
              <a:t> </a:t>
            </a:r>
            <a:r>
              <a:rPr lang="de-DE"/>
              <a:t>must</a:t>
            </a:r>
            <a:r>
              <a:rPr lang="de-DE"/>
              <a:t> </a:t>
            </a:r>
            <a:r>
              <a:rPr lang="de-DE"/>
              <a:t>become</a:t>
            </a:r>
            <a:r>
              <a:rPr lang="de-DE"/>
              <a:t> easy and </a:t>
            </a:r>
            <a:r>
              <a:rPr lang="de-DE"/>
              <a:t>affordable</a:t>
            </a:r>
            <a:endParaRPr lang="de-DE"/>
          </a:p>
        </p:txBody>
      </p:sp>
      <p:pic>
        <p:nvPicPr>
          <p:cNvPr id="14" name="Inhaltsplatzhalter 1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715857" y="2215615"/>
            <a:ext cx="3182827" cy="2387120"/>
          </a:xfrm>
          <a:prstGeom prst="rect">
            <a:avLst/>
          </a:prstGeom>
        </p:spPr>
      </p:pic>
      <p:sp>
        <p:nvSpPr>
          <p:cNvPr id="6" name="Textfeld 5" hidden="0"/>
          <p:cNvSpPr txBox="1"/>
          <p:nvPr isPhoto="0" userDrawn="0"/>
        </p:nvSpPr>
        <p:spPr bwMode="auto">
          <a:xfrm>
            <a:off x="926243" y="4976872"/>
            <a:ext cx="2762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/>
              <a:t>Repair </a:t>
            </a:r>
            <a:r>
              <a:rPr lang="de-DE" sz="2000"/>
              <a:t>shops</a:t>
            </a:r>
            <a:r>
              <a:rPr lang="de-DE" sz="2000"/>
              <a:t> </a:t>
            </a:r>
            <a:r>
              <a:rPr lang="de-DE" sz="2000"/>
              <a:t>around</a:t>
            </a:r>
            <a:r>
              <a:rPr lang="de-DE" sz="2000"/>
              <a:t> </a:t>
            </a:r>
            <a:r>
              <a:rPr lang="de-DE" sz="2000"/>
              <a:t>every</a:t>
            </a:r>
            <a:r>
              <a:rPr lang="de-DE" sz="2000"/>
              <a:t> </a:t>
            </a:r>
            <a:r>
              <a:rPr lang="de-DE" sz="2000"/>
              <a:t>corner</a:t>
            </a:r>
            <a:r>
              <a:rPr lang="de-DE" sz="2000"/>
              <a:t> </a:t>
            </a:r>
            <a:r>
              <a:rPr lang="de-DE" sz="2000"/>
              <a:t>being</a:t>
            </a:r>
            <a:r>
              <a:rPr lang="de-DE" sz="2000"/>
              <a:t> </a:t>
            </a:r>
            <a:r>
              <a:rPr lang="de-DE" sz="2000"/>
              <a:t>able</a:t>
            </a:r>
            <a:r>
              <a:rPr lang="de-DE" sz="2000"/>
              <a:t> </a:t>
            </a:r>
            <a:r>
              <a:rPr lang="de-DE" sz="2000"/>
              <a:t>to</a:t>
            </a:r>
            <a:r>
              <a:rPr lang="de-DE" sz="2000"/>
              <a:t> </a:t>
            </a:r>
            <a:r>
              <a:rPr lang="de-DE" sz="2000"/>
              <a:t>offer</a:t>
            </a:r>
            <a:r>
              <a:rPr lang="de-DE" sz="2000"/>
              <a:t> </a:t>
            </a:r>
            <a:r>
              <a:rPr lang="de-DE" sz="2000"/>
              <a:t>competitive</a:t>
            </a:r>
            <a:r>
              <a:rPr lang="de-DE" sz="2000"/>
              <a:t> </a:t>
            </a:r>
            <a:r>
              <a:rPr lang="de-DE" sz="2000"/>
              <a:t>repair</a:t>
            </a:r>
            <a:r>
              <a:rPr lang="de-DE" sz="2000"/>
              <a:t> </a:t>
            </a:r>
            <a:r>
              <a:rPr lang="de-DE" sz="2000"/>
              <a:t>prices</a:t>
            </a:r>
            <a:r>
              <a:rPr lang="de-DE" sz="2000"/>
              <a:t> </a:t>
            </a:r>
            <a:endParaRPr/>
          </a:p>
        </p:txBody>
      </p:sp>
      <p:sp>
        <p:nvSpPr>
          <p:cNvPr id="15" name="Textfeld 14" hidden="0"/>
          <p:cNvSpPr txBox="1"/>
          <p:nvPr isPhoto="0" userDrawn="0"/>
        </p:nvSpPr>
        <p:spPr bwMode="auto">
          <a:xfrm>
            <a:off x="671080" y="4561373"/>
            <a:ext cx="4279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/>
              <a:t>© Notebook Point – Mac Reparatur Berlin</a:t>
            </a:r>
            <a:endParaRPr/>
          </a:p>
        </p:txBody>
      </p:sp>
      <p:pic>
        <p:nvPicPr>
          <p:cNvPr id="3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115815" y="135870"/>
            <a:ext cx="1776953" cy="8920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78584574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5254062" name="Titel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Repairs</a:t>
            </a:r>
            <a:r>
              <a:rPr lang="de-DE"/>
              <a:t> </a:t>
            </a:r>
            <a:r>
              <a:rPr lang="de-DE"/>
              <a:t>must</a:t>
            </a:r>
            <a:r>
              <a:rPr lang="de-DE"/>
              <a:t> </a:t>
            </a:r>
            <a:r>
              <a:rPr lang="de-DE"/>
              <a:t>become</a:t>
            </a:r>
            <a:r>
              <a:rPr lang="de-DE"/>
              <a:t> easy and </a:t>
            </a:r>
            <a:r>
              <a:rPr lang="de-DE"/>
              <a:t>affordable</a:t>
            </a:r>
            <a:endParaRPr lang="de-DE"/>
          </a:p>
        </p:txBody>
      </p:sp>
      <p:pic>
        <p:nvPicPr>
          <p:cNvPr id="1031214493" name="Inhaltsplatzhalter 1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715856" y="2215614"/>
            <a:ext cx="3182826" cy="2387119"/>
          </a:xfrm>
          <a:prstGeom prst="rect">
            <a:avLst/>
          </a:prstGeom>
        </p:spPr>
      </p:pic>
      <p:sp>
        <p:nvSpPr>
          <p:cNvPr id="1785672261" name="Textfeld 5" hidden="0"/>
          <p:cNvSpPr txBox="1"/>
          <p:nvPr isPhoto="0" userDrawn="0"/>
        </p:nvSpPr>
        <p:spPr bwMode="auto">
          <a:xfrm>
            <a:off x="926242" y="4976871"/>
            <a:ext cx="2762052" cy="132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/>
              <a:t>Repair </a:t>
            </a:r>
            <a:r>
              <a:rPr lang="de-DE" sz="2000"/>
              <a:t>shops</a:t>
            </a:r>
            <a:r>
              <a:rPr lang="de-DE" sz="2000"/>
              <a:t> </a:t>
            </a:r>
            <a:r>
              <a:rPr lang="de-DE" sz="2000"/>
              <a:t>around</a:t>
            </a:r>
            <a:r>
              <a:rPr lang="de-DE" sz="2000"/>
              <a:t> </a:t>
            </a:r>
            <a:r>
              <a:rPr lang="de-DE" sz="2000"/>
              <a:t>every</a:t>
            </a:r>
            <a:r>
              <a:rPr lang="de-DE" sz="2000"/>
              <a:t> </a:t>
            </a:r>
            <a:r>
              <a:rPr lang="de-DE" sz="2000"/>
              <a:t>corner</a:t>
            </a:r>
            <a:r>
              <a:rPr lang="de-DE" sz="2000"/>
              <a:t> </a:t>
            </a:r>
            <a:r>
              <a:rPr lang="de-DE" sz="2000"/>
              <a:t>being</a:t>
            </a:r>
            <a:r>
              <a:rPr lang="de-DE" sz="2000"/>
              <a:t> </a:t>
            </a:r>
            <a:r>
              <a:rPr lang="de-DE" sz="2000"/>
              <a:t>able</a:t>
            </a:r>
            <a:r>
              <a:rPr lang="de-DE" sz="2000"/>
              <a:t> </a:t>
            </a:r>
            <a:r>
              <a:rPr lang="de-DE" sz="2000"/>
              <a:t>to</a:t>
            </a:r>
            <a:r>
              <a:rPr lang="de-DE" sz="2000"/>
              <a:t> </a:t>
            </a:r>
            <a:r>
              <a:rPr lang="de-DE" sz="2000"/>
              <a:t>offer</a:t>
            </a:r>
            <a:r>
              <a:rPr lang="de-DE" sz="2000"/>
              <a:t> </a:t>
            </a:r>
            <a:r>
              <a:rPr lang="de-DE" sz="2000"/>
              <a:t>competitive</a:t>
            </a:r>
            <a:r>
              <a:rPr lang="de-DE" sz="2000"/>
              <a:t> </a:t>
            </a:r>
            <a:r>
              <a:rPr lang="de-DE" sz="2000"/>
              <a:t>repair</a:t>
            </a:r>
            <a:r>
              <a:rPr lang="de-DE" sz="2000"/>
              <a:t> </a:t>
            </a:r>
            <a:r>
              <a:rPr lang="de-DE" sz="2000"/>
              <a:t>prices</a:t>
            </a:r>
            <a:r>
              <a:rPr lang="de-DE" sz="2000"/>
              <a:t> </a:t>
            </a:r>
            <a:endParaRPr/>
          </a:p>
        </p:txBody>
      </p:sp>
      <p:pic>
        <p:nvPicPr>
          <p:cNvPr id="803784942" name="Grafik 4" descr="Ein Bild, das Kleidung, Person, Im Haus, Tisch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305881" y="2215614"/>
            <a:ext cx="3573699" cy="2387119"/>
          </a:xfrm>
          <a:prstGeom prst="rect">
            <a:avLst/>
          </a:prstGeom>
        </p:spPr>
      </p:pic>
      <p:sp>
        <p:nvSpPr>
          <p:cNvPr id="2042312672" name="Textfeld 7" hidden="0"/>
          <p:cNvSpPr txBox="1"/>
          <p:nvPr isPhoto="0" userDrawn="0"/>
        </p:nvSpPr>
        <p:spPr bwMode="auto">
          <a:xfrm>
            <a:off x="4420652" y="4976871"/>
            <a:ext cx="334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/>
              <a:t>Well-</a:t>
            </a:r>
            <a:r>
              <a:rPr lang="de-DE" sz="2000"/>
              <a:t>known</a:t>
            </a:r>
            <a:r>
              <a:rPr lang="de-DE" sz="2000"/>
              <a:t> </a:t>
            </a:r>
            <a:r>
              <a:rPr lang="de-DE" sz="2000"/>
              <a:t>community</a:t>
            </a:r>
            <a:r>
              <a:rPr lang="de-DE" sz="2000"/>
              <a:t> </a:t>
            </a:r>
            <a:r>
              <a:rPr lang="de-DE" sz="2000"/>
              <a:t>repair</a:t>
            </a:r>
            <a:r>
              <a:rPr lang="de-DE" sz="2000"/>
              <a:t> </a:t>
            </a:r>
            <a:r>
              <a:rPr lang="de-DE" sz="2000"/>
              <a:t>places</a:t>
            </a:r>
            <a:endParaRPr lang="de-DE" sz="2000"/>
          </a:p>
        </p:txBody>
      </p:sp>
      <p:sp>
        <p:nvSpPr>
          <p:cNvPr id="1917261111" name="Textfeld 14" hidden="0"/>
          <p:cNvSpPr txBox="1"/>
          <p:nvPr isPhoto="0" userDrawn="0"/>
        </p:nvSpPr>
        <p:spPr bwMode="auto">
          <a:xfrm>
            <a:off x="671079" y="4561372"/>
            <a:ext cx="4279767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/>
              <a:t>© Notebook Point – Mac Reparatur Berlin</a:t>
            </a:r>
            <a:endParaRPr/>
          </a:p>
        </p:txBody>
      </p:sp>
      <p:sp>
        <p:nvSpPr>
          <p:cNvPr id="307835406" name="Textfeld 15" hidden="0"/>
          <p:cNvSpPr txBox="1"/>
          <p:nvPr isPhoto="0" userDrawn="0"/>
        </p:nvSpPr>
        <p:spPr bwMode="auto">
          <a:xfrm>
            <a:off x="4271567" y="4582053"/>
            <a:ext cx="1164209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/>
              <a:t>© Café Kaputt</a:t>
            </a:r>
            <a:endParaRPr/>
          </a:p>
        </p:txBody>
      </p:sp>
      <p:pic>
        <p:nvPicPr>
          <p:cNvPr id="498128891" name="Grafik 6" descr="Ein Bild, das Text, Schild enthält.&#10;&#10;Automatisch generierte Beschreibun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0115814" y="135869"/>
            <a:ext cx="1776952" cy="8920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86401463" name="Fußzeilenplatzhalter 4" hidden="0"/>
          <p:cNvSpPr txBox="1">
            <a:spLocks noGrp="1"/>
          </p:cNvSpPr>
          <p:nvPr isPhoto="0" userDrawn="0">
            <p:ph type="ftr" sz="quarter" idx="9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From Niche to Centre: Mainstreaming Circular Lifestyles in European Cities | 11-12th March 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ONLYOFFICE/7.0.1.37</Application>
  <DocSecurity>0</DocSecurity>
  <PresentationFormat>Breitbild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Reparatur in einer digitalen Gesellschaft</dc:title>
  <dc:subject/>
  <dc:creator>Katrin Meyer</dc:creator>
  <cp:keywords/>
  <dc:description/>
  <dc:identifier/>
  <dc:language/>
  <cp:lastModifiedBy>Alena</cp:lastModifiedBy>
  <cp:revision>54</cp:revision>
  <dcterms:created xsi:type="dcterms:W3CDTF">2023-03-03T16:02:43Z</dcterms:created>
  <dcterms:modified xsi:type="dcterms:W3CDTF">2026-03-09T09:55:46Z</dcterms:modified>
  <cp:category/>
  <cp:contentStatus/>
  <cp:version/>
</cp:coreProperties>
</file>