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799" r:id="rId2"/>
    <p:sldId id="803" r:id="rId3"/>
    <p:sldId id="834" r:id="rId4"/>
    <p:sldId id="259" r:id="rId5"/>
    <p:sldId id="784" r:id="rId6"/>
    <p:sldId id="837" r:id="rId7"/>
    <p:sldId id="838" r:id="rId8"/>
    <p:sldId id="839" r:id="rId9"/>
    <p:sldId id="842" r:id="rId10"/>
    <p:sldId id="843" r:id="rId11"/>
    <p:sldId id="844" r:id="rId12"/>
    <p:sldId id="810" r:id="rId13"/>
    <p:sldId id="261" r:id="rId14"/>
  </p:sldIdLst>
  <p:sldSz cx="9144000" cy="5143500" type="screen16x9"/>
  <p:notesSz cx="6858000" cy="9144000"/>
  <p:embeddedFontLst>
    <p:embeddedFont>
      <p:font typeface="Montserrat SemiBold" panose="00000700000000000000" pitchFamily="2" charset="-18"/>
      <p:bold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65B"/>
    <a:srgbClr val="4AA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95"/>
  </p:normalViewPr>
  <p:slideViewPr>
    <p:cSldViewPr snapToGrid="0">
      <p:cViewPr varScale="1">
        <p:scale>
          <a:sx n="174" d="100"/>
          <a:sy n="174" d="100"/>
        </p:scale>
        <p:origin x="130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68BA4-6676-4CCD-AFE4-E319E35F6C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C22E29B-EA9B-45F8-BCF5-17FE84705260}">
      <dgm:prSet phldrT="[Szöveg]" custT="1"/>
      <dgm:spPr/>
      <dgm:t>
        <a:bodyPr/>
        <a:lstStyle/>
        <a:p>
          <a:pPr algn="ctr"/>
          <a:r>
            <a:rPr lang="hu-HU" sz="105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Options</a:t>
          </a:r>
          <a:r>
            <a:rPr lang="hu-H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</a:t>
          </a:r>
          <a:r>
            <a:rPr lang="hu-H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closing </a:t>
          </a:r>
          <a:r>
            <a:rPr lang="hu-HU" sz="105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resource</a:t>
          </a:r>
          <a:r>
            <a:rPr lang="en-GB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loops</a:t>
          </a:r>
          <a:r>
            <a:rPr lang="hu-H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</a:t>
          </a:r>
          <a:r>
            <a:rPr lang="hu-H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</a:t>
          </a:r>
          <a:r>
            <a:rPr lang="hu-H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lifestyles</a:t>
          </a:r>
          <a:r>
            <a:rPr lang="hu-H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gm:t>
    </dgm:pt>
    <dgm:pt modelId="{19C9997D-4F26-475F-BCEE-C1B344377042}" type="parTrans" cxnId="{00114850-7B6B-4AC1-ABEA-53E0F64641EE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CD577F-57BD-484D-8FC9-5E2796526AA4}" type="sibTrans" cxnId="{00114850-7B6B-4AC1-ABEA-53E0F64641EE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3854E6-70F6-4470-9FAE-F5F0A969A3B5}">
      <dgm:prSet phldrT="[Szöveg]" custT="1"/>
      <dgm:spPr/>
      <dgm:t>
        <a:bodyPr/>
        <a:lstStyle/>
        <a:p>
          <a:pPr algn="ctr"/>
          <a: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Shortest Loops: </a:t>
          </a:r>
          <a:b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R0-R3 </a:t>
          </a:r>
          <a:b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(Refuse, Reduce, Resell/reuse)</a:t>
          </a:r>
        </a:p>
      </dgm:t>
    </dgm:pt>
    <dgm:pt modelId="{B507D735-2A2E-46E6-B859-6D056D6CF30C}" type="parTrans" cxnId="{0B8B72A9-DDD8-4852-9861-0C4EDD023AC2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C487C6-E77E-49C2-B0E4-57282AF7DD86}" type="sibTrans" cxnId="{0B8B72A9-DDD8-4852-9861-0C4EDD023AC2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E1936C-096F-4FC0-BDE9-F08BB2F64633}">
      <dgm:prSet phldrT="[Szöveg]" custT="1"/>
      <dgm:spPr/>
      <dgm:t>
        <a:bodyPr/>
        <a:lstStyle/>
        <a:p>
          <a:pPr algn="ctr"/>
          <a: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Medium Long Loops: R4-6 (Refurbish, Remanufacture, Repurpose)</a:t>
          </a:r>
        </a:p>
      </dgm:t>
    </dgm:pt>
    <dgm:pt modelId="{43A476AD-E5C2-4FDA-BC99-0456DFCE7E68}" type="parTrans" cxnId="{9F7F91BC-CF93-492F-8D94-015112AA1EC8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69826F-BF5D-4B71-AE94-A4562D3B7923}" type="sibTrans" cxnId="{9F7F91BC-CF93-492F-8D94-015112AA1EC8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11DB3E-4B1A-499B-8059-598FBC9B0410}">
      <dgm:prSet phldrT="[Szöveg]" custT="1"/>
      <dgm:spPr/>
      <dgm:t>
        <a:bodyPr/>
        <a:lstStyle/>
        <a:p>
          <a:pPr algn="ctr"/>
          <a: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Long Loops:</a:t>
          </a:r>
          <a:b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0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R7 (Recycling)</a:t>
          </a:r>
        </a:p>
      </dgm:t>
    </dgm:pt>
    <dgm:pt modelId="{BBB40748-CC5C-488E-842E-F5BA9E6DE87D}" type="parTrans" cxnId="{EB8C533B-5F26-474D-B493-B254F79E3864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C3B0CE-00FD-47F7-9013-5E3CE207145C}" type="sibTrans" cxnId="{EB8C533B-5F26-474D-B493-B254F79E3864}">
      <dgm:prSet/>
      <dgm:spPr/>
      <dgm:t>
        <a:bodyPr/>
        <a:lstStyle/>
        <a:p>
          <a:pPr algn="ctr"/>
          <a:endParaRPr lang="hu-HU" sz="105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93251D-A0A8-43F9-9E0D-424F00821816}" type="pres">
      <dgm:prSet presAssocID="{E6168BA4-6676-4CCD-AFE4-E319E35F6C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10D09B-421E-481C-A5E4-6B41F885024D}" type="pres">
      <dgm:prSet presAssocID="{6C22E29B-EA9B-45F8-BCF5-17FE84705260}" presName="hierRoot1" presStyleCnt="0">
        <dgm:presLayoutVars>
          <dgm:hierBranch val="init"/>
        </dgm:presLayoutVars>
      </dgm:prSet>
      <dgm:spPr/>
    </dgm:pt>
    <dgm:pt modelId="{A506CAE7-7F02-4A7F-BD19-F748F978C0F4}" type="pres">
      <dgm:prSet presAssocID="{6C22E29B-EA9B-45F8-BCF5-17FE84705260}" presName="rootComposite1" presStyleCnt="0"/>
      <dgm:spPr/>
    </dgm:pt>
    <dgm:pt modelId="{326D5024-261B-4F8A-813C-CEE6831B1B8E}" type="pres">
      <dgm:prSet presAssocID="{6C22E29B-EA9B-45F8-BCF5-17FE84705260}" presName="rootText1" presStyleLbl="node0" presStyleIdx="0" presStyleCnt="1">
        <dgm:presLayoutVars>
          <dgm:chPref val="3"/>
        </dgm:presLayoutVars>
      </dgm:prSet>
      <dgm:spPr/>
    </dgm:pt>
    <dgm:pt modelId="{55A97ACA-3B04-4AE5-8CF8-CD031012A65E}" type="pres">
      <dgm:prSet presAssocID="{6C22E29B-EA9B-45F8-BCF5-17FE84705260}" presName="rootConnector1" presStyleLbl="node1" presStyleIdx="0" presStyleCnt="0"/>
      <dgm:spPr/>
    </dgm:pt>
    <dgm:pt modelId="{6D9F8B52-BA0F-4210-80BB-CF7D2675D80D}" type="pres">
      <dgm:prSet presAssocID="{6C22E29B-EA9B-45F8-BCF5-17FE84705260}" presName="hierChild2" presStyleCnt="0"/>
      <dgm:spPr/>
    </dgm:pt>
    <dgm:pt modelId="{879037A2-A307-4D41-A5D1-3C8AE02EB2CA}" type="pres">
      <dgm:prSet presAssocID="{B507D735-2A2E-46E6-B859-6D056D6CF30C}" presName="Name37" presStyleLbl="parChTrans1D2" presStyleIdx="0" presStyleCnt="3"/>
      <dgm:spPr/>
    </dgm:pt>
    <dgm:pt modelId="{CA4A98F0-007C-4388-BD42-71EC734954F1}" type="pres">
      <dgm:prSet presAssocID="{933854E6-70F6-4470-9FAE-F5F0A969A3B5}" presName="hierRoot2" presStyleCnt="0">
        <dgm:presLayoutVars>
          <dgm:hierBranch val="init"/>
        </dgm:presLayoutVars>
      </dgm:prSet>
      <dgm:spPr/>
    </dgm:pt>
    <dgm:pt modelId="{54B5C02D-89A4-4074-919C-94B4D1EEFE9B}" type="pres">
      <dgm:prSet presAssocID="{933854E6-70F6-4470-9FAE-F5F0A969A3B5}" presName="rootComposite" presStyleCnt="0"/>
      <dgm:spPr/>
    </dgm:pt>
    <dgm:pt modelId="{8B6850D6-ABE9-4630-9BEA-4F3A9E73C318}" type="pres">
      <dgm:prSet presAssocID="{933854E6-70F6-4470-9FAE-F5F0A969A3B5}" presName="rootText" presStyleLbl="node2" presStyleIdx="0" presStyleCnt="3">
        <dgm:presLayoutVars>
          <dgm:chPref val="3"/>
        </dgm:presLayoutVars>
      </dgm:prSet>
      <dgm:spPr/>
    </dgm:pt>
    <dgm:pt modelId="{40339268-A992-425B-93D5-D93C791C1F35}" type="pres">
      <dgm:prSet presAssocID="{933854E6-70F6-4470-9FAE-F5F0A969A3B5}" presName="rootConnector" presStyleLbl="node2" presStyleIdx="0" presStyleCnt="3"/>
      <dgm:spPr/>
    </dgm:pt>
    <dgm:pt modelId="{B47663B5-BB8F-4979-ACC8-F7BD510B8960}" type="pres">
      <dgm:prSet presAssocID="{933854E6-70F6-4470-9FAE-F5F0A969A3B5}" presName="hierChild4" presStyleCnt="0"/>
      <dgm:spPr/>
    </dgm:pt>
    <dgm:pt modelId="{696FB5F4-10ED-4511-9356-52DC1C6DEDFE}" type="pres">
      <dgm:prSet presAssocID="{933854E6-70F6-4470-9FAE-F5F0A969A3B5}" presName="hierChild5" presStyleCnt="0"/>
      <dgm:spPr/>
    </dgm:pt>
    <dgm:pt modelId="{4444FD36-D30C-4757-BED4-87768A308349}" type="pres">
      <dgm:prSet presAssocID="{43A476AD-E5C2-4FDA-BC99-0456DFCE7E68}" presName="Name37" presStyleLbl="parChTrans1D2" presStyleIdx="1" presStyleCnt="3"/>
      <dgm:spPr/>
    </dgm:pt>
    <dgm:pt modelId="{87724CCE-66BA-4308-874A-8761E3CD0C9E}" type="pres">
      <dgm:prSet presAssocID="{D3E1936C-096F-4FC0-BDE9-F08BB2F64633}" presName="hierRoot2" presStyleCnt="0">
        <dgm:presLayoutVars>
          <dgm:hierBranch val="init"/>
        </dgm:presLayoutVars>
      </dgm:prSet>
      <dgm:spPr/>
    </dgm:pt>
    <dgm:pt modelId="{8240CE67-99B0-4FC9-ACF8-807EB19C71F2}" type="pres">
      <dgm:prSet presAssocID="{D3E1936C-096F-4FC0-BDE9-F08BB2F64633}" presName="rootComposite" presStyleCnt="0"/>
      <dgm:spPr/>
    </dgm:pt>
    <dgm:pt modelId="{CA3CDF0C-0983-49FD-8878-58349CCB91CE}" type="pres">
      <dgm:prSet presAssocID="{D3E1936C-096F-4FC0-BDE9-F08BB2F64633}" presName="rootText" presStyleLbl="node2" presStyleIdx="1" presStyleCnt="3">
        <dgm:presLayoutVars>
          <dgm:chPref val="3"/>
        </dgm:presLayoutVars>
      </dgm:prSet>
      <dgm:spPr/>
    </dgm:pt>
    <dgm:pt modelId="{07EFF542-00CA-4259-8A8E-C9FC566E12AE}" type="pres">
      <dgm:prSet presAssocID="{D3E1936C-096F-4FC0-BDE9-F08BB2F64633}" presName="rootConnector" presStyleLbl="node2" presStyleIdx="1" presStyleCnt="3"/>
      <dgm:spPr/>
    </dgm:pt>
    <dgm:pt modelId="{6D1A7C47-B177-4298-9305-7EC769CA2807}" type="pres">
      <dgm:prSet presAssocID="{D3E1936C-096F-4FC0-BDE9-F08BB2F64633}" presName="hierChild4" presStyleCnt="0"/>
      <dgm:spPr/>
    </dgm:pt>
    <dgm:pt modelId="{028329B8-F502-433B-A09C-F87DDDAB52D4}" type="pres">
      <dgm:prSet presAssocID="{D3E1936C-096F-4FC0-BDE9-F08BB2F64633}" presName="hierChild5" presStyleCnt="0"/>
      <dgm:spPr/>
    </dgm:pt>
    <dgm:pt modelId="{A39590F3-CE5A-4A30-9DC9-9A47BDE4E85C}" type="pres">
      <dgm:prSet presAssocID="{BBB40748-CC5C-488E-842E-F5BA9E6DE87D}" presName="Name37" presStyleLbl="parChTrans1D2" presStyleIdx="2" presStyleCnt="3"/>
      <dgm:spPr/>
    </dgm:pt>
    <dgm:pt modelId="{4C45BB85-ACA0-43EA-9410-110116BFB1D8}" type="pres">
      <dgm:prSet presAssocID="{6911DB3E-4B1A-499B-8059-598FBC9B0410}" presName="hierRoot2" presStyleCnt="0">
        <dgm:presLayoutVars>
          <dgm:hierBranch val="init"/>
        </dgm:presLayoutVars>
      </dgm:prSet>
      <dgm:spPr/>
    </dgm:pt>
    <dgm:pt modelId="{64DAEDDA-BE7E-408C-9B77-11023C672B2D}" type="pres">
      <dgm:prSet presAssocID="{6911DB3E-4B1A-499B-8059-598FBC9B0410}" presName="rootComposite" presStyleCnt="0"/>
      <dgm:spPr/>
    </dgm:pt>
    <dgm:pt modelId="{A301DC62-1211-4E67-832D-DF52DE311CD1}" type="pres">
      <dgm:prSet presAssocID="{6911DB3E-4B1A-499B-8059-598FBC9B0410}" presName="rootText" presStyleLbl="node2" presStyleIdx="2" presStyleCnt="3">
        <dgm:presLayoutVars>
          <dgm:chPref val="3"/>
        </dgm:presLayoutVars>
      </dgm:prSet>
      <dgm:spPr/>
    </dgm:pt>
    <dgm:pt modelId="{E781FB8D-797F-4278-B6EA-CD447D4687F2}" type="pres">
      <dgm:prSet presAssocID="{6911DB3E-4B1A-499B-8059-598FBC9B0410}" presName="rootConnector" presStyleLbl="node2" presStyleIdx="2" presStyleCnt="3"/>
      <dgm:spPr/>
    </dgm:pt>
    <dgm:pt modelId="{8A5BE38C-DDDE-49F7-BE35-41E9142713FE}" type="pres">
      <dgm:prSet presAssocID="{6911DB3E-4B1A-499B-8059-598FBC9B0410}" presName="hierChild4" presStyleCnt="0"/>
      <dgm:spPr/>
    </dgm:pt>
    <dgm:pt modelId="{74BACB80-2A0D-47DD-97E9-45251616852A}" type="pres">
      <dgm:prSet presAssocID="{6911DB3E-4B1A-499B-8059-598FBC9B0410}" presName="hierChild5" presStyleCnt="0"/>
      <dgm:spPr/>
    </dgm:pt>
    <dgm:pt modelId="{BDDA15B2-44F0-48DE-AEF2-BA07FE0B6EEB}" type="pres">
      <dgm:prSet presAssocID="{6C22E29B-EA9B-45F8-BCF5-17FE84705260}" presName="hierChild3" presStyleCnt="0"/>
      <dgm:spPr/>
    </dgm:pt>
  </dgm:ptLst>
  <dgm:cxnLst>
    <dgm:cxn modelId="{DE434D13-D445-40B8-B071-C6E0E93133C6}" type="presOf" srcId="{6C22E29B-EA9B-45F8-BCF5-17FE84705260}" destId="{326D5024-261B-4F8A-813C-CEE6831B1B8E}" srcOrd="0" destOrd="0" presId="urn:microsoft.com/office/officeart/2005/8/layout/orgChart1"/>
    <dgm:cxn modelId="{C689E41C-6478-404F-AEE6-A3C18466DB6B}" type="presOf" srcId="{B507D735-2A2E-46E6-B859-6D056D6CF30C}" destId="{879037A2-A307-4D41-A5D1-3C8AE02EB2CA}" srcOrd="0" destOrd="0" presId="urn:microsoft.com/office/officeart/2005/8/layout/orgChart1"/>
    <dgm:cxn modelId="{01355F29-F6EE-4EB4-9074-C0BDC96E4E36}" type="presOf" srcId="{BBB40748-CC5C-488E-842E-F5BA9E6DE87D}" destId="{A39590F3-CE5A-4A30-9DC9-9A47BDE4E85C}" srcOrd="0" destOrd="0" presId="urn:microsoft.com/office/officeart/2005/8/layout/orgChart1"/>
    <dgm:cxn modelId="{AF24042C-E4D0-4D08-A9BF-4953B9D51A76}" type="presOf" srcId="{933854E6-70F6-4470-9FAE-F5F0A969A3B5}" destId="{8B6850D6-ABE9-4630-9BEA-4F3A9E73C318}" srcOrd="0" destOrd="0" presId="urn:microsoft.com/office/officeart/2005/8/layout/orgChart1"/>
    <dgm:cxn modelId="{D1E08B2D-8AA1-4CEA-AFED-737F513C4AC2}" type="presOf" srcId="{E6168BA4-6676-4CCD-AFE4-E319E35F6CB2}" destId="{E293251D-A0A8-43F9-9E0D-424F00821816}" srcOrd="0" destOrd="0" presId="urn:microsoft.com/office/officeart/2005/8/layout/orgChart1"/>
    <dgm:cxn modelId="{EB8C533B-5F26-474D-B493-B254F79E3864}" srcId="{6C22E29B-EA9B-45F8-BCF5-17FE84705260}" destId="{6911DB3E-4B1A-499B-8059-598FBC9B0410}" srcOrd="2" destOrd="0" parTransId="{BBB40748-CC5C-488E-842E-F5BA9E6DE87D}" sibTransId="{D8C3B0CE-00FD-47F7-9013-5E3CE207145C}"/>
    <dgm:cxn modelId="{00114850-7B6B-4AC1-ABEA-53E0F64641EE}" srcId="{E6168BA4-6676-4CCD-AFE4-E319E35F6CB2}" destId="{6C22E29B-EA9B-45F8-BCF5-17FE84705260}" srcOrd="0" destOrd="0" parTransId="{19C9997D-4F26-475F-BCEE-C1B344377042}" sibTransId="{59CD577F-57BD-484D-8FC9-5E2796526AA4}"/>
    <dgm:cxn modelId="{D9E49051-8F70-44E5-96B6-1F7173047377}" type="presOf" srcId="{933854E6-70F6-4470-9FAE-F5F0A969A3B5}" destId="{40339268-A992-425B-93D5-D93C791C1F35}" srcOrd="1" destOrd="0" presId="urn:microsoft.com/office/officeart/2005/8/layout/orgChart1"/>
    <dgm:cxn modelId="{50015156-0FD6-486D-8D98-809C1A02D746}" type="presOf" srcId="{6911DB3E-4B1A-499B-8059-598FBC9B0410}" destId="{A301DC62-1211-4E67-832D-DF52DE311CD1}" srcOrd="0" destOrd="0" presId="urn:microsoft.com/office/officeart/2005/8/layout/orgChart1"/>
    <dgm:cxn modelId="{CC32597B-0739-4FC9-B416-5325438AA107}" type="presOf" srcId="{D3E1936C-096F-4FC0-BDE9-F08BB2F64633}" destId="{07EFF542-00CA-4259-8A8E-C9FC566E12AE}" srcOrd="1" destOrd="0" presId="urn:microsoft.com/office/officeart/2005/8/layout/orgChart1"/>
    <dgm:cxn modelId="{4C42D588-1A3C-4783-AE27-702CFAB291C3}" type="presOf" srcId="{6C22E29B-EA9B-45F8-BCF5-17FE84705260}" destId="{55A97ACA-3B04-4AE5-8CF8-CD031012A65E}" srcOrd="1" destOrd="0" presId="urn:microsoft.com/office/officeart/2005/8/layout/orgChart1"/>
    <dgm:cxn modelId="{0B8B72A9-DDD8-4852-9861-0C4EDD023AC2}" srcId="{6C22E29B-EA9B-45F8-BCF5-17FE84705260}" destId="{933854E6-70F6-4470-9FAE-F5F0A969A3B5}" srcOrd="0" destOrd="0" parTransId="{B507D735-2A2E-46E6-B859-6D056D6CF30C}" sibTransId="{45C487C6-E77E-49C2-B0E4-57282AF7DD86}"/>
    <dgm:cxn modelId="{ED6136BB-44D8-43AD-BF85-20D972EBA8A6}" type="presOf" srcId="{D3E1936C-096F-4FC0-BDE9-F08BB2F64633}" destId="{CA3CDF0C-0983-49FD-8878-58349CCB91CE}" srcOrd="0" destOrd="0" presId="urn:microsoft.com/office/officeart/2005/8/layout/orgChart1"/>
    <dgm:cxn modelId="{9F7F91BC-CF93-492F-8D94-015112AA1EC8}" srcId="{6C22E29B-EA9B-45F8-BCF5-17FE84705260}" destId="{D3E1936C-096F-4FC0-BDE9-F08BB2F64633}" srcOrd="1" destOrd="0" parTransId="{43A476AD-E5C2-4FDA-BC99-0456DFCE7E68}" sibTransId="{B769826F-BF5D-4B71-AE94-A4562D3B7923}"/>
    <dgm:cxn modelId="{4189CEFC-0B60-4D76-8610-2E6EAC59B253}" type="presOf" srcId="{43A476AD-E5C2-4FDA-BC99-0456DFCE7E68}" destId="{4444FD36-D30C-4757-BED4-87768A308349}" srcOrd="0" destOrd="0" presId="urn:microsoft.com/office/officeart/2005/8/layout/orgChart1"/>
    <dgm:cxn modelId="{7FF1F4FC-CCB5-4270-A5E5-6D95B286FD8A}" type="presOf" srcId="{6911DB3E-4B1A-499B-8059-598FBC9B0410}" destId="{E781FB8D-797F-4278-B6EA-CD447D4687F2}" srcOrd="1" destOrd="0" presId="urn:microsoft.com/office/officeart/2005/8/layout/orgChart1"/>
    <dgm:cxn modelId="{43EF2CC6-28AF-428D-81BD-CBC722B003D2}" type="presParOf" srcId="{E293251D-A0A8-43F9-9E0D-424F00821816}" destId="{4310D09B-421E-481C-A5E4-6B41F885024D}" srcOrd="0" destOrd="0" presId="urn:microsoft.com/office/officeart/2005/8/layout/orgChart1"/>
    <dgm:cxn modelId="{2821CA7E-8D02-4D48-B836-627716997736}" type="presParOf" srcId="{4310D09B-421E-481C-A5E4-6B41F885024D}" destId="{A506CAE7-7F02-4A7F-BD19-F748F978C0F4}" srcOrd="0" destOrd="0" presId="urn:microsoft.com/office/officeart/2005/8/layout/orgChart1"/>
    <dgm:cxn modelId="{69088E9C-4B49-4B0C-B721-373A112B7A14}" type="presParOf" srcId="{A506CAE7-7F02-4A7F-BD19-F748F978C0F4}" destId="{326D5024-261B-4F8A-813C-CEE6831B1B8E}" srcOrd="0" destOrd="0" presId="urn:microsoft.com/office/officeart/2005/8/layout/orgChart1"/>
    <dgm:cxn modelId="{5E5DDBEA-2D0D-4E03-BB7D-F76A22CA674C}" type="presParOf" srcId="{A506CAE7-7F02-4A7F-BD19-F748F978C0F4}" destId="{55A97ACA-3B04-4AE5-8CF8-CD031012A65E}" srcOrd="1" destOrd="0" presId="urn:microsoft.com/office/officeart/2005/8/layout/orgChart1"/>
    <dgm:cxn modelId="{BAE67A89-F8CD-4812-AFE5-BEF030628D40}" type="presParOf" srcId="{4310D09B-421E-481C-A5E4-6B41F885024D}" destId="{6D9F8B52-BA0F-4210-80BB-CF7D2675D80D}" srcOrd="1" destOrd="0" presId="urn:microsoft.com/office/officeart/2005/8/layout/orgChart1"/>
    <dgm:cxn modelId="{877387AB-3410-459E-9225-A4CD7AF3B007}" type="presParOf" srcId="{6D9F8B52-BA0F-4210-80BB-CF7D2675D80D}" destId="{879037A2-A307-4D41-A5D1-3C8AE02EB2CA}" srcOrd="0" destOrd="0" presId="urn:microsoft.com/office/officeart/2005/8/layout/orgChart1"/>
    <dgm:cxn modelId="{0DF71767-43D0-4813-A4BD-7B400C8C39FE}" type="presParOf" srcId="{6D9F8B52-BA0F-4210-80BB-CF7D2675D80D}" destId="{CA4A98F0-007C-4388-BD42-71EC734954F1}" srcOrd="1" destOrd="0" presId="urn:microsoft.com/office/officeart/2005/8/layout/orgChart1"/>
    <dgm:cxn modelId="{E0FF9540-48B2-4D4C-9309-4515EEEFAB26}" type="presParOf" srcId="{CA4A98F0-007C-4388-BD42-71EC734954F1}" destId="{54B5C02D-89A4-4074-919C-94B4D1EEFE9B}" srcOrd="0" destOrd="0" presId="urn:microsoft.com/office/officeart/2005/8/layout/orgChart1"/>
    <dgm:cxn modelId="{D5FED56A-2A94-40A3-813E-B575AF022C77}" type="presParOf" srcId="{54B5C02D-89A4-4074-919C-94B4D1EEFE9B}" destId="{8B6850D6-ABE9-4630-9BEA-4F3A9E73C318}" srcOrd="0" destOrd="0" presId="urn:microsoft.com/office/officeart/2005/8/layout/orgChart1"/>
    <dgm:cxn modelId="{D63127C7-8202-43D2-AE18-269C4E7F5CA8}" type="presParOf" srcId="{54B5C02D-89A4-4074-919C-94B4D1EEFE9B}" destId="{40339268-A992-425B-93D5-D93C791C1F35}" srcOrd="1" destOrd="0" presId="urn:microsoft.com/office/officeart/2005/8/layout/orgChart1"/>
    <dgm:cxn modelId="{0F2E6A59-72A0-4926-9CE2-0AA498D70943}" type="presParOf" srcId="{CA4A98F0-007C-4388-BD42-71EC734954F1}" destId="{B47663B5-BB8F-4979-ACC8-F7BD510B8960}" srcOrd="1" destOrd="0" presId="urn:microsoft.com/office/officeart/2005/8/layout/orgChart1"/>
    <dgm:cxn modelId="{C319DD35-3DFF-4980-80D2-307BF39DE8F7}" type="presParOf" srcId="{CA4A98F0-007C-4388-BD42-71EC734954F1}" destId="{696FB5F4-10ED-4511-9356-52DC1C6DEDFE}" srcOrd="2" destOrd="0" presId="urn:microsoft.com/office/officeart/2005/8/layout/orgChart1"/>
    <dgm:cxn modelId="{FC0DDE52-6B27-42A3-A09D-2A5C949CFDB9}" type="presParOf" srcId="{6D9F8B52-BA0F-4210-80BB-CF7D2675D80D}" destId="{4444FD36-D30C-4757-BED4-87768A308349}" srcOrd="2" destOrd="0" presId="urn:microsoft.com/office/officeart/2005/8/layout/orgChart1"/>
    <dgm:cxn modelId="{DDC4479A-BEA7-4F2D-AD6C-767522E25CE2}" type="presParOf" srcId="{6D9F8B52-BA0F-4210-80BB-CF7D2675D80D}" destId="{87724CCE-66BA-4308-874A-8761E3CD0C9E}" srcOrd="3" destOrd="0" presId="urn:microsoft.com/office/officeart/2005/8/layout/orgChart1"/>
    <dgm:cxn modelId="{4AB60191-957C-46F5-BCAC-199CE545C7DF}" type="presParOf" srcId="{87724CCE-66BA-4308-874A-8761E3CD0C9E}" destId="{8240CE67-99B0-4FC9-ACF8-807EB19C71F2}" srcOrd="0" destOrd="0" presId="urn:microsoft.com/office/officeart/2005/8/layout/orgChart1"/>
    <dgm:cxn modelId="{84F24BAE-58DF-4658-9479-0BB748695394}" type="presParOf" srcId="{8240CE67-99B0-4FC9-ACF8-807EB19C71F2}" destId="{CA3CDF0C-0983-49FD-8878-58349CCB91CE}" srcOrd="0" destOrd="0" presId="urn:microsoft.com/office/officeart/2005/8/layout/orgChart1"/>
    <dgm:cxn modelId="{001EC723-2241-46CB-8779-CEDD3A390621}" type="presParOf" srcId="{8240CE67-99B0-4FC9-ACF8-807EB19C71F2}" destId="{07EFF542-00CA-4259-8A8E-C9FC566E12AE}" srcOrd="1" destOrd="0" presId="urn:microsoft.com/office/officeart/2005/8/layout/orgChart1"/>
    <dgm:cxn modelId="{B5BD3756-B531-42D8-B356-C77445F0D6AE}" type="presParOf" srcId="{87724CCE-66BA-4308-874A-8761E3CD0C9E}" destId="{6D1A7C47-B177-4298-9305-7EC769CA2807}" srcOrd="1" destOrd="0" presId="urn:microsoft.com/office/officeart/2005/8/layout/orgChart1"/>
    <dgm:cxn modelId="{4FAA7791-06FC-4531-83A0-F99CAC189069}" type="presParOf" srcId="{87724CCE-66BA-4308-874A-8761E3CD0C9E}" destId="{028329B8-F502-433B-A09C-F87DDDAB52D4}" srcOrd="2" destOrd="0" presId="urn:microsoft.com/office/officeart/2005/8/layout/orgChart1"/>
    <dgm:cxn modelId="{A64E336A-7D30-4CFC-A697-8652A1A0FF70}" type="presParOf" srcId="{6D9F8B52-BA0F-4210-80BB-CF7D2675D80D}" destId="{A39590F3-CE5A-4A30-9DC9-9A47BDE4E85C}" srcOrd="4" destOrd="0" presId="urn:microsoft.com/office/officeart/2005/8/layout/orgChart1"/>
    <dgm:cxn modelId="{2D999B47-BB80-4566-BAEF-D852DDBE2DCF}" type="presParOf" srcId="{6D9F8B52-BA0F-4210-80BB-CF7D2675D80D}" destId="{4C45BB85-ACA0-43EA-9410-110116BFB1D8}" srcOrd="5" destOrd="0" presId="urn:microsoft.com/office/officeart/2005/8/layout/orgChart1"/>
    <dgm:cxn modelId="{07BD6F90-9502-4CE6-8255-67F0E8B8B82C}" type="presParOf" srcId="{4C45BB85-ACA0-43EA-9410-110116BFB1D8}" destId="{64DAEDDA-BE7E-408C-9B77-11023C672B2D}" srcOrd="0" destOrd="0" presId="urn:microsoft.com/office/officeart/2005/8/layout/orgChart1"/>
    <dgm:cxn modelId="{36117176-6CFF-461D-BB62-544900BDC1BF}" type="presParOf" srcId="{64DAEDDA-BE7E-408C-9B77-11023C672B2D}" destId="{A301DC62-1211-4E67-832D-DF52DE311CD1}" srcOrd="0" destOrd="0" presId="urn:microsoft.com/office/officeart/2005/8/layout/orgChart1"/>
    <dgm:cxn modelId="{924D7754-A789-43BC-BCF8-2D115FE9443B}" type="presParOf" srcId="{64DAEDDA-BE7E-408C-9B77-11023C672B2D}" destId="{E781FB8D-797F-4278-B6EA-CD447D4687F2}" srcOrd="1" destOrd="0" presId="urn:microsoft.com/office/officeart/2005/8/layout/orgChart1"/>
    <dgm:cxn modelId="{D82799F0-8C92-4D04-9CF0-7047B483E5C2}" type="presParOf" srcId="{4C45BB85-ACA0-43EA-9410-110116BFB1D8}" destId="{8A5BE38C-DDDE-49F7-BE35-41E9142713FE}" srcOrd="1" destOrd="0" presId="urn:microsoft.com/office/officeart/2005/8/layout/orgChart1"/>
    <dgm:cxn modelId="{12FB405C-956F-4352-8558-535999B97A1F}" type="presParOf" srcId="{4C45BB85-ACA0-43EA-9410-110116BFB1D8}" destId="{74BACB80-2A0D-47DD-97E9-45251616852A}" srcOrd="2" destOrd="0" presId="urn:microsoft.com/office/officeart/2005/8/layout/orgChart1"/>
    <dgm:cxn modelId="{1C904A5E-2760-45C6-8ACD-97F092DDC100}" type="presParOf" srcId="{4310D09B-421E-481C-A5E4-6B41F885024D}" destId="{BDDA15B2-44F0-48DE-AEF2-BA07FE0B6E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2F698-4691-428D-A1B1-4DFDA40E324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41A22B-09D8-4757-9E88-365303B0F418}">
      <dgm:prSet phldrT="[Szöveg]" custT="1"/>
      <dgm:spPr/>
      <dgm:t>
        <a:bodyPr/>
        <a:lstStyle/>
        <a:p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Portfolio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of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lifestyles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enablers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urban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areas</a:t>
          </a:r>
          <a:endParaRPr lang="hu-HU" sz="1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B0F87F-2B9D-40C9-8140-D6953E0D32E4}" type="parTrans" cxnId="{46C3FC39-A011-4363-859D-F016C3634B33}">
      <dgm:prSet/>
      <dgm:spPr/>
      <dgm:t>
        <a:bodyPr/>
        <a:lstStyle/>
        <a:p>
          <a:endParaRPr lang="hu-HU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82857D-E42F-4F46-B94B-953D1F99ABFD}" type="sibTrans" cxnId="{46C3FC39-A011-4363-859D-F016C3634B3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hu-HU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Színes házak"/>
        </a:ext>
      </dgm:extLst>
    </dgm:pt>
    <dgm:pt modelId="{625514F3-381F-4217-B652-E783D42C79FA}">
      <dgm:prSet phldrT="[Szöveg]" custT="1"/>
      <dgm:spPr/>
      <dgm:t>
        <a:bodyPr/>
        <a:lstStyle/>
        <a:p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economy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citizenship</a:t>
          </a:r>
          <a:r>
            <a:rPr lang="hu-HU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decision of </a:t>
          </a:r>
          <a:r>
            <a:rPr lang="hu-HU" sz="1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inhabitants</a:t>
          </a:r>
          <a:endParaRPr lang="hu-HU" sz="1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107EB1-0DA9-4FB4-9552-EBF1B73BE2D1}" type="parTrans" cxnId="{4FAEC7CE-8703-48E2-B262-EE6F2CC36507}">
      <dgm:prSet/>
      <dgm:spPr/>
      <dgm:t>
        <a:bodyPr/>
        <a:lstStyle/>
        <a:p>
          <a:endParaRPr lang="hu-HU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AA1CAB-91FA-4755-8FDD-E685DD467037}" type="sibTrans" cxnId="{4FAEC7CE-8703-48E2-B262-EE6F2CC3650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 sz="1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Személyek a SharePoint-csoportban:"/>
        </a:ext>
      </dgm:extLst>
    </dgm:pt>
    <dgm:pt modelId="{753C754A-0E3E-4598-9BFE-88A78563E924}" type="pres">
      <dgm:prSet presAssocID="{4442F698-4691-428D-A1B1-4DFDA40E3244}" presName="Name0" presStyleCnt="0">
        <dgm:presLayoutVars>
          <dgm:chMax val="7"/>
          <dgm:chPref val="7"/>
          <dgm:dir/>
        </dgm:presLayoutVars>
      </dgm:prSet>
      <dgm:spPr/>
    </dgm:pt>
    <dgm:pt modelId="{32B09707-C57E-4DC6-939C-CCDCD75CAF89}" type="pres">
      <dgm:prSet presAssocID="{4442F698-4691-428D-A1B1-4DFDA40E3244}" presName="dot1" presStyleLbl="alignNode1" presStyleIdx="0" presStyleCnt="10"/>
      <dgm:spPr/>
    </dgm:pt>
    <dgm:pt modelId="{21ACF894-C9A5-469A-A37C-8A9CD609341F}" type="pres">
      <dgm:prSet presAssocID="{4442F698-4691-428D-A1B1-4DFDA40E3244}" presName="dot2" presStyleLbl="alignNode1" presStyleIdx="1" presStyleCnt="10"/>
      <dgm:spPr/>
    </dgm:pt>
    <dgm:pt modelId="{5F30CEDD-4A91-4793-89C7-D5EDE0E155D0}" type="pres">
      <dgm:prSet presAssocID="{4442F698-4691-428D-A1B1-4DFDA40E3244}" presName="dot3" presStyleLbl="alignNode1" presStyleIdx="2" presStyleCnt="10"/>
      <dgm:spPr/>
    </dgm:pt>
    <dgm:pt modelId="{FCC1D406-CBBA-4DE0-80C2-62A936945D7E}" type="pres">
      <dgm:prSet presAssocID="{4442F698-4691-428D-A1B1-4DFDA40E3244}" presName="dotArrow1" presStyleLbl="alignNode1" presStyleIdx="3" presStyleCnt="10"/>
      <dgm:spPr/>
    </dgm:pt>
    <dgm:pt modelId="{1D79072C-0038-4EBE-8DB4-89E76A4E63E4}" type="pres">
      <dgm:prSet presAssocID="{4442F698-4691-428D-A1B1-4DFDA40E3244}" presName="dotArrow2" presStyleLbl="alignNode1" presStyleIdx="4" presStyleCnt="10"/>
      <dgm:spPr/>
    </dgm:pt>
    <dgm:pt modelId="{5A781DE1-C7BD-4B1A-AB09-CFD9FD32A63F}" type="pres">
      <dgm:prSet presAssocID="{4442F698-4691-428D-A1B1-4DFDA40E3244}" presName="dotArrow3" presStyleLbl="alignNode1" presStyleIdx="5" presStyleCnt="10"/>
      <dgm:spPr/>
    </dgm:pt>
    <dgm:pt modelId="{1A45FDE4-B6A9-4736-A3FD-E967EB26FA09}" type="pres">
      <dgm:prSet presAssocID="{4442F698-4691-428D-A1B1-4DFDA40E3244}" presName="dotArrow4" presStyleLbl="alignNode1" presStyleIdx="6" presStyleCnt="10"/>
      <dgm:spPr/>
    </dgm:pt>
    <dgm:pt modelId="{B8942C1D-E9CE-4BE2-96FB-A55DD5491418}" type="pres">
      <dgm:prSet presAssocID="{4442F698-4691-428D-A1B1-4DFDA40E3244}" presName="dotArrow5" presStyleLbl="alignNode1" presStyleIdx="7" presStyleCnt="10"/>
      <dgm:spPr/>
    </dgm:pt>
    <dgm:pt modelId="{225913D3-1F1D-41B7-A106-A9D0AE211F71}" type="pres">
      <dgm:prSet presAssocID="{4442F698-4691-428D-A1B1-4DFDA40E3244}" presName="dotArrow6" presStyleLbl="alignNode1" presStyleIdx="8" presStyleCnt="10"/>
      <dgm:spPr/>
    </dgm:pt>
    <dgm:pt modelId="{B084D67E-6660-4C55-AED6-600AE11F22AA}" type="pres">
      <dgm:prSet presAssocID="{4442F698-4691-428D-A1B1-4DFDA40E3244}" presName="dotArrow7" presStyleLbl="alignNode1" presStyleIdx="9" presStyleCnt="10"/>
      <dgm:spPr/>
    </dgm:pt>
    <dgm:pt modelId="{1B4D39FC-D816-4182-B223-95ED859F8A31}" type="pres">
      <dgm:prSet presAssocID="{6141A22B-09D8-4757-9E88-365303B0F418}" presName="parTx1" presStyleLbl="node1" presStyleIdx="0" presStyleCnt="2" custScaleX="238662" custScaleY="176002" custLinFactNeighborX="65790"/>
      <dgm:spPr/>
    </dgm:pt>
    <dgm:pt modelId="{110300EF-B856-4783-B4A5-EFEF0E443121}" type="pres">
      <dgm:prSet presAssocID="{EA82857D-E42F-4F46-B94B-953D1F99ABFD}" presName="picture1" presStyleCnt="0"/>
      <dgm:spPr/>
    </dgm:pt>
    <dgm:pt modelId="{4D094018-9CF2-4B79-A7C2-1859765DABF0}" type="pres">
      <dgm:prSet presAssocID="{EA82857D-E42F-4F46-B94B-953D1F99ABFD}" presName="imageRepeatNode" presStyleLbl="fgImgPlace1" presStyleIdx="0" presStyleCnt="2"/>
      <dgm:spPr/>
    </dgm:pt>
    <dgm:pt modelId="{D5654E45-ED5C-41EE-B7AE-32EF755F0DD3}" type="pres">
      <dgm:prSet presAssocID="{625514F3-381F-4217-B652-E783D42C79FA}" presName="parTx2" presStyleLbl="node1" presStyleIdx="1" presStyleCnt="2" custScaleX="238662" custScaleY="178636" custLinFactNeighborX="73148" custLinFactNeighborY="871"/>
      <dgm:spPr/>
    </dgm:pt>
    <dgm:pt modelId="{3BFECE1C-6F3C-47DE-9400-0647B55A13C5}" type="pres">
      <dgm:prSet presAssocID="{D5AA1CAB-91FA-4755-8FDD-E685DD467037}" presName="picture2" presStyleCnt="0"/>
      <dgm:spPr/>
    </dgm:pt>
    <dgm:pt modelId="{0E5915E3-04EB-4CB3-96FA-B0951EDED9C4}" type="pres">
      <dgm:prSet presAssocID="{D5AA1CAB-91FA-4755-8FDD-E685DD467037}" presName="imageRepeatNode" presStyleLbl="fgImgPlace1" presStyleIdx="1" presStyleCnt="2"/>
      <dgm:spPr/>
    </dgm:pt>
  </dgm:ptLst>
  <dgm:cxnLst>
    <dgm:cxn modelId="{FBB7B715-F526-46A4-94D2-B674DF7D1CD7}" type="presOf" srcId="{4442F698-4691-428D-A1B1-4DFDA40E3244}" destId="{753C754A-0E3E-4598-9BFE-88A78563E924}" srcOrd="0" destOrd="0" presId="urn:microsoft.com/office/officeart/2008/layout/AscendingPictureAccentProcess"/>
    <dgm:cxn modelId="{46C3FC39-A011-4363-859D-F016C3634B33}" srcId="{4442F698-4691-428D-A1B1-4DFDA40E3244}" destId="{6141A22B-09D8-4757-9E88-365303B0F418}" srcOrd="0" destOrd="0" parTransId="{E7B0F87F-2B9D-40C9-8140-D6953E0D32E4}" sibTransId="{EA82857D-E42F-4F46-B94B-953D1F99ABFD}"/>
    <dgm:cxn modelId="{759F2066-15A2-4CFA-AB23-3D235AFB53D8}" type="presOf" srcId="{EA82857D-E42F-4F46-B94B-953D1F99ABFD}" destId="{4D094018-9CF2-4B79-A7C2-1859765DABF0}" srcOrd="0" destOrd="0" presId="urn:microsoft.com/office/officeart/2008/layout/AscendingPictureAccentProcess"/>
    <dgm:cxn modelId="{419D6D75-62CC-478F-B1A6-7608E5FA89A6}" type="presOf" srcId="{6141A22B-09D8-4757-9E88-365303B0F418}" destId="{1B4D39FC-D816-4182-B223-95ED859F8A31}" srcOrd="0" destOrd="0" presId="urn:microsoft.com/office/officeart/2008/layout/AscendingPictureAccentProcess"/>
    <dgm:cxn modelId="{DE30C0C0-6B0A-48D6-80E2-2C652339EDA2}" type="presOf" srcId="{625514F3-381F-4217-B652-E783D42C79FA}" destId="{D5654E45-ED5C-41EE-B7AE-32EF755F0DD3}" srcOrd="0" destOrd="0" presId="urn:microsoft.com/office/officeart/2008/layout/AscendingPictureAccentProcess"/>
    <dgm:cxn modelId="{4FAEC7CE-8703-48E2-B262-EE6F2CC36507}" srcId="{4442F698-4691-428D-A1B1-4DFDA40E3244}" destId="{625514F3-381F-4217-B652-E783D42C79FA}" srcOrd="1" destOrd="0" parTransId="{BB107EB1-0DA9-4FB4-9552-EBF1B73BE2D1}" sibTransId="{D5AA1CAB-91FA-4755-8FDD-E685DD467037}"/>
    <dgm:cxn modelId="{909D88D6-CFFA-41D2-960D-23AFD00FD97E}" type="presOf" srcId="{D5AA1CAB-91FA-4755-8FDD-E685DD467037}" destId="{0E5915E3-04EB-4CB3-96FA-B0951EDED9C4}" srcOrd="0" destOrd="0" presId="urn:microsoft.com/office/officeart/2008/layout/AscendingPictureAccentProcess"/>
    <dgm:cxn modelId="{9A470C71-1C26-4BCC-98B9-9C01B1896A6F}" type="presParOf" srcId="{753C754A-0E3E-4598-9BFE-88A78563E924}" destId="{32B09707-C57E-4DC6-939C-CCDCD75CAF89}" srcOrd="0" destOrd="0" presId="urn:microsoft.com/office/officeart/2008/layout/AscendingPictureAccentProcess"/>
    <dgm:cxn modelId="{95F321CD-E382-4AE1-BC45-D8E5F324465C}" type="presParOf" srcId="{753C754A-0E3E-4598-9BFE-88A78563E924}" destId="{21ACF894-C9A5-469A-A37C-8A9CD609341F}" srcOrd="1" destOrd="0" presId="urn:microsoft.com/office/officeart/2008/layout/AscendingPictureAccentProcess"/>
    <dgm:cxn modelId="{E4D6C5BD-BA87-4D46-94A9-B1E5353E75DA}" type="presParOf" srcId="{753C754A-0E3E-4598-9BFE-88A78563E924}" destId="{5F30CEDD-4A91-4793-89C7-D5EDE0E155D0}" srcOrd="2" destOrd="0" presId="urn:microsoft.com/office/officeart/2008/layout/AscendingPictureAccentProcess"/>
    <dgm:cxn modelId="{0FB69FDB-B7A1-44B1-B0F5-ED3B3EF82D8D}" type="presParOf" srcId="{753C754A-0E3E-4598-9BFE-88A78563E924}" destId="{FCC1D406-CBBA-4DE0-80C2-62A936945D7E}" srcOrd="3" destOrd="0" presId="urn:microsoft.com/office/officeart/2008/layout/AscendingPictureAccentProcess"/>
    <dgm:cxn modelId="{44CC7010-6053-45C6-A08B-AF19B1724823}" type="presParOf" srcId="{753C754A-0E3E-4598-9BFE-88A78563E924}" destId="{1D79072C-0038-4EBE-8DB4-89E76A4E63E4}" srcOrd="4" destOrd="0" presId="urn:microsoft.com/office/officeart/2008/layout/AscendingPictureAccentProcess"/>
    <dgm:cxn modelId="{F3A5EB4C-5AC9-4799-8CDC-60C9EA8D3E04}" type="presParOf" srcId="{753C754A-0E3E-4598-9BFE-88A78563E924}" destId="{5A781DE1-C7BD-4B1A-AB09-CFD9FD32A63F}" srcOrd="5" destOrd="0" presId="urn:microsoft.com/office/officeart/2008/layout/AscendingPictureAccentProcess"/>
    <dgm:cxn modelId="{D4C48ECC-C0B2-4378-A655-9A13CB23A3EC}" type="presParOf" srcId="{753C754A-0E3E-4598-9BFE-88A78563E924}" destId="{1A45FDE4-B6A9-4736-A3FD-E967EB26FA09}" srcOrd="6" destOrd="0" presId="urn:microsoft.com/office/officeart/2008/layout/AscendingPictureAccentProcess"/>
    <dgm:cxn modelId="{4A8262D9-86C0-48FA-987F-F50B9B3767EE}" type="presParOf" srcId="{753C754A-0E3E-4598-9BFE-88A78563E924}" destId="{B8942C1D-E9CE-4BE2-96FB-A55DD5491418}" srcOrd="7" destOrd="0" presId="urn:microsoft.com/office/officeart/2008/layout/AscendingPictureAccentProcess"/>
    <dgm:cxn modelId="{9159D45F-7846-4821-9F78-928F80E58E9B}" type="presParOf" srcId="{753C754A-0E3E-4598-9BFE-88A78563E924}" destId="{225913D3-1F1D-41B7-A106-A9D0AE211F71}" srcOrd="8" destOrd="0" presId="urn:microsoft.com/office/officeart/2008/layout/AscendingPictureAccentProcess"/>
    <dgm:cxn modelId="{F75074A4-A04A-4BFE-97B7-482B514E125F}" type="presParOf" srcId="{753C754A-0E3E-4598-9BFE-88A78563E924}" destId="{B084D67E-6660-4C55-AED6-600AE11F22AA}" srcOrd="9" destOrd="0" presId="urn:microsoft.com/office/officeart/2008/layout/AscendingPictureAccentProcess"/>
    <dgm:cxn modelId="{8AE608C9-3BDA-4BEA-B00D-F89B5E2689BE}" type="presParOf" srcId="{753C754A-0E3E-4598-9BFE-88A78563E924}" destId="{1B4D39FC-D816-4182-B223-95ED859F8A31}" srcOrd="10" destOrd="0" presId="urn:microsoft.com/office/officeart/2008/layout/AscendingPictureAccentProcess"/>
    <dgm:cxn modelId="{C567DB5C-7016-4EB9-A2E8-C67E136C8E9E}" type="presParOf" srcId="{753C754A-0E3E-4598-9BFE-88A78563E924}" destId="{110300EF-B856-4783-B4A5-EFEF0E443121}" srcOrd="11" destOrd="0" presId="urn:microsoft.com/office/officeart/2008/layout/AscendingPictureAccentProcess"/>
    <dgm:cxn modelId="{AB8AE17B-4430-4C9F-84C3-C03FEF75FBA6}" type="presParOf" srcId="{110300EF-B856-4783-B4A5-EFEF0E443121}" destId="{4D094018-9CF2-4B79-A7C2-1859765DABF0}" srcOrd="0" destOrd="0" presId="urn:microsoft.com/office/officeart/2008/layout/AscendingPictureAccentProcess"/>
    <dgm:cxn modelId="{BF993BB9-4D8D-495E-AB8B-B0121CB6E814}" type="presParOf" srcId="{753C754A-0E3E-4598-9BFE-88A78563E924}" destId="{D5654E45-ED5C-41EE-B7AE-32EF755F0DD3}" srcOrd="12" destOrd="0" presId="urn:microsoft.com/office/officeart/2008/layout/AscendingPictureAccentProcess"/>
    <dgm:cxn modelId="{A10225B4-A968-4B39-A0E5-267F02680E19}" type="presParOf" srcId="{753C754A-0E3E-4598-9BFE-88A78563E924}" destId="{3BFECE1C-6F3C-47DE-9400-0647B55A13C5}" srcOrd="13" destOrd="0" presId="urn:microsoft.com/office/officeart/2008/layout/AscendingPictureAccentProcess"/>
    <dgm:cxn modelId="{E8AC3278-EA18-4DEC-8682-ED306CD62CAB}" type="presParOf" srcId="{3BFECE1C-6F3C-47DE-9400-0647B55A13C5}" destId="{0E5915E3-04EB-4CB3-96FA-B0951EDED9C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184AF-6A7B-4878-96EF-FB31932847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D9F8843-CC5E-41A6-B012-23AD6CCDBD8E}">
      <dgm:prSet phldrT="[Szöveg]" custT="1"/>
      <dgm:spPr/>
      <dgm:t>
        <a:bodyPr/>
        <a:lstStyle/>
        <a:p>
          <a:r>
            <a:rPr lang="en-US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Political measures, action plans, development plans, strategies and </a:t>
          </a:r>
          <a:r>
            <a:rPr lang="en-US" sz="800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programmes</a:t>
          </a:r>
          <a:r>
            <a:rPr lang="en-US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hu-HU" sz="8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B61E64-2D55-4969-886E-60739CD28429}" type="parTrans" cxnId="{025B0A1C-FE6D-4A97-BEE4-093879270A04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BB0E0F-6634-4DFB-8FC4-C223F7831785}" type="sibTrans" cxnId="{025B0A1C-FE6D-4A97-BEE4-093879270A04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5EF10C-A038-4BFD-94FD-4A39CA45F3D1}">
      <dgm:prSet phldrT="[Szöveg]" custT="1"/>
      <dgm:spPr/>
      <dgm:t>
        <a:bodyPr/>
        <a:lstStyle/>
        <a:p>
          <a:r>
            <a:rPr lang="en-GB" sz="600" noProof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NiCE</a:t>
          </a:r>
          <a:r>
            <a:rPr lang="en-GB" sz="6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Countries</a:t>
          </a:r>
          <a:r>
            <a:rPr lang="hu-HU" sz="6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(DE, CZ, AT, SI, IT, PL, HU, SK)</a:t>
          </a:r>
          <a:endParaRPr lang="en-GB" sz="600" noProof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4C3B2E-9867-4AD8-BB43-483BA65BCBF5}" type="parTrans" cxnId="{9F219FD8-6A45-45A3-98CF-94F712266113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3813C7-5884-4273-AAAF-EEA7E55F0CD9}" type="sibTrans" cxnId="{9F219FD8-6A45-45A3-98CF-94F712266113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698ACF5-33FA-406A-AC2E-84283614152B}">
      <dgm:prSet phldrT="[Szöveg]" custT="1"/>
      <dgm:spPr/>
      <dgm:t>
        <a:bodyPr/>
        <a:lstStyle/>
        <a:p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Cities</a:t>
          </a:r>
          <a:endParaRPr lang="hu-HU" sz="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77B247-477F-469D-8718-F5743FE47FCD}" type="parTrans" cxnId="{C8E48D6D-68ED-4261-985D-37B0FE09B7D1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2FD4A35-EFEE-4BDE-A76B-1FC9AFE2AF79}" type="sibTrans" cxnId="{C8E48D6D-68ED-4261-985D-37B0FE09B7D1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B5C477-AEDC-487C-8ACE-608301CE27EC}">
      <dgm:prSet phldrT="[Szöveg]" custT="1"/>
      <dgm:spPr/>
      <dgm:t>
        <a:bodyPr/>
        <a:lstStyle/>
        <a:p>
          <a:r>
            <a:rPr lang="en-US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Sustainable consumption patterns and supporting business models </a:t>
          </a:r>
          <a:endParaRPr lang="hu-HU" sz="8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850D47-91DB-47A0-9256-968047C3D217}" type="parTrans" cxnId="{E3D98B20-9871-4091-A99B-0C3300DBABF5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740A2F-A912-48FC-B5D0-B1F5F92C08AA}" type="sibTrans" cxnId="{E3D98B20-9871-4091-A99B-0C3300DBABF5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579893-31B1-46CF-A809-E642057731D6}">
      <dgm:prSet phldrT="[Szöveg]" custT="1"/>
      <dgm:spPr/>
      <dgm:t>
        <a:bodyPr/>
        <a:lstStyle/>
        <a:p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Cities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(Bologna and Porto-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Saragozza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district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Italy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Brzeg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Dolny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Poland, Budapest and Újbuda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district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Hungary, City of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Jihlava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Czechia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Graz in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Austria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Košice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Slovakia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Ptuj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Slovenia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and Würzburg in </a:t>
          </a:r>
          <a:r>
            <a:rPr lang="hu-HU" sz="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Germany</a:t>
          </a:r>
          <a:r>
            <a:rPr lang="hu-HU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gm:t>
    </dgm:pt>
    <dgm:pt modelId="{6D00E28B-C3B4-48F9-A3AF-9561E4F76AD2}" type="parTrans" cxnId="{5319B63B-3033-455B-96B2-931715F7C915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66DA1C-6F63-4714-A760-2C82A8F5E2BC}" type="sibTrans" cxnId="{5319B63B-3033-455B-96B2-931715F7C915}">
      <dgm:prSet/>
      <dgm:spPr/>
      <dgm:t>
        <a:bodyPr/>
        <a:lstStyle/>
        <a:p>
          <a:endParaRPr lang="hu-HU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927E5C-4A62-47C3-BE49-DB144C4E204F}">
      <dgm:prSet phldrT="[Szöveg]" custT="1"/>
      <dgm:spPr/>
      <dgm:t>
        <a:bodyPr/>
        <a:lstStyle/>
        <a:p>
          <a:r>
            <a:rPr lang="hu-HU" sz="6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International &amp; EU </a:t>
          </a:r>
          <a:r>
            <a:rPr lang="hu-HU" sz="600" noProof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level</a:t>
          </a:r>
          <a:endParaRPr lang="en-GB" sz="600" noProof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D2A27DA-91C5-4043-B25F-F5FC591C2687}" type="parTrans" cxnId="{095DBD55-1D73-4042-B3BA-6E3C2AA2052F}">
      <dgm:prSet/>
      <dgm:spPr/>
      <dgm:t>
        <a:bodyPr/>
        <a:lstStyle/>
        <a:p>
          <a:endParaRPr lang="hu-HU" sz="1600"/>
        </a:p>
      </dgm:t>
    </dgm:pt>
    <dgm:pt modelId="{63DA857C-74B1-4B8B-812C-4CF415845706}" type="sibTrans" cxnId="{095DBD55-1D73-4042-B3BA-6E3C2AA2052F}">
      <dgm:prSet/>
      <dgm:spPr/>
      <dgm:t>
        <a:bodyPr/>
        <a:lstStyle/>
        <a:p>
          <a:endParaRPr lang="hu-HU" sz="1600"/>
        </a:p>
      </dgm:t>
    </dgm:pt>
    <dgm:pt modelId="{4653FEFB-6847-4ACD-A123-B9AE7D577DAC}" type="pres">
      <dgm:prSet presAssocID="{617184AF-6A7B-4878-96EF-FB31932847CA}" presName="Name0" presStyleCnt="0">
        <dgm:presLayoutVars>
          <dgm:dir/>
          <dgm:animLvl val="lvl"/>
          <dgm:resizeHandles val="exact"/>
        </dgm:presLayoutVars>
      </dgm:prSet>
      <dgm:spPr/>
    </dgm:pt>
    <dgm:pt modelId="{F322B917-1C1D-45A2-BA89-314F54A0C163}" type="pres">
      <dgm:prSet presAssocID="{AD9F8843-CC5E-41A6-B012-23AD6CCDBD8E}" presName="linNode" presStyleCnt="0"/>
      <dgm:spPr/>
    </dgm:pt>
    <dgm:pt modelId="{173918A6-D248-4840-A54A-156ABC434192}" type="pres">
      <dgm:prSet presAssocID="{AD9F8843-CC5E-41A6-B012-23AD6CCDBD8E}" presName="parentText" presStyleLbl="node1" presStyleIdx="0" presStyleCnt="2" custLinFactY="5489" custLinFactNeighborY="100000">
        <dgm:presLayoutVars>
          <dgm:chMax val="1"/>
          <dgm:bulletEnabled val="1"/>
        </dgm:presLayoutVars>
      </dgm:prSet>
      <dgm:spPr/>
    </dgm:pt>
    <dgm:pt modelId="{9F407172-14BB-461D-9D29-58A027FDEE57}" type="pres">
      <dgm:prSet presAssocID="{AD9F8843-CC5E-41A6-B012-23AD6CCDBD8E}" presName="descendantText" presStyleLbl="alignAccFollowNode1" presStyleIdx="0" presStyleCnt="2" custLinFactY="33909" custLinFactNeighborY="100000">
        <dgm:presLayoutVars>
          <dgm:bulletEnabled val="1"/>
        </dgm:presLayoutVars>
      </dgm:prSet>
      <dgm:spPr/>
    </dgm:pt>
    <dgm:pt modelId="{BD839D7A-8D56-48BA-A8ED-E41018205A74}" type="pres">
      <dgm:prSet presAssocID="{B1BB0E0F-6634-4DFB-8FC4-C223F7831785}" presName="sp" presStyleCnt="0"/>
      <dgm:spPr/>
    </dgm:pt>
    <dgm:pt modelId="{23CA5CE0-C779-4469-B4DD-D538FFD90724}" type="pres">
      <dgm:prSet presAssocID="{5FB5C477-AEDC-487C-8ACE-608301CE27EC}" presName="linNode" presStyleCnt="0"/>
      <dgm:spPr/>
    </dgm:pt>
    <dgm:pt modelId="{E6A33B10-2656-4912-A721-E912CD8F84D1}" type="pres">
      <dgm:prSet presAssocID="{5FB5C477-AEDC-487C-8ACE-608301CE27EC}" presName="parentText" presStyleLbl="node1" presStyleIdx="1" presStyleCnt="2" custLinFactY="-1594" custLinFactNeighborY="-100000">
        <dgm:presLayoutVars>
          <dgm:chMax val="1"/>
          <dgm:bulletEnabled val="1"/>
        </dgm:presLayoutVars>
      </dgm:prSet>
      <dgm:spPr/>
    </dgm:pt>
    <dgm:pt modelId="{5428FCA5-4A81-4F7E-B9BE-41C051BC97AD}" type="pres">
      <dgm:prSet presAssocID="{5FB5C477-AEDC-487C-8ACE-608301CE27EC}" presName="descendantText" presStyleLbl="alignAccFollowNode1" presStyleIdx="1" presStyleCnt="2" custLinFactY="-24881" custLinFactNeighborY="-100000">
        <dgm:presLayoutVars>
          <dgm:bulletEnabled val="1"/>
        </dgm:presLayoutVars>
      </dgm:prSet>
      <dgm:spPr/>
    </dgm:pt>
  </dgm:ptLst>
  <dgm:cxnLst>
    <dgm:cxn modelId="{C6BD2B07-9B76-40C7-B8F5-B2334353E4ED}" type="presOf" srcId="{775EF10C-A038-4BFD-94FD-4A39CA45F3D1}" destId="{9F407172-14BB-461D-9D29-58A027FDEE57}" srcOrd="0" destOrd="1" presId="urn:microsoft.com/office/officeart/2005/8/layout/vList5"/>
    <dgm:cxn modelId="{025B0A1C-FE6D-4A97-BEE4-093879270A04}" srcId="{617184AF-6A7B-4878-96EF-FB31932847CA}" destId="{AD9F8843-CC5E-41A6-B012-23AD6CCDBD8E}" srcOrd="0" destOrd="0" parTransId="{61B61E64-2D55-4969-886E-60739CD28429}" sibTransId="{B1BB0E0F-6634-4DFB-8FC4-C223F7831785}"/>
    <dgm:cxn modelId="{E3D98B20-9871-4091-A99B-0C3300DBABF5}" srcId="{617184AF-6A7B-4878-96EF-FB31932847CA}" destId="{5FB5C477-AEDC-487C-8ACE-608301CE27EC}" srcOrd="1" destOrd="0" parTransId="{D8850D47-91DB-47A0-9256-968047C3D217}" sibTransId="{4C740A2F-A912-48FC-B5D0-B1F5F92C08AA}"/>
    <dgm:cxn modelId="{E671BE32-D43F-4132-B56E-3D38CC44AE38}" type="presOf" srcId="{4698ACF5-33FA-406A-AC2E-84283614152B}" destId="{9F407172-14BB-461D-9D29-58A027FDEE57}" srcOrd="0" destOrd="2" presId="urn:microsoft.com/office/officeart/2005/8/layout/vList5"/>
    <dgm:cxn modelId="{5319B63B-3033-455B-96B2-931715F7C915}" srcId="{5FB5C477-AEDC-487C-8ACE-608301CE27EC}" destId="{EE579893-31B1-46CF-A809-E642057731D6}" srcOrd="0" destOrd="0" parTransId="{6D00E28B-C3B4-48F9-A3AF-9561E4F76AD2}" sibTransId="{3666DA1C-6F63-4714-A760-2C82A8F5E2BC}"/>
    <dgm:cxn modelId="{8E25AA69-29D6-4E53-B075-947AE5DC77C7}" type="presOf" srcId="{65927E5C-4A62-47C3-BE49-DB144C4E204F}" destId="{9F407172-14BB-461D-9D29-58A027FDEE57}" srcOrd="0" destOrd="0" presId="urn:microsoft.com/office/officeart/2005/8/layout/vList5"/>
    <dgm:cxn modelId="{C8E48D6D-68ED-4261-985D-37B0FE09B7D1}" srcId="{AD9F8843-CC5E-41A6-B012-23AD6CCDBD8E}" destId="{4698ACF5-33FA-406A-AC2E-84283614152B}" srcOrd="2" destOrd="0" parTransId="{0277B247-477F-469D-8718-F5743FE47FCD}" sibTransId="{22FD4A35-EFEE-4BDE-A76B-1FC9AFE2AF79}"/>
    <dgm:cxn modelId="{095DBD55-1D73-4042-B3BA-6E3C2AA2052F}" srcId="{AD9F8843-CC5E-41A6-B012-23AD6CCDBD8E}" destId="{65927E5C-4A62-47C3-BE49-DB144C4E204F}" srcOrd="0" destOrd="0" parTransId="{1D2A27DA-91C5-4043-B25F-F5FC591C2687}" sibTransId="{63DA857C-74B1-4B8B-812C-4CF415845706}"/>
    <dgm:cxn modelId="{7AD18C78-0913-47A4-B918-1DE76233D22E}" type="presOf" srcId="{617184AF-6A7B-4878-96EF-FB31932847CA}" destId="{4653FEFB-6847-4ACD-A123-B9AE7D577DAC}" srcOrd="0" destOrd="0" presId="urn:microsoft.com/office/officeart/2005/8/layout/vList5"/>
    <dgm:cxn modelId="{2F975DA3-FE7A-4150-9EE7-5542AAD164AE}" type="presOf" srcId="{EE579893-31B1-46CF-A809-E642057731D6}" destId="{5428FCA5-4A81-4F7E-B9BE-41C051BC97AD}" srcOrd="0" destOrd="0" presId="urn:microsoft.com/office/officeart/2005/8/layout/vList5"/>
    <dgm:cxn modelId="{5846A8A7-5DDE-4753-90E7-9167AB1AE4A8}" type="presOf" srcId="{AD9F8843-CC5E-41A6-B012-23AD6CCDBD8E}" destId="{173918A6-D248-4840-A54A-156ABC434192}" srcOrd="0" destOrd="0" presId="urn:microsoft.com/office/officeart/2005/8/layout/vList5"/>
    <dgm:cxn modelId="{9612D5CC-FE2C-4870-8B2B-E1933C2E70B8}" type="presOf" srcId="{5FB5C477-AEDC-487C-8ACE-608301CE27EC}" destId="{E6A33B10-2656-4912-A721-E912CD8F84D1}" srcOrd="0" destOrd="0" presId="urn:microsoft.com/office/officeart/2005/8/layout/vList5"/>
    <dgm:cxn modelId="{9F219FD8-6A45-45A3-98CF-94F712266113}" srcId="{AD9F8843-CC5E-41A6-B012-23AD6CCDBD8E}" destId="{775EF10C-A038-4BFD-94FD-4A39CA45F3D1}" srcOrd="1" destOrd="0" parTransId="{FC4C3B2E-9867-4AD8-BB43-483BA65BCBF5}" sibTransId="{B43813C7-5884-4273-AAAF-EEA7E55F0CD9}"/>
    <dgm:cxn modelId="{7964B51E-3C88-4AAA-AE7D-034B7FF70AAD}" type="presParOf" srcId="{4653FEFB-6847-4ACD-A123-B9AE7D577DAC}" destId="{F322B917-1C1D-45A2-BA89-314F54A0C163}" srcOrd="0" destOrd="0" presId="urn:microsoft.com/office/officeart/2005/8/layout/vList5"/>
    <dgm:cxn modelId="{1A9F9820-F51E-4024-A880-1390137EA680}" type="presParOf" srcId="{F322B917-1C1D-45A2-BA89-314F54A0C163}" destId="{173918A6-D248-4840-A54A-156ABC434192}" srcOrd="0" destOrd="0" presId="urn:microsoft.com/office/officeart/2005/8/layout/vList5"/>
    <dgm:cxn modelId="{9559C6A4-5F14-440A-96B3-4A15AD60EAA3}" type="presParOf" srcId="{F322B917-1C1D-45A2-BA89-314F54A0C163}" destId="{9F407172-14BB-461D-9D29-58A027FDEE57}" srcOrd="1" destOrd="0" presId="urn:microsoft.com/office/officeart/2005/8/layout/vList5"/>
    <dgm:cxn modelId="{DCAE5231-231A-459C-A6C2-BCFBD64CB4D8}" type="presParOf" srcId="{4653FEFB-6847-4ACD-A123-B9AE7D577DAC}" destId="{BD839D7A-8D56-48BA-A8ED-E41018205A74}" srcOrd="1" destOrd="0" presId="urn:microsoft.com/office/officeart/2005/8/layout/vList5"/>
    <dgm:cxn modelId="{C5137EC7-D863-4FF4-9DA3-4B821D4DC6DE}" type="presParOf" srcId="{4653FEFB-6847-4ACD-A123-B9AE7D577DAC}" destId="{23CA5CE0-C779-4469-B4DD-D538FFD90724}" srcOrd="2" destOrd="0" presId="urn:microsoft.com/office/officeart/2005/8/layout/vList5"/>
    <dgm:cxn modelId="{C27E6017-A2D6-4515-8F2B-2954B48EF20F}" type="presParOf" srcId="{23CA5CE0-C779-4469-B4DD-D538FFD90724}" destId="{E6A33B10-2656-4912-A721-E912CD8F84D1}" srcOrd="0" destOrd="0" presId="urn:microsoft.com/office/officeart/2005/8/layout/vList5"/>
    <dgm:cxn modelId="{DE2A2E3C-3A8B-494D-B9F3-A68EFD8B49CA}" type="presParOf" srcId="{23CA5CE0-C779-4469-B4DD-D538FFD90724}" destId="{5428FCA5-4A81-4F7E-B9BE-41C051BC97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B5069-1236-45F5-8F74-66D0E8A4B57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135E66EF-6FFA-406D-B8C6-FD3B54D6D8AC}">
      <dgm:prSet phldrT="[Szöveg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 lifestyle monitor tool for cities</a:t>
          </a:r>
          <a:endParaRPr lang="hu-HU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0678CB0-A5A9-4E99-8C81-17E26DACE579}" type="parTrans" cxnId="{4DE1F8F5-FD18-436E-9EA3-81CE03BB304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B72B47-7840-4461-987C-3F498FD2360F}" type="sibTrans" cxnId="{4DE1F8F5-FD18-436E-9EA3-81CE03BB304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A5F776-2F52-4E16-AFB6-6500D3E74E8F}">
      <dgm:prSet phldrT="[Szöveg]"/>
      <dgm:spPr/>
      <dgm:t>
        <a:bodyPr/>
        <a:lstStyle/>
        <a:p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Longlist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of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transnational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examples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Virtual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Exhibition</a:t>
          </a:r>
          <a:endParaRPr lang="hu-HU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2AB8FB-550A-4694-B2E4-32D6EE964827}" type="parTrans" cxnId="{1017D423-C59D-4A9A-A263-482C16B2E3C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DC0C32-FF9B-43C9-B81E-9ADF07DBDD4D}" type="sibTrans" cxnId="{1017D423-C59D-4A9A-A263-482C16B2E3C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4C8C1B-7C7F-409D-A0DB-3813D72FCD79}">
      <dgm:prSet phldrT="[Szöveg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 framework to enable circular lifestyles in cities</a:t>
          </a:r>
          <a:endParaRPr lang="hu-HU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78800C6-CFE1-4962-A9CF-8F6FAF982D3C}" type="parTrans" cxnId="{AA277DB0-81CC-47F3-B8E8-589277C7CFB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8E3D8D-29DE-40B8-BC5B-725F6F57150D}" type="sibTrans" cxnId="{AA277DB0-81CC-47F3-B8E8-589277C7CFB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47E030B-E171-400C-979E-2894B2C9D851}" type="pres">
      <dgm:prSet presAssocID="{3E5B5069-1236-45F5-8F74-66D0E8A4B57B}" presName="diagram" presStyleCnt="0">
        <dgm:presLayoutVars>
          <dgm:dir/>
          <dgm:resizeHandles val="exact"/>
        </dgm:presLayoutVars>
      </dgm:prSet>
      <dgm:spPr/>
    </dgm:pt>
    <dgm:pt modelId="{C8E1F1B4-04FD-4D38-9FDC-DE09723B1D39}" type="pres">
      <dgm:prSet presAssocID="{135E66EF-6FFA-406D-B8C6-FD3B54D6D8AC}" presName="node" presStyleLbl="node1" presStyleIdx="0" presStyleCnt="3">
        <dgm:presLayoutVars>
          <dgm:bulletEnabled val="1"/>
        </dgm:presLayoutVars>
      </dgm:prSet>
      <dgm:spPr/>
    </dgm:pt>
    <dgm:pt modelId="{494F94DF-0AD3-4193-BCA2-9F70E90661FC}" type="pres">
      <dgm:prSet presAssocID="{7AB72B47-7840-4461-987C-3F498FD2360F}" presName="sibTrans" presStyleCnt="0"/>
      <dgm:spPr/>
    </dgm:pt>
    <dgm:pt modelId="{799DEF85-BA34-4B96-BD18-84DCAC40BFAC}" type="pres">
      <dgm:prSet presAssocID="{A4A5F776-2F52-4E16-AFB6-6500D3E74E8F}" presName="node" presStyleLbl="node1" presStyleIdx="1" presStyleCnt="3" custLinFactNeighborY="-1179">
        <dgm:presLayoutVars>
          <dgm:bulletEnabled val="1"/>
        </dgm:presLayoutVars>
      </dgm:prSet>
      <dgm:spPr/>
    </dgm:pt>
    <dgm:pt modelId="{D5A5D725-9B13-4CC8-8AE8-D45AF39CA41C}" type="pres">
      <dgm:prSet presAssocID="{94DC0C32-FF9B-43C9-B81E-9ADF07DBDD4D}" presName="sibTrans" presStyleCnt="0"/>
      <dgm:spPr/>
    </dgm:pt>
    <dgm:pt modelId="{5CB051F0-D6FE-4DAB-8454-B45E43A3309C}" type="pres">
      <dgm:prSet presAssocID="{6D4C8C1B-7C7F-409D-A0DB-3813D72FCD79}" presName="node" presStyleLbl="node1" presStyleIdx="2" presStyleCnt="3">
        <dgm:presLayoutVars>
          <dgm:bulletEnabled val="1"/>
        </dgm:presLayoutVars>
      </dgm:prSet>
      <dgm:spPr/>
    </dgm:pt>
  </dgm:ptLst>
  <dgm:cxnLst>
    <dgm:cxn modelId="{020DE305-F166-4DB1-B1D7-99C861D00D4A}" type="presOf" srcId="{3E5B5069-1236-45F5-8F74-66D0E8A4B57B}" destId="{647E030B-E171-400C-979E-2894B2C9D851}" srcOrd="0" destOrd="0" presId="urn:microsoft.com/office/officeart/2005/8/layout/default"/>
    <dgm:cxn modelId="{1017D423-C59D-4A9A-A263-482C16B2E3CF}" srcId="{3E5B5069-1236-45F5-8F74-66D0E8A4B57B}" destId="{A4A5F776-2F52-4E16-AFB6-6500D3E74E8F}" srcOrd="1" destOrd="0" parTransId="{632AB8FB-550A-4694-B2E4-32D6EE964827}" sibTransId="{94DC0C32-FF9B-43C9-B81E-9ADF07DBDD4D}"/>
    <dgm:cxn modelId="{927B6B65-9644-4B69-A56D-FA57645A4083}" type="presOf" srcId="{6D4C8C1B-7C7F-409D-A0DB-3813D72FCD79}" destId="{5CB051F0-D6FE-4DAB-8454-B45E43A3309C}" srcOrd="0" destOrd="0" presId="urn:microsoft.com/office/officeart/2005/8/layout/default"/>
    <dgm:cxn modelId="{ED72186C-0BEB-473C-BCDF-F42D2FA63594}" type="presOf" srcId="{A4A5F776-2F52-4E16-AFB6-6500D3E74E8F}" destId="{799DEF85-BA34-4B96-BD18-84DCAC40BFAC}" srcOrd="0" destOrd="0" presId="urn:microsoft.com/office/officeart/2005/8/layout/default"/>
    <dgm:cxn modelId="{AA277DB0-81CC-47F3-B8E8-589277C7CFBC}" srcId="{3E5B5069-1236-45F5-8F74-66D0E8A4B57B}" destId="{6D4C8C1B-7C7F-409D-A0DB-3813D72FCD79}" srcOrd="2" destOrd="0" parTransId="{C78800C6-CFE1-4962-A9CF-8F6FAF982D3C}" sibTransId="{108E3D8D-29DE-40B8-BC5B-725F6F57150D}"/>
    <dgm:cxn modelId="{DD8368E3-4063-43B8-B1E3-7E47918ED91E}" type="presOf" srcId="{135E66EF-6FFA-406D-B8C6-FD3B54D6D8AC}" destId="{C8E1F1B4-04FD-4D38-9FDC-DE09723B1D39}" srcOrd="0" destOrd="0" presId="urn:microsoft.com/office/officeart/2005/8/layout/default"/>
    <dgm:cxn modelId="{4DE1F8F5-FD18-436E-9EA3-81CE03BB304D}" srcId="{3E5B5069-1236-45F5-8F74-66D0E8A4B57B}" destId="{135E66EF-6FFA-406D-B8C6-FD3B54D6D8AC}" srcOrd="0" destOrd="0" parTransId="{20678CB0-A5A9-4E99-8C81-17E26DACE579}" sibTransId="{7AB72B47-7840-4461-987C-3F498FD2360F}"/>
    <dgm:cxn modelId="{C4F19CE2-C2F8-4885-9F57-D6C0C58A06BD}" type="presParOf" srcId="{647E030B-E171-400C-979E-2894B2C9D851}" destId="{C8E1F1B4-04FD-4D38-9FDC-DE09723B1D39}" srcOrd="0" destOrd="0" presId="urn:microsoft.com/office/officeart/2005/8/layout/default"/>
    <dgm:cxn modelId="{E3765BF0-8CC6-4458-80A3-B44E1508D285}" type="presParOf" srcId="{647E030B-E171-400C-979E-2894B2C9D851}" destId="{494F94DF-0AD3-4193-BCA2-9F70E90661FC}" srcOrd="1" destOrd="0" presId="urn:microsoft.com/office/officeart/2005/8/layout/default"/>
    <dgm:cxn modelId="{70B2DC93-E03D-4BA7-BF25-520DFC946AD7}" type="presParOf" srcId="{647E030B-E171-400C-979E-2894B2C9D851}" destId="{799DEF85-BA34-4B96-BD18-84DCAC40BFAC}" srcOrd="2" destOrd="0" presId="urn:microsoft.com/office/officeart/2005/8/layout/default"/>
    <dgm:cxn modelId="{44820FD2-2695-423B-8577-92819DD0E207}" type="presParOf" srcId="{647E030B-E171-400C-979E-2894B2C9D851}" destId="{D5A5D725-9B13-4CC8-8AE8-D45AF39CA41C}" srcOrd="3" destOrd="0" presId="urn:microsoft.com/office/officeart/2005/8/layout/default"/>
    <dgm:cxn modelId="{5919F0B3-0B96-47FF-ADA4-6DDD47BAC4AC}" type="presParOf" srcId="{647E030B-E171-400C-979E-2894B2C9D851}" destId="{5CB051F0-D6FE-4DAB-8454-B45E43A330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5B5069-1236-45F5-8F74-66D0E8A4B57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135E66EF-6FFA-406D-B8C6-FD3B54D6D8AC}">
      <dgm:prSet phldrT="[Szöveg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1 – Initiate the reuse of spaces in city </a:t>
          </a:r>
          <a:r>
            <a:rPr lang="en-US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centres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StadtLABOR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+ CIKE)</a:t>
          </a:r>
        </a:p>
      </dgm:t>
    </dgm:pt>
    <dgm:pt modelId="{20678CB0-A5A9-4E99-8C81-17E26DACE579}" type="parTrans" cxnId="{4DE1F8F5-FD18-436E-9EA3-81CE03BB304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B72B47-7840-4461-987C-3F498FD2360F}" type="sibTrans" cxnId="{4DE1F8F5-FD18-436E-9EA3-81CE03BB304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A5F776-2F52-4E16-AFB6-6500D3E74E8F}">
      <dgm:prSet phldrT="[Szöveg]"/>
      <dgm:spPr/>
      <dgm:t>
        <a:bodyPr/>
        <a:lstStyle/>
        <a:p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2 -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Multifunctional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resource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centres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(ZRS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Bistra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Ptuj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+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Brzeg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Dolny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gm:t>
    </dgm:pt>
    <dgm:pt modelId="{632AB8FB-550A-4694-B2E4-32D6EE964827}" type="parTrans" cxnId="{1017D423-C59D-4A9A-A263-482C16B2E3C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DC0C32-FF9B-43C9-B81E-9ADF07DBDD4D}" type="sibTrans" cxnId="{1017D423-C59D-4A9A-A263-482C16B2E3C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4C8C1B-7C7F-409D-A0DB-3813D72FCD79}">
      <dgm:prSet phldrT="[Szöveg]"/>
      <dgm:spPr/>
      <dgm:t>
        <a:bodyPr/>
        <a:lstStyle/>
        <a:p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3 - </a:t>
          </a:r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Sustainable e-commerce in city </a:t>
          </a:r>
          <a:r>
            <a:rPr lang="en-US" b="1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centres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(UBA + ENVIROS)</a:t>
          </a:r>
        </a:p>
      </dgm:t>
    </dgm:pt>
    <dgm:pt modelId="{C78800C6-CFE1-4962-A9CF-8F6FAF982D3C}" type="parTrans" cxnId="{AA277DB0-81CC-47F3-B8E8-589277C7CFB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8E3D8D-29DE-40B8-BC5B-725F6F57150D}" type="sibTrans" cxnId="{AA277DB0-81CC-47F3-B8E8-589277C7CFB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678034-0B09-45AD-85FD-8621F677C344}">
      <dgm:prSet phldrT="[Szöveg]"/>
      <dgm:spPr/>
      <dgm:t>
        <a:bodyPr/>
        <a:lstStyle/>
        <a:p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4 - </a:t>
          </a:r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Activation of users for circular lifestyles</a:t>
          </a: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(ENEA + BME)</a:t>
          </a:r>
        </a:p>
      </dgm:t>
    </dgm:pt>
    <dgm:pt modelId="{C5BE2BD0-4485-4701-A316-2F57AF3F95A1}" type="parTrans" cxnId="{4364E15A-59F9-4E11-A563-5461708C91C2}">
      <dgm:prSet/>
      <dgm:spPr/>
      <dgm:t>
        <a:bodyPr/>
        <a:lstStyle/>
        <a:p>
          <a:endParaRPr lang="hu-HU"/>
        </a:p>
      </dgm:t>
    </dgm:pt>
    <dgm:pt modelId="{7F200ED4-F04A-4FE2-BDDE-45A55A83DF3B}" type="sibTrans" cxnId="{4364E15A-59F9-4E11-A563-5461708C91C2}">
      <dgm:prSet/>
      <dgm:spPr/>
      <dgm:t>
        <a:bodyPr/>
        <a:lstStyle/>
        <a:p>
          <a:endParaRPr lang="hu-HU"/>
        </a:p>
      </dgm:t>
    </dgm:pt>
    <dgm:pt modelId="{647E030B-E171-400C-979E-2894B2C9D851}" type="pres">
      <dgm:prSet presAssocID="{3E5B5069-1236-45F5-8F74-66D0E8A4B57B}" presName="diagram" presStyleCnt="0">
        <dgm:presLayoutVars>
          <dgm:dir/>
          <dgm:resizeHandles val="exact"/>
        </dgm:presLayoutVars>
      </dgm:prSet>
      <dgm:spPr/>
    </dgm:pt>
    <dgm:pt modelId="{C8E1F1B4-04FD-4D38-9FDC-DE09723B1D39}" type="pres">
      <dgm:prSet presAssocID="{135E66EF-6FFA-406D-B8C6-FD3B54D6D8AC}" presName="node" presStyleLbl="node1" presStyleIdx="0" presStyleCnt="4">
        <dgm:presLayoutVars>
          <dgm:bulletEnabled val="1"/>
        </dgm:presLayoutVars>
      </dgm:prSet>
      <dgm:spPr/>
    </dgm:pt>
    <dgm:pt modelId="{494F94DF-0AD3-4193-BCA2-9F70E90661FC}" type="pres">
      <dgm:prSet presAssocID="{7AB72B47-7840-4461-987C-3F498FD2360F}" presName="sibTrans" presStyleCnt="0"/>
      <dgm:spPr/>
    </dgm:pt>
    <dgm:pt modelId="{799DEF85-BA34-4B96-BD18-84DCAC40BFAC}" type="pres">
      <dgm:prSet presAssocID="{A4A5F776-2F52-4E16-AFB6-6500D3E74E8F}" presName="node" presStyleLbl="node1" presStyleIdx="1" presStyleCnt="4">
        <dgm:presLayoutVars>
          <dgm:bulletEnabled val="1"/>
        </dgm:presLayoutVars>
      </dgm:prSet>
      <dgm:spPr/>
    </dgm:pt>
    <dgm:pt modelId="{D5A5D725-9B13-4CC8-8AE8-D45AF39CA41C}" type="pres">
      <dgm:prSet presAssocID="{94DC0C32-FF9B-43C9-B81E-9ADF07DBDD4D}" presName="sibTrans" presStyleCnt="0"/>
      <dgm:spPr/>
    </dgm:pt>
    <dgm:pt modelId="{5CB051F0-D6FE-4DAB-8454-B45E43A3309C}" type="pres">
      <dgm:prSet presAssocID="{6D4C8C1B-7C7F-409D-A0DB-3813D72FCD79}" presName="node" presStyleLbl="node1" presStyleIdx="2" presStyleCnt="4">
        <dgm:presLayoutVars>
          <dgm:bulletEnabled val="1"/>
        </dgm:presLayoutVars>
      </dgm:prSet>
      <dgm:spPr/>
    </dgm:pt>
    <dgm:pt modelId="{73524B81-4103-4F15-BFE3-0A8599AE6418}" type="pres">
      <dgm:prSet presAssocID="{108E3D8D-29DE-40B8-BC5B-725F6F57150D}" presName="sibTrans" presStyleCnt="0"/>
      <dgm:spPr/>
    </dgm:pt>
    <dgm:pt modelId="{F5E8F8D9-49A0-4789-9BA9-4098C5B0396A}" type="pres">
      <dgm:prSet presAssocID="{B4678034-0B09-45AD-85FD-8621F677C344}" presName="node" presStyleLbl="node1" presStyleIdx="3" presStyleCnt="4">
        <dgm:presLayoutVars>
          <dgm:bulletEnabled val="1"/>
        </dgm:presLayoutVars>
      </dgm:prSet>
      <dgm:spPr/>
    </dgm:pt>
  </dgm:ptLst>
  <dgm:cxnLst>
    <dgm:cxn modelId="{020DE305-F166-4DB1-B1D7-99C861D00D4A}" type="presOf" srcId="{3E5B5069-1236-45F5-8F74-66D0E8A4B57B}" destId="{647E030B-E171-400C-979E-2894B2C9D851}" srcOrd="0" destOrd="0" presId="urn:microsoft.com/office/officeart/2005/8/layout/default"/>
    <dgm:cxn modelId="{1017D423-C59D-4A9A-A263-482C16B2E3CF}" srcId="{3E5B5069-1236-45F5-8F74-66D0E8A4B57B}" destId="{A4A5F776-2F52-4E16-AFB6-6500D3E74E8F}" srcOrd="1" destOrd="0" parTransId="{632AB8FB-550A-4694-B2E4-32D6EE964827}" sibTransId="{94DC0C32-FF9B-43C9-B81E-9ADF07DBDD4D}"/>
    <dgm:cxn modelId="{927B6B65-9644-4B69-A56D-FA57645A4083}" type="presOf" srcId="{6D4C8C1B-7C7F-409D-A0DB-3813D72FCD79}" destId="{5CB051F0-D6FE-4DAB-8454-B45E43A3309C}" srcOrd="0" destOrd="0" presId="urn:microsoft.com/office/officeart/2005/8/layout/default"/>
    <dgm:cxn modelId="{ED72186C-0BEB-473C-BCDF-F42D2FA63594}" type="presOf" srcId="{A4A5F776-2F52-4E16-AFB6-6500D3E74E8F}" destId="{799DEF85-BA34-4B96-BD18-84DCAC40BFAC}" srcOrd="0" destOrd="0" presId="urn:microsoft.com/office/officeart/2005/8/layout/default"/>
    <dgm:cxn modelId="{4364E15A-59F9-4E11-A563-5461708C91C2}" srcId="{3E5B5069-1236-45F5-8F74-66D0E8A4B57B}" destId="{B4678034-0B09-45AD-85FD-8621F677C344}" srcOrd="3" destOrd="0" parTransId="{C5BE2BD0-4485-4701-A316-2F57AF3F95A1}" sibTransId="{7F200ED4-F04A-4FE2-BDDE-45A55A83DF3B}"/>
    <dgm:cxn modelId="{AA277DB0-81CC-47F3-B8E8-589277C7CFBC}" srcId="{3E5B5069-1236-45F5-8F74-66D0E8A4B57B}" destId="{6D4C8C1B-7C7F-409D-A0DB-3813D72FCD79}" srcOrd="2" destOrd="0" parTransId="{C78800C6-CFE1-4962-A9CF-8F6FAF982D3C}" sibTransId="{108E3D8D-29DE-40B8-BC5B-725F6F57150D}"/>
    <dgm:cxn modelId="{DB11BFBA-9C72-47DA-BA28-21C8191514A4}" type="presOf" srcId="{B4678034-0B09-45AD-85FD-8621F677C344}" destId="{F5E8F8D9-49A0-4789-9BA9-4098C5B0396A}" srcOrd="0" destOrd="0" presId="urn:microsoft.com/office/officeart/2005/8/layout/default"/>
    <dgm:cxn modelId="{DD8368E3-4063-43B8-B1E3-7E47918ED91E}" type="presOf" srcId="{135E66EF-6FFA-406D-B8C6-FD3B54D6D8AC}" destId="{C8E1F1B4-04FD-4D38-9FDC-DE09723B1D39}" srcOrd="0" destOrd="0" presId="urn:microsoft.com/office/officeart/2005/8/layout/default"/>
    <dgm:cxn modelId="{4DE1F8F5-FD18-436E-9EA3-81CE03BB304D}" srcId="{3E5B5069-1236-45F5-8F74-66D0E8A4B57B}" destId="{135E66EF-6FFA-406D-B8C6-FD3B54D6D8AC}" srcOrd="0" destOrd="0" parTransId="{20678CB0-A5A9-4E99-8C81-17E26DACE579}" sibTransId="{7AB72B47-7840-4461-987C-3F498FD2360F}"/>
    <dgm:cxn modelId="{C4F19CE2-C2F8-4885-9F57-D6C0C58A06BD}" type="presParOf" srcId="{647E030B-E171-400C-979E-2894B2C9D851}" destId="{C8E1F1B4-04FD-4D38-9FDC-DE09723B1D39}" srcOrd="0" destOrd="0" presId="urn:microsoft.com/office/officeart/2005/8/layout/default"/>
    <dgm:cxn modelId="{E3765BF0-8CC6-4458-80A3-B44E1508D285}" type="presParOf" srcId="{647E030B-E171-400C-979E-2894B2C9D851}" destId="{494F94DF-0AD3-4193-BCA2-9F70E90661FC}" srcOrd="1" destOrd="0" presId="urn:microsoft.com/office/officeart/2005/8/layout/default"/>
    <dgm:cxn modelId="{70B2DC93-E03D-4BA7-BF25-520DFC946AD7}" type="presParOf" srcId="{647E030B-E171-400C-979E-2894B2C9D851}" destId="{799DEF85-BA34-4B96-BD18-84DCAC40BFAC}" srcOrd="2" destOrd="0" presId="urn:microsoft.com/office/officeart/2005/8/layout/default"/>
    <dgm:cxn modelId="{44820FD2-2695-423B-8577-92819DD0E207}" type="presParOf" srcId="{647E030B-E171-400C-979E-2894B2C9D851}" destId="{D5A5D725-9B13-4CC8-8AE8-D45AF39CA41C}" srcOrd="3" destOrd="0" presId="urn:microsoft.com/office/officeart/2005/8/layout/default"/>
    <dgm:cxn modelId="{5919F0B3-0B96-47FF-ADA4-6DDD47BAC4AC}" type="presParOf" srcId="{647E030B-E171-400C-979E-2894B2C9D851}" destId="{5CB051F0-D6FE-4DAB-8454-B45E43A3309C}" srcOrd="4" destOrd="0" presId="urn:microsoft.com/office/officeart/2005/8/layout/default"/>
    <dgm:cxn modelId="{8BD54B1D-C59B-4CCB-9CE1-8C78E12EADFA}" type="presParOf" srcId="{647E030B-E171-400C-979E-2894B2C9D851}" destId="{73524B81-4103-4F15-BFE3-0A8599AE6418}" srcOrd="5" destOrd="0" presId="urn:microsoft.com/office/officeart/2005/8/layout/default"/>
    <dgm:cxn modelId="{22B4705B-FC63-442E-ADC1-82FFD34E28C9}" type="presParOf" srcId="{647E030B-E171-400C-979E-2894B2C9D851}" destId="{F5E8F8D9-49A0-4789-9BA9-4098C5B039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691912-DB22-42F7-BBB2-E1D82F4436C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3F6F138D-7D3A-4FCD-B665-3FD7498DDDC9}">
      <dgm:prSet phldrT="[Szöveg]" custT="1"/>
      <dgm:spPr/>
      <dgm:t>
        <a:bodyPr/>
        <a:lstStyle/>
        <a:p>
          <a:r>
            <a:rPr lang="en-US" sz="700" b="1" dirty="0">
              <a:solidFill>
                <a:schemeClr val="tx1"/>
              </a:solidFill>
              <a:latin typeface="Aptos" panose="020B0004020202020204" pitchFamily="34" charset="0"/>
            </a:rPr>
            <a:t>Austria - Future House S in Graz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00900729-0578-4D39-BF6B-EA02422870AD}" type="parTrans" cxnId="{3BD102EA-D42B-4993-835F-A3A7FAAE94AE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AA4EB458-C9B2-4967-BBD9-C2BA02998169}" type="sibTrans" cxnId="{3BD102EA-D42B-4993-835F-A3A7FAAE94AE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20544286-E6EA-433B-969C-8B8605243754}">
      <dgm:prSet phldrT="[Szöveg]"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Czechia - Multifunctional resource centre SILO </a:t>
          </a:r>
          <a:r>
            <a:rPr lang="en-GB" sz="700" b="1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Jihlava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56AA03B2-5F6C-4997-92AF-E4DBDA8D4891}" type="parTrans" cxnId="{93C13AD2-FA30-40D3-9514-F6FC85E1EC09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A1E29FFD-4EC3-4543-BCF3-AC8CAE99413C}" type="sibTrans" cxnId="{93C13AD2-FA30-40D3-9514-F6FC85E1EC09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8EAD23DB-DEA4-446A-8F93-B3E368F447A8}">
      <dgm:prSet phldrT="[Szöveg]"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Germany - Linking e-commerce and circular lifestyle offers in city centre in Würzburg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26B7835D-279B-4202-9B05-FD025A0B4F25}" type="parTrans" cxnId="{E68C572E-B8B0-4CBC-92CB-5A4CC8FF1951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D06BC1C6-77DE-446D-B31D-5B0A3C93B03F}" type="sibTrans" cxnId="{E68C572E-B8B0-4CBC-92CB-5A4CC8FF1951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3F57B2EB-2D55-45F4-93C0-FD794654AF29}">
      <dgm:prSet phldrT="[Szöveg]"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Hungary - Co-creation for more circular cities at the Budapest University of Technology and Economics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2A0FFBB9-C85D-42D1-901C-DAAC66CCBD5D}" type="parTrans" cxnId="{D2A58DEC-039A-404B-9086-081477D892C1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E96EA51D-902E-42E0-AE8D-CC447A01F2D3}" type="sibTrans" cxnId="{D2A58DEC-039A-404B-9086-081477D892C1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1E6E803F-5AB1-41BB-B7C5-D19524D10EA5}">
      <dgm:prSet phldrT="[Szöveg]"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Italy - Testing circular water management solutions in Bologna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E8D7810A-4A0F-4AC0-81A7-393B8BDF45A0}" type="parTrans" cxnId="{1A776721-895F-43F7-88CC-2553B7DEE8AA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5F3A2382-F8EC-497D-B359-644580F328E8}" type="sibTrans" cxnId="{1A776721-895F-43F7-88CC-2553B7DEE8AA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0B0789A3-5E21-4ED4-982A-8F431C9DFCE2}">
      <dgm:prSet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Poland - </a:t>
          </a:r>
          <a:r>
            <a:rPr lang="en-GB" sz="700" b="1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Multicentrum</a:t>
          </a: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 Zero Waste in </a:t>
          </a:r>
          <a:r>
            <a:rPr lang="en-GB" sz="700" b="1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Brzeg</a:t>
          </a: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 Dolny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147856AE-6985-4577-9FC2-201678FFAD59}" type="parTrans" cxnId="{B7B41592-CFA3-4DD8-8D50-4E2904E9D2F2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CC4D07FE-8FBA-4C45-9F54-B063EC494949}" type="sibTrans" cxnId="{B7B41592-CFA3-4DD8-8D50-4E2904E9D2F2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BEEA2972-1B66-422D-8C68-A6ABB959D32C}">
      <dgm:prSet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Slovakia - Reuse centre </a:t>
          </a:r>
          <a:r>
            <a:rPr lang="en-GB" sz="700" b="1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Košice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35673AFB-8ACC-4E10-AC46-2028D6DEFE5A}" type="parTrans" cxnId="{1E2D877E-12D7-4CDD-BAC4-94C76D1A6746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3FEBF67F-0CD8-4037-AECA-89B62440F62C}" type="sibTrans" cxnId="{1E2D877E-12D7-4CDD-BAC4-94C76D1A6746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79634D81-A662-4BA7-8B00-C9A5B7EEB681}">
      <dgm:prSet custT="1"/>
      <dgm:spPr/>
      <dgm:t>
        <a:bodyPr/>
        <a:lstStyle/>
        <a:p>
          <a:pPr>
            <a:buNone/>
          </a:pPr>
          <a:r>
            <a:rPr lang="en-GB" sz="700" b="1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Slovenia - Pop-up store in </a:t>
          </a:r>
          <a:r>
            <a:rPr lang="en-GB" sz="700" b="1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Ptuj</a:t>
          </a:r>
          <a:endParaRPr lang="hu-HU" sz="700" b="1" dirty="0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D4AD7A68-D3E1-40B5-9750-C02537741530}" type="parTrans" cxnId="{4E27D424-02BB-4404-A937-AD0128F5BC8C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ABAF5F6C-C5D5-4347-A7FD-501E9895CE96}" type="sibTrans" cxnId="{4E27D424-02BB-4404-A937-AD0128F5BC8C}">
      <dgm:prSet/>
      <dgm:spPr/>
      <dgm:t>
        <a:bodyPr/>
        <a:lstStyle/>
        <a:p>
          <a:endParaRPr lang="hu-HU" sz="700" b="1">
            <a:solidFill>
              <a:schemeClr val="tx1"/>
            </a:solidFill>
            <a:latin typeface="Aptos" panose="020B0004020202020204" pitchFamily="34" charset="0"/>
          </a:endParaRPr>
        </a:p>
      </dgm:t>
    </dgm:pt>
    <dgm:pt modelId="{A5269418-7485-49DF-A831-403CEBF64DF9}" type="pres">
      <dgm:prSet presAssocID="{78691912-DB22-42F7-BBB2-E1D82F4436C9}" presName="diagram" presStyleCnt="0">
        <dgm:presLayoutVars>
          <dgm:dir/>
          <dgm:resizeHandles val="exact"/>
        </dgm:presLayoutVars>
      </dgm:prSet>
      <dgm:spPr/>
    </dgm:pt>
    <dgm:pt modelId="{11D9FF31-D40F-4E7D-A737-F66CC56105F6}" type="pres">
      <dgm:prSet presAssocID="{3F6F138D-7D3A-4FCD-B665-3FD7498DDDC9}" presName="node" presStyleLbl="node1" presStyleIdx="0" presStyleCnt="8" custScaleY="95427">
        <dgm:presLayoutVars>
          <dgm:bulletEnabled val="1"/>
        </dgm:presLayoutVars>
      </dgm:prSet>
      <dgm:spPr/>
    </dgm:pt>
    <dgm:pt modelId="{359C8D00-7D75-4331-AE7D-BE23FFED6D06}" type="pres">
      <dgm:prSet presAssocID="{AA4EB458-C9B2-4967-BBD9-C2BA02998169}" presName="sibTrans" presStyleCnt="0"/>
      <dgm:spPr/>
    </dgm:pt>
    <dgm:pt modelId="{427881CC-3537-4BCB-80C4-B96F7FEEDBCF}" type="pres">
      <dgm:prSet presAssocID="{20544286-E6EA-433B-969C-8B8605243754}" presName="node" presStyleLbl="node1" presStyleIdx="1" presStyleCnt="8" custScaleY="95427">
        <dgm:presLayoutVars>
          <dgm:bulletEnabled val="1"/>
        </dgm:presLayoutVars>
      </dgm:prSet>
      <dgm:spPr/>
    </dgm:pt>
    <dgm:pt modelId="{B2340CFD-7C9B-46F8-8377-7EA01E04EC1B}" type="pres">
      <dgm:prSet presAssocID="{A1E29FFD-4EC3-4543-BCF3-AC8CAE99413C}" presName="sibTrans" presStyleCnt="0"/>
      <dgm:spPr/>
    </dgm:pt>
    <dgm:pt modelId="{F389F29F-6D60-4DAC-9A56-0EBBDEA95583}" type="pres">
      <dgm:prSet presAssocID="{8EAD23DB-DEA4-446A-8F93-B3E368F447A8}" presName="node" presStyleLbl="node1" presStyleIdx="2" presStyleCnt="8" custScaleY="95427">
        <dgm:presLayoutVars>
          <dgm:bulletEnabled val="1"/>
        </dgm:presLayoutVars>
      </dgm:prSet>
      <dgm:spPr/>
    </dgm:pt>
    <dgm:pt modelId="{E537E634-FEFF-40CB-8669-B19EF52A99D3}" type="pres">
      <dgm:prSet presAssocID="{D06BC1C6-77DE-446D-B31D-5B0A3C93B03F}" presName="sibTrans" presStyleCnt="0"/>
      <dgm:spPr/>
    </dgm:pt>
    <dgm:pt modelId="{482A0985-3BA0-4D9C-8FA7-CE379C513CCD}" type="pres">
      <dgm:prSet presAssocID="{3F57B2EB-2D55-45F4-93C0-FD794654AF29}" presName="node" presStyleLbl="node1" presStyleIdx="3" presStyleCnt="8" custScaleY="115876">
        <dgm:presLayoutVars>
          <dgm:bulletEnabled val="1"/>
        </dgm:presLayoutVars>
      </dgm:prSet>
      <dgm:spPr/>
    </dgm:pt>
    <dgm:pt modelId="{FBFBE312-06BE-4B50-8346-C1B0299E1354}" type="pres">
      <dgm:prSet presAssocID="{E96EA51D-902E-42E0-AE8D-CC447A01F2D3}" presName="sibTrans" presStyleCnt="0"/>
      <dgm:spPr/>
    </dgm:pt>
    <dgm:pt modelId="{C38DCB98-5D38-485A-AAC7-AA26E259EA15}" type="pres">
      <dgm:prSet presAssocID="{1E6E803F-5AB1-41BB-B7C5-D19524D10EA5}" presName="node" presStyleLbl="node1" presStyleIdx="4" presStyleCnt="8" custScaleY="115876">
        <dgm:presLayoutVars>
          <dgm:bulletEnabled val="1"/>
        </dgm:presLayoutVars>
      </dgm:prSet>
      <dgm:spPr/>
    </dgm:pt>
    <dgm:pt modelId="{A6BB6343-3E5C-4C0D-B39D-F9A35D20A7F9}" type="pres">
      <dgm:prSet presAssocID="{5F3A2382-F8EC-497D-B359-644580F328E8}" presName="sibTrans" presStyleCnt="0"/>
      <dgm:spPr/>
    </dgm:pt>
    <dgm:pt modelId="{50DD8E54-E697-4EEA-9F9A-CD3B5E941712}" type="pres">
      <dgm:prSet presAssocID="{0B0789A3-5E21-4ED4-982A-8F431C9DFCE2}" presName="node" presStyleLbl="node1" presStyleIdx="5" presStyleCnt="8" custScaleY="115876">
        <dgm:presLayoutVars>
          <dgm:bulletEnabled val="1"/>
        </dgm:presLayoutVars>
      </dgm:prSet>
      <dgm:spPr/>
    </dgm:pt>
    <dgm:pt modelId="{73F08FDA-BF8D-4EE9-8CDB-2C67A2CA15D9}" type="pres">
      <dgm:prSet presAssocID="{CC4D07FE-8FBA-4C45-9F54-B063EC494949}" presName="sibTrans" presStyleCnt="0"/>
      <dgm:spPr/>
    </dgm:pt>
    <dgm:pt modelId="{820A9E14-DE64-459F-B970-86643E456DF9}" type="pres">
      <dgm:prSet presAssocID="{BEEA2972-1B66-422D-8C68-A6ABB959D32C}" presName="node" presStyleLbl="node1" presStyleIdx="6" presStyleCnt="8" custScaleY="68162">
        <dgm:presLayoutVars>
          <dgm:bulletEnabled val="1"/>
        </dgm:presLayoutVars>
      </dgm:prSet>
      <dgm:spPr/>
    </dgm:pt>
    <dgm:pt modelId="{243D7417-839C-46D2-83CF-36573E271EC5}" type="pres">
      <dgm:prSet presAssocID="{3FEBF67F-0CD8-4037-AECA-89B62440F62C}" presName="sibTrans" presStyleCnt="0"/>
      <dgm:spPr/>
    </dgm:pt>
    <dgm:pt modelId="{BB586929-34E3-43CE-AAA2-FCE25B3E477D}" type="pres">
      <dgm:prSet presAssocID="{79634D81-A662-4BA7-8B00-C9A5B7EEB681}" presName="node" presStyleLbl="node1" presStyleIdx="7" presStyleCnt="8" custScaleY="68162">
        <dgm:presLayoutVars>
          <dgm:bulletEnabled val="1"/>
        </dgm:presLayoutVars>
      </dgm:prSet>
      <dgm:spPr/>
    </dgm:pt>
  </dgm:ptLst>
  <dgm:cxnLst>
    <dgm:cxn modelId="{6F0E1D01-4D82-459C-A474-0B4AA932D307}" type="presOf" srcId="{78691912-DB22-42F7-BBB2-E1D82F4436C9}" destId="{A5269418-7485-49DF-A831-403CEBF64DF9}" srcOrd="0" destOrd="0" presId="urn:microsoft.com/office/officeart/2005/8/layout/default"/>
    <dgm:cxn modelId="{1A776721-895F-43F7-88CC-2553B7DEE8AA}" srcId="{78691912-DB22-42F7-BBB2-E1D82F4436C9}" destId="{1E6E803F-5AB1-41BB-B7C5-D19524D10EA5}" srcOrd="4" destOrd="0" parTransId="{E8D7810A-4A0F-4AC0-81A7-393B8BDF45A0}" sibTransId="{5F3A2382-F8EC-497D-B359-644580F328E8}"/>
    <dgm:cxn modelId="{1D81C321-2D0E-48BB-9194-0F9887F7C27F}" type="presOf" srcId="{BEEA2972-1B66-422D-8C68-A6ABB959D32C}" destId="{820A9E14-DE64-459F-B970-86643E456DF9}" srcOrd="0" destOrd="0" presId="urn:microsoft.com/office/officeart/2005/8/layout/default"/>
    <dgm:cxn modelId="{4E27D424-02BB-4404-A937-AD0128F5BC8C}" srcId="{78691912-DB22-42F7-BBB2-E1D82F4436C9}" destId="{79634D81-A662-4BA7-8B00-C9A5B7EEB681}" srcOrd="7" destOrd="0" parTransId="{D4AD7A68-D3E1-40B5-9750-C02537741530}" sibTransId="{ABAF5F6C-C5D5-4347-A7FD-501E9895CE96}"/>
    <dgm:cxn modelId="{E68C572E-B8B0-4CBC-92CB-5A4CC8FF1951}" srcId="{78691912-DB22-42F7-BBB2-E1D82F4436C9}" destId="{8EAD23DB-DEA4-446A-8F93-B3E368F447A8}" srcOrd="2" destOrd="0" parTransId="{26B7835D-279B-4202-9B05-FD025A0B4F25}" sibTransId="{D06BC1C6-77DE-446D-B31D-5B0A3C93B03F}"/>
    <dgm:cxn modelId="{7347D26E-488E-4028-92CE-9719BC4BCC99}" type="presOf" srcId="{0B0789A3-5E21-4ED4-982A-8F431C9DFCE2}" destId="{50DD8E54-E697-4EEA-9F9A-CD3B5E941712}" srcOrd="0" destOrd="0" presId="urn:microsoft.com/office/officeart/2005/8/layout/default"/>
    <dgm:cxn modelId="{1E2D877E-12D7-4CDD-BAC4-94C76D1A6746}" srcId="{78691912-DB22-42F7-BBB2-E1D82F4436C9}" destId="{BEEA2972-1B66-422D-8C68-A6ABB959D32C}" srcOrd="6" destOrd="0" parTransId="{35673AFB-8ACC-4E10-AC46-2028D6DEFE5A}" sibTransId="{3FEBF67F-0CD8-4037-AECA-89B62440F62C}"/>
    <dgm:cxn modelId="{F3B89881-BE7B-4722-855E-E9A73F932B57}" type="presOf" srcId="{8EAD23DB-DEA4-446A-8F93-B3E368F447A8}" destId="{F389F29F-6D60-4DAC-9A56-0EBBDEA95583}" srcOrd="0" destOrd="0" presId="urn:microsoft.com/office/officeart/2005/8/layout/default"/>
    <dgm:cxn modelId="{25217A8E-B420-4D04-BCD8-8DEB50020CAC}" type="presOf" srcId="{3F6F138D-7D3A-4FCD-B665-3FD7498DDDC9}" destId="{11D9FF31-D40F-4E7D-A737-F66CC56105F6}" srcOrd="0" destOrd="0" presId="urn:microsoft.com/office/officeart/2005/8/layout/default"/>
    <dgm:cxn modelId="{B7B41592-CFA3-4DD8-8D50-4E2904E9D2F2}" srcId="{78691912-DB22-42F7-BBB2-E1D82F4436C9}" destId="{0B0789A3-5E21-4ED4-982A-8F431C9DFCE2}" srcOrd="5" destOrd="0" parTransId="{147856AE-6985-4577-9FC2-201678FFAD59}" sibTransId="{CC4D07FE-8FBA-4C45-9F54-B063EC494949}"/>
    <dgm:cxn modelId="{613574A2-8561-4160-86D3-901904F3B0C9}" type="presOf" srcId="{1E6E803F-5AB1-41BB-B7C5-D19524D10EA5}" destId="{C38DCB98-5D38-485A-AAC7-AA26E259EA15}" srcOrd="0" destOrd="0" presId="urn:microsoft.com/office/officeart/2005/8/layout/default"/>
    <dgm:cxn modelId="{989969C6-2183-4254-98BD-0B7D6E973F52}" type="presOf" srcId="{79634D81-A662-4BA7-8B00-C9A5B7EEB681}" destId="{BB586929-34E3-43CE-AAA2-FCE25B3E477D}" srcOrd="0" destOrd="0" presId="urn:microsoft.com/office/officeart/2005/8/layout/default"/>
    <dgm:cxn modelId="{93C13AD2-FA30-40D3-9514-F6FC85E1EC09}" srcId="{78691912-DB22-42F7-BBB2-E1D82F4436C9}" destId="{20544286-E6EA-433B-969C-8B8605243754}" srcOrd="1" destOrd="0" parTransId="{56AA03B2-5F6C-4997-92AF-E4DBDA8D4891}" sibTransId="{A1E29FFD-4EC3-4543-BCF3-AC8CAE99413C}"/>
    <dgm:cxn modelId="{EB5ADAD9-DAB3-4FED-921A-C16A7EC273F6}" type="presOf" srcId="{20544286-E6EA-433B-969C-8B8605243754}" destId="{427881CC-3537-4BCB-80C4-B96F7FEEDBCF}" srcOrd="0" destOrd="0" presId="urn:microsoft.com/office/officeart/2005/8/layout/default"/>
    <dgm:cxn modelId="{A5FE68E1-5710-40C7-935D-FDBE1B935C33}" type="presOf" srcId="{3F57B2EB-2D55-45F4-93C0-FD794654AF29}" destId="{482A0985-3BA0-4D9C-8FA7-CE379C513CCD}" srcOrd="0" destOrd="0" presId="urn:microsoft.com/office/officeart/2005/8/layout/default"/>
    <dgm:cxn modelId="{3BD102EA-D42B-4993-835F-A3A7FAAE94AE}" srcId="{78691912-DB22-42F7-BBB2-E1D82F4436C9}" destId="{3F6F138D-7D3A-4FCD-B665-3FD7498DDDC9}" srcOrd="0" destOrd="0" parTransId="{00900729-0578-4D39-BF6B-EA02422870AD}" sibTransId="{AA4EB458-C9B2-4967-BBD9-C2BA02998169}"/>
    <dgm:cxn modelId="{D2A58DEC-039A-404B-9086-081477D892C1}" srcId="{78691912-DB22-42F7-BBB2-E1D82F4436C9}" destId="{3F57B2EB-2D55-45F4-93C0-FD794654AF29}" srcOrd="3" destOrd="0" parTransId="{2A0FFBB9-C85D-42D1-901C-DAAC66CCBD5D}" sibTransId="{E96EA51D-902E-42E0-AE8D-CC447A01F2D3}"/>
    <dgm:cxn modelId="{5A0A8DBC-6A46-4431-A65E-2245288D77ED}" type="presParOf" srcId="{A5269418-7485-49DF-A831-403CEBF64DF9}" destId="{11D9FF31-D40F-4E7D-A737-F66CC56105F6}" srcOrd="0" destOrd="0" presId="urn:microsoft.com/office/officeart/2005/8/layout/default"/>
    <dgm:cxn modelId="{2A3CB33C-A183-405C-988A-726A6FD58A39}" type="presParOf" srcId="{A5269418-7485-49DF-A831-403CEBF64DF9}" destId="{359C8D00-7D75-4331-AE7D-BE23FFED6D06}" srcOrd="1" destOrd="0" presId="urn:microsoft.com/office/officeart/2005/8/layout/default"/>
    <dgm:cxn modelId="{593F5182-22B2-4EAF-8BC5-52F69819930B}" type="presParOf" srcId="{A5269418-7485-49DF-A831-403CEBF64DF9}" destId="{427881CC-3537-4BCB-80C4-B96F7FEEDBCF}" srcOrd="2" destOrd="0" presId="urn:microsoft.com/office/officeart/2005/8/layout/default"/>
    <dgm:cxn modelId="{FA89D094-8368-402C-ADF1-DED5B2E691DA}" type="presParOf" srcId="{A5269418-7485-49DF-A831-403CEBF64DF9}" destId="{B2340CFD-7C9B-46F8-8377-7EA01E04EC1B}" srcOrd="3" destOrd="0" presId="urn:microsoft.com/office/officeart/2005/8/layout/default"/>
    <dgm:cxn modelId="{3325B43B-735C-4C64-8E4C-303B182E1040}" type="presParOf" srcId="{A5269418-7485-49DF-A831-403CEBF64DF9}" destId="{F389F29F-6D60-4DAC-9A56-0EBBDEA95583}" srcOrd="4" destOrd="0" presId="urn:microsoft.com/office/officeart/2005/8/layout/default"/>
    <dgm:cxn modelId="{9EA67503-32E8-4802-8C8F-671B1600AD76}" type="presParOf" srcId="{A5269418-7485-49DF-A831-403CEBF64DF9}" destId="{E537E634-FEFF-40CB-8669-B19EF52A99D3}" srcOrd="5" destOrd="0" presId="urn:microsoft.com/office/officeart/2005/8/layout/default"/>
    <dgm:cxn modelId="{E3B6929C-A1EA-4D41-B7F1-619EF4810D98}" type="presParOf" srcId="{A5269418-7485-49DF-A831-403CEBF64DF9}" destId="{482A0985-3BA0-4D9C-8FA7-CE379C513CCD}" srcOrd="6" destOrd="0" presId="urn:microsoft.com/office/officeart/2005/8/layout/default"/>
    <dgm:cxn modelId="{B9B692AF-51FF-4AA1-9C2F-527AD8A312D2}" type="presParOf" srcId="{A5269418-7485-49DF-A831-403CEBF64DF9}" destId="{FBFBE312-06BE-4B50-8346-C1B0299E1354}" srcOrd="7" destOrd="0" presId="urn:microsoft.com/office/officeart/2005/8/layout/default"/>
    <dgm:cxn modelId="{30AC1D2B-E530-4408-B998-4EC17F1F8871}" type="presParOf" srcId="{A5269418-7485-49DF-A831-403CEBF64DF9}" destId="{C38DCB98-5D38-485A-AAC7-AA26E259EA15}" srcOrd="8" destOrd="0" presId="urn:microsoft.com/office/officeart/2005/8/layout/default"/>
    <dgm:cxn modelId="{87848093-67AC-4394-8696-CCB119B09E36}" type="presParOf" srcId="{A5269418-7485-49DF-A831-403CEBF64DF9}" destId="{A6BB6343-3E5C-4C0D-B39D-F9A35D20A7F9}" srcOrd="9" destOrd="0" presId="urn:microsoft.com/office/officeart/2005/8/layout/default"/>
    <dgm:cxn modelId="{F7C2C6EA-CCDD-4AFA-973D-771F5E605EBA}" type="presParOf" srcId="{A5269418-7485-49DF-A831-403CEBF64DF9}" destId="{50DD8E54-E697-4EEA-9F9A-CD3B5E941712}" srcOrd="10" destOrd="0" presId="urn:microsoft.com/office/officeart/2005/8/layout/default"/>
    <dgm:cxn modelId="{C577FF66-FEF4-4909-AD0E-2664E00C6D4A}" type="presParOf" srcId="{A5269418-7485-49DF-A831-403CEBF64DF9}" destId="{73F08FDA-BF8D-4EE9-8CDB-2C67A2CA15D9}" srcOrd="11" destOrd="0" presId="urn:microsoft.com/office/officeart/2005/8/layout/default"/>
    <dgm:cxn modelId="{E2381A00-8BB9-448C-9E13-0F9AD5C879D4}" type="presParOf" srcId="{A5269418-7485-49DF-A831-403CEBF64DF9}" destId="{820A9E14-DE64-459F-B970-86643E456DF9}" srcOrd="12" destOrd="0" presId="urn:microsoft.com/office/officeart/2005/8/layout/default"/>
    <dgm:cxn modelId="{3A3074E8-B57E-4D65-A0F0-E7500BE55F47}" type="presParOf" srcId="{A5269418-7485-49DF-A831-403CEBF64DF9}" destId="{243D7417-839C-46D2-83CF-36573E271EC5}" srcOrd="13" destOrd="0" presId="urn:microsoft.com/office/officeart/2005/8/layout/default"/>
    <dgm:cxn modelId="{3AEFD601-A077-499A-B254-F877B87E2D8C}" type="presParOf" srcId="{A5269418-7485-49DF-A831-403CEBF64DF9}" destId="{BB586929-34E3-43CE-AAA2-FCE25B3E477D}" srcOrd="14" destOrd="0" presId="urn:microsoft.com/office/officeart/2005/8/layout/default"/>
  </dgm:cxnLst>
  <dgm:bg/>
  <dgm:whole>
    <a:ln w="28575">
      <a:solidFill>
        <a:srgbClr val="A1C65B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E62929-A5DC-490D-8C5E-23E61EF21C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51024443-1E5F-4EDD-833A-89E34FD98556}">
      <dgm:prSet phldrT="[Szöveg]" custT="1"/>
      <dgm:spPr/>
      <dgm:t>
        <a:bodyPr/>
        <a:lstStyle/>
        <a:p>
          <a:r>
            <a:rPr lang="en-GB" sz="700" b="1" noProof="0" dirty="0">
              <a:latin typeface="Aptos" panose="020B0004020202020204" pitchFamily="34" charset="0"/>
            </a:rPr>
            <a:t>Methodology Kit on stakeholders' engagement in circular lifestyles</a:t>
          </a:r>
        </a:p>
      </dgm:t>
    </dgm:pt>
    <dgm:pt modelId="{353D86F6-D922-4E1A-9145-C80ECB989093}" type="parTrans" cxnId="{302DEC67-F6CD-4CDE-9F02-02B5C2A73D50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5FC5E801-64EA-467B-A7FE-3494805BD888}" type="sibTrans" cxnId="{302DEC67-F6CD-4CDE-9F02-02B5C2A73D50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E805D2DD-9334-4ACE-93B3-C9EFDE2FC554}">
      <dgm:prSet phldrT="[Szöveg]" custT="1"/>
      <dgm:spPr/>
      <dgm:t>
        <a:bodyPr/>
        <a:lstStyle/>
        <a:p>
          <a:r>
            <a:rPr lang="en-GB" sz="700" b="1" noProof="0" dirty="0">
              <a:latin typeface="Aptos" panose="020B0004020202020204" pitchFamily="34" charset="0"/>
            </a:rPr>
            <a:t>Guide: How to build, run and sustain a multifunctional resource centre</a:t>
          </a:r>
        </a:p>
      </dgm:t>
    </dgm:pt>
    <dgm:pt modelId="{FBE7A593-D9CA-4352-BC4F-E0E93C1EF52A}" type="parTrans" cxnId="{1136A6CD-0363-4AA5-B71E-1C49FA21EF84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6C6CF824-9199-4B81-A27F-E5A7FA295343}" type="sibTrans" cxnId="{1136A6CD-0363-4AA5-B71E-1C49FA21EF84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AEA4FD2A-674B-4252-B85B-DB0D75CD0C7E}">
      <dgm:prSet phldrT="[Szöveg]" custT="1"/>
      <dgm:spPr/>
      <dgm:t>
        <a:bodyPr/>
        <a:lstStyle/>
        <a:p>
          <a:r>
            <a:rPr lang="en-GB" sz="700" b="1" noProof="0" dirty="0">
              <a:latin typeface="Aptos" panose="020B0004020202020204" pitchFamily="34" charset="0"/>
            </a:rPr>
            <a:t>How to link sustainable e-commerce with city centres </a:t>
          </a:r>
        </a:p>
      </dgm:t>
    </dgm:pt>
    <dgm:pt modelId="{17144945-43DD-4A2A-B201-F4EAB8B55DE2}" type="parTrans" cxnId="{450F203A-4AC4-4595-BA8C-A87532040B07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DD98FF75-B89A-426A-9E11-0917E717E8C1}" type="sibTrans" cxnId="{450F203A-4AC4-4595-BA8C-A87532040B07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70BF57FC-4DBE-4891-92EB-28B8A0AEC965}">
      <dgm:prSet phldrT="[Szöveg]" custT="1"/>
      <dgm:spPr/>
      <dgm:t>
        <a:bodyPr/>
        <a:lstStyle/>
        <a:p>
          <a:r>
            <a:rPr lang="en-GB" sz="700" b="1" noProof="0" dirty="0">
              <a:latin typeface="Aptos" panose="020B0004020202020204" pitchFamily="34" charset="0"/>
            </a:rPr>
            <a:t>Circular Water Kit addressing water re-use and water saving in cities</a:t>
          </a:r>
        </a:p>
      </dgm:t>
    </dgm:pt>
    <dgm:pt modelId="{51D7588F-21C5-47DE-806E-F9A796BAEB90}" type="parTrans" cxnId="{3FF82FB9-E19A-4F16-B49C-CD0173AB13A1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D15A7F4C-13DF-4619-B6D0-A97D811580E5}" type="sibTrans" cxnId="{3FF82FB9-E19A-4F16-B49C-CD0173AB13A1}">
      <dgm:prSet/>
      <dgm:spPr/>
      <dgm:t>
        <a:bodyPr/>
        <a:lstStyle/>
        <a:p>
          <a:endParaRPr lang="hu-HU" sz="500" b="1">
            <a:latin typeface="Aptos" panose="020B0004020202020204" pitchFamily="34" charset="0"/>
          </a:endParaRPr>
        </a:p>
      </dgm:t>
    </dgm:pt>
    <dgm:pt modelId="{4F62B912-506B-4683-8E90-4AD295785C98}" type="pres">
      <dgm:prSet presAssocID="{D2E62929-A5DC-490D-8C5E-23E61EF21CD4}" presName="diagram" presStyleCnt="0">
        <dgm:presLayoutVars>
          <dgm:dir/>
          <dgm:resizeHandles val="exact"/>
        </dgm:presLayoutVars>
      </dgm:prSet>
      <dgm:spPr/>
    </dgm:pt>
    <dgm:pt modelId="{E5199D46-67F8-4D96-BBEA-1C0DD025FDE1}" type="pres">
      <dgm:prSet presAssocID="{51024443-1E5F-4EDD-833A-89E34FD98556}" presName="node" presStyleLbl="node1" presStyleIdx="0" presStyleCnt="4" custScaleX="348646" custScaleY="227413">
        <dgm:presLayoutVars>
          <dgm:bulletEnabled val="1"/>
        </dgm:presLayoutVars>
      </dgm:prSet>
      <dgm:spPr/>
    </dgm:pt>
    <dgm:pt modelId="{4B21B500-221E-4644-9300-ECE6082255CB}" type="pres">
      <dgm:prSet presAssocID="{5FC5E801-64EA-467B-A7FE-3494805BD888}" presName="sibTrans" presStyleCnt="0"/>
      <dgm:spPr/>
    </dgm:pt>
    <dgm:pt modelId="{1D425E2F-8FDE-47F1-8C19-2DFFD1827311}" type="pres">
      <dgm:prSet presAssocID="{E805D2DD-9334-4ACE-93B3-C9EFDE2FC554}" presName="node" presStyleLbl="node1" presStyleIdx="1" presStyleCnt="4" custScaleX="348646" custScaleY="227413">
        <dgm:presLayoutVars>
          <dgm:bulletEnabled val="1"/>
        </dgm:presLayoutVars>
      </dgm:prSet>
      <dgm:spPr/>
    </dgm:pt>
    <dgm:pt modelId="{626DE912-C72C-43CD-8173-168BBD460D40}" type="pres">
      <dgm:prSet presAssocID="{6C6CF824-9199-4B81-A27F-E5A7FA295343}" presName="sibTrans" presStyleCnt="0"/>
      <dgm:spPr/>
    </dgm:pt>
    <dgm:pt modelId="{4574814E-DEB1-44E6-A339-BADA2EC0D260}" type="pres">
      <dgm:prSet presAssocID="{AEA4FD2A-674B-4252-B85B-DB0D75CD0C7E}" presName="node" presStyleLbl="node1" presStyleIdx="2" presStyleCnt="4" custScaleX="348646" custScaleY="227413">
        <dgm:presLayoutVars>
          <dgm:bulletEnabled val="1"/>
        </dgm:presLayoutVars>
      </dgm:prSet>
      <dgm:spPr/>
    </dgm:pt>
    <dgm:pt modelId="{5BDAD27C-CB52-47A5-82E7-459F9BEB03CB}" type="pres">
      <dgm:prSet presAssocID="{DD98FF75-B89A-426A-9E11-0917E717E8C1}" presName="sibTrans" presStyleCnt="0"/>
      <dgm:spPr/>
    </dgm:pt>
    <dgm:pt modelId="{D86011B0-BC4A-4154-9C74-FEB85498E611}" type="pres">
      <dgm:prSet presAssocID="{70BF57FC-4DBE-4891-92EB-28B8A0AEC965}" presName="node" presStyleLbl="node1" presStyleIdx="3" presStyleCnt="4" custScaleX="348646" custScaleY="227413">
        <dgm:presLayoutVars>
          <dgm:bulletEnabled val="1"/>
        </dgm:presLayoutVars>
      </dgm:prSet>
      <dgm:spPr/>
    </dgm:pt>
  </dgm:ptLst>
  <dgm:cxnLst>
    <dgm:cxn modelId="{7EB55600-3556-4E62-9662-30F11EF78208}" type="presOf" srcId="{D2E62929-A5DC-490D-8C5E-23E61EF21CD4}" destId="{4F62B912-506B-4683-8E90-4AD295785C98}" srcOrd="0" destOrd="0" presId="urn:microsoft.com/office/officeart/2005/8/layout/default"/>
    <dgm:cxn modelId="{A6529218-C5BB-4FDE-8016-B109DE229EFF}" type="presOf" srcId="{AEA4FD2A-674B-4252-B85B-DB0D75CD0C7E}" destId="{4574814E-DEB1-44E6-A339-BADA2EC0D260}" srcOrd="0" destOrd="0" presId="urn:microsoft.com/office/officeart/2005/8/layout/default"/>
    <dgm:cxn modelId="{450F203A-4AC4-4595-BA8C-A87532040B07}" srcId="{D2E62929-A5DC-490D-8C5E-23E61EF21CD4}" destId="{AEA4FD2A-674B-4252-B85B-DB0D75CD0C7E}" srcOrd="2" destOrd="0" parTransId="{17144945-43DD-4A2A-B201-F4EAB8B55DE2}" sibTransId="{DD98FF75-B89A-426A-9E11-0917E717E8C1}"/>
    <dgm:cxn modelId="{18E8765F-AD19-44A2-AF86-5E98E36E3DFA}" type="presOf" srcId="{51024443-1E5F-4EDD-833A-89E34FD98556}" destId="{E5199D46-67F8-4D96-BBEA-1C0DD025FDE1}" srcOrd="0" destOrd="0" presId="urn:microsoft.com/office/officeart/2005/8/layout/default"/>
    <dgm:cxn modelId="{28B12060-AE17-4E8E-8147-1CD014C59638}" type="presOf" srcId="{70BF57FC-4DBE-4891-92EB-28B8A0AEC965}" destId="{D86011B0-BC4A-4154-9C74-FEB85498E611}" srcOrd="0" destOrd="0" presId="urn:microsoft.com/office/officeart/2005/8/layout/default"/>
    <dgm:cxn modelId="{302DEC67-F6CD-4CDE-9F02-02B5C2A73D50}" srcId="{D2E62929-A5DC-490D-8C5E-23E61EF21CD4}" destId="{51024443-1E5F-4EDD-833A-89E34FD98556}" srcOrd="0" destOrd="0" parTransId="{353D86F6-D922-4E1A-9145-C80ECB989093}" sibTransId="{5FC5E801-64EA-467B-A7FE-3494805BD888}"/>
    <dgm:cxn modelId="{42283C4E-528F-422A-8D8D-086FB31AB4B7}" type="presOf" srcId="{E805D2DD-9334-4ACE-93B3-C9EFDE2FC554}" destId="{1D425E2F-8FDE-47F1-8C19-2DFFD1827311}" srcOrd="0" destOrd="0" presId="urn:microsoft.com/office/officeart/2005/8/layout/default"/>
    <dgm:cxn modelId="{3FF82FB9-E19A-4F16-B49C-CD0173AB13A1}" srcId="{D2E62929-A5DC-490D-8C5E-23E61EF21CD4}" destId="{70BF57FC-4DBE-4891-92EB-28B8A0AEC965}" srcOrd="3" destOrd="0" parTransId="{51D7588F-21C5-47DE-806E-F9A796BAEB90}" sibTransId="{D15A7F4C-13DF-4619-B6D0-A97D811580E5}"/>
    <dgm:cxn modelId="{1136A6CD-0363-4AA5-B71E-1C49FA21EF84}" srcId="{D2E62929-A5DC-490D-8C5E-23E61EF21CD4}" destId="{E805D2DD-9334-4ACE-93B3-C9EFDE2FC554}" srcOrd="1" destOrd="0" parTransId="{FBE7A593-D9CA-4352-BC4F-E0E93C1EF52A}" sibTransId="{6C6CF824-9199-4B81-A27F-E5A7FA295343}"/>
    <dgm:cxn modelId="{3BFD6F47-8353-4AF0-B5FA-9F55185D3625}" type="presParOf" srcId="{4F62B912-506B-4683-8E90-4AD295785C98}" destId="{E5199D46-67F8-4D96-BBEA-1C0DD025FDE1}" srcOrd="0" destOrd="0" presId="urn:microsoft.com/office/officeart/2005/8/layout/default"/>
    <dgm:cxn modelId="{060C137A-F015-4E5D-BB6F-B9E4788CB8E0}" type="presParOf" srcId="{4F62B912-506B-4683-8E90-4AD295785C98}" destId="{4B21B500-221E-4644-9300-ECE6082255CB}" srcOrd="1" destOrd="0" presId="urn:microsoft.com/office/officeart/2005/8/layout/default"/>
    <dgm:cxn modelId="{457105A4-AE46-499F-9089-FBAA68E29EF2}" type="presParOf" srcId="{4F62B912-506B-4683-8E90-4AD295785C98}" destId="{1D425E2F-8FDE-47F1-8C19-2DFFD1827311}" srcOrd="2" destOrd="0" presId="urn:microsoft.com/office/officeart/2005/8/layout/default"/>
    <dgm:cxn modelId="{535DF1C0-2E79-41F2-A83D-9DC30295D1AC}" type="presParOf" srcId="{4F62B912-506B-4683-8E90-4AD295785C98}" destId="{626DE912-C72C-43CD-8173-168BBD460D40}" srcOrd="3" destOrd="0" presId="urn:microsoft.com/office/officeart/2005/8/layout/default"/>
    <dgm:cxn modelId="{DC91A051-FEE6-4759-A12D-3303E3FB369B}" type="presParOf" srcId="{4F62B912-506B-4683-8E90-4AD295785C98}" destId="{4574814E-DEB1-44E6-A339-BADA2EC0D260}" srcOrd="4" destOrd="0" presId="urn:microsoft.com/office/officeart/2005/8/layout/default"/>
    <dgm:cxn modelId="{26FD0A62-5BB0-4FEB-BB13-2CA452DFE5CE}" type="presParOf" srcId="{4F62B912-506B-4683-8E90-4AD295785C98}" destId="{5BDAD27C-CB52-47A5-82E7-459F9BEB03CB}" srcOrd="5" destOrd="0" presId="urn:microsoft.com/office/officeart/2005/8/layout/default"/>
    <dgm:cxn modelId="{B5515261-FDB9-44F5-B8CC-B2912996CA8C}" type="presParOf" srcId="{4F62B912-506B-4683-8E90-4AD295785C98}" destId="{D86011B0-BC4A-4154-9C74-FEB85498E6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590F3-CE5A-4A30-9DC9-9A47BDE4E85C}">
      <dsp:nvSpPr>
        <dsp:cNvPr id="0" name=""/>
        <dsp:cNvSpPr/>
      </dsp:nvSpPr>
      <dsp:spPr>
        <a:xfrm>
          <a:off x="2965533" y="810056"/>
          <a:ext cx="1957968" cy="33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06"/>
              </a:lnTo>
              <a:lnTo>
                <a:pt x="1957968" y="169906"/>
              </a:lnTo>
              <a:lnTo>
                <a:pt x="1957968" y="339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4FD36-D30C-4757-BED4-87768A308349}">
      <dsp:nvSpPr>
        <dsp:cNvPr id="0" name=""/>
        <dsp:cNvSpPr/>
      </dsp:nvSpPr>
      <dsp:spPr>
        <a:xfrm>
          <a:off x="2919813" y="810056"/>
          <a:ext cx="91440" cy="3398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037A2-A307-4D41-A5D1-3C8AE02EB2CA}">
      <dsp:nvSpPr>
        <dsp:cNvPr id="0" name=""/>
        <dsp:cNvSpPr/>
      </dsp:nvSpPr>
      <dsp:spPr>
        <a:xfrm>
          <a:off x="1007564" y="810056"/>
          <a:ext cx="1957968" cy="339812"/>
        </a:xfrm>
        <a:custGeom>
          <a:avLst/>
          <a:gdLst/>
          <a:ahLst/>
          <a:cxnLst/>
          <a:rect l="0" t="0" r="0" b="0"/>
          <a:pathLst>
            <a:path>
              <a:moveTo>
                <a:pt x="1957968" y="0"/>
              </a:moveTo>
              <a:lnTo>
                <a:pt x="1957968" y="169906"/>
              </a:lnTo>
              <a:lnTo>
                <a:pt x="0" y="169906"/>
              </a:lnTo>
              <a:lnTo>
                <a:pt x="0" y="339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D5024-261B-4F8A-813C-CEE6831B1B8E}">
      <dsp:nvSpPr>
        <dsp:cNvPr id="0" name=""/>
        <dsp:cNvSpPr/>
      </dsp:nvSpPr>
      <dsp:spPr>
        <a:xfrm>
          <a:off x="2156455" y="978"/>
          <a:ext cx="1618156" cy="80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Options</a:t>
          </a:r>
          <a:r>
            <a:rPr lang="hu-HU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</a:t>
          </a:r>
          <a:r>
            <a:rPr lang="hu-HU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closing </a:t>
          </a:r>
          <a:r>
            <a:rPr lang="hu-HU" sz="105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resource</a:t>
          </a:r>
          <a:r>
            <a:rPr lang="en-GB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loops</a:t>
          </a:r>
          <a:r>
            <a:rPr lang="hu-HU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</a:t>
          </a:r>
          <a:r>
            <a:rPr lang="hu-HU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</a:t>
          </a:r>
          <a:r>
            <a:rPr lang="hu-HU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5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lifestyles</a:t>
          </a:r>
          <a:r>
            <a:rPr lang="hu-HU" sz="105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sp:txBody>
      <dsp:txXfrm>
        <a:off x="2156455" y="978"/>
        <a:ext cx="1618156" cy="809078"/>
      </dsp:txXfrm>
    </dsp:sp>
    <dsp:sp modelId="{8B6850D6-ABE9-4630-9BEA-4F3A9E73C318}">
      <dsp:nvSpPr>
        <dsp:cNvPr id="0" name=""/>
        <dsp:cNvSpPr/>
      </dsp:nvSpPr>
      <dsp:spPr>
        <a:xfrm>
          <a:off x="198486" y="1149869"/>
          <a:ext cx="1618156" cy="80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Shortest Loops: </a:t>
          </a:r>
          <a:b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R0-R3 </a:t>
          </a:r>
          <a:b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(Refuse, Reduce, Resell/reuse)</a:t>
          </a:r>
        </a:p>
      </dsp:txBody>
      <dsp:txXfrm>
        <a:off x="198486" y="1149869"/>
        <a:ext cx="1618156" cy="809078"/>
      </dsp:txXfrm>
    </dsp:sp>
    <dsp:sp modelId="{CA3CDF0C-0983-49FD-8878-58349CCB91CE}">
      <dsp:nvSpPr>
        <dsp:cNvPr id="0" name=""/>
        <dsp:cNvSpPr/>
      </dsp:nvSpPr>
      <dsp:spPr>
        <a:xfrm>
          <a:off x="2156455" y="1149869"/>
          <a:ext cx="1618156" cy="80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Medium Long Loops: R4-6 (Refurbish, Remanufacture, Repurpose)</a:t>
          </a:r>
        </a:p>
      </dsp:txBody>
      <dsp:txXfrm>
        <a:off x="2156455" y="1149869"/>
        <a:ext cx="1618156" cy="809078"/>
      </dsp:txXfrm>
    </dsp:sp>
    <dsp:sp modelId="{A301DC62-1211-4E67-832D-DF52DE311CD1}">
      <dsp:nvSpPr>
        <dsp:cNvPr id="0" name=""/>
        <dsp:cNvSpPr/>
      </dsp:nvSpPr>
      <dsp:spPr>
        <a:xfrm>
          <a:off x="4114424" y="1149869"/>
          <a:ext cx="1618156" cy="809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Long Loops:</a:t>
          </a:r>
          <a:b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105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R7 (Recycling)</a:t>
          </a:r>
        </a:p>
      </dsp:txBody>
      <dsp:txXfrm>
        <a:off x="4114424" y="1149869"/>
        <a:ext cx="1618156" cy="80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9707-C57E-4DC6-939C-CCDCD75CAF89}">
      <dsp:nvSpPr>
        <dsp:cNvPr id="0" name=""/>
        <dsp:cNvSpPr/>
      </dsp:nvSpPr>
      <dsp:spPr>
        <a:xfrm>
          <a:off x="2318691" y="1151461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CF894-C9A5-469A-A37C-8A9CD609341F}">
      <dsp:nvSpPr>
        <dsp:cNvPr id="0" name=""/>
        <dsp:cNvSpPr/>
      </dsp:nvSpPr>
      <dsp:spPr>
        <a:xfrm>
          <a:off x="2272960" y="1224748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0CEDD-4A91-4793-89C7-D5EDE0E155D0}">
      <dsp:nvSpPr>
        <dsp:cNvPr id="0" name=""/>
        <dsp:cNvSpPr/>
      </dsp:nvSpPr>
      <dsp:spPr>
        <a:xfrm>
          <a:off x="2218458" y="1288199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1D406-CBBA-4DE0-80C2-62A936945D7E}">
      <dsp:nvSpPr>
        <dsp:cNvPr id="0" name=""/>
        <dsp:cNvSpPr/>
      </dsp:nvSpPr>
      <dsp:spPr>
        <a:xfrm>
          <a:off x="2283610" y="413882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9072C-0038-4EBE-8DB4-89E76A4E63E4}">
      <dsp:nvSpPr>
        <dsp:cNvPr id="0" name=""/>
        <dsp:cNvSpPr/>
      </dsp:nvSpPr>
      <dsp:spPr>
        <a:xfrm>
          <a:off x="2353355" y="372321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81DE1-C7BD-4B1A-AB09-CFD9FD32A63F}">
      <dsp:nvSpPr>
        <dsp:cNvPr id="0" name=""/>
        <dsp:cNvSpPr/>
      </dsp:nvSpPr>
      <dsp:spPr>
        <a:xfrm>
          <a:off x="2422892" y="330759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5FDE4-B6A9-4736-A3FD-E967EB26FA09}">
      <dsp:nvSpPr>
        <dsp:cNvPr id="0" name=""/>
        <dsp:cNvSpPr/>
      </dsp:nvSpPr>
      <dsp:spPr>
        <a:xfrm>
          <a:off x="2492429" y="372321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42C1D-E9CE-4BE2-96FB-A55DD5491418}">
      <dsp:nvSpPr>
        <dsp:cNvPr id="0" name=""/>
        <dsp:cNvSpPr/>
      </dsp:nvSpPr>
      <dsp:spPr>
        <a:xfrm>
          <a:off x="2562174" y="413882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913D3-1F1D-41B7-A106-A9D0AE211F71}">
      <dsp:nvSpPr>
        <dsp:cNvPr id="0" name=""/>
        <dsp:cNvSpPr/>
      </dsp:nvSpPr>
      <dsp:spPr>
        <a:xfrm>
          <a:off x="2422892" y="418454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4D67E-6660-4C55-AED6-600AE11F22AA}">
      <dsp:nvSpPr>
        <dsp:cNvPr id="0" name=""/>
        <dsp:cNvSpPr/>
      </dsp:nvSpPr>
      <dsp:spPr>
        <a:xfrm>
          <a:off x="2422892" y="506149"/>
          <a:ext cx="52204" cy="52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39FC-D816-4182-B223-95ED859F8A31}">
      <dsp:nvSpPr>
        <dsp:cNvPr id="0" name=""/>
        <dsp:cNvSpPr/>
      </dsp:nvSpPr>
      <dsp:spPr>
        <a:xfrm>
          <a:off x="1958284" y="1364116"/>
          <a:ext cx="2687219" cy="53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327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Portfolio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of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lifestyles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enablers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urban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areas</a:t>
          </a:r>
          <a:endParaRPr lang="hu-HU" sz="1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84232" y="1390064"/>
        <a:ext cx="2635323" cy="479654"/>
      </dsp:txXfrm>
    </dsp:sp>
    <dsp:sp modelId="{4D094018-9CF2-4B79-A7C2-1859765DABF0}">
      <dsp:nvSpPr>
        <dsp:cNvPr id="0" name=""/>
        <dsp:cNvSpPr/>
      </dsp:nvSpPr>
      <dsp:spPr>
        <a:xfrm>
          <a:off x="1685970" y="1182966"/>
          <a:ext cx="522047" cy="5220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54E45-ED5C-41EE-B7AE-32EF755F0DD3}">
      <dsp:nvSpPr>
        <dsp:cNvPr id="0" name=""/>
        <dsp:cNvSpPr/>
      </dsp:nvSpPr>
      <dsp:spPr>
        <a:xfrm>
          <a:off x="2517030" y="772041"/>
          <a:ext cx="2687219" cy="539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327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economy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citizenship</a:t>
          </a:r>
          <a:r>
            <a:rPr lang="hu-HU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decision of </a:t>
          </a:r>
          <a:r>
            <a:rPr lang="hu-HU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inhabitants</a:t>
          </a:r>
          <a:endParaRPr lang="hu-HU" sz="1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543366" y="798377"/>
        <a:ext cx="2634547" cy="486833"/>
      </dsp:txXfrm>
    </dsp:sp>
    <dsp:sp modelId="{0E5915E3-04EB-4CB3-96FA-B0951EDED9C4}">
      <dsp:nvSpPr>
        <dsp:cNvPr id="0" name=""/>
        <dsp:cNvSpPr/>
      </dsp:nvSpPr>
      <dsp:spPr>
        <a:xfrm>
          <a:off x="2161868" y="592239"/>
          <a:ext cx="522047" cy="5220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07172-14BB-461D-9D29-58A027FDEE57}">
      <dsp:nvSpPr>
        <dsp:cNvPr id="0" name=""/>
        <dsp:cNvSpPr/>
      </dsp:nvSpPr>
      <dsp:spPr>
        <a:xfrm rot="5400000">
          <a:off x="2822041" y="-570243"/>
          <a:ext cx="438317" cy="2862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6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International &amp; EU </a:t>
          </a:r>
          <a:r>
            <a:rPr lang="hu-HU" sz="600" kern="1200" noProof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level</a:t>
          </a:r>
          <a:endParaRPr lang="en-GB" sz="600" kern="1200" noProof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600" kern="1200" noProof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NiCE</a:t>
          </a:r>
          <a:r>
            <a:rPr lang="en-GB" sz="6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Countries</a:t>
          </a:r>
          <a:r>
            <a:rPr lang="hu-HU" sz="6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(DE, CZ, AT, SI, IT, PL, HU, SK)</a:t>
          </a:r>
          <a:endParaRPr lang="en-GB" sz="600" kern="1200" noProof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Cities</a:t>
          </a:r>
          <a:endParaRPr lang="hu-HU" sz="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1610047" y="663148"/>
        <a:ext cx="2840909" cy="395523"/>
      </dsp:txXfrm>
    </dsp:sp>
    <dsp:sp modelId="{173918A6-D248-4840-A54A-156ABC434192}">
      <dsp:nvSpPr>
        <dsp:cNvPr id="0" name=""/>
        <dsp:cNvSpPr/>
      </dsp:nvSpPr>
      <dsp:spPr>
        <a:xfrm>
          <a:off x="0" y="575319"/>
          <a:ext cx="1610047" cy="54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Political measures, action plans, development plans, strategies and </a:t>
          </a:r>
          <a:r>
            <a:rPr lang="en-US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programmes</a:t>
          </a:r>
          <a:r>
            <a:rPr lang="en-US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hu-HU" sz="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6746" y="602065"/>
        <a:ext cx="1556555" cy="494405"/>
      </dsp:txXfrm>
    </dsp:sp>
    <dsp:sp modelId="{5428FCA5-4A81-4F7E-B9BE-41C051BC97AD}">
      <dsp:nvSpPr>
        <dsp:cNvPr id="0" name=""/>
        <dsp:cNvSpPr/>
      </dsp:nvSpPr>
      <dsp:spPr>
        <a:xfrm rot="5400000">
          <a:off x="2822041" y="-1129274"/>
          <a:ext cx="438317" cy="2862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Cities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(Bologna and Porto-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Saragozza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district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Italy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Brzeg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Dolny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Poland, Budapest and Újbuda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district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Hungary, City of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Jihlava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Czechia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Graz in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Austria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Košice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Slovakia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Ptuj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in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Slovenia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and Würzburg in </a:t>
          </a:r>
          <a:r>
            <a:rPr lang="hu-HU" sz="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Germany</a:t>
          </a:r>
          <a:r>
            <a:rPr lang="hu-HU" sz="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sp:txBody>
      <dsp:txXfrm rot="-5400000">
        <a:off x="1610047" y="104117"/>
        <a:ext cx="2840909" cy="395523"/>
      </dsp:txXfrm>
    </dsp:sp>
    <dsp:sp modelId="{E6A33B10-2656-4912-A721-E912CD8F84D1}">
      <dsp:nvSpPr>
        <dsp:cNvPr id="0" name=""/>
        <dsp:cNvSpPr/>
      </dsp:nvSpPr>
      <dsp:spPr>
        <a:xfrm>
          <a:off x="0" y="18675"/>
          <a:ext cx="1610047" cy="547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Sustainable consumption patterns and supporting business models </a:t>
          </a:r>
          <a:endParaRPr lang="hu-HU" sz="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6746" y="45421"/>
        <a:ext cx="1556555" cy="494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F1B4-04FD-4D38-9FDC-DE09723B1D39}">
      <dsp:nvSpPr>
        <dsp:cNvPr id="0" name=""/>
        <dsp:cNvSpPr/>
      </dsp:nvSpPr>
      <dsp:spPr>
        <a:xfrm>
          <a:off x="2616024" y="251"/>
          <a:ext cx="1019163" cy="6114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Circular lifestyle monitor tool for cities</a:t>
          </a:r>
          <a:endParaRPr lang="hu-HU" sz="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616024" y="251"/>
        <a:ext cx="1019163" cy="611497"/>
      </dsp:txXfrm>
    </dsp:sp>
    <dsp:sp modelId="{799DEF85-BA34-4B96-BD18-84DCAC40BFAC}">
      <dsp:nvSpPr>
        <dsp:cNvPr id="0" name=""/>
        <dsp:cNvSpPr/>
      </dsp:nvSpPr>
      <dsp:spPr>
        <a:xfrm>
          <a:off x="3737104" y="0"/>
          <a:ext cx="1019163" cy="611497"/>
        </a:xfrm>
        <a:prstGeom prst="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Longlist</a:t>
          </a:r>
          <a:r>
            <a:rPr lang="hu-HU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of </a:t>
          </a:r>
          <a:r>
            <a:rPr lang="hu-HU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transnational</a:t>
          </a:r>
          <a:r>
            <a:rPr lang="hu-HU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</a:t>
          </a:r>
          <a:r>
            <a:rPr lang="hu-HU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examples</a:t>
          </a:r>
          <a:r>
            <a:rPr lang="hu-HU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</a:t>
          </a:r>
          <a:r>
            <a:rPr lang="hu-HU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Virtual</a:t>
          </a:r>
          <a:r>
            <a:rPr lang="hu-HU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8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Exhibition</a:t>
          </a:r>
          <a:endParaRPr lang="hu-HU" sz="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737104" y="0"/>
        <a:ext cx="1019163" cy="611497"/>
      </dsp:txXfrm>
    </dsp:sp>
    <dsp:sp modelId="{5CB051F0-D6FE-4DAB-8454-B45E43A3309C}">
      <dsp:nvSpPr>
        <dsp:cNvPr id="0" name=""/>
        <dsp:cNvSpPr/>
      </dsp:nvSpPr>
      <dsp:spPr>
        <a:xfrm>
          <a:off x="4858183" y="251"/>
          <a:ext cx="1019163" cy="611497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Strategy framework to enable circular lifestyles in cities</a:t>
          </a:r>
          <a:endParaRPr lang="hu-HU" sz="8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858183" y="251"/>
        <a:ext cx="1019163" cy="611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F1B4-04FD-4D38-9FDC-DE09723B1D39}">
      <dsp:nvSpPr>
        <dsp:cNvPr id="0" name=""/>
        <dsp:cNvSpPr/>
      </dsp:nvSpPr>
      <dsp:spPr>
        <a:xfrm>
          <a:off x="2055485" y="251"/>
          <a:ext cx="1019163" cy="6114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1 – Initiate the reuse of spaces in city </a:t>
          </a:r>
          <a:r>
            <a:rPr lang="en-US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centres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StadtLABOR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+ CIKE)</a:t>
          </a:r>
        </a:p>
      </dsp:txBody>
      <dsp:txXfrm>
        <a:off x="2055485" y="251"/>
        <a:ext cx="1019163" cy="611497"/>
      </dsp:txXfrm>
    </dsp:sp>
    <dsp:sp modelId="{799DEF85-BA34-4B96-BD18-84DCAC40BFAC}">
      <dsp:nvSpPr>
        <dsp:cNvPr id="0" name=""/>
        <dsp:cNvSpPr/>
      </dsp:nvSpPr>
      <dsp:spPr>
        <a:xfrm>
          <a:off x="3176564" y="251"/>
          <a:ext cx="1019163" cy="611497"/>
        </a:xfrm>
        <a:prstGeom prst="rect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2 -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Multifunctional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resource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centres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(ZRS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Bistra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Ptuj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+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Brzeg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hu-HU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Dolny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sp:txBody>
      <dsp:txXfrm>
        <a:off x="3176564" y="251"/>
        <a:ext cx="1019163" cy="611497"/>
      </dsp:txXfrm>
    </dsp:sp>
    <dsp:sp modelId="{5CB051F0-D6FE-4DAB-8454-B45E43A3309C}">
      <dsp:nvSpPr>
        <dsp:cNvPr id="0" name=""/>
        <dsp:cNvSpPr/>
      </dsp:nvSpPr>
      <dsp:spPr>
        <a:xfrm>
          <a:off x="4297644" y="251"/>
          <a:ext cx="1019163" cy="611497"/>
        </a:xfrm>
        <a:prstGeom prst="rect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3 - </a:t>
          </a:r>
          <a:r>
            <a:rPr lang="en-US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Sustainable e-commerce in city </a:t>
          </a:r>
          <a:r>
            <a:rPr lang="en-US" sz="700" b="1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centres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(UBA + ENVIROS)</a:t>
          </a:r>
        </a:p>
      </dsp:txBody>
      <dsp:txXfrm>
        <a:off x="4297644" y="251"/>
        <a:ext cx="1019163" cy="611497"/>
      </dsp:txXfrm>
    </dsp:sp>
    <dsp:sp modelId="{F5E8F8D9-49A0-4789-9BA9-4098C5B0396A}">
      <dsp:nvSpPr>
        <dsp:cNvPr id="0" name=""/>
        <dsp:cNvSpPr/>
      </dsp:nvSpPr>
      <dsp:spPr>
        <a:xfrm>
          <a:off x="5418723" y="251"/>
          <a:ext cx="1019163" cy="611497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Tandem 4 - </a:t>
          </a:r>
          <a:r>
            <a:rPr lang="en-US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Activation of users for circular lifestyles</a:t>
          </a: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(ENEA + BME)</a:t>
          </a:r>
        </a:p>
      </dsp:txBody>
      <dsp:txXfrm>
        <a:off x="5418723" y="251"/>
        <a:ext cx="1019163" cy="611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FF31-D40F-4E7D-A737-F66CC56105F6}">
      <dsp:nvSpPr>
        <dsp:cNvPr id="0" name=""/>
        <dsp:cNvSpPr/>
      </dsp:nvSpPr>
      <dsp:spPr>
        <a:xfrm>
          <a:off x="0" y="51640"/>
          <a:ext cx="880252" cy="5039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Aptos" panose="020B0004020202020204" pitchFamily="34" charset="0"/>
            </a:rPr>
            <a:t>Austria - Future House S in Graz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0" y="51640"/>
        <a:ext cx="880252" cy="503998"/>
      </dsp:txXfrm>
    </dsp:sp>
    <dsp:sp modelId="{427881CC-3537-4BCB-80C4-B96F7FEEDBCF}">
      <dsp:nvSpPr>
        <dsp:cNvPr id="0" name=""/>
        <dsp:cNvSpPr/>
      </dsp:nvSpPr>
      <dsp:spPr>
        <a:xfrm>
          <a:off x="968277" y="51640"/>
          <a:ext cx="880252" cy="503998"/>
        </a:xfrm>
        <a:prstGeom prst="rect">
          <a:avLst/>
        </a:prstGeom>
        <a:solidFill>
          <a:schemeClr val="accent3">
            <a:hueOff val="-1426188"/>
            <a:satOff val="12088"/>
            <a:lumOff val="1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Czechia - Multifunctional resource centre SILO </a:t>
          </a:r>
          <a:r>
            <a:rPr lang="en-GB" sz="700" b="1" kern="1200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Jihlava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968277" y="51640"/>
        <a:ext cx="880252" cy="503998"/>
      </dsp:txXfrm>
    </dsp:sp>
    <dsp:sp modelId="{F389F29F-6D60-4DAC-9A56-0EBBDEA95583}">
      <dsp:nvSpPr>
        <dsp:cNvPr id="0" name=""/>
        <dsp:cNvSpPr/>
      </dsp:nvSpPr>
      <dsp:spPr>
        <a:xfrm>
          <a:off x="1936554" y="51640"/>
          <a:ext cx="880252" cy="503998"/>
        </a:xfrm>
        <a:prstGeom prst="rect">
          <a:avLst/>
        </a:prstGeom>
        <a:solidFill>
          <a:schemeClr val="accent3">
            <a:hueOff val="-2852377"/>
            <a:satOff val="24176"/>
            <a:lumOff val="24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Germany - Linking e-commerce and circular lifestyle offers in city centre in Würzburg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1936554" y="51640"/>
        <a:ext cx="880252" cy="503998"/>
      </dsp:txXfrm>
    </dsp:sp>
    <dsp:sp modelId="{482A0985-3BA0-4D9C-8FA7-CE379C513CCD}">
      <dsp:nvSpPr>
        <dsp:cNvPr id="0" name=""/>
        <dsp:cNvSpPr/>
      </dsp:nvSpPr>
      <dsp:spPr>
        <a:xfrm>
          <a:off x="0" y="643664"/>
          <a:ext cx="880252" cy="612000"/>
        </a:xfrm>
        <a:prstGeom prst="rect">
          <a:avLst/>
        </a:prstGeom>
        <a:solidFill>
          <a:schemeClr val="accent3">
            <a:hueOff val="-4278565"/>
            <a:satOff val="36264"/>
            <a:lumOff val="36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Hungary - Co-creation for more circular cities at the Budapest University of Technology and Economics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0" y="643664"/>
        <a:ext cx="880252" cy="612000"/>
      </dsp:txXfrm>
    </dsp:sp>
    <dsp:sp modelId="{C38DCB98-5D38-485A-AAC7-AA26E259EA15}">
      <dsp:nvSpPr>
        <dsp:cNvPr id="0" name=""/>
        <dsp:cNvSpPr/>
      </dsp:nvSpPr>
      <dsp:spPr>
        <a:xfrm>
          <a:off x="968277" y="643664"/>
          <a:ext cx="880252" cy="612000"/>
        </a:xfrm>
        <a:prstGeom prst="rect">
          <a:avLst/>
        </a:prstGeom>
        <a:solidFill>
          <a:schemeClr val="accent3">
            <a:hueOff val="-5704754"/>
            <a:satOff val="48351"/>
            <a:lumOff val="48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Italy - Testing circular water management solutions in Bologna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968277" y="643664"/>
        <a:ext cx="880252" cy="612000"/>
      </dsp:txXfrm>
    </dsp:sp>
    <dsp:sp modelId="{50DD8E54-E697-4EEA-9F9A-CD3B5E941712}">
      <dsp:nvSpPr>
        <dsp:cNvPr id="0" name=""/>
        <dsp:cNvSpPr/>
      </dsp:nvSpPr>
      <dsp:spPr>
        <a:xfrm>
          <a:off x="1936554" y="643664"/>
          <a:ext cx="880252" cy="612000"/>
        </a:xfrm>
        <a:prstGeom prst="rect">
          <a:avLst/>
        </a:prstGeom>
        <a:solidFill>
          <a:schemeClr val="accent3">
            <a:hueOff val="-7130942"/>
            <a:satOff val="60439"/>
            <a:lumOff val="60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Poland - </a:t>
          </a:r>
          <a:r>
            <a:rPr lang="en-GB" sz="700" b="1" kern="1200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Multicentrum</a:t>
          </a: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 Zero Waste in </a:t>
          </a:r>
          <a:r>
            <a:rPr lang="en-GB" sz="700" b="1" kern="1200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Brzeg</a:t>
          </a: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 Dolny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1936554" y="643664"/>
        <a:ext cx="880252" cy="612000"/>
      </dsp:txXfrm>
    </dsp:sp>
    <dsp:sp modelId="{820A9E14-DE64-459F-B970-86643E456DF9}">
      <dsp:nvSpPr>
        <dsp:cNvPr id="0" name=""/>
        <dsp:cNvSpPr/>
      </dsp:nvSpPr>
      <dsp:spPr>
        <a:xfrm>
          <a:off x="484138" y="1343690"/>
          <a:ext cx="880252" cy="359998"/>
        </a:xfrm>
        <a:prstGeom prst="rect">
          <a:avLst/>
        </a:prstGeom>
        <a:solidFill>
          <a:schemeClr val="accent3">
            <a:hueOff val="-8557130"/>
            <a:satOff val="72527"/>
            <a:lumOff val="72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Slovakia - Reuse centre </a:t>
          </a:r>
          <a:r>
            <a:rPr lang="en-GB" sz="700" b="1" kern="1200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Košice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484138" y="1343690"/>
        <a:ext cx="880252" cy="359998"/>
      </dsp:txXfrm>
    </dsp:sp>
    <dsp:sp modelId="{BB586929-34E3-43CE-AAA2-FCE25B3E477D}">
      <dsp:nvSpPr>
        <dsp:cNvPr id="0" name=""/>
        <dsp:cNvSpPr/>
      </dsp:nvSpPr>
      <dsp:spPr>
        <a:xfrm>
          <a:off x="1452416" y="1343690"/>
          <a:ext cx="880252" cy="359998"/>
        </a:xfrm>
        <a:prstGeom prst="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Slovenia - Pop-up store in </a:t>
          </a:r>
          <a:r>
            <a:rPr lang="en-GB" sz="700" b="1" kern="1200" dirty="0" err="1">
              <a:solidFill>
                <a:schemeClr val="tx1"/>
              </a:solidFill>
              <a:effectLst/>
              <a:latin typeface="Aptos" panose="020B0004020202020204" pitchFamily="34" charset="0"/>
            </a:rPr>
            <a:t>Ptuj</a:t>
          </a:r>
          <a:endParaRPr lang="hu-HU" sz="700" b="1" kern="1200" dirty="0">
            <a:solidFill>
              <a:schemeClr val="tx1"/>
            </a:solidFill>
            <a:latin typeface="Aptos" panose="020B0004020202020204" pitchFamily="34" charset="0"/>
          </a:endParaRPr>
        </a:p>
      </dsp:txBody>
      <dsp:txXfrm>
        <a:off x="1452416" y="1343690"/>
        <a:ext cx="880252" cy="359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99D46-67F8-4D96-BBEA-1C0DD025FDE1}">
      <dsp:nvSpPr>
        <dsp:cNvPr id="0" name=""/>
        <dsp:cNvSpPr/>
      </dsp:nvSpPr>
      <dsp:spPr>
        <a:xfrm>
          <a:off x="195" y="7971"/>
          <a:ext cx="1011844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noProof="0" dirty="0">
              <a:latin typeface="Aptos" panose="020B0004020202020204" pitchFamily="34" charset="0"/>
            </a:rPr>
            <a:t>Methodology Kit on stakeholders' engagement in circular lifestyles</a:t>
          </a:r>
        </a:p>
      </dsp:txBody>
      <dsp:txXfrm>
        <a:off x="195" y="7971"/>
        <a:ext cx="1011844" cy="396000"/>
      </dsp:txXfrm>
    </dsp:sp>
    <dsp:sp modelId="{1D425E2F-8FDE-47F1-8C19-2DFFD1827311}">
      <dsp:nvSpPr>
        <dsp:cNvPr id="0" name=""/>
        <dsp:cNvSpPr/>
      </dsp:nvSpPr>
      <dsp:spPr>
        <a:xfrm>
          <a:off x="1041062" y="7971"/>
          <a:ext cx="1011844" cy="39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noProof="0" dirty="0">
              <a:latin typeface="Aptos" panose="020B0004020202020204" pitchFamily="34" charset="0"/>
            </a:rPr>
            <a:t>Guide: How to build, run and sustain a multifunctional resource centre</a:t>
          </a:r>
        </a:p>
      </dsp:txBody>
      <dsp:txXfrm>
        <a:off x="1041062" y="7971"/>
        <a:ext cx="1011844" cy="396000"/>
      </dsp:txXfrm>
    </dsp:sp>
    <dsp:sp modelId="{4574814E-DEB1-44E6-A339-BADA2EC0D260}">
      <dsp:nvSpPr>
        <dsp:cNvPr id="0" name=""/>
        <dsp:cNvSpPr/>
      </dsp:nvSpPr>
      <dsp:spPr>
        <a:xfrm>
          <a:off x="195" y="432994"/>
          <a:ext cx="1011844" cy="396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noProof="0" dirty="0">
              <a:latin typeface="Aptos" panose="020B0004020202020204" pitchFamily="34" charset="0"/>
            </a:rPr>
            <a:t>How to link sustainable e-commerce with city centres </a:t>
          </a:r>
        </a:p>
      </dsp:txBody>
      <dsp:txXfrm>
        <a:off x="195" y="432994"/>
        <a:ext cx="1011844" cy="396000"/>
      </dsp:txXfrm>
    </dsp:sp>
    <dsp:sp modelId="{D86011B0-BC4A-4154-9C74-FEB85498E611}">
      <dsp:nvSpPr>
        <dsp:cNvPr id="0" name=""/>
        <dsp:cNvSpPr/>
      </dsp:nvSpPr>
      <dsp:spPr>
        <a:xfrm>
          <a:off x="1041062" y="432994"/>
          <a:ext cx="1011844" cy="39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noProof="0" dirty="0">
              <a:latin typeface="Aptos" panose="020B0004020202020204" pitchFamily="34" charset="0"/>
            </a:rPr>
            <a:t>Circular Water Kit addressing water re-use and water saving in cities</a:t>
          </a:r>
        </a:p>
      </dsp:txBody>
      <dsp:txXfrm>
        <a:off x="1041062" y="432994"/>
        <a:ext cx="1011844" cy="3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21BC1133-7A37-D116-C977-B75473FF1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36104e02_0_29:notes">
            <a:extLst>
              <a:ext uri="{FF2B5EF4-FFF2-40B4-BE49-F238E27FC236}">
                <a16:creationId xmlns:a16="http://schemas.microsoft.com/office/drawing/2014/main" id="{8E7F8942-EA22-582F-7E25-BE2C3FCDF0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36104e02_0_29:notes">
            <a:extLst>
              <a:ext uri="{FF2B5EF4-FFF2-40B4-BE49-F238E27FC236}">
                <a16:creationId xmlns:a16="http://schemas.microsoft.com/office/drawing/2014/main" id="{725AF76C-0F60-512D-C508-59F890612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82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90E08884-5FB8-835D-331F-F73A6CCB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36104e02_0_29:notes">
            <a:extLst>
              <a:ext uri="{FF2B5EF4-FFF2-40B4-BE49-F238E27FC236}">
                <a16:creationId xmlns:a16="http://schemas.microsoft.com/office/drawing/2014/main" id="{AEFD69D6-BC43-015D-BEFB-D4A25D8E13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36104e02_0_29:notes">
            <a:extLst>
              <a:ext uri="{FF2B5EF4-FFF2-40B4-BE49-F238E27FC236}">
                <a16:creationId xmlns:a16="http://schemas.microsoft.com/office/drawing/2014/main" id="{AD2F2553-7F0D-19B5-52E1-289C845EB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05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F8DA649-C095-E746-D610-2927A0D1B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CD49A0C-CA3B-A0BC-6D9C-F07E7F8C3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90794CC-6BA0-8EC4-CB11-B107F71710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6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536104e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536104e0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9878A711-1722-C7E7-8426-3759BEFC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36104e02_0_29:notes">
            <a:extLst>
              <a:ext uri="{FF2B5EF4-FFF2-40B4-BE49-F238E27FC236}">
                <a16:creationId xmlns:a16="http://schemas.microsoft.com/office/drawing/2014/main" id="{678718CB-E589-6FCC-6510-34BC842D9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36104e02_0_29:notes">
            <a:extLst>
              <a:ext uri="{FF2B5EF4-FFF2-40B4-BE49-F238E27FC236}">
                <a16:creationId xmlns:a16="http://schemas.microsoft.com/office/drawing/2014/main" id="{B882A155-9FAF-A279-90DD-B0644D71C2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10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36104e0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36104e0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16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36104e0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36104e0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56ABF7CF-7964-6D47-5F48-765C976EA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36104e02_0_13:notes">
            <a:extLst>
              <a:ext uri="{FF2B5EF4-FFF2-40B4-BE49-F238E27FC236}">
                <a16:creationId xmlns:a16="http://schemas.microsoft.com/office/drawing/2014/main" id="{0FD6A2F7-0F1A-5972-68B1-AEA357D92E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36104e02_0_13:notes">
            <a:extLst>
              <a:ext uri="{FF2B5EF4-FFF2-40B4-BE49-F238E27FC236}">
                <a16:creationId xmlns:a16="http://schemas.microsoft.com/office/drawing/2014/main" id="{187C2F44-491C-8FE9-B696-E61A2B2AC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30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69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E996CB72-1CFE-3AA1-8CBC-78289DA5E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36104e02_0_29:notes">
            <a:extLst>
              <a:ext uri="{FF2B5EF4-FFF2-40B4-BE49-F238E27FC236}">
                <a16:creationId xmlns:a16="http://schemas.microsoft.com/office/drawing/2014/main" id="{27881A6F-8104-61C7-13AC-9693F09B1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36104e02_0_29:notes">
            <a:extLst>
              <a:ext uri="{FF2B5EF4-FFF2-40B4-BE49-F238E27FC236}">
                <a16:creationId xmlns:a16="http://schemas.microsoft.com/office/drawing/2014/main" id="{F68AA0E7-7432-EFCF-5FB8-E848566FB1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79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DE739DD9-08E8-1967-9F71-82EAE2D8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36104e02_0_13:notes">
            <a:extLst>
              <a:ext uri="{FF2B5EF4-FFF2-40B4-BE49-F238E27FC236}">
                <a16:creationId xmlns:a16="http://schemas.microsoft.com/office/drawing/2014/main" id="{D2F2B016-4475-348D-502F-CE101CAD0F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36104e02_0_13:notes">
            <a:extLst>
              <a:ext uri="{FF2B5EF4-FFF2-40B4-BE49-F238E27FC236}">
                <a16:creationId xmlns:a16="http://schemas.microsoft.com/office/drawing/2014/main" id="{3E7E604D-98D3-FFC8-2840-21717CE46A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55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E664631D-A202-FF8E-F4BA-BF3FCBF75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36104e02_0_13:notes">
            <a:extLst>
              <a:ext uri="{FF2B5EF4-FFF2-40B4-BE49-F238E27FC236}">
                <a16:creationId xmlns:a16="http://schemas.microsoft.com/office/drawing/2014/main" id="{D4D615C5-AEE9-A30C-2B58-D6B34320C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36104e02_0_13:notes">
            <a:extLst>
              <a:ext uri="{FF2B5EF4-FFF2-40B4-BE49-F238E27FC236}">
                <a16:creationId xmlns:a16="http://schemas.microsoft.com/office/drawing/2014/main" id="{8C6F9E0B-93A1-1B17-8391-0B86A2E74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64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46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niceproject/posts/?feedView=all" TargetMode="External"/><Relationship Id="rId5" Type="http://schemas.openxmlformats.org/officeDocument/2006/relationships/hyperlink" Target="https://www.interreg-central.eu/projects/nice/?tab=home" TargetMode="External"/><Relationship Id="rId4" Type="http://schemas.openxmlformats.org/officeDocument/2006/relationships/hyperlink" Target="mailto:mariann.szabo@gtk.bme.h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hyperlink" Target="https://doi.org/10.1007/s43621-024-00726-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6.png"/><Relationship Id="rId1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Data" Target="../diagrams/data6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diagramDrawing" Target="../diagrams/drawing6.xml"/><Relationship Id="rId5" Type="http://schemas.openxmlformats.org/officeDocument/2006/relationships/image" Target="../media/image13.png"/><Relationship Id="rId15" Type="http://schemas.openxmlformats.org/officeDocument/2006/relationships/diagramLayout" Target="../diagrams/layout7.xml"/><Relationship Id="rId10" Type="http://schemas.openxmlformats.org/officeDocument/2006/relationships/diagramColors" Target="../diagrams/colors6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6.xml"/><Relationship Id="rId1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písmo, dizajn, typografia&#10;&#10;Automaticky generovaný popis">
            <a:extLst>
              <a:ext uri="{FF2B5EF4-FFF2-40B4-BE49-F238E27FC236}">
                <a16:creationId xmlns:a16="http://schemas.microsoft.com/office/drawing/2014/main" id="{9E85CBCB-B4A5-F13B-17C8-C0C6C8E4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54666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17910" y="3140313"/>
            <a:ext cx="3908180" cy="10835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b="1" dirty="0">
                <a:latin typeface="Aptos" panose="020B0004020202020204" pitchFamily="34" charset="0"/>
              </a:rPr>
              <a:t>The </a:t>
            </a:r>
            <a:r>
              <a:rPr lang="en-US" sz="2000" b="1" dirty="0" err="1">
                <a:latin typeface="Aptos" panose="020B0004020202020204" pitchFamily="34" charset="0"/>
              </a:rPr>
              <a:t>NiCE</a:t>
            </a:r>
            <a:r>
              <a:rPr lang="en-US" sz="2000" b="1" dirty="0">
                <a:latin typeface="Aptos" panose="020B0004020202020204" pitchFamily="34" charset="0"/>
              </a:rPr>
              <a:t> Knowledge Platform: </a:t>
            </a:r>
            <a:br>
              <a:rPr lang="hu-HU" sz="2000" b="1" dirty="0">
                <a:latin typeface="Aptos" panose="020B0004020202020204" pitchFamily="34" charset="0"/>
              </a:rPr>
            </a:br>
            <a:r>
              <a:rPr lang="en-US" sz="2000" b="1" dirty="0">
                <a:latin typeface="Aptos" panose="020B0004020202020204" pitchFamily="34" charset="0"/>
              </a:rPr>
              <a:t>a Toolkit for Urban Circular Lifestyle Transformers</a:t>
            </a:r>
            <a:endParaRPr lang="hu-HU" sz="2000" b="1" dirty="0">
              <a:latin typeface="Aptos" panose="020B0004020202020204" pitchFamily="34" charset="0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/>
          <a:srcRect/>
          <a:stretch/>
        </p:blipFill>
        <p:spPr>
          <a:xfrm>
            <a:off x="3002325" y="1810765"/>
            <a:ext cx="3216675" cy="10141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E85997CC-1CEA-585A-2C5F-DA0F939A4CD5}"/>
              </a:ext>
            </a:extLst>
          </p:cNvPr>
          <p:cNvSpPr txBox="1">
            <a:spLocks/>
          </p:cNvSpPr>
          <p:nvPr/>
        </p:nvSpPr>
        <p:spPr>
          <a:xfrm>
            <a:off x="311700" y="4237895"/>
            <a:ext cx="8520600" cy="81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buSzPts val="935"/>
            </a:pPr>
            <a:r>
              <a:rPr lang="en-GB" sz="1200" b="1" dirty="0"/>
              <a:t>Mariann Szabó</a:t>
            </a:r>
            <a:r>
              <a:rPr lang="hu-HU" sz="1200" b="1" dirty="0"/>
              <a:t> PhD</a:t>
            </a:r>
            <a:br>
              <a:rPr lang="hu-HU" sz="1200" b="1" baseline="30000" dirty="0">
                <a:sym typeface="Montserrat SemiBold"/>
              </a:rPr>
            </a:br>
            <a:r>
              <a:rPr lang="en-GB" sz="1100" b="1" noProof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Budapest University of Technology and Economics</a:t>
            </a:r>
            <a:r>
              <a:rPr lang="hu-HU" sz="1100" b="1" noProof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, </a:t>
            </a:r>
            <a:r>
              <a:rPr lang="en-GB" sz="1100" b="1" noProof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Department of Environmental Economics and Sustainability</a:t>
            </a:r>
          </a:p>
          <a:p>
            <a:pPr marL="0" indent="0">
              <a:lnSpc>
                <a:spcPct val="120000"/>
              </a:lnSpc>
              <a:buSzPts val="935"/>
            </a:pPr>
            <a:r>
              <a:rPr lang="en-GB" sz="1100" b="1" noProof="0" dirty="0" err="1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NiCE</a:t>
            </a:r>
            <a:r>
              <a:rPr lang="en-GB" sz="1100" b="1" noProof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 Closing Conference, Dessau-</a:t>
            </a:r>
            <a:r>
              <a:rPr lang="en-GB" sz="1100" b="1" noProof="0" dirty="0" err="1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Roßlau</a:t>
            </a:r>
            <a:r>
              <a:rPr lang="en-GB" sz="1100" b="1" noProof="0" dirty="0">
                <a:solidFill>
                  <a:srgbClr val="00206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, 11-12 March 2026</a:t>
            </a:r>
            <a:endParaRPr lang="hu-HU" sz="1100" b="1" dirty="0">
              <a:solidFill>
                <a:srgbClr val="00206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>
          <a:extLst>
            <a:ext uri="{FF2B5EF4-FFF2-40B4-BE49-F238E27FC236}">
              <a16:creationId xmlns:a16="http://schemas.microsoft.com/office/drawing/2014/main" id="{99300403-BCA5-D859-5EE6-1D44B0EEA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6781952-514F-1964-1945-5FC9BF885E10}"/>
              </a:ext>
            </a:extLst>
          </p:cNvPr>
          <p:cNvSpPr txBox="1"/>
          <p:nvPr/>
        </p:nvSpPr>
        <p:spPr>
          <a:xfrm>
            <a:off x="2440112" y="1996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Group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formation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B4C541D5-5214-1125-1D7E-2B585AE0C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16930"/>
              </p:ext>
            </p:extLst>
          </p:nvPr>
        </p:nvGraphicFramePr>
        <p:xfrm>
          <a:off x="804742" y="1000185"/>
          <a:ext cx="7842740" cy="34163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60685">
                  <a:extLst>
                    <a:ext uri="{9D8B030D-6E8A-4147-A177-3AD203B41FA5}">
                      <a16:colId xmlns:a16="http://schemas.microsoft.com/office/drawing/2014/main" val="3006636399"/>
                    </a:ext>
                  </a:extLst>
                </a:gridCol>
                <a:gridCol w="1960685">
                  <a:extLst>
                    <a:ext uri="{9D8B030D-6E8A-4147-A177-3AD203B41FA5}">
                      <a16:colId xmlns:a16="http://schemas.microsoft.com/office/drawing/2014/main" val="1898179199"/>
                    </a:ext>
                  </a:extLst>
                </a:gridCol>
                <a:gridCol w="1960685">
                  <a:extLst>
                    <a:ext uri="{9D8B030D-6E8A-4147-A177-3AD203B41FA5}">
                      <a16:colId xmlns:a16="http://schemas.microsoft.com/office/drawing/2014/main" val="2327977909"/>
                    </a:ext>
                  </a:extLst>
                </a:gridCol>
                <a:gridCol w="1960685">
                  <a:extLst>
                    <a:ext uri="{9D8B030D-6E8A-4147-A177-3AD203B41FA5}">
                      <a16:colId xmlns:a16="http://schemas.microsoft.com/office/drawing/2014/main" val="2676805014"/>
                    </a:ext>
                  </a:extLst>
                </a:gridCol>
              </a:tblGrid>
              <a:tr h="176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Aptos" panose="020B0004020202020204" pitchFamily="34" charset="0"/>
                        </a:rPr>
                        <a:t>Group 1</a:t>
                      </a:r>
                      <a:endParaRPr lang="hu-HU" sz="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Group 2</a:t>
                      </a:r>
                      <a:endParaRPr lang="hu-HU" sz="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Group 3</a:t>
                      </a:r>
                      <a:endParaRPr lang="hu-HU" sz="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Group 4</a:t>
                      </a:r>
                      <a:endParaRPr lang="hu-HU" sz="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extLst>
                  <a:ext uri="{0D108BD9-81ED-4DB2-BD59-A6C34878D82A}">
                    <a16:rowId xmlns:a16="http://schemas.microsoft.com/office/drawing/2014/main" val="205717279"/>
                  </a:ext>
                </a:extLst>
              </a:tr>
              <a:tr h="508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Aptos" panose="020B0004020202020204" pitchFamily="34" charset="0"/>
                        </a:rPr>
                        <a:t>Urban Regeneration &amp; Resource Management</a:t>
                      </a:r>
                      <a:endParaRPr lang="hu-HU" sz="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Aptos" panose="020B0004020202020204" pitchFamily="34" charset="0"/>
                        </a:rPr>
                        <a:t>Community Creation &amp; Sustainable Consumption</a:t>
                      </a:r>
                      <a:endParaRPr lang="hu-HU" sz="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Aptos" panose="020B0004020202020204" pitchFamily="34" charset="0"/>
                        </a:rPr>
                        <a:t>Innovative Solutions</a:t>
                      </a:r>
                      <a:endParaRPr lang="hu-HU" sz="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1" dirty="0">
                          <a:effectLst/>
                          <a:latin typeface="Aptos" panose="020B0004020202020204" pitchFamily="34" charset="0"/>
                        </a:rPr>
                        <a:t>Green Spaces &amp; Systems Thinking</a:t>
                      </a:r>
                      <a:endParaRPr lang="hu-HU" sz="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extLst>
                  <a:ext uri="{0D108BD9-81ED-4DB2-BD59-A6C34878D82A}">
                    <a16:rowId xmlns:a16="http://schemas.microsoft.com/office/drawing/2014/main" val="1477555395"/>
                  </a:ext>
                </a:extLst>
              </a:tr>
              <a:tr h="2730998">
                <a:tc>
                  <a:txBody>
                    <a:bodyPr/>
                    <a:lstStyle/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Nataša </a:t>
                      </a:r>
                      <a:r>
                        <a:rPr lang="en-GB" sz="1100" b="0" dirty="0" err="1">
                          <a:effectLst/>
                          <a:latin typeface="Aptos" panose="020B0004020202020204" pitchFamily="34" charset="0"/>
                        </a:rPr>
                        <a:t>Mršek</a:t>
                      </a: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 (Bistra)</a:t>
                      </a:r>
                      <a:endParaRPr lang="hu-HU" sz="800" b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Attila Buzási (BME)</a:t>
                      </a:r>
                      <a:endParaRPr lang="hu-HU" sz="800" b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Laila Gao (City of Heidelberg)</a:t>
                      </a:r>
                      <a:endParaRPr lang="hu-HU" sz="800" b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Ulrike Haase (TU Dresden)</a:t>
                      </a:r>
                      <a:endParaRPr lang="hu-HU" sz="800" b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Carmen </a:t>
                      </a:r>
                      <a:r>
                        <a:rPr lang="en-GB" sz="1100" b="0" dirty="0" err="1">
                          <a:effectLst/>
                          <a:latin typeface="Aptos" panose="020B0004020202020204" pitchFamily="34" charset="0"/>
                        </a:rPr>
                        <a:t>Richerzhagen</a:t>
                      </a: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 (DLR)</a:t>
                      </a:r>
                      <a:endParaRPr lang="hu-HU" sz="800" b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Matúš </a:t>
                      </a:r>
                      <a:r>
                        <a:rPr lang="en-GB" sz="1100" b="0" dirty="0" err="1">
                          <a:effectLst/>
                          <a:latin typeface="Aptos" panose="020B0004020202020204" pitchFamily="34" charset="0"/>
                        </a:rPr>
                        <a:t>Binc</a:t>
                      </a:r>
                      <a:r>
                        <a:rPr lang="en-GB" sz="1100" b="0" dirty="0">
                          <a:effectLst/>
                          <a:latin typeface="Aptos" panose="020B0004020202020204" pitchFamily="34" charset="0"/>
                        </a:rPr>
                        <a:t> (K13)</a:t>
                      </a:r>
                      <a:endParaRPr lang="hu-HU" sz="800" b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Alexandra Matiova (CIKE)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Fruzsina Bozsoki (BME)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Marga Molina (Blue!)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Vanessa Heinrich (TU Munich)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Anna Eikenberg (City of Dresden)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Holger Hoff (University of Graz)</a:t>
                      </a:r>
                      <a:endParaRPr lang="hu-HU" sz="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Lucia Koukolová (CIKE)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Gábor Ballabás (BME)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Yi Hua Feng (TU Munich)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Karl Eckert (UBA)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Ivana Maleš (Inst. for circular economy)</a:t>
                      </a:r>
                      <a:endParaRPr lang="hu-HU" sz="80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  <a:latin typeface="Aptos" panose="020B0004020202020204" pitchFamily="34" charset="0"/>
                        </a:rPr>
                        <a:t>Matthias Pieper (Zukunftshaus)</a:t>
                      </a:r>
                      <a:endParaRPr lang="hu-HU" sz="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tc>
                  <a:txBody>
                    <a:bodyPr/>
                    <a:lstStyle/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Lisa</a:t>
                      </a:r>
                      <a:r>
                        <a:rPr lang="hu-HU" sz="1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Frien-</a:t>
                      </a:r>
                      <a:r>
                        <a:rPr lang="en-GB" sz="1100" dirty="0" err="1">
                          <a:effectLst/>
                          <a:latin typeface="Aptos" panose="020B0004020202020204" pitchFamily="34" charset="0"/>
                        </a:rPr>
                        <a:t>Kossolobow</a:t>
                      </a: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 (UBA)</a:t>
                      </a:r>
                      <a:endParaRPr lang="hu-HU" sz="8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Sude Berfin Türker (TU Munich)</a:t>
                      </a:r>
                      <a:endParaRPr lang="hu-HU" sz="8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Miriam Dross (UBA)</a:t>
                      </a:r>
                      <a:endParaRPr lang="hu-HU" sz="8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Michelle Schneider (UBA)</a:t>
                      </a:r>
                      <a:endParaRPr lang="hu-HU" sz="8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Conrad Dorer (Uni Magdeburg)</a:t>
                      </a:r>
                      <a:endParaRPr lang="hu-HU" sz="8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72000" lvl="0" indent="-720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Simona </a:t>
                      </a:r>
                      <a:r>
                        <a:rPr lang="en-GB" sz="1100" dirty="0" err="1">
                          <a:effectLst/>
                          <a:latin typeface="Aptos" panose="020B0004020202020204" pitchFamily="34" charset="0"/>
                        </a:rPr>
                        <a:t>Šoltésová</a:t>
                      </a:r>
                      <a:r>
                        <a:rPr lang="en-GB" sz="1100" dirty="0">
                          <a:effectLst/>
                          <a:latin typeface="Aptos" panose="020B0004020202020204" pitchFamily="34" charset="0"/>
                        </a:rPr>
                        <a:t> (CIKE)</a:t>
                      </a:r>
                      <a:endParaRPr lang="hu-HU" sz="8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141" marR="48141" marT="0" marB="0"/>
                </a:tc>
                <a:extLst>
                  <a:ext uri="{0D108BD9-81ED-4DB2-BD59-A6C34878D82A}">
                    <a16:rowId xmlns:a16="http://schemas.microsoft.com/office/drawing/2014/main" val="778371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26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>
          <a:extLst>
            <a:ext uri="{FF2B5EF4-FFF2-40B4-BE49-F238E27FC236}">
              <a16:creationId xmlns:a16="http://schemas.microsoft.com/office/drawing/2014/main" id="{A6388756-BA18-1250-0B78-93C8687F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E3E86FE-EB8F-D2C3-07FC-A3697D29D9EA}"/>
              </a:ext>
            </a:extLst>
          </p:cNvPr>
          <p:cNvSpPr txBox="1"/>
          <p:nvPr/>
        </p:nvSpPr>
        <p:spPr>
          <a:xfrm>
            <a:off x="2440112" y="1996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Agenda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3B1908-30F9-1968-CEED-AD61FD869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90454"/>
            <a:ext cx="8520600" cy="3178421"/>
          </a:xfrm>
        </p:spPr>
        <p:txBody>
          <a:bodyPr>
            <a:normAutofit/>
          </a:bodyPr>
          <a:lstStyle/>
          <a:p>
            <a:pPr marR="215900" algn="just">
              <a:spcAft>
                <a:spcPts val="1200"/>
              </a:spcAft>
            </a:pPr>
            <a:r>
              <a:rPr lang="en-US" sz="1800" b="1" i="1" spc="-5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the </a:t>
            </a:r>
            <a:r>
              <a:rPr lang="en-US" sz="1800" b="1" i="1" spc="-5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</a:t>
            </a:r>
            <a:r>
              <a:rPr lang="en-US" sz="1800" b="1" i="1" spc="-5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&amp; group formation (15 min)</a:t>
            </a:r>
            <a:endParaRPr lang="hu-HU" sz="1800" b="1" i="1" spc="-50" dirty="0">
              <a:solidFill>
                <a:schemeClr val="bg1">
                  <a:lumMod val="8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work: Defining top priorities for circular lifestyles in your city or </a:t>
            </a:r>
            <a:r>
              <a:rPr lang="en-GB" sz="1800" b="1" spc="-50" noProof="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neighbourhood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(10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GB" sz="1800" b="1" spc="-50" noProof="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Groupwork:</a:t>
            </a:r>
            <a:r>
              <a:rPr lang="hu-HU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 adaptation analysis of Good Practices (15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GB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Groupwork: 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Adaptation analysis of resources and pilot documentation (15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&amp; Wrap-up (20 min)</a:t>
            </a:r>
            <a:endParaRPr lang="en-US" b="1" spc="-50" dirty="0">
              <a:solidFill>
                <a:srgbClr val="7087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3CFB3CC6-1ACB-C3BA-E113-A7A71B93E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3F12772F-42E9-8D19-7252-2356A343BB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41857" y="1045437"/>
            <a:ext cx="2860286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  <a:hlinkClick r:id="rId4"/>
              </a:rPr>
              <a:t>mariann.szabo@gtk.bme.hu</a:t>
            </a:r>
            <a:endParaRPr sz="1400" b="1" dirty="0">
              <a:solidFill>
                <a:srgbClr val="4AA9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"/>
            </a:endParaRPr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0B2F1E22-E22D-CCD6-77B4-BD7A1B0B93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27838" y="1701312"/>
            <a:ext cx="3160835" cy="3165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80000"/>
              </a:lnSpc>
              <a:buSzPts val="935"/>
            </a:pPr>
            <a:r>
              <a:rPr lang="en-GB" sz="1600" b="1" noProof="0" dirty="0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Circular Lifestyle Knowledge Platform</a:t>
            </a:r>
          </a:p>
          <a:p>
            <a:pPr marL="0" lvl="0" indent="0">
              <a:lnSpc>
                <a:spcPct val="80000"/>
              </a:lnSpc>
              <a:buSzPts val="935"/>
            </a:pPr>
            <a:r>
              <a:rPr lang="hu-HU" sz="1600" b="1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https://circularlifestyle.eu/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lang="hu-HU" sz="1600" b="1" dirty="0">
              <a:solidFill>
                <a:srgbClr val="A1C6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Semi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600" b="1" dirty="0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From Niche to Centre - City </a:t>
            </a:r>
            <a:r>
              <a:rPr lang="en-US" sz="1600" b="1" dirty="0" err="1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Centres</a:t>
            </a:r>
            <a:r>
              <a:rPr lang="en-US" sz="1600" b="1" dirty="0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 as Places of Circular Lifestyles</a:t>
            </a:r>
            <a:endParaRPr lang="hu-HU" sz="1600" b="1" dirty="0">
              <a:solidFill>
                <a:srgbClr val="A1C6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Semi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u-HU" sz="1600" b="1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  <a:hlinkClick r:id="rId5"/>
              </a:rPr>
              <a:t>https://www.interreg-central.eu/projects/nice/?tab=home</a:t>
            </a:r>
            <a:br>
              <a:rPr lang="hu-HU" sz="1600" b="1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</a:br>
            <a:endParaRPr lang="hu-HU" sz="1600" b="1" dirty="0">
              <a:solidFill>
                <a:srgbClr val="A1C6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Semi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u-HU" sz="1600" b="1" dirty="0" err="1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LinkedIn</a:t>
            </a:r>
            <a:r>
              <a:rPr lang="hu-HU" sz="1600" b="1" dirty="0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: </a:t>
            </a:r>
            <a:r>
              <a:rPr lang="hu-HU" sz="1600" b="1" dirty="0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  <a:hlinkClick r:id="rId6"/>
              </a:rPr>
              <a:t>https://www.linkedin.com/company/niceproject/posts/?feedView=all</a:t>
            </a:r>
            <a:r>
              <a:rPr lang="hu-HU" sz="1600" b="1" dirty="0">
                <a:solidFill>
                  <a:srgbClr val="A1C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	</a:t>
            </a:r>
            <a:endParaRPr sz="1600" b="1" dirty="0">
              <a:solidFill>
                <a:srgbClr val="A1C6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 SemiBold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5E9A361-4C51-3ECF-BE72-F8884C68A727}"/>
              </a:ext>
            </a:extLst>
          </p:cNvPr>
          <p:cNvSpPr txBox="1"/>
          <p:nvPr/>
        </p:nvSpPr>
        <p:spPr>
          <a:xfrm>
            <a:off x="2440112" y="1996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Contact information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84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snímka obrazovky, písmo, logo&#10;&#10;Automaticky generovaný popis">
            <a:extLst>
              <a:ext uri="{FF2B5EF4-FFF2-40B4-BE49-F238E27FC236}">
                <a16:creationId xmlns:a16="http://schemas.microsoft.com/office/drawing/2014/main" id="{BBEB4F3E-F555-DA40-8D2A-64597FF6F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>
          <a:extLst>
            <a:ext uri="{FF2B5EF4-FFF2-40B4-BE49-F238E27FC236}">
              <a16:creationId xmlns:a16="http://schemas.microsoft.com/office/drawing/2014/main" id="{05432CC6-2DEC-472F-6342-4A79CAAC6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2A70F28-040D-8B51-2B91-F62D45AD55B2}"/>
              </a:ext>
            </a:extLst>
          </p:cNvPr>
          <p:cNvSpPr txBox="1"/>
          <p:nvPr/>
        </p:nvSpPr>
        <p:spPr>
          <a:xfrm>
            <a:off x="2440112" y="1996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Agenda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6D338D4-B30E-8B65-E9B2-5D3DD708E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90454"/>
            <a:ext cx="8520600" cy="3178421"/>
          </a:xfrm>
        </p:spPr>
        <p:txBody>
          <a:bodyPr>
            <a:normAutofit/>
          </a:bodyPr>
          <a:lstStyle/>
          <a:p>
            <a:pPr marR="215900" algn="just">
              <a:spcAft>
                <a:spcPts val="1200"/>
              </a:spcAft>
            </a:pP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the </a:t>
            </a:r>
            <a:r>
              <a:rPr lang="en-US" sz="1800" b="1" spc="-50" dirty="0" err="1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&amp; group formation (15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work: Defining top priorities for circular lifestyles in your city or </a:t>
            </a:r>
            <a:r>
              <a:rPr lang="en-GB" sz="1800" b="1" spc="-50" noProof="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neighbourhood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(10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GB" sz="1800" b="1" spc="-50" noProof="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Groupwork:</a:t>
            </a:r>
            <a:r>
              <a:rPr lang="hu-HU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Thematic adaptation analysis of Good Practices (15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GB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Groupwork: </a:t>
            </a: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Adaptation analysis of resources and pilot documentation (15 min)</a:t>
            </a:r>
            <a:endParaRPr lang="hu-HU" sz="1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15900" algn="just">
              <a:spcAft>
                <a:spcPts val="1200"/>
              </a:spcAft>
            </a:pPr>
            <a:r>
              <a:rPr lang="en-US" sz="1800" b="1" spc="-50" dirty="0">
                <a:solidFill>
                  <a:srgbClr val="7087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&amp; Wrap-up (20 min)</a:t>
            </a:r>
            <a:endParaRPr lang="en-US" b="1" spc="-50" dirty="0">
              <a:solidFill>
                <a:srgbClr val="7087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7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A90C7E6-3CB5-AA70-0F88-EDDB64E25769}"/>
              </a:ext>
            </a:extLst>
          </p:cNvPr>
          <p:cNvSpPr txBox="1"/>
          <p:nvPr/>
        </p:nvSpPr>
        <p:spPr>
          <a:xfrm>
            <a:off x="2440112" y="1996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About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the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 project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1C6E64E-EF14-1726-8637-B1FA98BEE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32873"/>
            <a:ext cx="8520600" cy="4010959"/>
          </a:xfrm>
        </p:spPr>
        <p:txBody>
          <a:bodyPr>
            <a:normAutofit fontScale="62500" lnSpcReduction="20000"/>
          </a:bodyPr>
          <a:lstStyle/>
          <a:p>
            <a:pPr marL="114300" marR="215900" indent="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city </a:t>
            </a:r>
            <a:r>
              <a:rPr lang="en-US" sz="2800" b="1" spc="-50" dirty="0" err="1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r>
              <a:rPr lang="en-US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used to be busy </a:t>
            </a:r>
            <a:r>
              <a:rPr lang="en-US" sz="2800" b="1" spc="-5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resource-intensive </a:t>
            </a:r>
            <a:r>
              <a:rPr lang="en-US" sz="2800" b="1" spc="-5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r>
              <a:rPr lang="en-US" sz="2800" b="1" spc="-5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consumption</a:t>
            </a:r>
            <a:r>
              <a:rPr lang="en-US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but due to the Corona pandemic and a shift towards online trade, </a:t>
            </a:r>
            <a:r>
              <a:rPr lang="en-US" sz="2800" b="1" spc="-5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numerous shops had to close</a:t>
            </a:r>
            <a:r>
              <a:rPr lang="en-US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the supply chains were interrupted. </a:t>
            </a:r>
            <a:r>
              <a:rPr lang="en-US" sz="2800" b="1" spc="-5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and sustainable consumption models </a:t>
            </a:r>
            <a:r>
              <a:rPr lang="en-US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to more circularity and sufficiency increase do exist, but due to the current framework conditions, these models </a:t>
            </a:r>
            <a:r>
              <a:rPr lang="en-US" sz="2800" b="1" spc="-5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usually only remain in their niche.</a:t>
            </a:r>
            <a:endParaRPr lang="hu-HU" sz="2800" b="1" spc="-5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marR="215900" indent="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sz="2800" b="1" spc="-50" dirty="0" err="1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</a:t>
            </a:r>
            <a:r>
              <a:rPr lang="hu-HU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spc="-50" dirty="0" err="1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project’s</a:t>
            </a:r>
            <a:r>
              <a:rPr lang="hu-HU" sz="28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b="1" spc="-50" dirty="0" err="1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US" sz="28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hu-HU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ransformation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central places in cities </a:t>
            </a:r>
            <a:r>
              <a:rPr lang="en-US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make it easy for their inhabitants to implement sustainable lifestyle</a:t>
            </a:r>
            <a:r>
              <a:rPr lang="hu-HU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hu-HU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accordance</a:t>
            </a:r>
            <a:r>
              <a:rPr lang="hu-HU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hu-HU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principles</a:t>
            </a:r>
            <a:r>
              <a:rPr lang="hu-HU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</a:t>
            </a:r>
            <a:r>
              <a:rPr lang="hu-HU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</a:t>
            </a:r>
            <a:endParaRPr lang="hu-HU" sz="24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(re)animate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r>
              <a:rPr lang="en-US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more </a:t>
            </a:r>
            <a:r>
              <a:rPr lang="en-US" sz="24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way</a:t>
            </a:r>
            <a:endParaRPr lang="hu-HU" sz="2400" b="1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>
              <a:spcBef>
                <a:spcPts val="600"/>
              </a:spcBef>
              <a:buNone/>
            </a:pPr>
            <a:endParaRPr lang="hu-HU" sz="2900" b="1" spc="-50" dirty="0">
              <a:solidFill>
                <a:srgbClr val="7087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>
              <a:spcBef>
                <a:spcPts val="600"/>
              </a:spcBef>
              <a:buNone/>
            </a:pPr>
            <a:r>
              <a:rPr lang="hu-HU" sz="29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Duration: May 2023 – </a:t>
            </a:r>
            <a:r>
              <a:rPr lang="hu-HU" sz="2900" b="1" spc="-50" dirty="0" err="1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r>
              <a:rPr lang="hu-HU" sz="29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2026 (3 </a:t>
            </a:r>
            <a:r>
              <a:rPr lang="hu-HU" sz="2900" b="1" spc="-50" dirty="0" err="1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hu-HU" sz="2900" b="1" spc="-50" dirty="0">
                <a:solidFill>
                  <a:srgbClr val="7087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2900" b="1" spc="-50" dirty="0">
              <a:solidFill>
                <a:srgbClr val="70879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hu-HU" sz="240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7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072825D-7B97-1859-1408-89E34C4CBE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8"/>
          <a:stretch/>
        </p:blipFill>
        <p:spPr bwMode="auto">
          <a:xfrm>
            <a:off x="613165" y="1110402"/>
            <a:ext cx="3046730" cy="344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E97ADB2-003B-D0E5-6D00-66BDC756DBFB}"/>
              </a:ext>
            </a:extLst>
          </p:cNvPr>
          <p:cNvSpPr txBox="1"/>
          <p:nvPr/>
        </p:nvSpPr>
        <p:spPr>
          <a:xfrm>
            <a:off x="3756582" y="1593979"/>
            <a:ext cx="5246742" cy="2836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The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German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Environmental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Agency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(DE), lead partner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ENVIROS, an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environmental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protection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related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consulting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company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(CZ)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StadtLABOR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a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lab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sustainable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innovation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(AT)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Scientific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Research Centre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Bistra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Ptuj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a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research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and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development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centre (SI)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Italian National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Agency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New Technologies,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Energy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and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Sustainable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Economic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Development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(IT)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Research and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Innovation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Centre Pro-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Akademia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(PL)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Budapest University of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Technology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and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Economics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(HU)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Creative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Industry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Košice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n.o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., a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creative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agency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(SK)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Municipality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of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Brzeg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Dolny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(PL)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6933A30-F8B9-79EA-E53F-8C41D9F8D189}"/>
              </a:ext>
            </a:extLst>
          </p:cNvPr>
          <p:cNvSpPr txBox="1"/>
          <p:nvPr/>
        </p:nvSpPr>
        <p:spPr>
          <a:xfrm>
            <a:off x="2440112" y="1996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Project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Partners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A8CE273D-1D75-3FEE-B783-F6E2BCBC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n this picture the Project Team and Programme Officer in the first Partner Meeting partners are shown.&#10;">
            <a:extLst>
              <a:ext uri="{FF2B5EF4-FFF2-40B4-BE49-F238E27FC236}">
                <a16:creationId xmlns:a16="http://schemas.microsoft.com/office/drawing/2014/main" id="{1F13E4D3-20D1-31C3-3AEB-AFE4BF4964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 bwMode="auto">
          <a:xfrm>
            <a:off x="1146329" y="847602"/>
            <a:ext cx="6775389" cy="413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B972270-0A99-5219-2A62-FD13E529E144}"/>
              </a:ext>
            </a:extLst>
          </p:cNvPr>
          <p:cNvSpPr txBox="1"/>
          <p:nvPr/>
        </p:nvSpPr>
        <p:spPr>
          <a:xfrm>
            <a:off x="5279781" y="4826953"/>
            <a:ext cx="2641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hu-H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Geberle</a:t>
            </a:r>
            <a:r>
              <a:rPr kumimoji="0" lang="hu-H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B. (BME)</a:t>
            </a:r>
          </a:p>
        </p:txBody>
      </p:sp>
    </p:spTree>
    <p:extLst>
      <p:ext uri="{BB962C8B-B14F-4D97-AF65-F5344CB8AC3E}">
        <p14:creationId xmlns:p14="http://schemas.microsoft.com/office/powerpoint/2010/main" val="421471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41857" y="1238866"/>
            <a:ext cx="2860286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AA9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Circular economy citizenship – more than recycling</a:t>
            </a:r>
            <a:endParaRPr sz="2400" b="1" dirty="0">
              <a:solidFill>
                <a:srgbClr val="4AA96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serrat"/>
            </a:endParaRPr>
          </a:p>
        </p:txBody>
      </p:sp>
      <p:pic>
        <p:nvPicPr>
          <p:cNvPr id="2" name="Kép 1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2D5FE48A-A59D-6847-DE0A-E9A351B28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63" y="1836377"/>
            <a:ext cx="2459474" cy="30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8">
          <a:extLst>
            <a:ext uri="{FF2B5EF4-FFF2-40B4-BE49-F238E27FC236}">
              <a16:creationId xmlns:a16="http://schemas.microsoft.com/office/drawing/2014/main" id="{9925A82D-39B5-F266-7279-15FA1734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80EAB3C-8FD1-5FFC-8776-71ED2EAA47E6}"/>
              </a:ext>
            </a:extLst>
          </p:cNvPr>
          <p:cNvSpPr txBox="1"/>
          <p:nvPr/>
        </p:nvSpPr>
        <p:spPr>
          <a:xfrm>
            <a:off x="2440112" y="199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AA96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 SemiBold"/>
              </a:rPr>
              <a:t>Options for closing resource loops with circular lifestyles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17B33D-52F9-39DD-CA92-3FD9A41B1BD9}"/>
              </a:ext>
            </a:extLst>
          </p:cNvPr>
          <p:cNvGraphicFramePr/>
          <p:nvPr/>
        </p:nvGraphicFramePr>
        <p:xfrm>
          <a:off x="1710965" y="919113"/>
          <a:ext cx="5931067" cy="195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418BC99-B342-EB2D-AE24-BC8D4920578F}"/>
              </a:ext>
            </a:extLst>
          </p:cNvPr>
          <p:cNvGraphicFramePr/>
          <p:nvPr/>
        </p:nvGraphicFramePr>
        <p:xfrm>
          <a:off x="2253688" y="2879039"/>
          <a:ext cx="5598160" cy="222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A7E800EA-BBA0-322F-446D-6437C9462AAF}"/>
              </a:ext>
            </a:extLst>
          </p:cNvPr>
          <p:cNvSpPr txBox="1"/>
          <p:nvPr/>
        </p:nvSpPr>
        <p:spPr>
          <a:xfrm>
            <a:off x="0" y="4435614"/>
            <a:ext cx="3696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Szabó, M.,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Gimkiewicz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J.,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Cappellaro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F. 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et al.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Transition to circular economy of urban areas and communities with special attention to lifestyles. 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Discov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Sustain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5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482 (2024).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14"/>
              </a:rPr>
              <a:t>https://doi.org/10.1007/s43621-024-00726-0</a:t>
            </a:r>
            <a:r>
              <a:rPr kumimoji="0" lang="hu-HU" sz="1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	</a:t>
            </a:r>
            <a:endParaRPr kumimoji="0" lang="hu-H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7594726-9713-B729-6E6A-ED37BD0E42C4}"/>
              </a:ext>
            </a:extLst>
          </p:cNvPr>
          <p:cNvSpPr txBox="1"/>
          <p:nvPr/>
        </p:nvSpPr>
        <p:spPr>
          <a:xfrm>
            <a:off x="7359910" y="2436391"/>
            <a:ext cx="1649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Value Retention Options in Circular Economy </a:t>
            </a:r>
            <a:r>
              <a:rPr kumimoji="0" lang="hu-HU" sz="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by</a:t>
            </a:r>
            <a:r>
              <a:rPr kumimoji="0" lang="hu-HU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en-GB" sz="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Reike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Vermeulen &amp; </a:t>
            </a:r>
            <a:r>
              <a:rPr kumimoji="0" lang="en-GB" sz="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Witjes</a:t>
            </a:r>
            <a:r>
              <a:rPr kumimoji="0" lang="en-GB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2018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6B5FEAC8-1578-C198-6C8F-9B60E00C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3;p17">
            <a:extLst>
              <a:ext uri="{FF2B5EF4-FFF2-40B4-BE49-F238E27FC236}">
                <a16:creationId xmlns:a16="http://schemas.microsoft.com/office/drawing/2014/main" id="{25875019-3780-FA2F-7D6C-35AFF1E94F5C}"/>
              </a:ext>
            </a:extLst>
          </p:cNvPr>
          <p:cNvSpPr txBox="1"/>
          <p:nvPr/>
        </p:nvSpPr>
        <p:spPr>
          <a:xfrm>
            <a:off x="1678775" y="118700"/>
            <a:ext cx="565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" sz="2900" b="1" i="0" u="none" strike="noStrike" kern="0" cap="none" spc="0" normalizeH="0" baseline="0" noProof="0" dirty="0">
                <a:ln>
                  <a:noFill/>
                </a:ln>
                <a:solidFill>
                  <a:srgbClr val="A1C65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"/>
              </a:rPr>
              <a:t>Essence of the NiCE project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A1C65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99D2CC-4B48-7D9A-8671-BF47AA4B2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982235"/>
              </p:ext>
            </p:extLst>
          </p:nvPr>
        </p:nvGraphicFramePr>
        <p:xfrm>
          <a:off x="2344615" y="874938"/>
          <a:ext cx="4472354" cy="112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A988A9F4-F95E-2FAC-1639-9DA5D977F3ED}"/>
              </a:ext>
            </a:extLst>
          </p:cNvPr>
          <p:cNvSpPr/>
          <p:nvPr/>
        </p:nvSpPr>
        <p:spPr>
          <a:xfrm>
            <a:off x="567103" y="824381"/>
            <a:ext cx="1666144" cy="1224329"/>
          </a:xfrm>
          <a:prstGeom prst="rightArrow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81A0113-00A3-CA66-96D1-67044A6C9C64}"/>
              </a:ext>
            </a:extLst>
          </p:cNvPr>
          <p:cNvSpPr txBox="1"/>
          <p:nvPr/>
        </p:nvSpPr>
        <p:spPr>
          <a:xfrm>
            <a:off x="567102" y="1118178"/>
            <a:ext cx="166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Interviews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Needs’ assessment 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focus group discussions, interviews, co-creative workshops, 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Li</a:t>
            </a:r>
            <a:r>
              <a:rPr kumimoji="0" lang="en-US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ving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ab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s)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4677CAD0-D3C8-46C4-5573-9B260234830C}"/>
              </a:ext>
            </a:extLst>
          </p:cNvPr>
          <p:cNvSpPr/>
          <p:nvPr/>
        </p:nvSpPr>
        <p:spPr>
          <a:xfrm rot="10800000">
            <a:off x="6919543" y="823931"/>
            <a:ext cx="1899139" cy="1208091"/>
          </a:xfrm>
          <a:prstGeom prst="rightArrow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84E7F7F-3789-34C9-2B43-901AC9F09342}"/>
              </a:ext>
            </a:extLst>
          </p:cNvPr>
          <p:cNvSpPr txBox="1"/>
          <p:nvPr/>
        </p:nvSpPr>
        <p:spPr>
          <a:xfrm>
            <a:off x="7262439" y="1125964"/>
            <a:ext cx="1556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Desk research</a:t>
            </a:r>
            <a:b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Secondary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research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frameworks for the promotion of circular economy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kumimoji="0" lang="hu-HU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circular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kumimoji="0" lang="hu-HU" sz="7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roadmaps</a:t>
            </a:r>
            <a:r>
              <a:rPr kumimoji="0" lang="hu-HU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1" name="Nyíl: jobbra mutató 10">
            <a:extLst>
              <a:ext uri="{FF2B5EF4-FFF2-40B4-BE49-F238E27FC236}">
                <a16:creationId xmlns:a16="http://schemas.microsoft.com/office/drawing/2014/main" id="{BF7D8978-5431-5810-20B3-0483BAC15CA9}"/>
              </a:ext>
            </a:extLst>
          </p:cNvPr>
          <p:cNvSpPr/>
          <p:nvPr/>
        </p:nvSpPr>
        <p:spPr>
          <a:xfrm rot="5400000">
            <a:off x="4505453" y="1803199"/>
            <a:ext cx="133090" cy="604487"/>
          </a:xfrm>
          <a:prstGeom prst="rightArrow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23CC1ED-0BF7-E037-976D-904FAF71A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33938"/>
              </p:ext>
            </p:extLst>
          </p:nvPr>
        </p:nvGraphicFramePr>
        <p:xfrm>
          <a:off x="334106" y="2217582"/>
          <a:ext cx="8493372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Nyíl: jobbra mutató 20">
            <a:extLst>
              <a:ext uri="{FF2B5EF4-FFF2-40B4-BE49-F238E27FC236}">
                <a16:creationId xmlns:a16="http://schemas.microsoft.com/office/drawing/2014/main" id="{23B5B22C-7586-0B57-0CE8-8E3D444804B6}"/>
              </a:ext>
            </a:extLst>
          </p:cNvPr>
          <p:cNvSpPr/>
          <p:nvPr/>
        </p:nvSpPr>
        <p:spPr>
          <a:xfrm rot="5400000">
            <a:off x="4490671" y="2680326"/>
            <a:ext cx="162654" cy="604487"/>
          </a:xfrm>
          <a:prstGeom prst="rightArrow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FE8E185-1033-900D-90C2-D4466FE05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056794"/>
              </p:ext>
            </p:extLst>
          </p:nvPr>
        </p:nvGraphicFramePr>
        <p:xfrm>
          <a:off x="325312" y="3124956"/>
          <a:ext cx="8493372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D86FD0F3-E348-11D3-6D71-C60E46EFEDD1}"/>
              </a:ext>
            </a:extLst>
          </p:cNvPr>
          <p:cNvSpPr/>
          <p:nvPr/>
        </p:nvSpPr>
        <p:spPr>
          <a:xfrm rot="5400000">
            <a:off x="4468676" y="3568021"/>
            <a:ext cx="162654" cy="604487"/>
          </a:xfrm>
          <a:prstGeom prst="rightArrow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14D119A1-251B-B901-7547-3761A6D89312}"/>
              </a:ext>
            </a:extLst>
          </p:cNvPr>
          <p:cNvSpPr txBox="1"/>
          <p:nvPr/>
        </p:nvSpPr>
        <p:spPr>
          <a:xfrm>
            <a:off x="320915" y="4003342"/>
            <a:ext cx="850216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1.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Solution box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four 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transferable solutions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based on the pilot implementation experiences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 </a:t>
            </a:r>
            <a:b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kumimoji="0" lang="hu-H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2.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Documentation </a:t>
            </a:r>
            <a:r>
              <a:rPr kumimoji="0" lang="hu-HU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of pilot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implementation 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blogs, videos</a:t>
            </a:r>
            <a:r>
              <a:rPr kumimoji="0" lang="hu-H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Nyíl: jobbra mutató 1">
            <a:extLst>
              <a:ext uri="{FF2B5EF4-FFF2-40B4-BE49-F238E27FC236}">
                <a16:creationId xmlns:a16="http://schemas.microsoft.com/office/drawing/2014/main" id="{4BB49D2C-CE13-91CE-18CA-42B1DD33B5E2}"/>
              </a:ext>
            </a:extLst>
          </p:cNvPr>
          <p:cNvSpPr/>
          <p:nvPr/>
        </p:nvSpPr>
        <p:spPr>
          <a:xfrm rot="5400000">
            <a:off x="4426897" y="4265063"/>
            <a:ext cx="162654" cy="604487"/>
          </a:xfrm>
          <a:prstGeom prst="rightArrow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0F21CA6-EE5B-0C46-E3D7-AE993560E170}"/>
              </a:ext>
            </a:extLst>
          </p:cNvPr>
          <p:cNvSpPr txBox="1"/>
          <p:nvPr/>
        </p:nvSpPr>
        <p:spPr>
          <a:xfrm>
            <a:off x="257141" y="4695272"/>
            <a:ext cx="8502166" cy="253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Lifestyle Knowledge Platform: The central legacy of the </a:t>
            </a:r>
            <a:r>
              <a:rPr lang="en-US" sz="10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NiCE</a:t>
            </a:r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project, integrating all key results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9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/>
      <p:bldP spid="9" grpId="0" animBg="1"/>
      <p:bldP spid="10" grpId="0"/>
      <p:bldP spid="11" grpId="0" animBg="1"/>
      <p:bldGraphic spid="12" grpId="0">
        <p:bldAsOne/>
      </p:bldGraphic>
      <p:bldP spid="21" grpId="0" animBg="1"/>
      <p:bldGraphic spid="23" grpId="0">
        <p:bldAsOne/>
      </p:bldGraphic>
      <p:bldP spid="24" grpId="0" animBg="1"/>
      <p:bldP spid="25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569E108C-887B-C618-F8D1-41CC8BDE6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számítógép, képernyőkép, Web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2167C2D-7293-3BC5-7846-E79CAB7D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08" y="52204"/>
            <a:ext cx="2921855" cy="5039092"/>
          </a:xfrm>
          <a:prstGeom prst="rect">
            <a:avLst/>
          </a:prstGeom>
          <a:ln w="12700" cap="sq">
            <a:solidFill>
              <a:srgbClr val="A1C65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A05ABE-3107-5947-18AA-17144ED8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" y="2153588"/>
            <a:ext cx="970168" cy="137264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7C9C34D-2533-FC80-AF32-A502C763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79" y="584323"/>
            <a:ext cx="1649484" cy="13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E138A58-97F9-909F-380E-D2F9C8FF6FD1}"/>
              </a:ext>
            </a:extLst>
          </p:cNvPr>
          <p:cNvSpPr txBox="1"/>
          <p:nvPr/>
        </p:nvSpPr>
        <p:spPr>
          <a:xfrm>
            <a:off x="51813" y="3890967"/>
            <a:ext cx="302569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" b="1" i="1" dirty="0">
                <a:solidFill>
                  <a:srgbClr val="0070C0"/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Resources</a:t>
            </a:r>
            <a:r>
              <a:rPr lang="hu-HU" sz="800" b="1" i="1" dirty="0">
                <a:solidFill>
                  <a:srgbClr val="0070C0"/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: </a:t>
            </a:r>
            <a:r>
              <a:rPr lang="en-GB" sz="800" b="1" i="1" dirty="0">
                <a:solidFill>
                  <a:srgbClr val="0070C0"/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Educational materials (soon)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Card Game: Climate Scale</a:t>
            </a:r>
            <a:endParaRPr kumimoji="0" lang="en-GB" sz="7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Circle City – a cooperative board game about sustainable life in the city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Pub Quiz and Educational Game</a:t>
            </a:r>
            <a:endParaRPr kumimoji="0" lang="en-GB" sz="7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Young researchers approach for circular economy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Quiz on saving water 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Upcycling workshop guides: sewing a pillow from textile scraps </a:t>
            </a:r>
            <a:endParaRPr kumimoji="0" lang="hu-HU" sz="7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Workshop for student groups on circular lifestyles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Best Practice Examples – Virtual Exhibition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7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Plant-based circular cookbook</a:t>
            </a:r>
            <a:endParaRPr kumimoji="0" lang="en-GB" sz="7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545EA6C-86CD-121B-BE93-EDC2FA965E29}"/>
              </a:ext>
            </a:extLst>
          </p:cNvPr>
          <p:cNvSpPr txBox="1"/>
          <p:nvPr/>
        </p:nvSpPr>
        <p:spPr>
          <a:xfrm>
            <a:off x="3712308" y="2814205"/>
            <a:ext cx="1930395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https://circularlifestyle.eu/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BE2A124-C416-B9EF-2932-B93FBBEFA262}"/>
              </a:ext>
            </a:extLst>
          </p:cNvPr>
          <p:cNvSpPr txBox="1"/>
          <p:nvPr/>
        </p:nvSpPr>
        <p:spPr>
          <a:xfrm>
            <a:off x="6193379" y="2017752"/>
            <a:ext cx="2816807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u-H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Online </a:t>
            </a:r>
            <a:r>
              <a:rPr kumimoji="0" lang="hu-HU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seminars</a:t>
            </a:r>
            <a:r>
              <a:rPr kumimoji="0" lang="hu-H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(</a:t>
            </a:r>
            <a:r>
              <a:rPr kumimoji="0" lang="hu-HU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videos</a:t>
            </a:r>
            <a:r>
              <a:rPr kumimoji="0" lang="hu-HU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  <a:endParaRPr kumimoji="0" lang="en-GB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Big Points for Sustainable Consumption and Circular Lifestyles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The role of urban, university and school living labs in promoting circularity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Bringing circularity closer to people – the experience from Graz and Warsaw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Circular Lifestyles, E-commerce and city 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centres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are they compatible?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Urban Regeneration with Circular Economy Principles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Building community around  multifunctional resource </a:t>
            </a:r>
            <a:r>
              <a:rPr kumimoji="0" lang="en-US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centres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Opportunities and challenges for circular water management</a:t>
            </a:r>
            <a:endParaRPr kumimoji="0" lang="hu-HU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BAD62DB-7C03-6984-7F19-C7E87F3A0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034682"/>
              </p:ext>
            </p:extLst>
          </p:nvPr>
        </p:nvGraphicFramePr>
        <p:xfrm>
          <a:off x="6193379" y="3176427"/>
          <a:ext cx="2816807" cy="175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7A74F136-E297-86A7-6490-A299ED39AA24}"/>
              </a:ext>
            </a:extLst>
          </p:cNvPr>
          <p:cNvSpPr txBox="1"/>
          <p:nvPr/>
        </p:nvSpPr>
        <p:spPr>
          <a:xfrm>
            <a:off x="178494" y="731997"/>
            <a:ext cx="2700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Resources: </a:t>
            </a:r>
            <a:r>
              <a:rPr kumimoji="0" lang="en-GB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NiCE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 Solution Bo</a:t>
            </a:r>
            <a:r>
              <a:rPr kumimoji="0" lang="hu-HU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x </a:t>
            </a:r>
            <a:br>
              <a:rPr kumimoji="0" lang="hu-HU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</a:b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based on the pilot experiences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9BACD8E-230E-BB1F-0EFE-A4653D226035}"/>
              </a:ext>
            </a:extLst>
          </p:cNvPr>
          <p:cNvSpPr txBox="1"/>
          <p:nvPr/>
        </p:nvSpPr>
        <p:spPr>
          <a:xfrm>
            <a:off x="101112" y="1942394"/>
            <a:ext cx="27783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Resources: Circular lifestyle tools</a:t>
            </a:r>
            <a:r>
              <a:rPr kumimoji="0" lang="hu-HU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cs typeface="Aparajita" panose="020B0502040204020203" pitchFamily="18" charset="0"/>
                <a:sym typeface="Arial"/>
              </a:rPr>
              <a:t>for cities, authorities</a:t>
            </a:r>
          </a:p>
        </p:txBody>
      </p:sp>
      <p:pic>
        <p:nvPicPr>
          <p:cNvPr id="17" name="Kép 16" descr="A képen szöveg, képernyőkép, Betűtípus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CA4462C-14DA-5051-3E2C-6229C5F557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0360" y="2153588"/>
            <a:ext cx="966175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Kép 18" descr="A képen szöveg, képernyőkép, Betűtípus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9A60EAF-A32E-0C60-7E2C-93BDDA6132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4915" y="2153588"/>
            <a:ext cx="972589" cy="1371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BDB30B4B-71CD-2D23-6FA4-DAEE96C4BC0A}"/>
              </a:ext>
            </a:extLst>
          </p:cNvPr>
          <p:cNvSpPr txBox="1"/>
          <p:nvPr/>
        </p:nvSpPr>
        <p:spPr>
          <a:xfrm>
            <a:off x="178493" y="3532209"/>
            <a:ext cx="2920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700" b="1" i="1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Article: Transition to circular economy of urban areas and communities with special attention to lifestyles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C6957593-7DA0-26E8-755F-6BE5AE85575F}"/>
              </a:ext>
            </a:extLst>
          </p:cNvPr>
          <p:cNvSpPr/>
          <p:nvPr/>
        </p:nvSpPr>
        <p:spPr>
          <a:xfrm>
            <a:off x="3191608" y="4273062"/>
            <a:ext cx="672611" cy="818234"/>
          </a:xfrm>
          <a:prstGeom prst="rect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08E3C988-CC32-DE7B-A7F3-DC27A8299EAD}"/>
              </a:ext>
            </a:extLst>
          </p:cNvPr>
          <p:cNvSpPr/>
          <p:nvPr/>
        </p:nvSpPr>
        <p:spPr>
          <a:xfrm>
            <a:off x="3921577" y="4273062"/>
            <a:ext cx="672611" cy="818234"/>
          </a:xfrm>
          <a:prstGeom prst="rect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8D24F643-465D-A45B-00D7-8DACD4C50214}"/>
              </a:ext>
            </a:extLst>
          </p:cNvPr>
          <p:cNvSpPr/>
          <p:nvPr/>
        </p:nvSpPr>
        <p:spPr>
          <a:xfrm>
            <a:off x="4626735" y="4273062"/>
            <a:ext cx="672611" cy="818234"/>
          </a:xfrm>
          <a:prstGeom prst="rect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F71E2482-A899-B1CE-6CC0-51FC80354B38}"/>
              </a:ext>
            </a:extLst>
          </p:cNvPr>
          <p:cNvSpPr/>
          <p:nvPr/>
        </p:nvSpPr>
        <p:spPr>
          <a:xfrm>
            <a:off x="5361555" y="4273062"/>
            <a:ext cx="672611" cy="818234"/>
          </a:xfrm>
          <a:prstGeom prst="rect">
            <a:avLst/>
          </a:prstGeom>
          <a:noFill/>
          <a:ln>
            <a:solidFill>
              <a:srgbClr val="A1C65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12A30B8D-1B45-8A47-71FF-2D7A70112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607412"/>
              </p:ext>
            </p:extLst>
          </p:nvPr>
        </p:nvGraphicFramePr>
        <p:xfrm>
          <a:off x="491651" y="1046216"/>
          <a:ext cx="2053102" cy="83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8159534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1307</Words>
  <Application>Microsoft Office PowerPoint</Application>
  <PresentationFormat>Diavetítés a képernyőre (16:9 oldalarány)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Open Sans</vt:lpstr>
      <vt:lpstr>Montserrat SemiBold</vt:lpstr>
      <vt:lpstr>Aptos</vt:lpstr>
      <vt:lpstr>Symbol</vt:lpstr>
      <vt:lpstr>Arial</vt:lpstr>
      <vt:lpstr>Simple Light</vt:lpstr>
      <vt:lpstr>The NiCE Knowledge Platform:  a Toolkit for Urban Circular Lifestyle Transformers</vt:lpstr>
      <vt:lpstr>PowerPoint-bemutató</vt:lpstr>
      <vt:lpstr>PowerPoint-bemutató</vt:lpstr>
      <vt:lpstr>PowerPoint-bemutató</vt:lpstr>
      <vt:lpstr>PowerPoint-bemutató</vt:lpstr>
      <vt:lpstr>Circular economy citizenship – more than recycling</vt:lpstr>
      <vt:lpstr>PowerPoint-bemutató</vt:lpstr>
      <vt:lpstr>PowerPoint-bemutató</vt:lpstr>
      <vt:lpstr>PowerPoint-bemutató</vt:lpstr>
      <vt:lpstr>PowerPoint-bemutató</vt:lpstr>
      <vt:lpstr>PowerPoint-bemutató</vt:lpstr>
      <vt:lpstr>mariann.szabo@gtk.bme.hu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Jozef Tušan</dc:creator>
  <cp:lastModifiedBy>Szabó Mariann</cp:lastModifiedBy>
  <cp:revision>190</cp:revision>
  <dcterms:modified xsi:type="dcterms:W3CDTF">2026-03-08T19:21:09Z</dcterms:modified>
</cp:coreProperties>
</file>