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9"/>
  </p:notesMasterIdLst>
  <p:sldIdLst>
    <p:sldId id="261" r:id="rId5"/>
    <p:sldId id="266" r:id="rId6"/>
    <p:sldId id="279" r:id="rId7"/>
    <p:sldId id="296" r:id="rId8"/>
    <p:sldId id="274" r:id="rId9"/>
    <p:sldId id="269" r:id="rId10"/>
    <p:sldId id="270" r:id="rId11"/>
    <p:sldId id="268" r:id="rId12"/>
    <p:sldId id="281" r:id="rId13"/>
    <p:sldId id="295" r:id="rId14"/>
    <p:sldId id="282" r:id="rId15"/>
    <p:sldId id="283" r:id="rId16"/>
    <p:sldId id="275" r:id="rId17"/>
    <p:sldId id="286" r:id="rId18"/>
    <p:sldId id="289" r:id="rId19"/>
    <p:sldId id="290" r:id="rId20"/>
    <p:sldId id="292" r:id="rId21"/>
    <p:sldId id="291" r:id="rId22"/>
    <p:sldId id="293" r:id="rId23"/>
    <p:sldId id="276" r:id="rId24"/>
    <p:sldId id="278" r:id="rId25"/>
    <p:sldId id="294" r:id="rId26"/>
    <p:sldId id="267" r:id="rId27"/>
    <p:sldId id="271" r:id="rId28"/>
  </p:sldIdLst>
  <p:sldSz cx="20320000" cy="1143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1AB"/>
    <a:srgbClr val="5FC4E1"/>
    <a:srgbClr val="00AAC9"/>
    <a:srgbClr val="3E7753"/>
    <a:srgbClr val="5BB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A827BE-D972-4663-93E2-BFADA231F8BD}" v="44" dt="2026-03-08T21:34:53.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35" d="100"/>
          <a:sy n="35" d="100"/>
        </p:scale>
        <p:origin x="9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e Kelchtermans" userId="64f5d8d6-959a-435d-aee8-593db2306600" providerId="ADAL" clId="{ED883751-8F3C-4137-ABE9-D58A63379E61}"/>
    <pc:docChg chg="undo custSel addSld delSld modSld sldOrd">
      <pc:chgData name="Nele Kelchtermans" userId="64f5d8d6-959a-435d-aee8-593db2306600" providerId="ADAL" clId="{ED883751-8F3C-4137-ABE9-D58A63379E61}" dt="2026-03-08T21:35:29.472" v="535" actId="1076"/>
      <pc:docMkLst>
        <pc:docMk/>
      </pc:docMkLst>
      <pc:sldChg chg="modSp mod">
        <pc:chgData name="Nele Kelchtermans" userId="64f5d8d6-959a-435d-aee8-593db2306600" providerId="ADAL" clId="{ED883751-8F3C-4137-ABE9-D58A63379E61}" dt="2026-03-08T21:34:58.019" v="531" actId="14100"/>
        <pc:sldMkLst>
          <pc:docMk/>
          <pc:sldMk cId="2558089145" sldId="266"/>
        </pc:sldMkLst>
        <pc:spChg chg="mod">
          <ac:chgData name="Nele Kelchtermans" userId="64f5d8d6-959a-435d-aee8-593db2306600" providerId="ADAL" clId="{ED883751-8F3C-4137-ABE9-D58A63379E61}" dt="2026-03-08T21:34:58.019" v="531" actId="14100"/>
          <ac:spMkLst>
            <pc:docMk/>
            <pc:sldMk cId="2558089145" sldId="266"/>
            <ac:spMk id="4" creationId="{699725DD-D74D-C07E-1564-409EF46C0BBC}"/>
          </ac:spMkLst>
        </pc:spChg>
      </pc:sldChg>
      <pc:sldChg chg="modSp mod">
        <pc:chgData name="Nele Kelchtermans" userId="64f5d8d6-959a-435d-aee8-593db2306600" providerId="ADAL" clId="{ED883751-8F3C-4137-ABE9-D58A63379E61}" dt="2026-03-08T20:40:31.181" v="92" actId="20577"/>
        <pc:sldMkLst>
          <pc:docMk/>
          <pc:sldMk cId="156888092" sldId="268"/>
        </pc:sldMkLst>
        <pc:spChg chg="mod">
          <ac:chgData name="Nele Kelchtermans" userId="64f5d8d6-959a-435d-aee8-593db2306600" providerId="ADAL" clId="{ED883751-8F3C-4137-ABE9-D58A63379E61}" dt="2026-03-08T20:40:31.181" v="92" actId="20577"/>
          <ac:spMkLst>
            <pc:docMk/>
            <pc:sldMk cId="156888092" sldId="268"/>
            <ac:spMk id="3" creationId="{AF211DFD-3D0E-B170-5916-4A3C99B1C8BE}"/>
          </ac:spMkLst>
        </pc:spChg>
      </pc:sldChg>
      <pc:sldChg chg="addSp delSp modSp mod">
        <pc:chgData name="Nele Kelchtermans" userId="64f5d8d6-959a-435d-aee8-593db2306600" providerId="ADAL" clId="{ED883751-8F3C-4137-ABE9-D58A63379E61}" dt="2026-03-08T20:48:27.608" v="112" actId="20577"/>
        <pc:sldMkLst>
          <pc:docMk/>
          <pc:sldMk cId="1423128310" sldId="269"/>
        </pc:sldMkLst>
        <pc:spChg chg="del">
          <ac:chgData name="Nele Kelchtermans" userId="64f5d8d6-959a-435d-aee8-593db2306600" providerId="ADAL" clId="{ED883751-8F3C-4137-ABE9-D58A63379E61}" dt="2026-03-08T20:48:17.546" v="95" actId="478"/>
          <ac:spMkLst>
            <pc:docMk/>
            <pc:sldMk cId="1423128310" sldId="269"/>
            <ac:spMk id="3" creationId="{93B06F9C-B19D-E708-058C-773DA170F450}"/>
          </ac:spMkLst>
        </pc:spChg>
        <pc:spChg chg="add mod">
          <ac:chgData name="Nele Kelchtermans" userId="64f5d8d6-959a-435d-aee8-593db2306600" providerId="ADAL" clId="{ED883751-8F3C-4137-ABE9-D58A63379E61}" dt="2026-03-08T20:48:27.608" v="112" actId="20577"/>
          <ac:spMkLst>
            <pc:docMk/>
            <pc:sldMk cId="1423128310" sldId="269"/>
            <ac:spMk id="5" creationId="{F1F628C5-C617-BB4D-1387-90CD4F1510F3}"/>
          </ac:spMkLst>
        </pc:spChg>
      </pc:sldChg>
      <pc:sldChg chg="addSp modSp mod">
        <pc:chgData name="Nele Kelchtermans" userId="64f5d8d6-959a-435d-aee8-593db2306600" providerId="ADAL" clId="{ED883751-8F3C-4137-ABE9-D58A63379E61}" dt="2026-03-08T20:49:12.696" v="129" actId="1076"/>
        <pc:sldMkLst>
          <pc:docMk/>
          <pc:sldMk cId="3339690018" sldId="270"/>
        </pc:sldMkLst>
        <pc:spChg chg="add mod">
          <ac:chgData name="Nele Kelchtermans" userId="64f5d8d6-959a-435d-aee8-593db2306600" providerId="ADAL" clId="{ED883751-8F3C-4137-ABE9-D58A63379E61}" dt="2026-03-08T20:49:12.696" v="129" actId="1076"/>
          <ac:spMkLst>
            <pc:docMk/>
            <pc:sldMk cId="3339690018" sldId="270"/>
            <ac:spMk id="3" creationId="{74097DC8-0639-BF88-D42F-9BE998B5D5BC}"/>
          </ac:spMkLst>
        </pc:spChg>
      </pc:sldChg>
      <pc:sldChg chg="addSp delSp modSp mod">
        <pc:chgData name="Nele Kelchtermans" userId="64f5d8d6-959a-435d-aee8-593db2306600" providerId="ADAL" clId="{ED883751-8F3C-4137-ABE9-D58A63379E61}" dt="2026-03-08T21:35:29.472" v="535" actId="1076"/>
        <pc:sldMkLst>
          <pc:docMk/>
          <pc:sldMk cId="275311255" sldId="274"/>
        </pc:sldMkLst>
        <pc:spChg chg="mod">
          <ac:chgData name="Nele Kelchtermans" userId="64f5d8d6-959a-435d-aee8-593db2306600" providerId="ADAL" clId="{ED883751-8F3C-4137-ABE9-D58A63379E61}" dt="2026-03-08T21:02:22.262" v="200" actId="1076"/>
          <ac:spMkLst>
            <pc:docMk/>
            <pc:sldMk cId="275311255" sldId="274"/>
            <ac:spMk id="3" creationId="{73D0C93C-9225-BC80-6433-599C60210A8F}"/>
          </ac:spMkLst>
        </pc:spChg>
        <pc:spChg chg="del">
          <ac:chgData name="Nele Kelchtermans" userId="64f5d8d6-959a-435d-aee8-593db2306600" providerId="ADAL" clId="{ED883751-8F3C-4137-ABE9-D58A63379E61}" dt="2026-03-08T21:00:11.525" v="186" actId="478"/>
          <ac:spMkLst>
            <pc:docMk/>
            <pc:sldMk cId="275311255" sldId="274"/>
            <ac:spMk id="4" creationId="{6E3AE1D2-A6DF-D9A7-6CC7-5C73F439A25E}"/>
          </ac:spMkLst>
        </pc:spChg>
        <pc:spChg chg="mod">
          <ac:chgData name="Nele Kelchtermans" userId="64f5d8d6-959a-435d-aee8-593db2306600" providerId="ADAL" clId="{ED883751-8F3C-4137-ABE9-D58A63379E61}" dt="2026-03-08T21:35:29.472" v="535" actId="1076"/>
          <ac:spMkLst>
            <pc:docMk/>
            <pc:sldMk cId="275311255" sldId="274"/>
            <ac:spMk id="5" creationId="{BACB39CD-F2E7-4021-5517-2554103783DB}"/>
          </ac:spMkLst>
        </pc:spChg>
        <pc:spChg chg="add del mod">
          <ac:chgData name="Nele Kelchtermans" userId="64f5d8d6-959a-435d-aee8-593db2306600" providerId="ADAL" clId="{ED883751-8F3C-4137-ABE9-D58A63379E61}" dt="2026-03-08T20:55:37.268" v="153" actId="1076"/>
          <ac:spMkLst>
            <pc:docMk/>
            <pc:sldMk cId="275311255" sldId="274"/>
            <ac:spMk id="6" creationId="{D0769BC1-B9CE-A2FA-2B91-0283CC0B6347}"/>
          </ac:spMkLst>
        </pc:spChg>
        <pc:picChg chg="add del mod">
          <ac:chgData name="Nele Kelchtermans" userId="64f5d8d6-959a-435d-aee8-593db2306600" providerId="ADAL" clId="{ED883751-8F3C-4137-ABE9-D58A63379E61}" dt="2026-03-08T20:55:35.656" v="151" actId="22"/>
          <ac:picMkLst>
            <pc:docMk/>
            <pc:sldMk cId="275311255" sldId="274"/>
            <ac:picMk id="8" creationId="{73DEF2BF-30B9-DECA-041B-CD32DBE578AA}"/>
          </ac:picMkLst>
        </pc:picChg>
        <pc:picChg chg="add del mod">
          <ac:chgData name="Nele Kelchtermans" userId="64f5d8d6-959a-435d-aee8-593db2306600" providerId="ADAL" clId="{ED883751-8F3C-4137-ABE9-D58A63379E61}" dt="2026-03-08T20:55:34.250" v="147" actId="22"/>
          <ac:picMkLst>
            <pc:docMk/>
            <pc:sldMk cId="275311255" sldId="274"/>
            <ac:picMk id="10" creationId="{E6FE351C-94B2-8DE4-8F78-40BB1D1301C5}"/>
          </ac:picMkLst>
        </pc:picChg>
        <pc:picChg chg="add del mod ord">
          <ac:chgData name="Nele Kelchtermans" userId="64f5d8d6-959a-435d-aee8-593db2306600" providerId="ADAL" clId="{ED883751-8F3C-4137-ABE9-D58A63379E61}" dt="2026-03-08T21:02:41.708" v="202" actId="1076"/>
          <ac:picMkLst>
            <pc:docMk/>
            <pc:sldMk cId="275311255" sldId="274"/>
            <ac:picMk id="12" creationId="{A79DB34C-D2A8-FD83-5B54-FD0B067EB484}"/>
          </ac:picMkLst>
        </pc:picChg>
        <pc:picChg chg="add del mod">
          <ac:chgData name="Nele Kelchtermans" userId="64f5d8d6-959a-435d-aee8-593db2306600" providerId="ADAL" clId="{ED883751-8F3C-4137-ABE9-D58A63379E61}" dt="2026-03-08T21:01:45.758" v="196" actId="478"/>
          <ac:picMkLst>
            <pc:docMk/>
            <pc:sldMk cId="275311255" sldId="274"/>
            <ac:picMk id="14" creationId="{2ABB23BA-9064-76F1-2646-B2D15EC10258}"/>
          </ac:picMkLst>
        </pc:picChg>
        <pc:picChg chg="add del">
          <ac:chgData name="Nele Kelchtermans" userId="64f5d8d6-959a-435d-aee8-593db2306600" providerId="ADAL" clId="{ED883751-8F3C-4137-ABE9-D58A63379E61}" dt="2026-03-08T21:00:46.893" v="190" actId="478"/>
          <ac:picMkLst>
            <pc:docMk/>
            <pc:sldMk cId="275311255" sldId="274"/>
            <ac:picMk id="1026" creationId="{BF9F3C8B-AC7D-8160-22DB-02F7412C91EF}"/>
          </ac:picMkLst>
        </pc:picChg>
        <pc:picChg chg="add del">
          <ac:chgData name="Nele Kelchtermans" userId="64f5d8d6-959a-435d-aee8-593db2306600" providerId="ADAL" clId="{ED883751-8F3C-4137-ABE9-D58A63379E61}" dt="2026-03-08T20:58:04.709" v="154" actId="478"/>
          <ac:picMkLst>
            <pc:docMk/>
            <pc:sldMk cId="275311255" sldId="274"/>
            <ac:picMk id="6146" creationId="{74C5D207-9624-8FDD-3315-6ABF8D5A8946}"/>
          </ac:picMkLst>
        </pc:picChg>
        <pc:picChg chg="add del">
          <ac:chgData name="Nele Kelchtermans" userId="64f5d8d6-959a-435d-aee8-593db2306600" providerId="ADAL" clId="{ED883751-8F3C-4137-ABE9-D58A63379E61}" dt="2026-03-08T20:58:17.762" v="157" actId="478"/>
          <ac:picMkLst>
            <pc:docMk/>
            <pc:sldMk cId="275311255" sldId="274"/>
            <ac:picMk id="6148" creationId="{DE2991DF-60EC-6899-0CA6-781611D0CE22}"/>
          </ac:picMkLst>
        </pc:picChg>
        <pc:cxnChg chg="add del mod">
          <ac:chgData name="Nele Kelchtermans" userId="64f5d8d6-959a-435d-aee8-593db2306600" providerId="ADAL" clId="{ED883751-8F3C-4137-ABE9-D58A63379E61}" dt="2026-03-08T21:02:18.714" v="199" actId="478"/>
          <ac:cxnSpMkLst>
            <pc:docMk/>
            <pc:sldMk cId="275311255" sldId="274"/>
            <ac:cxnSpMk id="16" creationId="{C19293AC-C1A2-B453-A684-3897ACFC048B}"/>
          </ac:cxnSpMkLst>
        </pc:cxnChg>
      </pc:sldChg>
      <pc:sldChg chg="addSp delSp modSp mod">
        <pc:chgData name="Nele Kelchtermans" userId="64f5d8d6-959a-435d-aee8-593db2306600" providerId="ADAL" clId="{ED883751-8F3C-4137-ABE9-D58A63379E61}" dt="2026-03-08T21:11:49.602" v="252" actId="1076"/>
        <pc:sldMkLst>
          <pc:docMk/>
          <pc:sldMk cId="250063522" sldId="276"/>
        </pc:sldMkLst>
        <pc:spChg chg="add del">
          <ac:chgData name="Nele Kelchtermans" userId="64f5d8d6-959a-435d-aee8-593db2306600" providerId="ADAL" clId="{ED883751-8F3C-4137-ABE9-D58A63379E61}" dt="2026-03-08T21:10:34.155" v="230" actId="478"/>
          <ac:spMkLst>
            <pc:docMk/>
            <pc:sldMk cId="250063522" sldId="276"/>
            <ac:spMk id="5" creationId="{DDF2B8A9-1D26-D559-F2D8-E8217467A1B1}"/>
          </ac:spMkLst>
        </pc:spChg>
        <pc:spChg chg="add mod">
          <ac:chgData name="Nele Kelchtermans" userId="64f5d8d6-959a-435d-aee8-593db2306600" providerId="ADAL" clId="{ED883751-8F3C-4137-ABE9-D58A63379E61}" dt="2026-03-08T21:11:49.602" v="252" actId="1076"/>
          <ac:spMkLst>
            <pc:docMk/>
            <pc:sldMk cId="250063522" sldId="276"/>
            <ac:spMk id="8" creationId="{FBB14800-3B8E-338B-0AA2-8EA404A61D55}"/>
          </ac:spMkLst>
        </pc:spChg>
        <pc:picChg chg="add mod">
          <ac:chgData name="Nele Kelchtermans" userId="64f5d8d6-959a-435d-aee8-593db2306600" providerId="ADAL" clId="{ED883751-8F3C-4137-ABE9-D58A63379E61}" dt="2026-03-08T21:11:30.322" v="238" actId="1076"/>
          <ac:picMkLst>
            <pc:docMk/>
            <pc:sldMk cId="250063522" sldId="276"/>
            <ac:picMk id="10" creationId="{5D771F80-1AD8-CFCA-E69F-588EE066AA21}"/>
          </ac:picMkLst>
        </pc:picChg>
        <pc:picChg chg="del">
          <ac:chgData name="Nele Kelchtermans" userId="64f5d8d6-959a-435d-aee8-593db2306600" providerId="ADAL" clId="{ED883751-8F3C-4137-ABE9-D58A63379E61}" dt="2026-03-08T21:10:31.333" v="228" actId="478"/>
          <ac:picMkLst>
            <pc:docMk/>
            <pc:sldMk cId="250063522" sldId="276"/>
            <ac:picMk id="7170" creationId="{E329EE2E-FAF8-03AC-137E-7DF599729E4A}"/>
          </ac:picMkLst>
        </pc:picChg>
      </pc:sldChg>
      <pc:sldChg chg="modSp mod">
        <pc:chgData name="Nele Kelchtermans" userId="64f5d8d6-959a-435d-aee8-593db2306600" providerId="ADAL" clId="{ED883751-8F3C-4137-ABE9-D58A63379E61}" dt="2026-03-05T14:08:50.047" v="34" actId="20577"/>
        <pc:sldMkLst>
          <pc:docMk/>
          <pc:sldMk cId="2492616904" sldId="279"/>
        </pc:sldMkLst>
        <pc:spChg chg="mod">
          <ac:chgData name="Nele Kelchtermans" userId="64f5d8d6-959a-435d-aee8-593db2306600" providerId="ADAL" clId="{ED883751-8F3C-4137-ABE9-D58A63379E61}" dt="2026-03-05T14:08:50.047" v="34" actId="20577"/>
          <ac:spMkLst>
            <pc:docMk/>
            <pc:sldMk cId="2492616904" sldId="279"/>
            <ac:spMk id="3" creationId="{CFC23AFF-3CB6-78C0-2EA3-6AE9CA9F735D}"/>
          </ac:spMkLst>
        </pc:spChg>
      </pc:sldChg>
      <pc:sldChg chg="addSp delSp modSp mod">
        <pc:chgData name="Nele Kelchtermans" userId="64f5d8d6-959a-435d-aee8-593db2306600" providerId="ADAL" clId="{ED883751-8F3C-4137-ABE9-D58A63379E61}" dt="2026-03-08T21:17:16.107" v="306" actId="1076"/>
        <pc:sldMkLst>
          <pc:docMk/>
          <pc:sldMk cId="2369831162" sldId="281"/>
        </pc:sldMkLst>
        <pc:spChg chg="del">
          <ac:chgData name="Nele Kelchtermans" userId="64f5d8d6-959a-435d-aee8-593db2306600" providerId="ADAL" clId="{ED883751-8F3C-4137-ABE9-D58A63379E61}" dt="2026-03-08T21:16:36.001" v="298" actId="478"/>
          <ac:spMkLst>
            <pc:docMk/>
            <pc:sldMk cId="2369831162" sldId="281"/>
            <ac:spMk id="3" creationId="{C4684E8E-5CE1-8BF8-B665-C137F5B2CAB7}"/>
          </ac:spMkLst>
        </pc:spChg>
        <pc:spChg chg="del">
          <ac:chgData name="Nele Kelchtermans" userId="64f5d8d6-959a-435d-aee8-593db2306600" providerId="ADAL" clId="{ED883751-8F3C-4137-ABE9-D58A63379E61}" dt="2026-03-08T21:16:38.357" v="299" actId="478"/>
          <ac:spMkLst>
            <pc:docMk/>
            <pc:sldMk cId="2369831162" sldId="281"/>
            <ac:spMk id="4" creationId="{E00336D4-7B3B-A74E-DEFA-C2AC130A6857}"/>
          </ac:spMkLst>
        </pc:spChg>
        <pc:spChg chg="add del mod">
          <ac:chgData name="Nele Kelchtermans" userId="64f5d8d6-959a-435d-aee8-593db2306600" providerId="ADAL" clId="{ED883751-8F3C-4137-ABE9-D58A63379E61}" dt="2026-03-08T21:16:42.738" v="300" actId="478"/>
          <ac:spMkLst>
            <pc:docMk/>
            <pc:sldMk cId="2369831162" sldId="281"/>
            <ac:spMk id="6" creationId="{B3E205F6-03F0-3F18-DC96-9278746AA3A3}"/>
          </ac:spMkLst>
        </pc:spChg>
        <pc:spChg chg="add mod">
          <ac:chgData name="Nele Kelchtermans" userId="64f5d8d6-959a-435d-aee8-593db2306600" providerId="ADAL" clId="{ED883751-8F3C-4137-ABE9-D58A63379E61}" dt="2026-03-08T21:17:16.107" v="306" actId="1076"/>
          <ac:spMkLst>
            <pc:docMk/>
            <pc:sldMk cId="2369831162" sldId="281"/>
            <ac:spMk id="7" creationId="{15461F59-0876-D257-6E8C-527C9C0CCDCF}"/>
          </ac:spMkLst>
        </pc:spChg>
        <pc:picChg chg="del">
          <ac:chgData name="Nele Kelchtermans" userId="64f5d8d6-959a-435d-aee8-593db2306600" providerId="ADAL" clId="{ED883751-8F3C-4137-ABE9-D58A63379E61}" dt="2026-03-08T21:16:06.130" v="292" actId="478"/>
          <ac:picMkLst>
            <pc:docMk/>
            <pc:sldMk cId="2369831162" sldId="281"/>
            <ac:picMk id="1028" creationId="{2725C1A4-A3CB-472D-939C-D14DE1F842A6}"/>
          </ac:picMkLst>
        </pc:picChg>
        <pc:picChg chg="add mod">
          <ac:chgData name="Nele Kelchtermans" userId="64f5d8d6-959a-435d-aee8-593db2306600" providerId="ADAL" clId="{ED883751-8F3C-4137-ABE9-D58A63379E61}" dt="2026-03-08T21:16:47.607" v="301" actId="1076"/>
          <ac:picMkLst>
            <pc:docMk/>
            <pc:sldMk cId="2369831162" sldId="281"/>
            <ac:picMk id="3074" creationId="{39C00C65-1B88-4A77-6ABC-CC319434A0BE}"/>
          </ac:picMkLst>
        </pc:picChg>
        <pc:picChg chg="add mod">
          <ac:chgData name="Nele Kelchtermans" userId="64f5d8d6-959a-435d-aee8-593db2306600" providerId="ADAL" clId="{ED883751-8F3C-4137-ABE9-D58A63379E61}" dt="2026-03-08T21:17:00.213" v="304" actId="14100"/>
          <ac:picMkLst>
            <pc:docMk/>
            <pc:sldMk cId="2369831162" sldId="281"/>
            <ac:picMk id="3076" creationId="{6008A28C-533C-259D-9119-A7FA91D9C179}"/>
          </ac:picMkLst>
        </pc:picChg>
      </pc:sldChg>
      <pc:sldChg chg="addSp delSp modSp mod">
        <pc:chgData name="Nele Kelchtermans" userId="64f5d8d6-959a-435d-aee8-593db2306600" providerId="ADAL" clId="{ED883751-8F3C-4137-ABE9-D58A63379E61}" dt="2026-03-08T21:13:35.061" v="273" actId="1076"/>
        <pc:sldMkLst>
          <pc:docMk/>
          <pc:sldMk cId="378062060" sldId="282"/>
        </pc:sldMkLst>
        <pc:spChg chg="add mod">
          <ac:chgData name="Nele Kelchtermans" userId="64f5d8d6-959a-435d-aee8-593db2306600" providerId="ADAL" clId="{ED883751-8F3C-4137-ABE9-D58A63379E61}" dt="2026-03-08T21:13:35.061" v="273" actId="1076"/>
          <ac:spMkLst>
            <pc:docMk/>
            <pc:sldMk cId="378062060" sldId="282"/>
            <ac:spMk id="3" creationId="{75E330E6-0698-EC2F-1CA4-69F4783E9177}"/>
          </ac:spMkLst>
        </pc:spChg>
        <pc:picChg chg="add mod">
          <ac:chgData name="Nele Kelchtermans" userId="64f5d8d6-959a-435d-aee8-593db2306600" providerId="ADAL" clId="{ED883751-8F3C-4137-ABE9-D58A63379E61}" dt="2026-03-08T21:13:07.140" v="259" actId="1076"/>
          <ac:picMkLst>
            <pc:docMk/>
            <pc:sldMk cId="378062060" sldId="282"/>
            <ac:picMk id="2" creationId="{3795C918-44AE-9C4E-3E2C-82C4E398C27D}"/>
          </ac:picMkLst>
        </pc:picChg>
        <pc:picChg chg="del">
          <ac:chgData name="Nele Kelchtermans" userId="64f5d8d6-959a-435d-aee8-593db2306600" providerId="ADAL" clId="{ED883751-8F3C-4137-ABE9-D58A63379E61}" dt="2026-03-08T21:12:46.711" v="255" actId="478"/>
          <ac:picMkLst>
            <pc:docMk/>
            <pc:sldMk cId="378062060" sldId="282"/>
            <ac:picMk id="2050" creationId="{06178E20-31B8-EB13-933D-73698BD6D6DF}"/>
          </ac:picMkLst>
        </pc:picChg>
        <pc:picChg chg="del">
          <ac:chgData name="Nele Kelchtermans" userId="64f5d8d6-959a-435d-aee8-593db2306600" providerId="ADAL" clId="{ED883751-8F3C-4137-ABE9-D58A63379E61}" dt="2026-03-08T21:12:44.267" v="253" actId="478"/>
          <ac:picMkLst>
            <pc:docMk/>
            <pc:sldMk cId="378062060" sldId="282"/>
            <ac:picMk id="2052" creationId="{3A7B351A-0AD6-AE17-12B2-F3E297F431C8}"/>
          </ac:picMkLst>
        </pc:picChg>
      </pc:sldChg>
      <pc:sldChg chg="addSp delSp modSp mod">
        <pc:chgData name="Nele Kelchtermans" userId="64f5d8d6-959a-435d-aee8-593db2306600" providerId="ADAL" clId="{ED883751-8F3C-4137-ABE9-D58A63379E61}" dt="2026-03-08T21:32:19.532" v="512" actId="1076"/>
        <pc:sldMkLst>
          <pc:docMk/>
          <pc:sldMk cId="244272214" sldId="283"/>
        </pc:sldMkLst>
        <pc:spChg chg="mod">
          <ac:chgData name="Nele Kelchtermans" userId="64f5d8d6-959a-435d-aee8-593db2306600" providerId="ADAL" clId="{ED883751-8F3C-4137-ABE9-D58A63379E61}" dt="2026-03-08T21:30:07.414" v="449" actId="20577"/>
          <ac:spMkLst>
            <pc:docMk/>
            <pc:sldMk cId="244272214" sldId="283"/>
            <ac:spMk id="3" creationId="{11E4C7F5-FD1D-B112-A9D5-9E79057C439B}"/>
          </ac:spMkLst>
        </pc:spChg>
        <pc:spChg chg="add mod ord">
          <ac:chgData name="Nele Kelchtermans" userId="64f5d8d6-959a-435d-aee8-593db2306600" providerId="ADAL" clId="{ED883751-8F3C-4137-ABE9-D58A63379E61}" dt="2026-03-08T21:30:44.628" v="464" actId="14100"/>
          <ac:spMkLst>
            <pc:docMk/>
            <pc:sldMk cId="244272214" sldId="283"/>
            <ac:spMk id="4" creationId="{ADEDA078-C95E-7F63-C0EF-2F41640ACC8E}"/>
          </ac:spMkLst>
        </pc:spChg>
        <pc:spChg chg="add mod ord">
          <ac:chgData name="Nele Kelchtermans" userId="64f5d8d6-959a-435d-aee8-593db2306600" providerId="ADAL" clId="{ED883751-8F3C-4137-ABE9-D58A63379E61}" dt="2026-03-08T21:30:40.849" v="463" actId="14100"/>
          <ac:spMkLst>
            <pc:docMk/>
            <pc:sldMk cId="244272214" sldId="283"/>
            <ac:spMk id="5" creationId="{380FC48C-1D91-3362-6E15-5E46C7AE1F1D}"/>
          </ac:spMkLst>
        </pc:spChg>
        <pc:spChg chg="del">
          <ac:chgData name="Nele Kelchtermans" userId="64f5d8d6-959a-435d-aee8-593db2306600" providerId="ADAL" clId="{ED883751-8F3C-4137-ABE9-D58A63379E61}" dt="2026-03-08T21:03:47.064" v="207" actId="478"/>
          <ac:spMkLst>
            <pc:docMk/>
            <pc:sldMk cId="244272214" sldId="283"/>
            <ac:spMk id="7" creationId="{E4ADC597-764D-6C6D-D665-A94A996E7062}"/>
          </ac:spMkLst>
        </pc:spChg>
        <pc:spChg chg="mod">
          <ac:chgData name="Nele Kelchtermans" userId="64f5d8d6-959a-435d-aee8-593db2306600" providerId="ADAL" clId="{ED883751-8F3C-4137-ABE9-D58A63379E61}" dt="2026-03-08T21:31:58.939" v="510" actId="20577"/>
          <ac:spMkLst>
            <pc:docMk/>
            <pc:sldMk cId="244272214" sldId="283"/>
            <ac:spMk id="8" creationId="{7E8ECD3D-04F5-9983-34F4-28A2881791B8}"/>
          </ac:spMkLst>
        </pc:spChg>
        <pc:spChg chg="del">
          <ac:chgData name="Nele Kelchtermans" userId="64f5d8d6-959a-435d-aee8-593db2306600" providerId="ADAL" clId="{ED883751-8F3C-4137-ABE9-D58A63379E61}" dt="2026-03-08T21:04:35.169" v="213" actId="478"/>
          <ac:spMkLst>
            <pc:docMk/>
            <pc:sldMk cId="244272214" sldId="283"/>
            <ac:spMk id="9" creationId="{0E962FD3-D7A5-6E33-6AF3-CA52110425E8}"/>
          </ac:spMkLst>
        </pc:spChg>
        <pc:spChg chg="mod">
          <ac:chgData name="Nele Kelchtermans" userId="64f5d8d6-959a-435d-aee8-593db2306600" providerId="ADAL" clId="{ED883751-8F3C-4137-ABE9-D58A63379E61}" dt="2026-03-08T21:30:10.787" v="458" actId="20577"/>
          <ac:spMkLst>
            <pc:docMk/>
            <pc:sldMk cId="244272214" sldId="283"/>
            <ac:spMk id="10" creationId="{3D2BFFE1-DBCA-8C8A-040C-10ED8FB28746}"/>
          </ac:spMkLst>
        </pc:spChg>
        <pc:spChg chg="mod">
          <ac:chgData name="Nele Kelchtermans" userId="64f5d8d6-959a-435d-aee8-593db2306600" providerId="ADAL" clId="{ED883751-8F3C-4137-ABE9-D58A63379E61}" dt="2026-03-08T21:31:54.956" v="497" actId="20577"/>
          <ac:spMkLst>
            <pc:docMk/>
            <pc:sldMk cId="244272214" sldId="283"/>
            <ac:spMk id="12" creationId="{9C141EBD-45C7-B915-4547-F16FB56F36C4}"/>
          </ac:spMkLst>
        </pc:spChg>
        <pc:spChg chg="mod">
          <ac:chgData name="Nele Kelchtermans" userId="64f5d8d6-959a-435d-aee8-593db2306600" providerId="ADAL" clId="{ED883751-8F3C-4137-ABE9-D58A63379E61}" dt="2026-03-08T21:32:19.532" v="512" actId="1076"/>
          <ac:spMkLst>
            <pc:docMk/>
            <pc:sldMk cId="244272214" sldId="283"/>
            <ac:spMk id="15" creationId="{84C16A0C-592B-0587-6242-87804BB48B63}"/>
          </ac:spMkLst>
        </pc:spChg>
        <pc:spChg chg="mod">
          <ac:chgData name="Nele Kelchtermans" userId="64f5d8d6-959a-435d-aee8-593db2306600" providerId="ADAL" clId="{ED883751-8F3C-4137-ABE9-D58A63379E61}" dt="2026-03-08T21:32:13.187" v="511" actId="1076"/>
          <ac:spMkLst>
            <pc:docMk/>
            <pc:sldMk cId="244272214" sldId="283"/>
            <ac:spMk id="16" creationId="{32839FD8-B9A0-5071-C989-D630AC991BEB}"/>
          </ac:spMkLst>
        </pc:spChg>
      </pc:sldChg>
      <pc:sldChg chg="modSp new del mod">
        <pc:chgData name="Nele Kelchtermans" userId="64f5d8d6-959a-435d-aee8-593db2306600" providerId="ADAL" clId="{ED883751-8F3C-4137-ABE9-D58A63379E61}" dt="2026-03-08T21:05:57.405" v="227" actId="47"/>
        <pc:sldMkLst>
          <pc:docMk/>
          <pc:sldMk cId="714948736" sldId="294"/>
        </pc:sldMkLst>
      </pc:sldChg>
      <pc:sldChg chg="addSp delSp modSp new mod">
        <pc:chgData name="Nele Kelchtermans" userId="64f5d8d6-959a-435d-aee8-593db2306600" providerId="ADAL" clId="{ED883751-8F3C-4137-ABE9-D58A63379E61}" dt="2026-03-08T21:14:13.014" v="291" actId="1076"/>
        <pc:sldMkLst>
          <pc:docMk/>
          <pc:sldMk cId="2736493021" sldId="294"/>
        </pc:sldMkLst>
        <pc:spChg chg="mod">
          <ac:chgData name="Nele Kelchtermans" userId="64f5d8d6-959a-435d-aee8-593db2306600" providerId="ADAL" clId="{ED883751-8F3C-4137-ABE9-D58A63379E61}" dt="2026-03-08T21:14:02.315" v="288" actId="20577"/>
          <ac:spMkLst>
            <pc:docMk/>
            <pc:sldMk cId="2736493021" sldId="294"/>
            <ac:spMk id="2" creationId="{B75D0F42-F90D-C2F7-FBA5-53ED8D25C1AC}"/>
          </ac:spMkLst>
        </pc:spChg>
        <pc:spChg chg="del">
          <ac:chgData name="Nele Kelchtermans" userId="64f5d8d6-959a-435d-aee8-593db2306600" providerId="ADAL" clId="{ED883751-8F3C-4137-ABE9-D58A63379E61}" dt="2026-03-08T21:14:09.639" v="290" actId="478"/>
          <ac:spMkLst>
            <pc:docMk/>
            <pc:sldMk cId="2736493021" sldId="294"/>
            <ac:spMk id="3" creationId="{E0D5A10A-593A-08F3-5349-A055A5347608}"/>
          </ac:spMkLst>
        </pc:spChg>
        <pc:spChg chg="del">
          <ac:chgData name="Nele Kelchtermans" userId="64f5d8d6-959a-435d-aee8-593db2306600" providerId="ADAL" clId="{ED883751-8F3C-4137-ABE9-D58A63379E61}" dt="2026-03-08T21:14:06.882" v="289" actId="478"/>
          <ac:spMkLst>
            <pc:docMk/>
            <pc:sldMk cId="2736493021" sldId="294"/>
            <ac:spMk id="4" creationId="{69C6BD56-166C-4257-9D53-C18A63251ED8}"/>
          </ac:spMkLst>
        </pc:spChg>
        <pc:picChg chg="add mod">
          <ac:chgData name="Nele Kelchtermans" userId="64f5d8d6-959a-435d-aee8-593db2306600" providerId="ADAL" clId="{ED883751-8F3C-4137-ABE9-D58A63379E61}" dt="2026-03-08T21:14:13.014" v="291" actId="1076"/>
          <ac:picMkLst>
            <pc:docMk/>
            <pc:sldMk cId="2736493021" sldId="294"/>
            <ac:picMk id="6" creationId="{B465BAF1-DC64-C0E9-2D8A-FB90D96AF98C}"/>
          </ac:picMkLst>
        </pc:picChg>
      </pc:sldChg>
      <pc:sldChg chg="delSp modSp new mod ord">
        <pc:chgData name="Nele Kelchtermans" userId="64f5d8d6-959a-435d-aee8-593db2306600" providerId="ADAL" clId="{ED883751-8F3C-4137-ABE9-D58A63379E61}" dt="2026-03-08T21:28:27.587" v="377" actId="20577"/>
        <pc:sldMkLst>
          <pc:docMk/>
          <pc:sldMk cId="2847307900" sldId="295"/>
        </pc:sldMkLst>
        <pc:spChg chg="mod">
          <ac:chgData name="Nele Kelchtermans" userId="64f5d8d6-959a-435d-aee8-593db2306600" providerId="ADAL" clId="{ED883751-8F3C-4137-ABE9-D58A63379E61}" dt="2026-03-08T21:23:17.059" v="320" actId="20577"/>
          <ac:spMkLst>
            <pc:docMk/>
            <pc:sldMk cId="2847307900" sldId="295"/>
            <ac:spMk id="2" creationId="{7D4CD61F-B378-C237-3F2B-E8514C3642BA}"/>
          </ac:spMkLst>
        </pc:spChg>
        <pc:spChg chg="mod">
          <ac:chgData name="Nele Kelchtermans" userId="64f5d8d6-959a-435d-aee8-593db2306600" providerId="ADAL" clId="{ED883751-8F3C-4137-ABE9-D58A63379E61}" dt="2026-03-08T21:28:27.587" v="377" actId="20577"/>
          <ac:spMkLst>
            <pc:docMk/>
            <pc:sldMk cId="2847307900" sldId="295"/>
            <ac:spMk id="3" creationId="{D0466D93-C07F-F38D-90BC-9A80D8B99552}"/>
          </ac:spMkLst>
        </pc:spChg>
        <pc:spChg chg="del">
          <ac:chgData name="Nele Kelchtermans" userId="64f5d8d6-959a-435d-aee8-593db2306600" providerId="ADAL" clId="{ED883751-8F3C-4137-ABE9-D58A63379E61}" dt="2026-03-08T21:23:10.449" v="311" actId="478"/>
          <ac:spMkLst>
            <pc:docMk/>
            <pc:sldMk cId="2847307900" sldId="295"/>
            <ac:spMk id="4" creationId="{4F79FD70-AA74-F709-5532-E34CB2541B4E}"/>
          </ac:spMkLst>
        </pc:spChg>
      </pc:sldChg>
      <pc:sldChg chg="addSp delSp modSp new mod">
        <pc:chgData name="Nele Kelchtermans" userId="64f5d8d6-959a-435d-aee8-593db2306600" providerId="ADAL" clId="{ED883751-8F3C-4137-ABE9-D58A63379E61}" dt="2026-03-08T21:34:20.638" v="528" actId="1076"/>
        <pc:sldMkLst>
          <pc:docMk/>
          <pc:sldMk cId="316135523" sldId="296"/>
        </pc:sldMkLst>
        <pc:spChg chg="mod">
          <ac:chgData name="Nele Kelchtermans" userId="64f5d8d6-959a-435d-aee8-593db2306600" providerId="ADAL" clId="{ED883751-8F3C-4137-ABE9-D58A63379E61}" dt="2026-03-08T21:34:20.638" v="528" actId="1076"/>
          <ac:spMkLst>
            <pc:docMk/>
            <pc:sldMk cId="316135523" sldId="296"/>
            <ac:spMk id="2" creationId="{260498F3-825A-4A13-5D76-E9B52F572D1E}"/>
          </ac:spMkLst>
        </pc:spChg>
        <pc:spChg chg="del mod">
          <ac:chgData name="Nele Kelchtermans" userId="64f5d8d6-959a-435d-aee8-593db2306600" providerId="ADAL" clId="{ED883751-8F3C-4137-ABE9-D58A63379E61}" dt="2026-03-08T21:33:28.220" v="517" actId="478"/>
          <ac:spMkLst>
            <pc:docMk/>
            <pc:sldMk cId="316135523" sldId="296"/>
            <ac:spMk id="3" creationId="{F56304A8-685D-B773-CB74-0433B055152A}"/>
          </ac:spMkLst>
        </pc:spChg>
        <pc:spChg chg="del">
          <ac:chgData name="Nele Kelchtermans" userId="64f5d8d6-959a-435d-aee8-593db2306600" providerId="ADAL" clId="{ED883751-8F3C-4137-ABE9-D58A63379E61}" dt="2026-03-08T21:33:14.110" v="514" actId="478"/>
          <ac:spMkLst>
            <pc:docMk/>
            <pc:sldMk cId="316135523" sldId="296"/>
            <ac:spMk id="4" creationId="{46F9286B-5B23-CB05-C99D-6AEB361B6D98}"/>
          </ac:spMkLst>
        </pc:spChg>
        <pc:spChg chg="add del mod">
          <ac:chgData name="Nele Kelchtermans" userId="64f5d8d6-959a-435d-aee8-593db2306600" providerId="ADAL" clId="{ED883751-8F3C-4137-ABE9-D58A63379E61}" dt="2026-03-08T21:33:31.074" v="518" actId="478"/>
          <ac:spMkLst>
            <pc:docMk/>
            <pc:sldMk cId="316135523" sldId="296"/>
            <ac:spMk id="6" creationId="{B61C2643-2E9A-8E63-B491-E55DC2F1AF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49582-B3D6-43B7-A879-7310B1FE2BC0}" type="datetimeFigureOut">
              <a:rPr lang="en-GB" smtClean="0"/>
              <a:t>08/03/2026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50FE3-9C6C-435D-8088-8FC635F43A66}" type="slidenum">
              <a:rPr lang="en-GB" smtClean="0"/>
              <a:t>‹#›</a:t>
            </a:fld>
            <a:endParaRPr lang="en-GB"/>
          </a:p>
        </p:txBody>
      </p:sp>
    </p:spTree>
    <p:extLst>
      <p:ext uri="{BB962C8B-B14F-4D97-AF65-F5344CB8AC3E}">
        <p14:creationId xmlns:p14="http://schemas.microsoft.com/office/powerpoint/2010/main" val="131319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AD78DC-EBAF-4F93-789F-E8C4D6D71317}"/>
              </a:ext>
            </a:extLst>
          </p:cNvPr>
          <p:cNvSpPr/>
          <p:nvPr userDrawn="1"/>
        </p:nvSpPr>
        <p:spPr>
          <a:xfrm>
            <a:off x="0" y="0"/>
            <a:ext cx="20320000" cy="11430000"/>
          </a:xfrm>
          <a:prstGeom prst="rect">
            <a:avLst/>
          </a:prstGeom>
          <a:solidFill>
            <a:srgbClr val="5FC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Rectangle 38">
            <a:extLst>
              <a:ext uri="{FF2B5EF4-FFF2-40B4-BE49-F238E27FC236}">
                <a16:creationId xmlns:a16="http://schemas.microsoft.com/office/drawing/2014/main" id="{E1FBD218-AC98-49BD-A3C6-5F917CA54165}"/>
              </a:ext>
            </a:extLst>
          </p:cNvPr>
          <p:cNvSpPr/>
          <p:nvPr userDrawn="1"/>
        </p:nvSpPr>
        <p:spPr>
          <a:xfrm>
            <a:off x="0" y="9525600"/>
            <a:ext cx="20320000" cy="190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007995" y="5879534"/>
            <a:ext cx="8455319" cy="1817459"/>
          </a:xfrm>
          <a:prstGeom prst="rect">
            <a:avLst/>
          </a:prstGeom>
        </p:spPr>
        <p:txBody>
          <a:bodyPr anchor="t">
            <a:normAutofit/>
          </a:bodyPr>
          <a:lstStyle>
            <a:lvl1pPr algn="l">
              <a:defRPr sz="6600" b="1">
                <a:solidFill>
                  <a:schemeClr val="bg1"/>
                </a:solidFill>
                <a:latin typeface="EC Square Sans Pro "/>
              </a:defRPr>
            </a:lvl1pPr>
          </a:lstStyle>
          <a:p>
            <a:r>
              <a:rPr lang="en-US" dirty="0"/>
              <a:t>This is the</a:t>
            </a:r>
            <a:br>
              <a:rPr lang="en-US" dirty="0"/>
            </a:br>
            <a:r>
              <a:rPr lang="en-US" dirty="0"/>
              <a:t>presentation title</a:t>
            </a:r>
          </a:p>
        </p:txBody>
      </p:sp>
      <p:sp>
        <p:nvSpPr>
          <p:cNvPr id="3" name="Subtitle 2"/>
          <p:cNvSpPr>
            <a:spLocks noGrp="1"/>
          </p:cNvSpPr>
          <p:nvPr>
            <p:ph type="subTitle" idx="1" hasCustomPrompt="1"/>
          </p:nvPr>
        </p:nvSpPr>
        <p:spPr>
          <a:xfrm>
            <a:off x="1007999" y="8171530"/>
            <a:ext cx="12414087" cy="1210412"/>
          </a:xfrm>
          <a:prstGeom prst="rect">
            <a:avLst/>
          </a:prstGeom>
        </p:spPr>
        <p:txBody>
          <a:bodyPr anchor="t">
            <a:normAutofit/>
          </a:bodyPr>
          <a:lstStyle>
            <a:lvl1pPr marL="0" indent="0" algn="l">
              <a:buNone/>
              <a:defRPr sz="4000">
                <a:solidFill>
                  <a:schemeClr val="bg1"/>
                </a:solidFill>
                <a:latin typeface="EC Square Sans Pro "/>
              </a:defRPr>
            </a:lvl1pPr>
            <a:lvl2pPr marL="571507" indent="0" algn="ctr">
              <a:buNone/>
              <a:defRPr sz="2500"/>
            </a:lvl2pPr>
            <a:lvl3pPr marL="1143014" indent="0" algn="ctr">
              <a:buNone/>
              <a:defRPr sz="2250"/>
            </a:lvl3pPr>
            <a:lvl4pPr marL="1714521" indent="0" algn="ctr">
              <a:buNone/>
              <a:defRPr sz="2000"/>
            </a:lvl4pPr>
            <a:lvl5pPr marL="2286029" indent="0" algn="ctr">
              <a:buNone/>
              <a:defRPr sz="2000"/>
            </a:lvl5pPr>
            <a:lvl6pPr marL="2857536" indent="0" algn="ctr">
              <a:buNone/>
              <a:defRPr sz="2000"/>
            </a:lvl6pPr>
            <a:lvl7pPr marL="3429043" indent="0" algn="ctr">
              <a:buNone/>
              <a:defRPr sz="2000"/>
            </a:lvl7pPr>
            <a:lvl8pPr marL="4000550" indent="0" algn="ctr">
              <a:buNone/>
              <a:defRPr sz="2000"/>
            </a:lvl8pPr>
            <a:lvl9pPr marL="4572057" indent="0" algn="ctr">
              <a:buNone/>
              <a:defRPr sz="2000"/>
            </a:lvl9pPr>
          </a:lstStyle>
          <a:p>
            <a:r>
              <a:rPr lang="en-US" dirty="0"/>
              <a:t>This is the presentation subtitle</a:t>
            </a:r>
          </a:p>
        </p:txBody>
      </p:sp>
      <p:sp>
        <p:nvSpPr>
          <p:cNvPr id="10" name="Subtitle 2">
            <a:extLst>
              <a:ext uri="{FF2B5EF4-FFF2-40B4-BE49-F238E27FC236}">
                <a16:creationId xmlns:a16="http://schemas.microsoft.com/office/drawing/2014/main" id="{59D04488-5824-0D13-914B-89F7C06CDAE1}"/>
              </a:ext>
            </a:extLst>
          </p:cNvPr>
          <p:cNvSpPr txBox="1">
            <a:spLocks/>
          </p:cNvSpPr>
          <p:nvPr userDrawn="1"/>
        </p:nvSpPr>
        <p:spPr>
          <a:xfrm>
            <a:off x="1123886" y="985550"/>
            <a:ext cx="2863914" cy="655699"/>
          </a:xfrm>
          <a:prstGeom prst="rect">
            <a:avLst/>
          </a:prstGeom>
        </p:spPr>
        <p:txBody>
          <a:bodyPr vert="horz" lIns="91440" tIns="45720" rIns="91440" bIns="45720" rtlCol="0" anchor="t">
            <a:normAutofit/>
          </a:bodyPr>
          <a:lstStyle>
            <a:lvl1pPr marL="0" indent="0" algn="l" defTabSz="1143000" rtl="0" eaLnBrk="1" latinLnBrk="0" hangingPunct="1">
              <a:lnSpc>
                <a:spcPct val="90000"/>
              </a:lnSpc>
              <a:spcBef>
                <a:spcPts val="1250"/>
              </a:spcBef>
              <a:buFont typeface="Arial" panose="020B0604020202020204" pitchFamily="34" charset="0"/>
              <a:buNone/>
              <a:defRPr sz="4000" kern="1200">
                <a:solidFill>
                  <a:schemeClr val="bg1"/>
                </a:solidFill>
                <a:latin typeface="EC Square Sans Pro "/>
                <a:ea typeface="+mn-ea"/>
                <a:cs typeface="+mn-cs"/>
              </a:defRPr>
            </a:lvl1pPr>
            <a:lvl2pPr marL="571500" indent="0" algn="ctr" defTabSz="1143000" rtl="0" eaLnBrk="1" latinLnBrk="0" hangingPunct="1">
              <a:lnSpc>
                <a:spcPct val="90000"/>
              </a:lnSpc>
              <a:spcBef>
                <a:spcPts val="625"/>
              </a:spcBef>
              <a:buFont typeface="Arial" panose="020B0604020202020204" pitchFamily="34" charset="0"/>
              <a:buNone/>
              <a:defRPr sz="2500" kern="1200">
                <a:solidFill>
                  <a:schemeClr val="tx1"/>
                </a:solidFill>
                <a:latin typeface="+mn-lt"/>
                <a:ea typeface="+mn-ea"/>
                <a:cs typeface="+mn-cs"/>
              </a:defRPr>
            </a:lvl2pPr>
            <a:lvl3pPr marL="1143000" indent="0" algn="ctr" defTabSz="1143000" rtl="0" eaLnBrk="1" latinLnBrk="0" hangingPunct="1">
              <a:lnSpc>
                <a:spcPct val="90000"/>
              </a:lnSpc>
              <a:spcBef>
                <a:spcPts val="625"/>
              </a:spcBef>
              <a:buFont typeface="Arial" panose="020B0604020202020204" pitchFamily="34" charset="0"/>
              <a:buNone/>
              <a:defRPr sz="2250" kern="1200">
                <a:solidFill>
                  <a:schemeClr val="tx1"/>
                </a:solidFill>
                <a:latin typeface="+mn-lt"/>
                <a:ea typeface="+mn-ea"/>
                <a:cs typeface="+mn-cs"/>
              </a:defRPr>
            </a:lvl3pPr>
            <a:lvl4pPr marL="1714500" indent="0" algn="ctr" defTabSz="1143000" rtl="0" eaLnBrk="1" latinLnBrk="0" hangingPunct="1">
              <a:lnSpc>
                <a:spcPct val="90000"/>
              </a:lnSpc>
              <a:spcBef>
                <a:spcPts val="625"/>
              </a:spcBef>
              <a:buFont typeface="Arial" panose="020B0604020202020204" pitchFamily="34" charset="0"/>
              <a:buNone/>
              <a:defRPr sz="2000" kern="1200">
                <a:solidFill>
                  <a:schemeClr val="tx1"/>
                </a:solidFill>
                <a:latin typeface="+mn-lt"/>
                <a:ea typeface="+mn-ea"/>
                <a:cs typeface="+mn-cs"/>
              </a:defRPr>
            </a:lvl4pPr>
            <a:lvl5pPr marL="2286000" indent="0" algn="ctr" defTabSz="1143000" rtl="0" eaLnBrk="1" latinLnBrk="0" hangingPunct="1">
              <a:lnSpc>
                <a:spcPct val="90000"/>
              </a:lnSpc>
              <a:spcBef>
                <a:spcPts val="625"/>
              </a:spcBef>
              <a:buFont typeface="Arial" panose="020B0604020202020204" pitchFamily="34" charset="0"/>
              <a:buNone/>
              <a:defRPr sz="2000" kern="1200">
                <a:solidFill>
                  <a:schemeClr val="tx1"/>
                </a:solidFill>
                <a:latin typeface="+mn-lt"/>
                <a:ea typeface="+mn-ea"/>
                <a:cs typeface="+mn-cs"/>
              </a:defRPr>
            </a:lvl5pPr>
            <a:lvl6pPr marL="2857500" indent="0" algn="ctr" defTabSz="1143000" rtl="0" eaLnBrk="1" latinLnBrk="0" hangingPunct="1">
              <a:lnSpc>
                <a:spcPct val="90000"/>
              </a:lnSpc>
              <a:spcBef>
                <a:spcPts val="625"/>
              </a:spcBef>
              <a:buFont typeface="Arial" panose="020B0604020202020204" pitchFamily="34" charset="0"/>
              <a:buNone/>
              <a:defRPr sz="2000" kern="1200">
                <a:solidFill>
                  <a:schemeClr val="tx1"/>
                </a:solidFill>
                <a:latin typeface="+mn-lt"/>
                <a:ea typeface="+mn-ea"/>
                <a:cs typeface="+mn-cs"/>
              </a:defRPr>
            </a:lvl6pPr>
            <a:lvl7pPr marL="3429000" indent="0" algn="ctr" defTabSz="1143000" rtl="0" eaLnBrk="1" latinLnBrk="0" hangingPunct="1">
              <a:lnSpc>
                <a:spcPct val="90000"/>
              </a:lnSpc>
              <a:spcBef>
                <a:spcPts val="625"/>
              </a:spcBef>
              <a:buFont typeface="Arial" panose="020B0604020202020204" pitchFamily="34" charset="0"/>
              <a:buNone/>
              <a:defRPr sz="2000" kern="1200">
                <a:solidFill>
                  <a:schemeClr val="tx1"/>
                </a:solidFill>
                <a:latin typeface="+mn-lt"/>
                <a:ea typeface="+mn-ea"/>
                <a:cs typeface="+mn-cs"/>
              </a:defRPr>
            </a:lvl7pPr>
            <a:lvl8pPr marL="4000500" indent="0" algn="ctr" defTabSz="1143000" rtl="0" eaLnBrk="1" latinLnBrk="0" hangingPunct="1">
              <a:lnSpc>
                <a:spcPct val="90000"/>
              </a:lnSpc>
              <a:spcBef>
                <a:spcPts val="625"/>
              </a:spcBef>
              <a:buFont typeface="Arial" panose="020B0604020202020204" pitchFamily="34" charset="0"/>
              <a:buNone/>
              <a:defRPr sz="2000" kern="1200">
                <a:solidFill>
                  <a:schemeClr val="tx1"/>
                </a:solidFill>
                <a:latin typeface="+mn-lt"/>
                <a:ea typeface="+mn-ea"/>
                <a:cs typeface="+mn-cs"/>
              </a:defRPr>
            </a:lvl8pPr>
            <a:lvl9pPr marL="4572000" indent="0" algn="ctr" defTabSz="1143000" rtl="0" eaLnBrk="1" latinLnBrk="0" hangingPunct="1">
              <a:lnSpc>
                <a:spcPct val="90000"/>
              </a:lnSpc>
              <a:spcBef>
                <a:spcPts val="625"/>
              </a:spcBef>
              <a:buFont typeface="Arial" panose="020B0604020202020204" pitchFamily="34" charset="0"/>
              <a:buNone/>
              <a:defRPr sz="2000" kern="1200">
                <a:solidFill>
                  <a:schemeClr val="tx1"/>
                </a:solidFill>
                <a:latin typeface="+mn-lt"/>
                <a:ea typeface="+mn-ea"/>
                <a:cs typeface="+mn-cs"/>
              </a:defRPr>
            </a:lvl9pPr>
          </a:lstStyle>
          <a:p>
            <a:r>
              <a:rPr lang="en-US" sz="3200" b="1" dirty="0"/>
              <a:t>#CCRIEurope</a:t>
            </a:r>
          </a:p>
        </p:txBody>
      </p:sp>
      <p:pic>
        <p:nvPicPr>
          <p:cNvPr id="8" name="Picture 7" descr="A white background with black and white clouds&#10;&#10;Description automatically generated">
            <a:extLst>
              <a:ext uri="{FF2B5EF4-FFF2-40B4-BE49-F238E27FC236}">
                <a16:creationId xmlns:a16="http://schemas.microsoft.com/office/drawing/2014/main" id="{DE593BF0-AF71-B43B-15F4-985AF2278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 y="9525000"/>
            <a:ext cx="11430000" cy="1905000"/>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592D36B1-7265-C9F7-1D2D-60C1326981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00" y="9525000"/>
            <a:ext cx="11430000" cy="1905000"/>
          </a:xfrm>
          <a:prstGeom prst="rect">
            <a:avLst/>
          </a:prstGeom>
        </p:spPr>
      </p:pic>
      <p:sp>
        <p:nvSpPr>
          <p:cNvPr id="5" name="Rectangle 4">
            <a:extLst>
              <a:ext uri="{FF2B5EF4-FFF2-40B4-BE49-F238E27FC236}">
                <a16:creationId xmlns:a16="http://schemas.microsoft.com/office/drawing/2014/main" id="{7D5CC8E9-167A-BAF6-7523-F0850039F1EC}"/>
              </a:ext>
            </a:extLst>
          </p:cNvPr>
          <p:cNvSpPr/>
          <p:nvPr userDrawn="1"/>
        </p:nvSpPr>
        <p:spPr>
          <a:xfrm>
            <a:off x="6786563" y="9525600"/>
            <a:ext cx="6015037" cy="190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25E46D55-6A82-0D60-C2BA-5CC42EDDA82C}"/>
              </a:ext>
            </a:extLst>
          </p:cNvPr>
          <p:cNvSpPr/>
          <p:nvPr userDrawn="1"/>
        </p:nvSpPr>
        <p:spPr>
          <a:xfrm flipH="1">
            <a:off x="4219631" y="0"/>
            <a:ext cx="16100369" cy="8066314"/>
          </a:xfrm>
          <a:custGeom>
            <a:avLst/>
            <a:gdLst>
              <a:gd name="connsiteX0" fmla="*/ 14275226 w 14275226"/>
              <a:gd name="connsiteY0" fmla="*/ 0 h 7151914"/>
              <a:gd name="connsiteX1" fmla="*/ 0 w 14275226"/>
              <a:gd name="connsiteY1" fmla="*/ 0 h 7151914"/>
              <a:gd name="connsiteX2" fmla="*/ 0 w 14275226"/>
              <a:gd name="connsiteY2" fmla="*/ 5080328 h 7151914"/>
              <a:gd name="connsiteX3" fmla="*/ 80486 w 14275226"/>
              <a:gd name="connsiteY3" fmla="*/ 5149628 h 7151914"/>
              <a:gd name="connsiteX4" fmla="*/ 5658030 w 14275226"/>
              <a:gd name="connsiteY4" fmla="*/ 7151914 h 7151914"/>
              <a:gd name="connsiteX5" fmla="*/ 14248329 w 14275226"/>
              <a:gd name="connsiteY5" fmla="*/ 150618 h 71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75226" h="7151914">
                <a:moveTo>
                  <a:pt x="14275226" y="0"/>
                </a:moveTo>
                <a:lnTo>
                  <a:pt x="0" y="0"/>
                </a:lnTo>
                <a:lnTo>
                  <a:pt x="0" y="5080328"/>
                </a:lnTo>
                <a:lnTo>
                  <a:pt x="80486" y="5149628"/>
                </a:lnTo>
                <a:cubicBezTo>
                  <a:pt x="1596190" y="6400498"/>
                  <a:pt x="3539358" y="7151914"/>
                  <a:pt x="5658030" y="7151914"/>
                </a:cubicBezTo>
                <a:cubicBezTo>
                  <a:pt x="9895372" y="7151914"/>
                  <a:pt x="13430704" y="4146249"/>
                  <a:pt x="14248329" y="150618"/>
                </a:cubicBezTo>
                <a:close/>
              </a:path>
            </a:pathLst>
          </a:custGeom>
          <a:solidFill>
            <a:srgbClr val="00AAC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Picture Placeholder 37">
            <a:extLst>
              <a:ext uri="{FF2B5EF4-FFF2-40B4-BE49-F238E27FC236}">
                <a16:creationId xmlns:a16="http://schemas.microsoft.com/office/drawing/2014/main" id="{772157C9-4F08-35EA-BFE8-F71DDA774EE5}"/>
              </a:ext>
            </a:extLst>
          </p:cNvPr>
          <p:cNvSpPr>
            <a:spLocks noGrp="1"/>
          </p:cNvSpPr>
          <p:nvPr>
            <p:ph type="pic" sz="quarter" idx="12"/>
          </p:nvPr>
        </p:nvSpPr>
        <p:spPr>
          <a:xfrm>
            <a:off x="5150325" y="2"/>
            <a:ext cx="15169675" cy="7149997"/>
          </a:xfrm>
          <a:custGeom>
            <a:avLst/>
            <a:gdLst>
              <a:gd name="connsiteX0" fmla="*/ 0 w 13450036"/>
              <a:gd name="connsiteY0" fmla="*/ 0 h 6339471"/>
              <a:gd name="connsiteX1" fmla="*/ 13450036 w 13450036"/>
              <a:gd name="connsiteY1" fmla="*/ 0 h 6339471"/>
              <a:gd name="connsiteX2" fmla="*/ 13450036 w 13450036"/>
              <a:gd name="connsiteY2" fmla="*/ 3975855 h 6339471"/>
              <a:gd name="connsiteX3" fmla="*/ 13418230 w 13450036"/>
              <a:gd name="connsiteY3" fmla="*/ 4009213 h 6339471"/>
              <a:gd name="connsiteX4" fmla="*/ 7792005 w 13450036"/>
              <a:gd name="connsiteY4" fmla="*/ 6339471 h 6339471"/>
              <a:gd name="connsiteX5" fmla="*/ 85820 w 13450036"/>
              <a:gd name="connsiteY5" fmla="*/ 371800 h 6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0036" h="6339471">
                <a:moveTo>
                  <a:pt x="0" y="0"/>
                </a:moveTo>
                <a:lnTo>
                  <a:pt x="13450036" y="0"/>
                </a:lnTo>
                <a:lnTo>
                  <a:pt x="13450036" y="3975855"/>
                </a:lnTo>
                <a:lnTo>
                  <a:pt x="13418230" y="4009213"/>
                </a:lnTo>
                <a:cubicBezTo>
                  <a:pt x="11978354" y="5448966"/>
                  <a:pt x="9989182" y="6339471"/>
                  <a:pt x="7792005" y="6339471"/>
                </a:cubicBezTo>
                <a:cubicBezTo>
                  <a:pt x="4084268" y="6339471"/>
                  <a:pt x="968862" y="3803617"/>
                  <a:pt x="85820" y="371800"/>
                </a:cubicBezTo>
                <a:close/>
              </a:path>
            </a:pathLst>
          </a:custGeom>
        </p:spPr>
        <p:txBody>
          <a:bodyPr wrap="square">
            <a:noAutofit/>
          </a:bodyPr>
          <a:lstStyle/>
          <a:p>
            <a:endParaRPr lang="en-GB"/>
          </a:p>
        </p:txBody>
      </p:sp>
    </p:spTree>
    <p:extLst>
      <p:ext uri="{BB962C8B-B14F-4D97-AF65-F5344CB8AC3E}">
        <p14:creationId xmlns:p14="http://schemas.microsoft.com/office/powerpoint/2010/main" val="2023270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ctrTitle"/>
          </p:nvPr>
        </p:nvSpPr>
        <p:spPr>
          <a:xfrm>
            <a:off x="665480" y="1154325"/>
            <a:ext cx="15240000" cy="781155"/>
          </a:xfrm>
          <a:prstGeom prst="rect">
            <a:avLst/>
          </a:prstGeom>
        </p:spPr>
        <p:txBody>
          <a:bodyPr anchor="t" anchorCtr="0"/>
          <a:lstStyle>
            <a:lvl1pPr algn="l">
              <a:defRPr sz="6000" b="1">
                <a:solidFill>
                  <a:srgbClr val="5FC4E1"/>
                </a:solidFill>
                <a:latin typeface="EC Square Sans Pro" panose="020B05060400000200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FF76C55E-3AC2-3E58-F6AB-45DF17320B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304150" y="9870225"/>
            <a:ext cx="5334650" cy="1188000"/>
          </a:xfrm>
          <a:prstGeom prst="rect">
            <a:avLst/>
          </a:prstGeom>
        </p:spPr>
      </p:pic>
      <p:cxnSp>
        <p:nvCxnSpPr>
          <p:cNvPr id="17" name="Straight Connector 16">
            <a:extLst>
              <a:ext uri="{FF2B5EF4-FFF2-40B4-BE49-F238E27FC236}">
                <a16:creationId xmlns:a16="http://schemas.microsoft.com/office/drawing/2014/main" id="{94A0C006-C8F9-5A74-A78F-E014EA6BBA17}"/>
              </a:ext>
            </a:extLst>
          </p:cNvPr>
          <p:cNvCxnSpPr/>
          <p:nvPr userDrawn="1"/>
        </p:nvCxnSpPr>
        <p:spPr>
          <a:xfrm>
            <a:off x="762000" y="2148840"/>
            <a:ext cx="18821400"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139D46E7-92B5-53C3-426D-838C5EF6B357}"/>
              </a:ext>
            </a:extLst>
          </p:cNvPr>
          <p:cNvSpPr>
            <a:spLocks noGrp="1"/>
          </p:cNvSpPr>
          <p:nvPr>
            <p:ph type="body" sz="quarter" idx="10" hasCustomPrompt="1"/>
          </p:nvPr>
        </p:nvSpPr>
        <p:spPr>
          <a:xfrm>
            <a:off x="487045" y="2697163"/>
            <a:ext cx="17439005" cy="2998787"/>
          </a:xfrm>
          <a:prstGeom prst="rect">
            <a:avLst/>
          </a:prstGeom>
        </p:spPr>
        <p:txBody>
          <a:bodyPr/>
          <a:lstStyle>
            <a:lvl1pPr marL="144000" indent="-144000">
              <a:lnSpc>
                <a:spcPct val="100000"/>
              </a:lnSpc>
              <a:spcAft>
                <a:spcPts val="0"/>
              </a:spcAft>
              <a:buFont typeface="EC Square Sans Pro" panose="020B0506040000020004" pitchFamily="34" charset="0"/>
              <a:buChar char=" "/>
              <a:defRPr sz="3000" b="0" baseline="0">
                <a:solidFill>
                  <a:schemeClr val="tx1"/>
                </a:solidFill>
                <a:latin typeface="EC Square Sans Pro" panose="020B0506040000020004" pitchFamily="34" charset="0"/>
              </a:defRPr>
            </a:lvl1pPr>
            <a:lvl2pPr marL="36000" indent="0">
              <a:buFont typeface="EC Square Sans Pro" panose="020B0506040000020004" pitchFamily="34" charset="0"/>
              <a:buChar char=" "/>
              <a:defRPr b="1">
                <a:solidFill>
                  <a:srgbClr val="1F81AB"/>
                </a:solidFill>
                <a:latin typeface="EC Square Sans Pro" panose="020B0506040000020004" pitchFamily="34" charset="0"/>
              </a:defRPr>
            </a:lvl2pPr>
            <a:lvl3pPr marL="72000" indent="0">
              <a:buFont typeface="EC Square Sans Pro" panose="020B0506040000020004" pitchFamily="34" charset="0"/>
              <a:buChar char=" "/>
              <a:defRPr sz="3000" b="1">
                <a:solidFill>
                  <a:srgbClr val="1F81AB"/>
                </a:solidFill>
                <a:latin typeface="EC Square Sans Pro" panose="020B0506040000020004" pitchFamily="34" charset="0"/>
              </a:defRPr>
            </a:lvl3pPr>
            <a:lvl4pPr marL="0" indent="0">
              <a:spcAft>
                <a:spcPts val="0"/>
              </a:spcAft>
              <a:buFont typeface="EC Square Sans Pro" panose="020B0506040000020004" pitchFamily="34" charset="0"/>
              <a:buChar char=" "/>
              <a:defRPr sz="6000" b="1">
                <a:solidFill>
                  <a:srgbClr val="5FC4E1"/>
                </a:solidFill>
                <a:latin typeface="EC Square Sans Pro" panose="020B0506040000020004" pitchFamily="34" charset="0"/>
              </a:defRPr>
            </a:lvl4pPr>
            <a:lvl5pPr marL="3048061" indent="0">
              <a:buNone/>
              <a:defRPr>
                <a:latin typeface="EC Square Sans Pro" panose="020B0506040000020004" pitchFamily="34" charset="0"/>
              </a:defRPr>
            </a:lvl5pPr>
          </a:lstStyle>
          <a:p>
            <a:pPr lvl="0"/>
            <a:r>
              <a:rPr lang="en-US" dirty="0"/>
              <a:t>Click to edit master text styles – This is Body Text</a:t>
            </a:r>
          </a:p>
          <a:p>
            <a:pPr lvl="1"/>
            <a:r>
              <a:rPr lang="en-US" dirty="0"/>
              <a:t>Header</a:t>
            </a:r>
          </a:p>
          <a:p>
            <a:pPr lvl="2"/>
            <a:r>
              <a:rPr lang="en-US" dirty="0" err="1"/>
              <a:t>Subheader</a:t>
            </a:r>
            <a:endParaRPr lang="en-US" dirty="0"/>
          </a:p>
          <a:p>
            <a:pPr lvl="3"/>
            <a:r>
              <a:rPr lang="en-US" dirty="0"/>
              <a:t>Main Header</a:t>
            </a:r>
          </a:p>
        </p:txBody>
      </p:sp>
      <p:sp>
        <p:nvSpPr>
          <p:cNvPr id="21" name="Text Placeholder 20">
            <a:extLst>
              <a:ext uri="{FF2B5EF4-FFF2-40B4-BE49-F238E27FC236}">
                <a16:creationId xmlns:a16="http://schemas.microsoft.com/office/drawing/2014/main" id="{099A6D79-0BEC-BCBA-DF45-F8030A3B3DD6}"/>
              </a:ext>
            </a:extLst>
          </p:cNvPr>
          <p:cNvSpPr>
            <a:spLocks noGrp="1"/>
          </p:cNvSpPr>
          <p:nvPr>
            <p:ph type="body" sz="quarter" idx="11" hasCustomPrompt="1"/>
          </p:nvPr>
        </p:nvSpPr>
        <p:spPr>
          <a:xfrm>
            <a:off x="669925" y="5943283"/>
            <a:ext cx="8489950" cy="2758757"/>
          </a:xfrm>
          <a:prstGeom prst="rect">
            <a:avLst/>
          </a:prstGeom>
        </p:spPr>
        <p:txBody>
          <a:bodyPr/>
          <a:lstStyle>
            <a:lvl1pPr>
              <a:defRPr sz="3000">
                <a:latin typeface="EC Square Sans Pro" panose="020B0506040000020004" pitchFamily="34" charset="0"/>
              </a:defRPr>
            </a:lvl1pPr>
            <a:lvl2pPr>
              <a:defRPr sz="3000">
                <a:latin typeface="EC Square Sans Pro" panose="020B0506040000020004" pitchFamily="34" charset="0"/>
              </a:defRPr>
            </a:lvl2pPr>
            <a:lvl3pPr>
              <a:defRPr sz="3000">
                <a:latin typeface="EC Square Sans Pro" panose="020B0506040000020004" pitchFamily="34" charset="0"/>
              </a:defRPr>
            </a:lvl3pPr>
            <a:lvl4pPr>
              <a:defRPr sz="3000">
                <a:latin typeface="EC Square Sans Pro" panose="020B0506040000020004" pitchFamily="34" charset="0"/>
              </a:defRPr>
            </a:lvl4pPr>
            <a:lvl5pPr>
              <a:defRPr sz="3000">
                <a:latin typeface="EC Square Sans Pro" panose="020B0506040000020004" pitchFamily="34" charset="0"/>
              </a:defRPr>
            </a:lvl5pPr>
          </a:lstStyle>
          <a:p>
            <a:pPr lvl="0"/>
            <a:r>
              <a:rPr lang="en-US" dirty="0"/>
              <a:t>Click to edit master bullet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843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pic>
        <p:nvPicPr>
          <p:cNvPr id="4" name="Picture 3" descr="A group of blue circles&#10;&#10;Description automatically generated">
            <a:extLst>
              <a:ext uri="{FF2B5EF4-FFF2-40B4-BE49-F238E27FC236}">
                <a16:creationId xmlns:a16="http://schemas.microsoft.com/office/drawing/2014/main" id="{BB1022A6-382A-6DCD-2926-3890E9F8B0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589227"/>
            <a:ext cx="9585960" cy="7840772"/>
          </a:xfrm>
          <a:prstGeom prst="rect">
            <a:avLst/>
          </a:prstGeom>
        </p:spPr>
      </p:pic>
      <p:sp>
        <p:nvSpPr>
          <p:cNvPr id="2" name="Title 1"/>
          <p:cNvSpPr>
            <a:spLocks noGrp="1"/>
          </p:cNvSpPr>
          <p:nvPr>
            <p:ph type="ctrTitle" hasCustomPrompt="1"/>
          </p:nvPr>
        </p:nvSpPr>
        <p:spPr>
          <a:xfrm>
            <a:off x="665480" y="849525"/>
            <a:ext cx="15240000" cy="781155"/>
          </a:xfrm>
          <a:prstGeom prst="rect">
            <a:avLst/>
          </a:prstGeom>
        </p:spPr>
        <p:txBody>
          <a:bodyPr anchor="t" anchorCtr="0"/>
          <a:lstStyle>
            <a:lvl1pPr algn="l">
              <a:defRPr sz="8800" b="1">
                <a:solidFill>
                  <a:srgbClr val="5FC4E1"/>
                </a:solidFill>
                <a:latin typeface="EC Square Sans Pro" panose="020B0506040000020004" pitchFamily="34" charset="0"/>
              </a:defRPr>
            </a:lvl1pPr>
          </a:lstStyle>
          <a:p>
            <a:r>
              <a:rPr lang="en-US" dirty="0"/>
              <a:t>01</a:t>
            </a:r>
          </a:p>
        </p:txBody>
      </p:sp>
      <p:pic>
        <p:nvPicPr>
          <p:cNvPr id="15" name="Graphic 14">
            <a:extLst>
              <a:ext uri="{FF2B5EF4-FFF2-40B4-BE49-F238E27FC236}">
                <a16:creationId xmlns:a16="http://schemas.microsoft.com/office/drawing/2014/main" id="{FF76C55E-3AC2-3E58-F6AB-45DF17320B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304150" y="9870225"/>
            <a:ext cx="5334650" cy="1188000"/>
          </a:xfrm>
          <a:prstGeom prst="rect">
            <a:avLst/>
          </a:prstGeom>
        </p:spPr>
      </p:pic>
      <p:sp>
        <p:nvSpPr>
          <p:cNvPr id="19" name="Text Placeholder 18">
            <a:extLst>
              <a:ext uri="{FF2B5EF4-FFF2-40B4-BE49-F238E27FC236}">
                <a16:creationId xmlns:a16="http://schemas.microsoft.com/office/drawing/2014/main" id="{139D46E7-92B5-53C3-426D-838C5EF6B357}"/>
              </a:ext>
            </a:extLst>
          </p:cNvPr>
          <p:cNvSpPr>
            <a:spLocks noGrp="1"/>
          </p:cNvSpPr>
          <p:nvPr>
            <p:ph type="body" sz="quarter" idx="10" hasCustomPrompt="1"/>
          </p:nvPr>
        </p:nvSpPr>
        <p:spPr>
          <a:xfrm>
            <a:off x="532765" y="2163763"/>
            <a:ext cx="14051915" cy="899477"/>
          </a:xfrm>
          <a:prstGeom prst="rect">
            <a:avLst/>
          </a:prstGeom>
        </p:spPr>
        <p:txBody>
          <a:bodyPr/>
          <a:lstStyle>
            <a:lvl1pPr marL="144000" indent="-144000">
              <a:lnSpc>
                <a:spcPct val="100000"/>
              </a:lnSpc>
              <a:spcAft>
                <a:spcPts val="0"/>
              </a:spcAft>
              <a:buFont typeface="EC Square Sans Pro" panose="020B0506040000020004" pitchFamily="34" charset="0"/>
              <a:buChar char=" "/>
              <a:defRPr sz="4000" b="1" baseline="0">
                <a:solidFill>
                  <a:srgbClr val="1F81AB"/>
                </a:solidFill>
                <a:latin typeface="EC Square Sans Pro" panose="020B0506040000020004" pitchFamily="34" charset="0"/>
              </a:defRPr>
            </a:lvl1pPr>
            <a:lvl2pPr marL="36000" indent="0">
              <a:buFont typeface="EC Square Sans Pro" panose="020B0506040000020004" pitchFamily="34" charset="0"/>
              <a:buChar char=" "/>
              <a:defRPr b="1">
                <a:solidFill>
                  <a:srgbClr val="1F81AB"/>
                </a:solidFill>
                <a:latin typeface="EC Square Sans Pro" panose="020B0506040000020004" pitchFamily="34" charset="0"/>
              </a:defRPr>
            </a:lvl2pPr>
            <a:lvl3pPr marL="72000" indent="0">
              <a:buFont typeface="EC Square Sans Pro" panose="020B0506040000020004" pitchFamily="34" charset="0"/>
              <a:buChar char=" "/>
              <a:defRPr sz="3000" b="1">
                <a:latin typeface="EC Square Sans Pro" panose="020B0506040000020004" pitchFamily="34" charset="0"/>
              </a:defRPr>
            </a:lvl3pPr>
            <a:lvl4pPr marL="0" indent="0">
              <a:buFont typeface="EC Square Sans Pro" panose="020B0506040000020004" pitchFamily="34" charset="0"/>
              <a:buChar char=" "/>
              <a:defRPr sz="4800" b="1">
                <a:solidFill>
                  <a:srgbClr val="5FC4E1"/>
                </a:solidFill>
                <a:latin typeface="EC Square Sans Pro" panose="020B0506040000020004" pitchFamily="34" charset="0"/>
              </a:defRPr>
            </a:lvl4pPr>
            <a:lvl5pPr marL="3048061" indent="0">
              <a:buNone/>
              <a:defRPr>
                <a:latin typeface="EC Square Sans Pro" panose="020B0506040000020004" pitchFamily="34" charset="0"/>
              </a:defRPr>
            </a:lvl5pPr>
          </a:lstStyle>
          <a:p>
            <a:pPr lvl="0"/>
            <a:r>
              <a:rPr lang="en-US" dirty="0"/>
              <a:t>Chapter title to go here</a:t>
            </a:r>
          </a:p>
        </p:txBody>
      </p:sp>
    </p:spTree>
    <p:extLst>
      <p:ext uri="{BB962C8B-B14F-4D97-AF65-F5344CB8AC3E}">
        <p14:creationId xmlns:p14="http://schemas.microsoft.com/office/powerpoint/2010/main" val="362370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AD78DC-EBAF-4F93-789F-E8C4D6D71317}"/>
              </a:ext>
            </a:extLst>
          </p:cNvPr>
          <p:cNvSpPr/>
          <p:nvPr userDrawn="1"/>
        </p:nvSpPr>
        <p:spPr>
          <a:xfrm>
            <a:off x="0" y="0"/>
            <a:ext cx="20320000" cy="11430000"/>
          </a:xfrm>
          <a:prstGeom prst="rect">
            <a:avLst/>
          </a:prstGeom>
          <a:solidFill>
            <a:srgbClr val="5FC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Rectangle 38">
            <a:extLst>
              <a:ext uri="{FF2B5EF4-FFF2-40B4-BE49-F238E27FC236}">
                <a16:creationId xmlns:a16="http://schemas.microsoft.com/office/drawing/2014/main" id="{E1FBD218-AC98-49BD-A3C6-5F917CA54165}"/>
              </a:ext>
            </a:extLst>
          </p:cNvPr>
          <p:cNvSpPr/>
          <p:nvPr userDrawn="1"/>
        </p:nvSpPr>
        <p:spPr>
          <a:xfrm>
            <a:off x="0" y="9525600"/>
            <a:ext cx="20320000" cy="190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white background with black and white clouds&#10;&#10;Description automatically generated">
            <a:extLst>
              <a:ext uri="{FF2B5EF4-FFF2-40B4-BE49-F238E27FC236}">
                <a16:creationId xmlns:a16="http://schemas.microsoft.com/office/drawing/2014/main" id="{DE593BF0-AF71-B43B-15F4-985AF2278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 y="9525000"/>
            <a:ext cx="11430000" cy="1905000"/>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592D36B1-7265-C9F7-1D2D-60C1326981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00" y="9525000"/>
            <a:ext cx="11430000" cy="1905000"/>
          </a:xfrm>
          <a:prstGeom prst="rect">
            <a:avLst/>
          </a:prstGeom>
        </p:spPr>
      </p:pic>
      <p:sp>
        <p:nvSpPr>
          <p:cNvPr id="5" name="Rectangle 4">
            <a:extLst>
              <a:ext uri="{FF2B5EF4-FFF2-40B4-BE49-F238E27FC236}">
                <a16:creationId xmlns:a16="http://schemas.microsoft.com/office/drawing/2014/main" id="{7D5CC8E9-167A-BAF6-7523-F0850039F1EC}"/>
              </a:ext>
            </a:extLst>
          </p:cNvPr>
          <p:cNvSpPr/>
          <p:nvPr userDrawn="1"/>
        </p:nvSpPr>
        <p:spPr>
          <a:xfrm>
            <a:off x="6786563" y="9525600"/>
            <a:ext cx="6015037" cy="190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a:extLst>
              <a:ext uri="{FF2B5EF4-FFF2-40B4-BE49-F238E27FC236}">
                <a16:creationId xmlns:a16="http://schemas.microsoft.com/office/drawing/2014/main" id="{9F24FBF7-42AF-3603-B5ED-CC8E0DB49C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050" y="-19050"/>
            <a:ext cx="8903096" cy="9010650"/>
          </a:xfrm>
          <a:prstGeom prst="rect">
            <a:avLst/>
          </a:prstGeom>
        </p:spPr>
      </p:pic>
    </p:spTree>
    <p:extLst>
      <p:ext uri="{BB962C8B-B14F-4D97-AF65-F5344CB8AC3E}">
        <p14:creationId xmlns:p14="http://schemas.microsoft.com/office/powerpoint/2010/main" val="490346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835055"/>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77" r:id="rId3"/>
    <p:sldLayoutId id="2147483678" r:id="rId4"/>
  </p:sldLayoutIdLst>
  <p:txStyles>
    <p:titleStyle>
      <a:lvl1pPr algn="l" defTabSz="1524030" rtl="0" eaLnBrk="1" latinLnBrk="0" hangingPunct="1">
        <a:lnSpc>
          <a:spcPct val="90000"/>
        </a:lnSpc>
        <a:spcBef>
          <a:spcPct val="0"/>
        </a:spcBef>
        <a:buNone/>
        <a:defRPr sz="7333" kern="1200">
          <a:solidFill>
            <a:schemeClr val="tx1"/>
          </a:solidFill>
          <a:latin typeface="+mj-lt"/>
          <a:ea typeface="+mj-ea"/>
          <a:cs typeface="+mj-cs"/>
        </a:defRPr>
      </a:lvl1pPr>
    </p:titleStyle>
    <p:bodyStyle>
      <a:lvl1pPr marL="381008" indent="-381008" algn="l" defTabSz="1524030" rtl="0" eaLnBrk="1" latinLnBrk="0" hangingPunct="1">
        <a:lnSpc>
          <a:spcPct val="90000"/>
        </a:lnSpc>
        <a:spcBef>
          <a:spcPts val="1667"/>
        </a:spcBef>
        <a:buFont typeface="Arial" panose="020B0604020202020204" pitchFamily="34" charset="0"/>
        <a:buChar char="•"/>
        <a:defRPr sz="4667" kern="1200">
          <a:solidFill>
            <a:schemeClr val="tx1"/>
          </a:solidFill>
          <a:latin typeface="+mn-lt"/>
          <a:ea typeface="+mn-ea"/>
          <a:cs typeface="+mn-cs"/>
        </a:defRPr>
      </a:lvl1pPr>
      <a:lvl2pPr marL="1143023" indent="-381008" algn="l" defTabSz="1524030" rtl="0" eaLnBrk="1" latinLnBrk="0" hangingPunct="1">
        <a:lnSpc>
          <a:spcPct val="90000"/>
        </a:lnSpc>
        <a:spcBef>
          <a:spcPts val="833"/>
        </a:spcBef>
        <a:buFont typeface="Arial" panose="020B0604020202020204" pitchFamily="34" charset="0"/>
        <a:buChar char="•"/>
        <a:defRPr sz="4000" kern="1200">
          <a:solidFill>
            <a:schemeClr val="tx1"/>
          </a:solidFill>
          <a:latin typeface="+mn-lt"/>
          <a:ea typeface="+mn-ea"/>
          <a:cs typeface="+mn-cs"/>
        </a:defRPr>
      </a:lvl2pPr>
      <a:lvl3pPr marL="1905038" indent="-381008" algn="l" defTabSz="1524030" rtl="0" eaLnBrk="1" latinLnBrk="0" hangingPunct="1">
        <a:lnSpc>
          <a:spcPct val="90000"/>
        </a:lnSpc>
        <a:spcBef>
          <a:spcPts val="833"/>
        </a:spcBef>
        <a:buFont typeface="Arial" panose="020B0604020202020204" pitchFamily="34" charset="0"/>
        <a:buChar char="•"/>
        <a:defRPr sz="3333" kern="1200">
          <a:solidFill>
            <a:schemeClr val="tx1"/>
          </a:solidFill>
          <a:latin typeface="+mn-lt"/>
          <a:ea typeface="+mn-ea"/>
          <a:cs typeface="+mn-cs"/>
        </a:defRPr>
      </a:lvl3pPr>
      <a:lvl4pPr marL="2667053"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4pPr>
      <a:lvl5pPr marL="342906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02/bse.70138"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16/j.resconrec.2026.108833"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4F6D30D-3853-FBEB-1584-034D29EB51E0}"/>
              </a:ext>
            </a:extLst>
          </p:cNvPr>
          <p:cNvSpPr>
            <a:spLocks noGrp="1"/>
          </p:cNvSpPr>
          <p:nvPr>
            <p:ph type="ctrTitle"/>
          </p:nvPr>
        </p:nvSpPr>
        <p:spPr>
          <a:xfrm>
            <a:off x="1007995" y="5879534"/>
            <a:ext cx="14024741" cy="1817459"/>
          </a:xfrm>
        </p:spPr>
        <p:txBody>
          <a:bodyPr>
            <a:normAutofit fontScale="90000"/>
          </a:bodyPr>
          <a:lstStyle/>
          <a:p>
            <a:r>
              <a:rPr lang="en-US" dirty="0"/>
              <a:t>Addressing barriers &amp; capacity gaps to strengthen social outcomes </a:t>
            </a:r>
            <a:endParaRPr lang="en-GB" dirty="0"/>
          </a:p>
        </p:txBody>
      </p:sp>
      <p:sp>
        <p:nvSpPr>
          <p:cNvPr id="29" name="Subtitle 28">
            <a:extLst>
              <a:ext uri="{FF2B5EF4-FFF2-40B4-BE49-F238E27FC236}">
                <a16:creationId xmlns:a16="http://schemas.microsoft.com/office/drawing/2014/main" id="{CE27612C-20D8-6EEF-4F60-EFE1D41B16AF}"/>
              </a:ext>
            </a:extLst>
          </p:cNvPr>
          <p:cNvSpPr>
            <a:spLocks noGrp="1"/>
          </p:cNvSpPr>
          <p:nvPr>
            <p:ph type="subTitle" idx="1"/>
          </p:nvPr>
        </p:nvSpPr>
        <p:spPr/>
        <p:txBody>
          <a:bodyPr/>
          <a:lstStyle/>
          <a:p>
            <a:endParaRPr lang="en-GB" dirty="0"/>
          </a:p>
        </p:txBody>
      </p:sp>
      <p:sp>
        <p:nvSpPr>
          <p:cNvPr id="30" name="Picture Placeholder 29">
            <a:extLst>
              <a:ext uri="{FF2B5EF4-FFF2-40B4-BE49-F238E27FC236}">
                <a16:creationId xmlns:a16="http://schemas.microsoft.com/office/drawing/2014/main" id="{E57A8B32-4D4A-3F43-D2D9-4C5D90D2619F}"/>
              </a:ext>
            </a:extLst>
          </p:cNvPr>
          <p:cNvSpPr>
            <a:spLocks noGrp="1"/>
          </p:cNvSpPr>
          <p:nvPr>
            <p:ph type="pic" sz="quarter" idx="12"/>
          </p:nvPr>
        </p:nvSpPr>
        <p:spPr/>
        <p:txBody>
          <a:bodyPr/>
          <a:lstStyle/>
          <a:p>
            <a:pPr marL="0" indent="0" algn="ctr">
              <a:spcBef>
                <a:spcPts val="11400"/>
              </a:spcBef>
              <a:buNone/>
            </a:pPr>
            <a:endParaRPr lang="en-GB" sz="2400" dirty="0">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70D02466-CFDF-8290-9144-9FDEA374529C}"/>
              </a:ext>
            </a:extLst>
          </p:cNvPr>
          <p:cNvGrpSpPr>
            <a:grpSpLocks noChangeAspect="1"/>
          </p:cNvGrpSpPr>
          <p:nvPr/>
        </p:nvGrpSpPr>
        <p:grpSpPr>
          <a:xfrm>
            <a:off x="15993062" y="5999614"/>
            <a:ext cx="2752138" cy="2752138"/>
            <a:chOff x="8429105" y="1396539"/>
            <a:chExt cx="2261061" cy="2261061"/>
          </a:xfrm>
        </p:grpSpPr>
        <p:sp>
          <p:nvSpPr>
            <p:cNvPr id="34" name="Oval 33">
              <a:extLst>
                <a:ext uri="{FF2B5EF4-FFF2-40B4-BE49-F238E27FC236}">
                  <a16:creationId xmlns:a16="http://schemas.microsoft.com/office/drawing/2014/main" id="{A4B14EE3-998C-8861-5232-01252A8850AD}"/>
                </a:ext>
              </a:extLst>
            </p:cNvPr>
            <p:cNvSpPr>
              <a:spLocks/>
            </p:cNvSpPr>
            <p:nvPr/>
          </p:nvSpPr>
          <p:spPr>
            <a:xfrm>
              <a:off x="8429105" y="1396539"/>
              <a:ext cx="2261061" cy="2261061"/>
            </a:xfrm>
            <a:prstGeom prst="ellipse">
              <a:avLst/>
            </a:prstGeom>
            <a:solidFill>
              <a:srgbClr val="1F81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descr="A group of white circles&#10;&#10;Description automatically generated">
              <a:extLst>
                <a:ext uri="{FF2B5EF4-FFF2-40B4-BE49-F238E27FC236}">
                  <a16:creationId xmlns:a16="http://schemas.microsoft.com/office/drawing/2014/main" id="{D201F5EE-BDE9-10F6-DD27-2A29427A6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6494" y="1983627"/>
              <a:ext cx="1184910" cy="1138894"/>
            </a:xfrm>
            <a:prstGeom prst="rect">
              <a:avLst/>
            </a:prstGeom>
          </p:spPr>
        </p:pic>
      </p:grpSp>
      <p:sp>
        <p:nvSpPr>
          <p:cNvPr id="4" name="Text Box 2">
            <a:extLst>
              <a:ext uri="{FF2B5EF4-FFF2-40B4-BE49-F238E27FC236}">
                <a16:creationId xmlns:a16="http://schemas.microsoft.com/office/drawing/2014/main" id="{C91EC9F4-9418-729F-DF6A-9DBF5B4D5DBE}"/>
              </a:ext>
            </a:extLst>
          </p:cNvPr>
          <p:cNvSpPr txBox="1">
            <a:spLocks noChangeArrowheads="1"/>
          </p:cNvSpPr>
          <p:nvPr/>
        </p:nvSpPr>
        <p:spPr bwMode="auto">
          <a:xfrm>
            <a:off x="7722461" y="9856479"/>
            <a:ext cx="3481705" cy="1234697"/>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400" dirty="0">
                <a:solidFill>
                  <a:srgbClr val="808080"/>
                </a:solidFill>
                <a:effectLst/>
                <a:latin typeface="EC Square Sans Pro"/>
                <a:ea typeface="Calibri" panose="020F0502020204030204" pitchFamily="34" charset="0"/>
                <a:cs typeface="Times New Roman" panose="02020603050405020304" pitchFamily="18" charset="0"/>
              </a:rPr>
              <a:t>Views and opinions expressed are those of the author(s) only and do not necessarily reflect those of the European Union or REA. Neither the EU nor the granting authority can be held responsible for them.</a:t>
            </a:r>
            <a:endParaRPr lang="en-BE" sz="1400" dirty="0">
              <a:effectLst/>
              <a:latin typeface="EC Square Sans Pro"/>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86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D61F-B378-C237-3F2B-E8514C3642BA}"/>
              </a:ext>
            </a:extLst>
          </p:cNvPr>
          <p:cNvSpPr>
            <a:spLocks noGrp="1"/>
          </p:cNvSpPr>
          <p:nvPr>
            <p:ph type="ctrTitle"/>
          </p:nvPr>
        </p:nvSpPr>
        <p:spPr/>
        <p:txBody>
          <a:bodyPr/>
          <a:lstStyle/>
          <a:p>
            <a:r>
              <a:rPr lang="en-US" dirty="0"/>
              <a:t>Roubaix</a:t>
            </a:r>
            <a:endParaRPr lang="en-GB" dirty="0"/>
          </a:p>
        </p:txBody>
      </p:sp>
      <p:sp>
        <p:nvSpPr>
          <p:cNvPr id="3" name="Text Placeholder 2">
            <a:extLst>
              <a:ext uri="{FF2B5EF4-FFF2-40B4-BE49-F238E27FC236}">
                <a16:creationId xmlns:a16="http://schemas.microsoft.com/office/drawing/2014/main" id="{D0466D93-C07F-F38D-90BC-9A80D8B99552}"/>
              </a:ext>
            </a:extLst>
          </p:cNvPr>
          <p:cNvSpPr>
            <a:spLocks noGrp="1"/>
          </p:cNvSpPr>
          <p:nvPr>
            <p:ph type="body" sz="quarter" idx="10"/>
          </p:nvPr>
        </p:nvSpPr>
        <p:spPr>
          <a:xfrm>
            <a:off x="1470152" y="3776155"/>
            <a:ext cx="15994888" cy="2998787"/>
          </a:xfrm>
        </p:spPr>
        <p:txBody>
          <a:bodyPr/>
          <a:lstStyle/>
          <a:p>
            <a:pPr algn="ctr"/>
            <a:r>
              <a:rPr lang="en-US" sz="4400" dirty="0"/>
              <a:t>The building and the place are still called </a:t>
            </a:r>
            <a:r>
              <a:rPr lang="en-US" sz="4400" dirty="0" err="1"/>
              <a:t>Tissel</a:t>
            </a:r>
            <a:r>
              <a:rPr lang="en-US" sz="4400" dirty="0"/>
              <a:t>, in homage to this former textile factory of Roubaix. The place is inhabited, because here we talk about ‘inhabitants’ who will make this a place full of history again.”</a:t>
            </a:r>
          </a:p>
          <a:p>
            <a:pPr algn="ctr"/>
            <a:endParaRPr lang="en-US" sz="4400" dirty="0"/>
          </a:p>
          <a:p>
            <a:pPr algn="ctr"/>
            <a:r>
              <a:rPr lang="en-US" sz="4400" dirty="0"/>
              <a:t>- Guillaume Delbar, mayor of Roubaix</a:t>
            </a:r>
            <a:endParaRPr lang="en-GB" sz="4400" dirty="0"/>
          </a:p>
        </p:txBody>
      </p:sp>
    </p:spTree>
    <p:extLst>
      <p:ext uri="{BB962C8B-B14F-4D97-AF65-F5344CB8AC3E}">
        <p14:creationId xmlns:p14="http://schemas.microsoft.com/office/powerpoint/2010/main" val="284730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ED82EC-C90B-C96F-8A13-7EDDD62305A7}"/>
              </a:ext>
            </a:extLst>
          </p:cNvPr>
          <p:cNvSpPr>
            <a:spLocks noGrp="1"/>
          </p:cNvSpPr>
          <p:nvPr>
            <p:ph type="body" sz="quarter" idx="11"/>
          </p:nvPr>
        </p:nvSpPr>
        <p:spPr/>
        <p:txBody>
          <a:bodyPr/>
          <a:lstStyle/>
          <a:p>
            <a:endParaRPr lang="en-GB"/>
          </a:p>
        </p:txBody>
      </p:sp>
      <p:pic>
        <p:nvPicPr>
          <p:cNvPr id="2" name="Picture 2">
            <a:extLst>
              <a:ext uri="{FF2B5EF4-FFF2-40B4-BE49-F238E27FC236}">
                <a16:creationId xmlns:a16="http://schemas.microsoft.com/office/drawing/2014/main" id="{3795C918-44AE-9C4E-3E2C-82C4E398C2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33"/>
          <a:stretch>
            <a:fillRect/>
          </a:stretch>
        </p:blipFill>
        <p:spPr bwMode="auto">
          <a:xfrm>
            <a:off x="0" y="1473088"/>
            <a:ext cx="15036800" cy="995691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5E330E6-0698-EC2F-1CA4-69F4783E9177}"/>
              </a:ext>
            </a:extLst>
          </p:cNvPr>
          <p:cNvSpPr>
            <a:spLocks noGrp="1"/>
          </p:cNvSpPr>
          <p:nvPr>
            <p:ph type="body" sz="quarter" idx="10"/>
          </p:nvPr>
        </p:nvSpPr>
        <p:spPr>
          <a:xfrm>
            <a:off x="15067470" y="9364821"/>
            <a:ext cx="5252530" cy="1114203"/>
          </a:xfrm>
        </p:spPr>
        <p:txBody>
          <a:bodyPr/>
          <a:lstStyle/>
          <a:p>
            <a:r>
              <a:rPr lang="en-US" sz="2000" dirty="0"/>
              <a:t>Photo credits: tissel.org</a:t>
            </a:r>
            <a:endParaRPr lang="en-GB" sz="2000" dirty="0"/>
          </a:p>
        </p:txBody>
      </p:sp>
    </p:spTree>
    <p:extLst>
      <p:ext uri="{BB962C8B-B14F-4D97-AF65-F5344CB8AC3E}">
        <p14:creationId xmlns:p14="http://schemas.microsoft.com/office/powerpoint/2010/main" val="37806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80FC48C-1D91-3362-6E15-5E46C7AE1F1D}"/>
              </a:ext>
            </a:extLst>
          </p:cNvPr>
          <p:cNvSpPr/>
          <p:nvPr/>
        </p:nvSpPr>
        <p:spPr>
          <a:xfrm>
            <a:off x="10719643" y="2414016"/>
            <a:ext cx="9057291" cy="87233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ADEDA078-C95E-7F63-C0EF-2F41640ACC8E}"/>
              </a:ext>
            </a:extLst>
          </p:cNvPr>
          <p:cNvSpPr/>
          <p:nvPr/>
        </p:nvSpPr>
        <p:spPr>
          <a:xfrm>
            <a:off x="665479" y="2451858"/>
            <a:ext cx="8664957" cy="86855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111ADA4-26EC-7183-7137-960C759F9A75}"/>
              </a:ext>
            </a:extLst>
          </p:cNvPr>
          <p:cNvSpPr>
            <a:spLocks noGrp="1"/>
          </p:cNvSpPr>
          <p:nvPr>
            <p:ph type="ctrTitle"/>
          </p:nvPr>
        </p:nvSpPr>
        <p:spPr/>
        <p:txBody>
          <a:bodyPr/>
          <a:lstStyle/>
          <a:p>
            <a:r>
              <a:rPr lang="en-US" dirty="0"/>
              <a:t>CCRI Testimonies </a:t>
            </a:r>
            <a:endParaRPr lang="en-GB" dirty="0"/>
          </a:p>
        </p:txBody>
      </p:sp>
      <p:sp>
        <p:nvSpPr>
          <p:cNvPr id="3" name="Text Placeholder 2">
            <a:extLst>
              <a:ext uri="{FF2B5EF4-FFF2-40B4-BE49-F238E27FC236}">
                <a16:creationId xmlns:a16="http://schemas.microsoft.com/office/drawing/2014/main" id="{11E4C7F5-FD1D-B112-A9D5-9E79057C439B}"/>
              </a:ext>
            </a:extLst>
          </p:cNvPr>
          <p:cNvSpPr>
            <a:spLocks noGrp="1"/>
          </p:cNvSpPr>
          <p:nvPr>
            <p:ph type="body" sz="quarter" idx="10"/>
          </p:nvPr>
        </p:nvSpPr>
        <p:spPr>
          <a:xfrm>
            <a:off x="3536696" y="2859754"/>
            <a:ext cx="7943723" cy="1179893"/>
          </a:xfrm>
        </p:spPr>
        <p:txBody>
          <a:bodyPr/>
          <a:lstStyle/>
          <a:p>
            <a:r>
              <a:rPr lang="en-US" sz="5000" b="1" dirty="0">
                <a:solidFill>
                  <a:schemeClr val="bg1"/>
                </a:solidFill>
              </a:rPr>
              <a:t>HASSELT</a:t>
            </a:r>
            <a:endParaRPr lang="en-GB" sz="5000" b="1" dirty="0">
              <a:solidFill>
                <a:schemeClr val="bg1"/>
              </a:solidFill>
            </a:endParaRPr>
          </a:p>
        </p:txBody>
      </p:sp>
      <p:sp>
        <p:nvSpPr>
          <p:cNvPr id="8" name="Text Placeholder 2">
            <a:extLst>
              <a:ext uri="{FF2B5EF4-FFF2-40B4-BE49-F238E27FC236}">
                <a16:creationId xmlns:a16="http://schemas.microsoft.com/office/drawing/2014/main" id="{7E8ECD3D-04F5-9983-34F4-28A2881791B8}"/>
              </a:ext>
            </a:extLst>
          </p:cNvPr>
          <p:cNvSpPr txBox="1">
            <a:spLocks/>
          </p:cNvSpPr>
          <p:nvPr/>
        </p:nvSpPr>
        <p:spPr>
          <a:xfrm>
            <a:off x="292607" y="4039647"/>
            <a:ext cx="8851392" cy="117989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pPr algn="ctr"/>
            <a:r>
              <a:rPr lang="en-US" sz="3200" b="1" u="sng" dirty="0">
                <a:solidFill>
                  <a:schemeClr val="bg1"/>
                </a:solidFill>
              </a:rPr>
              <a:t>CITIZEN-LED INITIATIVES, ENTREPRENEURS</a:t>
            </a:r>
          </a:p>
          <a:p>
            <a:pPr algn="ctr">
              <a:spcBef>
                <a:spcPts val="0"/>
              </a:spcBef>
            </a:pPr>
            <a:r>
              <a:rPr lang="en-US" sz="3200" dirty="0">
                <a:solidFill>
                  <a:schemeClr val="bg1"/>
                </a:solidFill>
              </a:rPr>
              <a:t>awareness</a:t>
            </a:r>
          </a:p>
          <a:p>
            <a:pPr algn="ctr">
              <a:spcBef>
                <a:spcPts val="0"/>
              </a:spcBef>
            </a:pPr>
            <a:r>
              <a:rPr lang="en-US" sz="3200" dirty="0">
                <a:solidFill>
                  <a:schemeClr val="bg1"/>
                </a:solidFill>
              </a:rPr>
              <a:t>strategy</a:t>
            </a:r>
          </a:p>
          <a:p>
            <a:pPr algn="ctr">
              <a:spcBef>
                <a:spcPts val="0"/>
              </a:spcBef>
            </a:pPr>
            <a:r>
              <a:rPr lang="en-US" sz="3200" dirty="0">
                <a:solidFill>
                  <a:schemeClr val="bg1"/>
                </a:solidFill>
              </a:rPr>
              <a:t>budget</a:t>
            </a:r>
          </a:p>
          <a:p>
            <a:pPr algn="ctr">
              <a:spcBef>
                <a:spcPts val="0"/>
              </a:spcBef>
            </a:pPr>
            <a:r>
              <a:rPr lang="en-US" sz="3200" dirty="0">
                <a:solidFill>
                  <a:schemeClr val="bg1"/>
                </a:solidFill>
              </a:rPr>
              <a:t>trust  </a:t>
            </a:r>
          </a:p>
          <a:p>
            <a:pPr marL="0" indent="0" algn="ctr">
              <a:buNone/>
            </a:pPr>
            <a:endParaRPr lang="en-GB" sz="3200" dirty="0">
              <a:solidFill>
                <a:schemeClr val="bg1"/>
              </a:solidFill>
            </a:endParaRPr>
          </a:p>
          <a:p>
            <a:pPr marL="0" indent="0" algn="ctr">
              <a:buNone/>
            </a:pPr>
            <a:endParaRPr lang="en-GB" sz="500" b="1" u="sng" dirty="0">
              <a:solidFill>
                <a:schemeClr val="bg1"/>
              </a:solidFill>
            </a:endParaRPr>
          </a:p>
          <a:p>
            <a:pPr marL="0" indent="0" algn="ctr">
              <a:buNone/>
            </a:pPr>
            <a:r>
              <a:rPr lang="en-GB" sz="3200" b="1" u="sng" dirty="0">
                <a:solidFill>
                  <a:schemeClr val="bg1"/>
                </a:solidFill>
              </a:rPr>
              <a:t>CITY &amp; ORGANISATION</a:t>
            </a:r>
          </a:p>
          <a:p>
            <a:pPr algn="ctr">
              <a:spcBef>
                <a:spcPts val="0"/>
              </a:spcBef>
            </a:pPr>
            <a:r>
              <a:rPr lang="en-GB" sz="3200" dirty="0">
                <a:solidFill>
                  <a:schemeClr val="bg1"/>
                </a:solidFill>
              </a:rPr>
              <a:t>lack of awareness</a:t>
            </a:r>
          </a:p>
          <a:p>
            <a:pPr algn="ctr">
              <a:spcBef>
                <a:spcPts val="0"/>
              </a:spcBef>
            </a:pPr>
            <a:r>
              <a:rPr lang="en-GB" sz="3200" dirty="0">
                <a:solidFill>
                  <a:schemeClr val="bg1"/>
                </a:solidFill>
              </a:rPr>
              <a:t>no strategy</a:t>
            </a:r>
          </a:p>
          <a:p>
            <a:pPr algn="ctr">
              <a:spcBef>
                <a:spcPts val="0"/>
              </a:spcBef>
            </a:pPr>
            <a:r>
              <a:rPr lang="en-GB" sz="3200" dirty="0">
                <a:solidFill>
                  <a:schemeClr val="bg1"/>
                </a:solidFill>
              </a:rPr>
              <a:t>no budget</a:t>
            </a:r>
          </a:p>
          <a:p>
            <a:pPr algn="ctr">
              <a:spcBef>
                <a:spcPts val="0"/>
              </a:spcBef>
            </a:pPr>
            <a:r>
              <a:rPr lang="en-GB" sz="3200" dirty="0">
                <a:solidFill>
                  <a:schemeClr val="bg1"/>
                </a:solidFill>
              </a:rPr>
              <a:t>scepticism</a:t>
            </a:r>
          </a:p>
        </p:txBody>
      </p:sp>
      <p:sp>
        <p:nvSpPr>
          <p:cNvPr id="10" name="Text Placeholder 2">
            <a:extLst>
              <a:ext uri="{FF2B5EF4-FFF2-40B4-BE49-F238E27FC236}">
                <a16:creationId xmlns:a16="http://schemas.microsoft.com/office/drawing/2014/main" id="{3D2BFFE1-DBCA-8C8A-040C-10ED8FB28746}"/>
              </a:ext>
            </a:extLst>
          </p:cNvPr>
          <p:cNvSpPr txBox="1">
            <a:spLocks/>
          </p:cNvSpPr>
          <p:nvPr/>
        </p:nvSpPr>
        <p:spPr>
          <a:xfrm>
            <a:off x="13656056" y="2859754"/>
            <a:ext cx="7943723" cy="117989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sz="5000" b="1" dirty="0">
                <a:solidFill>
                  <a:schemeClr val="bg1"/>
                </a:solidFill>
              </a:rPr>
              <a:t>ROUBAIX</a:t>
            </a:r>
            <a:endParaRPr lang="en-GB" sz="5000" b="1" dirty="0">
              <a:solidFill>
                <a:schemeClr val="bg1"/>
              </a:solidFill>
            </a:endParaRPr>
          </a:p>
        </p:txBody>
      </p:sp>
      <p:sp>
        <p:nvSpPr>
          <p:cNvPr id="12" name="Text Placeholder 2">
            <a:extLst>
              <a:ext uri="{FF2B5EF4-FFF2-40B4-BE49-F238E27FC236}">
                <a16:creationId xmlns:a16="http://schemas.microsoft.com/office/drawing/2014/main" id="{9C141EBD-45C7-B915-4547-F16FB56F36C4}"/>
              </a:ext>
            </a:extLst>
          </p:cNvPr>
          <p:cNvSpPr txBox="1">
            <a:spLocks/>
          </p:cNvSpPr>
          <p:nvPr/>
        </p:nvSpPr>
        <p:spPr>
          <a:xfrm>
            <a:off x="10533206" y="4128991"/>
            <a:ext cx="8851392" cy="117989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pPr marL="0" indent="0" algn="ctr">
              <a:buNone/>
            </a:pPr>
            <a:r>
              <a:rPr lang="en-GB" sz="3200" b="1" u="sng" dirty="0">
                <a:solidFill>
                  <a:schemeClr val="bg1"/>
                </a:solidFill>
              </a:rPr>
              <a:t>CITY &amp; ORGANISATION</a:t>
            </a:r>
          </a:p>
          <a:p>
            <a:pPr algn="ctr">
              <a:spcBef>
                <a:spcPts val="0"/>
              </a:spcBef>
            </a:pPr>
            <a:r>
              <a:rPr lang="en-US" sz="3200" i="1" dirty="0">
                <a:solidFill>
                  <a:schemeClr val="bg1"/>
                </a:solidFill>
              </a:rPr>
              <a:t>awareness</a:t>
            </a:r>
          </a:p>
          <a:p>
            <a:pPr algn="ctr">
              <a:spcBef>
                <a:spcPts val="0"/>
              </a:spcBef>
            </a:pPr>
            <a:r>
              <a:rPr lang="en-US" sz="3200" i="1" dirty="0">
                <a:solidFill>
                  <a:schemeClr val="bg1"/>
                </a:solidFill>
              </a:rPr>
              <a:t>strategy</a:t>
            </a:r>
          </a:p>
          <a:p>
            <a:pPr algn="ctr">
              <a:spcBef>
                <a:spcPts val="0"/>
              </a:spcBef>
            </a:pPr>
            <a:r>
              <a:rPr lang="en-US" sz="3200" i="1" dirty="0">
                <a:solidFill>
                  <a:schemeClr val="bg1"/>
                </a:solidFill>
              </a:rPr>
              <a:t>budget</a:t>
            </a:r>
          </a:p>
          <a:p>
            <a:pPr algn="ctr">
              <a:spcBef>
                <a:spcPts val="0"/>
              </a:spcBef>
            </a:pPr>
            <a:r>
              <a:rPr lang="en-US" sz="3200" i="1" dirty="0">
                <a:solidFill>
                  <a:schemeClr val="bg1"/>
                </a:solidFill>
              </a:rPr>
              <a:t>trust </a:t>
            </a:r>
            <a:r>
              <a:rPr lang="en-US" sz="3200" dirty="0">
                <a:solidFill>
                  <a:schemeClr val="bg1"/>
                </a:solidFill>
              </a:rPr>
              <a:t> </a:t>
            </a:r>
          </a:p>
          <a:p>
            <a:pPr algn="ctr">
              <a:spcBef>
                <a:spcPts val="0"/>
              </a:spcBef>
            </a:pPr>
            <a:endParaRPr lang="en-US" sz="3200" dirty="0">
              <a:solidFill>
                <a:schemeClr val="bg1"/>
              </a:solidFill>
            </a:endParaRPr>
          </a:p>
          <a:p>
            <a:endParaRPr lang="en-GB" sz="1000" dirty="0">
              <a:solidFill>
                <a:schemeClr val="bg1"/>
              </a:solidFill>
            </a:endParaRPr>
          </a:p>
          <a:p>
            <a:pPr algn="ctr">
              <a:spcBef>
                <a:spcPts val="0"/>
              </a:spcBef>
            </a:pPr>
            <a:endParaRPr lang="en-US" sz="2000" b="1" dirty="0">
              <a:solidFill>
                <a:schemeClr val="bg1"/>
              </a:solidFill>
            </a:endParaRPr>
          </a:p>
          <a:p>
            <a:pPr algn="ctr">
              <a:spcBef>
                <a:spcPts val="0"/>
              </a:spcBef>
            </a:pPr>
            <a:r>
              <a:rPr lang="en-US" sz="3200" b="1" dirty="0">
                <a:solidFill>
                  <a:schemeClr val="bg1"/>
                </a:solidFill>
              </a:rPr>
              <a:t>   </a:t>
            </a:r>
            <a:r>
              <a:rPr lang="en-US" sz="3200" b="1" u="sng" dirty="0">
                <a:solidFill>
                  <a:schemeClr val="bg1"/>
                </a:solidFill>
              </a:rPr>
              <a:t>CITIZENS, ENTREPRENEUS</a:t>
            </a:r>
            <a:endParaRPr lang="en-GB" sz="3200" i="1" dirty="0">
              <a:solidFill>
                <a:schemeClr val="bg1"/>
              </a:solidFill>
            </a:endParaRPr>
          </a:p>
          <a:p>
            <a:pPr algn="ctr">
              <a:spcBef>
                <a:spcPts val="0"/>
              </a:spcBef>
            </a:pPr>
            <a:r>
              <a:rPr lang="en-GB" sz="3200" dirty="0">
                <a:solidFill>
                  <a:schemeClr val="bg1"/>
                </a:solidFill>
              </a:rPr>
              <a:t>lack of awareness</a:t>
            </a:r>
          </a:p>
          <a:p>
            <a:pPr algn="ctr">
              <a:spcBef>
                <a:spcPts val="0"/>
              </a:spcBef>
            </a:pPr>
            <a:r>
              <a:rPr lang="en-GB" sz="3200" dirty="0">
                <a:solidFill>
                  <a:schemeClr val="bg1"/>
                </a:solidFill>
              </a:rPr>
              <a:t>no strategy</a:t>
            </a:r>
          </a:p>
          <a:p>
            <a:pPr algn="ctr">
              <a:spcBef>
                <a:spcPts val="0"/>
              </a:spcBef>
            </a:pPr>
            <a:r>
              <a:rPr lang="en-GB" sz="3200" dirty="0">
                <a:solidFill>
                  <a:schemeClr val="bg1"/>
                </a:solidFill>
              </a:rPr>
              <a:t>no budget</a:t>
            </a:r>
          </a:p>
          <a:p>
            <a:pPr algn="ctr">
              <a:spcBef>
                <a:spcPts val="0"/>
              </a:spcBef>
            </a:pPr>
            <a:r>
              <a:rPr lang="en-GB" sz="3200" dirty="0">
                <a:solidFill>
                  <a:schemeClr val="bg1"/>
                </a:solidFill>
              </a:rPr>
              <a:t>scepticism</a:t>
            </a:r>
          </a:p>
        </p:txBody>
      </p:sp>
      <p:sp>
        <p:nvSpPr>
          <p:cNvPr id="15" name="TextBox 14">
            <a:extLst>
              <a:ext uri="{FF2B5EF4-FFF2-40B4-BE49-F238E27FC236}">
                <a16:creationId xmlns:a16="http://schemas.microsoft.com/office/drawing/2014/main" id="{84C16A0C-592B-0587-6242-87804BB48B63}"/>
              </a:ext>
            </a:extLst>
          </p:cNvPr>
          <p:cNvSpPr txBox="1"/>
          <p:nvPr/>
        </p:nvSpPr>
        <p:spPr>
          <a:xfrm>
            <a:off x="543066" y="6775704"/>
            <a:ext cx="9057292" cy="584775"/>
          </a:xfrm>
          <a:prstGeom prst="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a:solidFill>
                  <a:schemeClr val="accent1"/>
                </a:solidFill>
              </a:rPr>
              <a:t>External drivers to address internal barriers</a:t>
            </a:r>
            <a:endParaRPr lang="en-GB" sz="3200" b="1" dirty="0">
              <a:solidFill>
                <a:schemeClr val="accent1"/>
              </a:solidFill>
            </a:endParaRPr>
          </a:p>
        </p:txBody>
      </p:sp>
      <p:sp>
        <p:nvSpPr>
          <p:cNvPr id="16" name="TextBox 15">
            <a:extLst>
              <a:ext uri="{FF2B5EF4-FFF2-40B4-BE49-F238E27FC236}">
                <a16:creationId xmlns:a16="http://schemas.microsoft.com/office/drawing/2014/main" id="{32839FD8-B9A0-5071-C989-D630AC991BEB}"/>
              </a:ext>
            </a:extLst>
          </p:cNvPr>
          <p:cNvSpPr txBox="1"/>
          <p:nvPr/>
        </p:nvSpPr>
        <p:spPr>
          <a:xfrm>
            <a:off x="10160000" y="6805579"/>
            <a:ext cx="9934829" cy="58477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a:solidFill>
                  <a:schemeClr val="accent1"/>
                </a:solidFill>
              </a:rPr>
              <a:t>Internal drivers to address external barriers</a:t>
            </a:r>
            <a:endParaRPr lang="en-GB" sz="3200" b="1" dirty="0">
              <a:solidFill>
                <a:schemeClr val="accent1"/>
              </a:solidFill>
            </a:endParaRPr>
          </a:p>
        </p:txBody>
      </p:sp>
    </p:spTree>
    <p:extLst>
      <p:ext uri="{BB962C8B-B14F-4D97-AF65-F5344CB8AC3E}">
        <p14:creationId xmlns:p14="http://schemas.microsoft.com/office/powerpoint/2010/main" val="24427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5E7F-DF4E-644E-DB93-C884E57AA4AE}"/>
              </a:ext>
            </a:extLst>
          </p:cNvPr>
          <p:cNvSpPr>
            <a:spLocks noGrp="1"/>
          </p:cNvSpPr>
          <p:nvPr>
            <p:ph type="ctrTitle"/>
          </p:nvPr>
        </p:nvSpPr>
        <p:spPr/>
        <p:txBody>
          <a:bodyPr/>
          <a:lstStyle/>
          <a:p>
            <a:r>
              <a:rPr lang="en-US" dirty="0"/>
              <a:t>No circular economy without a circular society</a:t>
            </a:r>
            <a:endParaRPr lang="en-GB" dirty="0"/>
          </a:p>
        </p:txBody>
      </p:sp>
      <p:sp>
        <p:nvSpPr>
          <p:cNvPr id="4" name="Text Placeholder 3">
            <a:extLst>
              <a:ext uri="{FF2B5EF4-FFF2-40B4-BE49-F238E27FC236}">
                <a16:creationId xmlns:a16="http://schemas.microsoft.com/office/drawing/2014/main" id="{C31F735B-8949-DCBD-8123-5C7A7769897F}"/>
              </a:ext>
            </a:extLst>
          </p:cNvPr>
          <p:cNvSpPr>
            <a:spLocks noGrp="1"/>
          </p:cNvSpPr>
          <p:nvPr>
            <p:ph type="body" sz="quarter" idx="11"/>
          </p:nvPr>
        </p:nvSpPr>
        <p:spPr>
          <a:xfrm>
            <a:off x="669924" y="2553687"/>
            <a:ext cx="19383814" cy="6054285"/>
          </a:xfrm>
        </p:spPr>
        <p:txBody>
          <a:bodyPr/>
          <a:lstStyle/>
          <a:p>
            <a:r>
              <a:rPr lang="en-US" sz="3400" dirty="0"/>
              <a:t>Circular economy: closing, narrowing, slowing, and regenerating material loops</a:t>
            </a:r>
          </a:p>
          <a:p>
            <a:r>
              <a:rPr lang="en-US" sz="3400" dirty="0"/>
              <a:t>Circular society: a necessary condition for a circular economy</a:t>
            </a:r>
          </a:p>
          <a:p>
            <a:pPr lvl="1"/>
            <a:r>
              <a:rPr lang="en-US" dirty="0"/>
              <a:t>Social equity, and meaningful participation. </a:t>
            </a:r>
          </a:p>
          <a:p>
            <a:pPr lvl="1"/>
            <a:r>
              <a:rPr lang="en-US" dirty="0"/>
              <a:t>Institutional, cultural, and </a:t>
            </a:r>
            <a:r>
              <a:rPr lang="en-US" dirty="0" err="1"/>
              <a:t>organisational</a:t>
            </a:r>
            <a:r>
              <a:rPr lang="en-US" dirty="0"/>
              <a:t> arrangements that structure how people live, work, produce and exchange. </a:t>
            </a:r>
          </a:p>
          <a:p>
            <a:r>
              <a:rPr lang="en-US" sz="3400" dirty="0"/>
              <a:t>Importance of a just circular economy</a:t>
            </a:r>
          </a:p>
        </p:txBody>
      </p:sp>
      <p:sp>
        <p:nvSpPr>
          <p:cNvPr id="3" name="Shape 3">
            <a:extLst>
              <a:ext uri="{FF2B5EF4-FFF2-40B4-BE49-F238E27FC236}">
                <a16:creationId xmlns:a16="http://schemas.microsoft.com/office/drawing/2014/main" id="{8FA5D5F1-1D42-3EB5-F54B-DFAFB3AB24BA}"/>
              </a:ext>
            </a:extLst>
          </p:cNvPr>
          <p:cNvSpPr/>
          <p:nvPr/>
        </p:nvSpPr>
        <p:spPr>
          <a:xfrm>
            <a:off x="1926546" y="5894924"/>
            <a:ext cx="4680000" cy="3240000"/>
          </a:xfrm>
          <a:prstGeom prst="roundRect">
            <a:avLst/>
          </a:prstGeom>
          <a:solidFill>
            <a:srgbClr val="FFFFFF"/>
          </a:solidFill>
          <a:ln w="12700">
            <a:solidFill>
              <a:srgbClr val="D9DEE7"/>
            </a:solidFill>
            <a:prstDash val="solid"/>
          </a:ln>
        </p:spPr>
        <p:txBody>
          <a:bodyPr/>
          <a:lstStyle/>
          <a:p>
            <a:endParaRPr lang="en-GB" sz="2000"/>
          </a:p>
        </p:txBody>
      </p:sp>
      <p:sp>
        <p:nvSpPr>
          <p:cNvPr id="5" name="Text 4">
            <a:extLst>
              <a:ext uri="{FF2B5EF4-FFF2-40B4-BE49-F238E27FC236}">
                <a16:creationId xmlns:a16="http://schemas.microsoft.com/office/drawing/2014/main" id="{F352EDEE-A0BB-F59F-1AA5-E88448A3EFD3}"/>
              </a:ext>
            </a:extLst>
          </p:cNvPr>
          <p:cNvSpPr/>
          <p:nvPr/>
        </p:nvSpPr>
        <p:spPr>
          <a:xfrm>
            <a:off x="2155146" y="6077805"/>
            <a:ext cx="3063240" cy="153348"/>
          </a:xfrm>
          <a:prstGeom prst="rect">
            <a:avLst/>
          </a:prstGeom>
          <a:noFill/>
          <a:ln/>
        </p:spPr>
        <p:txBody>
          <a:bodyPr wrap="square" rtlCol="0" anchor="ctr"/>
          <a:lstStyle/>
          <a:p>
            <a:pPr marL="0" indent="0">
              <a:buNone/>
            </a:pPr>
            <a:r>
              <a:rPr lang="en-US" sz="2400" b="1" dirty="0">
                <a:solidFill>
                  <a:srgbClr val="1F5AA6"/>
                </a:solidFill>
                <a:latin typeface="Calibri" pitchFamily="34" charset="0"/>
                <a:ea typeface="Calibri" pitchFamily="34" charset="-122"/>
                <a:cs typeface="Calibri" pitchFamily="34" charset="-120"/>
              </a:rPr>
              <a:t>Distributive justice</a:t>
            </a:r>
            <a:endParaRPr lang="en-US" sz="2400" dirty="0"/>
          </a:p>
        </p:txBody>
      </p:sp>
      <p:sp>
        <p:nvSpPr>
          <p:cNvPr id="6" name="Text 5">
            <a:extLst>
              <a:ext uri="{FF2B5EF4-FFF2-40B4-BE49-F238E27FC236}">
                <a16:creationId xmlns:a16="http://schemas.microsoft.com/office/drawing/2014/main" id="{59FC9ABF-4E40-66CF-A07E-A056BD2F7F81}"/>
              </a:ext>
            </a:extLst>
          </p:cNvPr>
          <p:cNvSpPr/>
          <p:nvPr/>
        </p:nvSpPr>
        <p:spPr>
          <a:xfrm>
            <a:off x="2155146" y="6535005"/>
            <a:ext cx="4320000" cy="3240000"/>
          </a:xfrm>
          <a:prstGeom prst="rect">
            <a:avLst/>
          </a:prstGeom>
          <a:noFill/>
          <a:ln/>
        </p:spPr>
        <p:txBody>
          <a:bodyPr wrap="square" rtlCol="0" anchor="t"/>
          <a:lstStyle/>
          <a:p>
            <a:pPr marL="228600" indent="-228600">
              <a:buSzPct val="100000"/>
              <a:buChar char="•"/>
            </a:pPr>
            <a:r>
              <a:rPr lang="en-US" sz="2400" dirty="0">
                <a:solidFill>
                  <a:srgbClr val="222222"/>
                </a:solidFill>
                <a:latin typeface="Calibri" pitchFamily="34" charset="0"/>
                <a:ea typeface="Calibri" pitchFamily="34" charset="-122"/>
                <a:cs typeface="Calibri" pitchFamily="34" charset="-120"/>
              </a:rPr>
              <a:t>Who gains and who carries? burdens</a:t>
            </a:r>
            <a:endParaRPr lang="en-US" sz="2400" dirty="0"/>
          </a:p>
          <a:p>
            <a:pPr marL="228600" indent="-228600">
              <a:buSzPct val="100000"/>
              <a:buChar char="•"/>
            </a:pPr>
            <a:r>
              <a:rPr lang="en-US" sz="2400" dirty="0">
                <a:solidFill>
                  <a:srgbClr val="222222"/>
                </a:solidFill>
                <a:latin typeface="Calibri" pitchFamily="34" charset="0"/>
                <a:ea typeface="Calibri" pitchFamily="34" charset="-122"/>
                <a:cs typeface="Calibri" pitchFamily="34" charset="-120"/>
              </a:rPr>
              <a:t>Access, affordability, exposure to risks</a:t>
            </a:r>
            <a:endParaRPr lang="en-US" sz="2400" dirty="0"/>
          </a:p>
          <a:p>
            <a:pPr marL="228600" indent="-228600">
              <a:buSzPct val="100000"/>
              <a:buChar char="•"/>
            </a:pPr>
            <a:r>
              <a:rPr lang="en-US" sz="2400" dirty="0">
                <a:solidFill>
                  <a:srgbClr val="222222"/>
                </a:solidFill>
                <a:latin typeface="Calibri" pitchFamily="34" charset="0"/>
                <a:ea typeface="Calibri" pitchFamily="34" charset="-122"/>
                <a:cs typeface="Calibri" pitchFamily="34" charset="-120"/>
              </a:rPr>
              <a:t>Jobs and income quality</a:t>
            </a:r>
            <a:endParaRPr lang="en-US" sz="2400" dirty="0"/>
          </a:p>
        </p:txBody>
      </p:sp>
      <p:sp>
        <p:nvSpPr>
          <p:cNvPr id="7" name="Shape 6">
            <a:extLst>
              <a:ext uri="{FF2B5EF4-FFF2-40B4-BE49-F238E27FC236}">
                <a16:creationId xmlns:a16="http://schemas.microsoft.com/office/drawing/2014/main" id="{640A0C6C-0688-1B21-F2F8-860AEABB430D}"/>
              </a:ext>
            </a:extLst>
          </p:cNvPr>
          <p:cNvSpPr/>
          <p:nvPr/>
        </p:nvSpPr>
        <p:spPr>
          <a:xfrm>
            <a:off x="6471749" y="5894924"/>
            <a:ext cx="4680000" cy="3240000"/>
          </a:xfrm>
          <a:prstGeom prst="roundRect">
            <a:avLst/>
          </a:prstGeom>
          <a:solidFill>
            <a:srgbClr val="FFFFFF"/>
          </a:solidFill>
          <a:ln w="12700">
            <a:solidFill>
              <a:srgbClr val="D9DEE7"/>
            </a:solidFill>
            <a:prstDash val="solid"/>
          </a:ln>
        </p:spPr>
        <p:txBody>
          <a:bodyPr/>
          <a:lstStyle/>
          <a:p>
            <a:endParaRPr lang="en-GB" sz="2000"/>
          </a:p>
        </p:txBody>
      </p:sp>
      <p:sp>
        <p:nvSpPr>
          <p:cNvPr id="8" name="Text 7">
            <a:extLst>
              <a:ext uri="{FF2B5EF4-FFF2-40B4-BE49-F238E27FC236}">
                <a16:creationId xmlns:a16="http://schemas.microsoft.com/office/drawing/2014/main" id="{731D7F2B-51E1-AD40-B139-E321221FEDF5}"/>
              </a:ext>
            </a:extLst>
          </p:cNvPr>
          <p:cNvSpPr/>
          <p:nvPr/>
        </p:nvSpPr>
        <p:spPr>
          <a:xfrm>
            <a:off x="6700349" y="6077805"/>
            <a:ext cx="3063240" cy="153348"/>
          </a:xfrm>
          <a:prstGeom prst="rect">
            <a:avLst/>
          </a:prstGeom>
          <a:noFill/>
          <a:ln/>
        </p:spPr>
        <p:txBody>
          <a:bodyPr wrap="square" rtlCol="0" anchor="ctr"/>
          <a:lstStyle/>
          <a:p>
            <a:pPr marL="0" indent="0">
              <a:buNone/>
            </a:pPr>
            <a:r>
              <a:rPr lang="en-US" sz="2400" b="1" dirty="0">
                <a:solidFill>
                  <a:srgbClr val="1F5AA6"/>
                </a:solidFill>
                <a:latin typeface="Calibri" pitchFamily="34" charset="0"/>
                <a:ea typeface="Calibri" pitchFamily="34" charset="-122"/>
                <a:cs typeface="Calibri" pitchFamily="34" charset="-120"/>
              </a:rPr>
              <a:t>Procedural justice</a:t>
            </a:r>
            <a:endParaRPr lang="en-US" sz="2400" dirty="0"/>
          </a:p>
        </p:txBody>
      </p:sp>
      <p:sp>
        <p:nvSpPr>
          <p:cNvPr id="9" name="Text 8">
            <a:extLst>
              <a:ext uri="{FF2B5EF4-FFF2-40B4-BE49-F238E27FC236}">
                <a16:creationId xmlns:a16="http://schemas.microsoft.com/office/drawing/2014/main" id="{921EDEFB-5F21-670C-6F28-084D39813D5B}"/>
              </a:ext>
            </a:extLst>
          </p:cNvPr>
          <p:cNvSpPr/>
          <p:nvPr/>
        </p:nvSpPr>
        <p:spPr>
          <a:xfrm>
            <a:off x="6700349" y="6535005"/>
            <a:ext cx="4320000" cy="3240000"/>
          </a:xfrm>
          <a:prstGeom prst="rect">
            <a:avLst/>
          </a:prstGeom>
          <a:noFill/>
          <a:ln/>
        </p:spPr>
        <p:txBody>
          <a:bodyPr wrap="square" rtlCol="0" anchor="t"/>
          <a:lstStyle/>
          <a:p>
            <a:pPr marL="228600" indent="-228600">
              <a:buSzPct val="100000"/>
              <a:buChar char="•"/>
            </a:pPr>
            <a:r>
              <a:rPr lang="en-US" sz="2400" dirty="0">
                <a:solidFill>
                  <a:srgbClr val="222222"/>
                </a:solidFill>
                <a:latin typeface="Calibri" pitchFamily="34" charset="0"/>
                <a:ea typeface="Calibri" pitchFamily="34" charset="-122"/>
                <a:cs typeface="Calibri" pitchFamily="34" charset="-120"/>
              </a:rPr>
              <a:t>Who participates in decisions?</a:t>
            </a:r>
            <a:endParaRPr lang="en-US" sz="2400" dirty="0"/>
          </a:p>
          <a:p>
            <a:pPr marL="228600" indent="-228600">
              <a:buSzPct val="100000"/>
              <a:buChar char="•"/>
            </a:pPr>
            <a:r>
              <a:rPr lang="en-US" sz="2400" dirty="0">
                <a:solidFill>
                  <a:srgbClr val="222222"/>
                </a:solidFill>
                <a:latin typeface="Calibri" pitchFamily="34" charset="0"/>
                <a:ea typeface="Calibri" pitchFamily="34" charset="-122"/>
                <a:cs typeface="Calibri" pitchFamily="34" charset="-120"/>
              </a:rPr>
              <a:t>Transparency, accountability, voice</a:t>
            </a:r>
            <a:endParaRPr lang="en-US" sz="2400" dirty="0"/>
          </a:p>
          <a:p>
            <a:pPr marL="228600" indent="-228600">
              <a:buSzPct val="100000"/>
              <a:buChar char="•"/>
            </a:pPr>
            <a:r>
              <a:rPr lang="en-US" sz="2400" dirty="0">
                <a:solidFill>
                  <a:srgbClr val="222222"/>
                </a:solidFill>
                <a:latin typeface="Calibri" pitchFamily="34" charset="0"/>
                <a:ea typeface="Calibri" pitchFamily="34" charset="-122"/>
                <a:cs typeface="Calibri" pitchFamily="34" charset="-120"/>
              </a:rPr>
              <a:t>Co-design and shared monitoring</a:t>
            </a:r>
            <a:endParaRPr lang="en-US" sz="2400" dirty="0"/>
          </a:p>
        </p:txBody>
      </p:sp>
      <p:sp>
        <p:nvSpPr>
          <p:cNvPr id="10" name="Shape 9">
            <a:extLst>
              <a:ext uri="{FF2B5EF4-FFF2-40B4-BE49-F238E27FC236}">
                <a16:creationId xmlns:a16="http://schemas.microsoft.com/office/drawing/2014/main" id="{80AEAEB6-9EB6-BDCD-30D9-889AC8B62AC4}"/>
              </a:ext>
            </a:extLst>
          </p:cNvPr>
          <p:cNvSpPr/>
          <p:nvPr/>
        </p:nvSpPr>
        <p:spPr>
          <a:xfrm>
            <a:off x="11016951" y="5894924"/>
            <a:ext cx="4680000" cy="3240000"/>
          </a:xfrm>
          <a:prstGeom prst="roundRect">
            <a:avLst/>
          </a:prstGeom>
          <a:solidFill>
            <a:srgbClr val="FFFFFF"/>
          </a:solidFill>
          <a:ln w="12700">
            <a:solidFill>
              <a:srgbClr val="D9DEE7"/>
            </a:solidFill>
            <a:prstDash val="solid"/>
          </a:ln>
        </p:spPr>
        <p:txBody>
          <a:bodyPr/>
          <a:lstStyle/>
          <a:p>
            <a:endParaRPr lang="en-GB" sz="2000"/>
          </a:p>
        </p:txBody>
      </p:sp>
      <p:sp>
        <p:nvSpPr>
          <p:cNvPr id="11" name="Text 10">
            <a:extLst>
              <a:ext uri="{FF2B5EF4-FFF2-40B4-BE49-F238E27FC236}">
                <a16:creationId xmlns:a16="http://schemas.microsoft.com/office/drawing/2014/main" id="{C9C28378-BCE8-D1F9-A9C7-8CC1DD0E8F01}"/>
              </a:ext>
            </a:extLst>
          </p:cNvPr>
          <p:cNvSpPr/>
          <p:nvPr/>
        </p:nvSpPr>
        <p:spPr>
          <a:xfrm>
            <a:off x="11324383" y="6077805"/>
            <a:ext cx="3063240" cy="153348"/>
          </a:xfrm>
          <a:prstGeom prst="rect">
            <a:avLst/>
          </a:prstGeom>
          <a:noFill/>
          <a:ln/>
        </p:spPr>
        <p:txBody>
          <a:bodyPr wrap="square" rtlCol="0" anchor="ctr"/>
          <a:lstStyle/>
          <a:p>
            <a:pPr marL="0" indent="0">
              <a:buNone/>
            </a:pPr>
            <a:r>
              <a:rPr lang="en-US" sz="2400" b="1" dirty="0">
                <a:solidFill>
                  <a:srgbClr val="1F5AA6"/>
                </a:solidFill>
                <a:latin typeface="Calibri" pitchFamily="34" charset="0"/>
                <a:ea typeface="Calibri" pitchFamily="34" charset="-122"/>
                <a:cs typeface="Calibri" pitchFamily="34" charset="-120"/>
              </a:rPr>
              <a:t>Recognitional justice</a:t>
            </a:r>
            <a:endParaRPr lang="en-US" sz="2400" dirty="0"/>
          </a:p>
        </p:txBody>
      </p:sp>
      <p:sp>
        <p:nvSpPr>
          <p:cNvPr id="12" name="Text 11">
            <a:extLst>
              <a:ext uri="{FF2B5EF4-FFF2-40B4-BE49-F238E27FC236}">
                <a16:creationId xmlns:a16="http://schemas.microsoft.com/office/drawing/2014/main" id="{735C628B-2585-11C6-6FCE-46244ACF45FB}"/>
              </a:ext>
            </a:extLst>
          </p:cNvPr>
          <p:cNvSpPr/>
          <p:nvPr/>
        </p:nvSpPr>
        <p:spPr>
          <a:xfrm>
            <a:off x="11245551" y="6535005"/>
            <a:ext cx="4320000" cy="3240000"/>
          </a:xfrm>
          <a:prstGeom prst="rect">
            <a:avLst/>
          </a:prstGeom>
          <a:noFill/>
          <a:ln/>
        </p:spPr>
        <p:txBody>
          <a:bodyPr wrap="square" rtlCol="0" anchor="t"/>
          <a:lstStyle/>
          <a:p>
            <a:pPr marL="228600" indent="-228600">
              <a:buSzPct val="100000"/>
              <a:buChar char="•"/>
            </a:pPr>
            <a:r>
              <a:rPr lang="en-US" sz="2400" dirty="0">
                <a:solidFill>
                  <a:srgbClr val="222222"/>
                </a:solidFill>
                <a:latin typeface="Calibri" pitchFamily="34" charset="0"/>
                <a:ea typeface="Calibri" pitchFamily="34" charset="-122"/>
                <a:cs typeface="Calibri" pitchFamily="34" charset="-120"/>
              </a:rPr>
              <a:t>Whose needs and practices count?</a:t>
            </a:r>
            <a:endParaRPr lang="en-US" sz="2400" dirty="0"/>
          </a:p>
          <a:p>
            <a:pPr marL="228600" indent="-228600">
              <a:buSzPct val="100000"/>
              <a:buChar char="•"/>
            </a:pPr>
            <a:r>
              <a:rPr lang="en-US" sz="2400" dirty="0">
                <a:solidFill>
                  <a:srgbClr val="222222"/>
                </a:solidFill>
                <a:latin typeface="Calibri" pitchFamily="34" charset="0"/>
                <a:ea typeface="Calibri" pitchFamily="34" charset="-122"/>
                <a:cs typeface="Calibri" pitchFamily="34" charset="-120"/>
              </a:rPr>
              <a:t>Visibility of informal and community work</a:t>
            </a:r>
            <a:endParaRPr lang="en-US" sz="2400" dirty="0"/>
          </a:p>
          <a:p>
            <a:pPr marL="228600" indent="-228600">
              <a:buSzPct val="100000"/>
              <a:buChar char="•"/>
            </a:pPr>
            <a:r>
              <a:rPr lang="en-US" sz="2400" dirty="0">
                <a:solidFill>
                  <a:srgbClr val="222222"/>
                </a:solidFill>
                <a:latin typeface="Calibri" pitchFamily="34" charset="0"/>
                <a:ea typeface="Calibri" pitchFamily="34" charset="-122"/>
                <a:cs typeface="Calibri" pitchFamily="34" charset="-120"/>
              </a:rPr>
              <a:t>Respect for cultural and lived knowledge</a:t>
            </a:r>
            <a:endParaRPr lang="en-US" sz="2400" dirty="0"/>
          </a:p>
        </p:txBody>
      </p:sp>
    </p:spTree>
    <p:extLst>
      <p:ext uri="{BB962C8B-B14F-4D97-AF65-F5344CB8AC3E}">
        <p14:creationId xmlns:p14="http://schemas.microsoft.com/office/powerpoint/2010/main" val="361863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CC7E3-59E8-6D95-AD7D-B01291A2F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7FD17C-E87E-17B8-2AD8-92547E0FB469}"/>
              </a:ext>
            </a:extLst>
          </p:cNvPr>
          <p:cNvSpPr>
            <a:spLocks noGrp="1"/>
          </p:cNvSpPr>
          <p:nvPr>
            <p:ph type="ctrTitle"/>
          </p:nvPr>
        </p:nvSpPr>
        <p:spPr/>
        <p:txBody>
          <a:bodyPr/>
          <a:lstStyle/>
          <a:p>
            <a:r>
              <a:rPr lang="en-US" dirty="0"/>
              <a:t>Social hotspots in a circular transition</a:t>
            </a:r>
            <a:endParaRPr lang="en-GB" dirty="0"/>
          </a:p>
        </p:txBody>
      </p:sp>
      <p:sp>
        <p:nvSpPr>
          <p:cNvPr id="26" name="Shape 3">
            <a:extLst>
              <a:ext uri="{FF2B5EF4-FFF2-40B4-BE49-F238E27FC236}">
                <a16:creationId xmlns:a16="http://schemas.microsoft.com/office/drawing/2014/main" id="{F343322E-427E-83F2-04E5-15771B3A9D8B}"/>
              </a:ext>
            </a:extLst>
          </p:cNvPr>
          <p:cNvSpPr/>
          <p:nvPr/>
        </p:nvSpPr>
        <p:spPr>
          <a:xfrm>
            <a:off x="841001" y="2736894"/>
            <a:ext cx="17730777" cy="1224000"/>
          </a:xfrm>
          <a:prstGeom prst="roundRect">
            <a:avLst/>
          </a:prstGeom>
          <a:solidFill>
            <a:srgbClr val="FFFFFF"/>
          </a:solidFill>
          <a:ln w="12700">
            <a:solidFill>
              <a:srgbClr val="D9DEE7"/>
            </a:solidFill>
            <a:prstDash val="solid"/>
          </a:ln>
        </p:spPr>
        <p:txBody>
          <a:bodyPr/>
          <a:lstStyle/>
          <a:p>
            <a:endParaRPr lang="en-GB" sz="2400"/>
          </a:p>
        </p:txBody>
      </p:sp>
      <p:sp>
        <p:nvSpPr>
          <p:cNvPr id="27" name="Shape 4">
            <a:extLst>
              <a:ext uri="{FF2B5EF4-FFF2-40B4-BE49-F238E27FC236}">
                <a16:creationId xmlns:a16="http://schemas.microsoft.com/office/drawing/2014/main" id="{CBFBB3AA-1075-2EAA-D684-AC4ECC6C2D2E}"/>
              </a:ext>
            </a:extLst>
          </p:cNvPr>
          <p:cNvSpPr/>
          <p:nvPr/>
        </p:nvSpPr>
        <p:spPr>
          <a:xfrm>
            <a:off x="841002" y="2736894"/>
            <a:ext cx="2057400" cy="1224000"/>
          </a:xfrm>
          <a:prstGeom prst="roundRect">
            <a:avLst/>
          </a:prstGeom>
          <a:solidFill>
            <a:srgbClr val="F5F7FA"/>
          </a:solidFill>
          <a:ln w="12700">
            <a:solidFill>
              <a:srgbClr val="D9DEE7"/>
            </a:solidFill>
            <a:prstDash val="solid"/>
          </a:ln>
        </p:spPr>
        <p:txBody>
          <a:bodyPr/>
          <a:lstStyle/>
          <a:p>
            <a:endParaRPr lang="en-GB" sz="2400"/>
          </a:p>
        </p:txBody>
      </p:sp>
      <p:sp>
        <p:nvSpPr>
          <p:cNvPr id="28" name="Text 5">
            <a:extLst>
              <a:ext uri="{FF2B5EF4-FFF2-40B4-BE49-F238E27FC236}">
                <a16:creationId xmlns:a16="http://schemas.microsoft.com/office/drawing/2014/main" id="{67FBEE01-7731-9C06-902B-F0B37ED2AC5B}"/>
              </a:ext>
            </a:extLst>
          </p:cNvPr>
          <p:cNvSpPr/>
          <p:nvPr/>
        </p:nvSpPr>
        <p:spPr>
          <a:xfrm>
            <a:off x="978162" y="2736894"/>
            <a:ext cx="1828800" cy="122400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b="1" dirty="0">
                <a:solidFill>
                  <a:srgbClr val="222222"/>
                </a:solidFill>
                <a:latin typeface="Calibri" pitchFamily="34" charset="0"/>
                <a:ea typeface="Calibri" pitchFamily="34" charset="-122"/>
                <a:cs typeface="Calibri" pitchFamily="34" charset="-120"/>
              </a:rPr>
              <a:t>Workers</a:t>
            </a:r>
            <a:endParaRPr lang="en-US" sz="2400" dirty="0"/>
          </a:p>
        </p:txBody>
      </p:sp>
      <p:sp>
        <p:nvSpPr>
          <p:cNvPr id="29" name="Text 6">
            <a:extLst>
              <a:ext uri="{FF2B5EF4-FFF2-40B4-BE49-F238E27FC236}">
                <a16:creationId xmlns:a16="http://schemas.microsoft.com/office/drawing/2014/main" id="{24964AA6-73F2-4F50-E4C8-C7F8DD56B4EF}"/>
              </a:ext>
            </a:extLst>
          </p:cNvPr>
          <p:cNvSpPr/>
          <p:nvPr/>
        </p:nvSpPr>
        <p:spPr>
          <a:xfrm>
            <a:off x="2989841" y="2846622"/>
            <a:ext cx="15471579" cy="1044000"/>
          </a:xfrm>
          <a:prstGeom prst="rect">
            <a:avLst/>
          </a:prstGeom>
          <a:noFill/>
          <a:ln/>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600" dirty="0">
                <a:solidFill>
                  <a:srgbClr val="222222"/>
                </a:solidFill>
                <a:latin typeface="Calibri" pitchFamily="34" charset="0"/>
                <a:ea typeface="Calibri" pitchFamily="34" charset="-122"/>
                <a:cs typeface="Calibri" pitchFamily="34" charset="-120"/>
              </a:rPr>
              <a:t>• Low pay and precarious contracts in repair, reuse, and waste management</a:t>
            </a:r>
            <a:endParaRPr lang="en-US" sz="2600" dirty="0"/>
          </a:p>
          <a:p>
            <a:pPr marL="0" indent="0">
              <a:buNone/>
            </a:pPr>
            <a:r>
              <a:rPr lang="en-US" sz="2600" dirty="0">
                <a:solidFill>
                  <a:srgbClr val="222222"/>
                </a:solidFill>
                <a:latin typeface="Calibri" pitchFamily="34" charset="0"/>
                <a:ea typeface="Calibri" pitchFamily="34" charset="-122"/>
                <a:cs typeface="Calibri" pitchFamily="34" charset="-120"/>
              </a:rPr>
              <a:t>• Health and safety risks in the informal circular economy</a:t>
            </a:r>
            <a:endParaRPr lang="en-US" sz="2600" dirty="0"/>
          </a:p>
        </p:txBody>
      </p:sp>
      <p:sp>
        <p:nvSpPr>
          <p:cNvPr id="30" name="Shape 7">
            <a:extLst>
              <a:ext uri="{FF2B5EF4-FFF2-40B4-BE49-F238E27FC236}">
                <a16:creationId xmlns:a16="http://schemas.microsoft.com/office/drawing/2014/main" id="{A40F4DA9-9DA2-91AA-1990-6B77A5FBC669}"/>
              </a:ext>
            </a:extLst>
          </p:cNvPr>
          <p:cNvSpPr/>
          <p:nvPr/>
        </p:nvSpPr>
        <p:spPr>
          <a:xfrm>
            <a:off x="841001" y="4233044"/>
            <a:ext cx="17730777" cy="1224000"/>
          </a:xfrm>
          <a:prstGeom prst="roundRect">
            <a:avLst/>
          </a:prstGeom>
          <a:solidFill>
            <a:srgbClr val="FFFFFF"/>
          </a:solidFill>
          <a:ln w="12700">
            <a:solidFill>
              <a:srgbClr val="D9DEE7"/>
            </a:solidFill>
            <a:prstDash val="solid"/>
          </a:ln>
        </p:spPr>
        <p:txBody>
          <a:bodyPr/>
          <a:lstStyle/>
          <a:p>
            <a:endParaRPr lang="en-GB"/>
          </a:p>
        </p:txBody>
      </p:sp>
      <p:sp>
        <p:nvSpPr>
          <p:cNvPr id="31" name="Shape 8">
            <a:extLst>
              <a:ext uri="{FF2B5EF4-FFF2-40B4-BE49-F238E27FC236}">
                <a16:creationId xmlns:a16="http://schemas.microsoft.com/office/drawing/2014/main" id="{C1C23C62-7B33-00BF-FFED-7DE59C1A4345}"/>
              </a:ext>
            </a:extLst>
          </p:cNvPr>
          <p:cNvSpPr/>
          <p:nvPr/>
        </p:nvSpPr>
        <p:spPr>
          <a:xfrm>
            <a:off x="841002" y="4233044"/>
            <a:ext cx="2057400" cy="1224000"/>
          </a:xfrm>
          <a:prstGeom prst="roundRect">
            <a:avLst/>
          </a:prstGeom>
          <a:solidFill>
            <a:srgbClr val="F5F7FA"/>
          </a:solidFill>
          <a:ln w="12700">
            <a:solidFill>
              <a:srgbClr val="D9DEE7"/>
            </a:solidFill>
            <a:prstDash val="solid"/>
          </a:ln>
        </p:spPr>
        <p:txBody>
          <a:bodyPr/>
          <a:lstStyle/>
          <a:p>
            <a:endParaRPr lang="en-GB" sz="2400"/>
          </a:p>
        </p:txBody>
      </p:sp>
      <p:sp>
        <p:nvSpPr>
          <p:cNvPr id="32" name="Text 9">
            <a:extLst>
              <a:ext uri="{FF2B5EF4-FFF2-40B4-BE49-F238E27FC236}">
                <a16:creationId xmlns:a16="http://schemas.microsoft.com/office/drawing/2014/main" id="{1644FD30-B16F-819F-DB00-D4958EEDB429}"/>
              </a:ext>
            </a:extLst>
          </p:cNvPr>
          <p:cNvSpPr/>
          <p:nvPr/>
        </p:nvSpPr>
        <p:spPr>
          <a:xfrm>
            <a:off x="978162" y="4233044"/>
            <a:ext cx="1828800" cy="122400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b="1" dirty="0">
                <a:solidFill>
                  <a:srgbClr val="222222"/>
                </a:solidFill>
                <a:latin typeface="Calibri" pitchFamily="34" charset="0"/>
                <a:ea typeface="Calibri" pitchFamily="34" charset="-122"/>
                <a:cs typeface="Calibri" pitchFamily="34" charset="-120"/>
              </a:rPr>
              <a:t>Local communities</a:t>
            </a:r>
            <a:endParaRPr lang="en-US" sz="2400" dirty="0"/>
          </a:p>
        </p:txBody>
      </p:sp>
      <p:sp>
        <p:nvSpPr>
          <p:cNvPr id="33" name="Text 10">
            <a:extLst>
              <a:ext uri="{FF2B5EF4-FFF2-40B4-BE49-F238E27FC236}">
                <a16:creationId xmlns:a16="http://schemas.microsoft.com/office/drawing/2014/main" id="{5CA0C697-207A-FEDF-71E6-26DE38BE5EE5}"/>
              </a:ext>
            </a:extLst>
          </p:cNvPr>
          <p:cNvSpPr/>
          <p:nvPr/>
        </p:nvSpPr>
        <p:spPr>
          <a:xfrm>
            <a:off x="2989841" y="4342772"/>
            <a:ext cx="15471579" cy="1044000"/>
          </a:xfrm>
          <a:prstGeom prst="rect">
            <a:avLst/>
          </a:prstGeom>
          <a:noFill/>
          <a:ln/>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600" dirty="0">
                <a:solidFill>
                  <a:srgbClr val="222222"/>
                </a:solidFill>
                <a:latin typeface="Calibri" pitchFamily="34" charset="0"/>
                <a:ea typeface="Calibri" pitchFamily="34" charset="-122"/>
                <a:cs typeface="Calibri" pitchFamily="34" charset="-120"/>
              </a:rPr>
              <a:t>• Unequal exposure to waste and processing infrastructure</a:t>
            </a:r>
            <a:endParaRPr lang="en-US" sz="2600" dirty="0"/>
          </a:p>
          <a:p>
            <a:pPr marL="0" indent="0">
              <a:buNone/>
            </a:pPr>
            <a:r>
              <a:rPr lang="en-US" sz="2600" dirty="0">
                <a:solidFill>
                  <a:srgbClr val="222222"/>
                </a:solidFill>
                <a:latin typeface="Calibri" pitchFamily="34" charset="0"/>
                <a:ea typeface="Calibri" pitchFamily="34" charset="-122"/>
                <a:cs typeface="Calibri" pitchFamily="34" charset="-120"/>
              </a:rPr>
              <a:t>• Land and resource pressures linked to critical materials and exports</a:t>
            </a:r>
            <a:endParaRPr lang="en-US" sz="2600" dirty="0"/>
          </a:p>
        </p:txBody>
      </p:sp>
      <p:sp>
        <p:nvSpPr>
          <p:cNvPr id="34" name="Shape 11">
            <a:extLst>
              <a:ext uri="{FF2B5EF4-FFF2-40B4-BE49-F238E27FC236}">
                <a16:creationId xmlns:a16="http://schemas.microsoft.com/office/drawing/2014/main" id="{27BA1F37-EB37-2A93-3C8F-50399F60287F}"/>
              </a:ext>
            </a:extLst>
          </p:cNvPr>
          <p:cNvSpPr/>
          <p:nvPr/>
        </p:nvSpPr>
        <p:spPr>
          <a:xfrm>
            <a:off x="841001" y="5650365"/>
            <a:ext cx="17730777" cy="1224000"/>
          </a:xfrm>
          <a:prstGeom prst="roundRect">
            <a:avLst/>
          </a:prstGeom>
          <a:solidFill>
            <a:srgbClr val="FFFFFF"/>
          </a:solidFill>
          <a:ln w="12700">
            <a:solidFill>
              <a:srgbClr val="D9DEE7"/>
            </a:solidFill>
            <a:prstDash val="solid"/>
          </a:ln>
        </p:spPr>
        <p:txBody>
          <a:bodyPr/>
          <a:lstStyle/>
          <a:p>
            <a:endParaRPr lang="en-GB"/>
          </a:p>
        </p:txBody>
      </p:sp>
      <p:sp>
        <p:nvSpPr>
          <p:cNvPr id="35" name="Shape 12">
            <a:extLst>
              <a:ext uri="{FF2B5EF4-FFF2-40B4-BE49-F238E27FC236}">
                <a16:creationId xmlns:a16="http://schemas.microsoft.com/office/drawing/2014/main" id="{F2F3721E-5B92-5628-DB43-CC9726A4E7FC}"/>
              </a:ext>
            </a:extLst>
          </p:cNvPr>
          <p:cNvSpPr/>
          <p:nvPr/>
        </p:nvSpPr>
        <p:spPr>
          <a:xfrm>
            <a:off x="841002" y="5650365"/>
            <a:ext cx="2057400" cy="1224000"/>
          </a:xfrm>
          <a:prstGeom prst="roundRect">
            <a:avLst/>
          </a:prstGeom>
          <a:solidFill>
            <a:srgbClr val="F5F7FA"/>
          </a:solidFill>
          <a:ln w="12700">
            <a:solidFill>
              <a:srgbClr val="D9DEE7"/>
            </a:solidFill>
            <a:prstDash val="solid"/>
          </a:ln>
        </p:spPr>
        <p:txBody>
          <a:bodyPr/>
          <a:lstStyle/>
          <a:p>
            <a:endParaRPr lang="en-GB" sz="2400"/>
          </a:p>
        </p:txBody>
      </p:sp>
      <p:sp>
        <p:nvSpPr>
          <p:cNvPr id="36" name="Text 13">
            <a:extLst>
              <a:ext uri="{FF2B5EF4-FFF2-40B4-BE49-F238E27FC236}">
                <a16:creationId xmlns:a16="http://schemas.microsoft.com/office/drawing/2014/main" id="{46C11AC9-F60A-06FC-1B67-73D81946F50B}"/>
              </a:ext>
            </a:extLst>
          </p:cNvPr>
          <p:cNvSpPr/>
          <p:nvPr/>
        </p:nvSpPr>
        <p:spPr>
          <a:xfrm>
            <a:off x="978162" y="5650365"/>
            <a:ext cx="1828800" cy="122400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b="1" dirty="0">
                <a:solidFill>
                  <a:srgbClr val="222222"/>
                </a:solidFill>
                <a:latin typeface="Calibri" pitchFamily="34" charset="0"/>
                <a:ea typeface="Calibri" pitchFamily="34" charset="-122"/>
                <a:cs typeface="Calibri" pitchFamily="34" charset="-120"/>
              </a:rPr>
              <a:t>Society</a:t>
            </a:r>
            <a:endParaRPr lang="en-US" sz="2400" dirty="0"/>
          </a:p>
        </p:txBody>
      </p:sp>
      <p:sp>
        <p:nvSpPr>
          <p:cNvPr id="37" name="Text 14">
            <a:extLst>
              <a:ext uri="{FF2B5EF4-FFF2-40B4-BE49-F238E27FC236}">
                <a16:creationId xmlns:a16="http://schemas.microsoft.com/office/drawing/2014/main" id="{8B59452A-FCF0-5A4E-D3B1-33E3FF35C409}"/>
              </a:ext>
            </a:extLst>
          </p:cNvPr>
          <p:cNvSpPr/>
          <p:nvPr/>
        </p:nvSpPr>
        <p:spPr>
          <a:xfrm>
            <a:off x="2989841" y="5760093"/>
            <a:ext cx="15471579" cy="1044000"/>
          </a:xfrm>
          <a:prstGeom prst="rect">
            <a:avLst/>
          </a:prstGeom>
          <a:noFill/>
          <a:ln/>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600" dirty="0">
                <a:solidFill>
                  <a:srgbClr val="222222"/>
                </a:solidFill>
                <a:latin typeface="Calibri" pitchFamily="34" charset="0"/>
                <a:ea typeface="Calibri" pitchFamily="34" charset="-122"/>
                <a:cs typeface="Calibri" pitchFamily="34" charset="-120"/>
              </a:rPr>
              <a:t>• Benefits concentrated in high-capacity regions and institutions</a:t>
            </a:r>
            <a:endParaRPr lang="en-US" sz="2600" dirty="0"/>
          </a:p>
          <a:p>
            <a:pPr marL="0" indent="0">
              <a:buNone/>
            </a:pPr>
            <a:r>
              <a:rPr lang="en-US" sz="2600" dirty="0">
                <a:solidFill>
                  <a:srgbClr val="222222"/>
                </a:solidFill>
                <a:latin typeface="Calibri" pitchFamily="34" charset="0"/>
                <a:ea typeface="Calibri" pitchFamily="34" charset="-122"/>
                <a:cs typeface="Calibri" pitchFamily="34" charset="-120"/>
              </a:rPr>
              <a:t>• Community knowledge under-used in policy and innovation</a:t>
            </a:r>
            <a:endParaRPr lang="en-US" sz="2600" dirty="0"/>
          </a:p>
        </p:txBody>
      </p:sp>
      <p:sp>
        <p:nvSpPr>
          <p:cNvPr id="38" name="Shape 15">
            <a:extLst>
              <a:ext uri="{FF2B5EF4-FFF2-40B4-BE49-F238E27FC236}">
                <a16:creationId xmlns:a16="http://schemas.microsoft.com/office/drawing/2014/main" id="{47684C1D-DF64-129B-E2AF-D6C98297EB1F}"/>
              </a:ext>
            </a:extLst>
          </p:cNvPr>
          <p:cNvSpPr/>
          <p:nvPr/>
        </p:nvSpPr>
        <p:spPr>
          <a:xfrm>
            <a:off x="841001" y="7193815"/>
            <a:ext cx="17730777" cy="1224000"/>
          </a:xfrm>
          <a:prstGeom prst="roundRect">
            <a:avLst/>
          </a:prstGeom>
          <a:solidFill>
            <a:srgbClr val="FFFFFF"/>
          </a:solidFill>
          <a:ln w="12700">
            <a:solidFill>
              <a:srgbClr val="D9DEE7"/>
            </a:solidFill>
            <a:prstDash val="solid"/>
          </a:ln>
        </p:spPr>
        <p:txBody>
          <a:bodyPr/>
          <a:lstStyle/>
          <a:p>
            <a:endParaRPr lang="en-GB"/>
          </a:p>
        </p:txBody>
      </p:sp>
      <p:sp>
        <p:nvSpPr>
          <p:cNvPr id="39" name="Shape 16">
            <a:extLst>
              <a:ext uri="{FF2B5EF4-FFF2-40B4-BE49-F238E27FC236}">
                <a16:creationId xmlns:a16="http://schemas.microsoft.com/office/drawing/2014/main" id="{B9B80019-8CB5-1907-EB49-94BC199DC643}"/>
              </a:ext>
            </a:extLst>
          </p:cNvPr>
          <p:cNvSpPr/>
          <p:nvPr/>
        </p:nvSpPr>
        <p:spPr>
          <a:xfrm>
            <a:off x="841002" y="7193815"/>
            <a:ext cx="2057400" cy="1224000"/>
          </a:xfrm>
          <a:prstGeom prst="roundRect">
            <a:avLst/>
          </a:prstGeom>
          <a:solidFill>
            <a:srgbClr val="F5F7FA"/>
          </a:solidFill>
          <a:ln w="12700">
            <a:solidFill>
              <a:srgbClr val="D9DEE7"/>
            </a:solidFill>
            <a:prstDash val="solid"/>
          </a:ln>
        </p:spPr>
        <p:txBody>
          <a:bodyPr/>
          <a:lstStyle/>
          <a:p>
            <a:endParaRPr lang="en-GB" sz="2400"/>
          </a:p>
        </p:txBody>
      </p:sp>
      <p:sp>
        <p:nvSpPr>
          <p:cNvPr id="40" name="Text 17">
            <a:extLst>
              <a:ext uri="{FF2B5EF4-FFF2-40B4-BE49-F238E27FC236}">
                <a16:creationId xmlns:a16="http://schemas.microsoft.com/office/drawing/2014/main" id="{74F0918C-81D4-E4B6-C42E-BA25EE10BAFA}"/>
              </a:ext>
            </a:extLst>
          </p:cNvPr>
          <p:cNvSpPr/>
          <p:nvPr/>
        </p:nvSpPr>
        <p:spPr>
          <a:xfrm>
            <a:off x="978162" y="7193815"/>
            <a:ext cx="1828800" cy="122400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b="1" dirty="0">
                <a:solidFill>
                  <a:srgbClr val="222222"/>
                </a:solidFill>
                <a:latin typeface="Calibri" pitchFamily="34" charset="0"/>
                <a:ea typeface="Calibri" pitchFamily="34" charset="-122"/>
                <a:cs typeface="Calibri" pitchFamily="34" charset="-120"/>
              </a:rPr>
              <a:t>Consumers</a:t>
            </a:r>
            <a:endParaRPr lang="en-US" sz="2400" dirty="0"/>
          </a:p>
        </p:txBody>
      </p:sp>
      <p:sp>
        <p:nvSpPr>
          <p:cNvPr id="41" name="Text 18">
            <a:extLst>
              <a:ext uri="{FF2B5EF4-FFF2-40B4-BE49-F238E27FC236}">
                <a16:creationId xmlns:a16="http://schemas.microsoft.com/office/drawing/2014/main" id="{E14DB0B4-D05D-2224-7524-A768B5A315D7}"/>
              </a:ext>
            </a:extLst>
          </p:cNvPr>
          <p:cNvSpPr/>
          <p:nvPr/>
        </p:nvSpPr>
        <p:spPr>
          <a:xfrm>
            <a:off x="2989841" y="7303543"/>
            <a:ext cx="15471579" cy="1044000"/>
          </a:xfrm>
          <a:prstGeom prst="rect">
            <a:avLst/>
          </a:prstGeom>
          <a:noFill/>
          <a:ln/>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600" dirty="0">
                <a:solidFill>
                  <a:srgbClr val="222222"/>
                </a:solidFill>
                <a:latin typeface="Calibri" pitchFamily="34" charset="0"/>
                <a:ea typeface="Calibri" pitchFamily="34" charset="-122"/>
                <a:cs typeface="Calibri" pitchFamily="34" charset="-120"/>
              </a:rPr>
              <a:t>• Risks in secondary markets and unequal access to information</a:t>
            </a:r>
            <a:endParaRPr lang="en-US" sz="2600" dirty="0"/>
          </a:p>
          <a:p>
            <a:pPr marL="0" indent="0">
              <a:buNone/>
            </a:pPr>
            <a:r>
              <a:rPr lang="en-US" sz="2600" dirty="0">
                <a:solidFill>
                  <a:srgbClr val="222222"/>
                </a:solidFill>
                <a:latin typeface="Calibri" pitchFamily="34" charset="0"/>
                <a:ea typeface="Calibri" pitchFamily="34" charset="-122"/>
                <a:cs typeface="Calibri" pitchFamily="34" charset="-120"/>
              </a:rPr>
              <a:t>• Digital privacy and data governance gaps in service models</a:t>
            </a:r>
            <a:endParaRPr lang="en-US" sz="2600" dirty="0"/>
          </a:p>
        </p:txBody>
      </p:sp>
      <p:sp>
        <p:nvSpPr>
          <p:cNvPr id="42" name="Shape 19">
            <a:extLst>
              <a:ext uri="{FF2B5EF4-FFF2-40B4-BE49-F238E27FC236}">
                <a16:creationId xmlns:a16="http://schemas.microsoft.com/office/drawing/2014/main" id="{56E4AA1F-F94C-1B0D-DB9E-154FFF197489}"/>
              </a:ext>
            </a:extLst>
          </p:cNvPr>
          <p:cNvSpPr/>
          <p:nvPr/>
        </p:nvSpPr>
        <p:spPr>
          <a:xfrm>
            <a:off x="841001" y="8705718"/>
            <a:ext cx="17730777" cy="1224000"/>
          </a:xfrm>
          <a:prstGeom prst="roundRect">
            <a:avLst/>
          </a:prstGeom>
          <a:solidFill>
            <a:srgbClr val="FFFFFF"/>
          </a:solidFill>
          <a:ln w="12700">
            <a:solidFill>
              <a:srgbClr val="D9DEE7"/>
            </a:solidFill>
            <a:prstDash val="solid"/>
          </a:ln>
        </p:spPr>
        <p:txBody>
          <a:bodyPr/>
          <a:lstStyle/>
          <a:p>
            <a:endParaRPr lang="en-GB"/>
          </a:p>
        </p:txBody>
      </p:sp>
      <p:sp>
        <p:nvSpPr>
          <p:cNvPr id="43" name="Shape 20">
            <a:extLst>
              <a:ext uri="{FF2B5EF4-FFF2-40B4-BE49-F238E27FC236}">
                <a16:creationId xmlns:a16="http://schemas.microsoft.com/office/drawing/2014/main" id="{DB95E5AE-4A2B-16F2-E699-723C3EB63B8C}"/>
              </a:ext>
            </a:extLst>
          </p:cNvPr>
          <p:cNvSpPr/>
          <p:nvPr/>
        </p:nvSpPr>
        <p:spPr>
          <a:xfrm>
            <a:off x="841002" y="8705718"/>
            <a:ext cx="2057400" cy="1224000"/>
          </a:xfrm>
          <a:prstGeom prst="roundRect">
            <a:avLst/>
          </a:prstGeom>
          <a:solidFill>
            <a:srgbClr val="F5F7FA"/>
          </a:solidFill>
          <a:ln w="12700">
            <a:solidFill>
              <a:srgbClr val="D9DEE7"/>
            </a:solidFill>
            <a:prstDash val="solid"/>
          </a:ln>
        </p:spPr>
        <p:txBody>
          <a:bodyPr/>
          <a:lstStyle/>
          <a:p>
            <a:endParaRPr lang="en-GB" sz="2400"/>
          </a:p>
        </p:txBody>
      </p:sp>
      <p:sp>
        <p:nvSpPr>
          <p:cNvPr id="44" name="Text 21">
            <a:extLst>
              <a:ext uri="{FF2B5EF4-FFF2-40B4-BE49-F238E27FC236}">
                <a16:creationId xmlns:a16="http://schemas.microsoft.com/office/drawing/2014/main" id="{FED8A280-13C9-B63C-552B-3E99E2B72B8E}"/>
              </a:ext>
            </a:extLst>
          </p:cNvPr>
          <p:cNvSpPr/>
          <p:nvPr/>
        </p:nvSpPr>
        <p:spPr>
          <a:xfrm>
            <a:off x="978162" y="8705718"/>
            <a:ext cx="1828800" cy="122400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b="1" dirty="0">
                <a:solidFill>
                  <a:srgbClr val="222222"/>
                </a:solidFill>
                <a:latin typeface="Calibri" pitchFamily="34" charset="0"/>
                <a:ea typeface="Calibri" pitchFamily="34" charset="-122"/>
                <a:cs typeface="Calibri" pitchFamily="34" charset="-120"/>
              </a:rPr>
              <a:t>Value chain partners</a:t>
            </a:r>
            <a:endParaRPr lang="en-US" sz="2400" dirty="0"/>
          </a:p>
        </p:txBody>
      </p:sp>
      <p:sp>
        <p:nvSpPr>
          <p:cNvPr id="45" name="Text 22">
            <a:extLst>
              <a:ext uri="{FF2B5EF4-FFF2-40B4-BE49-F238E27FC236}">
                <a16:creationId xmlns:a16="http://schemas.microsoft.com/office/drawing/2014/main" id="{3FED9D58-9CDC-1032-BDD2-B905A74B8722}"/>
              </a:ext>
            </a:extLst>
          </p:cNvPr>
          <p:cNvSpPr/>
          <p:nvPr/>
        </p:nvSpPr>
        <p:spPr>
          <a:xfrm>
            <a:off x="2989841" y="8784548"/>
            <a:ext cx="15471579" cy="1044000"/>
          </a:xfrm>
          <a:prstGeom prst="rect">
            <a:avLst/>
          </a:prstGeom>
          <a:noFill/>
          <a:ln/>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600" dirty="0">
                <a:solidFill>
                  <a:srgbClr val="222222"/>
                </a:solidFill>
                <a:latin typeface="Calibri" pitchFamily="34" charset="0"/>
                <a:ea typeface="Calibri" pitchFamily="34" charset="-122"/>
                <a:cs typeface="Calibri" pitchFamily="34" charset="-120"/>
              </a:rPr>
              <a:t>• Uneven playing field for SMEs, social economy, and informal actors</a:t>
            </a:r>
            <a:endParaRPr lang="en-US" sz="2600" dirty="0"/>
          </a:p>
          <a:p>
            <a:pPr marL="0" indent="0">
              <a:buNone/>
            </a:pPr>
            <a:r>
              <a:rPr lang="en-US" sz="2600" dirty="0">
                <a:solidFill>
                  <a:srgbClr val="222222"/>
                </a:solidFill>
                <a:latin typeface="Calibri" pitchFamily="34" charset="0"/>
                <a:ea typeface="Calibri" pitchFamily="34" charset="-122"/>
                <a:cs typeface="Calibri" pitchFamily="34" charset="-120"/>
              </a:rPr>
              <a:t>• Standards and IP regimes can block repair and reuse</a:t>
            </a:r>
            <a:endParaRPr lang="en-US" sz="2600" dirty="0"/>
          </a:p>
        </p:txBody>
      </p:sp>
    </p:spTree>
    <p:extLst>
      <p:ext uri="{BB962C8B-B14F-4D97-AF65-F5344CB8AC3E}">
        <p14:creationId xmlns:p14="http://schemas.microsoft.com/office/powerpoint/2010/main" val="2287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A8334-B2B1-1822-F5DD-B98887497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7D2FC-0E2F-3FBF-7932-B3D1C2F22157}"/>
              </a:ext>
            </a:extLst>
          </p:cNvPr>
          <p:cNvSpPr>
            <a:spLocks noGrp="1"/>
          </p:cNvSpPr>
          <p:nvPr>
            <p:ph type="ctrTitle"/>
          </p:nvPr>
        </p:nvSpPr>
        <p:spPr/>
        <p:txBody>
          <a:bodyPr/>
          <a:lstStyle/>
          <a:p>
            <a:r>
              <a:rPr lang="en-US" dirty="0"/>
              <a:t>Why circular initiatives do not reach everyone</a:t>
            </a:r>
            <a:endParaRPr lang="en-GB" dirty="0"/>
          </a:p>
        </p:txBody>
      </p:sp>
      <p:sp>
        <p:nvSpPr>
          <p:cNvPr id="4" name="Text Placeholder 3">
            <a:extLst>
              <a:ext uri="{FF2B5EF4-FFF2-40B4-BE49-F238E27FC236}">
                <a16:creationId xmlns:a16="http://schemas.microsoft.com/office/drawing/2014/main" id="{9C6968B3-9E44-401C-D9DF-4AABAAE07E0E}"/>
              </a:ext>
            </a:extLst>
          </p:cNvPr>
          <p:cNvSpPr>
            <a:spLocks noGrp="1"/>
          </p:cNvSpPr>
          <p:nvPr>
            <p:ph type="body" sz="quarter" idx="11"/>
          </p:nvPr>
        </p:nvSpPr>
        <p:spPr>
          <a:xfrm>
            <a:off x="669924" y="2553687"/>
            <a:ext cx="19383814" cy="6054285"/>
          </a:xfrm>
        </p:spPr>
        <p:txBody>
          <a:bodyPr/>
          <a:lstStyle/>
          <a:p>
            <a:r>
              <a:rPr lang="en-US" sz="3400" dirty="0"/>
              <a:t>Awareness and information gaps</a:t>
            </a:r>
          </a:p>
          <a:p>
            <a:r>
              <a:rPr lang="en-US" sz="3400" dirty="0"/>
              <a:t>Trust gaps, including past experiences with institutions</a:t>
            </a:r>
          </a:p>
          <a:p>
            <a:r>
              <a:rPr lang="en-US" sz="3400" dirty="0"/>
              <a:t>Access barriers: mental bandwidth, time, mobility constraints, digital exclusion</a:t>
            </a:r>
          </a:p>
          <a:p>
            <a:r>
              <a:rPr lang="en-US" sz="3400" dirty="0"/>
              <a:t>Affordability barriers: costs of repair, deposits, subscription fees</a:t>
            </a:r>
          </a:p>
          <a:p>
            <a:r>
              <a:rPr lang="en-US" sz="3400" dirty="0"/>
              <a:t>Habits and social norms: </a:t>
            </a:r>
            <a:r>
              <a:rPr lang="en-US" sz="3400" dirty="0" err="1"/>
              <a:t>behavioural</a:t>
            </a:r>
            <a:r>
              <a:rPr lang="en-US" sz="3400" dirty="0"/>
              <a:t> switch costs, stigma linked to reuse goods</a:t>
            </a:r>
          </a:p>
          <a:p>
            <a:r>
              <a:rPr lang="en-US" sz="3400" dirty="0"/>
              <a:t>Safety and quality concerns </a:t>
            </a:r>
          </a:p>
          <a:p>
            <a:endParaRPr lang="en-US" sz="3400" dirty="0"/>
          </a:p>
        </p:txBody>
      </p:sp>
    </p:spTree>
    <p:extLst>
      <p:ext uri="{BB962C8B-B14F-4D97-AF65-F5344CB8AC3E}">
        <p14:creationId xmlns:p14="http://schemas.microsoft.com/office/powerpoint/2010/main" val="907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3D12-3A06-A5BF-E701-FF059ED68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78F42-E12E-0F2E-5AC8-69306FE509AC}"/>
              </a:ext>
            </a:extLst>
          </p:cNvPr>
          <p:cNvSpPr>
            <a:spLocks noGrp="1"/>
          </p:cNvSpPr>
          <p:nvPr>
            <p:ph type="ctrTitle"/>
          </p:nvPr>
        </p:nvSpPr>
        <p:spPr/>
        <p:txBody>
          <a:bodyPr/>
          <a:lstStyle/>
          <a:p>
            <a:r>
              <a:rPr lang="en-US" dirty="0"/>
              <a:t>Governance challenges for circular initiatives</a:t>
            </a:r>
            <a:endParaRPr lang="en-GB" dirty="0"/>
          </a:p>
        </p:txBody>
      </p:sp>
      <p:sp>
        <p:nvSpPr>
          <p:cNvPr id="4" name="Text Placeholder 3">
            <a:extLst>
              <a:ext uri="{FF2B5EF4-FFF2-40B4-BE49-F238E27FC236}">
                <a16:creationId xmlns:a16="http://schemas.microsoft.com/office/drawing/2014/main" id="{163D34FF-6C9F-586B-407B-4DC1ADE247F8}"/>
              </a:ext>
            </a:extLst>
          </p:cNvPr>
          <p:cNvSpPr>
            <a:spLocks noGrp="1"/>
          </p:cNvSpPr>
          <p:nvPr>
            <p:ph type="body" sz="quarter" idx="11"/>
          </p:nvPr>
        </p:nvSpPr>
        <p:spPr>
          <a:xfrm>
            <a:off x="669924" y="2553687"/>
            <a:ext cx="18406352" cy="6054285"/>
          </a:xfrm>
        </p:spPr>
        <p:txBody>
          <a:bodyPr/>
          <a:lstStyle/>
          <a:p>
            <a:r>
              <a:rPr lang="en-US" sz="3400" dirty="0"/>
              <a:t>Skills gaps: </a:t>
            </a:r>
          </a:p>
          <a:p>
            <a:pPr lvl="1"/>
            <a:r>
              <a:rPr lang="en-US" sz="3400" dirty="0" err="1"/>
              <a:t>behavioural</a:t>
            </a:r>
            <a:r>
              <a:rPr lang="en-US" sz="3400" dirty="0"/>
              <a:t> insight</a:t>
            </a:r>
          </a:p>
          <a:p>
            <a:pPr lvl="1"/>
            <a:r>
              <a:rPr lang="en-US" sz="3400" dirty="0"/>
              <a:t>community engagement</a:t>
            </a:r>
          </a:p>
          <a:p>
            <a:pPr lvl="1"/>
            <a:r>
              <a:rPr lang="en-US" sz="3400" dirty="0"/>
              <a:t>monitoring and evaluation</a:t>
            </a:r>
          </a:p>
          <a:p>
            <a:r>
              <a:rPr lang="en-US" sz="3400" dirty="0"/>
              <a:t>Short project cycles </a:t>
            </a:r>
          </a:p>
          <a:p>
            <a:r>
              <a:rPr lang="en-US" sz="3400" dirty="0"/>
              <a:t>Lacking business models: long term desirability, feasibility, and viability</a:t>
            </a:r>
          </a:p>
          <a:p>
            <a:r>
              <a:rPr lang="en-US" sz="3400" dirty="0"/>
              <a:t>Siloed responsibilities across waste management, social policy, mobility, housing, …</a:t>
            </a:r>
          </a:p>
          <a:p>
            <a:r>
              <a:rPr lang="en-US" sz="3400" dirty="0"/>
              <a:t>Procurement and compliance constraints that </a:t>
            </a:r>
            <a:r>
              <a:rPr lang="en-US" sz="3400" dirty="0" err="1"/>
              <a:t>favour</a:t>
            </a:r>
            <a:r>
              <a:rPr lang="en-US" sz="3400" dirty="0"/>
              <a:t> lowest cost solutions (</a:t>
            </a:r>
            <a:r>
              <a:rPr lang="en-US" sz="3400" dirty="0">
                <a:sym typeface="Wingdings" panose="05000000000000000000" pitchFamily="2" charset="2"/>
              </a:rPr>
              <a:t> life cycle perspective)</a:t>
            </a:r>
            <a:endParaRPr lang="en-US" sz="3400" dirty="0"/>
          </a:p>
          <a:p>
            <a:r>
              <a:rPr lang="en-US" sz="3400" dirty="0"/>
              <a:t>Limited regulatory room for experimentation</a:t>
            </a:r>
          </a:p>
          <a:p>
            <a:endParaRPr lang="en-US" sz="3400" dirty="0"/>
          </a:p>
        </p:txBody>
      </p:sp>
    </p:spTree>
    <p:extLst>
      <p:ext uri="{BB962C8B-B14F-4D97-AF65-F5344CB8AC3E}">
        <p14:creationId xmlns:p14="http://schemas.microsoft.com/office/powerpoint/2010/main" val="38198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71B84-2CFD-C7B0-E4D5-0B4B96921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99A5F-C8DD-8115-78AB-B60FE9C882D3}"/>
              </a:ext>
            </a:extLst>
          </p:cNvPr>
          <p:cNvSpPr>
            <a:spLocks noGrp="1"/>
          </p:cNvSpPr>
          <p:nvPr>
            <p:ph type="ctrTitle"/>
          </p:nvPr>
        </p:nvSpPr>
        <p:spPr/>
        <p:txBody>
          <a:bodyPr/>
          <a:lstStyle/>
          <a:p>
            <a:r>
              <a:rPr lang="en-US" dirty="0"/>
              <a:t>Governance challenges for circular initiatives</a:t>
            </a:r>
            <a:endParaRPr lang="en-GB" dirty="0"/>
          </a:p>
        </p:txBody>
      </p:sp>
      <p:pic>
        <p:nvPicPr>
          <p:cNvPr id="6" name="Picture 5">
            <a:extLst>
              <a:ext uri="{FF2B5EF4-FFF2-40B4-BE49-F238E27FC236}">
                <a16:creationId xmlns:a16="http://schemas.microsoft.com/office/drawing/2014/main" id="{0ADB6FA0-F8A4-5E8D-ADC0-F81C4A7E181F}"/>
              </a:ext>
            </a:extLst>
          </p:cNvPr>
          <p:cNvPicPr>
            <a:picLocks noChangeAspect="1"/>
          </p:cNvPicPr>
          <p:nvPr/>
        </p:nvPicPr>
        <p:blipFill>
          <a:blip r:embed="rId2"/>
          <a:stretch>
            <a:fillRect/>
          </a:stretch>
        </p:blipFill>
        <p:spPr>
          <a:xfrm>
            <a:off x="1181795" y="2554744"/>
            <a:ext cx="17104473" cy="6995658"/>
          </a:xfrm>
          <a:prstGeom prst="rect">
            <a:avLst/>
          </a:prstGeom>
        </p:spPr>
      </p:pic>
      <p:sp>
        <p:nvSpPr>
          <p:cNvPr id="8" name="TextBox 7">
            <a:extLst>
              <a:ext uri="{FF2B5EF4-FFF2-40B4-BE49-F238E27FC236}">
                <a16:creationId xmlns:a16="http://schemas.microsoft.com/office/drawing/2014/main" id="{BCEEC1C5-524F-5C44-77FF-8478FC064C1A}"/>
              </a:ext>
            </a:extLst>
          </p:cNvPr>
          <p:cNvSpPr txBox="1"/>
          <p:nvPr/>
        </p:nvSpPr>
        <p:spPr>
          <a:xfrm>
            <a:off x="224657" y="10590995"/>
            <a:ext cx="11631011" cy="671915"/>
          </a:xfrm>
          <a:prstGeom prst="rect">
            <a:avLst/>
          </a:prstGeom>
          <a:noFill/>
        </p:spPr>
        <p:txBody>
          <a:bodyPr wrap="square">
            <a:spAutoFit/>
          </a:bodyPr>
          <a:lstStyle/>
          <a:p>
            <a:pPr algn="just">
              <a:lnSpc>
                <a:spcPct val="107000"/>
              </a:lnSpc>
              <a:spcAft>
                <a:spcPts val="800"/>
              </a:spcAft>
              <a:buNone/>
            </a:pPr>
            <a:r>
              <a:rPr lang="en-US"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Van Opstal, W., Bocken, N. &amp; Brusselaers, J. (2025), Unlocking the social circular economy: value propositions and organizational design of social circular hubs. Business Strategy and the Environment. </a:t>
            </a:r>
            <a:r>
              <a:rPr lang="en-US" sz="1800" u="sng" dirty="0">
                <a:solidFill>
                  <a:srgbClr val="0000FF"/>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https://doi.org/</a:t>
            </a:r>
            <a:r>
              <a:rPr lang="en-BE" sz="1800" u="sng" dirty="0">
                <a:solidFill>
                  <a:srgbClr val="0000FF"/>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10.1002/bse.70138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761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EF6AD-6D9B-4906-B9FB-86F5E1D10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FFD4D-AB85-E6C4-DFB7-D3FE015680A0}"/>
              </a:ext>
            </a:extLst>
          </p:cNvPr>
          <p:cNvSpPr>
            <a:spLocks noGrp="1"/>
          </p:cNvSpPr>
          <p:nvPr>
            <p:ph type="ctrTitle"/>
          </p:nvPr>
        </p:nvSpPr>
        <p:spPr/>
        <p:txBody>
          <a:bodyPr/>
          <a:lstStyle/>
          <a:p>
            <a:r>
              <a:rPr lang="en-US" dirty="0"/>
              <a:t>Path dependencies</a:t>
            </a:r>
            <a:endParaRPr lang="en-GB" dirty="0"/>
          </a:p>
        </p:txBody>
      </p:sp>
      <p:sp>
        <p:nvSpPr>
          <p:cNvPr id="6" name="Shape 3">
            <a:extLst>
              <a:ext uri="{FF2B5EF4-FFF2-40B4-BE49-F238E27FC236}">
                <a16:creationId xmlns:a16="http://schemas.microsoft.com/office/drawing/2014/main" id="{3A605EC3-795A-3CC5-BD25-2EDD732F6B84}"/>
              </a:ext>
            </a:extLst>
          </p:cNvPr>
          <p:cNvSpPr/>
          <p:nvPr/>
        </p:nvSpPr>
        <p:spPr>
          <a:xfrm>
            <a:off x="1371600" y="2362200"/>
            <a:ext cx="9067800" cy="5961993"/>
          </a:xfrm>
          <a:prstGeom prst="roundRect">
            <a:avLst/>
          </a:prstGeom>
          <a:solidFill>
            <a:srgbClr val="FFFFFF"/>
          </a:solidFill>
          <a:ln w="12700">
            <a:solidFill>
              <a:srgbClr val="D9DEE7"/>
            </a:solidFill>
            <a:prstDash val="solid"/>
          </a:ln>
        </p:spPr>
        <p:txBody>
          <a:bodyPr/>
          <a:lstStyle/>
          <a:p>
            <a:endParaRPr lang="en-GB" sz="3000"/>
          </a:p>
        </p:txBody>
      </p:sp>
      <p:sp>
        <p:nvSpPr>
          <p:cNvPr id="7" name="Shape 4">
            <a:extLst>
              <a:ext uri="{FF2B5EF4-FFF2-40B4-BE49-F238E27FC236}">
                <a16:creationId xmlns:a16="http://schemas.microsoft.com/office/drawing/2014/main" id="{8D0927B3-F6D7-AFC6-7A40-F354FBDBB4A6}"/>
              </a:ext>
            </a:extLst>
          </p:cNvPr>
          <p:cNvSpPr/>
          <p:nvPr/>
        </p:nvSpPr>
        <p:spPr>
          <a:xfrm>
            <a:off x="10591800" y="2362200"/>
            <a:ext cx="9067800" cy="5961993"/>
          </a:xfrm>
          <a:prstGeom prst="roundRect">
            <a:avLst/>
          </a:prstGeom>
          <a:solidFill>
            <a:srgbClr val="FFFFFF"/>
          </a:solidFill>
          <a:ln w="12700">
            <a:solidFill>
              <a:srgbClr val="D9DEE7"/>
            </a:solidFill>
            <a:prstDash val="solid"/>
          </a:ln>
        </p:spPr>
        <p:txBody>
          <a:bodyPr/>
          <a:lstStyle/>
          <a:p>
            <a:endParaRPr lang="en-GB" sz="3000"/>
          </a:p>
        </p:txBody>
      </p:sp>
      <p:sp>
        <p:nvSpPr>
          <p:cNvPr id="8" name="Text 5">
            <a:extLst>
              <a:ext uri="{FF2B5EF4-FFF2-40B4-BE49-F238E27FC236}">
                <a16:creationId xmlns:a16="http://schemas.microsoft.com/office/drawing/2014/main" id="{01576356-2341-A74E-5CA1-CDD4FE0B712F}"/>
              </a:ext>
            </a:extLst>
          </p:cNvPr>
          <p:cNvSpPr/>
          <p:nvPr/>
        </p:nvSpPr>
        <p:spPr>
          <a:xfrm>
            <a:off x="1828800" y="2667000"/>
            <a:ext cx="8229600" cy="533400"/>
          </a:xfrm>
          <a:prstGeom prst="rect">
            <a:avLst/>
          </a:prstGeom>
          <a:noFill/>
          <a:ln/>
        </p:spPr>
        <p:txBody>
          <a:bodyPr wrap="square" rtlCol="0" anchor="ctr"/>
          <a:lstStyle/>
          <a:p>
            <a:pPr algn="ctr"/>
            <a:r>
              <a:rPr lang="en-US" sz="3000" b="1" dirty="0">
                <a:solidFill>
                  <a:srgbClr val="A65A1F"/>
                </a:solidFill>
                <a:latin typeface="Calibri" pitchFamily="34" charset="0"/>
                <a:ea typeface="Calibri" pitchFamily="34" charset="-122"/>
                <a:cs typeface="Calibri" pitchFamily="34" charset="-120"/>
              </a:rPr>
              <a:t>Negative loop</a:t>
            </a:r>
            <a:endParaRPr lang="en-US" sz="3000" dirty="0"/>
          </a:p>
        </p:txBody>
      </p:sp>
      <p:sp>
        <p:nvSpPr>
          <p:cNvPr id="9" name="Text 6">
            <a:extLst>
              <a:ext uri="{FF2B5EF4-FFF2-40B4-BE49-F238E27FC236}">
                <a16:creationId xmlns:a16="http://schemas.microsoft.com/office/drawing/2014/main" id="{701B02A7-C0C4-8CDA-5B3E-951008C4343C}"/>
              </a:ext>
            </a:extLst>
          </p:cNvPr>
          <p:cNvSpPr/>
          <p:nvPr/>
        </p:nvSpPr>
        <p:spPr>
          <a:xfrm>
            <a:off x="1828800" y="3429000"/>
            <a:ext cx="8229600" cy="6400800"/>
          </a:xfrm>
          <a:prstGeom prst="rect">
            <a:avLst/>
          </a:prstGeom>
          <a:noFill/>
          <a:ln/>
        </p:spPr>
        <p:txBody>
          <a:bodyPr wrap="square" rtlCol="0" anchor="t"/>
          <a:lstStyle/>
          <a:p>
            <a:pPr algn="ctr"/>
            <a:r>
              <a:rPr lang="en-US" sz="3000" dirty="0">
                <a:solidFill>
                  <a:srgbClr val="222222"/>
                </a:solidFill>
                <a:latin typeface="Calibri" pitchFamily="34" charset="0"/>
                <a:ea typeface="Calibri" pitchFamily="34" charset="-122"/>
                <a:cs typeface="Calibri" pitchFamily="34" charset="-120"/>
              </a:rPr>
              <a:t>Low trust and low access</a:t>
            </a:r>
            <a:endParaRPr lang="en-US" sz="3000" dirty="0"/>
          </a:p>
          <a:p>
            <a:pPr algn="ctr"/>
            <a:r>
              <a:rPr lang="en-US" sz="3000" dirty="0">
                <a:solidFill>
                  <a:srgbClr val="222222"/>
                </a:solidFill>
                <a:latin typeface="Calibri" pitchFamily="34" charset="0"/>
                <a:ea typeface="Calibri" pitchFamily="34" charset="-122"/>
                <a:cs typeface="Calibri" pitchFamily="34" charset="-120"/>
              </a:rPr>
              <a:t>↓</a:t>
            </a:r>
            <a:endParaRPr lang="en-US" sz="3000" dirty="0"/>
          </a:p>
          <a:p>
            <a:pPr algn="ctr"/>
            <a:r>
              <a:rPr lang="en-US" sz="3000" dirty="0">
                <a:solidFill>
                  <a:srgbClr val="222222"/>
                </a:solidFill>
                <a:latin typeface="Calibri" pitchFamily="34" charset="0"/>
                <a:ea typeface="Calibri" pitchFamily="34" charset="-122"/>
                <a:cs typeface="Calibri" pitchFamily="34" charset="-120"/>
              </a:rPr>
              <a:t>Low participation</a:t>
            </a:r>
            <a:endParaRPr lang="en-US" sz="3000" dirty="0"/>
          </a:p>
          <a:p>
            <a:pPr algn="ctr"/>
            <a:r>
              <a:rPr lang="en-US" sz="3000" dirty="0">
                <a:solidFill>
                  <a:srgbClr val="222222"/>
                </a:solidFill>
                <a:latin typeface="Calibri" pitchFamily="34" charset="0"/>
                <a:ea typeface="Calibri" pitchFamily="34" charset="-122"/>
                <a:cs typeface="Calibri" pitchFamily="34" charset="-120"/>
              </a:rPr>
              <a:t>↓</a:t>
            </a:r>
            <a:endParaRPr lang="en-US" sz="3000" dirty="0"/>
          </a:p>
          <a:p>
            <a:pPr algn="ctr"/>
            <a:r>
              <a:rPr lang="en-US" sz="3000" dirty="0">
                <a:solidFill>
                  <a:srgbClr val="222222"/>
                </a:solidFill>
                <a:latin typeface="Calibri" pitchFamily="34" charset="0"/>
                <a:ea typeface="Calibri" pitchFamily="34" charset="-122"/>
                <a:cs typeface="Calibri" pitchFamily="34" charset="-120"/>
              </a:rPr>
              <a:t>Weak legitimacy</a:t>
            </a:r>
            <a:endParaRPr lang="en-US" sz="3000" dirty="0"/>
          </a:p>
          <a:p>
            <a:pPr algn="ctr"/>
            <a:r>
              <a:rPr lang="en-US" sz="3000" dirty="0">
                <a:solidFill>
                  <a:srgbClr val="222222"/>
                </a:solidFill>
                <a:latin typeface="Calibri" pitchFamily="34" charset="0"/>
                <a:ea typeface="Calibri" pitchFamily="34" charset="-122"/>
                <a:cs typeface="Calibri" pitchFamily="34" charset="-120"/>
              </a:rPr>
              <a:t>↓</a:t>
            </a:r>
            <a:endParaRPr lang="en-US" sz="3000" dirty="0"/>
          </a:p>
          <a:p>
            <a:pPr algn="ctr"/>
            <a:r>
              <a:rPr lang="en-US" sz="3000" dirty="0">
                <a:solidFill>
                  <a:srgbClr val="222222"/>
                </a:solidFill>
                <a:latin typeface="Calibri" pitchFamily="34" charset="0"/>
                <a:ea typeface="Calibri" pitchFamily="34" charset="-122"/>
                <a:cs typeface="Calibri" pitchFamily="34" charset="-120"/>
              </a:rPr>
              <a:t>Low institutional investment</a:t>
            </a:r>
            <a:endParaRPr lang="en-US" sz="3000" dirty="0"/>
          </a:p>
          <a:p>
            <a:pPr algn="ctr"/>
            <a:r>
              <a:rPr lang="en-US" sz="3000" dirty="0">
                <a:solidFill>
                  <a:srgbClr val="222222"/>
                </a:solidFill>
                <a:latin typeface="Calibri" pitchFamily="34" charset="0"/>
                <a:ea typeface="Calibri" pitchFamily="34" charset="-122"/>
                <a:cs typeface="Calibri" pitchFamily="34" charset="-120"/>
              </a:rPr>
              <a:t>↓</a:t>
            </a:r>
            <a:endParaRPr lang="en-US" sz="3000" dirty="0"/>
          </a:p>
          <a:p>
            <a:pPr algn="ctr"/>
            <a:r>
              <a:rPr lang="en-US" sz="3000" dirty="0">
                <a:solidFill>
                  <a:srgbClr val="222222"/>
                </a:solidFill>
                <a:latin typeface="Calibri" pitchFamily="34" charset="0"/>
                <a:ea typeface="Calibri" pitchFamily="34" charset="-122"/>
                <a:cs typeface="Calibri" pitchFamily="34" charset="-120"/>
              </a:rPr>
              <a:t>Fragile initiatives</a:t>
            </a:r>
            <a:endParaRPr lang="en-US" sz="3000" dirty="0"/>
          </a:p>
        </p:txBody>
      </p:sp>
      <p:sp>
        <p:nvSpPr>
          <p:cNvPr id="10" name="Text 7">
            <a:extLst>
              <a:ext uri="{FF2B5EF4-FFF2-40B4-BE49-F238E27FC236}">
                <a16:creationId xmlns:a16="http://schemas.microsoft.com/office/drawing/2014/main" id="{91A2FC4F-047A-3D00-5740-AA6AB5AD1CB6}"/>
              </a:ext>
            </a:extLst>
          </p:cNvPr>
          <p:cNvSpPr/>
          <p:nvPr/>
        </p:nvSpPr>
        <p:spPr>
          <a:xfrm>
            <a:off x="11049000" y="2667000"/>
            <a:ext cx="8229600" cy="533400"/>
          </a:xfrm>
          <a:prstGeom prst="rect">
            <a:avLst/>
          </a:prstGeom>
          <a:noFill/>
          <a:ln/>
        </p:spPr>
        <p:txBody>
          <a:bodyPr wrap="square" rtlCol="0" anchor="ctr"/>
          <a:lstStyle/>
          <a:p>
            <a:pPr algn="ctr"/>
            <a:r>
              <a:rPr lang="en-US" sz="3000" b="1" dirty="0">
                <a:solidFill>
                  <a:srgbClr val="1B7F3A"/>
                </a:solidFill>
                <a:latin typeface="Calibri" pitchFamily="34" charset="0"/>
                <a:ea typeface="Calibri" pitchFamily="34" charset="-122"/>
                <a:cs typeface="Calibri" pitchFamily="34" charset="-120"/>
              </a:rPr>
              <a:t>Positive loop</a:t>
            </a:r>
            <a:endParaRPr lang="en-US" sz="3000" dirty="0"/>
          </a:p>
        </p:txBody>
      </p:sp>
      <p:sp>
        <p:nvSpPr>
          <p:cNvPr id="11" name="Text 8">
            <a:extLst>
              <a:ext uri="{FF2B5EF4-FFF2-40B4-BE49-F238E27FC236}">
                <a16:creationId xmlns:a16="http://schemas.microsoft.com/office/drawing/2014/main" id="{701BAEBC-F437-8E1A-FFB0-3E736D5CA9A6}"/>
              </a:ext>
            </a:extLst>
          </p:cNvPr>
          <p:cNvSpPr/>
          <p:nvPr/>
        </p:nvSpPr>
        <p:spPr>
          <a:xfrm>
            <a:off x="11049000" y="3429000"/>
            <a:ext cx="8229600" cy="6400800"/>
          </a:xfrm>
          <a:prstGeom prst="rect">
            <a:avLst/>
          </a:prstGeom>
          <a:noFill/>
          <a:ln/>
        </p:spPr>
        <p:txBody>
          <a:bodyPr wrap="square" rtlCol="0" anchor="t"/>
          <a:lstStyle/>
          <a:p>
            <a:pPr algn="ctr"/>
            <a:r>
              <a:rPr lang="en-US" sz="3000" dirty="0">
                <a:solidFill>
                  <a:srgbClr val="222222"/>
                </a:solidFill>
                <a:latin typeface="Calibri" pitchFamily="34" charset="0"/>
                <a:ea typeface="Calibri" pitchFamily="34" charset="-122"/>
                <a:cs typeface="Calibri" pitchFamily="34" charset="-120"/>
              </a:rPr>
              <a:t>Trust-building partnerships</a:t>
            </a:r>
            <a:endParaRPr lang="en-US" sz="3000" dirty="0"/>
          </a:p>
          <a:p>
            <a:pPr algn="ctr"/>
            <a:r>
              <a:rPr lang="en-US" sz="3000" dirty="0">
                <a:solidFill>
                  <a:srgbClr val="222222"/>
                </a:solidFill>
                <a:latin typeface="Calibri" pitchFamily="34" charset="0"/>
                <a:ea typeface="Calibri" pitchFamily="34" charset="-122"/>
                <a:cs typeface="Calibri" pitchFamily="34" charset="-120"/>
              </a:rPr>
              <a:t>↓</a:t>
            </a:r>
            <a:endParaRPr lang="en-US" sz="3000" dirty="0"/>
          </a:p>
          <a:p>
            <a:pPr algn="ctr"/>
            <a:r>
              <a:rPr lang="en-US" sz="3000" dirty="0">
                <a:solidFill>
                  <a:srgbClr val="222222"/>
                </a:solidFill>
                <a:latin typeface="Calibri" pitchFamily="34" charset="0"/>
                <a:ea typeface="Calibri" pitchFamily="34" charset="-122"/>
                <a:cs typeface="Calibri" pitchFamily="34" charset="-120"/>
              </a:rPr>
              <a:t>Higher participation</a:t>
            </a:r>
            <a:endParaRPr lang="en-US" sz="3000" dirty="0"/>
          </a:p>
          <a:p>
            <a:pPr algn="ctr"/>
            <a:r>
              <a:rPr lang="en-US" sz="3000" dirty="0">
                <a:solidFill>
                  <a:srgbClr val="222222"/>
                </a:solidFill>
                <a:latin typeface="Calibri" pitchFamily="34" charset="0"/>
                <a:ea typeface="Calibri" pitchFamily="34" charset="-122"/>
                <a:cs typeface="Calibri" pitchFamily="34" charset="-120"/>
              </a:rPr>
              <a:t>↓</a:t>
            </a:r>
            <a:endParaRPr lang="en-US" sz="3000" dirty="0"/>
          </a:p>
          <a:p>
            <a:pPr algn="ctr"/>
            <a:r>
              <a:rPr lang="en-US" sz="3000" dirty="0">
                <a:solidFill>
                  <a:srgbClr val="222222"/>
                </a:solidFill>
                <a:latin typeface="Calibri" pitchFamily="34" charset="0"/>
                <a:ea typeface="Calibri" pitchFamily="34" charset="-122"/>
                <a:cs typeface="Calibri" pitchFamily="34" charset="-120"/>
              </a:rPr>
              <a:t>Visible benefits and learning</a:t>
            </a:r>
            <a:endParaRPr lang="en-US" sz="3000" dirty="0"/>
          </a:p>
          <a:p>
            <a:pPr algn="ctr"/>
            <a:r>
              <a:rPr lang="en-US" sz="3000" dirty="0">
                <a:solidFill>
                  <a:srgbClr val="222222"/>
                </a:solidFill>
                <a:latin typeface="Calibri" pitchFamily="34" charset="0"/>
                <a:ea typeface="Calibri" pitchFamily="34" charset="-122"/>
                <a:cs typeface="Calibri" pitchFamily="34" charset="-120"/>
              </a:rPr>
              <a:t>↓</a:t>
            </a:r>
            <a:endParaRPr lang="en-US" sz="3000" dirty="0"/>
          </a:p>
          <a:p>
            <a:pPr algn="ctr"/>
            <a:r>
              <a:rPr lang="en-US" sz="3000" dirty="0">
                <a:solidFill>
                  <a:srgbClr val="222222"/>
                </a:solidFill>
                <a:latin typeface="Calibri" pitchFamily="34" charset="0"/>
                <a:ea typeface="Calibri" pitchFamily="34" charset="-122"/>
                <a:cs typeface="Calibri" pitchFamily="34" charset="-120"/>
              </a:rPr>
              <a:t>Stronger legitimacy</a:t>
            </a:r>
            <a:endParaRPr lang="en-US" sz="3000" dirty="0"/>
          </a:p>
          <a:p>
            <a:pPr algn="ctr"/>
            <a:r>
              <a:rPr lang="en-US" sz="3000" dirty="0">
                <a:solidFill>
                  <a:srgbClr val="222222"/>
                </a:solidFill>
                <a:latin typeface="Calibri" pitchFamily="34" charset="0"/>
                <a:ea typeface="Calibri" pitchFamily="34" charset="-122"/>
                <a:cs typeface="Calibri" pitchFamily="34" charset="-120"/>
              </a:rPr>
              <a:t>↓</a:t>
            </a:r>
            <a:endParaRPr lang="en-US" sz="3000" dirty="0"/>
          </a:p>
          <a:p>
            <a:pPr algn="ctr"/>
            <a:r>
              <a:rPr lang="en-US" sz="3000" dirty="0">
                <a:solidFill>
                  <a:srgbClr val="222222"/>
                </a:solidFill>
                <a:latin typeface="Calibri" pitchFamily="34" charset="0"/>
                <a:ea typeface="Calibri" pitchFamily="34" charset="-122"/>
                <a:cs typeface="Calibri" pitchFamily="34" charset="-120"/>
              </a:rPr>
              <a:t>More capacity and better design</a:t>
            </a:r>
            <a:endParaRPr lang="en-US" sz="3000" dirty="0"/>
          </a:p>
        </p:txBody>
      </p:sp>
    </p:spTree>
    <p:extLst>
      <p:ext uri="{BB962C8B-B14F-4D97-AF65-F5344CB8AC3E}">
        <p14:creationId xmlns:p14="http://schemas.microsoft.com/office/powerpoint/2010/main" val="27622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1D4BB-8BA6-13F4-0ED5-E3CD7D225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71447-80B5-1A4D-61DB-71A8E9EF2E2D}"/>
              </a:ext>
            </a:extLst>
          </p:cNvPr>
          <p:cNvSpPr>
            <a:spLocks noGrp="1"/>
          </p:cNvSpPr>
          <p:nvPr>
            <p:ph type="ctrTitle"/>
          </p:nvPr>
        </p:nvSpPr>
        <p:spPr/>
        <p:txBody>
          <a:bodyPr/>
          <a:lstStyle/>
          <a:p>
            <a:r>
              <a:rPr lang="en-US" dirty="0"/>
              <a:t>Embracing </a:t>
            </a:r>
            <a:r>
              <a:rPr lang="en-US" dirty="0" err="1"/>
              <a:t>organisational</a:t>
            </a:r>
            <a:r>
              <a:rPr lang="en-US" dirty="0"/>
              <a:t> diversity</a:t>
            </a:r>
            <a:endParaRPr lang="en-GB" dirty="0"/>
          </a:p>
        </p:txBody>
      </p:sp>
      <p:pic>
        <p:nvPicPr>
          <p:cNvPr id="3" name="Picture 2">
            <a:extLst>
              <a:ext uri="{FF2B5EF4-FFF2-40B4-BE49-F238E27FC236}">
                <a16:creationId xmlns:a16="http://schemas.microsoft.com/office/drawing/2014/main" id="{08DBF4C8-9D97-C27B-FEEC-B9202BF85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624" y="2736414"/>
            <a:ext cx="11871434" cy="68145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95A1DD-7D81-BAF9-23FD-8A5A3DD5201A}"/>
              </a:ext>
            </a:extLst>
          </p:cNvPr>
          <p:cNvSpPr txBox="1"/>
          <p:nvPr/>
        </p:nvSpPr>
        <p:spPr>
          <a:xfrm>
            <a:off x="476294" y="10480627"/>
            <a:ext cx="12577554" cy="671915"/>
          </a:xfrm>
          <a:prstGeom prst="rect">
            <a:avLst/>
          </a:prstGeom>
          <a:noFill/>
        </p:spPr>
        <p:txBody>
          <a:bodyPr wrap="square">
            <a:spAutoFit/>
          </a:bodyPr>
          <a:lstStyle/>
          <a:p>
            <a:pPr algn="just">
              <a:lnSpc>
                <a:spcPct val="107000"/>
              </a:lnSpc>
              <a:spcAft>
                <a:spcPts val="800"/>
              </a:spcAft>
              <a:buNone/>
            </a:pPr>
            <a:r>
              <a:rPr lang="en-BE" sz="1800" dirty="0">
                <a:effectLst/>
                <a:latin typeface="Calibri Light" panose="020F0302020204030204" pitchFamily="34" charset="0"/>
                <a:ea typeface="Calibri" panose="020F0502020204030204" pitchFamily="34" charset="0"/>
                <a:cs typeface="Times New Roman" panose="02020603050405020304" pitchFamily="18" charset="0"/>
              </a:rPr>
              <a:t>Van Opstal, W., Bocken, N. &amp; Brusselaers, J. (2026), Why organisational diversity matters in a circular economy and society. Resources, Conservation &amp; Recycling, 229, 108833. </a:t>
            </a:r>
            <a:r>
              <a:rPr lang="en-BE" sz="1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https://doi.org/10.1016/j.resconrec.2026.108833</a:t>
            </a:r>
            <a:r>
              <a:rPr lang="en-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9788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049FD7E-11CC-532D-FCB4-387AD8865B76}"/>
              </a:ext>
            </a:extLst>
          </p:cNvPr>
          <p:cNvSpPr>
            <a:spLocks noGrp="1"/>
          </p:cNvSpPr>
          <p:nvPr>
            <p:ph type="body" sz="quarter" idx="10"/>
          </p:nvPr>
        </p:nvSpPr>
        <p:spPr>
          <a:xfrm>
            <a:off x="665479" y="9291193"/>
            <a:ext cx="17439005" cy="1968964"/>
          </a:xfrm>
        </p:spPr>
        <p:txBody>
          <a:bodyPr/>
          <a:lstStyle/>
          <a:p>
            <a:r>
              <a:rPr lang="en-US" b="1" dirty="0"/>
              <a:t>VITO – Flemish Institute for Technological Research</a:t>
            </a:r>
            <a:endParaRPr lang="en-GB" b="1" dirty="0"/>
          </a:p>
        </p:txBody>
      </p:sp>
      <p:sp>
        <p:nvSpPr>
          <p:cNvPr id="11" name="Text Placeholder 10">
            <a:extLst>
              <a:ext uri="{FF2B5EF4-FFF2-40B4-BE49-F238E27FC236}">
                <a16:creationId xmlns:a16="http://schemas.microsoft.com/office/drawing/2014/main" id="{10EF06A7-19FE-5795-9293-28C63E8E422C}"/>
              </a:ext>
            </a:extLst>
          </p:cNvPr>
          <p:cNvSpPr>
            <a:spLocks noGrp="1"/>
          </p:cNvSpPr>
          <p:nvPr>
            <p:ph type="body" sz="quarter" idx="11"/>
          </p:nvPr>
        </p:nvSpPr>
        <p:spPr>
          <a:xfrm>
            <a:off x="2171888" y="5821853"/>
            <a:ext cx="7212203" cy="2377757"/>
          </a:xfrm>
        </p:spPr>
        <p:txBody>
          <a:bodyPr/>
          <a:lstStyle/>
          <a:p>
            <a:pPr marL="0" indent="0">
              <a:buNone/>
            </a:pPr>
            <a:endParaRPr lang="en-US" dirty="0"/>
          </a:p>
          <a:p>
            <a:pPr marL="0" indent="0">
              <a:buNone/>
            </a:pPr>
            <a:r>
              <a:rPr lang="en-GB" b="1" dirty="0"/>
              <a:t>Nele Kelchtermans</a:t>
            </a:r>
          </a:p>
          <a:p>
            <a:pPr marL="0" indent="0">
              <a:buNone/>
            </a:pPr>
            <a:r>
              <a:rPr lang="en-GB" dirty="0"/>
              <a:t>R&amp;D Sustainability &amp; circularity assessment</a:t>
            </a:r>
          </a:p>
        </p:txBody>
      </p:sp>
      <p:pic>
        <p:nvPicPr>
          <p:cNvPr id="2" name="Picture 1">
            <a:extLst>
              <a:ext uri="{FF2B5EF4-FFF2-40B4-BE49-F238E27FC236}">
                <a16:creationId xmlns:a16="http://schemas.microsoft.com/office/drawing/2014/main" id="{94354100-F32C-B505-FC92-249C7034E9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888" y="2286734"/>
            <a:ext cx="4667824" cy="3753845"/>
          </a:xfrm>
          <a:prstGeom prst="rect">
            <a:avLst/>
          </a:prstGeom>
          <a:ln>
            <a:noFill/>
          </a:ln>
          <a:effectLst>
            <a:softEdge rad="112500"/>
          </a:effectLst>
        </p:spPr>
      </p:pic>
      <p:pic>
        <p:nvPicPr>
          <p:cNvPr id="3" name="Picture 2">
            <a:extLst>
              <a:ext uri="{FF2B5EF4-FFF2-40B4-BE49-F238E27FC236}">
                <a16:creationId xmlns:a16="http://schemas.microsoft.com/office/drawing/2014/main" id="{80ED46AA-C51F-D9E7-0FB5-DF42CEAB8A76}"/>
              </a:ext>
            </a:extLst>
          </p:cNvPr>
          <p:cNvPicPr>
            <a:picLocks noChangeAspect="1"/>
          </p:cNvPicPr>
          <p:nvPr/>
        </p:nvPicPr>
        <p:blipFill>
          <a:blip r:embed="rId3"/>
          <a:stretch>
            <a:fillRect/>
          </a:stretch>
        </p:blipFill>
        <p:spPr>
          <a:xfrm>
            <a:off x="10160000" y="2290876"/>
            <a:ext cx="5480302" cy="3652407"/>
          </a:xfrm>
          <a:prstGeom prst="rect">
            <a:avLst/>
          </a:prstGeom>
          <a:ln>
            <a:noFill/>
          </a:ln>
          <a:effectLst>
            <a:softEdge rad="112500"/>
          </a:effectLst>
        </p:spPr>
      </p:pic>
      <p:sp>
        <p:nvSpPr>
          <p:cNvPr id="4" name="Text Placeholder 10">
            <a:extLst>
              <a:ext uri="{FF2B5EF4-FFF2-40B4-BE49-F238E27FC236}">
                <a16:creationId xmlns:a16="http://schemas.microsoft.com/office/drawing/2014/main" id="{699725DD-D74D-C07E-1564-409EF46C0BBC}"/>
              </a:ext>
            </a:extLst>
          </p:cNvPr>
          <p:cNvSpPr txBox="1">
            <a:spLocks/>
          </p:cNvSpPr>
          <p:nvPr/>
        </p:nvSpPr>
        <p:spPr>
          <a:xfrm>
            <a:off x="10160000" y="5724557"/>
            <a:ext cx="9463024" cy="2377757"/>
          </a:xfrm>
          <a:prstGeom prst="rect">
            <a:avLst/>
          </a:prstGeom>
        </p:spPr>
        <p:txBody>
          <a:bodyPr/>
          <a:lstStyle>
            <a:lvl1pPr marL="381008" indent="-381008" algn="l" defTabSz="1524030" rtl="0" eaLnBrk="1" latinLnBrk="0" hangingPunct="1">
              <a:lnSpc>
                <a:spcPct val="90000"/>
              </a:lnSpc>
              <a:spcBef>
                <a:spcPts val="1667"/>
              </a:spcBef>
              <a:buFont typeface="Arial" panose="020B0604020202020204" pitchFamily="34" charset="0"/>
              <a:buChar char="•"/>
              <a:defRPr sz="3000" kern="1200">
                <a:solidFill>
                  <a:schemeClr val="tx1"/>
                </a:solidFill>
                <a:latin typeface="EC Square Sans Pro" panose="020B0506040000020004" pitchFamily="34" charset="0"/>
                <a:ea typeface="+mn-ea"/>
                <a:cs typeface="+mn-cs"/>
              </a:defRPr>
            </a:lvl1pPr>
            <a:lvl2pPr marL="1143023"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EC Square Sans Pro" panose="020B0506040000020004" pitchFamily="34" charset="0"/>
                <a:ea typeface="+mn-ea"/>
                <a:cs typeface="+mn-cs"/>
              </a:defRPr>
            </a:lvl2pPr>
            <a:lvl3pPr marL="1905038"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EC Square Sans Pro" panose="020B0506040000020004" pitchFamily="34" charset="0"/>
                <a:ea typeface="+mn-ea"/>
                <a:cs typeface="+mn-cs"/>
              </a:defRPr>
            </a:lvl3pPr>
            <a:lvl4pPr marL="2667053"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EC Square Sans Pro" panose="020B0506040000020004" pitchFamily="34" charset="0"/>
                <a:ea typeface="+mn-ea"/>
                <a:cs typeface="+mn-cs"/>
              </a:defRPr>
            </a:lvl4pPr>
            <a:lvl5pPr marL="342906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GB" b="1" dirty="0"/>
              <a:t>Wim Van </a:t>
            </a:r>
            <a:r>
              <a:rPr lang="en-GB" b="1" dirty="0" err="1"/>
              <a:t>Opstal</a:t>
            </a:r>
            <a:endParaRPr lang="en-GB" b="1" dirty="0"/>
          </a:p>
          <a:p>
            <a:pPr marL="0" indent="0">
              <a:buNone/>
            </a:pPr>
            <a:r>
              <a:rPr lang="en-GB" dirty="0"/>
              <a:t>Research Team Leader Circular Business &amp; Society</a:t>
            </a:r>
          </a:p>
        </p:txBody>
      </p:sp>
      <p:pic>
        <p:nvPicPr>
          <p:cNvPr id="1026" name="Picture 2">
            <a:extLst>
              <a:ext uri="{FF2B5EF4-FFF2-40B4-BE49-F238E27FC236}">
                <a16:creationId xmlns:a16="http://schemas.microsoft.com/office/drawing/2014/main" id="{C55E841E-C750-F66A-AF06-25839A8BA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4982" y="8321040"/>
            <a:ext cx="3810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089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38D0-9A7D-17D0-EE14-1EE3A8EC7E2B}"/>
              </a:ext>
            </a:extLst>
          </p:cNvPr>
          <p:cNvSpPr>
            <a:spLocks noGrp="1"/>
          </p:cNvSpPr>
          <p:nvPr>
            <p:ph type="ctrTitle"/>
          </p:nvPr>
        </p:nvSpPr>
        <p:spPr/>
        <p:txBody>
          <a:bodyPr/>
          <a:lstStyle/>
          <a:p>
            <a:r>
              <a:rPr lang="en-US" dirty="0"/>
              <a:t>Your context – interactive exchange</a:t>
            </a:r>
            <a:endParaRPr lang="en-GB" dirty="0"/>
          </a:p>
        </p:txBody>
      </p:sp>
      <p:sp>
        <p:nvSpPr>
          <p:cNvPr id="4" name="Text Placeholder 3">
            <a:extLst>
              <a:ext uri="{FF2B5EF4-FFF2-40B4-BE49-F238E27FC236}">
                <a16:creationId xmlns:a16="http://schemas.microsoft.com/office/drawing/2014/main" id="{914CA34B-2370-7D45-0AAC-5BEBBDD7775B}"/>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E9F41C54-E2E8-4128-3952-B65C2A92615B}"/>
              </a:ext>
            </a:extLst>
          </p:cNvPr>
          <p:cNvSpPr>
            <a:spLocks noGrp="1"/>
          </p:cNvSpPr>
          <p:nvPr>
            <p:ph type="body" sz="quarter" idx="10"/>
          </p:nvPr>
        </p:nvSpPr>
        <p:spPr/>
        <p:txBody>
          <a:bodyPr/>
          <a:lstStyle/>
          <a:p>
            <a:endParaRPr lang="en-GB"/>
          </a:p>
        </p:txBody>
      </p:sp>
      <p:sp>
        <p:nvSpPr>
          <p:cNvPr id="8" name="TextBox 7">
            <a:extLst>
              <a:ext uri="{FF2B5EF4-FFF2-40B4-BE49-F238E27FC236}">
                <a16:creationId xmlns:a16="http://schemas.microsoft.com/office/drawing/2014/main" id="{FBB14800-3B8E-338B-0AA2-8EA404A61D55}"/>
              </a:ext>
            </a:extLst>
          </p:cNvPr>
          <p:cNvSpPr txBox="1"/>
          <p:nvPr/>
        </p:nvSpPr>
        <p:spPr>
          <a:xfrm>
            <a:off x="14281828" y="9279477"/>
            <a:ext cx="10158984" cy="369332"/>
          </a:xfrm>
          <a:prstGeom prst="rect">
            <a:avLst/>
          </a:prstGeom>
          <a:noFill/>
        </p:spPr>
        <p:txBody>
          <a:bodyPr wrap="square">
            <a:spAutoFit/>
          </a:bodyPr>
          <a:lstStyle/>
          <a:p>
            <a:r>
              <a:rPr lang="en-US" b="0" i="0" dirty="0">
                <a:solidFill>
                  <a:srgbClr val="000000"/>
                </a:solidFill>
                <a:effectLst/>
                <a:latin typeface="Canva Sans"/>
              </a:rPr>
              <a:t>Photo by DS stories</a:t>
            </a:r>
            <a:r>
              <a:rPr lang="en-US" dirty="0">
                <a:solidFill>
                  <a:srgbClr val="000000"/>
                </a:solidFill>
                <a:latin typeface="Canva Sans"/>
              </a:rPr>
              <a:t> on </a:t>
            </a:r>
            <a:r>
              <a:rPr lang="en-US" dirty="0" err="1">
                <a:solidFill>
                  <a:srgbClr val="000000"/>
                </a:solidFill>
                <a:latin typeface="Canva Sans"/>
              </a:rPr>
              <a:t>Pexels</a:t>
            </a:r>
            <a:endParaRPr lang="en-GB" dirty="0"/>
          </a:p>
        </p:txBody>
      </p:sp>
      <p:pic>
        <p:nvPicPr>
          <p:cNvPr id="10" name="Picture 9">
            <a:extLst>
              <a:ext uri="{FF2B5EF4-FFF2-40B4-BE49-F238E27FC236}">
                <a16:creationId xmlns:a16="http://schemas.microsoft.com/office/drawing/2014/main" id="{5D771F80-1AD8-CFCA-E69F-588EE066A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2576"/>
            <a:ext cx="13660036" cy="9107424"/>
          </a:xfrm>
          <a:prstGeom prst="rect">
            <a:avLst/>
          </a:prstGeom>
        </p:spPr>
      </p:pic>
    </p:spTree>
    <p:extLst>
      <p:ext uri="{BB962C8B-B14F-4D97-AF65-F5344CB8AC3E}">
        <p14:creationId xmlns:p14="http://schemas.microsoft.com/office/powerpoint/2010/main" val="25006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11B5-917C-1C53-3432-47EEE709F180}"/>
              </a:ext>
            </a:extLst>
          </p:cNvPr>
          <p:cNvSpPr>
            <a:spLocks noGrp="1"/>
          </p:cNvSpPr>
          <p:nvPr>
            <p:ph type="ctrTitle"/>
          </p:nvPr>
        </p:nvSpPr>
        <p:spPr/>
        <p:txBody>
          <a:bodyPr/>
          <a:lstStyle/>
          <a:p>
            <a:r>
              <a:rPr lang="en-US" dirty="0"/>
              <a:t>What are you </a:t>
            </a:r>
            <a:r>
              <a:rPr lang="en-US"/>
              <a:t>taking home? </a:t>
            </a:r>
            <a:endParaRPr lang="en-GB" dirty="0"/>
          </a:p>
        </p:txBody>
      </p:sp>
      <p:sp>
        <p:nvSpPr>
          <p:cNvPr id="3" name="Text Placeholder 2">
            <a:extLst>
              <a:ext uri="{FF2B5EF4-FFF2-40B4-BE49-F238E27FC236}">
                <a16:creationId xmlns:a16="http://schemas.microsoft.com/office/drawing/2014/main" id="{70CCBB86-1D46-BC5D-9511-5220A08A4F53}"/>
              </a:ext>
            </a:extLst>
          </p:cNvPr>
          <p:cNvSpPr>
            <a:spLocks noGrp="1"/>
          </p:cNvSpPr>
          <p:nvPr>
            <p:ph type="body" sz="quarter" idx="10"/>
          </p:nvPr>
        </p:nvSpPr>
        <p:spPr/>
        <p:txBody>
          <a:bodyPr/>
          <a:lstStyle/>
          <a:p>
            <a:endParaRPr lang="en-GB" dirty="0"/>
          </a:p>
        </p:txBody>
      </p:sp>
      <p:sp>
        <p:nvSpPr>
          <p:cNvPr id="4" name="Text Placeholder 3">
            <a:extLst>
              <a:ext uri="{FF2B5EF4-FFF2-40B4-BE49-F238E27FC236}">
                <a16:creationId xmlns:a16="http://schemas.microsoft.com/office/drawing/2014/main" id="{6D770044-09CF-C95D-AF79-941F88F72002}"/>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8429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0F42-F90D-C2F7-FBA5-53ED8D25C1AC}"/>
              </a:ext>
            </a:extLst>
          </p:cNvPr>
          <p:cNvSpPr>
            <a:spLocks noGrp="1"/>
          </p:cNvSpPr>
          <p:nvPr>
            <p:ph type="ctrTitle"/>
          </p:nvPr>
        </p:nvSpPr>
        <p:spPr/>
        <p:txBody>
          <a:bodyPr/>
          <a:lstStyle/>
          <a:p>
            <a:r>
              <a:rPr lang="en-US" dirty="0"/>
              <a:t>Your context</a:t>
            </a:r>
            <a:endParaRPr lang="en-GB" dirty="0"/>
          </a:p>
        </p:txBody>
      </p:sp>
      <p:pic>
        <p:nvPicPr>
          <p:cNvPr id="6" name="Picture 5">
            <a:extLst>
              <a:ext uri="{FF2B5EF4-FFF2-40B4-BE49-F238E27FC236}">
                <a16:creationId xmlns:a16="http://schemas.microsoft.com/office/drawing/2014/main" id="{B465BAF1-DC64-C0E9-2D8A-FB90D96AF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24" y="2290572"/>
            <a:ext cx="8458200" cy="8458200"/>
          </a:xfrm>
          <a:prstGeom prst="rect">
            <a:avLst/>
          </a:prstGeom>
        </p:spPr>
      </p:pic>
    </p:spTree>
    <p:extLst>
      <p:ext uri="{BB962C8B-B14F-4D97-AF65-F5344CB8AC3E}">
        <p14:creationId xmlns:p14="http://schemas.microsoft.com/office/powerpoint/2010/main" val="2736493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97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545603A-ECA0-C185-C704-909AA074213F}"/>
              </a:ext>
            </a:extLst>
          </p:cNvPr>
          <p:cNvSpPr/>
          <p:nvPr/>
        </p:nvSpPr>
        <p:spPr>
          <a:xfrm>
            <a:off x="11672559" y="7999632"/>
            <a:ext cx="5738649" cy="27944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EC272C70-0353-0DD5-20CE-1868018F9AA4}"/>
              </a:ext>
            </a:extLst>
          </p:cNvPr>
          <p:cNvSpPr>
            <a:spLocks noGrp="1"/>
          </p:cNvSpPr>
          <p:nvPr>
            <p:ph type="ctrTitle"/>
          </p:nvPr>
        </p:nvSpPr>
        <p:spPr/>
        <p:txBody>
          <a:bodyPr/>
          <a:lstStyle/>
          <a:p>
            <a:r>
              <a:rPr lang="en-US" dirty="0"/>
              <a:t>Social barriers in circular transition</a:t>
            </a:r>
            <a:endParaRPr lang="en-GB" dirty="0"/>
          </a:p>
        </p:txBody>
      </p:sp>
      <p:sp>
        <p:nvSpPr>
          <p:cNvPr id="7" name="Rectangle: Rounded Corners 6">
            <a:extLst>
              <a:ext uri="{FF2B5EF4-FFF2-40B4-BE49-F238E27FC236}">
                <a16:creationId xmlns:a16="http://schemas.microsoft.com/office/drawing/2014/main" id="{B9EE77A5-1389-906A-329D-17D0B509C145}"/>
              </a:ext>
            </a:extLst>
          </p:cNvPr>
          <p:cNvSpPr/>
          <p:nvPr/>
        </p:nvSpPr>
        <p:spPr>
          <a:xfrm>
            <a:off x="910927" y="2735734"/>
            <a:ext cx="5738649" cy="48452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6ED14BC6-80C3-C485-6495-753E88263829}"/>
              </a:ext>
            </a:extLst>
          </p:cNvPr>
          <p:cNvSpPr/>
          <p:nvPr/>
        </p:nvSpPr>
        <p:spPr>
          <a:xfrm>
            <a:off x="11592767" y="2711668"/>
            <a:ext cx="5738649" cy="50975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2">
            <a:extLst>
              <a:ext uri="{FF2B5EF4-FFF2-40B4-BE49-F238E27FC236}">
                <a16:creationId xmlns:a16="http://schemas.microsoft.com/office/drawing/2014/main" id="{4E58E394-7398-4C46-1118-8DC7BD93700A}"/>
              </a:ext>
            </a:extLst>
          </p:cNvPr>
          <p:cNvSpPr>
            <a:spLocks noGrp="1"/>
          </p:cNvSpPr>
          <p:nvPr>
            <p:ph type="body" sz="quarter" idx="10"/>
          </p:nvPr>
        </p:nvSpPr>
        <p:spPr>
          <a:xfrm>
            <a:off x="2189721" y="3012473"/>
            <a:ext cx="3181065" cy="529513"/>
          </a:xfrm>
        </p:spPr>
        <p:txBody>
          <a:bodyPr/>
          <a:lstStyle/>
          <a:p>
            <a:r>
              <a:rPr lang="en-US" b="1" dirty="0">
                <a:solidFill>
                  <a:schemeClr val="bg1"/>
                </a:solidFill>
              </a:rPr>
              <a:t>Internal barriers</a:t>
            </a:r>
            <a:endParaRPr lang="en-GB" b="1" dirty="0">
              <a:solidFill>
                <a:schemeClr val="bg1"/>
              </a:solidFill>
            </a:endParaRPr>
          </a:p>
        </p:txBody>
      </p:sp>
      <p:sp>
        <p:nvSpPr>
          <p:cNvPr id="10" name="Text Placeholder 2">
            <a:extLst>
              <a:ext uri="{FF2B5EF4-FFF2-40B4-BE49-F238E27FC236}">
                <a16:creationId xmlns:a16="http://schemas.microsoft.com/office/drawing/2014/main" id="{6D8D4D0B-A8DE-1BCF-1C7E-9671DD6A4AFC}"/>
              </a:ext>
            </a:extLst>
          </p:cNvPr>
          <p:cNvSpPr txBox="1">
            <a:spLocks/>
          </p:cNvSpPr>
          <p:nvPr/>
        </p:nvSpPr>
        <p:spPr>
          <a:xfrm>
            <a:off x="12724415" y="2902114"/>
            <a:ext cx="3181065" cy="52951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b="1" dirty="0">
                <a:solidFill>
                  <a:schemeClr val="bg1"/>
                </a:solidFill>
              </a:rPr>
              <a:t>External barriers</a:t>
            </a:r>
            <a:endParaRPr lang="en-GB" b="1" dirty="0">
              <a:solidFill>
                <a:schemeClr val="bg1"/>
              </a:solidFill>
            </a:endParaRPr>
          </a:p>
        </p:txBody>
      </p:sp>
      <p:sp>
        <p:nvSpPr>
          <p:cNvPr id="11" name="Text Placeholder 2">
            <a:extLst>
              <a:ext uri="{FF2B5EF4-FFF2-40B4-BE49-F238E27FC236}">
                <a16:creationId xmlns:a16="http://schemas.microsoft.com/office/drawing/2014/main" id="{BDB53FFA-33B6-BB1D-1E91-4D73DFC9365C}"/>
              </a:ext>
            </a:extLst>
          </p:cNvPr>
          <p:cNvSpPr txBox="1">
            <a:spLocks/>
          </p:cNvSpPr>
          <p:nvPr/>
        </p:nvSpPr>
        <p:spPr>
          <a:xfrm>
            <a:off x="1786759" y="3541986"/>
            <a:ext cx="4368012" cy="52951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sz="2000" i="1" dirty="0">
                <a:solidFill>
                  <a:schemeClr val="bg1"/>
                </a:solidFill>
              </a:rPr>
              <a:t>Public authorities &amp; </a:t>
            </a:r>
            <a:r>
              <a:rPr lang="en-US" sz="2000" i="1" dirty="0" err="1">
                <a:solidFill>
                  <a:schemeClr val="bg1"/>
                </a:solidFill>
              </a:rPr>
              <a:t>organisation</a:t>
            </a:r>
            <a:endParaRPr lang="en-GB" sz="2000" i="1" dirty="0">
              <a:solidFill>
                <a:schemeClr val="bg1"/>
              </a:solidFill>
            </a:endParaRPr>
          </a:p>
        </p:txBody>
      </p:sp>
      <p:sp>
        <p:nvSpPr>
          <p:cNvPr id="12" name="Text Placeholder 2">
            <a:extLst>
              <a:ext uri="{FF2B5EF4-FFF2-40B4-BE49-F238E27FC236}">
                <a16:creationId xmlns:a16="http://schemas.microsoft.com/office/drawing/2014/main" id="{7DE77C6A-750C-AE83-8DD1-C8CAD0B55C35}"/>
              </a:ext>
            </a:extLst>
          </p:cNvPr>
          <p:cNvSpPr txBox="1">
            <a:spLocks/>
          </p:cNvSpPr>
          <p:nvPr/>
        </p:nvSpPr>
        <p:spPr>
          <a:xfrm>
            <a:off x="12951352" y="3468413"/>
            <a:ext cx="3181065" cy="52951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sz="2000" i="1" dirty="0">
                <a:solidFill>
                  <a:schemeClr val="bg1"/>
                </a:solidFill>
              </a:rPr>
              <a:t>Citizens &amp; community</a:t>
            </a:r>
            <a:endParaRPr lang="en-GB" sz="2000" i="1" dirty="0">
              <a:solidFill>
                <a:schemeClr val="bg1"/>
              </a:solidFill>
            </a:endParaRPr>
          </a:p>
        </p:txBody>
      </p:sp>
      <p:sp>
        <p:nvSpPr>
          <p:cNvPr id="14" name="Text Placeholder 3">
            <a:extLst>
              <a:ext uri="{FF2B5EF4-FFF2-40B4-BE49-F238E27FC236}">
                <a16:creationId xmlns:a16="http://schemas.microsoft.com/office/drawing/2014/main" id="{74BECE34-BF30-EF95-5754-F13BE1FC8054}"/>
              </a:ext>
            </a:extLst>
          </p:cNvPr>
          <p:cNvSpPr>
            <a:spLocks noGrp="1"/>
          </p:cNvSpPr>
          <p:nvPr>
            <p:ph type="body" sz="quarter" idx="11"/>
          </p:nvPr>
        </p:nvSpPr>
        <p:spPr>
          <a:xfrm>
            <a:off x="1125811" y="4391747"/>
            <a:ext cx="4896617" cy="2758757"/>
          </a:xfrm>
        </p:spPr>
        <p:txBody>
          <a:bodyPr/>
          <a:lstStyle/>
          <a:p>
            <a:r>
              <a:rPr lang="en-US" sz="2000" dirty="0">
                <a:solidFill>
                  <a:schemeClr val="bg1"/>
                </a:solidFill>
              </a:rPr>
              <a:t>Lack of awareness and strategy</a:t>
            </a:r>
          </a:p>
          <a:p>
            <a:r>
              <a:rPr lang="en-US" sz="2000" dirty="0">
                <a:solidFill>
                  <a:schemeClr val="bg1"/>
                </a:solidFill>
              </a:rPr>
              <a:t>Lack of dedicated capacity &amp; skills</a:t>
            </a:r>
          </a:p>
          <a:p>
            <a:r>
              <a:rPr lang="en-US" sz="2000" dirty="0">
                <a:solidFill>
                  <a:schemeClr val="bg1"/>
                </a:solidFill>
              </a:rPr>
              <a:t>Siloed departments and processes</a:t>
            </a:r>
          </a:p>
          <a:p>
            <a:r>
              <a:rPr lang="en-US" sz="2000" dirty="0">
                <a:solidFill>
                  <a:schemeClr val="bg1"/>
                </a:solidFill>
              </a:rPr>
              <a:t>Ad hoc responses</a:t>
            </a:r>
          </a:p>
          <a:p>
            <a:r>
              <a:rPr lang="en-US" sz="2000" dirty="0">
                <a:solidFill>
                  <a:schemeClr val="bg1"/>
                </a:solidFill>
              </a:rPr>
              <a:t>Risk aversion and budget constraints</a:t>
            </a:r>
          </a:p>
          <a:p>
            <a:endParaRPr lang="en-GB" sz="2000" dirty="0">
              <a:solidFill>
                <a:schemeClr val="bg1"/>
              </a:solidFill>
            </a:endParaRPr>
          </a:p>
        </p:txBody>
      </p:sp>
      <p:sp>
        <p:nvSpPr>
          <p:cNvPr id="15" name="Text Placeholder 3">
            <a:extLst>
              <a:ext uri="{FF2B5EF4-FFF2-40B4-BE49-F238E27FC236}">
                <a16:creationId xmlns:a16="http://schemas.microsoft.com/office/drawing/2014/main" id="{61162372-F24E-36E4-9BF8-9FA29CE81BFC}"/>
              </a:ext>
            </a:extLst>
          </p:cNvPr>
          <p:cNvSpPr txBox="1">
            <a:spLocks/>
          </p:cNvSpPr>
          <p:nvPr/>
        </p:nvSpPr>
        <p:spPr>
          <a:xfrm>
            <a:off x="12229990" y="4188372"/>
            <a:ext cx="4896617" cy="2758757"/>
          </a:xfrm>
          <a:prstGeom prst="rect">
            <a:avLst/>
          </a:prstGeom>
        </p:spPr>
        <p:txBody>
          <a:bodyPr/>
          <a:lstStyle>
            <a:lvl1pPr marL="381008" indent="-381008" algn="l" defTabSz="1524030" rtl="0" eaLnBrk="1" latinLnBrk="0" hangingPunct="1">
              <a:lnSpc>
                <a:spcPct val="90000"/>
              </a:lnSpc>
              <a:spcBef>
                <a:spcPts val="1667"/>
              </a:spcBef>
              <a:buFont typeface="Arial" panose="020B0604020202020204" pitchFamily="34" charset="0"/>
              <a:buChar char="•"/>
              <a:defRPr sz="3000" kern="1200">
                <a:solidFill>
                  <a:schemeClr val="tx1"/>
                </a:solidFill>
                <a:latin typeface="EC Square Sans Pro" panose="020B0506040000020004" pitchFamily="34" charset="0"/>
                <a:ea typeface="+mn-ea"/>
                <a:cs typeface="+mn-cs"/>
              </a:defRPr>
            </a:lvl1pPr>
            <a:lvl2pPr marL="1143023"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EC Square Sans Pro" panose="020B0506040000020004" pitchFamily="34" charset="0"/>
                <a:ea typeface="+mn-ea"/>
                <a:cs typeface="+mn-cs"/>
              </a:defRPr>
            </a:lvl2pPr>
            <a:lvl3pPr marL="1905038"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EC Square Sans Pro" panose="020B0506040000020004" pitchFamily="34" charset="0"/>
                <a:ea typeface="+mn-ea"/>
                <a:cs typeface="+mn-cs"/>
              </a:defRPr>
            </a:lvl3pPr>
            <a:lvl4pPr marL="2667053"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EC Square Sans Pro" panose="020B0506040000020004" pitchFamily="34" charset="0"/>
                <a:ea typeface="+mn-ea"/>
                <a:cs typeface="+mn-cs"/>
              </a:defRPr>
            </a:lvl4pPr>
            <a:lvl5pPr marL="342906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sz="2000" dirty="0">
                <a:solidFill>
                  <a:schemeClr val="bg1"/>
                </a:solidFill>
              </a:rPr>
              <a:t>Lack of awareness</a:t>
            </a:r>
          </a:p>
          <a:p>
            <a:r>
              <a:rPr lang="en-US" sz="2000" dirty="0">
                <a:solidFill>
                  <a:schemeClr val="bg1"/>
                </a:solidFill>
              </a:rPr>
              <a:t>Distrust in sharing/reuse initiatives</a:t>
            </a:r>
          </a:p>
          <a:p>
            <a:r>
              <a:rPr lang="en-US" sz="2000" dirty="0">
                <a:solidFill>
                  <a:schemeClr val="bg1"/>
                </a:solidFill>
              </a:rPr>
              <a:t>Rooted consumption habits</a:t>
            </a:r>
          </a:p>
          <a:p>
            <a:r>
              <a:rPr lang="en-US" sz="2000" dirty="0">
                <a:solidFill>
                  <a:schemeClr val="bg1"/>
                </a:solidFill>
              </a:rPr>
              <a:t>Feeling of exclusion from initiatives</a:t>
            </a:r>
          </a:p>
          <a:p>
            <a:r>
              <a:rPr lang="en-US" sz="2000" dirty="0">
                <a:solidFill>
                  <a:schemeClr val="bg1"/>
                </a:solidFill>
              </a:rPr>
              <a:t>Lack of accessible entry points</a:t>
            </a:r>
          </a:p>
          <a:p>
            <a:r>
              <a:rPr lang="en-US" sz="2000" dirty="0" err="1">
                <a:solidFill>
                  <a:schemeClr val="bg1"/>
                </a:solidFill>
              </a:rPr>
              <a:t>Scepticism</a:t>
            </a:r>
            <a:r>
              <a:rPr lang="en-US" sz="2000" dirty="0">
                <a:solidFill>
                  <a:schemeClr val="bg1"/>
                </a:solidFill>
              </a:rPr>
              <a:t> towards city-led </a:t>
            </a:r>
            <a:r>
              <a:rPr lang="en-US" sz="2000" dirty="0" err="1">
                <a:solidFill>
                  <a:schemeClr val="bg1"/>
                </a:solidFill>
              </a:rPr>
              <a:t>programmes</a:t>
            </a:r>
            <a:endParaRPr lang="en-US" sz="2000" dirty="0">
              <a:solidFill>
                <a:schemeClr val="bg1"/>
              </a:solidFill>
            </a:endParaRPr>
          </a:p>
          <a:p>
            <a:endParaRPr lang="en-GB" sz="2000" dirty="0">
              <a:solidFill>
                <a:schemeClr val="bg1"/>
              </a:solidFill>
            </a:endParaRPr>
          </a:p>
        </p:txBody>
      </p:sp>
      <p:sp>
        <p:nvSpPr>
          <p:cNvPr id="16" name="Rectangle: Rounded Corners 15">
            <a:extLst>
              <a:ext uri="{FF2B5EF4-FFF2-40B4-BE49-F238E27FC236}">
                <a16:creationId xmlns:a16="http://schemas.microsoft.com/office/drawing/2014/main" id="{EE3219DC-7B15-CD6D-4969-E29B6264470C}"/>
              </a:ext>
            </a:extLst>
          </p:cNvPr>
          <p:cNvSpPr/>
          <p:nvPr/>
        </p:nvSpPr>
        <p:spPr>
          <a:xfrm>
            <a:off x="910927" y="7950758"/>
            <a:ext cx="5738649" cy="27944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7" name="Text Placeholder 2">
            <a:extLst>
              <a:ext uri="{FF2B5EF4-FFF2-40B4-BE49-F238E27FC236}">
                <a16:creationId xmlns:a16="http://schemas.microsoft.com/office/drawing/2014/main" id="{2715BF4D-478F-8B27-14E4-B47E0F1EC296}"/>
              </a:ext>
            </a:extLst>
          </p:cNvPr>
          <p:cNvSpPr txBox="1">
            <a:spLocks/>
          </p:cNvSpPr>
          <p:nvPr/>
        </p:nvSpPr>
        <p:spPr>
          <a:xfrm>
            <a:off x="1786759" y="8116500"/>
            <a:ext cx="4075409" cy="52951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b="1" dirty="0" err="1">
                <a:solidFill>
                  <a:schemeClr val="bg1"/>
                </a:solidFill>
              </a:rPr>
              <a:t>Organisational</a:t>
            </a:r>
            <a:r>
              <a:rPr lang="en-US" b="1" dirty="0">
                <a:solidFill>
                  <a:schemeClr val="bg1"/>
                </a:solidFill>
              </a:rPr>
              <a:t> system</a:t>
            </a:r>
            <a:endParaRPr lang="en-GB" b="1" dirty="0">
              <a:solidFill>
                <a:schemeClr val="bg1"/>
              </a:solidFill>
            </a:endParaRPr>
          </a:p>
        </p:txBody>
      </p:sp>
      <p:sp>
        <p:nvSpPr>
          <p:cNvPr id="18" name="Text Placeholder 2">
            <a:extLst>
              <a:ext uri="{FF2B5EF4-FFF2-40B4-BE49-F238E27FC236}">
                <a16:creationId xmlns:a16="http://schemas.microsoft.com/office/drawing/2014/main" id="{622796E5-E415-9D85-2AAA-0CC6AA42F0F8}"/>
              </a:ext>
            </a:extLst>
          </p:cNvPr>
          <p:cNvSpPr txBox="1">
            <a:spLocks/>
          </p:cNvSpPr>
          <p:nvPr/>
        </p:nvSpPr>
        <p:spPr>
          <a:xfrm>
            <a:off x="11739139" y="9093496"/>
            <a:ext cx="5605487" cy="52951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sz="2000" b="1" dirty="0">
                <a:solidFill>
                  <a:schemeClr val="bg1"/>
                </a:solidFill>
              </a:rPr>
              <a:t>Community – Trust – Care – Sharing – Small scale</a:t>
            </a:r>
            <a:endParaRPr lang="en-GB" sz="2000" b="1" dirty="0">
              <a:solidFill>
                <a:schemeClr val="bg1"/>
              </a:solidFill>
            </a:endParaRPr>
          </a:p>
        </p:txBody>
      </p:sp>
      <p:sp>
        <p:nvSpPr>
          <p:cNvPr id="21" name="Text Placeholder 2">
            <a:extLst>
              <a:ext uri="{FF2B5EF4-FFF2-40B4-BE49-F238E27FC236}">
                <a16:creationId xmlns:a16="http://schemas.microsoft.com/office/drawing/2014/main" id="{489DF90B-3731-41A0-1E78-2D1BBC214893}"/>
              </a:ext>
            </a:extLst>
          </p:cNvPr>
          <p:cNvSpPr txBox="1">
            <a:spLocks/>
          </p:cNvSpPr>
          <p:nvPr/>
        </p:nvSpPr>
        <p:spPr>
          <a:xfrm>
            <a:off x="12951352" y="8188819"/>
            <a:ext cx="4075409" cy="52951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b="1" dirty="0">
                <a:solidFill>
                  <a:schemeClr val="bg1"/>
                </a:solidFill>
              </a:rPr>
              <a:t>Citizen lifeworld</a:t>
            </a:r>
            <a:endParaRPr lang="en-GB" b="1" dirty="0">
              <a:solidFill>
                <a:schemeClr val="bg1"/>
              </a:solidFill>
            </a:endParaRPr>
          </a:p>
        </p:txBody>
      </p:sp>
      <p:sp>
        <p:nvSpPr>
          <p:cNvPr id="22" name="Text Placeholder 2">
            <a:extLst>
              <a:ext uri="{FF2B5EF4-FFF2-40B4-BE49-F238E27FC236}">
                <a16:creationId xmlns:a16="http://schemas.microsoft.com/office/drawing/2014/main" id="{36BBCD6C-CA69-09EC-DF1E-CCBE1B1C7EDE}"/>
              </a:ext>
            </a:extLst>
          </p:cNvPr>
          <p:cNvSpPr txBox="1">
            <a:spLocks/>
          </p:cNvSpPr>
          <p:nvPr/>
        </p:nvSpPr>
        <p:spPr>
          <a:xfrm>
            <a:off x="1044089" y="9070998"/>
            <a:ext cx="5605487" cy="52951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sz="2000" b="1" dirty="0">
                <a:solidFill>
                  <a:schemeClr val="bg1"/>
                </a:solidFill>
              </a:rPr>
              <a:t>Strategy – Budgets – Scalability - Accountability</a:t>
            </a:r>
            <a:endParaRPr lang="en-GB" sz="2000" b="1" dirty="0">
              <a:solidFill>
                <a:schemeClr val="bg1"/>
              </a:solidFill>
            </a:endParaRPr>
          </a:p>
        </p:txBody>
      </p:sp>
      <p:cxnSp>
        <p:nvCxnSpPr>
          <p:cNvPr id="24" name="Straight Arrow Connector 23">
            <a:extLst>
              <a:ext uri="{FF2B5EF4-FFF2-40B4-BE49-F238E27FC236}">
                <a16:creationId xmlns:a16="http://schemas.microsoft.com/office/drawing/2014/main" id="{1C8B7904-95DE-EBE4-A889-3E6DAA640649}"/>
              </a:ext>
            </a:extLst>
          </p:cNvPr>
          <p:cNvCxnSpPr>
            <a:cxnSpLocks/>
          </p:cNvCxnSpPr>
          <p:nvPr/>
        </p:nvCxnSpPr>
        <p:spPr>
          <a:xfrm>
            <a:off x="6768662" y="3997926"/>
            <a:ext cx="4656083"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A50B877-A984-D2D2-974D-DBE9D5F9D0AC}"/>
              </a:ext>
            </a:extLst>
          </p:cNvPr>
          <p:cNvCxnSpPr>
            <a:cxnSpLocks/>
          </p:cNvCxnSpPr>
          <p:nvPr/>
        </p:nvCxnSpPr>
        <p:spPr>
          <a:xfrm>
            <a:off x="6768662" y="5842491"/>
            <a:ext cx="4656083"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7" name="Text Placeholder 2">
            <a:extLst>
              <a:ext uri="{FF2B5EF4-FFF2-40B4-BE49-F238E27FC236}">
                <a16:creationId xmlns:a16="http://schemas.microsoft.com/office/drawing/2014/main" id="{7B1CD7BE-C212-9CF9-F973-E3953B5E2899}"/>
              </a:ext>
            </a:extLst>
          </p:cNvPr>
          <p:cNvSpPr txBox="1">
            <a:spLocks/>
          </p:cNvSpPr>
          <p:nvPr/>
        </p:nvSpPr>
        <p:spPr>
          <a:xfrm>
            <a:off x="7595586" y="3186238"/>
            <a:ext cx="4368012" cy="52951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sz="2000" i="1" dirty="0">
                <a:solidFill>
                  <a:srgbClr val="FF0000"/>
                </a:solidFill>
              </a:rPr>
              <a:t>Negative reinforcement:</a:t>
            </a:r>
            <a:endParaRPr lang="en-GB" sz="2000" i="1" dirty="0">
              <a:solidFill>
                <a:srgbClr val="FF0000"/>
              </a:solidFill>
            </a:endParaRPr>
          </a:p>
        </p:txBody>
      </p:sp>
      <p:sp>
        <p:nvSpPr>
          <p:cNvPr id="28" name="Text Placeholder 2">
            <a:extLst>
              <a:ext uri="{FF2B5EF4-FFF2-40B4-BE49-F238E27FC236}">
                <a16:creationId xmlns:a16="http://schemas.microsoft.com/office/drawing/2014/main" id="{EB2DF8A7-486B-6220-290C-314306026ECD}"/>
              </a:ext>
            </a:extLst>
          </p:cNvPr>
          <p:cNvSpPr txBox="1">
            <a:spLocks/>
          </p:cNvSpPr>
          <p:nvPr/>
        </p:nvSpPr>
        <p:spPr>
          <a:xfrm>
            <a:off x="7502635" y="3602552"/>
            <a:ext cx="4368012" cy="52951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sz="2000" i="1" dirty="0">
                <a:solidFill>
                  <a:srgbClr val="FF0000"/>
                </a:solidFill>
              </a:rPr>
              <a:t>distrust &amp; disengagement</a:t>
            </a:r>
            <a:endParaRPr lang="en-GB" sz="2000" i="1" dirty="0">
              <a:solidFill>
                <a:srgbClr val="FF0000"/>
              </a:solidFill>
            </a:endParaRPr>
          </a:p>
        </p:txBody>
      </p:sp>
      <p:sp>
        <p:nvSpPr>
          <p:cNvPr id="29" name="Text Placeholder 2">
            <a:extLst>
              <a:ext uri="{FF2B5EF4-FFF2-40B4-BE49-F238E27FC236}">
                <a16:creationId xmlns:a16="http://schemas.microsoft.com/office/drawing/2014/main" id="{D85301DE-EA1A-CB8C-A9D3-4906CBF215C4}"/>
              </a:ext>
            </a:extLst>
          </p:cNvPr>
          <p:cNvSpPr txBox="1">
            <a:spLocks/>
          </p:cNvSpPr>
          <p:nvPr/>
        </p:nvSpPr>
        <p:spPr>
          <a:xfrm>
            <a:off x="7595586" y="5013432"/>
            <a:ext cx="4368012" cy="52951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sz="2000" i="1" dirty="0">
                <a:solidFill>
                  <a:schemeClr val="accent6"/>
                </a:solidFill>
              </a:rPr>
              <a:t>Positive reinforcement:</a:t>
            </a:r>
            <a:endParaRPr lang="en-GB" sz="2000" i="1" dirty="0">
              <a:solidFill>
                <a:schemeClr val="accent6"/>
              </a:solidFill>
            </a:endParaRPr>
          </a:p>
        </p:txBody>
      </p:sp>
      <p:sp>
        <p:nvSpPr>
          <p:cNvPr id="30" name="Text Placeholder 2">
            <a:extLst>
              <a:ext uri="{FF2B5EF4-FFF2-40B4-BE49-F238E27FC236}">
                <a16:creationId xmlns:a16="http://schemas.microsoft.com/office/drawing/2014/main" id="{10CA52AC-DCE1-836C-CC69-AED4C47F0712}"/>
              </a:ext>
            </a:extLst>
          </p:cNvPr>
          <p:cNvSpPr txBox="1">
            <a:spLocks/>
          </p:cNvSpPr>
          <p:nvPr/>
        </p:nvSpPr>
        <p:spPr>
          <a:xfrm>
            <a:off x="8015032" y="5382823"/>
            <a:ext cx="4368012" cy="52951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sz="2000" i="1" dirty="0">
                <a:solidFill>
                  <a:schemeClr val="accent6"/>
                </a:solidFill>
              </a:rPr>
              <a:t>trust &amp; growth</a:t>
            </a:r>
            <a:endParaRPr lang="en-GB" sz="2000" i="1" dirty="0">
              <a:solidFill>
                <a:schemeClr val="accent6"/>
              </a:solidFill>
            </a:endParaRPr>
          </a:p>
        </p:txBody>
      </p:sp>
      <p:cxnSp>
        <p:nvCxnSpPr>
          <p:cNvPr id="34" name="Straight Arrow Connector 33">
            <a:extLst>
              <a:ext uri="{FF2B5EF4-FFF2-40B4-BE49-F238E27FC236}">
                <a16:creationId xmlns:a16="http://schemas.microsoft.com/office/drawing/2014/main" id="{FD3DDE0E-10BC-A05D-F255-31CDEA429568}"/>
              </a:ext>
            </a:extLst>
          </p:cNvPr>
          <p:cNvCxnSpPr>
            <a:cxnSpLocks/>
          </p:cNvCxnSpPr>
          <p:nvPr/>
        </p:nvCxnSpPr>
        <p:spPr>
          <a:xfrm>
            <a:off x="9017876" y="5912336"/>
            <a:ext cx="0" cy="16686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Text Placeholder 2">
            <a:extLst>
              <a:ext uri="{FF2B5EF4-FFF2-40B4-BE49-F238E27FC236}">
                <a16:creationId xmlns:a16="http://schemas.microsoft.com/office/drawing/2014/main" id="{7E0AC0A5-8D7E-6512-D40C-0CFA0FC1B8A9}"/>
              </a:ext>
            </a:extLst>
          </p:cNvPr>
          <p:cNvSpPr txBox="1">
            <a:spLocks/>
          </p:cNvSpPr>
          <p:nvPr/>
        </p:nvSpPr>
        <p:spPr>
          <a:xfrm>
            <a:off x="8243680" y="7734875"/>
            <a:ext cx="3181065" cy="529513"/>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b="1" dirty="0">
                <a:solidFill>
                  <a:schemeClr val="accent1"/>
                </a:solidFill>
              </a:rPr>
              <a:t>Drivers</a:t>
            </a:r>
            <a:r>
              <a:rPr lang="en-US" b="1" dirty="0">
                <a:solidFill>
                  <a:schemeClr val="bg1"/>
                </a:solidFill>
              </a:rPr>
              <a:t> </a:t>
            </a:r>
            <a:endParaRPr lang="en-GB" b="1" dirty="0">
              <a:solidFill>
                <a:schemeClr val="bg1"/>
              </a:solidFill>
            </a:endParaRPr>
          </a:p>
        </p:txBody>
      </p:sp>
    </p:spTree>
    <p:extLst>
      <p:ext uri="{BB962C8B-B14F-4D97-AF65-F5344CB8AC3E}">
        <p14:creationId xmlns:p14="http://schemas.microsoft.com/office/powerpoint/2010/main" val="389437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64A8-F19C-B968-4340-4B8513521A1D}"/>
              </a:ext>
            </a:extLst>
          </p:cNvPr>
          <p:cNvSpPr>
            <a:spLocks noGrp="1"/>
          </p:cNvSpPr>
          <p:nvPr>
            <p:ph type="ctrTitle"/>
          </p:nvPr>
        </p:nvSpPr>
        <p:spPr/>
        <p:txBody>
          <a:bodyPr/>
          <a:lstStyle/>
          <a:p>
            <a:r>
              <a:rPr lang="en-US" dirty="0"/>
              <a:t>Circular Cities &amp; Regions Initiative - CCRI</a:t>
            </a:r>
            <a:endParaRPr lang="en-GB" dirty="0"/>
          </a:p>
        </p:txBody>
      </p:sp>
      <p:sp>
        <p:nvSpPr>
          <p:cNvPr id="3" name="Text Placeholder 2">
            <a:extLst>
              <a:ext uri="{FF2B5EF4-FFF2-40B4-BE49-F238E27FC236}">
                <a16:creationId xmlns:a16="http://schemas.microsoft.com/office/drawing/2014/main" id="{CFC23AFF-3CB6-78C0-2EA3-6AE9CA9F735D}"/>
              </a:ext>
            </a:extLst>
          </p:cNvPr>
          <p:cNvSpPr>
            <a:spLocks noGrp="1"/>
          </p:cNvSpPr>
          <p:nvPr>
            <p:ph type="body" sz="quarter" idx="10"/>
          </p:nvPr>
        </p:nvSpPr>
        <p:spPr>
          <a:xfrm>
            <a:off x="523621" y="2458706"/>
            <a:ext cx="17439005" cy="6930931"/>
          </a:xfrm>
        </p:spPr>
        <p:txBody>
          <a:bodyPr/>
          <a:lstStyle/>
          <a:p>
            <a:r>
              <a:rPr lang="en-US" b="1" dirty="0">
                <a:solidFill>
                  <a:schemeClr val="accent4"/>
                </a:solidFill>
              </a:rPr>
              <a:t>By</a:t>
            </a:r>
            <a:r>
              <a:rPr lang="en-US"/>
              <a:t>: EC - DG </a:t>
            </a:r>
            <a:r>
              <a:rPr lang="en-US" dirty="0"/>
              <a:t>Research &amp; Innovation -  </a:t>
            </a:r>
            <a:r>
              <a:rPr lang="en-GB" dirty="0"/>
              <a:t>Circular Economy Action Plan 2020</a:t>
            </a:r>
          </a:p>
          <a:p>
            <a:r>
              <a:rPr lang="en-GB" b="1" dirty="0">
                <a:solidFill>
                  <a:schemeClr val="accent4"/>
                </a:solidFill>
              </a:rPr>
              <a:t>Aim</a:t>
            </a:r>
            <a:r>
              <a:rPr lang="en-GB" dirty="0"/>
              <a:t>: support cities, regions &amp; territorial clusters in accelerating the transition to a circular, competitive and climate-neutral economy</a:t>
            </a:r>
          </a:p>
          <a:p>
            <a:r>
              <a:rPr lang="en-GB" b="1" dirty="0">
                <a:solidFill>
                  <a:schemeClr val="accent4"/>
                </a:solidFill>
              </a:rPr>
              <a:t>Approach</a:t>
            </a:r>
            <a:r>
              <a:rPr lang="en-GB" dirty="0"/>
              <a:t>: systemic, place-based and implementation-oriented</a:t>
            </a:r>
          </a:p>
          <a:p>
            <a:r>
              <a:rPr lang="en-GB" b="1" dirty="0">
                <a:solidFill>
                  <a:schemeClr val="accent4"/>
                </a:solidFill>
              </a:rPr>
              <a:t>Communities of Practice</a:t>
            </a:r>
            <a:r>
              <a:rPr lang="en-GB" b="1" dirty="0"/>
              <a:t>:  </a:t>
            </a:r>
            <a:r>
              <a:rPr lang="en-GB" dirty="0"/>
              <a:t>platforms for exchange, peer-learning, networking – more than 80 participants!</a:t>
            </a:r>
            <a:endParaRPr lang="en-GB" b="1" dirty="0"/>
          </a:p>
          <a:p>
            <a:endParaRPr lang="en-GB" dirty="0"/>
          </a:p>
        </p:txBody>
      </p:sp>
      <p:pic>
        <p:nvPicPr>
          <p:cNvPr id="8194" name="Picture 2" descr="graphical user interface">
            <a:extLst>
              <a:ext uri="{FF2B5EF4-FFF2-40B4-BE49-F238E27FC236}">
                <a16:creationId xmlns:a16="http://schemas.microsoft.com/office/drawing/2014/main" id="{BD253C3A-CCFA-D7F4-BE87-219E78AC1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80" y="5924172"/>
            <a:ext cx="9966662" cy="528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61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98F3-825A-4A13-5D76-E9B52F572D1E}"/>
              </a:ext>
            </a:extLst>
          </p:cNvPr>
          <p:cNvSpPr>
            <a:spLocks noGrp="1"/>
          </p:cNvSpPr>
          <p:nvPr>
            <p:ph type="ctrTitle"/>
          </p:nvPr>
        </p:nvSpPr>
        <p:spPr>
          <a:xfrm>
            <a:off x="786384" y="5084065"/>
            <a:ext cx="20080224" cy="1792223"/>
          </a:xfrm>
        </p:spPr>
        <p:txBody>
          <a:bodyPr/>
          <a:lstStyle/>
          <a:p>
            <a:r>
              <a:rPr lang="en-US" dirty="0"/>
              <a:t>Addressing barriers &amp; capacity gaps </a:t>
            </a:r>
            <a:br>
              <a:rPr lang="en-US" dirty="0"/>
            </a:br>
            <a:r>
              <a:rPr lang="en-US" dirty="0"/>
              <a:t>to strengthen social outcomes </a:t>
            </a:r>
            <a:endParaRPr lang="en-GB" dirty="0"/>
          </a:p>
        </p:txBody>
      </p:sp>
    </p:spTree>
    <p:extLst>
      <p:ext uri="{BB962C8B-B14F-4D97-AF65-F5344CB8AC3E}">
        <p14:creationId xmlns:p14="http://schemas.microsoft.com/office/powerpoint/2010/main" val="31613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9DB34C-D2A8-FD83-5B54-FD0B067EB484}"/>
              </a:ext>
            </a:extLst>
          </p:cNvPr>
          <p:cNvPicPr>
            <a:picLocks noChangeAspect="1"/>
          </p:cNvPicPr>
          <p:nvPr/>
        </p:nvPicPr>
        <p:blipFill>
          <a:blip r:embed="rId2"/>
          <a:stretch>
            <a:fillRect/>
          </a:stretch>
        </p:blipFill>
        <p:spPr>
          <a:xfrm>
            <a:off x="665480" y="2385018"/>
            <a:ext cx="13224002" cy="8872035"/>
          </a:xfrm>
          <a:prstGeom prst="rect">
            <a:avLst/>
          </a:prstGeom>
        </p:spPr>
      </p:pic>
      <p:sp>
        <p:nvSpPr>
          <p:cNvPr id="2" name="Title 1">
            <a:extLst>
              <a:ext uri="{FF2B5EF4-FFF2-40B4-BE49-F238E27FC236}">
                <a16:creationId xmlns:a16="http://schemas.microsoft.com/office/drawing/2014/main" id="{D381B48B-51D9-9CE1-6676-CB879B24452C}"/>
              </a:ext>
            </a:extLst>
          </p:cNvPr>
          <p:cNvSpPr>
            <a:spLocks noGrp="1"/>
          </p:cNvSpPr>
          <p:nvPr>
            <p:ph type="ctrTitle"/>
          </p:nvPr>
        </p:nvSpPr>
        <p:spPr/>
        <p:txBody>
          <a:bodyPr/>
          <a:lstStyle/>
          <a:p>
            <a:r>
              <a:rPr lang="en-US" dirty="0"/>
              <a:t>CCRI Testimonies </a:t>
            </a:r>
            <a:endParaRPr lang="en-GB" dirty="0"/>
          </a:p>
        </p:txBody>
      </p:sp>
      <p:sp>
        <p:nvSpPr>
          <p:cNvPr id="3" name="Text Placeholder 2">
            <a:extLst>
              <a:ext uri="{FF2B5EF4-FFF2-40B4-BE49-F238E27FC236}">
                <a16:creationId xmlns:a16="http://schemas.microsoft.com/office/drawing/2014/main" id="{73D0C93C-9225-BC80-6433-599C60210A8F}"/>
              </a:ext>
            </a:extLst>
          </p:cNvPr>
          <p:cNvSpPr>
            <a:spLocks noGrp="1"/>
          </p:cNvSpPr>
          <p:nvPr>
            <p:ph type="body" sz="quarter" idx="10"/>
          </p:nvPr>
        </p:nvSpPr>
        <p:spPr>
          <a:xfrm>
            <a:off x="10160000" y="4539376"/>
            <a:ext cx="6206363" cy="566165"/>
          </a:xfr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a:lstStyle/>
          <a:p>
            <a:r>
              <a:rPr lang="en-US" b="1" dirty="0"/>
              <a:t>Hasselt, Belgium, </a:t>
            </a:r>
            <a:r>
              <a:rPr lang="en-US" i="1" dirty="0"/>
              <a:t>90,000 inhabitants</a:t>
            </a:r>
            <a:r>
              <a:rPr lang="en-US" b="1" dirty="0"/>
              <a:t> </a:t>
            </a:r>
          </a:p>
          <a:p>
            <a:endParaRPr lang="en-GB" b="1" dirty="0"/>
          </a:p>
        </p:txBody>
      </p:sp>
      <p:sp>
        <p:nvSpPr>
          <p:cNvPr id="5" name="Text Placeholder 2">
            <a:extLst>
              <a:ext uri="{FF2B5EF4-FFF2-40B4-BE49-F238E27FC236}">
                <a16:creationId xmlns:a16="http://schemas.microsoft.com/office/drawing/2014/main" id="{BACB39CD-F2E7-4021-5517-2554103783DB}"/>
              </a:ext>
            </a:extLst>
          </p:cNvPr>
          <p:cNvSpPr txBox="1">
            <a:spLocks/>
          </p:cNvSpPr>
          <p:nvPr/>
        </p:nvSpPr>
        <p:spPr>
          <a:xfrm>
            <a:off x="3200400" y="5715000"/>
            <a:ext cx="6088105" cy="58116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b="1" dirty="0"/>
              <a:t>Roubaix, France, </a:t>
            </a:r>
            <a:r>
              <a:rPr lang="en-US" i="1" dirty="0"/>
              <a:t>99,000 inhabitants</a:t>
            </a:r>
            <a:r>
              <a:rPr lang="en-US" b="1" dirty="0"/>
              <a:t> </a:t>
            </a:r>
          </a:p>
          <a:p>
            <a:endParaRPr lang="en-GB" b="1" dirty="0"/>
          </a:p>
        </p:txBody>
      </p:sp>
      <p:sp>
        <p:nvSpPr>
          <p:cNvPr id="6" name="Text Placeholder 2">
            <a:extLst>
              <a:ext uri="{FF2B5EF4-FFF2-40B4-BE49-F238E27FC236}">
                <a16:creationId xmlns:a16="http://schemas.microsoft.com/office/drawing/2014/main" id="{D0769BC1-B9CE-A2FA-2B91-0283CC0B6347}"/>
              </a:ext>
            </a:extLst>
          </p:cNvPr>
          <p:cNvSpPr txBox="1">
            <a:spLocks/>
          </p:cNvSpPr>
          <p:nvPr/>
        </p:nvSpPr>
        <p:spPr>
          <a:xfrm>
            <a:off x="10537722" y="10380506"/>
            <a:ext cx="4370832" cy="781155"/>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sz="2000" dirty="0"/>
              <a:t>Photo credits: www.recore.be</a:t>
            </a:r>
            <a:endParaRPr lang="en-GB" sz="2000" dirty="0"/>
          </a:p>
        </p:txBody>
      </p:sp>
    </p:spTree>
    <p:extLst>
      <p:ext uri="{BB962C8B-B14F-4D97-AF65-F5344CB8AC3E}">
        <p14:creationId xmlns:p14="http://schemas.microsoft.com/office/powerpoint/2010/main" val="27531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8B3A-0033-0EE0-CC23-474D2852726F}"/>
              </a:ext>
            </a:extLst>
          </p:cNvPr>
          <p:cNvSpPr>
            <a:spLocks noGrp="1"/>
          </p:cNvSpPr>
          <p:nvPr>
            <p:ph type="ctrTitle"/>
          </p:nvPr>
        </p:nvSpPr>
        <p:spPr/>
        <p:txBody>
          <a:bodyPr/>
          <a:lstStyle/>
          <a:p>
            <a:r>
              <a:rPr lang="en-US" dirty="0"/>
              <a:t>Hasselt</a:t>
            </a:r>
            <a:endParaRPr lang="en-GB" dirty="0"/>
          </a:p>
        </p:txBody>
      </p:sp>
      <p:sp>
        <p:nvSpPr>
          <p:cNvPr id="4" name="Text Placeholder 3">
            <a:extLst>
              <a:ext uri="{FF2B5EF4-FFF2-40B4-BE49-F238E27FC236}">
                <a16:creationId xmlns:a16="http://schemas.microsoft.com/office/drawing/2014/main" id="{6ECB5A91-C51C-273C-F153-6FC3D7FC73FA}"/>
              </a:ext>
            </a:extLst>
          </p:cNvPr>
          <p:cNvSpPr>
            <a:spLocks noGrp="1"/>
          </p:cNvSpPr>
          <p:nvPr>
            <p:ph type="body" sz="quarter" idx="11"/>
          </p:nvPr>
        </p:nvSpPr>
        <p:spPr/>
        <p:txBody>
          <a:bodyPr/>
          <a:lstStyle/>
          <a:p>
            <a:endParaRPr lang="en-GB"/>
          </a:p>
        </p:txBody>
      </p:sp>
      <p:pic>
        <p:nvPicPr>
          <p:cNvPr id="4098" name="Picture 2" descr="Recor - Wanderful.design">
            <a:extLst>
              <a:ext uri="{FF2B5EF4-FFF2-40B4-BE49-F238E27FC236}">
                <a16:creationId xmlns:a16="http://schemas.microsoft.com/office/drawing/2014/main" id="{B0C18C09-904C-E4DC-D7E6-A8175B72C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91657"/>
            <a:ext cx="17439005" cy="9138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F1F628C5-C617-BB4D-1387-90CD4F1510F3}"/>
              </a:ext>
            </a:extLst>
          </p:cNvPr>
          <p:cNvSpPr txBox="1">
            <a:spLocks/>
          </p:cNvSpPr>
          <p:nvPr/>
        </p:nvSpPr>
        <p:spPr>
          <a:xfrm>
            <a:off x="17439005" y="2916619"/>
            <a:ext cx="2907792" cy="503237"/>
          </a:xfrm>
          <a:prstGeom prst="rect">
            <a:avLst/>
          </a:prstGeom>
        </p:spPr>
        <p:txBody>
          <a:bodyPr/>
          <a:lstStyle>
            <a:lvl1pPr marL="144000" indent="-144000" algn="l" defTabSz="1524030" rtl="0" eaLnBrk="1" latinLnBrk="0" hangingPunct="1">
              <a:lnSpc>
                <a:spcPct val="100000"/>
              </a:lnSpc>
              <a:spcBef>
                <a:spcPts val="1667"/>
              </a:spcBef>
              <a:spcAft>
                <a:spcPts val="0"/>
              </a:spcAft>
              <a:buFont typeface="EC Square Sans Pro" panose="020B0506040000020004" pitchFamily="34" charset="0"/>
              <a:buChar char=" "/>
              <a:defRPr sz="3000" b="0" kern="1200" baseline="0">
                <a:solidFill>
                  <a:schemeClr val="tx1"/>
                </a:solidFill>
                <a:latin typeface="EC Square Sans Pro" panose="020B0506040000020004" pitchFamily="34" charset="0"/>
                <a:ea typeface="+mn-ea"/>
                <a:cs typeface="+mn-cs"/>
              </a:defRPr>
            </a:lvl1pPr>
            <a:lvl2pPr marL="36000" indent="0" algn="l" defTabSz="1524030" rtl="0" eaLnBrk="1" latinLnBrk="0" hangingPunct="1">
              <a:lnSpc>
                <a:spcPct val="90000"/>
              </a:lnSpc>
              <a:spcBef>
                <a:spcPts val="833"/>
              </a:spcBef>
              <a:buFont typeface="EC Square Sans Pro" panose="020B0506040000020004" pitchFamily="34" charset="0"/>
              <a:buChar char=" "/>
              <a:defRPr sz="4000" b="1" kern="1200">
                <a:solidFill>
                  <a:srgbClr val="1F81AB"/>
                </a:solidFill>
                <a:latin typeface="EC Square Sans Pro" panose="020B0506040000020004" pitchFamily="34" charset="0"/>
                <a:ea typeface="+mn-ea"/>
                <a:cs typeface="+mn-cs"/>
              </a:defRPr>
            </a:lvl2pPr>
            <a:lvl3pPr marL="72000" indent="0" algn="l" defTabSz="1524030" rtl="0" eaLnBrk="1" latinLnBrk="0" hangingPunct="1">
              <a:lnSpc>
                <a:spcPct val="90000"/>
              </a:lnSpc>
              <a:spcBef>
                <a:spcPts val="833"/>
              </a:spcBef>
              <a:buFont typeface="EC Square Sans Pro" panose="020B0506040000020004" pitchFamily="34" charset="0"/>
              <a:buChar char=" "/>
              <a:defRPr sz="3000" b="1" kern="1200">
                <a:solidFill>
                  <a:srgbClr val="1F81AB"/>
                </a:solidFill>
                <a:latin typeface="EC Square Sans Pro" panose="020B0506040000020004" pitchFamily="34" charset="0"/>
                <a:ea typeface="+mn-ea"/>
                <a:cs typeface="+mn-cs"/>
              </a:defRPr>
            </a:lvl3pPr>
            <a:lvl4pPr marL="0" indent="0" algn="l" defTabSz="1524030" rtl="0" eaLnBrk="1" latinLnBrk="0" hangingPunct="1">
              <a:lnSpc>
                <a:spcPct val="90000"/>
              </a:lnSpc>
              <a:spcBef>
                <a:spcPts val="833"/>
              </a:spcBef>
              <a:spcAft>
                <a:spcPts val="0"/>
              </a:spcAft>
              <a:buFont typeface="EC Square Sans Pro" panose="020B0506040000020004" pitchFamily="34" charset="0"/>
              <a:buChar char=" "/>
              <a:defRPr sz="6000" b="1" kern="1200">
                <a:solidFill>
                  <a:srgbClr val="5FC4E1"/>
                </a:solidFill>
                <a:latin typeface="EC Square Sans Pro" panose="020B0506040000020004" pitchFamily="34" charset="0"/>
                <a:ea typeface="+mn-ea"/>
                <a:cs typeface="+mn-cs"/>
              </a:defRPr>
            </a:lvl4pPr>
            <a:lvl5pPr marL="3048061" indent="0" algn="l" defTabSz="1524030" rtl="0" eaLnBrk="1" latinLnBrk="0" hangingPunct="1">
              <a:lnSpc>
                <a:spcPct val="90000"/>
              </a:lnSpc>
              <a:spcBef>
                <a:spcPts val="833"/>
              </a:spcBef>
              <a:buFont typeface="Arial" panose="020B0604020202020204" pitchFamily="34" charset="0"/>
              <a:buNone/>
              <a:defRPr sz="3000" kern="1200">
                <a:solidFill>
                  <a:schemeClr val="tx1"/>
                </a:solidFill>
                <a:latin typeface="EC Square Sans Pro" panose="020B0506040000020004" pitchFamily="34" charset="0"/>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sz="2000" dirty="0"/>
              <a:t>Photo credits: </a:t>
            </a:r>
            <a:r>
              <a:rPr lang="en-US" sz="2000" dirty="0" err="1"/>
              <a:t>wonderful.design</a:t>
            </a:r>
            <a:endParaRPr lang="en-GB" sz="2000" dirty="0"/>
          </a:p>
        </p:txBody>
      </p:sp>
    </p:spTree>
    <p:extLst>
      <p:ext uri="{BB962C8B-B14F-4D97-AF65-F5344CB8AC3E}">
        <p14:creationId xmlns:p14="http://schemas.microsoft.com/office/powerpoint/2010/main" val="142312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572A-91F3-D265-271C-ED6E86666062}"/>
              </a:ext>
            </a:extLst>
          </p:cNvPr>
          <p:cNvSpPr>
            <a:spLocks noGrp="1"/>
          </p:cNvSpPr>
          <p:nvPr>
            <p:ph type="ctrTitle"/>
          </p:nvPr>
        </p:nvSpPr>
        <p:spPr/>
        <p:txBody>
          <a:bodyPr/>
          <a:lstStyle/>
          <a:p>
            <a:r>
              <a:rPr lang="en-US" dirty="0"/>
              <a:t>Hasselt</a:t>
            </a:r>
            <a:endParaRPr lang="en-GB" dirty="0"/>
          </a:p>
        </p:txBody>
      </p:sp>
      <p:sp>
        <p:nvSpPr>
          <p:cNvPr id="4" name="Text Placeholder 3">
            <a:extLst>
              <a:ext uri="{FF2B5EF4-FFF2-40B4-BE49-F238E27FC236}">
                <a16:creationId xmlns:a16="http://schemas.microsoft.com/office/drawing/2014/main" id="{B4B3117D-7564-6438-7123-52F51349E855}"/>
              </a:ext>
            </a:extLst>
          </p:cNvPr>
          <p:cNvSpPr>
            <a:spLocks noGrp="1"/>
          </p:cNvSpPr>
          <p:nvPr>
            <p:ph type="body" sz="quarter" idx="11"/>
          </p:nvPr>
        </p:nvSpPr>
        <p:spPr>
          <a:xfrm>
            <a:off x="1684528" y="5215638"/>
            <a:ext cx="9873488" cy="2758757"/>
          </a:xfrm>
        </p:spPr>
        <p:txBody>
          <a:bodyPr/>
          <a:lstStyle/>
          <a:p>
            <a:pPr marL="0" indent="0" algn="ctr">
              <a:buNone/>
            </a:pPr>
            <a:r>
              <a:rPr lang="en-US" sz="4400" i="1" dirty="0"/>
              <a:t>“We are aware that we bought an iconic site in Hasselt, which we have to handle with care. You can only give this site a new purpose once”</a:t>
            </a:r>
          </a:p>
        </p:txBody>
      </p:sp>
      <p:pic>
        <p:nvPicPr>
          <p:cNvPr id="8" name="Picture 2">
            <a:extLst>
              <a:ext uri="{FF2B5EF4-FFF2-40B4-BE49-F238E27FC236}">
                <a16:creationId xmlns:a16="http://schemas.microsoft.com/office/drawing/2014/main" id="{7D13C79C-4060-1E49-7151-4EA1930BC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6700" y="2450592"/>
            <a:ext cx="5806803" cy="39249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CORE Hasselt - Duurzaam bedrijvenpark met toekomstvisie">
            <a:extLst>
              <a:ext uri="{FF2B5EF4-FFF2-40B4-BE49-F238E27FC236}">
                <a16:creationId xmlns:a16="http://schemas.microsoft.com/office/drawing/2014/main" id="{18EDC066-6A06-0909-E99D-4BA29F601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6700" y="6595017"/>
            <a:ext cx="5766981" cy="324392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4097DC8-0639-BF88-D42F-9BE998B5D5BC}"/>
              </a:ext>
            </a:extLst>
          </p:cNvPr>
          <p:cNvSpPr>
            <a:spLocks noGrp="1"/>
          </p:cNvSpPr>
          <p:nvPr>
            <p:ph type="body" sz="quarter" idx="10"/>
          </p:nvPr>
        </p:nvSpPr>
        <p:spPr>
          <a:xfrm>
            <a:off x="10460736" y="10275675"/>
            <a:ext cx="4370832" cy="781155"/>
          </a:xfrm>
        </p:spPr>
        <p:txBody>
          <a:bodyPr/>
          <a:lstStyle/>
          <a:p>
            <a:r>
              <a:rPr lang="en-US" sz="2000" dirty="0"/>
              <a:t>Photo credits: www.recore.be</a:t>
            </a:r>
            <a:endParaRPr lang="en-GB" sz="2000" dirty="0"/>
          </a:p>
        </p:txBody>
      </p:sp>
    </p:spTree>
    <p:extLst>
      <p:ext uri="{BB962C8B-B14F-4D97-AF65-F5344CB8AC3E}">
        <p14:creationId xmlns:p14="http://schemas.microsoft.com/office/powerpoint/2010/main" val="333969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7336-682F-9CE6-F828-2455B5E0397D}"/>
              </a:ext>
            </a:extLst>
          </p:cNvPr>
          <p:cNvSpPr>
            <a:spLocks noGrp="1"/>
          </p:cNvSpPr>
          <p:nvPr>
            <p:ph type="ctrTitle"/>
          </p:nvPr>
        </p:nvSpPr>
        <p:spPr/>
        <p:txBody>
          <a:bodyPr/>
          <a:lstStyle/>
          <a:p>
            <a:endParaRPr lang="en-GB"/>
          </a:p>
        </p:txBody>
      </p:sp>
      <p:sp>
        <p:nvSpPr>
          <p:cNvPr id="3" name="Text Placeholder 2">
            <a:extLst>
              <a:ext uri="{FF2B5EF4-FFF2-40B4-BE49-F238E27FC236}">
                <a16:creationId xmlns:a16="http://schemas.microsoft.com/office/drawing/2014/main" id="{AF211DFD-3D0E-B170-5916-4A3C99B1C8BE}"/>
              </a:ext>
            </a:extLst>
          </p:cNvPr>
          <p:cNvSpPr>
            <a:spLocks noGrp="1"/>
          </p:cNvSpPr>
          <p:nvPr>
            <p:ph type="body" sz="quarter" idx="10"/>
          </p:nvPr>
        </p:nvSpPr>
        <p:spPr>
          <a:xfrm>
            <a:off x="17172432" y="2806891"/>
            <a:ext cx="2907792" cy="503237"/>
          </a:xfrm>
        </p:spPr>
        <p:txBody>
          <a:bodyPr/>
          <a:lstStyle/>
          <a:p>
            <a:r>
              <a:rPr lang="en-US" sz="2000" dirty="0"/>
              <a:t>Photo credits: Boumediene Belbachir for De </a:t>
            </a:r>
            <a:r>
              <a:rPr lang="en-US" sz="2000" dirty="0" err="1"/>
              <a:t>Standaard</a:t>
            </a:r>
            <a:endParaRPr lang="en-GB" sz="2000" dirty="0"/>
          </a:p>
        </p:txBody>
      </p:sp>
      <p:sp>
        <p:nvSpPr>
          <p:cNvPr id="4" name="Text Placeholder 3">
            <a:extLst>
              <a:ext uri="{FF2B5EF4-FFF2-40B4-BE49-F238E27FC236}">
                <a16:creationId xmlns:a16="http://schemas.microsoft.com/office/drawing/2014/main" id="{FCF331C2-229C-373A-1D55-EBFC0AF862BE}"/>
              </a:ext>
            </a:extLst>
          </p:cNvPr>
          <p:cNvSpPr>
            <a:spLocks noGrp="1"/>
          </p:cNvSpPr>
          <p:nvPr>
            <p:ph type="body" sz="quarter" idx="11"/>
          </p:nvPr>
        </p:nvSpPr>
        <p:spPr/>
        <p:txBody>
          <a:bodyPr/>
          <a:lstStyle/>
          <a:p>
            <a:endParaRPr lang="en-GB"/>
          </a:p>
        </p:txBody>
      </p:sp>
      <p:pic>
        <p:nvPicPr>
          <p:cNvPr id="3074" name="Picture 2" descr="Het ziet er almaar somberder uit voor de Hasseltse meubelfabrikant Recor. Boumediene Belbachir">
            <a:extLst>
              <a:ext uri="{FF2B5EF4-FFF2-40B4-BE49-F238E27FC236}">
                <a16:creationId xmlns:a16="http://schemas.microsoft.com/office/drawing/2014/main" id="{23C7EFD0-F286-53BA-AB71-26BB613B0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72432" cy="1144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0BC71D-B963-BAAB-3F79-75738020FA6E}"/>
              </a:ext>
            </a:extLst>
          </p:cNvPr>
          <p:cNvSpPr>
            <a:spLocks noGrp="1"/>
          </p:cNvSpPr>
          <p:nvPr>
            <p:ph type="ctrTitle"/>
          </p:nvPr>
        </p:nvSpPr>
        <p:spPr/>
        <p:txBody>
          <a:bodyPr/>
          <a:lstStyle/>
          <a:p>
            <a:r>
              <a:rPr lang="en-US" dirty="0"/>
              <a:t>Roubaix</a:t>
            </a:r>
            <a:endParaRPr lang="en-GB" dirty="0"/>
          </a:p>
        </p:txBody>
      </p:sp>
      <p:pic>
        <p:nvPicPr>
          <p:cNvPr id="3074" name="Picture 2">
            <a:extLst>
              <a:ext uri="{FF2B5EF4-FFF2-40B4-BE49-F238E27FC236}">
                <a16:creationId xmlns:a16="http://schemas.microsoft.com/office/drawing/2014/main" id="{39C00C65-1B88-4A77-6ABC-CC319434A0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746"/>
          <a:stretch>
            <a:fillRect/>
          </a:stretch>
        </p:blipFill>
        <p:spPr bwMode="auto">
          <a:xfrm>
            <a:off x="665480" y="2434853"/>
            <a:ext cx="6784848" cy="89951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008A28C-533C-259D-9119-A7FA91D9C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271" y="2434853"/>
            <a:ext cx="9359501" cy="603249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15461F59-0876-D257-6E8C-527C9C0CCDCF}"/>
              </a:ext>
            </a:extLst>
          </p:cNvPr>
          <p:cNvSpPr>
            <a:spLocks noGrp="1"/>
          </p:cNvSpPr>
          <p:nvPr>
            <p:ph type="body" sz="quarter" idx="10"/>
          </p:nvPr>
        </p:nvSpPr>
        <p:spPr>
          <a:xfrm>
            <a:off x="7764271" y="10681557"/>
            <a:ext cx="5252530" cy="1114203"/>
          </a:xfrm>
        </p:spPr>
        <p:txBody>
          <a:bodyPr/>
          <a:lstStyle/>
          <a:p>
            <a:r>
              <a:rPr lang="en-US" sz="2000" dirty="0"/>
              <a:t>Photo credits: tissel.org</a:t>
            </a:r>
            <a:endParaRPr lang="en-GB" sz="2000" dirty="0"/>
          </a:p>
        </p:txBody>
      </p:sp>
    </p:spTree>
    <p:extLst>
      <p:ext uri="{BB962C8B-B14F-4D97-AF65-F5344CB8AC3E}">
        <p14:creationId xmlns:p14="http://schemas.microsoft.com/office/powerpoint/2010/main" val="23698311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43BF073898BC4D9B36016F011AE76D" ma:contentTypeVersion="13" ma:contentTypeDescription="Create a new document." ma:contentTypeScope="" ma:versionID="f0c773d3890ad312b50958f1ec79057b">
  <xsd:schema xmlns:xsd="http://www.w3.org/2001/XMLSchema" xmlns:xs="http://www.w3.org/2001/XMLSchema" xmlns:p="http://schemas.microsoft.com/office/2006/metadata/properties" xmlns:ns2="fb3c025e-f9b1-4b3b-aaf3-7aec9df74c84" xmlns:ns3="de866a87-bcde-4baf-b7de-2d047317174e" targetNamespace="http://schemas.microsoft.com/office/2006/metadata/properties" ma:root="true" ma:fieldsID="720b0448738645f04ffd92ee74e69537" ns2:_="" ns3:_="">
    <xsd:import namespace="fb3c025e-f9b1-4b3b-aaf3-7aec9df74c84"/>
    <xsd:import namespace="de866a87-bcde-4baf-b7de-2d047317174e"/>
    <xsd:element name="properties">
      <xsd:complexType>
        <xsd:sequence>
          <xsd:element name="documentManagement">
            <xsd:complexType>
              <xsd:all>
                <xsd:element ref="ns2:VITODocumentType" minOccurs="0"/>
                <xsd:element ref="ns2:VITOTeam" minOccurs="0"/>
                <xsd:element ref="ns2:VITOOpportunity" minOccurs="0"/>
                <xsd:element ref="ns2:VITOProject" minOccurs="0"/>
                <xsd:element ref="ns2:VITOContactCompany" minOccurs="0"/>
                <xsd:element ref="ns2:VITOUnit"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c025e-f9b1-4b3b-aaf3-7aec9df74c84" elementFormDefault="qualified">
    <xsd:import namespace="http://schemas.microsoft.com/office/2006/documentManagement/types"/>
    <xsd:import namespace="http://schemas.microsoft.com/office/infopath/2007/PartnerControls"/>
    <xsd:element name="VITODocumentType" ma:index="8" nillable="true" ma:displayName="Document Type" ma:default="" ma:internalName="VITODocumentType">
      <xsd:simpleType>
        <xsd:union memberTypes="dms:Text">
          <xsd:simpleType>
            <xsd:restriction base="dms:Choice"/>
          </xsd:simpleType>
        </xsd:union>
      </xsd:simpleType>
    </xsd:element>
    <xsd:element name="VITOTeam" ma:index="9" nillable="true" ma:displayName="Team" ma:default="Contractadministratie" ma:internalName="VITOTeam">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VITOOpportunity" ma:index="10" nillable="true" ma:displayName="Opportunity" ma:default="" ma:internalName="VITOOpportunity">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VITOProject" ma:index="11" nillable="true" ma:displayName="Project" ma:default="" ma:internalName="VITOProject">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VITOContactCompany" ma:index="12" nillable="true" ma:displayName="Contact Company" ma:default="" ma:internalName="VITOContactCompany">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VITOUnit" ma:index="13" nillable="true" ma:displayName="Unit" ma:default="" ma:internalName="VITOUnit">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TaxCatchAll" ma:index="24" nillable="true" ma:displayName="Taxonomy Catch All Column" ma:hidden="true" ma:list="{f4f41353-045e-4ef1-a4f8-bb9fdbf828ee}" ma:internalName="TaxCatchAll" ma:showField="CatchAllData" ma:web="fb3c025e-f9b1-4b3b-aaf3-7aec9df74c8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866a87-bcde-4baf-b7de-2d047317174e"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c20e29d-4d9b-411e-9260-307e9281c907"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b3c025e-f9b1-4b3b-aaf3-7aec9df74c84" xsi:nil="true"/>
    <lcf76f155ced4ddcb4097134ff3c332f xmlns="de866a87-bcde-4baf-b7de-2d047317174e">
      <Terms xmlns="http://schemas.microsoft.com/office/infopath/2007/PartnerControls"/>
    </lcf76f155ced4ddcb4097134ff3c332f>
    <VITOContactCompany xmlns="fb3c025e-f9b1-4b3b-aaf3-7aec9df74c84" xsi:nil="true"/>
    <VITOOpportunity xmlns="fb3c025e-f9b1-4b3b-aaf3-7aec9df74c84" xsi:nil="true"/>
    <VITOUnit xmlns="fb3c025e-f9b1-4b3b-aaf3-7aec9df74c84" xsi:nil="true"/>
    <VITODocumentType xmlns="fb3c025e-f9b1-4b3b-aaf3-7aec9df74c84" xsi:nil="true"/>
    <VITOProject xmlns="fb3c025e-f9b1-4b3b-aaf3-7aec9df74c84" xsi:nil="true"/>
    <VITOTeam xmlns="fb3c025e-f9b1-4b3b-aaf3-7aec9df74c84">
      <Value>Contractadministratie</Value>
    </VITOTeam>
  </documentManagement>
</p:properties>
</file>

<file path=customXml/itemProps1.xml><?xml version="1.0" encoding="utf-8"?>
<ds:datastoreItem xmlns:ds="http://schemas.openxmlformats.org/officeDocument/2006/customXml" ds:itemID="{85AA9532-8BC7-4FA1-9AE9-C45A7688CF3B}">
  <ds:schemaRefs>
    <ds:schemaRef ds:uri="http://schemas.microsoft.com/sharepoint/v3/contenttype/forms"/>
  </ds:schemaRefs>
</ds:datastoreItem>
</file>

<file path=customXml/itemProps2.xml><?xml version="1.0" encoding="utf-8"?>
<ds:datastoreItem xmlns:ds="http://schemas.openxmlformats.org/officeDocument/2006/customXml" ds:itemID="{4369BF29-4818-41AA-A360-498312CBE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3c025e-f9b1-4b3b-aaf3-7aec9df74c84"/>
    <ds:schemaRef ds:uri="de866a87-bcde-4baf-b7de-2d0473171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4AFD44-4084-4010-8112-CC7B4FF53F4A}">
  <ds:schemaRefs>
    <ds:schemaRef ds:uri="http://purl.org/dc/terms/"/>
    <ds:schemaRef ds:uri="de866a87-bcde-4baf-b7de-2d047317174e"/>
    <ds:schemaRef ds:uri="http://purl.org/dc/dcmitype/"/>
    <ds:schemaRef ds:uri="http://purl.org/dc/elements/1.1/"/>
    <ds:schemaRef ds:uri="http://schemas.microsoft.com/office/2006/documentManagement/types"/>
    <ds:schemaRef ds:uri="fb3c025e-f9b1-4b3b-aaf3-7aec9df74c84"/>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9e2777ed-8237-4ab9-9278-2c144d6f6da3}" enabled="0" method="" siteId="{9e2777ed-8237-4ab9-9278-2c144d6f6da3}" removed="1"/>
</clbl:labelList>
</file>

<file path=docProps/app.xml><?xml version="1.0" encoding="utf-8"?>
<Properties xmlns="http://schemas.openxmlformats.org/officeDocument/2006/extended-properties" xmlns:vt="http://schemas.openxmlformats.org/officeDocument/2006/docPropsVTypes">
  <Template>Office Theme</Template>
  <TotalTime>1656</TotalTime>
  <Words>977</Words>
  <Application>Microsoft Office PowerPoint</Application>
  <PresentationFormat>Custom</PresentationFormat>
  <Paragraphs>167</Paragraphs>
  <Slides>24</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Calibri</vt:lpstr>
      <vt:lpstr>Calibri Light</vt:lpstr>
      <vt:lpstr>Canva Sans</vt:lpstr>
      <vt:lpstr>EC Square Sans Pro</vt:lpstr>
      <vt:lpstr>EC Square Sans Pro </vt:lpstr>
      <vt:lpstr>Wingdings</vt:lpstr>
      <vt:lpstr>Office Theme</vt:lpstr>
      <vt:lpstr>Addressing barriers &amp; capacity gaps to strengthen social outcomes </vt:lpstr>
      <vt:lpstr>PowerPoint Presentation</vt:lpstr>
      <vt:lpstr>Circular Cities &amp; Regions Initiative - CCRI</vt:lpstr>
      <vt:lpstr>Addressing barriers &amp; capacity gaps  to strengthen social outcomes </vt:lpstr>
      <vt:lpstr>CCRI Testimonies </vt:lpstr>
      <vt:lpstr>Hasselt</vt:lpstr>
      <vt:lpstr>Hasselt</vt:lpstr>
      <vt:lpstr>PowerPoint Presentation</vt:lpstr>
      <vt:lpstr>Roubaix</vt:lpstr>
      <vt:lpstr>Roubaix</vt:lpstr>
      <vt:lpstr>PowerPoint Presentation</vt:lpstr>
      <vt:lpstr>CCRI Testimonies </vt:lpstr>
      <vt:lpstr>No circular economy without a circular society</vt:lpstr>
      <vt:lpstr>Social hotspots in a circular transition</vt:lpstr>
      <vt:lpstr>Why circular initiatives do not reach everyone</vt:lpstr>
      <vt:lpstr>Governance challenges for circular initiatives</vt:lpstr>
      <vt:lpstr>Governance challenges for circular initiatives</vt:lpstr>
      <vt:lpstr>Path dependencies</vt:lpstr>
      <vt:lpstr>Embracing organisational diversity</vt:lpstr>
      <vt:lpstr>Your context – interactive exchange</vt:lpstr>
      <vt:lpstr>What are you taking home? </vt:lpstr>
      <vt:lpstr>Your context</vt:lpstr>
      <vt:lpstr>PowerPoint Presentation</vt:lpstr>
      <vt:lpstr>Social barriers in circular transition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Gurpal Bhogal</dc:creator>
  <cp:lastModifiedBy>Nele Kelchtermans</cp:lastModifiedBy>
  <cp:revision>27</cp:revision>
  <dcterms:created xsi:type="dcterms:W3CDTF">2024-12-19T10:31:09Z</dcterms:created>
  <dcterms:modified xsi:type="dcterms:W3CDTF">2026-03-08T21:35:35Z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0x0101008343BF073898BC4D9B36016F011AE76D</vt:lpwstr>
  </property>
  <property fmtid="{D5CDD505-2E9C-101B-9397-08002B2CF9AE}" pid="3" name="MediaServiceImageTags">
    <vt:lpwstr/>
  </property>
</Properties>
</file>