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4"/>
  </p:sldMasterIdLst>
  <p:notesMasterIdLst>
    <p:notesMasterId r:id="rId20"/>
  </p:notesMasterIdLst>
  <p:handoutMasterIdLst>
    <p:handoutMasterId r:id="rId21"/>
  </p:handoutMasterIdLst>
  <p:sldIdLst>
    <p:sldId id="752" r:id="rId5"/>
    <p:sldId id="765" r:id="rId6"/>
    <p:sldId id="769" r:id="rId7"/>
    <p:sldId id="771" r:id="rId8"/>
    <p:sldId id="756" r:id="rId9"/>
    <p:sldId id="773" r:id="rId10"/>
    <p:sldId id="775" r:id="rId11"/>
    <p:sldId id="776" r:id="rId12"/>
    <p:sldId id="777" r:id="rId13"/>
    <p:sldId id="778" r:id="rId14"/>
    <p:sldId id="780" r:id="rId15"/>
    <p:sldId id="779" r:id="rId16"/>
    <p:sldId id="770" r:id="rId17"/>
    <p:sldId id="768" r:id="rId18"/>
    <p:sldId id="758" r:id="rId19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A3C"/>
    <a:srgbClr val="E7E7E7"/>
    <a:srgbClr val="C8D3D8"/>
    <a:srgbClr val="7494A4"/>
    <a:srgbClr val="0E6EB6"/>
    <a:srgbClr val="708792"/>
    <a:srgbClr val="F68A42"/>
    <a:srgbClr val="9ACC00"/>
    <a:srgbClr val="18BA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26DDC-3AA1-1F43-91D3-25D6FB968976}" v="3" dt="2026-03-06T10:43:52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5"/>
  </p:normalViewPr>
  <p:slideViewPr>
    <p:cSldViewPr snapToGrid="0">
      <p:cViewPr>
        <p:scale>
          <a:sx n="125" d="100"/>
          <a:sy n="125" d="100"/>
        </p:scale>
        <p:origin x="1116" y="300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DC6FE-C557-4CB3-A379-72B02D09D271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64C95C8E-1E9D-4CE0-B372-344FA8EF19D3}">
      <dgm:prSet phldrT="[Text]" phldr="0"/>
      <dgm:spPr/>
      <dgm:t>
        <a:bodyPr/>
        <a:lstStyle/>
        <a:p>
          <a:r>
            <a:rPr lang="pl-PL" dirty="0"/>
            <a:t>Introduction</a:t>
          </a:r>
        </a:p>
      </dgm:t>
    </dgm:pt>
    <dgm:pt modelId="{372D77D0-419E-4C6E-8549-EAB7FAF8D6F3}" type="parTrans" cxnId="{5E31EA38-533C-48E8-B5C6-8836B5B11FB2}">
      <dgm:prSet/>
      <dgm:spPr/>
      <dgm:t>
        <a:bodyPr/>
        <a:lstStyle/>
        <a:p>
          <a:endParaRPr lang="pl-PL"/>
        </a:p>
      </dgm:t>
    </dgm:pt>
    <dgm:pt modelId="{4790FD68-7507-4372-8390-370ECE9A903E}" type="sibTrans" cxnId="{5E31EA38-533C-48E8-B5C6-8836B5B11FB2}">
      <dgm:prSet/>
      <dgm:spPr/>
      <dgm:t>
        <a:bodyPr/>
        <a:lstStyle/>
        <a:p>
          <a:endParaRPr lang="pl-PL"/>
        </a:p>
      </dgm:t>
    </dgm:pt>
    <dgm:pt modelId="{F491172E-76EB-4E47-AFED-EB6FBDF1FFAE}">
      <dgm:prSet phldrT="[Text]" phldr="0"/>
      <dgm:spPr/>
      <dgm:t>
        <a:bodyPr/>
        <a:lstStyle/>
        <a:p>
          <a:r>
            <a:rPr lang="pl-PL" dirty="0"/>
            <a:t>NiCE Pilots overview</a:t>
          </a:r>
        </a:p>
      </dgm:t>
    </dgm:pt>
    <dgm:pt modelId="{F73ABB92-A3AB-4785-91FE-8E697515E64A}" type="parTrans" cxnId="{2238DEDA-536E-42BF-B783-633C7514900F}">
      <dgm:prSet/>
      <dgm:spPr/>
      <dgm:t>
        <a:bodyPr/>
        <a:lstStyle/>
        <a:p>
          <a:endParaRPr lang="pl-PL"/>
        </a:p>
      </dgm:t>
    </dgm:pt>
    <dgm:pt modelId="{BF8FAC46-D95C-47DE-AB78-E14B8D4E9C9D}" type="sibTrans" cxnId="{2238DEDA-536E-42BF-B783-633C7514900F}">
      <dgm:prSet/>
      <dgm:spPr/>
      <dgm:t>
        <a:bodyPr/>
        <a:lstStyle/>
        <a:p>
          <a:endParaRPr lang="pl-PL"/>
        </a:p>
      </dgm:t>
    </dgm:pt>
    <dgm:pt modelId="{7226462E-4700-4238-88CF-0A4040BACD04}">
      <dgm:prSet phldrT="[Text]" phldr="0"/>
      <dgm:spPr/>
      <dgm:t>
        <a:bodyPr/>
        <a:lstStyle/>
        <a:p>
          <a:r>
            <a:rPr lang="pl-PL" dirty="0"/>
            <a:t>Work in groups: policy recommendations</a:t>
          </a:r>
        </a:p>
      </dgm:t>
    </dgm:pt>
    <dgm:pt modelId="{96E8555F-CADC-48D0-8B89-AE86118C14B1}" type="parTrans" cxnId="{7B1C9DDC-ADBA-497F-A5B2-5B501F429DC6}">
      <dgm:prSet/>
      <dgm:spPr/>
      <dgm:t>
        <a:bodyPr/>
        <a:lstStyle/>
        <a:p>
          <a:endParaRPr lang="pl-PL"/>
        </a:p>
      </dgm:t>
    </dgm:pt>
    <dgm:pt modelId="{B4A3C45D-A21C-49D0-ACAE-3881C8040A91}" type="sibTrans" cxnId="{7B1C9DDC-ADBA-497F-A5B2-5B501F429DC6}">
      <dgm:prSet/>
      <dgm:spPr/>
      <dgm:t>
        <a:bodyPr/>
        <a:lstStyle/>
        <a:p>
          <a:endParaRPr lang="pl-PL"/>
        </a:p>
      </dgm:t>
    </dgm:pt>
    <dgm:pt modelId="{B98B76AD-905A-45D7-B7AE-426826EF7E0E}">
      <dgm:prSet phldrT="[Text]" phldr="0"/>
      <dgm:spPr/>
      <dgm:t>
        <a:bodyPr/>
        <a:lstStyle/>
        <a:p>
          <a:pPr>
            <a:buFont typeface="+mj-lt"/>
            <a:buAutoNum type="arabicPeriod"/>
          </a:pPr>
          <a:r>
            <a:rPr lang="pl-PL" dirty="0"/>
            <a:t>Presentation of group work results and plenary discussion</a:t>
          </a:r>
        </a:p>
      </dgm:t>
    </dgm:pt>
    <dgm:pt modelId="{5BCAB604-23C9-4808-A0C8-8F88F0B42D39}" type="parTrans" cxnId="{7FC0BF34-5003-4221-A01E-80B9A67BCF66}">
      <dgm:prSet/>
      <dgm:spPr/>
      <dgm:t>
        <a:bodyPr/>
        <a:lstStyle/>
        <a:p>
          <a:endParaRPr lang="pl-PL"/>
        </a:p>
      </dgm:t>
    </dgm:pt>
    <dgm:pt modelId="{9949212C-CEC6-4AC7-B505-8B06E5F6DB77}" type="sibTrans" cxnId="{7FC0BF34-5003-4221-A01E-80B9A67BCF66}">
      <dgm:prSet/>
      <dgm:spPr/>
      <dgm:t>
        <a:bodyPr/>
        <a:lstStyle/>
        <a:p>
          <a:endParaRPr lang="pl-PL"/>
        </a:p>
      </dgm:t>
    </dgm:pt>
    <dgm:pt modelId="{C27380CD-233B-4AC3-9226-39F0FD6C891A}" type="pres">
      <dgm:prSet presAssocID="{A53DC6FE-C557-4CB3-A379-72B02D09D271}" presName="Name0" presStyleCnt="0">
        <dgm:presLayoutVars>
          <dgm:dir/>
          <dgm:resizeHandles val="exact"/>
        </dgm:presLayoutVars>
      </dgm:prSet>
      <dgm:spPr/>
    </dgm:pt>
    <dgm:pt modelId="{53B7741B-EE14-4066-B187-1D3B4C2671C9}" type="pres">
      <dgm:prSet presAssocID="{64C95C8E-1E9D-4CE0-B372-344FA8EF19D3}" presName="node" presStyleLbl="node1" presStyleIdx="0" presStyleCnt="4">
        <dgm:presLayoutVars>
          <dgm:bulletEnabled val="1"/>
        </dgm:presLayoutVars>
      </dgm:prSet>
      <dgm:spPr/>
    </dgm:pt>
    <dgm:pt modelId="{DE3B0052-6557-493D-AFD7-8CC298B771A6}" type="pres">
      <dgm:prSet presAssocID="{4790FD68-7507-4372-8390-370ECE9A903E}" presName="sibTrans" presStyleLbl="sibTrans2D1" presStyleIdx="0" presStyleCnt="3"/>
      <dgm:spPr/>
    </dgm:pt>
    <dgm:pt modelId="{B4B03148-2F83-4046-B0DB-3E6C380CC70E}" type="pres">
      <dgm:prSet presAssocID="{4790FD68-7507-4372-8390-370ECE9A903E}" presName="connectorText" presStyleLbl="sibTrans2D1" presStyleIdx="0" presStyleCnt="3"/>
      <dgm:spPr/>
    </dgm:pt>
    <dgm:pt modelId="{7E9F7DC3-2E34-4B41-83F9-C80A551F8B32}" type="pres">
      <dgm:prSet presAssocID="{F491172E-76EB-4E47-AFED-EB6FBDF1FFAE}" presName="node" presStyleLbl="node1" presStyleIdx="1" presStyleCnt="4">
        <dgm:presLayoutVars>
          <dgm:bulletEnabled val="1"/>
        </dgm:presLayoutVars>
      </dgm:prSet>
      <dgm:spPr/>
    </dgm:pt>
    <dgm:pt modelId="{FB052FD2-E15B-42A4-B741-3EB47BDB64FD}" type="pres">
      <dgm:prSet presAssocID="{BF8FAC46-D95C-47DE-AB78-E14B8D4E9C9D}" presName="sibTrans" presStyleLbl="sibTrans2D1" presStyleIdx="1" presStyleCnt="3"/>
      <dgm:spPr/>
    </dgm:pt>
    <dgm:pt modelId="{DC832E99-C6AE-4317-A4AF-4D44AAD5FDA2}" type="pres">
      <dgm:prSet presAssocID="{BF8FAC46-D95C-47DE-AB78-E14B8D4E9C9D}" presName="connectorText" presStyleLbl="sibTrans2D1" presStyleIdx="1" presStyleCnt="3"/>
      <dgm:spPr/>
    </dgm:pt>
    <dgm:pt modelId="{A29CAFD0-4C36-4003-AB92-2C4286F3A8BE}" type="pres">
      <dgm:prSet presAssocID="{7226462E-4700-4238-88CF-0A4040BACD04}" presName="node" presStyleLbl="node1" presStyleIdx="2" presStyleCnt="4">
        <dgm:presLayoutVars>
          <dgm:bulletEnabled val="1"/>
        </dgm:presLayoutVars>
      </dgm:prSet>
      <dgm:spPr/>
    </dgm:pt>
    <dgm:pt modelId="{0F30C250-3E6D-4BCC-AC1C-37A50416A4F2}" type="pres">
      <dgm:prSet presAssocID="{B4A3C45D-A21C-49D0-ACAE-3881C8040A91}" presName="sibTrans" presStyleLbl="sibTrans2D1" presStyleIdx="2" presStyleCnt="3"/>
      <dgm:spPr/>
    </dgm:pt>
    <dgm:pt modelId="{5679E051-545F-4FDA-A705-FCBE72920AE8}" type="pres">
      <dgm:prSet presAssocID="{B4A3C45D-A21C-49D0-ACAE-3881C8040A91}" presName="connectorText" presStyleLbl="sibTrans2D1" presStyleIdx="2" presStyleCnt="3"/>
      <dgm:spPr/>
    </dgm:pt>
    <dgm:pt modelId="{609399E4-1940-4C5F-AD5B-C5C72878B5B9}" type="pres">
      <dgm:prSet presAssocID="{B98B76AD-905A-45D7-B7AE-426826EF7E0E}" presName="node" presStyleLbl="node1" presStyleIdx="3" presStyleCnt="4">
        <dgm:presLayoutVars>
          <dgm:bulletEnabled val="1"/>
        </dgm:presLayoutVars>
      </dgm:prSet>
      <dgm:spPr/>
    </dgm:pt>
  </dgm:ptLst>
  <dgm:cxnLst>
    <dgm:cxn modelId="{E4A60603-6571-4164-8BF5-E7A220517906}" type="presOf" srcId="{BF8FAC46-D95C-47DE-AB78-E14B8D4E9C9D}" destId="{FB052FD2-E15B-42A4-B741-3EB47BDB64FD}" srcOrd="0" destOrd="0" presId="urn:microsoft.com/office/officeart/2005/8/layout/process1"/>
    <dgm:cxn modelId="{19AC8425-E692-4A30-83A4-D8D8D56CFAD4}" type="presOf" srcId="{4790FD68-7507-4372-8390-370ECE9A903E}" destId="{B4B03148-2F83-4046-B0DB-3E6C380CC70E}" srcOrd="1" destOrd="0" presId="urn:microsoft.com/office/officeart/2005/8/layout/process1"/>
    <dgm:cxn modelId="{7FC0BF34-5003-4221-A01E-80B9A67BCF66}" srcId="{A53DC6FE-C557-4CB3-A379-72B02D09D271}" destId="{B98B76AD-905A-45D7-B7AE-426826EF7E0E}" srcOrd="3" destOrd="0" parTransId="{5BCAB604-23C9-4808-A0C8-8F88F0B42D39}" sibTransId="{9949212C-CEC6-4AC7-B505-8B06E5F6DB77}"/>
    <dgm:cxn modelId="{5E31EA38-533C-48E8-B5C6-8836B5B11FB2}" srcId="{A53DC6FE-C557-4CB3-A379-72B02D09D271}" destId="{64C95C8E-1E9D-4CE0-B372-344FA8EF19D3}" srcOrd="0" destOrd="0" parTransId="{372D77D0-419E-4C6E-8549-EAB7FAF8D6F3}" sibTransId="{4790FD68-7507-4372-8390-370ECE9A903E}"/>
    <dgm:cxn modelId="{A070BF3A-1E36-4270-9A21-DAE2A9D20DAC}" type="presOf" srcId="{64C95C8E-1E9D-4CE0-B372-344FA8EF19D3}" destId="{53B7741B-EE14-4066-B187-1D3B4C2671C9}" srcOrd="0" destOrd="0" presId="urn:microsoft.com/office/officeart/2005/8/layout/process1"/>
    <dgm:cxn modelId="{48024649-BD88-4ABA-BBB7-06D6D4FCAC85}" type="presOf" srcId="{B4A3C45D-A21C-49D0-ACAE-3881C8040A91}" destId="{5679E051-545F-4FDA-A705-FCBE72920AE8}" srcOrd="1" destOrd="0" presId="urn:microsoft.com/office/officeart/2005/8/layout/process1"/>
    <dgm:cxn modelId="{7D407183-C580-4085-93E9-87301484F318}" type="presOf" srcId="{7226462E-4700-4238-88CF-0A4040BACD04}" destId="{A29CAFD0-4C36-4003-AB92-2C4286F3A8BE}" srcOrd="0" destOrd="0" presId="urn:microsoft.com/office/officeart/2005/8/layout/process1"/>
    <dgm:cxn modelId="{43FFE48B-91E1-4B12-861C-52EA1C28A832}" type="presOf" srcId="{F491172E-76EB-4E47-AFED-EB6FBDF1FFAE}" destId="{7E9F7DC3-2E34-4B41-83F9-C80A551F8B32}" srcOrd="0" destOrd="0" presId="urn:microsoft.com/office/officeart/2005/8/layout/process1"/>
    <dgm:cxn modelId="{46A97096-2138-4CE9-82F3-8E85FF7A8C46}" type="presOf" srcId="{BF8FAC46-D95C-47DE-AB78-E14B8D4E9C9D}" destId="{DC832E99-C6AE-4317-A4AF-4D44AAD5FDA2}" srcOrd="1" destOrd="0" presId="urn:microsoft.com/office/officeart/2005/8/layout/process1"/>
    <dgm:cxn modelId="{19412CA9-D197-41D6-87B7-6DFD1030D725}" type="presOf" srcId="{4790FD68-7507-4372-8390-370ECE9A903E}" destId="{DE3B0052-6557-493D-AFD7-8CC298B771A6}" srcOrd="0" destOrd="0" presId="urn:microsoft.com/office/officeart/2005/8/layout/process1"/>
    <dgm:cxn modelId="{6ACE75D0-5663-492E-A240-8A5209977DF3}" type="presOf" srcId="{A53DC6FE-C557-4CB3-A379-72B02D09D271}" destId="{C27380CD-233B-4AC3-9226-39F0FD6C891A}" srcOrd="0" destOrd="0" presId="urn:microsoft.com/office/officeart/2005/8/layout/process1"/>
    <dgm:cxn modelId="{2238DEDA-536E-42BF-B783-633C7514900F}" srcId="{A53DC6FE-C557-4CB3-A379-72B02D09D271}" destId="{F491172E-76EB-4E47-AFED-EB6FBDF1FFAE}" srcOrd="1" destOrd="0" parTransId="{F73ABB92-A3AB-4785-91FE-8E697515E64A}" sibTransId="{BF8FAC46-D95C-47DE-AB78-E14B8D4E9C9D}"/>
    <dgm:cxn modelId="{7B1C9DDC-ADBA-497F-A5B2-5B501F429DC6}" srcId="{A53DC6FE-C557-4CB3-A379-72B02D09D271}" destId="{7226462E-4700-4238-88CF-0A4040BACD04}" srcOrd="2" destOrd="0" parTransId="{96E8555F-CADC-48D0-8B89-AE86118C14B1}" sibTransId="{B4A3C45D-A21C-49D0-ACAE-3881C8040A91}"/>
    <dgm:cxn modelId="{4C5B24E4-94C8-459D-8243-1704AC4BC104}" type="presOf" srcId="{B98B76AD-905A-45D7-B7AE-426826EF7E0E}" destId="{609399E4-1940-4C5F-AD5B-C5C72878B5B9}" srcOrd="0" destOrd="0" presId="urn:microsoft.com/office/officeart/2005/8/layout/process1"/>
    <dgm:cxn modelId="{A6B1F6FA-305C-4F16-81C1-A0A4803D1A7B}" type="presOf" srcId="{B4A3C45D-A21C-49D0-ACAE-3881C8040A91}" destId="{0F30C250-3E6D-4BCC-AC1C-37A50416A4F2}" srcOrd="0" destOrd="0" presId="urn:microsoft.com/office/officeart/2005/8/layout/process1"/>
    <dgm:cxn modelId="{D73892CD-5BAA-479C-AF03-FB033F3E18F7}" type="presParOf" srcId="{C27380CD-233B-4AC3-9226-39F0FD6C891A}" destId="{53B7741B-EE14-4066-B187-1D3B4C2671C9}" srcOrd="0" destOrd="0" presId="urn:microsoft.com/office/officeart/2005/8/layout/process1"/>
    <dgm:cxn modelId="{E3A4C579-E191-433D-9D66-BC2AD752837D}" type="presParOf" srcId="{C27380CD-233B-4AC3-9226-39F0FD6C891A}" destId="{DE3B0052-6557-493D-AFD7-8CC298B771A6}" srcOrd="1" destOrd="0" presId="urn:microsoft.com/office/officeart/2005/8/layout/process1"/>
    <dgm:cxn modelId="{7D8AC0AE-72DF-4C68-AFF3-21D17D53A5C3}" type="presParOf" srcId="{DE3B0052-6557-493D-AFD7-8CC298B771A6}" destId="{B4B03148-2F83-4046-B0DB-3E6C380CC70E}" srcOrd="0" destOrd="0" presId="urn:microsoft.com/office/officeart/2005/8/layout/process1"/>
    <dgm:cxn modelId="{A1BC7504-29BB-4ABD-826E-2065797ECC34}" type="presParOf" srcId="{C27380CD-233B-4AC3-9226-39F0FD6C891A}" destId="{7E9F7DC3-2E34-4B41-83F9-C80A551F8B32}" srcOrd="2" destOrd="0" presId="urn:microsoft.com/office/officeart/2005/8/layout/process1"/>
    <dgm:cxn modelId="{853FB735-10F0-4C29-9AD9-ADD1BCB6E3E9}" type="presParOf" srcId="{C27380CD-233B-4AC3-9226-39F0FD6C891A}" destId="{FB052FD2-E15B-42A4-B741-3EB47BDB64FD}" srcOrd="3" destOrd="0" presId="urn:microsoft.com/office/officeart/2005/8/layout/process1"/>
    <dgm:cxn modelId="{B4C2939B-5BC7-4474-A9F1-372E3784D8EF}" type="presParOf" srcId="{FB052FD2-E15B-42A4-B741-3EB47BDB64FD}" destId="{DC832E99-C6AE-4317-A4AF-4D44AAD5FDA2}" srcOrd="0" destOrd="0" presId="urn:microsoft.com/office/officeart/2005/8/layout/process1"/>
    <dgm:cxn modelId="{3F064530-2B66-42E4-886C-46C52BED1BC7}" type="presParOf" srcId="{C27380CD-233B-4AC3-9226-39F0FD6C891A}" destId="{A29CAFD0-4C36-4003-AB92-2C4286F3A8BE}" srcOrd="4" destOrd="0" presId="urn:microsoft.com/office/officeart/2005/8/layout/process1"/>
    <dgm:cxn modelId="{1EB76FEA-54EB-4FDC-9382-0F0A2F3B2FA0}" type="presParOf" srcId="{C27380CD-233B-4AC3-9226-39F0FD6C891A}" destId="{0F30C250-3E6D-4BCC-AC1C-37A50416A4F2}" srcOrd="5" destOrd="0" presId="urn:microsoft.com/office/officeart/2005/8/layout/process1"/>
    <dgm:cxn modelId="{2CE110BD-0F3D-46EA-8B8C-16B02A34DC18}" type="presParOf" srcId="{0F30C250-3E6D-4BCC-AC1C-37A50416A4F2}" destId="{5679E051-545F-4FDA-A705-FCBE72920AE8}" srcOrd="0" destOrd="0" presId="urn:microsoft.com/office/officeart/2005/8/layout/process1"/>
    <dgm:cxn modelId="{89094612-070E-45AC-AE39-1C717988B044}" type="presParOf" srcId="{C27380CD-233B-4AC3-9226-39F0FD6C891A}" destId="{609399E4-1940-4C5F-AD5B-C5C72878B5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BBCD6-5401-4816-8948-25E3D77843E0}" type="doc">
      <dgm:prSet loTypeId="urn:microsoft.com/office/officeart/2005/8/layout/radial5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5D19C90F-9A38-4658-9324-2AB6D70E3FB7}">
      <dgm:prSet phldrT="[Text]" phldr="0" custT="1"/>
      <dgm:spPr/>
      <dgm:t>
        <a:bodyPr/>
        <a:lstStyle/>
        <a:p>
          <a:r>
            <a:rPr lang="pl-PL" sz="1200" dirty="0"/>
            <a:t>CIRCULAR LIFESTYLE @NiCE</a:t>
          </a:r>
        </a:p>
      </dgm:t>
    </dgm:pt>
    <dgm:pt modelId="{01117AEC-4C82-49E9-BBE8-12FAC83470B3}" type="parTrans" cxnId="{A9952ADE-F6C8-4EEE-8BEF-D515FC782BB8}">
      <dgm:prSet/>
      <dgm:spPr/>
      <dgm:t>
        <a:bodyPr/>
        <a:lstStyle/>
        <a:p>
          <a:endParaRPr lang="pl-PL" sz="2400"/>
        </a:p>
      </dgm:t>
    </dgm:pt>
    <dgm:pt modelId="{A87F3DE2-F3FA-45B8-BA02-8155B8E6BCB4}" type="sibTrans" cxnId="{A9952ADE-F6C8-4EEE-8BEF-D515FC782BB8}">
      <dgm:prSet/>
      <dgm:spPr/>
      <dgm:t>
        <a:bodyPr/>
        <a:lstStyle/>
        <a:p>
          <a:endParaRPr lang="pl-PL" sz="2400"/>
        </a:p>
      </dgm:t>
    </dgm:pt>
    <dgm:pt modelId="{0125D6A1-B90A-4076-A573-A6594318D644}">
      <dgm:prSet phldrT="[Text]" custT="1"/>
      <dgm:spPr/>
      <dgm:t>
        <a:bodyPr/>
        <a:lstStyle/>
        <a:p>
          <a:pPr>
            <a:buNone/>
          </a:pPr>
          <a:r>
            <a:rPr lang="en-US" sz="1000" dirty="0"/>
            <a:t>community-based solutions embedded in city </a:t>
          </a:r>
          <a:r>
            <a:rPr lang="en-US" sz="1000" dirty="0" err="1"/>
            <a:t>centres</a:t>
          </a:r>
          <a:endParaRPr lang="pl-PL" sz="1000" dirty="0"/>
        </a:p>
      </dgm:t>
    </dgm:pt>
    <dgm:pt modelId="{920CBF4F-BE2E-4457-B2F4-44F03D37A002}" type="parTrans" cxnId="{FFDD163C-36A8-475D-8118-051485CBBC8B}">
      <dgm:prSet custT="1"/>
      <dgm:spPr/>
      <dgm:t>
        <a:bodyPr/>
        <a:lstStyle/>
        <a:p>
          <a:endParaRPr lang="pl-PL" sz="1000"/>
        </a:p>
      </dgm:t>
    </dgm:pt>
    <dgm:pt modelId="{C0BC3387-9A83-4F48-AF6F-79E11FF85BEA}" type="sibTrans" cxnId="{FFDD163C-36A8-475D-8118-051485CBBC8B}">
      <dgm:prSet/>
      <dgm:spPr/>
      <dgm:t>
        <a:bodyPr/>
        <a:lstStyle/>
        <a:p>
          <a:endParaRPr lang="pl-PL" sz="2400"/>
        </a:p>
      </dgm:t>
    </dgm:pt>
    <dgm:pt modelId="{06CD741E-5808-4B71-B04F-179774714037}">
      <dgm:prSet phldrT="[Text]" custT="1"/>
      <dgm:spPr/>
      <dgm:t>
        <a:bodyPr/>
        <a:lstStyle/>
        <a:p>
          <a:pPr>
            <a:buNone/>
          </a:pPr>
          <a:r>
            <a:rPr lang="en-US" sz="1000" dirty="0"/>
            <a:t>linking environmental, social and economic value</a:t>
          </a:r>
          <a:endParaRPr lang="pl-PL" sz="1000" dirty="0"/>
        </a:p>
      </dgm:t>
    </dgm:pt>
    <dgm:pt modelId="{48313787-C66E-4B5D-9DAA-04DE2F7FAD28}" type="parTrans" cxnId="{54B237F7-4E9E-4B43-8474-8B061E4AF35F}">
      <dgm:prSet custT="1"/>
      <dgm:spPr/>
      <dgm:t>
        <a:bodyPr/>
        <a:lstStyle/>
        <a:p>
          <a:endParaRPr lang="pl-PL" sz="1000"/>
        </a:p>
      </dgm:t>
    </dgm:pt>
    <dgm:pt modelId="{F4E2D01E-6D25-4905-8FE3-126E6201D3D3}" type="sibTrans" cxnId="{54B237F7-4E9E-4B43-8474-8B061E4AF35F}">
      <dgm:prSet/>
      <dgm:spPr/>
      <dgm:t>
        <a:bodyPr/>
        <a:lstStyle/>
        <a:p>
          <a:endParaRPr lang="pl-PL" sz="2400"/>
        </a:p>
      </dgm:t>
    </dgm:pt>
    <dgm:pt modelId="{DA257275-460C-4195-BBF0-47F61EA89931}">
      <dgm:prSet phldrT="[Tex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activating underused spaces and </a:t>
          </a:r>
          <a:r>
            <a:rPr lang="en-US" sz="1000"/>
            <a:t>local potential</a:t>
          </a:r>
          <a:endParaRPr lang="pl-PL" sz="1000" dirty="0"/>
        </a:p>
      </dgm:t>
    </dgm:pt>
    <dgm:pt modelId="{F42F9391-2103-4CEF-AE35-F31125E716EA}" type="parTrans" cxnId="{638CA201-1064-489E-A95F-DA568E223506}">
      <dgm:prSet custT="1"/>
      <dgm:spPr/>
      <dgm:t>
        <a:bodyPr/>
        <a:lstStyle/>
        <a:p>
          <a:endParaRPr lang="pl-PL" sz="1000"/>
        </a:p>
      </dgm:t>
    </dgm:pt>
    <dgm:pt modelId="{FBE4D78D-B36F-4928-8C0C-9B80AF569D08}" type="sibTrans" cxnId="{638CA201-1064-489E-A95F-DA568E223506}">
      <dgm:prSet/>
      <dgm:spPr/>
      <dgm:t>
        <a:bodyPr/>
        <a:lstStyle/>
        <a:p>
          <a:endParaRPr lang="pl-PL" sz="2400"/>
        </a:p>
      </dgm:t>
    </dgm:pt>
    <dgm:pt modelId="{C5AE45B9-3326-4935-AF8F-A86849D8D8D2}">
      <dgm:prSet phldrT="[Text]" phldr="0" custT="1"/>
      <dgm:spPr/>
      <dgm:t>
        <a:bodyPr/>
        <a:lstStyle/>
        <a:p>
          <a:pPr>
            <a:buNone/>
          </a:pPr>
          <a:r>
            <a:rPr lang="en-US" sz="1000" dirty="0"/>
            <a:t>everyday practices based on reuse, repair, sharing and responsible consumption</a:t>
          </a:r>
          <a:endParaRPr lang="pl-PL" sz="1000" dirty="0"/>
        </a:p>
      </dgm:t>
    </dgm:pt>
    <dgm:pt modelId="{A3532839-3AFB-4575-900B-0DE0E9754184}" type="parTrans" cxnId="{E8E2BFA6-976E-4AF4-ABEC-94DC31B1B934}">
      <dgm:prSet custT="1"/>
      <dgm:spPr/>
      <dgm:t>
        <a:bodyPr/>
        <a:lstStyle/>
        <a:p>
          <a:endParaRPr lang="pl-PL" sz="1000"/>
        </a:p>
      </dgm:t>
    </dgm:pt>
    <dgm:pt modelId="{D4301F69-4B0D-4268-AAB6-6DD0A369C50F}" type="sibTrans" cxnId="{E8E2BFA6-976E-4AF4-ABEC-94DC31B1B934}">
      <dgm:prSet/>
      <dgm:spPr/>
      <dgm:t>
        <a:bodyPr/>
        <a:lstStyle/>
        <a:p>
          <a:endParaRPr lang="pl-PL" sz="2400"/>
        </a:p>
      </dgm:t>
    </dgm:pt>
    <dgm:pt modelId="{FC995D06-9E05-4BE7-8DA1-B88313AE1D5B}" type="pres">
      <dgm:prSet presAssocID="{2D3BBCD6-5401-4816-8948-25E3D77843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455068-C4A1-43C7-9F17-E0C33DAD1FFE}" type="pres">
      <dgm:prSet presAssocID="{5D19C90F-9A38-4658-9324-2AB6D70E3FB7}" presName="centerShape" presStyleLbl="node0" presStyleIdx="0" presStyleCnt="1" custScaleX="105336" custScaleY="105336"/>
      <dgm:spPr/>
    </dgm:pt>
    <dgm:pt modelId="{9D1F0BCF-B48F-4FB7-A067-3D868DEA50E5}" type="pres">
      <dgm:prSet presAssocID="{A3532839-3AFB-4575-900B-0DE0E9754184}" presName="parTrans" presStyleLbl="sibTrans2D1" presStyleIdx="0" presStyleCnt="4"/>
      <dgm:spPr/>
    </dgm:pt>
    <dgm:pt modelId="{BE4FA5FA-ABD7-4A3C-8264-C7EB0B8427DD}" type="pres">
      <dgm:prSet presAssocID="{A3532839-3AFB-4575-900B-0DE0E9754184}" presName="connectorText" presStyleLbl="sibTrans2D1" presStyleIdx="0" presStyleCnt="4"/>
      <dgm:spPr/>
    </dgm:pt>
    <dgm:pt modelId="{D30D7CA7-3D22-4DA2-AFDD-A224C5C04554}" type="pres">
      <dgm:prSet presAssocID="{C5AE45B9-3326-4935-AF8F-A86849D8D8D2}" presName="node" presStyleLbl="node1" presStyleIdx="0" presStyleCnt="4" custScaleX="171824" custScaleY="103094">
        <dgm:presLayoutVars>
          <dgm:bulletEnabled val="1"/>
        </dgm:presLayoutVars>
      </dgm:prSet>
      <dgm:spPr/>
    </dgm:pt>
    <dgm:pt modelId="{FE4A098F-7B4B-4D60-BAEB-AA051C291225}" type="pres">
      <dgm:prSet presAssocID="{920CBF4F-BE2E-4457-B2F4-44F03D37A002}" presName="parTrans" presStyleLbl="sibTrans2D1" presStyleIdx="1" presStyleCnt="4"/>
      <dgm:spPr/>
    </dgm:pt>
    <dgm:pt modelId="{E4381210-0F6A-49B7-A496-E85229E410CE}" type="pres">
      <dgm:prSet presAssocID="{920CBF4F-BE2E-4457-B2F4-44F03D37A002}" presName="connectorText" presStyleLbl="sibTrans2D1" presStyleIdx="1" presStyleCnt="4"/>
      <dgm:spPr/>
    </dgm:pt>
    <dgm:pt modelId="{85A3A3A8-8ACA-4103-B1CB-27EDC9FCA35E}" type="pres">
      <dgm:prSet presAssocID="{0125D6A1-B90A-4076-A573-A6594318D644}" presName="node" presStyleLbl="node1" presStyleIdx="1" presStyleCnt="4" custScaleX="171824" custScaleY="103094" custRadScaleRad="126199">
        <dgm:presLayoutVars>
          <dgm:bulletEnabled val="1"/>
        </dgm:presLayoutVars>
      </dgm:prSet>
      <dgm:spPr/>
    </dgm:pt>
    <dgm:pt modelId="{9A9D2F8E-EC49-428F-BFE7-B499938204B4}" type="pres">
      <dgm:prSet presAssocID="{48313787-C66E-4B5D-9DAA-04DE2F7FAD28}" presName="parTrans" presStyleLbl="sibTrans2D1" presStyleIdx="2" presStyleCnt="4"/>
      <dgm:spPr/>
    </dgm:pt>
    <dgm:pt modelId="{E659AABA-1C81-46DF-9C7A-D7C572CF1C1E}" type="pres">
      <dgm:prSet presAssocID="{48313787-C66E-4B5D-9DAA-04DE2F7FAD28}" presName="connectorText" presStyleLbl="sibTrans2D1" presStyleIdx="2" presStyleCnt="4"/>
      <dgm:spPr/>
    </dgm:pt>
    <dgm:pt modelId="{27E0C8F3-0646-4644-AD53-6A60F94AE168}" type="pres">
      <dgm:prSet presAssocID="{06CD741E-5808-4B71-B04F-179774714037}" presName="node" presStyleLbl="node1" presStyleIdx="2" presStyleCnt="4" custScaleX="171824" custScaleY="103094">
        <dgm:presLayoutVars>
          <dgm:bulletEnabled val="1"/>
        </dgm:presLayoutVars>
      </dgm:prSet>
      <dgm:spPr/>
    </dgm:pt>
    <dgm:pt modelId="{4E35D2D1-BBB3-4FB2-A885-863865654EFB}" type="pres">
      <dgm:prSet presAssocID="{F42F9391-2103-4CEF-AE35-F31125E716EA}" presName="parTrans" presStyleLbl="sibTrans2D1" presStyleIdx="3" presStyleCnt="4"/>
      <dgm:spPr/>
    </dgm:pt>
    <dgm:pt modelId="{F0C7E44B-25F7-47F9-BBEA-4E0FAFA728FE}" type="pres">
      <dgm:prSet presAssocID="{F42F9391-2103-4CEF-AE35-F31125E716EA}" presName="connectorText" presStyleLbl="sibTrans2D1" presStyleIdx="3" presStyleCnt="4"/>
      <dgm:spPr/>
    </dgm:pt>
    <dgm:pt modelId="{5073C298-2B09-476E-A85C-2605F10B5E0E}" type="pres">
      <dgm:prSet presAssocID="{DA257275-460C-4195-BBF0-47F61EA89931}" presName="node" presStyleLbl="node1" presStyleIdx="3" presStyleCnt="4" custScaleX="171824" custScaleY="103094" custRadScaleRad="123341">
        <dgm:presLayoutVars>
          <dgm:bulletEnabled val="1"/>
        </dgm:presLayoutVars>
      </dgm:prSet>
      <dgm:spPr/>
    </dgm:pt>
  </dgm:ptLst>
  <dgm:cxnLst>
    <dgm:cxn modelId="{638CA201-1064-489E-A95F-DA568E223506}" srcId="{5D19C90F-9A38-4658-9324-2AB6D70E3FB7}" destId="{DA257275-460C-4195-BBF0-47F61EA89931}" srcOrd="3" destOrd="0" parTransId="{F42F9391-2103-4CEF-AE35-F31125E716EA}" sibTransId="{FBE4D78D-B36F-4928-8C0C-9B80AF569D08}"/>
    <dgm:cxn modelId="{68478F31-147E-4F83-BEE5-239FE746390A}" type="presOf" srcId="{2D3BBCD6-5401-4816-8948-25E3D77843E0}" destId="{FC995D06-9E05-4BE7-8DA1-B88313AE1D5B}" srcOrd="0" destOrd="0" presId="urn:microsoft.com/office/officeart/2005/8/layout/radial5"/>
    <dgm:cxn modelId="{FFDD163C-36A8-475D-8118-051485CBBC8B}" srcId="{5D19C90F-9A38-4658-9324-2AB6D70E3FB7}" destId="{0125D6A1-B90A-4076-A573-A6594318D644}" srcOrd="1" destOrd="0" parTransId="{920CBF4F-BE2E-4457-B2F4-44F03D37A002}" sibTransId="{C0BC3387-9A83-4F48-AF6F-79E11FF85BEA}"/>
    <dgm:cxn modelId="{D4F3885E-7D0F-451E-BFE1-E08F052FBC3C}" type="presOf" srcId="{C5AE45B9-3326-4935-AF8F-A86849D8D8D2}" destId="{D30D7CA7-3D22-4DA2-AFDD-A224C5C04554}" srcOrd="0" destOrd="0" presId="urn:microsoft.com/office/officeart/2005/8/layout/radial5"/>
    <dgm:cxn modelId="{A31D7263-DB28-4D69-9CDE-F661D73A323A}" type="presOf" srcId="{F42F9391-2103-4CEF-AE35-F31125E716EA}" destId="{4E35D2D1-BBB3-4FB2-A885-863865654EFB}" srcOrd="0" destOrd="0" presId="urn:microsoft.com/office/officeart/2005/8/layout/radial5"/>
    <dgm:cxn modelId="{289D8E6D-F85D-4DFD-A9AD-1D7C10E82A95}" type="presOf" srcId="{A3532839-3AFB-4575-900B-0DE0E9754184}" destId="{9D1F0BCF-B48F-4FB7-A067-3D868DEA50E5}" srcOrd="0" destOrd="0" presId="urn:microsoft.com/office/officeart/2005/8/layout/radial5"/>
    <dgm:cxn modelId="{CC6F5F8B-7C42-4210-B5DC-60FDBBE70258}" type="presOf" srcId="{F42F9391-2103-4CEF-AE35-F31125E716EA}" destId="{F0C7E44B-25F7-47F9-BBEA-4E0FAFA728FE}" srcOrd="1" destOrd="0" presId="urn:microsoft.com/office/officeart/2005/8/layout/radial5"/>
    <dgm:cxn modelId="{E8E2BFA6-976E-4AF4-ABEC-94DC31B1B934}" srcId="{5D19C90F-9A38-4658-9324-2AB6D70E3FB7}" destId="{C5AE45B9-3326-4935-AF8F-A86849D8D8D2}" srcOrd="0" destOrd="0" parTransId="{A3532839-3AFB-4575-900B-0DE0E9754184}" sibTransId="{D4301F69-4B0D-4268-AAB6-6DD0A369C50F}"/>
    <dgm:cxn modelId="{4BC802AD-A548-4F2C-B3A5-0A882BB2F15D}" type="presOf" srcId="{5D19C90F-9A38-4658-9324-2AB6D70E3FB7}" destId="{6D455068-C4A1-43C7-9F17-E0C33DAD1FFE}" srcOrd="0" destOrd="0" presId="urn:microsoft.com/office/officeart/2005/8/layout/radial5"/>
    <dgm:cxn modelId="{BF58E2B9-6683-43D4-B267-727631107252}" type="presOf" srcId="{920CBF4F-BE2E-4457-B2F4-44F03D37A002}" destId="{E4381210-0F6A-49B7-A496-E85229E410CE}" srcOrd="1" destOrd="0" presId="urn:microsoft.com/office/officeart/2005/8/layout/radial5"/>
    <dgm:cxn modelId="{1762C8C3-7454-4BA8-B20B-937B1901A88B}" type="presOf" srcId="{06CD741E-5808-4B71-B04F-179774714037}" destId="{27E0C8F3-0646-4644-AD53-6A60F94AE168}" srcOrd="0" destOrd="0" presId="urn:microsoft.com/office/officeart/2005/8/layout/radial5"/>
    <dgm:cxn modelId="{0F723ADA-3C66-4409-BD37-8F6A37A6442A}" type="presOf" srcId="{48313787-C66E-4B5D-9DAA-04DE2F7FAD28}" destId="{9A9D2F8E-EC49-428F-BFE7-B499938204B4}" srcOrd="0" destOrd="0" presId="urn:microsoft.com/office/officeart/2005/8/layout/radial5"/>
    <dgm:cxn modelId="{7B5462DA-B583-4FDE-83E4-106537411180}" type="presOf" srcId="{920CBF4F-BE2E-4457-B2F4-44F03D37A002}" destId="{FE4A098F-7B4B-4D60-BAEB-AA051C291225}" srcOrd="0" destOrd="0" presId="urn:microsoft.com/office/officeart/2005/8/layout/radial5"/>
    <dgm:cxn modelId="{4729F0DB-B1F4-4F7B-8C84-B6661D8B9A5B}" type="presOf" srcId="{DA257275-460C-4195-BBF0-47F61EA89931}" destId="{5073C298-2B09-476E-A85C-2605F10B5E0E}" srcOrd="0" destOrd="0" presId="urn:microsoft.com/office/officeart/2005/8/layout/radial5"/>
    <dgm:cxn modelId="{A9952ADE-F6C8-4EEE-8BEF-D515FC782BB8}" srcId="{2D3BBCD6-5401-4816-8948-25E3D77843E0}" destId="{5D19C90F-9A38-4658-9324-2AB6D70E3FB7}" srcOrd="0" destOrd="0" parTransId="{01117AEC-4C82-49E9-BBE8-12FAC83470B3}" sibTransId="{A87F3DE2-F3FA-45B8-BA02-8155B8E6BCB4}"/>
    <dgm:cxn modelId="{B24C9CE9-26F5-444C-85F4-952104193C95}" type="presOf" srcId="{A3532839-3AFB-4575-900B-0DE0E9754184}" destId="{BE4FA5FA-ABD7-4A3C-8264-C7EB0B8427DD}" srcOrd="1" destOrd="0" presId="urn:microsoft.com/office/officeart/2005/8/layout/radial5"/>
    <dgm:cxn modelId="{A4A972EE-4D6D-420D-AEA7-6836BFF19CE3}" type="presOf" srcId="{0125D6A1-B90A-4076-A573-A6594318D644}" destId="{85A3A3A8-8ACA-4103-B1CB-27EDC9FCA35E}" srcOrd="0" destOrd="0" presId="urn:microsoft.com/office/officeart/2005/8/layout/radial5"/>
    <dgm:cxn modelId="{54B237F7-4E9E-4B43-8474-8B061E4AF35F}" srcId="{5D19C90F-9A38-4658-9324-2AB6D70E3FB7}" destId="{06CD741E-5808-4B71-B04F-179774714037}" srcOrd="2" destOrd="0" parTransId="{48313787-C66E-4B5D-9DAA-04DE2F7FAD28}" sibTransId="{F4E2D01E-6D25-4905-8FE3-126E6201D3D3}"/>
    <dgm:cxn modelId="{6424EAF7-6C0D-4667-AE31-F455F7D75866}" type="presOf" srcId="{48313787-C66E-4B5D-9DAA-04DE2F7FAD28}" destId="{E659AABA-1C81-46DF-9C7A-D7C572CF1C1E}" srcOrd="1" destOrd="0" presId="urn:microsoft.com/office/officeart/2005/8/layout/radial5"/>
    <dgm:cxn modelId="{C0CFF53E-CA77-4BB1-90AF-FF1575986ACF}" type="presParOf" srcId="{FC995D06-9E05-4BE7-8DA1-B88313AE1D5B}" destId="{6D455068-C4A1-43C7-9F17-E0C33DAD1FFE}" srcOrd="0" destOrd="0" presId="urn:microsoft.com/office/officeart/2005/8/layout/radial5"/>
    <dgm:cxn modelId="{2B1945E5-B8AE-4DED-AFF8-1E633E74A590}" type="presParOf" srcId="{FC995D06-9E05-4BE7-8DA1-B88313AE1D5B}" destId="{9D1F0BCF-B48F-4FB7-A067-3D868DEA50E5}" srcOrd="1" destOrd="0" presId="urn:microsoft.com/office/officeart/2005/8/layout/radial5"/>
    <dgm:cxn modelId="{873928DF-1EE2-4BB5-AEBB-C9CEAD781E2A}" type="presParOf" srcId="{9D1F0BCF-B48F-4FB7-A067-3D868DEA50E5}" destId="{BE4FA5FA-ABD7-4A3C-8264-C7EB0B8427DD}" srcOrd="0" destOrd="0" presId="urn:microsoft.com/office/officeart/2005/8/layout/radial5"/>
    <dgm:cxn modelId="{4CC97F79-5742-47E2-B714-60579509A9A8}" type="presParOf" srcId="{FC995D06-9E05-4BE7-8DA1-B88313AE1D5B}" destId="{D30D7CA7-3D22-4DA2-AFDD-A224C5C04554}" srcOrd="2" destOrd="0" presId="urn:microsoft.com/office/officeart/2005/8/layout/radial5"/>
    <dgm:cxn modelId="{F580A2E2-6F29-4238-AFF1-8F3638033FEB}" type="presParOf" srcId="{FC995D06-9E05-4BE7-8DA1-B88313AE1D5B}" destId="{FE4A098F-7B4B-4D60-BAEB-AA051C291225}" srcOrd="3" destOrd="0" presId="urn:microsoft.com/office/officeart/2005/8/layout/radial5"/>
    <dgm:cxn modelId="{0B3812D1-0CD1-44E6-ADE2-20BEA41A70E6}" type="presParOf" srcId="{FE4A098F-7B4B-4D60-BAEB-AA051C291225}" destId="{E4381210-0F6A-49B7-A496-E85229E410CE}" srcOrd="0" destOrd="0" presId="urn:microsoft.com/office/officeart/2005/8/layout/radial5"/>
    <dgm:cxn modelId="{83B9711D-3CB7-4F6E-B2CE-3A14BF88A157}" type="presParOf" srcId="{FC995D06-9E05-4BE7-8DA1-B88313AE1D5B}" destId="{85A3A3A8-8ACA-4103-B1CB-27EDC9FCA35E}" srcOrd="4" destOrd="0" presId="urn:microsoft.com/office/officeart/2005/8/layout/radial5"/>
    <dgm:cxn modelId="{6ED1308C-D34E-4BBA-9113-3C7A592EABFB}" type="presParOf" srcId="{FC995D06-9E05-4BE7-8DA1-B88313AE1D5B}" destId="{9A9D2F8E-EC49-428F-BFE7-B499938204B4}" srcOrd="5" destOrd="0" presId="urn:microsoft.com/office/officeart/2005/8/layout/radial5"/>
    <dgm:cxn modelId="{D2B522B9-C6C0-480A-92DA-0A117BA3CE11}" type="presParOf" srcId="{9A9D2F8E-EC49-428F-BFE7-B499938204B4}" destId="{E659AABA-1C81-46DF-9C7A-D7C572CF1C1E}" srcOrd="0" destOrd="0" presId="urn:microsoft.com/office/officeart/2005/8/layout/radial5"/>
    <dgm:cxn modelId="{6F03712F-1743-4E56-A02D-613ED13DC1BE}" type="presParOf" srcId="{FC995D06-9E05-4BE7-8DA1-B88313AE1D5B}" destId="{27E0C8F3-0646-4644-AD53-6A60F94AE168}" srcOrd="6" destOrd="0" presId="urn:microsoft.com/office/officeart/2005/8/layout/radial5"/>
    <dgm:cxn modelId="{607383FB-3F54-4318-8A87-524553148D2D}" type="presParOf" srcId="{FC995D06-9E05-4BE7-8DA1-B88313AE1D5B}" destId="{4E35D2D1-BBB3-4FB2-A885-863865654EFB}" srcOrd="7" destOrd="0" presId="urn:microsoft.com/office/officeart/2005/8/layout/radial5"/>
    <dgm:cxn modelId="{DA7C525E-4E4A-4E3D-A23B-3A8C318DCB6C}" type="presParOf" srcId="{4E35D2D1-BBB3-4FB2-A885-863865654EFB}" destId="{F0C7E44B-25F7-47F9-BBEA-4E0FAFA728FE}" srcOrd="0" destOrd="0" presId="urn:microsoft.com/office/officeart/2005/8/layout/radial5"/>
    <dgm:cxn modelId="{4E0670FE-9C8F-42B3-9E86-15D6B699B9BD}" type="presParOf" srcId="{FC995D06-9E05-4BE7-8DA1-B88313AE1D5B}" destId="{5073C298-2B09-476E-A85C-2605F10B5E0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69E34-FDF0-4B7B-9801-172D812E2BA7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4D16C2F-57B7-48C1-8ACF-8C63B9D08833}">
      <dgm:prSet phldrT="[Text]" phldr="0"/>
      <dgm:spPr/>
      <dgm:t>
        <a:bodyPr/>
        <a:lstStyle/>
        <a:p>
          <a:pPr algn="ctr"/>
          <a:r>
            <a:rPr lang="pl-PL" b="1" dirty="0"/>
            <a:t>1. </a:t>
          </a:r>
        </a:p>
        <a:p>
          <a:pPr algn="ctr"/>
          <a:r>
            <a:rPr lang="pl-PL" b="1" dirty="0"/>
            <a:t>Short introduction of the pilot:</a:t>
          </a:r>
        </a:p>
        <a:p>
          <a:pPr algn="l"/>
          <a:r>
            <a:rPr lang="pl-PL" dirty="0"/>
            <a:t>-</a:t>
          </a:r>
          <a:r>
            <a:rPr lang="en-US" dirty="0"/>
            <a:t>key elements of pilot</a:t>
          </a:r>
          <a:r>
            <a:rPr lang="pl-PL" dirty="0"/>
            <a:t> activities</a:t>
          </a:r>
          <a:endParaRPr lang="en-US" dirty="0"/>
        </a:p>
        <a:p>
          <a:pPr algn="l">
            <a:buNone/>
          </a:pPr>
          <a:r>
            <a:rPr lang="pl-PL" dirty="0"/>
            <a:t>-main success factors</a:t>
          </a:r>
        </a:p>
        <a:p>
          <a:pPr algn="l">
            <a:buNone/>
          </a:pPr>
          <a:r>
            <a:rPr lang="pl-PL" dirty="0"/>
            <a:t>-barriers and limits encountered</a:t>
          </a:r>
        </a:p>
      </dgm:t>
    </dgm:pt>
    <dgm:pt modelId="{5CF01167-4530-414D-8AD7-ED19B16A891E}" type="parTrans" cxnId="{17D5818C-0672-4B6F-AD4C-BE2FB957695F}">
      <dgm:prSet/>
      <dgm:spPr/>
      <dgm:t>
        <a:bodyPr/>
        <a:lstStyle/>
        <a:p>
          <a:endParaRPr lang="pl-PL"/>
        </a:p>
      </dgm:t>
    </dgm:pt>
    <dgm:pt modelId="{0CBEEF1A-48FA-41FC-B869-F74342828491}" type="sibTrans" cxnId="{17D5818C-0672-4B6F-AD4C-BE2FB957695F}">
      <dgm:prSet/>
      <dgm:spPr/>
      <dgm:t>
        <a:bodyPr/>
        <a:lstStyle/>
        <a:p>
          <a:endParaRPr lang="pl-PL"/>
        </a:p>
      </dgm:t>
    </dgm:pt>
    <dgm:pt modelId="{58021666-BE8D-49DA-B6D1-E46CDAFB0094}">
      <dgm:prSet phldrT="[Text]"/>
      <dgm:spPr/>
      <dgm:t>
        <a:bodyPr/>
        <a:lstStyle/>
        <a:p>
          <a:pPr algn="ctr"/>
          <a:r>
            <a:rPr lang="pl-PL" b="1" dirty="0"/>
            <a:t>2. </a:t>
          </a:r>
        </a:p>
        <a:p>
          <a:pPr algn="l"/>
          <a:r>
            <a:rPr lang="pl-PL" dirty="0"/>
            <a:t>W</a:t>
          </a:r>
          <a:r>
            <a:rPr lang="en-US" dirty="0" err="1"/>
            <a:t>hich</a:t>
          </a:r>
          <a:r>
            <a:rPr lang="en-US" dirty="0"/>
            <a:t> </a:t>
          </a:r>
          <a:r>
            <a:rPr lang="en-US" b="1" dirty="0"/>
            <a:t>elements of the pilot </a:t>
          </a:r>
          <a:r>
            <a:rPr lang="pl-PL" b="1" dirty="0"/>
            <a:t>could be replicatated </a:t>
          </a:r>
          <a:r>
            <a:rPr lang="pl-PL" b="0" dirty="0"/>
            <a:t>in</a:t>
          </a:r>
          <a:r>
            <a:rPr lang="pl-PL" dirty="0"/>
            <a:t> your city / region?</a:t>
          </a:r>
        </a:p>
      </dgm:t>
    </dgm:pt>
    <dgm:pt modelId="{00B07B74-4533-4420-B505-89C2708CE95F}" type="parTrans" cxnId="{89511A52-321F-4E03-BC9D-006E01C0BEA6}">
      <dgm:prSet/>
      <dgm:spPr/>
      <dgm:t>
        <a:bodyPr/>
        <a:lstStyle/>
        <a:p>
          <a:endParaRPr lang="pl-PL"/>
        </a:p>
      </dgm:t>
    </dgm:pt>
    <dgm:pt modelId="{BDE6EA50-2CCF-4039-B029-15AED4C4D31B}" type="sibTrans" cxnId="{89511A52-321F-4E03-BC9D-006E01C0BEA6}">
      <dgm:prSet/>
      <dgm:spPr/>
      <dgm:t>
        <a:bodyPr/>
        <a:lstStyle/>
        <a:p>
          <a:endParaRPr lang="pl-PL"/>
        </a:p>
      </dgm:t>
    </dgm:pt>
    <dgm:pt modelId="{11CDF603-2F3C-482B-9930-D4402702F5C8}">
      <dgm:prSet phldrT="[Text]" custT="1"/>
      <dgm:spPr/>
      <dgm:t>
        <a:bodyPr/>
        <a:lstStyle/>
        <a:p>
          <a:pPr algn="ctr"/>
          <a:r>
            <a:rPr lang="pl-PL" sz="1300" b="1" dirty="0"/>
            <a:t>3. </a:t>
          </a:r>
        </a:p>
        <a:p>
          <a:pPr algn="l"/>
          <a:r>
            <a:rPr lang="pl-PL" sz="1300" b="0" i="0" dirty="0"/>
            <a:t>What are </a:t>
          </a:r>
          <a:r>
            <a:rPr lang="pl-PL" sz="1300" b="1" i="0" dirty="0"/>
            <a:t>enabling factors and barriers for replication </a:t>
          </a:r>
          <a:r>
            <a:rPr lang="pl-PL" sz="1300" b="0" i="0" dirty="0"/>
            <a:t>of the pilot (or its elements) in your city / region?</a:t>
          </a:r>
        </a:p>
      </dgm:t>
    </dgm:pt>
    <dgm:pt modelId="{08CDA7CD-34F0-44CD-86A6-A7052B6B0B05}" type="parTrans" cxnId="{2A007A64-BCF1-48C0-951D-F23688C140EE}">
      <dgm:prSet/>
      <dgm:spPr/>
      <dgm:t>
        <a:bodyPr/>
        <a:lstStyle/>
        <a:p>
          <a:endParaRPr lang="pl-PL"/>
        </a:p>
      </dgm:t>
    </dgm:pt>
    <dgm:pt modelId="{37BDBC47-05C8-4F3D-9E08-E7F8830C7489}" type="sibTrans" cxnId="{2A007A64-BCF1-48C0-951D-F23688C140EE}">
      <dgm:prSet/>
      <dgm:spPr/>
      <dgm:t>
        <a:bodyPr/>
        <a:lstStyle/>
        <a:p>
          <a:endParaRPr lang="pl-PL"/>
        </a:p>
      </dgm:t>
    </dgm:pt>
    <dgm:pt modelId="{283E922B-4905-4AA7-9784-D658BB20442D}">
      <dgm:prSet phldrT="[Text]"/>
      <dgm:spPr/>
      <dgm:t>
        <a:bodyPr/>
        <a:lstStyle/>
        <a:p>
          <a:pPr algn="ctr"/>
          <a:r>
            <a:rPr lang="pl-PL" b="1" dirty="0"/>
            <a:t>4. </a:t>
          </a:r>
        </a:p>
        <a:p>
          <a:pPr algn="l"/>
          <a:r>
            <a:rPr lang="pl-PL" dirty="0"/>
            <a:t>For wide-spread adoption of similar initiatives, w</a:t>
          </a:r>
          <a:r>
            <a:rPr lang="en-US" dirty="0"/>
            <a:t>hat type of </a:t>
          </a:r>
          <a:r>
            <a:rPr lang="en-US" b="1" dirty="0"/>
            <a:t>policy </a:t>
          </a:r>
          <a:r>
            <a:rPr lang="pl-PL" b="1" dirty="0"/>
            <a:t>change</a:t>
          </a:r>
          <a:r>
            <a:rPr lang="en-US" b="1" dirty="0"/>
            <a:t> </a:t>
          </a:r>
          <a:r>
            <a:rPr lang="en-US" dirty="0"/>
            <a:t>is most needed at:
</a:t>
          </a:r>
          <a:r>
            <a:rPr lang="pl-PL" dirty="0"/>
            <a:t>-</a:t>
          </a:r>
          <a:r>
            <a:rPr lang="en-US" dirty="0"/>
            <a:t>local lev</a:t>
          </a:r>
          <a:r>
            <a:rPr lang="pl-PL" dirty="0"/>
            <a:t>el</a:t>
          </a:r>
          <a:r>
            <a:rPr lang="en-US" dirty="0"/>
            <a:t>
</a:t>
          </a:r>
          <a:r>
            <a:rPr lang="pl-PL" dirty="0"/>
            <a:t>-</a:t>
          </a:r>
          <a:r>
            <a:rPr lang="en-US" dirty="0"/>
            <a:t>national </a:t>
          </a:r>
          <a:r>
            <a:rPr lang="en-US" dirty="0" err="1"/>
            <a:t>leve</a:t>
          </a:r>
          <a:r>
            <a:rPr lang="pl-PL" dirty="0"/>
            <a:t>l</a:t>
          </a:r>
          <a:r>
            <a:rPr lang="en-US" dirty="0"/>
            <a:t>
</a:t>
          </a:r>
          <a:r>
            <a:rPr lang="pl-PL" dirty="0"/>
            <a:t>-</a:t>
          </a:r>
          <a:r>
            <a:rPr lang="en-US" dirty="0"/>
            <a:t>EU level</a:t>
          </a:r>
          <a:r>
            <a:rPr lang="pl-PL" dirty="0"/>
            <a:t>?</a:t>
          </a:r>
        </a:p>
      </dgm:t>
    </dgm:pt>
    <dgm:pt modelId="{22940FC0-4602-44F5-A10D-845D9EA8F60D}" type="parTrans" cxnId="{26A7964C-269F-49A5-BE95-ECB49D7D7D87}">
      <dgm:prSet/>
      <dgm:spPr/>
      <dgm:t>
        <a:bodyPr/>
        <a:lstStyle/>
        <a:p>
          <a:endParaRPr lang="pl-PL"/>
        </a:p>
      </dgm:t>
    </dgm:pt>
    <dgm:pt modelId="{8358401F-F698-42CA-9FE5-D2FE5C715BE2}" type="sibTrans" cxnId="{26A7964C-269F-49A5-BE95-ECB49D7D7D87}">
      <dgm:prSet/>
      <dgm:spPr/>
      <dgm:t>
        <a:bodyPr/>
        <a:lstStyle/>
        <a:p>
          <a:endParaRPr lang="pl-PL"/>
        </a:p>
      </dgm:t>
    </dgm:pt>
    <dgm:pt modelId="{47543A78-8B46-4DDB-B292-CF8714972DD2}" type="pres">
      <dgm:prSet presAssocID="{21369E34-FDF0-4B7B-9801-172D812E2BA7}" presName="Name0" presStyleCnt="0">
        <dgm:presLayoutVars>
          <dgm:dir/>
          <dgm:resizeHandles val="exact"/>
        </dgm:presLayoutVars>
      </dgm:prSet>
      <dgm:spPr/>
    </dgm:pt>
    <dgm:pt modelId="{F7A328F6-B339-46F4-AEBD-BE2476D9B173}" type="pres">
      <dgm:prSet presAssocID="{F4D16C2F-57B7-48C1-8ACF-8C63B9D08833}" presName="node" presStyleLbl="node1" presStyleIdx="0" presStyleCnt="4">
        <dgm:presLayoutVars>
          <dgm:bulletEnabled val="1"/>
        </dgm:presLayoutVars>
      </dgm:prSet>
      <dgm:spPr/>
    </dgm:pt>
    <dgm:pt modelId="{30B39746-03D7-43E8-93B2-08BE49A2F809}" type="pres">
      <dgm:prSet presAssocID="{0CBEEF1A-48FA-41FC-B869-F74342828491}" presName="sibTrans" presStyleLbl="sibTrans2D1" presStyleIdx="0" presStyleCnt="3"/>
      <dgm:spPr/>
    </dgm:pt>
    <dgm:pt modelId="{BE016C16-E1EF-49D9-8134-864B68EB1E09}" type="pres">
      <dgm:prSet presAssocID="{0CBEEF1A-48FA-41FC-B869-F74342828491}" presName="connectorText" presStyleLbl="sibTrans2D1" presStyleIdx="0" presStyleCnt="3"/>
      <dgm:spPr/>
    </dgm:pt>
    <dgm:pt modelId="{56B12699-C5D2-4B67-ABD8-3CA8D180FB8B}" type="pres">
      <dgm:prSet presAssocID="{58021666-BE8D-49DA-B6D1-E46CDAFB0094}" presName="node" presStyleLbl="node1" presStyleIdx="1" presStyleCnt="4">
        <dgm:presLayoutVars>
          <dgm:bulletEnabled val="1"/>
        </dgm:presLayoutVars>
      </dgm:prSet>
      <dgm:spPr/>
    </dgm:pt>
    <dgm:pt modelId="{D12A5CB3-4284-4FCF-B13C-7C8BA2B06964}" type="pres">
      <dgm:prSet presAssocID="{BDE6EA50-2CCF-4039-B029-15AED4C4D31B}" presName="sibTrans" presStyleLbl="sibTrans2D1" presStyleIdx="1" presStyleCnt="3"/>
      <dgm:spPr/>
    </dgm:pt>
    <dgm:pt modelId="{39C4684A-B805-44E2-8215-B4EEF177D046}" type="pres">
      <dgm:prSet presAssocID="{BDE6EA50-2CCF-4039-B029-15AED4C4D31B}" presName="connectorText" presStyleLbl="sibTrans2D1" presStyleIdx="1" presStyleCnt="3"/>
      <dgm:spPr/>
    </dgm:pt>
    <dgm:pt modelId="{3631D6F3-1D22-40AB-ACB8-3252BD379B35}" type="pres">
      <dgm:prSet presAssocID="{11CDF603-2F3C-482B-9930-D4402702F5C8}" presName="node" presStyleLbl="node1" presStyleIdx="2" presStyleCnt="4">
        <dgm:presLayoutVars>
          <dgm:bulletEnabled val="1"/>
        </dgm:presLayoutVars>
      </dgm:prSet>
      <dgm:spPr/>
    </dgm:pt>
    <dgm:pt modelId="{4B25FECC-8635-4DCE-8B6F-004CB95F696A}" type="pres">
      <dgm:prSet presAssocID="{37BDBC47-05C8-4F3D-9E08-E7F8830C7489}" presName="sibTrans" presStyleLbl="sibTrans2D1" presStyleIdx="2" presStyleCnt="3"/>
      <dgm:spPr/>
    </dgm:pt>
    <dgm:pt modelId="{2A0971E4-6D46-4593-A895-9A4FA277FA28}" type="pres">
      <dgm:prSet presAssocID="{37BDBC47-05C8-4F3D-9E08-E7F8830C7489}" presName="connectorText" presStyleLbl="sibTrans2D1" presStyleIdx="2" presStyleCnt="3"/>
      <dgm:spPr/>
    </dgm:pt>
    <dgm:pt modelId="{8137ECAF-FF48-4207-A354-1FE281486CA0}" type="pres">
      <dgm:prSet presAssocID="{283E922B-4905-4AA7-9784-D658BB20442D}" presName="node" presStyleLbl="node1" presStyleIdx="3" presStyleCnt="4">
        <dgm:presLayoutVars>
          <dgm:bulletEnabled val="1"/>
        </dgm:presLayoutVars>
      </dgm:prSet>
      <dgm:spPr/>
    </dgm:pt>
  </dgm:ptLst>
  <dgm:cxnLst>
    <dgm:cxn modelId="{7FD0BA01-1804-4222-9BA4-11E82C3575FC}" type="presOf" srcId="{283E922B-4905-4AA7-9784-D658BB20442D}" destId="{8137ECAF-FF48-4207-A354-1FE281486CA0}" srcOrd="0" destOrd="0" presId="urn:microsoft.com/office/officeart/2005/8/layout/process1"/>
    <dgm:cxn modelId="{F5FB420B-38EE-4A52-80E4-FE5F8E1D18F6}" type="presOf" srcId="{11CDF603-2F3C-482B-9930-D4402702F5C8}" destId="{3631D6F3-1D22-40AB-ACB8-3252BD379B35}" srcOrd="0" destOrd="0" presId="urn:microsoft.com/office/officeart/2005/8/layout/process1"/>
    <dgm:cxn modelId="{64AF0713-6D14-40DB-B183-A81B55BCD384}" type="presOf" srcId="{BDE6EA50-2CCF-4039-B029-15AED4C4D31B}" destId="{D12A5CB3-4284-4FCF-B13C-7C8BA2B06964}" srcOrd="0" destOrd="0" presId="urn:microsoft.com/office/officeart/2005/8/layout/process1"/>
    <dgm:cxn modelId="{C9699B28-2560-4560-8766-1D28F04195D2}" type="presOf" srcId="{37BDBC47-05C8-4F3D-9E08-E7F8830C7489}" destId="{4B25FECC-8635-4DCE-8B6F-004CB95F696A}" srcOrd="0" destOrd="0" presId="urn:microsoft.com/office/officeart/2005/8/layout/process1"/>
    <dgm:cxn modelId="{AECF0E30-1BFC-42C7-B7C8-18949DD7F86F}" type="presOf" srcId="{37BDBC47-05C8-4F3D-9E08-E7F8830C7489}" destId="{2A0971E4-6D46-4593-A895-9A4FA277FA28}" srcOrd="1" destOrd="0" presId="urn:microsoft.com/office/officeart/2005/8/layout/process1"/>
    <dgm:cxn modelId="{2DFCC362-4986-4DEA-A395-FD33DF6CE2D0}" type="presOf" srcId="{BDE6EA50-2CCF-4039-B029-15AED4C4D31B}" destId="{39C4684A-B805-44E2-8215-B4EEF177D046}" srcOrd="1" destOrd="0" presId="urn:microsoft.com/office/officeart/2005/8/layout/process1"/>
    <dgm:cxn modelId="{2A007A64-BCF1-48C0-951D-F23688C140EE}" srcId="{21369E34-FDF0-4B7B-9801-172D812E2BA7}" destId="{11CDF603-2F3C-482B-9930-D4402702F5C8}" srcOrd="2" destOrd="0" parTransId="{08CDA7CD-34F0-44CD-86A6-A7052B6B0B05}" sibTransId="{37BDBC47-05C8-4F3D-9E08-E7F8830C7489}"/>
    <dgm:cxn modelId="{26A7964C-269F-49A5-BE95-ECB49D7D7D87}" srcId="{21369E34-FDF0-4B7B-9801-172D812E2BA7}" destId="{283E922B-4905-4AA7-9784-D658BB20442D}" srcOrd="3" destOrd="0" parTransId="{22940FC0-4602-44F5-A10D-845D9EA8F60D}" sibTransId="{8358401F-F698-42CA-9FE5-D2FE5C715BE2}"/>
    <dgm:cxn modelId="{89511A52-321F-4E03-BC9D-006E01C0BEA6}" srcId="{21369E34-FDF0-4B7B-9801-172D812E2BA7}" destId="{58021666-BE8D-49DA-B6D1-E46CDAFB0094}" srcOrd="1" destOrd="0" parTransId="{00B07B74-4533-4420-B505-89C2708CE95F}" sibTransId="{BDE6EA50-2CCF-4039-B029-15AED4C4D31B}"/>
    <dgm:cxn modelId="{4CDA0E56-115C-4B6D-9E22-1F40F0FC4A08}" type="presOf" srcId="{0CBEEF1A-48FA-41FC-B869-F74342828491}" destId="{BE016C16-E1EF-49D9-8134-864B68EB1E09}" srcOrd="1" destOrd="0" presId="urn:microsoft.com/office/officeart/2005/8/layout/process1"/>
    <dgm:cxn modelId="{7EBC5E57-E212-4D26-8BC3-852A14A5CD24}" type="presOf" srcId="{21369E34-FDF0-4B7B-9801-172D812E2BA7}" destId="{47543A78-8B46-4DDB-B292-CF8714972DD2}" srcOrd="0" destOrd="0" presId="urn:microsoft.com/office/officeart/2005/8/layout/process1"/>
    <dgm:cxn modelId="{17D5818C-0672-4B6F-AD4C-BE2FB957695F}" srcId="{21369E34-FDF0-4B7B-9801-172D812E2BA7}" destId="{F4D16C2F-57B7-48C1-8ACF-8C63B9D08833}" srcOrd="0" destOrd="0" parTransId="{5CF01167-4530-414D-8AD7-ED19B16A891E}" sibTransId="{0CBEEF1A-48FA-41FC-B869-F74342828491}"/>
    <dgm:cxn modelId="{9C6365A1-18CD-4357-9FF7-CC2957CF56E5}" type="presOf" srcId="{F4D16C2F-57B7-48C1-8ACF-8C63B9D08833}" destId="{F7A328F6-B339-46F4-AEBD-BE2476D9B173}" srcOrd="0" destOrd="0" presId="urn:microsoft.com/office/officeart/2005/8/layout/process1"/>
    <dgm:cxn modelId="{FDAE84E2-04BA-4C24-B2E4-94101165F5F0}" type="presOf" srcId="{0CBEEF1A-48FA-41FC-B869-F74342828491}" destId="{30B39746-03D7-43E8-93B2-08BE49A2F809}" srcOrd="0" destOrd="0" presId="urn:microsoft.com/office/officeart/2005/8/layout/process1"/>
    <dgm:cxn modelId="{2405C7E3-1A42-447E-96E6-7C4BBCA40BF9}" type="presOf" srcId="{58021666-BE8D-49DA-B6D1-E46CDAFB0094}" destId="{56B12699-C5D2-4B67-ABD8-3CA8D180FB8B}" srcOrd="0" destOrd="0" presId="urn:microsoft.com/office/officeart/2005/8/layout/process1"/>
    <dgm:cxn modelId="{AE8E2B64-79CD-4DE2-AF78-716AED26C0B5}" type="presParOf" srcId="{47543A78-8B46-4DDB-B292-CF8714972DD2}" destId="{F7A328F6-B339-46F4-AEBD-BE2476D9B173}" srcOrd="0" destOrd="0" presId="urn:microsoft.com/office/officeart/2005/8/layout/process1"/>
    <dgm:cxn modelId="{6722D289-8133-4013-B07A-0DDB6ED7E6A7}" type="presParOf" srcId="{47543A78-8B46-4DDB-B292-CF8714972DD2}" destId="{30B39746-03D7-43E8-93B2-08BE49A2F809}" srcOrd="1" destOrd="0" presId="urn:microsoft.com/office/officeart/2005/8/layout/process1"/>
    <dgm:cxn modelId="{522C2DB6-F3B4-4A72-BC7B-D0D5FA4D3195}" type="presParOf" srcId="{30B39746-03D7-43E8-93B2-08BE49A2F809}" destId="{BE016C16-E1EF-49D9-8134-864B68EB1E09}" srcOrd="0" destOrd="0" presId="urn:microsoft.com/office/officeart/2005/8/layout/process1"/>
    <dgm:cxn modelId="{8A853A43-F2C0-4A9F-B7D4-BBD110119B0D}" type="presParOf" srcId="{47543A78-8B46-4DDB-B292-CF8714972DD2}" destId="{56B12699-C5D2-4B67-ABD8-3CA8D180FB8B}" srcOrd="2" destOrd="0" presId="urn:microsoft.com/office/officeart/2005/8/layout/process1"/>
    <dgm:cxn modelId="{528C06BF-F375-4454-A9B8-A6C32CE767CD}" type="presParOf" srcId="{47543A78-8B46-4DDB-B292-CF8714972DD2}" destId="{D12A5CB3-4284-4FCF-B13C-7C8BA2B06964}" srcOrd="3" destOrd="0" presId="urn:microsoft.com/office/officeart/2005/8/layout/process1"/>
    <dgm:cxn modelId="{E5453A2F-6716-47CD-BEB3-A350779B450E}" type="presParOf" srcId="{D12A5CB3-4284-4FCF-B13C-7C8BA2B06964}" destId="{39C4684A-B805-44E2-8215-B4EEF177D046}" srcOrd="0" destOrd="0" presId="urn:microsoft.com/office/officeart/2005/8/layout/process1"/>
    <dgm:cxn modelId="{22AEEA03-07B8-45A9-86A4-ED0C6191A236}" type="presParOf" srcId="{47543A78-8B46-4DDB-B292-CF8714972DD2}" destId="{3631D6F3-1D22-40AB-ACB8-3252BD379B35}" srcOrd="4" destOrd="0" presId="urn:microsoft.com/office/officeart/2005/8/layout/process1"/>
    <dgm:cxn modelId="{4FC11EEA-1B83-4C31-A802-577E530FBF30}" type="presParOf" srcId="{47543A78-8B46-4DDB-B292-CF8714972DD2}" destId="{4B25FECC-8635-4DCE-8B6F-004CB95F696A}" srcOrd="5" destOrd="0" presId="urn:microsoft.com/office/officeart/2005/8/layout/process1"/>
    <dgm:cxn modelId="{8037C139-C6F1-406D-B472-DCFD7B6FDFC7}" type="presParOf" srcId="{4B25FECC-8635-4DCE-8B6F-004CB95F696A}" destId="{2A0971E4-6D46-4593-A895-9A4FA277FA28}" srcOrd="0" destOrd="0" presId="urn:microsoft.com/office/officeart/2005/8/layout/process1"/>
    <dgm:cxn modelId="{D8E52CCB-69F0-46C3-ABD5-58F00A0CCDD1}" type="presParOf" srcId="{47543A78-8B46-4DDB-B292-CF8714972DD2}" destId="{8137ECAF-FF48-4207-A354-1FE281486CA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F74E9-A6AA-47C0-8FB1-2FB64E81DC2A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6C80DBE3-2120-470B-BC81-4C6E2A57CB8D}">
      <dgm:prSet phldrT="[Text]" custT="1"/>
      <dgm:spPr/>
      <dgm:t>
        <a:bodyPr/>
        <a:lstStyle/>
        <a:p>
          <a:r>
            <a:rPr lang="en-US" sz="1100" b="1" dirty="0"/>
            <a:t>Regulation</a:t>
          </a:r>
          <a:endParaRPr lang="pl-PL" sz="1100" dirty="0"/>
        </a:p>
      </dgm:t>
    </dgm:pt>
    <dgm:pt modelId="{6E106E06-B36A-47EB-9F0D-A07145B25E67}" type="parTrans" cxnId="{E32B0B03-7B3E-4DF5-8738-B5D10EAC3EB4}">
      <dgm:prSet/>
      <dgm:spPr/>
      <dgm:t>
        <a:bodyPr/>
        <a:lstStyle/>
        <a:p>
          <a:endParaRPr lang="pl-PL" sz="2400"/>
        </a:p>
      </dgm:t>
    </dgm:pt>
    <dgm:pt modelId="{9987679B-7923-4AF3-979D-FB798A8D4262}" type="sibTrans" cxnId="{E32B0B03-7B3E-4DF5-8738-B5D10EAC3EB4}">
      <dgm:prSet/>
      <dgm:spPr/>
      <dgm:t>
        <a:bodyPr/>
        <a:lstStyle/>
        <a:p>
          <a:endParaRPr lang="pl-PL" sz="2400"/>
        </a:p>
      </dgm:t>
    </dgm:pt>
    <dgm:pt modelId="{3C157BB3-13C1-4B71-9CC8-90D012D7B3DB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/>
            <a:t>Codes / standards / mandates</a:t>
          </a:r>
          <a:endParaRPr lang="en-US" sz="1000" kern="1200" dirty="0"/>
        </a:p>
      </dgm:t>
    </dgm:pt>
    <dgm:pt modelId="{4CE90A8B-E99D-4650-9CD5-7AA377E2B54A}" type="parTrans" cxnId="{F774372D-50BC-4CDA-B1E1-11DBB2479274}">
      <dgm:prSet/>
      <dgm:spPr/>
      <dgm:t>
        <a:bodyPr/>
        <a:lstStyle/>
        <a:p>
          <a:endParaRPr lang="pl-PL" sz="2400"/>
        </a:p>
      </dgm:t>
    </dgm:pt>
    <dgm:pt modelId="{A0EB49A6-D960-48D9-B60E-089CEC274077}" type="sibTrans" cxnId="{F774372D-50BC-4CDA-B1E1-11DBB2479274}">
      <dgm:prSet/>
      <dgm:spPr/>
      <dgm:t>
        <a:bodyPr/>
        <a:lstStyle/>
        <a:p>
          <a:endParaRPr lang="pl-PL" sz="2400"/>
        </a:p>
      </dgm:t>
    </dgm:pt>
    <dgm:pt modelId="{B8668CC8-E603-4CF6-BD9D-E83569760C82}">
      <dgm:prSet custT="1"/>
      <dgm:spPr/>
      <dgm:t>
        <a:bodyPr/>
        <a:lstStyle/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kern="1200" dirty="0"/>
            <a:t>Ecodesign and durability standards for products (electronics, furniture, appliances)</a:t>
          </a:r>
        </a:p>
      </dgm:t>
    </dgm:pt>
    <dgm:pt modelId="{9906FA95-1994-45AC-88E5-9409ADBEB1A7}" type="parTrans" cxnId="{84E563F2-CF72-49F5-A771-454F266EC38F}">
      <dgm:prSet/>
      <dgm:spPr/>
      <dgm:t>
        <a:bodyPr/>
        <a:lstStyle/>
        <a:p>
          <a:endParaRPr lang="pl-PL" sz="2400"/>
        </a:p>
      </dgm:t>
    </dgm:pt>
    <dgm:pt modelId="{E27F8BB7-0453-4F38-9EE3-4AAB2F5B442F}" type="sibTrans" cxnId="{84E563F2-CF72-49F5-A771-454F266EC38F}">
      <dgm:prSet/>
      <dgm:spPr/>
      <dgm:t>
        <a:bodyPr/>
        <a:lstStyle/>
        <a:p>
          <a:endParaRPr lang="pl-PL" sz="2400"/>
        </a:p>
      </dgm:t>
    </dgm:pt>
    <dgm:pt modelId="{09D8227C-50E6-4D85-B7E7-19429C7B198A}">
      <dgm:prSet custT="1"/>
      <dgm:spPr/>
      <dgm:t>
        <a:bodyPr/>
        <a:lstStyle/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kern="1200" dirty="0"/>
            <a:t>Standards on repairability, modularity, and recyclability of products</a:t>
          </a:r>
        </a:p>
      </dgm:t>
    </dgm:pt>
    <dgm:pt modelId="{B1BC97BF-7379-416E-B6EB-71EEF8AE2C78}" type="parTrans" cxnId="{70429CEB-C02B-4859-8F38-F35F00586BDD}">
      <dgm:prSet/>
      <dgm:spPr/>
      <dgm:t>
        <a:bodyPr/>
        <a:lstStyle/>
        <a:p>
          <a:endParaRPr lang="pl-PL" sz="2400"/>
        </a:p>
      </dgm:t>
    </dgm:pt>
    <dgm:pt modelId="{1F7EF84C-0CE2-4DA7-AA9E-53701A333AE8}" type="sibTrans" cxnId="{70429CEB-C02B-4859-8F38-F35F00586BDD}">
      <dgm:prSet/>
      <dgm:spPr/>
      <dgm:t>
        <a:bodyPr/>
        <a:lstStyle/>
        <a:p>
          <a:endParaRPr lang="pl-PL" sz="2400"/>
        </a:p>
      </dgm:t>
    </dgm:pt>
    <dgm:pt modelId="{776C8EBE-723A-4708-90FE-DBE64885FB2C}">
      <dgm:prSet custT="1"/>
      <dgm:spPr/>
      <dgm:t>
        <a:bodyPr/>
        <a:lstStyle/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kern="1200" dirty="0"/>
            <a:t>Material passports for </a:t>
          </a:r>
          <a:r>
            <a:rPr lang="pl-PL" sz="900" kern="1200" dirty="0"/>
            <a:t>products</a:t>
          </a:r>
          <a:endParaRPr lang="en-US" sz="900" kern="1200" dirty="0"/>
        </a:p>
      </dgm:t>
    </dgm:pt>
    <dgm:pt modelId="{1AF929FC-BE2F-495C-AD6C-8C5F20594DDE}" type="parTrans" cxnId="{E1508A54-D151-4472-88AE-5F93F63B4FF5}">
      <dgm:prSet/>
      <dgm:spPr/>
      <dgm:t>
        <a:bodyPr/>
        <a:lstStyle/>
        <a:p>
          <a:endParaRPr lang="pl-PL" sz="2400"/>
        </a:p>
      </dgm:t>
    </dgm:pt>
    <dgm:pt modelId="{8CA88888-CA2A-4E97-8BBB-7AFD0EEF1360}" type="sibTrans" cxnId="{E1508A54-D151-4472-88AE-5F93F63B4FF5}">
      <dgm:prSet/>
      <dgm:spPr/>
      <dgm:t>
        <a:bodyPr/>
        <a:lstStyle/>
        <a:p>
          <a:endParaRPr lang="pl-PL" sz="2400"/>
        </a:p>
      </dgm:t>
    </dgm:pt>
    <dgm:pt modelId="{9DEE0A6D-B205-43D7-8170-6FA29A4C1BFB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000" kern="1200" dirty="0"/>
        </a:p>
      </dgm:t>
    </dgm:pt>
    <dgm:pt modelId="{E3ECD76C-AC34-4C21-B884-7BAB15F798FB}" type="parTrans" cxnId="{40D8DC24-48A8-4945-AC09-E2369FA417CE}">
      <dgm:prSet/>
      <dgm:spPr/>
      <dgm:t>
        <a:bodyPr/>
        <a:lstStyle/>
        <a:p>
          <a:endParaRPr lang="pl-PL" sz="2400"/>
        </a:p>
      </dgm:t>
    </dgm:pt>
    <dgm:pt modelId="{A47CCD3C-B46E-4E27-B11C-0B6A48807C27}" type="sibTrans" cxnId="{40D8DC24-48A8-4945-AC09-E2369FA417CE}">
      <dgm:prSet/>
      <dgm:spPr/>
      <dgm:t>
        <a:bodyPr/>
        <a:lstStyle/>
        <a:p>
          <a:endParaRPr lang="pl-PL" sz="2400"/>
        </a:p>
      </dgm:t>
    </dgm:pt>
    <dgm:pt modelId="{2A29F5E8-FBD1-437B-BB6F-36D3ED39B18D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Mandatory circularity assessments in urban development and procurement</a:t>
          </a:r>
        </a:p>
      </dgm:t>
    </dgm:pt>
    <dgm:pt modelId="{237F9FCB-1468-45EA-98B6-75CAC217D1AA}" type="parTrans" cxnId="{8A239648-431B-42BC-B52A-732931D86BEE}">
      <dgm:prSet/>
      <dgm:spPr/>
      <dgm:t>
        <a:bodyPr/>
        <a:lstStyle/>
        <a:p>
          <a:endParaRPr lang="pl-PL" sz="2400"/>
        </a:p>
      </dgm:t>
    </dgm:pt>
    <dgm:pt modelId="{118514B0-42E7-460B-93B0-87A44A16EB51}" type="sibTrans" cxnId="{8A239648-431B-42BC-B52A-732931D86BEE}">
      <dgm:prSet/>
      <dgm:spPr/>
      <dgm:t>
        <a:bodyPr/>
        <a:lstStyle/>
        <a:p>
          <a:endParaRPr lang="pl-PL" sz="2400"/>
        </a:p>
      </dgm:t>
    </dgm:pt>
    <dgm:pt modelId="{2E06772C-A14E-49C8-B289-81D766FBEF29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Audits of material flows in cities</a:t>
          </a:r>
        </a:p>
      </dgm:t>
    </dgm:pt>
    <dgm:pt modelId="{04542D2C-68B4-4970-8BA6-169AC6B21CC6}" type="parTrans" cxnId="{D4CDFDF4-073C-4797-AB83-8CD945177433}">
      <dgm:prSet/>
      <dgm:spPr/>
      <dgm:t>
        <a:bodyPr/>
        <a:lstStyle/>
        <a:p>
          <a:endParaRPr lang="pl-PL" sz="2400"/>
        </a:p>
      </dgm:t>
    </dgm:pt>
    <dgm:pt modelId="{2CF2E09B-AB5F-4618-959D-576DBFF30924}" type="sibTrans" cxnId="{D4CDFDF4-073C-4797-AB83-8CD945177433}">
      <dgm:prSet/>
      <dgm:spPr/>
      <dgm:t>
        <a:bodyPr/>
        <a:lstStyle/>
        <a:p>
          <a:endParaRPr lang="pl-PL" sz="2400"/>
        </a:p>
      </dgm:t>
    </dgm:pt>
    <dgm:pt modelId="{33918602-56AA-4C68-BE9C-855F1F4DB73F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Targets for circular public procurement</a:t>
          </a:r>
        </a:p>
      </dgm:t>
    </dgm:pt>
    <dgm:pt modelId="{DAC4A164-B796-4897-B185-1B101D16A4C9}" type="parTrans" cxnId="{7986CD94-6A03-4B60-AD02-46340CA88139}">
      <dgm:prSet/>
      <dgm:spPr/>
      <dgm:t>
        <a:bodyPr/>
        <a:lstStyle/>
        <a:p>
          <a:endParaRPr lang="pl-PL" sz="2400"/>
        </a:p>
      </dgm:t>
    </dgm:pt>
    <dgm:pt modelId="{6DC3D610-3AF2-4F8A-832A-4F1C4314B293}" type="sibTrans" cxnId="{7986CD94-6A03-4B60-AD02-46340CA88139}">
      <dgm:prSet/>
      <dgm:spPr/>
      <dgm:t>
        <a:bodyPr/>
        <a:lstStyle/>
        <a:p>
          <a:endParaRPr lang="pl-PL" sz="2400"/>
        </a:p>
      </dgm:t>
    </dgm:pt>
    <dgm:pt modelId="{3962A470-9EFF-477B-ABCC-19D31697A996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Municipal and regional waste reduction and recycling targets</a:t>
          </a:r>
        </a:p>
      </dgm:t>
    </dgm:pt>
    <dgm:pt modelId="{E19A97E0-990E-4AE1-8D76-41764907F598}" type="parTrans" cxnId="{8FDD5A4F-99D5-4913-AB0A-6F2469B440DB}">
      <dgm:prSet/>
      <dgm:spPr/>
      <dgm:t>
        <a:bodyPr/>
        <a:lstStyle/>
        <a:p>
          <a:endParaRPr lang="pl-PL" sz="2400"/>
        </a:p>
      </dgm:t>
    </dgm:pt>
    <dgm:pt modelId="{0438FA09-636F-4795-A41C-4E1EFC3202CE}" type="sibTrans" cxnId="{8FDD5A4F-99D5-4913-AB0A-6F2469B440DB}">
      <dgm:prSet/>
      <dgm:spPr/>
      <dgm:t>
        <a:bodyPr/>
        <a:lstStyle/>
        <a:p>
          <a:endParaRPr lang="pl-PL" sz="2400"/>
        </a:p>
      </dgm:t>
    </dgm:pt>
    <dgm:pt modelId="{C1CFFF24-5BE8-4226-9664-B3784DCEE379}">
      <dgm:prSet custT="1"/>
      <dgm:spPr/>
      <dgm:t>
        <a:bodyPr/>
        <a:lstStyle/>
        <a:p>
          <a:r>
            <a:rPr lang="en-US" sz="1100" b="1" dirty="0"/>
            <a:t>Economic and financial instruments</a:t>
          </a:r>
          <a:endParaRPr lang="en-US" sz="1100" dirty="0"/>
        </a:p>
      </dgm:t>
    </dgm:pt>
    <dgm:pt modelId="{CC49DA62-ECC4-458F-9017-A17D757B9CD4}" type="parTrans" cxnId="{4AD05D04-A6FB-4EB2-A66E-C0C3E108A38A}">
      <dgm:prSet/>
      <dgm:spPr/>
      <dgm:t>
        <a:bodyPr/>
        <a:lstStyle/>
        <a:p>
          <a:endParaRPr lang="pl-PL" sz="2400"/>
        </a:p>
      </dgm:t>
    </dgm:pt>
    <dgm:pt modelId="{3E218D91-9EEB-4C6D-9D17-263D30A3ABE9}" type="sibTrans" cxnId="{4AD05D04-A6FB-4EB2-A66E-C0C3E108A38A}">
      <dgm:prSet/>
      <dgm:spPr/>
      <dgm:t>
        <a:bodyPr/>
        <a:lstStyle/>
        <a:p>
          <a:endParaRPr lang="pl-PL" sz="2400"/>
        </a:p>
      </dgm:t>
    </dgm:pt>
    <dgm:pt modelId="{B113DC27-E101-4CB4-8EA8-8B12A1EA9E9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kern="1200" dirty="0"/>
            <a:t>Direct investment</a:t>
          </a:r>
          <a:endParaRPr lang="en-US" sz="900" kern="1200" dirty="0"/>
        </a:p>
      </dgm:t>
    </dgm:pt>
    <dgm:pt modelId="{2E8FF133-B6DA-48CB-B53B-3CEB3084637A}" type="parTrans" cxnId="{37AD2615-CE08-43FB-9579-5C8279F32D65}">
      <dgm:prSet/>
      <dgm:spPr/>
      <dgm:t>
        <a:bodyPr/>
        <a:lstStyle/>
        <a:p>
          <a:endParaRPr lang="pl-PL" sz="2400"/>
        </a:p>
      </dgm:t>
    </dgm:pt>
    <dgm:pt modelId="{7B00A232-1A22-42FA-BAE0-E0EF24B017B0}" type="sibTrans" cxnId="{37AD2615-CE08-43FB-9579-5C8279F32D65}">
      <dgm:prSet/>
      <dgm:spPr/>
      <dgm:t>
        <a:bodyPr/>
        <a:lstStyle/>
        <a:p>
          <a:endParaRPr lang="pl-PL" sz="2400"/>
        </a:p>
      </dgm:t>
    </dgm:pt>
    <dgm:pt modelId="{34AA014B-8775-41B4-B2CE-C94CFA58978F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Funding for multifunctional resource </a:t>
          </a:r>
          <a:r>
            <a:rPr lang="en-US" sz="900" kern="1200" dirty="0" err="1"/>
            <a:t>centres</a:t>
          </a:r>
          <a:r>
            <a:rPr lang="en-US" sz="900" kern="1200" dirty="0"/>
            <a:t>, repair hubs, and pilot circular lifestyle initiatives</a:t>
          </a:r>
        </a:p>
      </dgm:t>
    </dgm:pt>
    <dgm:pt modelId="{75944168-3C0D-4B3B-A6BF-78A80EF829E7}" type="parTrans" cxnId="{7A882433-C5DF-40B6-9C6D-43E1DDE9B75A}">
      <dgm:prSet/>
      <dgm:spPr/>
      <dgm:t>
        <a:bodyPr/>
        <a:lstStyle/>
        <a:p>
          <a:endParaRPr lang="pl-PL" sz="2400"/>
        </a:p>
      </dgm:t>
    </dgm:pt>
    <dgm:pt modelId="{FCF06A11-389E-40EF-9204-70287692B9AD}" type="sibTrans" cxnId="{7A882433-C5DF-40B6-9C6D-43E1DDE9B75A}">
      <dgm:prSet/>
      <dgm:spPr/>
      <dgm:t>
        <a:bodyPr/>
        <a:lstStyle/>
        <a:p>
          <a:endParaRPr lang="pl-PL" sz="2400"/>
        </a:p>
      </dgm:t>
    </dgm:pt>
    <dgm:pt modelId="{ACB2E3FF-DFF7-4415-84B8-A73D4369F66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kern="1200" dirty="0"/>
            <a:t>R&amp;D / Innovation funding</a:t>
          </a:r>
          <a:endParaRPr lang="en-US" sz="900" kern="1200" dirty="0"/>
        </a:p>
      </dgm:t>
    </dgm:pt>
    <dgm:pt modelId="{8474A932-D1BD-4910-8178-7014DA54E655}" type="parTrans" cxnId="{A62D8241-7261-4656-9FA5-51011AB6DC31}">
      <dgm:prSet/>
      <dgm:spPr/>
      <dgm:t>
        <a:bodyPr/>
        <a:lstStyle/>
        <a:p>
          <a:endParaRPr lang="pl-PL" sz="2400"/>
        </a:p>
      </dgm:t>
    </dgm:pt>
    <dgm:pt modelId="{C2F7C0D9-B792-43F6-A48A-B3CA286B3ACB}" type="sibTrans" cxnId="{A62D8241-7261-4656-9FA5-51011AB6DC31}">
      <dgm:prSet/>
      <dgm:spPr/>
      <dgm:t>
        <a:bodyPr/>
        <a:lstStyle/>
        <a:p>
          <a:endParaRPr lang="pl-PL" sz="2400"/>
        </a:p>
      </dgm:t>
    </dgm:pt>
    <dgm:pt modelId="{56C231FF-0517-4479-9D00-89EF4C87A712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Support for </a:t>
          </a:r>
          <a:r>
            <a:rPr lang="pl-PL" sz="900" kern="1200" dirty="0"/>
            <a:t>circular economy</a:t>
          </a:r>
          <a:r>
            <a:rPr lang="en-US" sz="900" kern="1200" dirty="0"/>
            <a:t> demonstration projects in urban areas</a:t>
          </a:r>
        </a:p>
      </dgm:t>
    </dgm:pt>
    <dgm:pt modelId="{DD356080-599B-4501-B96A-93038E3C236C}" type="parTrans" cxnId="{A32BBB67-CFAC-4BD6-959B-E4D7FBAE37C7}">
      <dgm:prSet/>
      <dgm:spPr/>
      <dgm:t>
        <a:bodyPr/>
        <a:lstStyle/>
        <a:p>
          <a:endParaRPr lang="pl-PL" sz="2400"/>
        </a:p>
      </dgm:t>
    </dgm:pt>
    <dgm:pt modelId="{D8A14BA4-8D6F-48EF-8F0D-B13B10DF3028}" type="sibTrans" cxnId="{A32BBB67-CFAC-4BD6-959B-E4D7FBAE37C7}">
      <dgm:prSet/>
      <dgm:spPr/>
      <dgm:t>
        <a:bodyPr/>
        <a:lstStyle/>
        <a:p>
          <a:endParaRPr lang="pl-PL" sz="2400"/>
        </a:p>
      </dgm:t>
    </dgm:pt>
    <dgm:pt modelId="{1382D372-797F-4058-B58B-E24C2AEAA94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kern="1200" dirty="0"/>
            <a:t>Loans / soft loans</a:t>
          </a:r>
          <a:endParaRPr lang="en-US" sz="900" kern="1200" dirty="0"/>
        </a:p>
      </dgm:t>
    </dgm:pt>
    <dgm:pt modelId="{219DC65F-F370-4FE7-90EB-7C7DF364C13E}" type="parTrans" cxnId="{872C24DD-C85E-4DD0-B120-65A326B1C5C0}">
      <dgm:prSet/>
      <dgm:spPr/>
      <dgm:t>
        <a:bodyPr/>
        <a:lstStyle/>
        <a:p>
          <a:endParaRPr lang="pl-PL" sz="2400"/>
        </a:p>
      </dgm:t>
    </dgm:pt>
    <dgm:pt modelId="{98168A9D-581F-4D2A-AEB6-9D3A2055CDA3}" type="sibTrans" cxnId="{872C24DD-C85E-4DD0-B120-65A326B1C5C0}">
      <dgm:prSet/>
      <dgm:spPr/>
      <dgm:t>
        <a:bodyPr/>
        <a:lstStyle/>
        <a:p>
          <a:endParaRPr lang="pl-PL" sz="2400"/>
        </a:p>
      </dgm:t>
    </dgm:pt>
    <dgm:pt modelId="{E996E896-C479-42A7-9385-6E485700171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National or regional funds supporting repair, refurbishment, and local reuse initiatives</a:t>
          </a:r>
        </a:p>
      </dgm:t>
    </dgm:pt>
    <dgm:pt modelId="{93F7F60E-365E-4151-830C-590AA0753289}" type="parTrans" cxnId="{EF704A60-35B1-488A-92CC-BEE9A8F578DD}">
      <dgm:prSet/>
      <dgm:spPr/>
      <dgm:t>
        <a:bodyPr/>
        <a:lstStyle/>
        <a:p>
          <a:endParaRPr lang="pl-PL" sz="2400"/>
        </a:p>
      </dgm:t>
    </dgm:pt>
    <dgm:pt modelId="{1E96A3C9-BD5C-4D58-852D-51B06CC35A33}" type="sibTrans" cxnId="{EF704A60-35B1-488A-92CC-BEE9A8F578DD}">
      <dgm:prSet/>
      <dgm:spPr/>
      <dgm:t>
        <a:bodyPr/>
        <a:lstStyle/>
        <a:p>
          <a:endParaRPr lang="pl-PL" sz="2400"/>
        </a:p>
      </dgm:t>
    </dgm:pt>
    <dgm:pt modelId="{DC3BFCD3-D105-48E6-9161-E1FD61C375A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kern="1200" dirty="0"/>
            <a:t>Market-based instruments</a:t>
          </a:r>
          <a:endParaRPr lang="en-US" sz="900" kern="1200" dirty="0"/>
        </a:p>
      </dgm:t>
    </dgm:pt>
    <dgm:pt modelId="{444D6F7E-96F2-496E-8C5D-35628B34A70F}" type="parTrans" cxnId="{D37392A5-0ABE-4EE6-8402-C4B2D7647BC7}">
      <dgm:prSet/>
      <dgm:spPr/>
      <dgm:t>
        <a:bodyPr/>
        <a:lstStyle/>
        <a:p>
          <a:endParaRPr lang="pl-PL" sz="2400"/>
        </a:p>
      </dgm:t>
    </dgm:pt>
    <dgm:pt modelId="{8F8BD6B7-1614-4FAE-98DC-E228568D2E9C}" type="sibTrans" cxnId="{D37392A5-0ABE-4EE6-8402-C4B2D7647BC7}">
      <dgm:prSet/>
      <dgm:spPr/>
      <dgm:t>
        <a:bodyPr/>
        <a:lstStyle/>
        <a:p>
          <a:endParaRPr lang="pl-PL" sz="2400"/>
        </a:p>
      </dgm:t>
    </dgm:pt>
    <dgm:pt modelId="{741C3227-63D2-4F03-9CF8-AAC43EC4E9A5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Circularity certification schemes for products and services</a:t>
          </a:r>
        </a:p>
      </dgm:t>
    </dgm:pt>
    <dgm:pt modelId="{38D6D2B1-5942-42E9-BCF6-897A2B3C56DD}" type="parTrans" cxnId="{6DC63105-1DA1-477D-A19F-AE2B7A533AA7}">
      <dgm:prSet/>
      <dgm:spPr/>
      <dgm:t>
        <a:bodyPr/>
        <a:lstStyle/>
        <a:p>
          <a:endParaRPr lang="pl-PL" sz="2400"/>
        </a:p>
      </dgm:t>
    </dgm:pt>
    <dgm:pt modelId="{0226B61B-A8B7-4DA3-BFE2-26A004584A19}" type="sibTrans" cxnId="{6DC63105-1DA1-477D-A19F-AE2B7A533AA7}">
      <dgm:prSet/>
      <dgm:spPr/>
      <dgm:t>
        <a:bodyPr/>
        <a:lstStyle/>
        <a:p>
          <a:endParaRPr lang="pl-PL" sz="2400"/>
        </a:p>
      </dgm:t>
    </dgm:pt>
    <dgm:pt modelId="{07E34A9D-249F-4145-97CE-0083F5E35CA9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Regional </a:t>
          </a:r>
          <a:r>
            <a:rPr lang="pl-PL" sz="900" kern="1200" dirty="0"/>
            <a:t>circular economy</a:t>
          </a:r>
          <a:r>
            <a:rPr lang="en-US" sz="900" kern="1200" dirty="0"/>
            <a:t> credit systems for urban reuse networks</a:t>
          </a:r>
        </a:p>
      </dgm:t>
    </dgm:pt>
    <dgm:pt modelId="{8A4A25E2-66CC-4456-A37D-4C1AA3BC6D5B}" type="parTrans" cxnId="{BFDF1A70-B75D-4377-BA60-B13E674167EB}">
      <dgm:prSet/>
      <dgm:spPr/>
      <dgm:t>
        <a:bodyPr/>
        <a:lstStyle/>
        <a:p>
          <a:endParaRPr lang="pl-PL" sz="2400"/>
        </a:p>
      </dgm:t>
    </dgm:pt>
    <dgm:pt modelId="{28427993-2B80-45B0-BD71-96FFCAA0328A}" type="sibTrans" cxnId="{BFDF1A70-B75D-4377-BA60-B13E674167EB}">
      <dgm:prSet/>
      <dgm:spPr/>
      <dgm:t>
        <a:bodyPr/>
        <a:lstStyle/>
        <a:p>
          <a:endParaRPr lang="pl-PL" sz="2400"/>
        </a:p>
      </dgm:t>
    </dgm:pt>
    <dgm:pt modelId="{F125F3C5-1F23-4F96-9901-55C71796A4B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b="1" kern="1200" dirty="0"/>
            <a:t>Fiscal / financial incentives</a:t>
          </a:r>
          <a:endParaRPr lang="en-US" sz="900" kern="1200" dirty="0"/>
        </a:p>
      </dgm:t>
    </dgm:pt>
    <dgm:pt modelId="{D46FA4E1-03DB-4A09-B478-321A30B62653}" type="parTrans" cxnId="{0899477E-9743-4DA4-8487-539EFF068159}">
      <dgm:prSet/>
      <dgm:spPr/>
      <dgm:t>
        <a:bodyPr/>
        <a:lstStyle/>
        <a:p>
          <a:endParaRPr lang="pl-PL" sz="2400"/>
        </a:p>
      </dgm:t>
    </dgm:pt>
    <dgm:pt modelId="{20C0841B-BF87-4E33-A2E7-E9A9838EE899}" type="sibTrans" cxnId="{0899477E-9743-4DA4-8487-539EFF068159}">
      <dgm:prSet/>
      <dgm:spPr/>
      <dgm:t>
        <a:bodyPr/>
        <a:lstStyle/>
        <a:p>
          <a:endParaRPr lang="pl-PL" sz="2400"/>
        </a:p>
      </dgm:t>
    </dgm:pt>
    <dgm:pt modelId="{3F01CCA7-0399-43B2-A274-0A05BF6FCAA6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VAT reductions or tax credits for repair services, reuse, and sharing schemes</a:t>
          </a:r>
        </a:p>
      </dgm:t>
    </dgm:pt>
    <dgm:pt modelId="{FC1311EF-A675-4E43-A3E6-B3CB9B416922}" type="parTrans" cxnId="{9BEBA9F8-23BF-41C6-B6A9-1F25ED8D7770}">
      <dgm:prSet/>
      <dgm:spPr/>
      <dgm:t>
        <a:bodyPr/>
        <a:lstStyle/>
        <a:p>
          <a:endParaRPr lang="pl-PL" sz="2400"/>
        </a:p>
      </dgm:t>
    </dgm:pt>
    <dgm:pt modelId="{3F06625C-311A-4E3C-AC2E-3B1CABCA561C}" type="sibTrans" cxnId="{9BEBA9F8-23BF-41C6-B6A9-1F25ED8D7770}">
      <dgm:prSet/>
      <dgm:spPr/>
      <dgm:t>
        <a:bodyPr/>
        <a:lstStyle/>
        <a:p>
          <a:endParaRPr lang="pl-PL" sz="2400"/>
        </a:p>
      </dgm:t>
    </dgm:pt>
    <dgm:pt modelId="{D142A0FF-8316-4B17-A7A7-318B60EFBDD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900" kern="1200" dirty="0"/>
            <a:t>Subsidies for urban pilot initiatives implementing circular solutions</a:t>
          </a:r>
        </a:p>
      </dgm:t>
    </dgm:pt>
    <dgm:pt modelId="{441B2E30-61EF-43D2-BB25-BA08CAF5E2D6}" type="parTrans" cxnId="{D321DA3A-3231-42DA-98DF-33FD5F5AA51F}">
      <dgm:prSet/>
      <dgm:spPr/>
      <dgm:t>
        <a:bodyPr/>
        <a:lstStyle/>
        <a:p>
          <a:endParaRPr lang="pl-PL" sz="2400"/>
        </a:p>
      </dgm:t>
    </dgm:pt>
    <dgm:pt modelId="{2619F838-D355-445E-A941-09D3405F6D53}" type="sibTrans" cxnId="{D321DA3A-3231-42DA-98DF-33FD5F5AA51F}">
      <dgm:prSet/>
      <dgm:spPr/>
      <dgm:t>
        <a:bodyPr/>
        <a:lstStyle/>
        <a:p>
          <a:endParaRPr lang="pl-PL" sz="2400"/>
        </a:p>
      </dgm:t>
    </dgm:pt>
    <dgm:pt modelId="{E83B9D46-B57C-4364-907B-F7D4D0A3D8EE}">
      <dgm:prSet custT="1"/>
      <dgm:spPr/>
      <dgm:t>
        <a:bodyPr/>
        <a:lstStyle/>
        <a:p>
          <a:r>
            <a:rPr lang="en-US" sz="1100" b="1"/>
            <a:t>Soft instruments</a:t>
          </a:r>
          <a:endParaRPr lang="en-US" sz="1100" dirty="0"/>
        </a:p>
      </dgm:t>
    </dgm:pt>
    <dgm:pt modelId="{72533CEF-9F1A-41A0-9254-6B3995532E7F}" type="parTrans" cxnId="{C23871DC-6719-4770-9E6E-E08AA8BE10BB}">
      <dgm:prSet/>
      <dgm:spPr/>
      <dgm:t>
        <a:bodyPr/>
        <a:lstStyle/>
        <a:p>
          <a:endParaRPr lang="pl-PL" sz="2400"/>
        </a:p>
      </dgm:t>
    </dgm:pt>
    <dgm:pt modelId="{17EC670B-476B-4089-9F44-3CC261EBA703}" type="sibTrans" cxnId="{C23871DC-6719-4770-9E6E-E08AA8BE10BB}">
      <dgm:prSet/>
      <dgm:spPr/>
      <dgm:t>
        <a:bodyPr/>
        <a:lstStyle/>
        <a:p>
          <a:endParaRPr lang="pl-PL" sz="2400"/>
        </a:p>
      </dgm:t>
    </dgm:pt>
    <dgm:pt modelId="{6793D9A2-F546-41C4-A4D5-5B48D1A3D5F7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/>
            <a:t>Information campaigns</a:t>
          </a:r>
          <a:endParaRPr lang="en-US" sz="1000" kern="1200" dirty="0"/>
        </a:p>
      </dgm:t>
    </dgm:pt>
    <dgm:pt modelId="{ED11AA1B-43B5-43F0-B82E-E14ED5A9EDA2}" type="parTrans" cxnId="{4D9126FC-86CA-4440-BA21-188BEBD2CB8D}">
      <dgm:prSet/>
      <dgm:spPr/>
      <dgm:t>
        <a:bodyPr/>
        <a:lstStyle/>
        <a:p>
          <a:endParaRPr lang="pl-PL" sz="2400"/>
        </a:p>
      </dgm:t>
    </dgm:pt>
    <dgm:pt modelId="{E2D63F39-B807-4379-BE91-79E3E430D94C}" type="sibTrans" cxnId="{4D9126FC-86CA-4440-BA21-188BEBD2CB8D}">
      <dgm:prSet/>
      <dgm:spPr/>
      <dgm:t>
        <a:bodyPr/>
        <a:lstStyle/>
        <a:p>
          <a:endParaRPr lang="pl-PL" sz="2400"/>
        </a:p>
      </dgm:t>
    </dgm:pt>
    <dgm:pt modelId="{F7668477-A50B-4166-A17F-FC3759607370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Educational and awareness campaigns on waste reduction, repair, reuse, and circular lifestyles</a:t>
          </a:r>
        </a:p>
      </dgm:t>
    </dgm:pt>
    <dgm:pt modelId="{F31CAF12-E39D-4C58-98EF-30754BD75695}" type="parTrans" cxnId="{7081438B-849C-4F06-9282-6FD8A114D49C}">
      <dgm:prSet/>
      <dgm:spPr/>
      <dgm:t>
        <a:bodyPr/>
        <a:lstStyle/>
        <a:p>
          <a:endParaRPr lang="pl-PL" sz="2400"/>
        </a:p>
      </dgm:t>
    </dgm:pt>
    <dgm:pt modelId="{4AAC09A9-623D-43DD-8D8D-E96A34803234}" type="sibTrans" cxnId="{7081438B-849C-4F06-9282-6FD8A114D49C}">
      <dgm:prSet/>
      <dgm:spPr/>
      <dgm:t>
        <a:bodyPr/>
        <a:lstStyle/>
        <a:p>
          <a:endParaRPr lang="pl-PL" sz="2400"/>
        </a:p>
      </dgm:t>
    </dgm:pt>
    <dgm:pt modelId="{D12AA7F6-0741-4A76-9048-8C2FE2E4BA55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Quality assessment of CE campaigns to measure effectiveness</a:t>
          </a:r>
        </a:p>
      </dgm:t>
    </dgm:pt>
    <dgm:pt modelId="{83C57ECC-65F5-4530-A733-7F2246CBD092}" type="parTrans" cxnId="{95FC864B-73CB-4946-80FE-09FBA9D3FD2B}">
      <dgm:prSet/>
      <dgm:spPr/>
      <dgm:t>
        <a:bodyPr/>
        <a:lstStyle/>
        <a:p>
          <a:endParaRPr lang="pl-PL" sz="2400"/>
        </a:p>
      </dgm:t>
    </dgm:pt>
    <dgm:pt modelId="{77A4BBDA-4ECF-4CB3-819E-79DD07AF9C79}" type="sibTrans" cxnId="{95FC864B-73CB-4946-80FE-09FBA9D3FD2B}">
      <dgm:prSet/>
      <dgm:spPr/>
      <dgm:t>
        <a:bodyPr/>
        <a:lstStyle/>
        <a:p>
          <a:endParaRPr lang="pl-PL" sz="2400"/>
        </a:p>
      </dgm:t>
    </dgm:pt>
    <dgm:pt modelId="{E0D49141-C3B2-40DB-9569-A38C736D68E1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/>
            <a:t>Performance / comparison labels</a:t>
          </a:r>
          <a:endParaRPr lang="en-US" sz="1000" kern="1200" dirty="0"/>
        </a:p>
      </dgm:t>
    </dgm:pt>
    <dgm:pt modelId="{773A530A-76DF-4BF1-B104-44B5D56EE48B}" type="parTrans" cxnId="{7A0A02C2-20ED-454B-8294-F58FDF3408DF}">
      <dgm:prSet/>
      <dgm:spPr/>
      <dgm:t>
        <a:bodyPr/>
        <a:lstStyle/>
        <a:p>
          <a:endParaRPr lang="pl-PL" sz="2400"/>
        </a:p>
      </dgm:t>
    </dgm:pt>
    <dgm:pt modelId="{2F002D0C-DBDF-4526-BC82-04AD9E811A89}" type="sibTrans" cxnId="{7A0A02C2-20ED-454B-8294-F58FDF3408DF}">
      <dgm:prSet/>
      <dgm:spPr/>
      <dgm:t>
        <a:bodyPr/>
        <a:lstStyle/>
        <a:p>
          <a:endParaRPr lang="pl-PL" sz="2400"/>
        </a:p>
      </dgm:t>
    </dgm:pt>
    <dgm:pt modelId="{33E2023F-7951-40FB-B6A1-47AB8D6EAB72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Circularity labels for products, services, and urban projects</a:t>
          </a:r>
        </a:p>
      </dgm:t>
    </dgm:pt>
    <dgm:pt modelId="{880CEC53-1127-490D-8BC8-B4FD81713645}" type="parTrans" cxnId="{AB0D2786-B600-4F7A-A9BC-8B365226E289}">
      <dgm:prSet/>
      <dgm:spPr/>
      <dgm:t>
        <a:bodyPr/>
        <a:lstStyle/>
        <a:p>
          <a:endParaRPr lang="pl-PL" sz="2400"/>
        </a:p>
      </dgm:t>
    </dgm:pt>
    <dgm:pt modelId="{A2651317-47E6-4809-B421-9D483937C81E}" type="sibTrans" cxnId="{AB0D2786-B600-4F7A-A9BC-8B365226E289}">
      <dgm:prSet/>
      <dgm:spPr/>
      <dgm:t>
        <a:bodyPr/>
        <a:lstStyle/>
        <a:p>
          <a:endParaRPr lang="pl-PL" sz="2400"/>
        </a:p>
      </dgm:t>
    </dgm:pt>
    <dgm:pt modelId="{05001FA0-F1F2-4526-86E4-F981A25E680B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Platform-based benchmarking tools for urban circular initiatives</a:t>
          </a:r>
        </a:p>
      </dgm:t>
    </dgm:pt>
    <dgm:pt modelId="{126150A7-B1F5-4810-AC7F-37A7C305D91F}" type="parTrans" cxnId="{6920DDA4-6693-488A-A864-D82C9747F368}">
      <dgm:prSet/>
      <dgm:spPr/>
      <dgm:t>
        <a:bodyPr/>
        <a:lstStyle/>
        <a:p>
          <a:endParaRPr lang="pl-PL" sz="2400"/>
        </a:p>
      </dgm:t>
    </dgm:pt>
    <dgm:pt modelId="{AD582B64-1D6D-4E62-83D1-BCFC0C4AE211}" type="sibTrans" cxnId="{6920DDA4-6693-488A-A864-D82C9747F368}">
      <dgm:prSet/>
      <dgm:spPr/>
      <dgm:t>
        <a:bodyPr/>
        <a:lstStyle/>
        <a:p>
          <a:endParaRPr lang="pl-PL" sz="2400"/>
        </a:p>
      </dgm:t>
    </dgm:pt>
    <dgm:pt modelId="{042F87C5-386D-4F55-B07D-891D77EDAFFC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/>
            <a:t>Voluntary approaches</a:t>
          </a:r>
          <a:endParaRPr lang="en-US" sz="1000" kern="1200" dirty="0"/>
        </a:p>
      </dgm:t>
    </dgm:pt>
    <dgm:pt modelId="{34AD2E2D-DFFE-4088-88B1-D8EE8B981108}" type="parTrans" cxnId="{BCF00464-CAA9-4CD5-AF1D-757DAAAB6D5B}">
      <dgm:prSet/>
      <dgm:spPr/>
      <dgm:t>
        <a:bodyPr/>
        <a:lstStyle/>
        <a:p>
          <a:endParaRPr lang="pl-PL" sz="2400"/>
        </a:p>
      </dgm:t>
    </dgm:pt>
    <dgm:pt modelId="{DA00C7AC-3781-45F3-B947-90B8A3FA0EAB}" type="sibTrans" cxnId="{BCF00464-CAA9-4CD5-AF1D-757DAAAB6D5B}">
      <dgm:prSet/>
      <dgm:spPr/>
      <dgm:t>
        <a:bodyPr/>
        <a:lstStyle/>
        <a:p>
          <a:endParaRPr lang="pl-PL" sz="2400"/>
        </a:p>
      </dgm:t>
    </dgm:pt>
    <dgm:pt modelId="{083C5EED-26A0-4051-BE2D-CA17F6E15B46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Public-private partnerships to support pilot circular lifestyle initiatives</a:t>
          </a:r>
        </a:p>
      </dgm:t>
    </dgm:pt>
    <dgm:pt modelId="{C1D7384E-BE63-4EA7-AE78-EDB09A2A4AFE}" type="parTrans" cxnId="{A0BE82E2-BA43-478F-A5A7-97284D08F676}">
      <dgm:prSet/>
      <dgm:spPr/>
      <dgm:t>
        <a:bodyPr/>
        <a:lstStyle/>
        <a:p>
          <a:endParaRPr lang="pl-PL" sz="2400"/>
        </a:p>
      </dgm:t>
    </dgm:pt>
    <dgm:pt modelId="{55AECDE8-4D88-4F5B-88EB-C3193DA7A976}" type="sibTrans" cxnId="{A0BE82E2-BA43-478F-A5A7-97284D08F676}">
      <dgm:prSet/>
      <dgm:spPr/>
      <dgm:t>
        <a:bodyPr/>
        <a:lstStyle/>
        <a:p>
          <a:endParaRPr lang="pl-PL" sz="2400"/>
        </a:p>
      </dgm:t>
    </dgm:pt>
    <dgm:pt modelId="{6955CD28-5C00-4230-B5B3-16FBDA823BC1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Voluntary schemes for cities to adopt CE practices and share solutions</a:t>
          </a:r>
        </a:p>
      </dgm:t>
    </dgm:pt>
    <dgm:pt modelId="{14D274C0-F57D-4BA4-A93B-C1257C1AF9BA}" type="parTrans" cxnId="{F39ADEFE-2246-4824-92D8-65CC22C85393}">
      <dgm:prSet/>
      <dgm:spPr/>
      <dgm:t>
        <a:bodyPr/>
        <a:lstStyle/>
        <a:p>
          <a:endParaRPr lang="pl-PL" sz="2400"/>
        </a:p>
      </dgm:t>
    </dgm:pt>
    <dgm:pt modelId="{FBED065A-331E-4C99-9CB0-B2F7B719E355}" type="sibTrans" cxnId="{F39ADEFE-2246-4824-92D8-65CC22C85393}">
      <dgm:prSet/>
      <dgm:spPr/>
      <dgm:t>
        <a:bodyPr/>
        <a:lstStyle/>
        <a:p>
          <a:endParaRPr lang="pl-PL" sz="2400"/>
        </a:p>
      </dgm:t>
    </dgm:pt>
    <dgm:pt modelId="{31EB814A-4371-4C45-AD48-ED4C73B64154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Citizen engagement projects co-created with local communities</a:t>
          </a:r>
        </a:p>
      </dgm:t>
    </dgm:pt>
    <dgm:pt modelId="{8374CA0F-255D-4B7C-8372-8CD2328AD841}" type="parTrans" cxnId="{37FF5A32-6A16-42E8-AE48-40901509ECF0}">
      <dgm:prSet/>
      <dgm:spPr/>
      <dgm:t>
        <a:bodyPr/>
        <a:lstStyle/>
        <a:p>
          <a:endParaRPr lang="pl-PL" sz="2400"/>
        </a:p>
      </dgm:t>
    </dgm:pt>
    <dgm:pt modelId="{C34BE3BC-DA25-4AF1-A2C6-56E5093B28BB}" type="sibTrans" cxnId="{37FF5A32-6A16-42E8-AE48-40901509ECF0}">
      <dgm:prSet/>
      <dgm:spPr/>
      <dgm:t>
        <a:bodyPr/>
        <a:lstStyle/>
        <a:p>
          <a:endParaRPr lang="pl-PL" sz="2400"/>
        </a:p>
      </dgm:t>
    </dgm:pt>
    <dgm:pt modelId="{343FBC67-AF5B-475A-97B9-E97AE41B49B7}">
      <dgm:prSet custT="1"/>
      <dgm:spPr/>
      <dgm:t>
        <a:bodyPr/>
        <a:lstStyle/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000" kern="1200" dirty="0"/>
        </a:p>
      </dgm:t>
    </dgm:pt>
    <dgm:pt modelId="{5053020F-8BBA-486B-B03A-5D804702C1C2}" type="parTrans" cxnId="{B6461704-CC3A-44EA-B72B-AA354EB47EF1}">
      <dgm:prSet/>
      <dgm:spPr/>
      <dgm:t>
        <a:bodyPr/>
        <a:lstStyle/>
        <a:p>
          <a:endParaRPr lang="pl-PL"/>
        </a:p>
      </dgm:t>
    </dgm:pt>
    <dgm:pt modelId="{F5A7714D-E3B2-4ABA-95E8-D8D6092F3BD6}" type="sibTrans" cxnId="{B6461704-CC3A-44EA-B72B-AA354EB47EF1}">
      <dgm:prSet/>
      <dgm:spPr/>
      <dgm:t>
        <a:bodyPr/>
        <a:lstStyle/>
        <a:p>
          <a:endParaRPr lang="pl-PL"/>
        </a:p>
      </dgm:t>
    </dgm:pt>
    <dgm:pt modelId="{16A48384-5ABA-4482-966B-59AD60A8D186}">
      <dgm:prSet custT="1"/>
      <dgm:spPr/>
      <dgm:t>
        <a:bodyPr/>
        <a:lstStyle/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Obligation</a:t>
          </a:r>
          <a:r>
            <a:rPr lang="en-US" sz="1000" b="1" kern="1200" dirty="0"/>
            <a:t> schemes</a:t>
          </a:r>
          <a:endParaRPr lang="en-US" sz="1000" kern="1200" dirty="0"/>
        </a:p>
      </dgm:t>
    </dgm:pt>
    <dgm:pt modelId="{F6B03634-B2B9-48DB-A46A-655A8EBD79E6}" type="parTrans" cxnId="{3F7BD141-4B33-4322-8073-9F3A2E881E68}">
      <dgm:prSet/>
      <dgm:spPr/>
      <dgm:t>
        <a:bodyPr/>
        <a:lstStyle/>
        <a:p>
          <a:endParaRPr lang="pl-PL"/>
        </a:p>
      </dgm:t>
    </dgm:pt>
    <dgm:pt modelId="{B2B16364-1FD3-48C0-83F4-385E518A09D6}" type="sibTrans" cxnId="{3F7BD141-4B33-4322-8073-9F3A2E881E68}">
      <dgm:prSet/>
      <dgm:spPr/>
      <dgm:t>
        <a:bodyPr/>
        <a:lstStyle/>
        <a:p>
          <a:endParaRPr lang="pl-PL"/>
        </a:p>
      </dgm:t>
    </dgm:pt>
    <dgm:pt modelId="{771F9B17-F887-4400-A266-B561A976943E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000" b="1" kern="1200" dirty="0"/>
            <a:t>Auditing / reporting requirements</a:t>
          </a:r>
          <a:endParaRPr lang="en-US" sz="1000" kern="1200" dirty="0"/>
        </a:p>
      </dgm:t>
    </dgm:pt>
    <dgm:pt modelId="{3FDB2AE9-78C6-4FF8-BBEE-DAB243876830}" type="parTrans" cxnId="{C7BDCF93-CCC4-45AC-A884-0492D769D917}">
      <dgm:prSet/>
      <dgm:spPr/>
      <dgm:t>
        <a:bodyPr/>
        <a:lstStyle/>
        <a:p>
          <a:endParaRPr lang="pl-PL"/>
        </a:p>
      </dgm:t>
    </dgm:pt>
    <dgm:pt modelId="{FC2BA017-04AE-42F7-916E-DDEDD0DD9459}" type="sibTrans" cxnId="{C7BDCF93-CCC4-45AC-A884-0492D769D917}">
      <dgm:prSet/>
      <dgm:spPr/>
      <dgm:t>
        <a:bodyPr/>
        <a:lstStyle/>
        <a:p>
          <a:endParaRPr lang="pl-PL"/>
        </a:p>
      </dgm:t>
    </dgm:pt>
    <dgm:pt modelId="{76808814-7DE5-4684-B846-EDD33BEAB87E}">
      <dgm:prSet custT="1"/>
      <dgm:spPr/>
      <dgm:t>
        <a:bodyPr/>
        <a:lstStyle/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Minimum reuse and repair quotas for manufacturers and municipalities</a:t>
          </a:r>
        </a:p>
      </dgm:t>
    </dgm:pt>
    <dgm:pt modelId="{4F91CD47-3884-445E-A914-CD995121BF09}" type="parTrans" cxnId="{0FE6F615-F808-421C-9FCF-7D609911DA77}">
      <dgm:prSet/>
      <dgm:spPr/>
      <dgm:t>
        <a:bodyPr/>
        <a:lstStyle/>
        <a:p>
          <a:endParaRPr lang="pl-PL"/>
        </a:p>
      </dgm:t>
    </dgm:pt>
    <dgm:pt modelId="{5C6940E5-3965-424E-A202-7271CDA81665}" type="sibTrans" cxnId="{0FE6F615-F808-421C-9FCF-7D609911DA77}">
      <dgm:prSet/>
      <dgm:spPr/>
      <dgm:t>
        <a:bodyPr/>
        <a:lstStyle/>
        <a:p>
          <a:endParaRPr lang="pl-PL"/>
        </a:p>
      </dgm:t>
    </dgm:pt>
    <dgm:pt modelId="{A5FF5341-615A-4D51-A2DD-CAD351AF06D8}">
      <dgm:prSet custT="1"/>
      <dgm:spPr/>
      <dgm:t>
        <a:bodyPr/>
        <a:lstStyle/>
        <a:p>
          <a:pPr>
            <a:spcAft>
              <a:spcPts val="600"/>
            </a:spcAft>
          </a:pPr>
          <a:endParaRPr lang="en-US" sz="300" kern="1200" dirty="0"/>
        </a:p>
      </dgm:t>
    </dgm:pt>
    <dgm:pt modelId="{E4A91707-457B-4531-898B-91C10F90E5D9}" type="parTrans" cxnId="{83B1B5C5-4412-49AE-86B6-18DF83890B65}">
      <dgm:prSet/>
      <dgm:spPr/>
      <dgm:t>
        <a:bodyPr/>
        <a:lstStyle/>
        <a:p>
          <a:endParaRPr lang="pl-PL"/>
        </a:p>
      </dgm:t>
    </dgm:pt>
    <dgm:pt modelId="{E7440EA6-DD09-454F-BF06-32A8688FE4F6}" type="sibTrans" cxnId="{83B1B5C5-4412-49AE-86B6-18DF83890B65}">
      <dgm:prSet/>
      <dgm:spPr/>
      <dgm:t>
        <a:bodyPr/>
        <a:lstStyle/>
        <a:p>
          <a:endParaRPr lang="pl-PL"/>
        </a:p>
      </dgm:t>
    </dgm:pt>
    <dgm:pt modelId="{89AE7077-A5B6-4287-A733-3E03F627B078}">
      <dgm:prSet custT="1"/>
      <dgm:spPr/>
      <dgm:t>
        <a:bodyPr/>
        <a:lstStyle/>
        <a:p>
          <a:pPr>
            <a:spcAft>
              <a:spcPts val="600"/>
            </a:spcAft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</dgm:t>
    </dgm:pt>
    <dgm:pt modelId="{5D52E432-CD4B-4C41-A985-7E74C458AA1D}" type="parTrans" cxnId="{6EC2A10F-6F1C-412C-8801-FFA89A5A5D58}">
      <dgm:prSet/>
      <dgm:spPr/>
      <dgm:t>
        <a:bodyPr/>
        <a:lstStyle/>
        <a:p>
          <a:endParaRPr lang="pl-PL"/>
        </a:p>
      </dgm:t>
    </dgm:pt>
    <dgm:pt modelId="{984E392D-5826-4637-B2E4-AFD096F80D95}" type="sibTrans" cxnId="{6EC2A10F-6F1C-412C-8801-FFA89A5A5D58}">
      <dgm:prSet/>
      <dgm:spPr/>
      <dgm:t>
        <a:bodyPr/>
        <a:lstStyle/>
        <a:p>
          <a:endParaRPr lang="pl-PL"/>
        </a:p>
      </dgm:t>
    </dgm:pt>
    <dgm:pt modelId="{FF399F85-9FD2-4689-B684-8E90CE0A2EA0}">
      <dgm:prSet custT="1"/>
      <dgm:spPr/>
      <dgm:t>
        <a:bodyPr/>
        <a:lstStyle/>
        <a:p>
          <a:pPr>
            <a:spcAft>
              <a:spcPts val="600"/>
            </a:spcAft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</dgm:t>
    </dgm:pt>
    <dgm:pt modelId="{24FF9F68-3A34-43F2-A791-A77607A59EC9}" type="parTrans" cxnId="{2A2541A8-E160-4C2B-B371-4EFBF665E884}">
      <dgm:prSet/>
      <dgm:spPr/>
      <dgm:t>
        <a:bodyPr/>
        <a:lstStyle/>
        <a:p>
          <a:endParaRPr lang="pl-PL"/>
        </a:p>
      </dgm:t>
    </dgm:pt>
    <dgm:pt modelId="{797B7C36-4C2B-4E3C-96CE-1AFADB76318A}" type="sibTrans" cxnId="{2A2541A8-E160-4C2B-B371-4EFBF665E884}">
      <dgm:prSet/>
      <dgm:spPr/>
      <dgm:t>
        <a:bodyPr/>
        <a:lstStyle/>
        <a:p>
          <a:endParaRPr lang="pl-PL"/>
        </a:p>
      </dgm:t>
    </dgm:pt>
    <dgm:pt modelId="{886CEE9A-E02D-4A3A-9560-C9C864AA7782}">
      <dgm:prSet custT="1"/>
      <dgm:spPr/>
      <dgm:t>
        <a:bodyPr/>
        <a:lstStyle/>
        <a:p>
          <a:pPr>
            <a:spcAft>
              <a:spcPts val="600"/>
            </a:spcAft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</dgm:t>
    </dgm:pt>
    <dgm:pt modelId="{A50C5AD5-0C25-41C1-A259-77A2E107678F}" type="parTrans" cxnId="{5B280457-D5CB-443A-A271-7490A8DE20F9}">
      <dgm:prSet/>
      <dgm:spPr/>
      <dgm:t>
        <a:bodyPr/>
        <a:lstStyle/>
        <a:p>
          <a:endParaRPr lang="pl-PL"/>
        </a:p>
      </dgm:t>
    </dgm:pt>
    <dgm:pt modelId="{437FAD5A-6737-46E4-8C53-0C286B869DFE}" type="sibTrans" cxnId="{5B280457-D5CB-443A-A271-7490A8DE20F9}">
      <dgm:prSet/>
      <dgm:spPr/>
      <dgm:t>
        <a:bodyPr/>
        <a:lstStyle/>
        <a:p>
          <a:endParaRPr lang="pl-PL"/>
        </a:p>
      </dgm:t>
    </dgm:pt>
    <dgm:pt modelId="{DC0ECA62-08E8-47BD-B5C6-A86B8087CB04}">
      <dgm:prSet custT="1"/>
      <dgm:spPr/>
      <dgm:t>
        <a:bodyPr/>
        <a:lstStyle/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000" kern="1200" dirty="0"/>
        </a:p>
      </dgm:t>
    </dgm:pt>
    <dgm:pt modelId="{F1A7741C-7D36-46A6-A9C1-B0F67C957401}" type="parTrans" cxnId="{F2B281F7-13A8-441C-BD48-163B1CDB3137}">
      <dgm:prSet/>
      <dgm:spPr/>
      <dgm:t>
        <a:bodyPr/>
        <a:lstStyle/>
        <a:p>
          <a:endParaRPr lang="pl-PL"/>
        </a:p>
      </dgm:t>
    </dgm:pt>
    <dgm:pt modelId="{BCE8E787-83C1-42C1-BB17-32940A27C777}" type="sibTrans" cxnId="{F2B281F7-13A8-441C-BD48-163B1CDB3137}">
      <dgm:prSet/>
      <dgm:spPr/>
      <dgm:t>
        <a:bodyPr/>
        <a:lstStyle/>
        <a:p>
          <a:endParaRPr lang="pl-PL"/>
        </a:p>
      </dgm:t>
    </dgm:pt>
    <dgm:pt modelId="{D71AD0C9-90E3-4D2A-B99C-7123967B3B92}">
      <dgm:prSet custT="1"/>
      <dgm:spPr/>
      <dgm:t>
        <a:bodyPr/>
        <a:lstStyle/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000" kern="1200" dirty="0"/>
        </a:p>
      </dgm:t>
    </dgm:pt>
    <dgm:pt modelId="{54D90230-228A-4306-97FE-890267F94E7F}" type="parTrans" cxnId="{3AB25C7F-9693-4618-821C-684E8B44C0AD}">
      <dgm:prSet/>
      <dgm:spPr/>
      <dgm:t>
        <a:bodyPr/>
        <a:lstStyle/>
        <a:p>
          <a:endParaRPr lang="pl-PL"/>
        </a:p>
      </dgm:t>
    </dgm:pt>
    <dgm:pt modelId="{E8728B29-F894-43F3-A9B0-A28EAE4C89D7}" type="sibTrans" cxnId="{3AB25C7F-9693-4618-821C-684E8B44C0AD}">
      <dgm:prSet/>
      <dgm:spPr/>
      <dgm:t>
        <a:bodyPr/>
        <a:lstStyle/>
        <a:p>
          <a:endParaRPr lang="pl-PL"/>
        </a:p>
      </dgm:t>
    </dgm:pt>
    <dgm:pt modelId="{22221835-6C65-49D7-ADD8-C539BA3107D2}" type="pres">
      <dgm:prSet presAssocID="{6C8F74E9-A6AA-47C0-8FB1-2FB64E81DC2A}" presName="Name0" presStyleCnt="0">
        <dgm:presLayoutVars>
          <dgm:dir/>
          <dgm:animLvl val="lvl"/>
          <dgm:resizeHandles val="exact"/>
        </dgm:presLayoutVars>
      </dgm:prSet>
      <dgm:spPr/>
    </dgm:pt>
    <dgm:pt modelId="{1BB9BB37-9F15-4D46-AF47-FE0461B35C56}" type="pres">
      <dgm:prSet presAssocID="{6C80DBE3-2120-470B-BC81-4C6E2A57CB8D}" presName="composite" presStyleCnt="0"/>
      <dgm:spPr/>
    </dgm:pt>
    <dgm:pt modelId="{6862089A-589C-4AD5-A938-3337274B5611}" type="pres">
      <dgm:prSet presAssocID="{6C80DBE3-2120-470B-BC81-4C6E2A57CB8D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69CB1E97-B2FE-43AD-982C-F2FE0A2C7705}" type="pres">
      <dgm:prSet presAssocID="{6C80DBE3-2120-470B-BC81-4C6E2A57CB8D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E967C57F-7B16-44B9-BE77-22644F1ED12A}" type="pres">
      <dgm:prSet presAssocID="{9987679B-7923-4AF3-979D-FB798A8D4262}" presName="space" presStyleCnt="0"/>
      <dgm:spPr/>
    </dgm:pt>
    <dgm:pt modelId="{E52A8085-03EB-4FB6-85DC-0A39117797F7}" type="pres">
      <dgm:prSet presAssocID="{C1CFFF24-5BE8-4226-9664-B3784DCEE379}" presName="composite" presStyleCnt="0"/>
      <dgm:spPr/>
    </dgm:pt>
    <dgm:pt modelId="{2EEAFE33-E408-4FBF-AC58-58A0216EA13E}" type="pres">
      <dgm:prSet presAssocID="{C1CFFF24-5BE8-4226-9664-B3784DCEE379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</dgm:pt>
    <dgm:pt modelId="{BEE09753-4FD8-4FC5-B7BD-649F3D853DC3}" type="pres">
      <dgm:prSet presAssocID="{C1CFFF24-5BE8-4226-9664-B3784DCEE379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D210D667-D83B-4324-B51E-ACF8632B1E3C}" type="pres">
      <dgm:prSet presAssocID="{3E218D91-9EEB-4C6D-9D17-263D30A3ABE9}" presName="space" presStyleCnt="0"/>
      <dgm:spPr/>
    </dgm:pt>
    <dgm:pt modelId="{4526B53D-F577-4D73-86C9-A5B14B0E35D5}" type="pres">
      <dgm:prSet presAssocID="{E83B9D46-B57C-4364-907B-F7D4D0A3D8EE}" presName="composite" presStyleCnt="0"/>
      <dgm:spPr/>
    </dgm:pt>
    <dgm:pt modelId="{F9B1DB05-0E25-4D22-ABBB-86C83F4052DF}" type="pres">
      <dgm:prSet presAssocID="{E83B9D46-B57C-4364-907B-F7D4D0A3D8E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064D8AF6-F39C-4614-AD68-426FFB13139C}" type="pres">
      <dgm:prSet presAssocID="{E83B9D46-B57C-4364-907B-F7D4D0A3D8EE}" presName="desTx" presStyleLbl="alignAccFollowNode1" presStyleIdx="2" presStyleCnt="3" custScaleY="100000">
        <dgm:presLayoutVars>
          <dgm:bulletEnabled val="1"/>
        </dgm:presLayoutVars>
      </dgm:prSet>
      <dgm:spPr/>
    </dgm:pt>
  </dgm:ptLst>
  <dgm:cxnLst>
    <dgm:cxn modelId="{E32B0B03-7B3E-4DF5-8738-B5D10EAC3EB4}" srcId="{6C8F74E9-A6AA-47C0-8FB1-2FB64E81DC2A}" destId="{6C80DBE3-2120-470B-BC81-4C6E2A57CB8D}" srcOrd="0" destOrd="0" parTransId="{6E106E06-B36A-47EB-9F0D-A07145B25E67}" sibTransId="{9987679B-7923-4AF3-979D-FB798A8D4262}"/>
    <dgm:cxn modelId="{B6461704-CC3A-44EA-B72B-AA354EB47EF1}" srcId="{771F9B17-F887-4400-A266-B561A976943E}" destId="{343FBC67-AF5B-475A-97B9-E97AE41B49B7}" srcOrd="2" destOrd="0" parTransId="{5053020F-8BBA-486B-B03A-5D804702C1C2}" sibTransId="{F5A7714D-E3B2-4ABA-95E8-D8D6092F3BD6}"/>
    <dgm:cxn modelId="{4AD05D04-A6FB-4EB2-A66E-C0C3E108A38A}" srcId="{6C8F74E9-A6AA-47C0-8FB1-2FB64E81DC2A}" destId="{C1CFFF24-5BE8-4226-9664-B3784DCEE379}" srcOrd="1" destOrd="0" parTransId="{CC49DA62-ECC4-458F-9017-A17D757B9CD4}" sibTransId="{3E218D91-9EEB-4C6D-9D17-263D30A3ABE9}"/>
    <dgm:cxn modelId="{6DC63105-1DA1-477D-A19F-AE2B7A533AA7}" srcId="{DC3BFCD3-D105-48E6-9161-E1FD61C375A3}" destId="{741C3227-63D2-4F03-9CF8-AAC43EC4E9A5}" srcOrd="0" destOrd="0" parTransId="{38D6D2B1-5942-42E9-BCF6-897A2B3C56DD}" sibTransId="{0226B61B-A8B7-4DA3-BFE2-26A004584A19}"/>
    <dgm:cxn modelId="{6EC2A10F-6F1C-412C-8801-FFA89A5A5D58}" srcId="{ACB2E3FF-DFF7-4415-84B8-A73D4369F664}" destId="{89AE7077-A5B6-4287-A733-3E03F627B078}" srcOrd="1" destOrd="0" parTransId="{5D52E432-CD4B-4C41-A985-7E74C458AA1D}" sibTransId="{984E392D-5826-4637-B2E4-AFD096F80D95}"/>
    <dgm:cxn modelId="{70EE0C11-B547-4170-80B2-14D88789CDC1}" type="presOf" srcId="{16A48384-5ABA-4482-966B-59AD60A8D186}" destId="{69CB1E97-B2FE-43AD-982C-F2FE0A2C7705}" srcOrd="0" destOrd="9" presId="urn:microsoft.com/office/officeart/2005/8/layout/hList1"/>
    <dgm:cxn modelId="{37AD2615-CE08-43FB-9579-5C8279F32D65}" srcId="{C1CFFF24-5BE8-4226-9664-B3784DCEE379}" destId="{B113DC27-E101-4CB4-8EA8-8B12A1EA9E94}" srcOrd="0" destOrd="0" parTransId="{2E8FF133-B6DA-48CB-B53B-3CEB3084637A}" sibTransId="{7B00A232-1A22-42FA-BAE0-E0EF24B017B0}"/>
    <dgm:cxn modelId="{0FE6F615-F808-421C-9FCF-7D609911DA77}" srcId="{16A48384-5ABA-4482-966B-59AD60A8D186}" destId="{76808814-7DE5-4684-B846-EDD33BEAB87E}" srcOrd="0" destOrd="0" parTransId="{4F91CD47-3884-445E-A914-CD995121BF09}" sibTransId="{5C6940E5-3965-424E-A202-7271CDA81665}"/>
    <dgm:cxn modelId="{80344516-B04E-4550-AFC3-9A63A43D0465}" type="presOf" srcId="{31EB814A-4371-4C45-AD48-ED4C73B64154}" destId="{064D8AF6-F39C-4614-AD68-426FFB13139C}" srcOrd="0" destOrd="11" presId="urn:microsoft.com/office/officeart/2005/8/layout/hList1"/>
    <dgm:cxn modelId="{8358161A-6013-4C3D-B297-AD6E3137022D}" type="presOf" srcId="{B113DC27-E101-4CB4-8EA8-8B12A1EA9E94}" destId="{BEE09753-4FD8-4FC5-B7BD-649F3D853DC3}" srcOrd="0" destOrd="0" presId="urn:microsoft.com/office/officeart/2005/8/layout/hList1"/>
    <dgm:cxn modelId="{56EF561C-C1B3-4B8E-B898-45E214E89440}" type="presOf" srcId="{2E06772C-A14E-49C8-B289-81D766FBEF29}" destId="{69CB1E97-B2FE-43AD-982C-F2FE0A2C7705}" srcOrd="0" destOrd="7" presId="urn:microsoft.com/office/officeart/2005/8/layout/hList1"/>
    <dgm:cxn modelId="{F9AAAA1C-E072-4EF7-92EC-4FB00AAB62E3}" type="presOf" srcId="{D71AD0C9-90E3-4D2A-B99C-7123967B3B92}" destId="{064D8AF6-F39C-4614-AD68-426FFB13139C}" srcOrd="0" destOrd="7" presId="urn:microsoft.com/office/officeart/2005/8/layout/hList1"/>
    <dgm:cxn modelId="{B5551E20-BD51-43E3-81EC-B29256401F24}" type="presOf" srcId="{3C157BB3-13C1-4B71-9CC8-90D012D7B3DB}" destId="{69CB1E97-B2FE-43AD-982C-F2FE0A2C7705}" srcOrd="0" destOrd="0" presId="urn:microsoft.com/office/officeart/2005/8/layout/hList1"/>
    <dgm:cxn modelId="{C7314724-5E8E-4B9B-A402-7C6129DF12E7}" type="presOf" srcId="{E83B9D46-B57C-4364-907B-F7D4D0A3D8EE}" destId="{F9B1DB05-0E25-4D22-ABBB-86C83F4052DF}" srcOrd="0" destOrd="0" presId="urn:microsoft.com/office/officeart/2005/8/layout/hList1"/>
    <dgm:cxn modelId="{40D8DC24-48A8-4945-AC09-E2369FA417CE}" srcId="{6C80DBE3-2120-470B-BC81-4C6E2A57CB8D}" destId="{9DEE0A6D-B205-43D7-8170-6FA29A4C1BFB}" srcOrd="1" destOrd="0" parTransId="{E3ECD76C-AC34-4C21-B884-7BAB15F798FB}" sibTransId="{A47CCD3C-B46E-4E27-B11C-0B6A48807C27}"/>
    <dgm:cxn modelId="{47C14125-A105-4040-BDD3-B81C415D6D46}" type="presOf" srcId="{E0D49141-C3B2-40DB-9569-A38C736D68E1}" destId="{064D8AF6-F39C-4614-AD68-426FFB13139C}" srcOrd="0" destOrd="4" presId="urn:microsoft.com/office/officeart/2005/8/layout/hList1"/>
    <dgm:cxn modelId="{410A2426-1F7F-4AAA-92F6-ECBFBBAEC778}" type="presOf" srcId="{042F87C5-386D-4F55-B07D-891D77EDAFFC}" destId="{064D8AF6-F39C-4614-AD68-426FFB13139C}" srcOrd="0" destOrd="8" presId="urn:microsoft.com/office/officeart/2005/8/layout/hList1"/>
    <dgm:cxn modelId="{F774372D-50BC-4CDA-B1E1-11DBB2479274}" srcId="{6C80DBE3-2120-470B-BC81-4C6E2A57CB8D}" destId="{3C157BB3-13C1-4B71-9CC8-90D012D7B3DB}" srcOrd="0" destOrd="0" parTransId="{4CE90A8B-E99D-4650-9CD5-7AA377E2B54A}" sibTransId="{A0EB49A6-D960-48D9-B60E-089CEC274077}"/>
    <dgm:cxn modelId="{B9D0C130-3915-491D-9B18-1CF88D4AFA06}" type="presOf" srcId="{89AE7077-A5B6-4287-A733-3E03F627B078}" destId="{BEE09753-4FD8-4FC5-B7BD-649F3D853DC3}" srcOrd="0" destOrd="5" presId="urn:microsoft.com/office/officeart/2005/8/layout/hList1"/>
    <dgm:cxn modelId="{37FF5A32-6A16-42E8-AE48-40901509ECF0}" srcId="{042F87C5-386D-4F55-B07D-891D77EDAFFC}" destId="{31EB814A-4371-4C45-AD48-ED4C73B64154}" srcOrd="2" destOrd="0" parTransId="{8374CA0F-255D-4B7C-8372-8CD2328AD841}" sibTransId="{C34BE3BC-DA25-4AF1-A2C6-56E5093B28BB}"/>
    <dgm:cxn modelId="{7A882433-C5DF-40B6-9C6D-43E1DDE9B75A}" srcId="{B113DC27-E101-4CB4-8EA8-8B12A1EA9E94}" destId="{34AA014B-8775-41B4-B2CE-C94CFA58978F}" srcOrd="0" destOrd="0" parTransId="{75944168-3C0D-4B3B-A6BF-78A80EF829E7}" sibTransId="{FCF06A11-389E-40EF-9204-70287692B9AD}"/>
    <dgm:cxn modelId="{43802D37-F1F4-4AA3-9138-BF3013EC1F7B}" type="presOf" srcId="{D142A0FF-8316-4B17-A7A7-318B60EFBDD4}" destId="{BEE09753-4FD8-4FC5-B7BD-649F3D853DC3}" srcOrd="0" destOrd="15" presId="urn:microsoft.com/office/officeart/2005/8/layout/hList1"/>
    <dgm:cxn modelId="{F668AB37-F2E1-406A-9D19-8295BA39FC89}" type="presOf" srcId="{FF399F85-9FD2-4689-B684-8E90CE0A2EA0}" destId="{BEE09753-4FD8-4FC5-B7BD-649F3D853DC3}" srcOrd="0" destOrd="8" presId="urn:microsoft.com/office/officeart/2005/8/layout/hList1"/>
    <dgm:cxn modelId="{D321DA3A-3231-42DA-98DF-33FD5F5AA51F}" srcId="{F125F3C5-1F23-4F96-9901-55C71796A4B1}" destId="{D142A0FF-8316-4B17-A7A7-318B60EFBDD4}" srcOrd="1" destOrd="0" parTransId="{441B2E30-61EF-43D2-BB25-BA08CAF5E2D6}" sibTransId="{2619F838-D355-445E-A941-09D3405F6D53}"/>
    <dgm:cxn modelId="{B43D9E5B-1E2F-4D41-A710-6106F420F3E1}" type="presOf" srcId="{741C3227-63D2-4F03-9CF8-AAC43EC4E9A5}" destId="{BEE09753-4FD8-4FC5-B7BD-649F3D853DC3}" srcOrd="0" destOrd="10" presId="urn:microsoft.com/office/officeart/2005/8/layout/hList1"/>
    <dgm:cxn modelId="{784B7B5C-2963-4E78-8260-3AF0D9DB5E24}" type="presOf" srcId="{E996E896-C479-42A7-9385-6E4857001713}" destId="{BEE09753-4FD8-4FC5-B7BD-649F3D853DC3}" srcOrd="0" destOrd="7" presId="urn:microsoft.com/office/officeart/2005/8/layout/hList1"/>
    <dgm:cxn modelId="{EF704A60-35B1-488A-92CC-BEE9A8F578DD}" srcId="{1382D372-797F-4058-B58B-E24C2AEAA941}" destId="{E996E896-C479-42A7-9385-6E4857001713}" srcOrd="0" destOrd="0" parTransId="{93F7F60E-365E-4151-830C-590AA0753289}" sibTransId="{1E96A3C9-BD5C-4D58-852D-51B06CC35A33}"/>
    <dgm:cxn modelId="{A62D8241-7261-4656-9FA5-51011AB6DC31}" srcId="{C1CFFF24-5BE8-4226-9664-B3784DCEE379}" destId="{ACB2E3FF-DFF7-4415-84B8-A73D4369F664}" srcOrd="1" destOrd="0" parTransId="{8474A932-D1BD-4910-8178-7014DA54E655}" sibTransId="{C2F7C0D9-B792-43F6-A48A-B3CA286B3ACB}"/>
    <dgm:cxn modelId="{3F7BD141-4B33-4322-8073-9F3A2E881E68}" srcId="{6C80DBE3-2120-470B-BC81-4C6E2A57CB8D}" destId="{16A48384-5ABA-4482-966B-59AD60A8D186}" srcOrd="3" destOrd="0" parTransId="{F6B03634-B2B9-48DB-A46A-655A8EBD79E6}" sibTransId="{B2B16364-1FD3-48C0-83F4-385E518A09D6}"/>
    <dgm:cxn modelId="{E8E36B62-0616-4D8D-AF6B-D9B55395F6B4}" type="presOf" srcId="{3962A470-9EFF-477B-ABCC-19D31697A996}" destId="{69CB1E97-B2FE-43AD-982C-F2FE0A2C7705}" srcOrd="0" destOrd="12" presId="urn:microsoft.com/office/officeart/2005/8/layout/hList1"/>
    <dgm:cxn modelId="{BCF00464-CAA9-4CD5-AF1D-757DAAAB6D5B}" srcId="{E83B9D46-B57C-4364-907B-F7D4D0A3D8EE}" destId="{042F87C5-386D-4F55-B07D-891D77EDAFFC}" srcOrd="2" destOrd="0" parTransId="{34AD2E2D-DFFE-4088-88B1-D8EE8B981108}" sibTransId="{DA00C7AC-3781-45F3-B947-90B8A3FA0EAB}"/>
    <dgm:cxn modelId="{A32BBB67-CFAC-4BD6-959B-E4D7FBAE37C7}" srcId="{ACB2E3FF-DFF7-4415-84B8-A73D4369F664}" destId="{56C231FF-0517-4479-9D00-89EF4C87A712}" srcOrd="0" destOrd="0" parTransId="{DD356080-599B-4501-B96A-93038E3C236C}" sibTransId="{D8A14BA4-8D6F-48EF-8F0D-B13B10DF3028}"/>
    <dgm:cxn modelId="{8A239648-431B-42BC-B52A-732931D86BEE}" srcId="{771F9B17-F887-4400-A266-B561A976943E}" destId="{2A29F5E8-FBD1-437B-BB6F-36D3ED39B18D}" srcOrd="0" destOrd="0" parTransId="{237F9FCB-1468-45EA-98B6-75CAC217D1AA}" sibTransId="{118514B0-42E7-460B-93B0-87A44A16EB51}"/>
    <dgm:cxn modelId="{1F6C754A-BA55-4BB6-B158-D479FFB7F0D7}" type="presOf" srcId="{6C80DBE3-2120-470B-BC81-4C6E2A57CB8D}" destId="{6862089A-589C-4AD5-A938-3337274B5611}" srcOrd="0" destOrd="0" presId="urn:microsoft.com/office/officeart/2005/8/layout/hList1"/>
    <dgm:cxn modelId="{22897E4B-D8FC-4170-9C86-871A86C91EEB}" type="presOf" srcId="{776C8EBE-723A-4708-90FE-DBE64885FB2C}" destId="{69CB1E97-B2FE-43AD-982C-F2FE0A2C7705}" srcOrd="0" destOrd="3" presId="urn:microsoft.com/office/officeart/2005/8/layout/hList1"/>
    <dgm:cxn modelId="{95FC864B-73CB-4946-80FE-09FBA9D3FD2B}" srcId="{6793D9A2-F546-41C4-A4D5-5B48D1A3D5F7}" destId="{D12AA7F6-0741-4A76-9048-8C2FE2E4BA55}" srcOrd="1" destOrd="0" parTransId="{83C57ECC-65F5-4530-A733-7F2246CBD092}" sibTransId="{77A4BBDA-4ECF-4CB3-819E-79DD07AF9C79}"/>
    <dgm:cxn modelId="{820C324D-EC62-4EC7-8655-A1C11437758A}" type="presOf" srcId="{6C8F74E9-A6AA-47C0-8FB1-2FB64E81DC2A}" destId="{22221835-6C65-49D7-ADD8-C539BA3107D2}" srcOrd="0" destOrd="0" presId="urn:microsoft.com/office/officeart/2005/8/layout/hList1"/>
    <dgm:cxn modelId="{8FDD5A4F-99D5-4913-AB0A-6F2469B440DB}" srcId="{16A48384-5ABA-4482-966B-59AD60A8D186}" destId="{3962A470-9EFF-477B-ABCC-19D31697A996}" srcOrd="2" destOrd="0" parTransId="{E19A97E0-990E-4AE1-8D76-41764907F598}" sibTransId="{0438FA09-636F-4795-A41C-4E1EFC3202CE}"/>
    <dgm:cxn modelId="{A748CC4F-7FBF-49FC-B719-28FACAAAEE29}" type="presOf" srcId="{C1CFFF24-5BE8-4226-9664-B3784DCEE379}" destId="{2EEAFE33-E408-4FBF-AC58-58A0216EA13E}" srcOrd="0" destOrd="0" presId="urn:microsoft.com/office/officeart/2005/8/layout/hList1"/>
    <dgm:cxn modelId="{BFDF1A70-B75D-4377-BA60-B13E674167EB}" srcId="{DC3BFCD3-D105-48E6-9161-E1FD61C375A3}" destId="{07E34A9D-249F-4145-97CE-0083F5E35CA9}" srcOrd="1" destOrd="0" parTransId="{8A4A25E2-66CC-4456-A37D-4C1AA3BC6D5B}" sibTransId="{28427993-2B80-45B0-BD71-96FFCAA0328A}"/>
    <dgm:cxn modelId="{6ECDB950-85D2-4123-B8F0-B8E2FA648530}" type="presOf" srcId="{76808814-7DE5-4684-B846-EDD33BEAB87E}" destId="{69CB1E97-B2FE-43AD-982C-F2FE0A2C7705}" srcOrd="0" destOrd="10" presId="urn:microsoft.com/office/officeart/2005/8/layout/hList1"/>
    <dgm:cxn modelId="{E1508A54-D151-4472-88AE-5F93F63B4FF5}" srcId="{3C157BB3-13C1-4B71-9CC8-90D012D7B3DB}" destId="{776C8EBE-723A-4708-90FE-DBE64885FB2C}" srcOrd="2" destOrd="0" parTransId="{1AF929FC-BE2F-495C-AD6C-8C5F20594DDE}" sibTransId="{8CA88888-CA2A-4E97-8BBB-7AFD0EEF1360}"/>
    <dgm:cxn modelId="{BD1E9155-A61C-40CE-A4D4-0626A74E4CF9}" type="presOf" srcId="{F7668477-A50B-4166-A17F-FC3759607370}" destId="{064D8AF6-F39C-4614-AD68-426FFB13139C}" srcOrd="0" destOrd="1" presId="urn:microsoft.com/office/officeart/2005/8/layout/hList1"/>
    <dgm:cxn modelId="{5B280457-D5CB-443A-A271-7490A8DE20F9}" srcId="{DC3BFCD3-D105-48E6-9161-E1FD61C375A3}" destId="{886CEE9A-E02D-4A3A-9560-C9C864AA7782}" srcOrd="2" destOrd="0" parTransId="{A50C5AD5-0C25-41C1-A259-77A2E107678F}" sibTransId="{437FAD5A-6737-46E4-8C53-0C286B869DFE}"/>
    <dgm:cxn modelId="{793E2057-8BA3-4042-A837-E44DD26D6B16}" type="presOf" srcId="{07E34A9D-249F-4145-97CE-0083F5E35CA9}" destId="{BEE09753-4FD8-4FC5-B7BD-649F3D853DC3}" srcOrd="0" destOrd="11" presId="urn:microsoft.com/office/officeart/2005/8/layout/hList1"/>
    <dgm:cxn modelId="{15A5707B-834E-4EC4-84A1-3920327DA46B}" type="presOf" srcId="{F125F3C5-1F23-4F96-9901-55C71796A4B1}" destId="{BEE09753-4FD8-4FC5-B7BD-649F3D853DC3}" srcOrd="0" destOrd="13" presId="urn:microsoft.com/office/officeart/2005/8/layout/hList1"/>
    <dgm:cxn modelId="{0899477E-9743-4DA4-8487-539EFF068159}" srcId="{C1CFFF24-5BE8-4226-9664-B3784DCEE379}" destId="{F125F3C5-1F23-4F96-9901-55C71796A4B1}" srcOrd="4" destOrd="0" parTransId="{D46FA4E1-03DB-4A09-B478-321A30B62653}" sibTransId="{20C0841B-BF87-4E33-A2E7-E9A9838EE899}"/>
    <dgm:cxn modelId="{3AB25C7F-9693-4618-821C-684E8B44C0AD}" srcId="{E0D49141-C3B2-40DB-9569-A38C736D68E1}" destId="{D71AD0C9-90E3-4D2A-B99C-7123967B3B92}" srcOrd="2" destOrd="0" parTransId="{54D90230-228A-4306-97FE-890267F94E7F}" sibTransId="{E8728B29-F894-43F3-A9B0-A28EAE4C89D7}"/>
    <dgm:cxn modelId="{C95D3282-5E6D-4825-9975-E3503ED554DB}" type="presOf" srcId="{771F9B17-F887-4400-A266-B561A976943E}" destId="{69CB1E97-B2FE-43AD-982C-F2FE0A2C7705}" srcOrd="0" destOrd="5" presId="urn:microsoft.com/office/officeart/2005/8/layout/hList1"/>
    <dgm:cxn modelId="{AB0D2786-B600-4F7A-A9BC-8B365226E289}" srcId="{E0D49141-C3B2-40DB-9569-A38C736D68E1}" destId="{33E2023F-7951-40FB-B6A1-47AB8D6EAB72}" srcOrd="0" destOrd="0" parTransId="{880CEC53-1127-490D-8BC8-B4FD81713645}" sibTransId="{A2651317-47E6-4809-B421-9D483937C81E}"/>
    <dgm:cxn modelId="{F208BE86-78DB-4478-9EFC-9C9A73F3E5F7}" type="presOf" srcId="{D12AA7F6-0741-4A76-9048-8C2FE2E4BA55}" destId="{064D8AF6-F39C-4614-AD68-426FFB13139C}" srcOrd="0" destOrd="2" presId="urn:microsoft.com/office/officeart/2005/8/layout/hList1"/>
    <dgm:cxn modelId="{7320DE88-1AA5-4E6D-8FD3-E575778E3035}" type="presOf" srcId="{1382D372-797F-4058-B58B-E24C2AEAA941}" destId="{BEE09753-4FD8-4FC5-B7BD-649F3D853DC3}" srcOrd="0" destOrd="6" presId="urn:microsoft.com/office/officeart/2005/8/layout/hList1"/>
    <dgm:cxn modelId="{E0EE568A-B281-463B-B545-361128BF36D2}" type="presOf" srcId="{DC3BFCD3-D105-48E6-9161-E1FD61C375A3}" destId="{BEE09753-4FD8-4FC5-B7BD-649F3D853DC3}" srcOrd="0" destOrd="9" presId="urn:microsoft.com/office/officeart/2005/8/layout/hList1"/>
    <dgm:cxn modelId="{7081438B-849C-4F06-9282-6FD8A114D49C}" srcId="{6793D9A2-F546-41C4-A4D5-5B48D1A3D5F7}" destId="{F7668477-A50B-4166-A17F-FC3759607370}" srcOrd="0" destOrd="0" parTransId="{F31CAF12-E39D-4C58-98EF-30754BD75695}" sibTransId="{4AAC09A9-623D-43DD-8D8D-E96A34803234}"/>
    <dgm:cxn modelId="{2F2CEE8C-F0A3-49AD-B912-A74C8D4E1E12}" type="presOf" srcId="{3F01CCA7-0399-43B2-A274-0A05BF6FCAA6}" destId="{BEE09753-4FD8-4FC5-B7BD-649F3D853DC3}" srcOrd="0" destOrd="14" presId="urn:microsoft.com/office/officeart/2005/8/layout/hList1"/>
    <dgm:cxn modelId="{BF5EFF8C-EB31-4441-929B-75873ED581A1}" type="presOf" srcId="{886CEE9A-E02D-4A3A-9560-C9C864AA7782}" destId="{BEE09753-4FD8-4FC5-B7BD-649F3D853DC3}" srcOrd="0" destOrd="12" presId="urn:microsoft.com/office/officeart/2005/8/layout/hList1"/>
    <dgm:cxn modelId="{CAD32993-072B-4BD4-9E8E-D83109CC9AB9}" type="presOf" srcId="{33E2023F-7951-40FB-B6A1-47AB8D6EAB72}" destId="{064D8AF6-F39C-4614-AD68-426FFB13139C}" srcOrd="0" destOrd="5" presId="urn:microsoft.com/office/officeart/2005/8/layout/hList1"/>
    <dgm:cxn modelId="{C7BDCF93-CCC4-45AC-A884-0492D769D917}" srcId="{6C80DBE3-2120-470B-BC81-4C6E2A57CB8D}" destId="{771F9B17-F887-4400-A266-B561A976943E}" srcOrd="2" destOrd="0" parTransId="{3FDB2AE9-78C6-4FF8-BBEE-DAB243876830}" sibTransId="{FC2BA017-04AE-42F7-916E-DDEDD0DD9459}"/>
    <dgm:cxn modelId="{7986CD94-6A03-4B60-AD02-46340CA88139}" srcId="{16A48384-5ABA-4482-966B-59AD60A8D186}" destId="{33918602-56AA-4C68-BE9C-855F1F4DB73F}" srcOrd="1" destOrd="0" parTransId="{DAC4A164-B796-4897-B185-1B101D16A4C9}" sibTransId="{6DC3D610-3AF2-4F8A-832A-4F1C4314B293}"/>
    <dgm:cxn modelId="{F0E85B9B-04F3-47EA-B78D-DE23D86F5DAA}" type="presOf" srcId="{DC0ECA62-08E8-47BD-B5C6-A86B8087CB04}" destId="{064D8AF6-F39C-4614-AD68-426FFB13139C}" srcOrd="0" destOrd="3" presId="urn:microsoft.com/office/officeart/2005/8/layout/hList1"/>
    <dgm:cxn modelId="{BC49449B-B6FE-4774-99BB-F7360026CF44}" type="presOf" srcId="{9DEE0A6D-B205-43D7-8170-6FA29A4C1BFB}" destId="{69CB1E97-B2FE-43AD-982C-F2FE0A2C7705}" srcOrd="0" destOrd="4" presId="urn:microsoft.com/office/officeart/2005/8/layout/hList1"/>
    <dgm:cxn modelId="{11860A9F-336C-4FDF-8893-18135C1223C2}" type="presOf" srcId="{ACB2E3FF-DFF7-4415-84B8-A73D4369F664}" destId="{BEE09753-4FD8-4FC5-B7BD-649F3D853DC3}" srcOrd="0" destOrd="3" presId="urn:microsoft.com/office/officeart/2005/8/layout/hList1"/>
    <dgm:cxn modelId="{6920DDA4-6693-488A-A864-D82C9747F368}" srcId="{E0D49141-C3B2-40DB-9569-A38C736D68E1}" destId="{05001FA0-F1F2-4526-86E4-F981A25E680B}" srcOrd="1" destOrd="0" parTransId="{126150A7-B1F5-4810-AC7F-37A7C305D91F}" sibTransId="{AD582B64-1D6D-4E62-83D1-BCFC0C4AE211}"/>
    <dgm:cxn modelId="{D37392A5-0ABE-4EE6-8402-C4B2D7647BC7}" srcId="{C1CFFF24-5BE8-4226-9664-B3784DCEE379}" destId="{DC3BFCD3-D105-48E6-9161-E1FD61C375A3}" srcOrd="3" destOrd="0" parTransId="{444D6F7E-96F2-496E-8C5D-35628B34A70F}" sibTransId="{8F8BD6B7-1614-4FAE-98DC-E228568D2E9C}"/>
    <dgm:cxn modelId="{9E9C00A8-52E0-4475-A1A7-8CCEB121BE03}" type="presOf" srcId="{33918602-56AA-4C68-BE9C-855F1F4DB73F}" destId="{69CB1E97-B2FE-43AD-982C-F2FE0A2C7705}" srcOrd="0" destOrd="11" presId="urn:microsoft.com/office/officeart/2005/8/layout/hList1"/>
    <dgm:cxn modelId="{2A2541A8-E160-4C2B-B371-4EFBF665E884}" srcId="{1382D372-797F-4058-B58B-E24C2AEAA941}" destId="{FF399F85-9FD2-4689-B684-8E90CE0A2EA0}" srcOrd="1" destOrd="0" parTransId="{24FF9F68-3A34-43F2-A791-A77607A59EC9}" sibTransId="{797B7C36-4C2B-4E3C-96CE-1AFADB76318A}"/>
    <dgm:cxn modelId="{2E48FAA9-BA87-4CA0-BF41-45873A36D51C}" type="presOf" srcId="{6793D9A2-F546-41C4-A4D5-5B48D1A3D5F7}" destId="{064D8AF6-F39C-4614-AD68-426FFB13139C}" srcOrd="0" destOrd="0" presId="urn:microsoft.com/office/officeart/2005/8/layout/hList1"/>
    <dgm:cxn modelId="{34A680B4-1875-49BE-AAF3-8230F7669A48}" type="presOf" srcId="{09D8227C-50E6-4D85-B7E7-19429C7B198A}" destId="{69CB1E97-B2FE-43AD-982C-F2FE0A2C7705}" srcOrd="0" destOrd="2" presId="urn:microsoft.com/office/officeart/2005/8/layout/hList1"/>
    <dgm:cxn modelId="{2C587EB9-F555-4CFB-8909-CADA6CC56D79}" type="presOf" srcId="{343FBC67-AF5B-475A-97B9-E97AE41B49B7}" destId="{69CB1E97-B2FE-43AD-982C-F2FE0A2C7705}" srcOrd="0" destOrd="8" presId="urn:microsoft.com/office/officeart/2005/8/layout/hList1"/>
    <dgm:cxn modelId="{DEB23FBC-D3AC-441B-96D0-7551043930AE}" type="presOf" srcId="{34AA014B-8775-41B4-B2CE-C94CFA58978F}" destId="{BEE09753-4FD8-4FC5-B7BD-649F3D853DC3}" srcOrd="0" destOrd="1" presId="urn:microsoft.com/office/officeart/2005/8/layout/hList1"/>
    <dgm:cxn modelId="{37193BC1-94E3-4219-A005-B52A21583C8D}" type="presOf" srcId="{05001FA0-F1F2-4526-86E4-F981A25E680B}" destId="{064D8AF6-F39C-4614-AD68-426FFB13139C}" srcOrd="0" destOrd="6" presId="urn:microsoft.com/office/officeart/2005/8/layout/hList1"/>
    <dgm:cxn modelId="{7A0A02C2-20ED-454B-8294-F58FDF3408DF}" srcId="{E83B9D46-B57C-4364-907B-F7D4D0A3D8EE}" destId="{E0D49141-C3B2-40DB-9569-A38C736D68E1}" srcOrd="1" destOrd="0" parTransId="{773A530A-76DF-4BF1-B104-44B5D56EE48B}" sibTransId="{2F002D0C-DBDF-4526-BC82-04AD9E811A89}"/>
    <dgm:cxn modelId="{83B1B5C5-4412-49AE-86B6-18DF83890B65}" srcId="{B113DC27-E101-4CB4-8EA8-8B12A1EA9E94}" destId="{A5FF5341-615A-4D51-A2DD-CAD351AF06D8}" srcOrd="1" destOrd="0" parTransId="{E4A91707-457B-4531-898B-91C10F90E5D9}" sibTransId="{E7440EA6-DD09-454F-BF06-32A8688FE4F6}"/>
    <dgm:cxn modelId="{634FA8C7-9223-4163-B113-60F2C3623C8F}" type="presOf" srcId="{B8668CC8-E603-4CF6-BD9D-E83569760C82}" destId="{69CB1E97-B2FE-43AD-982C-F2FE0A2C7705}" srcOrd="0" destOrd="1" presId="urn:microsoft.com/office/officeart/2005/8/layout/hList1"/>
    <dgm:cxn modelId="{668713CE-BDEF-4361-83F1-C24A73EB0700}" type="presOf" srcId="{6955CD28-5C00-4230-B5B3-16FBDA823BC1}" destId="{064D8AF6-F39C-4614-AD68-426FFB13139C}" srcOrd="0" destOrd="10" presId="urn:microsoft.com/office/officeart/2005/8/layout/hList1"/>
    <dgm:cxn modelId="{2F5953D7-1D4A-4BFB-98E5-90F4FDE92391}" type="presOf" srcId="{083C5EED-26A0-4051-BE2D-CA17F6E15B46}" destId="{064D8AF6-F39C-4614-AD68-426FFB13139C}" srcOrd="0" destOrd="9" presId="urn:microsoft.com/office/officeart/2005/8/layout/hList1"/>
    <dgm:cxn modelId="{9F274ED9-4996-4E41-A432-C38628373B4B}" type="presOf" srcId="{56C231FF-0517-4479-9D00-89EF4C87A712}" destId="{BEE09753-4FD8-4FC5-B7BD-649F3D853DC3}" srcOrd="0" destOrd="4" presId="urn:microsoft.com/office/officeart/2005/8/layout/hList1"/>
    <dgm:cxn modelId="{C23871DC-6719-4770-9E6E-E08AA8BE10BB}" srcId="{6C8F74E9-A6AA-47C0-8FB1-2FB64E81DC2A}" destId="{E83B9D46-B57C-4364-907B-F7D4D0A3D8EE}" srcOrd="2" destOrd="0" parTransId="{72533CEF-9F1A-41A0-9254-6B3995532E7F}" sibTransId="{17EC670B-476B-4089-9F44-3CC261EBA703}"/>
    <dgm:cxn modelId="{872C24DD-C85E-4DD0-B120-65A326B1C5C0}" srcId="{C1CFFF24-5BE8-4226-9664-B3784DCEE379}" destId="{1382D372-797F-4058-B58B-E24C2AEAA941}" srcOrd="2" destOrd="0" parTransId="{219DC65F-F370-4FE7-90EB-7C7DF364C13E}" sibTransId="{98168A9D-581F-4D2A-AEB6-9D3A2055CDA3}"/>
    <dgm:cxn modelId="{A0BE82E2-BA43-478F-A5A7-97284D08F676}" srcId="{042F87C5-386D-4F55-B07D-891D77EDAFFC}" destId="{083C5EED-26A0-4051-BE2D-CA17F6E15B46}" srcOrd="0" destOrd="0" parTransId="{C1D7384E-BE63-4EA7-AE78-EDB09A2A4AFE}" sibTransId="{55AECDE8-4D88-4F5B-88EB-C3193DA7A976}"/>
    <dgm:cxn modelId="{9C8956E6-BD8D-4490-AC1A-D1F5CBB34746}" type="presOf" srcId="{A5FF5341-615A-4D51-A2DD-CAD351AF06D8}" destId="{BEE09753-4FD8-4FC5-B7BD-649F3D853DC3}" srcOrd="0" destOrd="2" presId="urn:microsoft.com/office/officeart/2005/8/layout/hList1"/>
    <dgm:cxn modelId="{70429CEB-C02B-4859-8F38-F35F00586BDD}" srcId="{3C157BB3-13C1-4B71-9CC8-90D012D7B3DB}" destId="{09D8227C-50E6-4D85-B7E7-19429C7B198A}" srcOrd="1" destOrd="0" parTransId="{B1BC97BF-7379-416E-B6EB-71EEF8AE2C78}" sibTransId="{1F7EF84C-0CE2-4DA7-AA9E-53701A333AE8}"/>
    <dgm:cxn modelId="{84E563F2-CF72-49F5-A771-454F266EC38F}" srcId="{3C157BB3-13C1-4B71-9CC8-90D012D7B3DB}" destId="{B8668CC8-E603-4CF6-BD9D-E83569760C82}" srcOrd="0" destOrd="0" parTransId="{9906FA95-1994-45AC-88E5-9409ADBEB1A7}" sibTransId="{E27F8BB7-0453-4F38-9EE3-4AAB2F5B442F}"/>
    <dgm:cxn modelId="{D4CDFDF4-073C-4797-AB83-8CD945177433}" srcId="{771F9B17-F887-4400-A266-B561A976943E}" destId="{2E06772C-A14E-49C8-B289-81D766FBEF29}" srcOrd="1" destOrd="0" parTransId="{04542D2C-68B4-4970-8BA6-169AC6B21CC6}" sibTransId="{2CF2E09B-AB5F-4618-959D-576DBFF30924}"/>
    <dgm:cxn modelId="{F2B281F7-13A8-441C-BD48-163B1CDB3137}" srcId="{6793D9A2-F546-41C4-A4D5-5B48D1A3D5F7}" destId="{DC0ECA62-08E8-47BD-B5C6-A86B8087CB04}" srcOrd="2" destOrd="0" parTransId="{F1A7741C-7D36-46A6-A9C1-B0F67C957401}" sibTransId="{BCE8E787-83C1-42C1-BB17-32940A27C777}"/>
    <dgm:cxn modelId="{9BEBA9F8-23BF-41C6-B6A9-1F25ED8D7770}" srcId="{F125F3C5-1F23-4F96-9901-55C71796A4B1}" destId="{3F01CCA7-0399-43B2-A274-0A05BF6FCAA6}" srcOrd="0" destOrd="0" parTransId="{FC1311EF-A675-4E43-A3E6-B3CB9B416922}" sibTransId="{3F06625C-311A-4E3C-AC2E-3B1CABCA561C}"/>
    <dgm:cxn modelId="{8B9CFEF8-7A7F-4DCF-AC8F-F6E42F3559B7}" type="presOf" srcId="{2A29F5E8-FBD1-437B-BB6F-36D3ED39B18D}" destId="{69CB1E97-B2FE-43AD-982C-F2FE0A2C7705}" srcOrd="0" destOrd="6" presId="urn:microsoft.com/office/officeart/2005/8/layout/hList1"/>
    <dgm:cxn modelId="{4D9126FC-86CA-4440-BA21-188BEBD2CB8D}" srcId="{E83B9D46-B57C-4364-907B-F7D4D0A3D8EE}" destId="{6793D9A2-F546-41C4-A4D5-5B48D1A3D5F7}" srcOrd="0" destOrd="0" parTransId="{ED11AA1B-43B5-43F0-B82E-E14ED5A9EDA2}" sibTransId="{E2D63F39-B807-4379-BE91-79E3E430D94C}"/>
    <dgm:cxn modelId="{F39ADEFE-2246-4824-92D8-65CC22C85393}" srcId="{042F87C5-386D-4F55-B07D-891D77EDAFFC}" destId="{6955CD28-5C00-4230-B5B3-16FBDA823BC1}" srcOrd="1" destOrd="0" parTransId="{14D274C0-F57D-4BA4-A93B-C1257C1AF9BA}" sibTransId="{FBED065A-331E-4C99-9CB0-B2F7B719E355}"/>
    <dgm:cxn modelId="{F1913AF9-EA9C-4EBE-AEC2-09B2048494D1}" type="presParOf" srcId="{22221835-6C65-49D7-ADD8-C539BA3107D2}" destId="{1BB9BB37-9F15-4D46-AF47-FE0461B35C56}" srcOrd="0" destOrd="0" presId="urn:microsoft.com/office/officeart/2005/8/layout/hList1"/>
    <dgm:cxn modelId="{B3066E26-EA1E-42DB-A475-EB1D78FA2885}" type="presParOf" srcId="{1BB9BB37-9F15-4D46-AF47-FE0461B35C56}" destId="{6862089A-589C-4AD5-A938-3337274B5611}" srcOrd="0" destOrd="0" presId="urn:microsoft.com/office/officeart/2005/8/layout/hList1"/>
    <dgm:cxn modelId="{A915013C-E81D-4C65-B629-DDF50AFF0DA3}" type="presParOf" srcId="{1BB9BB37-9F15-4D46-AF47-FE0461B35C56}" destId="{69CB1E97-B2FE-43AD-982C-F2FE0A2C7705}" srcOrd="1" destOrd="0" presId="urn:microsoft.com/office/officeart/2005/8/layout/hList1"/>
    <dgm:cxn modelId="{82711290-C3FB-4A98-80BF-8190EE65CCA4}" type="presParOf" srcId="{22221835-6C65-49D7-ADD8-C539BA3107D2}" destId="{E967C57F-7B16-44B9-BE77-22644F1ED12A}" srcOrd="1" destOrd="0" presId="urn:microsoft.com/office/officeart/2005/8/layout/hList1"/>
    <dgm:cxn modelId="{C54E14D4-E68D-423B-B0C4-664D52117042}" type="presParOf" srcId="{22221835-6C65-49D7-ADD8-C539BA3107D2}" destId="{E52A8085-03EB-4FB6-85DC-0A39117797F7}" srcOrd="2" destOrd="0" presId="urn:microsoft.com/office/officeart/2005/8/layout/hList1"/>
    <dgm:cxn modelId="{589CD200-9FE1-4A7D-83A8-AE70F9A02143}" type="presParOf" srcId="{E52A8085-03EB-4FB6-85DC-0A39117797F7}" destId="{2EEAFE33-E408-4FBF-AC58-58A0216EA13E}" srcOrd="0" destOrd="0" presId="urn:microsoft.com/office/officeart/2005/8/layout/hList1"/>
    <dgm:cxn modelId="{D5BF8B52-1BC1-4F62-9B10-BC767EF3164F}" type="presParOf" srcId="{E52A8085-03EB-4FB6-85DC-0A39117797F7}" destId="{BEE09753-4FD8-4FC5-B7BD-649F3D853DC3}" srcOrd="1" destOrd="0" presId="urn:microsoft.com/office/officeart/2005/8/layout/hList1"/>
    <dgm:cxn modelId="{FDEC24C6-C0B2-4740-91AB-4910EC5F4DA8}" type="presParOf" srcId="{22221835-6C65-49D7-ADD8-C539BA3107D2}" destId="{D210D667-D83B-4324-B51E-ACF8632B1E3C}" srcOrd="3" destOrd="0" presId="urn:microsoft.com/office/officeart/2005/8/layout/hList1"/>
    <dgm:cxn modelId="{FCFC0DA5-9308-4890-B6E8-FEBC5E9F79B5}" type="presParOf" srcId="{22221835-6C65-49D7-ADD8-C539BA3107D2}" destId="{4526B53D-F577-4D73-86C9-A5B14B0E35D5}" srcOrd="4" destOrd="0" presId="urn:microsoft.com/office/officeart/2005/8/layout/hList1"/>
    <dgm:cxn modelId="{A813115C-8474-4508-8F95-F83FBE034F3D}" type="presParOf" srcId="{4526B53D-F577-4D73-86C9-A5B14B0E35D5}" destId="{F9B1DB05-0E25-4D22-ABBB-86C83F4052DF}" srcOrd="0" destOrd="0" presId="urn:microsoft.com/office/officeart/2005/8/layout/hList1"/>
    <dgm:cxn modelId="{B27A44F8-CAB2-4ABC-97F5-DAABEFAE60D4}" type="presParOf" srcId="{4526B53D-F577-4D73-86C9-A5B14B0E35D5}" destId="{064D8AF6-F39C-4614-AD68-426FFB1313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7741B-EE14-4066-B187-1D3B4C2671C9}">
      <dsp:nvSpPr>
        <dsp:cNvPr id="0" name=""/>
        <dsp:cNvSpPr/>
      </dsp:nvSpPr>
      <dsp:spPr>
        <a:xfrm>
          <a:off x="3555" y="1565589"/>
          <a:ext cx="1554700" cy="932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Introduction</a:t>
          </a:r>
        </a:p>
      </dsp:txBody>
      <dsp:txXfrm>
        <a:off x="30876" y="1592910"/>
        <a:ext cx="1500058" cy="878178"/>
      </dsp:txXfrm>
    </dsp:sp>
    <dsp:sp modelId="{DE3B0052-6557-493D-AFD7-8CC298B771A6}">
      <dsp:nvSpPr>
        <dsp:cNvPr id="0" name=""/>
        <dsp:cNvSpPr/>
      </dsp:nvSpPr>
      <dsp:spPr>
        <a:xfrm>
          <a:off x="1713726" y="1839217"/>
          <a:ext cx="329596" cy="38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713726" y="1916330"/>
        <a:ext cx="230717" cy="231339"/>
      </dsp:txXfrm>
    </dsp:sp>
    <dsp:sp modelId="{7E9F7DC3-2E34-4B41-83F9-C80A551F8B32}">
      <dsp:nvSpPr>
        <dsp:cNvPr id="0" name=""/>
        <dsp:cNvSpPr/>
      </dsp:nvSpPr>
      <dsp:spPr>
        <a:xfrm>
          <a:off x="2180136" y="1565589"/>
          <a:ext cx="1554700" cy="932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NiCE Pilots overview</a:t>
          </a:r>
        </a:p>
      </dsp:txBody>
      <dsp:txXfrm>
        <a:off x="2207457" y="1592910"/>
        <a:ext cx="1500058" cy="878178"/>
      </dsp:txXfrm>
    </dsp:sp>
    <dsp:sp modelId="{FB052FD2-E15B-42A4-B741-3EB47BDB64FD}">
      <dsp:nvSpPr>
        <dsp:cNvPr id="0" name=""/>
        <dsp:cNvSpPr/>
      </dsp:nvSpPr>
      <dsp:spPr>
        <a:xfrm>
          <a:off x="3890306" y="1839217"/>
          <a:ext cx="329596" cy="38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890306" y="1916330"/>
        <a:ext cx="230717" cy="231339"/>
      </dsp:txXfrm>
    </dsp:sp>
    <dsp:sp modelId="{A29CAFD0-4C36-4003-AB92-2C4286F3A8BE}">
      <dsp:nvSpPr>
        <dsp:cNvPr id="0" name=""/>
        <dsp:cNvSpPr/>
      </dsp:nvSpPr>
      <dsp:spPr>
        <a:xfrm>
          <a:off x="4356716" y="1565589"/>
          <a:ext cx="1554700" cy="932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Work in groups: policy recommendations</a:t>
          </a:r>
        </a:p>
      </dsp:txBody>
      <dsp:txXfrm>
        <a:off x="4384037" y="1592910"/>
        <a:ext cx="1500058" cy="878178"/>
      </dsp:txXfrm>
    </dsp:sp>
    <dsp:sp modelId="{0F30C250-3E6D-4BCC-AC1C-37A50416A4F2}">
      <dsp:nvSpPr>
        <dsp:cNvPr id="0" name=""/>
        <dsp:cNvSpPr/>
      </dsp:nvSpPr>
      <dsp:spPr>
        <a:xfrm>
          <a:off x="6066886" y="1839217"/>
          <a:ext cx="329596" cy="38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066886" y="1916330"/>
        <a:ext cx="230717" cy="231339"/>
      </dsp:txXfrm>
    </dsp:sp>
    <dsp:sp modelId="{609399E4-1940-4C5F-AD5B-C5C72878B5B9}">
      <dsp:nvSpPr>
        <dsp:cNvPr id="0" name=""/>
        <dsp:cNvSpPr/>
      </dsp:nvSpPr>
      <dsp:spPr>
        <a:xfrm>
          <a:off x="6533296" y="1565589"/>
          <a:ext cx="1554700" cy="932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300" kern="1200" dirty="0"/>
            <a:t>Presentation of group work results and plenary discussion</a:t>
          </a:r>
        </a:p>
      </dsp:txBody>
      <dsp:txXfrm>
        <a:off x="6560617" y="1592910"/>
        <a:ext cx="1500058" cy="878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55068-C4A1-43C7-9F17-E0C33DAD1FFE}">
      <dsp:nvSpPr>
        <dsp:cNvPr id="0" name=""/>
        <dsp:cNvSpPr/>
      </dsp:nvSpPr>
      <dsp:spPr>
        <a:xfrm>
          <a:off x="3671412" y="1451694"/>
          <a:ext cx="1079999" cy="107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CIRCULAR LIFESTYLE @NiCE</a:t>
          </a:r>
        </a:p>
      </dsp:txBody>
      <dsp:txXfrm>
        <a:off x="3829574" y="1609856"/>
        <a:ext cx="763675" cy="763675"/>
      </dsp:txXfrm>
    </dsp:sp>
    <dsp:sp modelId="{9D1F0BCF-B48F-4FB7-A067-3D868DEA50E5}">
      <dsp:nvSpPr>
        <dsp:cNvPr id="0" name=""/>
        <dsp:cNvSpPr/>
      </dsp:nvSpPr>
      <dsp:spPr>
        <a:xfrm rot="16200000">
          <a:off x="4109171" y="1086638"/>
          <a:ext cx="204481" cy="35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139843" y="1188484"/>
        <a:ext cx="143137" cy="213524"/>
      </dsp:txXfrm>
    </dsp:sp>
    <dsp:sp modelId="{D30D7CA7-3D22-4DA2-AFDD-A224C5C04554}">
      <dsp:nvSpPr>
        <dsp:cNvPr id="0" name=""/>
        <dsp:cNvSpPr/>
      </dsp:nvSpPr>
      <dsp:spPr>
        <a:xfrm>
          <a:off x="3312185" y="-13187"/>
          <a:ext cx="1798454" cy="10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everyday practices based on reuse, repair, sharing and responsible consumption</a:t>
          </a:r>
          <a:endParaRPr lang="pl-PL" sz="1000" kern="1200" dirty="0"/>
        </a:p>
      </dsp:txBody>
      <dsp:txXfrm>
        <a:off x="3575562" y="144839"/>
        <a:ext cx="1271700" cy="763016"/>
      </dsp:txXfrm>
    </dsp:sp>
    <dsp:sp modelId="{FE4A098F-7B4B-4D60-BAEB-AA051C291225}">
      <dsp:nvSpPr>
        <dsp:cNvPr id="0" name=""/>
        <dsp:cNvSpPr/>
      </dsp:nvSpPr>
      <dsp:spPr>
        <a:xfrm>
          <a:off x="4841618" y="1813758"/>
          <a:ext cx="217314" cy="35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841618" y="1884932"/>
        <a:ext cx="152120" cy="213524"/>
      </dsp:txXfrm>
    </dsp:sp>
    <dsp:sp modelId="{85A3A3A8-8ACA-4103-B1CB-27EDC9FCA35E}">
      <dsp:nvSpPr>
        <dsp:cNvPr id="0" name=""/>
        <dsp:cNvSpPr/>
      </dsp:nvSpPr>
      <dsp:spPr>
        <a:xfrm>
          <a:off x="5161439" y="1452160"/>
          <a:ext cx="1798454" cy="10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community-based solutions embedded in city </a:t>
          </a:r>
          <a:r>
            <a:rPr lang="en-US" sz="1000" kern="1200" dirty="0" err="1"/>
            <a:t>centres</a:t>
          </a:r>
          <a:endParaRPr lang="pl-PL" sz="1000" kern="1200" dirty="0"/>
        </a:p>
      </dsp:txBody>
      <dsp:txXfrm>
        <a:off x="5424816" y="1610186"/>
        <a:ext cx="1271700" cy="763016"/>
      </dsp:txXfrm>
    </dsp:sp>
    <dsp:sp modelId="{9A9D2F8E-EC49-428F-BFE7-B499938204B4}">
      <dsp:nvSpPr>
        <dsp:cNvPr id="0" name=""/>
        <dsp:cNvSpPr/>
      </dsp:nvSpPr>
      <dsp:spPr>
        <a:xfrm rot="5400000">
          <a:off x="4109171" y="2540877"/>
          <a:ext cx="204481" cy="35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139843" y="2581379"/>
        <a:ext cx="143137" cy="213524"/>
      </dsp:txXfrm>
    </dsp:sp>
    <dsp:sp modelId="{27E0C8F3-0646-4644-AD53-6A60F94AE168}">
      <dsp:nvSpPr>
        <dsp:cNvPr id="0" name=""/>
        <dsp:cNvSpPr/>
      </dsp:nvSpPr>
      <dsp:spPr>
        <a:xfrm>
          <a:off x="3312185" y="2917507"/>
          <a:ext cx="1798454" cy="10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linking environmental, social and economic value</a:t>
          </a:r>
          <a:endParaRPr lang="pl-PL" sz="1000" kern="1200" dirty="0"/>
        </a:p>
      </dsp:txBody>
      <dsp:txXfrm>
        <a:off x="3575562" y="3075533"/>
        <a:ext cx="1271700" cy="763016"/>
      </dsp:txXfrm>
    </dsp:sp>
    <dsp:sp modelId="{4E35D2D1-BBB3-4FB2-A885-863865654EFB}">
      <dsp:nvSpPr>
        <dsp:cNvPr id="0" name=""/>
        <dsp:cNvSpPr/>
      </dsp:nvSpPr>
      <dsp:spPr>
        <a:xfrm rot="10800000">
          <a:off x="3395302" y="1813758"/>
          <a:ext cx="195118" cy="355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 rot="10800000">
        <a:off x="3453837" y="1884932"/>
        <a:ext cx="136583" cy="213524"/>
      </dsp:txXfrm>
    </dsp:sp>
    <dsp:sp modelId="{5073C298-2B09-476E-A85C-2605F10B5E0E}">
      <dsp:nvSpPr>
        <dsp:cNvPr id="0" name=""/>
        <dsp:cNvSpPr/>
      </dsp:nvSpPr>
      <dsp:spPr>
        <a:xfrm>
          <a:off x="1504810" y="1452160"/>
          <a:ext cx="1798454" cy="10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activating underused spaces and </a:t>
          </a:r>
          <a:r>
            <a:rPr lang="en-US" sz="1000" kern="1200"/>
            <a:t>local potential</a:t>
          </a:r>
          <a:endParaRPr lang="pl-PL" sz="1000" kern="1200" dirty="0"/>
        </a:p>
      </dsp:txBody>
      <dsp:txXfrm>
        <a:off x="1768187" y="1610186"/>
        <a:ext cx="1271700" cy="76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328F6-B339-46F4-AEBD-BE2476D9B173}">
      <dsp:nvSpPr>
        <dsp:cNvPr id="0" name=""/>
        <dsp:cNvSpPr/>
      </dsp:nvSpPr>
      <dsp:spPr>
        <a:xfrm>
          <a:off x="3768" y="933064"/>
          <a:ext cx="1647719" cy="2197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1.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Short introduction of the pilot: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-</a:t>
          </a:r>
          <a:r>
            <a:rPr lang="en-US" sz="1300" kern="1200" dirty="0"/>
            <a:t>key elements of pilot</a:t>
          </a:r>
          <a:r>
            <a:rPr lang="pl-PL" sz="1300" kern="1200" dirty="0"/>
            <a:t> activities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-main success factors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-barriers and limits encountered</a:t>
          </a:r>
        </a:p>
      </dsp:txBody>
      <dsp:txXfrm>
        <a:off x="52028" y="981324"/>
        <a:ext cx="1551199" cy="2101350"/>
      </dsp:txXfrm>
    </dsp:sp>
    <dsp:sp modelId="{30B39746-03D7-43E8-93B2-08BE49A2F809}">
      <dsp:nvSpPr>
        <dsp:cNvPr id="0" name=""/>
        <dsp:cNvSpPr/>
      </dsp:nvSpPr>
      <dsp:spPr>
        <a:xfrm>
          <a:off x="1816259" y="1827682"/>
          <a:ext cx="349316" cy="408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816259" y="1909409"/>
        <a:ext cx="244521" cy="245180"/>
      </dsp:txXfrm>
    </dsp:sp>
    <dsp:sp modelId="{56B12699-C5D2-4B67-ABD8-3CA8D180FB8B}">
      <dsp:nvSpPr>
        <dsp:cNvPr id="0" name=""/>
        <dsp:cNvSpPr/>
      </dsp:nvSpPr>
      <dsp:spPr>
        <a:xfrm>
          <a:off x="2310575" y="933064"/>
          <a:ext cx="1647719" cy="2197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2.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</a:t>
          </a:r>
          <a:r>
            <a:rPr lang="en-US" sz="1300" kern="1200" dirty="0" err="1"/>
            <a:t>hich</a:t>
          </a:r>
          <a:r>
            <a:rPr lang="en-US" sz="1300" kern="1200" dirty="0"/>
            <a:t> </a:t>
          </a:r>
          <a:r>
            <a:rPr lang="en-US" sz="1300" b="1" kern="1200" dirty="0"/>
            <a:t>elements of the pilot </a:t>
          </a:r>
          <a:r>
            <a:rPr lang="pl-PL" sz="1300" b="1" kern="1200" dirty="0"/>
            <a:t>could be replicatated </a:t>
          </a:r>
          <a:r>
            <a:rPr lang="pl-PL" sz="1300" b="0" kern="1200" dirty="0"/>
            <a:t>in</a:t>
          </a:r>
          <a:r>
            <a:rPr lang="pl-PL" sz="1300" kern="1200" dirty="0"/>
            <a:t> your city / region?</a:t>
          </a:r>
        </a:p>
      </dsp:txBody>
      <dsp:txXfrm>
        <a:off x="2358835" y="981324"/>
        <a:ext cx="1551199" cy="2101350"/>
      </dsp:txXfrm>
    </dsp:sp>
    <dsp:sp modelId="{D12A5CB3-4284-4FCF-B13C-7C8BA2B06964}">
      <dsp:nvSpPr>
        <dsp:cNvPr id="0" name=""/>
        <dsp:cNvSpPr/>
      </dsp:nvSpPr>
      <dsp:spPr>
        <a:xfrm>
          <a:off x="4123066" y="1827682"/>
          <a:ext cx="349316" cy="408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123066" y="1909409"/>
        <a:ext cx="244521" cy="245180"/>
      </dsp:txXfrm>
    </dsp:sp>
    <dsp:sp modelId="{3631D6F3-1D22-40AB-ACB8-3252BD379B35}">
      <dsp:nvSpPr>
        <dsp:cNvPr id="0" name=""/>
        <dsp:cNvSpPr/>
      </dsp:nvSpPr>
      <dsp:spPr>
        <a:xfrm>
          <a:off x="4617382" y="933064"/>
          <a:ext cx="1647719" cy="2197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3.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dirty="0"/>
            <a:t>What are </a:t>
          </a:r>
          <a:r>
            <a:rPr lang="pl-PL" sz="1300" b="1" i="0" kern="1200" dirty="0"/>
            <a:t>enabling factors and barriers for replication </a:t>
          </a:r>
          <a:r>
            <a:rPr lang="pl-PL" sz="1300" b="0" i="0" kern="1200" dirty="0"/>
            <a:t>of the pilot (or its elements) in your city / region?</a:t>
          </a:r>
        </a:p>
      </dsp:txBody>
      <dsp:txXfrm>
        <a:off x="4665642" y="981324"/>
        <a:ext cx="1551199" cy="2101350"/>
      </dsp:txXfrm>
    </dsp:sp>
    <dsp:sp modelId="{4B25FECC-8635-4DCE-8B6F-004CB95F696A}">
      <dsp:nvSpPr>
        <dsp:cNvPr id="0" name=""/>
        <dsp:cNvSpPr/>
      </dsp:nvSpPr>
      <dsp:spPr>
        <a:xfrm>
          <a:off x="6429873" y="1827682"/>
          <a:ext cx="349316" cy="408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429873" y="1909409"/>
        <a:ext cx="244521" cy="245180"/>
      </dsp:txXfrm>
    </dsp:sp>
    <dsp:sp modelId="{8137ECAF-FF48-4207-A354-1FE281486CA0}">
      <dsp:nvSpPr>
        <dsp:cNvPr id="0" name=""/>
        <dsp:cNvSpPr/>
      </dsp:nvSpPr>
      <dsp:spPr>
        <a:xfrm>
          <a:off x="6924189" y="933064"/>
          <a:ext cx="1647719" cy="2197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4.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For wide-spread adoption of similar initiatives, w</a:t>
          </a:r>
          <a:r>
            <a:rPr lang="en-US" sz="1300" kern="1200" dirty="0"/>
            <a:t>hat type of </a:t>
          </a:r>
          <a:r>
            <a:rPr lang="en-US" sz="1300" b="1" kern="1200" dirty="0"/>
            <a:t>policy </a:t>
          </a:r>
          <a:r>
            <a:rPr lang="pl-PL" sz="1300" b="1" kern="1200" dirty="0"/>
            <a:t>change</a:t>
          </a:r>
          <a:r>
            <a:rPr lang="en-US" sz="1300" b="1" kern="1200" dirty="0"/>
            <a:t> </a:t>
          </a:r>
          <a:r>
            <a:rPr lang="en-US" sz="1300" kern="1200" dirty="0"/>
            <a:t>is most needed at:
</a:t>
          </a:r>
          <a:r>
            <a:rPr lang="pl-PL" sz="1300" kern="1200" dirty="0"/>
            <a:t>-</a:t>
          </a:r>
          <a:r>
            <a:rPr lang="en-US" sz="1300" kern="1200" dirty="0"/>
            <a:t>local lev</a:t>
          </a:r>
          <a:r>
            <a:rPr lang="pl-PL" sz="1300" kern="1200" dirty="0"/>
            <a:t>el</a:t>
          </a:r>
          <a:r>
            <a:rPr lang="en-US" sz="1300" kern="1200" dirty="0"/>
            <a:t>
</a:t>
          </a:r>
          <a:r>
            <a:rPr lang="pl-PL" sz="1300" kern="1200" dirty="0"/>
            <a:t>-</a:t>
          </a:r>
          <a:r>
            <a:rPr lang="en-US" sz="1300" kern="1200" dirty="0"/>
            <a:t>national </a:t>
          </a:r>
          <a:r>
            <a:rPr lang="en-US" sz="1300" kern="1200" dirty="0" err="1"/>
            <a:t>leve</a:t>
          </a:r>
          <a:r>
            <a:rPr lang="pl-PL" sz="1300" kern="1200" dirty="0"/>
            <a:t>l</a:t>
          </a:r>
          <a:r>
            <a:rPr lang="en-US" sz="1300" kern="1200" dirty="0"/>
            <a:t>
</a:t>
          </a:r>
          <a:r>
            <a:rPr lang="pl-PL" sz="1300" kern="1200" dirty="0"/>
            <a:t>-</a:t>
          </a:r>
          <a:r>
            <a:rPr lang="en-US" sz="1300" kern="1200" dirty="0"/>
            <a:t>EU level</a:t>
          </a:r>
          <a:r>
            <a:rPr lang="pl-PL" sz="1300" kern="1200" dirty="0"/>
            <a:t>?</a:t>
          </a:r>
        </a:p>
      </dsp:txBody>
      <dsp:txXfrm>
        <a:off x="6972449" y="981324"/>
        <a:ext cx="1551199" cy="2101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089A-589C-4AD5-A938-3337274B5611}">
      <dsp:nvSpPr>
        <dsp:cNvPr id="0" name=""/>
        <dsp:cNvSpPr/>
      </dsp:nvSpPr>
      <dsp:spPr>
        <a:xfrm>
          <a:off x="7263" y="-52517"/>
          <a:ext cx="2625619" cy="257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Regulation</a:t>
          </a:r>
          <a:endParaRPr lang="pl-PL" sz="1100" kern="1200" dirty="0"/>
        </a:p>
      </dsp:txBody>
      <dsp:txXfrm>
        <a:off x="7263" y="-52517"/>
        <a:ext cx="2625619" cy="257409"/>
      </dsp:txXfrm>
    </dsp:sp>
    <dsp:sp modelId="{69CB1E97-B2FE-43AD-982C-F2FE0A2C7705}">
      <dsp:nvSpPr>
        <dsp:cNvPr id="0" name=""/>
        <dsp:cNvSpPr/>
      </dsp:nvSpPr>
      <dsp:spPr>
        <a:xfrm>
          <a:off x="7263" y="204892"/>
          <a:ext cx="2625619" cy="39116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/>
            <a:t>Codes / standards / mandates</a:t>
          </a:r>
          <a:endParaRPr lang="en-US" sz="1000" kern="1200" dirty="0"/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Ecodesign and durability standards for products (electronics, furniture, appliances)</a:t>
          </a:r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Standards on repairability, modularity, and recyclability of products</a:t>
          </a:r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Material passports for </a:t>
          </a:r>
          <a:r>
            <a:rPr lang="pl-PL" sz="900" kern="1200" dirty="0"/>
            <a:t>products</a:t>
          </a:r>
          <a:endParaRPr lang="en-US" sz="9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/>
            <a:t>Auditing / reporting requirements</a:t>
          </a:r>
          <a:endParaRPr lang="en-US" sz="10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Mandatory circularity assessments in urban development and procurement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Audits of material flows in cities</a:t>
          </a:r>
        </a:p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/>
        </a:p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Obligation</a:t>
          </a:r>
          <a:r>
            <a:rPr lang="en-US" sz="1000" b="1" kern="1200" dirty="0"/>
            <a:t> schemes</a:t>
          </a:r>
          <a:endParaRPr lang="en-US" sz="10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Minimum reuse and repair quotas for manufacturers and municipalities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Targets for circular public procurement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Municipal and regional waste reduction and recycling targets</a:t>
          </a:r>
        </a:p>
      </dsp:txBody>
      <dsp:txXfrm>
        <a:off x="7263" y="204892"/>
        <a:ext cx="2625619" cy="3911624"/>
      </dsp:txXfrm>
    </dsp:sp>
    <dsp:sp modelId="{2EEAFE33-E408-4FBF-AC58-58A0216EA13E}">
      <dsp:nvSpPr>
        <dsp:cNvPr id="0" name=""/>
        <dsp:cNvSpPr/>
      </dsp:nvSpPr>
      <dsp:spPr>
        <a:xfrm>
          <a:off x="3000110" y="-52517"/>
          <a:ext cx="2625619" cy="257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Economic and financial instruments</a:t>
          </a:r>
          <a:endParaRPr lang="en-US" sz="1100" kern="1200" dirty="0"/>
        </a:p>
      </dsp:txBody>
      <dsp:txXfrm>
        <a:off x="3000110" y="-52517"/>
        <a:ext cx="2625619" cy="257409"/>
      </dsp:txXfrm>
    </dsp:sp>
    <dsp:sp modelId="{BEE09753-4FD8-4FC5-B7BD-649F3D853DC3}">
      <dsp:nvSpPr>
        <dsp:cNvPr id="0" name=""/>
        <dsp:cNvSpPr/>
      </dsp:nvSpPr>
      <dsp:spPr>
        <a:xfrm>
          <a:off x="3000110" y="204892"/>
          <a:ext cx="2625619" cy="39116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b="1" kern="1200" dirty="0"/>
            <a:t>Direct investment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Funding for multifunctional resource </a:t>
          </a:r>
          <a:r>
            <a:rPr lang="en-US" sz="900" kern="1200" dirty="0" err="1"/>
            <a:t>centres</a:t>
          </a:r>
          <a:r>
            <a:rPr lang="en-US" sz="900" kern="1200" dirty="0"/>
            <a:t>, repair hubs, and pilot circular lifestyle initiatives</a:t>
          </a:r>
        </a:p>
        <a:p>
          <a:pPr marL="114300" lvl="2" indent="-57150" algn="l" defTabSz="133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3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b="1" kern="1200" dirty="0"/>
            <a:t>R&amp;D / Innovation funding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Support for </a:t>
          </a:r>
          <a:r>
            <a:rPr lang="pl-PL" sz="900" kern="1200" dirty="0"/>
            <a:t>circular economy</a:t>
          </a:r>
          <a:r>
            <a:rPr lang="en-US" sz="900" kern="1200" dirty="0"/>
            <a:t> demonstration projects in urban areas</a:t>
          </a:r>
        </a:p>
        <a:p>
          <a:pPr marL="114300" lvl="2" indent="-57150" algn="l" defTabSz="133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b="1" kern="1200" dirty="0"/>
            <a:t>Loans / soft loans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National or regional funds supporting repair, refurbishment, and local reuse initiatives</a:t>
          </a:r>
        </a:p>
        <a:p>
          <a:pPr marL="114300" lvl="2" indent="-57150" algn="l" defTabSz="133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b="1" kern="1200" dirty="0"/>
            <a:t>Market-based instruments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Circularity certification schemes for products and services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Regional </a:t>
          </a:r>
          <a:r>
            <a:rPr lang="pl-PL" sz="900" kern="1200" dirty="0"/>
            <a:t>circular economy</a:t>
          </a:r>
          <a:r>
            <a:rPr lang="en-US" sz="900" kern="1200" dirty="0"/>
            <a:t> credit systems for urban reuse networks</a:t>
          </a:r>
        </a:p>
        <a:p>
          <a:pPr marL="114300" lvl="2" indent="-57150" algn="l" defTabSz="133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b="1" kern="1200" dirty="0"/>
            <a:t>Fiscal / financial incentives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VAT reductions or tax credits for repair services, reuse, and sharing schemes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/>
            <a:t>Subsidies for urban pilot initiatives implementing circular solutions</a:t>
          </a:r>
        </a:p>
      </dsp:txBody>
      <dsp:txXfrm>
        <a:off x="3000110" y="204892"/>
        <a:ext cx="2625619" cy="3911624"/>
      </dsp:txXfrm>
    </dsp:sp>
    <dsp:sp modelId="{F9B1DB05-0E25-4D22-ABBB-86C83F4052DF}">
      <dsp:nvSpPr>
        <dsp:cNvPr id="0" name=""/>
        <dsp:cNvSpPr/>
      </dsp:nvSpPr>
      <dsp:spPr>
        <a:xfrm>
          <a:off x="5992957" y="-52517"/>
          <a:ext cx="2625619" cy="257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Soft instruments</a:t>
          </a:r>
          <a:endParaRPr lang="en-US" sz="1100" kern="1200" dirty="0"/>
        </a:p>
      </dsp:txBody>
      <dsp:txXfrm>
        <a:off x="5992957" y="-52517"/>
        <a:ext cx="2625619" cy="257409"/>
      </dsp:txXfrm>
    </dsp:sp>
    <dsp:sp modelId="{064D8AF6-F39C-4614-AD68-426FFB13139C}">
      <dsp:nvSpPr>
        <dsp:cNvPr id="0" name=""/>
        <dsp:cNvSpPr/>
      </dsp:nvSpPr>
      <dsp:spPr>
        <a:xfrm>
          <a:off x="5992957" y="204892"/>
          <a:ext cx="2625619" cy="39116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/>
            <a:t>Information campaigns</a:t>
          </a:r>
          <a:endParaRPr lang="en-US" sz="10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Educational and awareness campaigns on waste reduction, repair, reuse, and circular lifestyles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Quality assessment of CE campaigns to measure effectiveness</a:t>
          </a:r>
        </a:p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/>
            <a:t>Performance / comparison labels</a:t>
          </a:r>
          <a:endParaRPr lang="en-US" sz="10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Circularity labels for products, services, and urban projects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Platform-based benchmarking tools for urban circular initiatives</a:t>
          </a:r>
        </a:p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000" b="1" kern="1200" dirty="0"/>
            <a:t>Voluntary approaches</a:t>
          </a:r>
          <a:endParaRPr lang="en-US" sz="10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Public-private partnerships to support pilot circular lifestyle initiatives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Voluntary schemes for cities to adopt CE practices and share solutions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Citizen engagement projects co-created with local communities</a:t>
          </a:r>
        </a:p>
      </dsp:txBody>
      <dsp:txXfrm>
        <a:off x="5992957" y="204892"/>
        <a:ext cx="2625619" cy="391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3/6/2026</a:t>
            </a:fld>
            <a:endParaRPr lang="en-US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7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241" y="200660"/>
            <a:ext cx="2775011" cy="117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>
                <a:latin typeface="Trebuchet MS" panose="020B0603020202020204" pitchFamily="34" charset="0"/>
              </a:rPr>
              <a:t>Meeting </a:t>
            </a:r>
            <a:r>
              <a:rPr lang="en-GB" sz="1300" err="1">
                <a:latin typeface="Trebuchet MS" panose="020B0603020202020204" pitchFamily="34" charset="0"/>
              </a:rPr>
              <a:t>xy</a:t>
            </a:r>
            <a:br>
              <a:rPr lang="en-GB" sz="1300">
                <a:latin typeface="Trebuchet MS" panose="020B0603020202020204" pitchFamily="34" charset="0"/>
              </a:rPr>
            </a:br>
            <a:r>
              <a:rPr lang="en-GB" sz="130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AT" err="1"/>
              <a:t>Presentation</a:t>
            </a:r>
            <a:r>
              <a:rPr lang="de-AT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err="1">
                <a:latin typeface="Trebuchet MS" panose="020B0603020202020204" pitchFamily="34" charset="0"/>
              </a:rPr>
              <a:t>Interreg</a:t>
            </a:r>
            <a:r>
              <a:rPr lang="en-GB" sz="1300">
                <a:latin typeface="Trebuchet MS" panose="020B0603020202020204" pitchFamily="34" charset="0"/>
              </a:rPr>
              <a:t> CENTRAL EUROPE | Joint Secretariat</a:t>
            </a:r>
            <a:br>
              <a:rPr lang="en-GB" sz="1300">
                <a:latin typeface="Trebuchet MS" panose="020B0603020202020204" pitchFamily="34" charset="0"/>
              </a:rPr>
            </a:br>
            <a:r>
              <a:rPr lang="en-GB" sz="1300" b="1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093283FF-CB9B-454B-82E5-FB722CB941BA}"/>
              </a:ext>
            </a:extLst>
          </p:cNvPr>
          <p:cNvSpPr/>
          <p:nvPr userDrawn="1"/>
        </p:nvSpPr>
        <p:spPr>
          <a:xfrm>
            <a:off x="6047426" y="174865"/>
            <a:ext cx="2936281" cy="6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err="1"/>
              <a:t>Titelmasterformat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err="1"/>
              <a:t>Titelmasterformat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Set Copyright </a:t>
            </a:r>
            <a:r>
              <a:rPr lang="de-DE" err="1"/>
              <a:t>here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Set Copyright </a:t>
            </a:r>
            <a:r>
              <a:rPr lang="de-DE" err="1"/>
              <a:t>here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channel</a:t>
            </a:r>
            <a:r>
              <a:rPr lang="de-DE"/>
              <a:t> mix </a:t>
            </a:r>
            <a:r>
              <a:rPr lang="de-DE" err="1"/>
              <a:t>carefully</a:t>
            </a:r>
            <a:br>
              <a:rPr lang="de-DE"/>
            </a:br>
            <a:r>
              <a:rPr lang="de-DE"/>
              <a:t>to </a:t>
            </a:r>
            <a:r>
              <a:rPr lang="de-DE" err="1"/>
              <a:t>ensure</a:t>
            </a:r>
            <a:r>
              <a:rPr lang="de-DE"/>
              <a:t> that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really</a:t>
            </a:r>
            <a:br>
              <a:rPr lang="de-DE"/>
            </a:br>
            <a:r>
              <a:rPr lang="de-DE" err="1"/>
              <a:t>reach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audience</a:t>
            </a:r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err="1"/>
              <a:t>Textmasterformat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2"/>
            <a:r>
              <a:rPr lang="en-GB" noProof="0" err="1"/>
              <a:t>Dritte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3"/>
            <a:r>
              <a:rPr lang="en-GB" noProof="0" err="1"/>
              <a:t>Vierte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4"/>
            <a:r>
              <a:rPr lang="en-GB" noProof="0" err="1"/>
              <a:t>Fünfte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Titelmasterformat</a:t>
            </a:r>
            <a:endParaRPr lang="en-GB" noProof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000" b="0" noProof="0">
              <a:solidFill>
                <a:schemeClr val="bg1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9" r:id="rId2"/>
    <p:sldLayoutId id="2147483873" r:id="rId3"/>
    <p:sldLayoutId id="2147483850" r:id="rId4"/>
    <p:sldLayoutId id="2147483863" r:id="rId5"/>
    <p:sldLayoutId id="2147483868" r:id="rId6"/>
    <p:sldLayoutId id="2147483875" r:id="rId7"/>
    <p:sldLayoutId id="2147483874" r:id="rId8"/>
    <p:sldLayoutId id="2147483856" r:id="rId9"/>
    <p:sldLayoutId id="2147483860" r:id="rId10"/>
    <p:sldLayoutId id="2147483857" r:id="rId11"/>
    <p:sldLayoutId id="2147483858" r:id="rId12"/>
    <p:sldLayoutId id="2147483894" r:id="rId13"/>
    <p:sldLayoutId id="2147483895" r:id="rId14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em1.wordpress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aelmilton.org/2020/06/11/idea-the-way-to-write-a-discussion-board-post-in-online-teaching-and-learning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research-and-innovation-centre-pro-akademia/" TargetMode="External"/><Relationship Id="rId3" Type="http://schemas.openxmlformats.org/officeDocument/2006/relationships/hyperlink" Target="mailto:katarzyna.korczak@proakademia.eu" TargetMode="External"/><Relationship Id="rId7" Type="http://schemas.openxmlformats.org/officeDocument/2006/relationships/hyperlink" Target="https://twitter.com/CBI_ProAkademi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ProAkademia" TargetMode="External"/><Relationship Id="rId5" Type="http://schemas.openxmlformats.org/officeDocument/2006/relationships/hyperlink" Target="https://www.proakademia.eu/en/" TargetMode="External"/><Relationship Id="rId10" Type="http://schemas.openxmlformats.org/officeDocument/2006/relationships/image" Target="../media/image1.png"/><Relationship Id="rId4" Type="http://schemas.openxmlformats.org/officeDocument/2006/relationships/hyperlink" Target="mailto:maksymilian.kochanski@proakademia.eu" TargetMode="External"/><Relationship Id="rId9" Type="http://schemas.openxmlformats.org/officeDocument/2006/relationships/hyperlink" Target="mailto:youtube.com/@ProAkadem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research-aims-and-objectiv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noProof="0" dirty="0"/>
              <a:t>NiCE Final Conference</a:t>
            </a:r>
            <a:endParaRPr lang="en-GB" noProof="0" dirty="0"/>
          </a:p>
          <a:p>
            <a:r>
              <a:rPr lang="pl-PL" noProof="0" dirty="0"/>
              <a:t>11 March 2026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58776" y="1122934"/>
            <a:ext cx="5785716" cy="981075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>
                <a:solidFill>
                  <a:schemeClr val="accent4"/>
                </a:solidFill>
              </a:rPr>
              <a:t>Circular Lifestyles in Action: </a:t>
            </a:r>
            <a:r>
              <a:rPr lang="pl-PL" noProof="0" dirty="0">
                <a:solidFill>
                  <a:schemeClr val="accent4"/>
                </a:solidFill>
              </a:rPr>
              <a:t>Policy recommendations resulting</a:t>
            </a:r>
            <a:r>
              <a:rPr lang="en-US" noProof="0" dirty="0">
                <a:solidFill>
                  <a:schemeClr val="accent4"/>
                </a:solidFill>
              </a:rPr>
              <a:t> from NiCE Pilots</a:t>
            </a:r>
            <a:endParaRPr lang="en-GB" noProof="0" dirty="0">
              <a:solidFill>
                <a:schemeClr val="accent4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20000" y="4335053"/>
            <a:ext cx="4694413" cy="586195"/>
          </a:xfrm>
        </p:spPr>
        <p:txBody>
          <a:bodyPr/>
          <a:lstStyle/>
          <a:p>
            <a:r>
              <a:rPr lang="pl-PL" noProof="0" dirty="0"/>
              <a:t>Max Kochański, </a:t>
            </a:r>
            <a:r>
              <a:rPr lang="en-GB" noProof="0" dirty="0"/>
              <a:t>Katarzyna Korczak</a:t>
            </a:r>
            <a:br>
              <a:rPr lang="en-GB" noProof="0" dirty="0"/>
            </a:br>
            <a:r>
              <a:rPr lang="en-GB" b="1" noProof="0" dirty="0"/>
              <a:t>Research and Innovation Centre Pro-Akademia, Poland</a:t>
            </a:r>
          </a:p>
          <a:p>
            <a:endParaRPr lang="en-GB" b="1" noProof="0" dirty="0"/>
          </a:p>
          <a:p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00FDD4-E513-4475-A96C-6F0AC555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578" y="837513"/>
            <a:ext cx="2001330" cy="5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53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1DBB-3175-83F3-0ABB-15E97D37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175419"/>
            <a:ext cx="8864600" cy="514505"/>
          </a:xfrm>
        </p:spPr>
        <p:txBody>
          <a:bodyPr>
            <a:normAutofit fontScale="90000"/>
          </a:bodyPr>
          <a:lstStyle/>
          <a:p>
            <a:r>
              <a:rPr lang="pl-PL" dirty="0"/>
              <a:t>Group discussion: </a:t>
            </a:r>
            <a:br>
              <a:rPr lang="pl-PL" dirty="0"/>
            </a:br>
            <a:r>
              <a:rPr lang="en-US" dirty="0"/>
              <a:t>from pilot experience to policy recommendations</a:t>
            </a: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485B40-EF02-9411-0DA0-9AEA32107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529845"/>
              </p:ext>
            </p:extLst>
          </p:nvPr>
        </p:nvGraphicFramePr>
        <p:xfrm>
          <a:off x="284161" y="539750"/>
          <a:ext cx="85756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9626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BDAB-1786-FABB-4A66-CBA80C07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Examples of policy changes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A1B11F-0FC4-1819-862A-21405CDDD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517036"/>
              </p:ext>
            </p:extLst>
          </p:nvPr>
        </p:nvGraphicFramePr>
        <p:xfrm>
          <a:off x="259080" y="827881"/>
          <a:ext cx="8625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43880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41AB2F-45F4-CFD3-75CC-F76982931DE0}"/>
              </a:ext>
            </a:extLst>
          </p:cNvPr>
          <p:cNvSpPr/>
          <p:nvPr/>
        </p:nvSpPr>
        <p:spPr>
          <a:xfrm>
            <a:off x="8138858" y="4048489"/>
            <a:ext cx="1005142" cy="109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BE3EED-44E9-B798-2CB1-3FB587AF0A9A}"/>
              </a:ext>
            </a:extLst>
          </p:cNvPr>
          <p:cNvCxnSpPr/>
          <p:nvPr/>
        </p:nvCxnSpPr>
        <p:spPr>
          <a:xfrm>
            <a:off x="488610" y="4595994"/>
            <a:ext cx="8285441" cy="55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25CDCF-8891-E14B-FCAF-495165BD333A}"/>
              </a:ext>
            </a:extLst>
          </p:cNvPr>
          <p:cNvCxnSpPr>
            <a:cxnSpLocks/>
          </p:cNvCxnSpPr>
          <p:nvPr/>
        </p:nvCxnSpPr>
        <p:spPr>
          <a:xfrm flipV="1">
            <a:off x="488610" y="439750"/>
            <a:ext cx="0" cy="4156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EF23DA-E95E-79AB-FE5F-E63CD4C5CF5E}"/>
              </a:ext>
            </a:extLst>
          </p:cNvPr>
          <p:cNvSpPr txBox="1"/>
          <p:nvPr/>
        </p:nvSpPr>
        <p:spPr>
          <a:xfrm>
            <a:off x="7538565" y="4689618"/>
            <a:ext cx="1605435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6D2B1-DBD8-118B-8B1F-669E19391662}"/>
              </a:ext>
            </a:extLst>
          </p:cNvPr>
          <p:cNvSpPr txBox="1"/>
          <p:nvPr/>
        </p:nvSpPr>
        <p:spPr>
          <a:xfrm rot="16200000">
            <a:off x="-674766" y="1024478"/>
            <a:ext cx="1911213" cy="41553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31256707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F0FC-6D04-C654-ABCF-37F47C42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Let’s work in groups!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62E32-FE0B-6081-B717-CC210310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0409" y="1010159"/>
            <a:ext cx="3123182" cy="312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2A537-2728-318D-172A-F1794A0DC30D}"/>
              </a:ext>
            </a:extLst>
          </p:cNvPr>
          <p:cNvSpPr txBox="1"/>
          <p:nvPr/>
        </p:nvSpPr>
        <p:spPr>
          <a:xfrm>
            <a:off x="0" y="4927457"/>
            <a:ext cx="3992647" cy="16987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600" dirty="0">
                <a:hlinkClick r:id="rId3" tooltip="https://museem1.wordpress.com/"/>
              </a:rPr>
              <a:t>This Photo</a:t>
            </a:r>
            <a:r>
              <a:rPr lang="pl-PL" sz="600" dirty="0"/>
              <a:t> by Unknown Author is licensed under </a:t>
            </a:r>
            <a:r>
              <a:rPr lang="pl-PL" sz="600" dirty="0">
                <a:hlinkClick r:id="rId4" tooltip="https://creativecommons.org/licenses/by-nc/3.0/"/>
              </a:rPr>
              <a:t>CC BY-NC</a:t>
            </a: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35456614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910D29D-82C6-AD0E-EB68-2620B94AA0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78" r="2777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35550-DFE9-04F7-FBD6-1A59C9D47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42" y="2771121"/>
            <a:ext cx="4406875" cy="2254588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/>
              <a:t>Be respectful to others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/>
              <a:t>Use plain language, avoid jargon or acronyms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noProof="0" dirty="0"/>
              <a:t>Follow the law of two feet: if you feel you’re not learning or contributing, feel free to move to another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6218B-A474-E9AE-5274-7470760CA6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5092" y="2303498"/>
            <a:ext cx="3294063" cy="536505"/>
          </a:xfrm>
        </p:spPr>
        <p:txBody>
          <a:bodyPr>
            <a:normAutofit/>
          </a:bodyPr>
          <a:lstStyle/>
          <a:p>
            <a:r>
              <a:rPr lang="pl-PL" sz="2000" dirty="0"/>
              <a:t>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08880-5CED-7E80-CE2F-9806F1A6D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500" dirty="0">
                <a:hlinkClick r:id="rId3" tooltip="https://michaelmilton.org/2020/06/11/idea-the-way-to-write-a-discussion-board-post-in-online-teaching-and-learning/"/>
              </a:rPr>
              <a:t>This Photo</a:t>
            </a:r>
            <a:r>
              <a:rPr lang="pl-PL" sz="500" dirty="0"/>
              <a:t> by Unknown Author is licensed under </a:t>
            </a:r>
            <a:r>
              <a:rPr lang="pl-PL" sz="500" dirty="0">
                <a:hlinkClick r:id="rId4" tooltip="https://creativecommons.org/licenses/by-nc-sa/3.0/"/>
              </a:rPr>
              <a:t>CC BY-SA-NC</a:t>
            </a:r>
            <a:endParaRPr lang="pl-PL" sz="500" dirty="0"/>
          </a:p>
        </p:txBody>
      </p:sp>
    </p:spTree>
    <p:extLst>
      <p:ext uri="{BB962C8B-B14F-4D97-AF65-F5344CB8AC3E}">
        <p14:creationId xmlns:p14="http://schemas.microsoft.com/office/powerpoint/2010/main" val="9048066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791085" y="-38099"/>
            <a:ext cx="8378315" cy="5232400"/>
          </a:xfrm>
          <a:prstGeom prst="rect">
            <a:avLst/>
          </a:prstGeom>
        </p:spPr>
      </p:pic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7059488" y="1144415"/>
            <a:ext cx="799810" cy="468771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4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B3891FB2-E9B9-C43D-5276-C57FAD62CDC9}"/>
              </a:ext>
            </a:extLst>
          </p:cNvPr>
          <p:cNvSpPr txBox="1"/>
          <p:nvPr/>
        </p:nvSpPr>
        <p:spPr>
          <a:xfrm>
            <a:off x="1221465" y="1670888"/>
            <a:ext cx="43039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400" b="1" noProof="0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Research and Innovation Centre Pro-Akademia</a:t>
            </a:r>
          </a:p>
          <a:p>
            <a:pPr>
              <a:defRPr/>
            </a:pPr>
            <a:r>
              <a:rPr lang="en-GB" sz="1400" b="1" noProof="0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Poland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A27C227-FFDC-6653-3498-A7FA4BBE1E30}"/>
              </a:ext>
            </a:extLst>
          </p:cNvPr>
          <p:cNvSpPr txBox="1"/>
          <p:nvPr/>
        </p:nvSpPr>
        <p:spPr>
          <a:xfrm>
            <a:off x="1221466" y="3201912"/>
            <a:ext cx="23112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100" noProof="0" dirty="0">
                <a:solidFill>
                  <a:schemeClr val="bg2"/>
                </a:solidFill>
                <a:latin typeface="+mj-lt"/>
                <a:cs typeface="Raleway"/>
              </a:rPr>
              <a:t>+48 </a:t>
            </a:r>
            <a:r>
              <a:rPr lang="en-GB" sz="1100" noProof="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42 636 12 59</a:t>
            </a:r>
            <a:endParaRPr lang="en-GB" sz="1100" noProof="0" dirty="0">
              <a:solidFill>
                <a:schemeClr val="bg2"/>
              </a:solidFill>
              <a:latin typeface="+mj-lt"/>
              <a:cs typeface="Raleway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1D481803-91BB-C741-8129-F31962E9E27F}"/>
              </a:ext>
            </a:extLst>
          </p:cNvPr>
          <p:cNvSpPr txBox="1"/>
          <p:nvPr/>
        </p:nvSpPr>
        <p:spPr>
          <a:xfrm>
            <a:off x="1221466" y="2689330"/>
            <a:ext cx="33779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100" noProof="0" dirty="0"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katarzyna.korczak@proakademia.eu</a:t>
            </a:r>
            <a:endParaRPr lang="en-GB" sz="1100" noProof="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en-GB" sz="1100" noProof="0" dirty="0">
                <a:latin typeface="Trebuchet MS" pitchFamily="34" charset="0"/>
                <a:ea typeface="Tahoma" pitchFamily="34" charset="0"/>
                <a:cs typeface="Raleway"/>
                <a:hlinkClick r:id="rId4"/>
              </a:rPr>
              <a:t>maksymilian.kochanski@proakademia.eu</a:t>
            </a:r>
            <a:r>
              <a:rPr lang="en-GB" sz="1100" noProof="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endParaRPr lang="en-GB" sz="1100" noProof="0" dirty="0">
              <a:latin typeface="Trebuchet MS" pitchFamily="34" charset="0"/>
              <a:cs typeface="Raleway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1C1A8E3C-0F3C-575A-6E42-B303719267AC}"/>
              </a:ext>
            </a:extLst>
          </p:cNvPr>
          <p:cNvSpPr>
            <a:spLocks noEditPoints="1"/>
          </p:cNvSpPr>
          <p:nvPr/>
        </p:nvSpPr>
        <p:spPr bwMode="auto">
          <a:xfrm>
            <a:off x="657421" y="2826411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C00043F-D258-C9E5-707C-AE71B38E86DE}"/>
              </a:ext>
            </a:extLst>
          </p:cNvPr>
          <p:cNvSpPr>
            <a:spLocks noEditPoints="1"/>
          </p:cNvSpPr>
          <p:nvPr/>
        </p:nvSpPr>
        <p:spPr bwMode="auto">
          <a:xfrm>
            <a:off x="639128" y="2427551"/>
            <a:ext cx="192091" cy="19469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35219802-538C-ACC7-A5C7-312986B22007}"/>
              </a:ext>
            </a:extLst>
          </p:cNvPr>
          <p:cNvSpPr txBox="1"/>
          <p:nvPr/>
        </p:nvSpPr>
        <p:spPr>
          <a:xfrm>
            <a:off x="1221466" y="2413894"/>
            <a:ext cx="32780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100" noProof="0" dirty="0">
                <a:latin typeface="Trebuchet MS" pitchFamily="34" charset="0"/>
                <a:ea typeface="Tahoma" pitchFamily="34" charset="0"/>
                <a:cs typeface="Raleway"/>
                <a:hlinkClick r:id="rId5"/>
              </a:rPr>
              <a:t>https://www.proakademia.eu/en/</a:t>
            </a:r>
            <a:r>
              <a:rPr lang="en-GB" sz="1100" noProof="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endParaRPr lang="en-GB" sz="1100" noProof="0" dirty="0">
              <a:latin typeface="Trebuchet MS" pitchFamily="34" charset="0"/>
              <a:cs typeface="Raleway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A8154E80-4C58-3166-6B05-35D59571D6C0}"/>
              </a:ext>
            </a:extLst>
          </p:cNvPr>
          <p:cNvSpPr>
            <a:spLocks noEditPoints="1"/>
          </p:cNvSpPr>
          <p:nvPr/>
        </p:nvSpPr>
        <p:spPr bwMode="auto">
          <a:xfrm>
            <a:off x="603173" y="1781618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Trebuchet MS" pitchFamily="34" charset="0"/>
            </a:endParaRPr>
          </a:p>
        </p:txBody>
      </p:sp>
      <p:sp>
        <p:nvSpPr>
          <p:cNvPr id="28" name="Freeform 76">
            <a:extLst>
              <a:ext uri="{FF2B5EF4-FFF2-40B4-BE49-F238E27FC236}">
                <a16:creationId xmlns:a16="http://schemas.microsoft.com/office/drawing/2014/main" id="{F0569A64-433F-9FD4-0097-3E0E25E2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3" y="3187464"/>
            <a:ext cx="113572" cy="199597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n-GB" noProof="0" dirty="0">
              <a:latin typeface="Trebuchet MS" pitchFamily="34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948CFEFC-F94B-54FB-1C5B-73CF689430B8}"/>
              </a:ext>
            </a:extLst>
          </p:cNvPr>
          <p:cNvSpPr txBox="1"/>
          <p:nvPr/>
        </p:nvSpPr>
        <p:spPr>
          <a:xfrm>
            <a:off x="1221465" y="3843193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noProof="0" dirty="0">
                <a:latin typeface="Trebuchet MS" pitchFamily="34" charset="0"/>
                <a:cs typeface="Raleway"/>
                <a:hlinkClick r:id="rId6"/>
              </a:rPr>
              <a:t>www.facebook.com/ProAkademia</a:t>
            </a:r>
            <a:r>
              <a:rPr lang="en-GB" sz="1300" noProof="0" dirty="0">
                <a:latin typeface="Trebuchet MS" pitchFamily="34" charset="0"/>
                <a:cs typeface="Raleway"/>
              </a:rPr>
              <a:t> 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BAB5E14-81A5-29BC-DDCF-84BBE8404554}"/>
              </a:ext>
            </a:extLst>
          </p:cNvPr>
          <p:cNvSpPr txBox="1"/>
          <p:nvPr/>
        </p:nvSpPr>
        <p:spPr>
          <a:xfrm>
            <a:off x="1221465" y="4122772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noProof="0" dirty="0">
                <a:latin typeface="Trebuchet MS" pitchFamily="34" charset="0"/>
                <a:cs typeface="Raleway"/>
                <a:hlinkClick r:id="rId7"/>
              </a:rPr>
              <a:t>twitter.com/</a:t>
            </a:r>
            <a:r>
              <a:rPr lang="en-GB" sz="1300" noProof="0" dirty="0" err="1">
                <a:latin typeface="Trebuchet MS" pitchFamily="34" charset="0"/>
                <a:cs typeface="Raleway"/>
                <a:hlinkClick r:id="rId7"/>
              </a:rPr>
              <a:t>CBI_ProAkademia</a:t>
            </a:r>
            <a:r>
              <a:rPr lang="en-GB" sz="1300" noProof="0" dirty="0">
                <a:latin typeface="Trebuchet MS" pitchFamily="34" charset="0"/>
                <a:cs typeface="Raleway"/>
              </a:rPr>
              <a:t> 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270A4E77-4563-1782-E234-AC7E8DB2EFEA}"/>
              </a:ext>
            </a:extLst>
          </p:cNvPr>
          <p:cNvSpPr txBox="1"/>
          <p:nvPr/>
        </p:nvSpPr>
        <p:spPr>
          <a:xfrm>
            <a:off x="1221465" y="4410325"/>
            <a:ext cx="581592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noProof="0" dirty="0">
                <a:latin typeface="Trebuchet MS" pitchFamily="34" charset="0"/>
                <a:cs typeface="Raleway"/>
                <a:hlinkClick r:id="rId8"/>
              </a:rPr>
              <a:t>www.linkedin.com/company/research-and-innovation-centre-pro-akademia/</a:t>
            </a:r>
            <a:r>
              <a:rPr lang="en-GB" sz="1300" noProof="0" dirty="0">
                <a:latin typeface="Trebuchet MS" pitchFamily="34" charset="0"/>
                <a:cs typeface="Raleway"/>
              </a:rPr>
              <a:t> 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CCA213FF-EB26-607A-04FC-F3E91F708885}"/>
              </a:ext>
            </a:extLst>
          </p:cNvPr>
          <p:cNvSpPr txBox="1"/>
          <p:nvPr/>
        </p:nvSpPr>
        <p:spPr>
          <a:xfrm>
            <a:off x="1221465" y="4714760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noProof="0" dirty="0">
                <a:latin typeface="Trebuchet MS" pitchFamily="34" charset="0"/>
                <a:cs typeface="Raleway"/>
                <a:hlinkClick r:id="rId9"/>
              </a:rPr>
              <a:t>youtube.com/@ProAkademia</a:t>
            </a:r>
            <a:r>
              <a:rPr lang="en-GB" sz="1300" noProof="0" dirty="0">
                <a:latin typeface="Trebuchet MS" pitchFamily="34" charset="0"/>
                <a:cs typeface="Raleway"/>
              </a:rPr>
              <a:t> 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563A07B2-9B30-6ECA-0BAD-3A11CBF2DED7}"/>
              </a:ext>
            </a:extLst>
          </p:cNvPr>
          <p:cNvSpPr>
            <a:spLocks/>
          </p:cNvSpPr>
          <p:nvPr/>
        </p:nvSpPr>
        <p:spPr bwMode="auto">
          <a:xfrm>
            <a:off x="717495" y="3845160"/>
            <a:ext cx="100013" cy="200025"/>
          </a:xfrm>
          <a:custGeom>
            <a:avLst/>
            <a:gdLst>
              <a:gd name="T0" fmla="*/ 0 w 33"/>
              <a:gd name="T1" fmla="*/ 22 h 68"/>
              <a:gd name="T2" fmla="*/ 7 w 33"/>
              <a:gd name="T3" fmla="*/ 22 h 68"/>
              <a:gd name="T4" fmla="*/ 7 w 33"/>
              <a:gd name="T5" fmla="*/ 15 h 68"/>
              <a:gd name="T6" fmla="*/ 9 w 33"/>
              <a:gd name="T7" fmla="*/ 5 h 68"/>
              <a:gd name="T8" fmla="*/ 20 w 33"/>
              <a:gd name="T9" fmla="*/ 0 h 68"/>
              <a:gd name="T10" fmla="*/ 33 w 33"/>
              <a:gd name="T11" fmla="*/ 1 h 68"/>
              <a:gd name="T12" fmla="*/ 31 w 33"/>
              <a:gd name="T13" fmla="*/ 11 h 68"/>
              <a:gd name="T14" fmla="*/ 25 w 33"/>
              <a:gd name="T15" fmla="*/ 11 h 68"/>
              <a:gd name="T16" fmla="*/ 20 w 33"/>
              <a:gd name="T17" fmla="*/ 14 h 68"/>
              <a:gd name="T18" fmla="*/ 20 w 33"/>
              <a:gd name="T19" fmla="*/ 22 h 68"/>
              <a:gd name="T20" fmla="*/ 31 w 33"/>
              <a:gd name="T21" fmla="*/ 22 h 68"/>
              <a:gd name="T22" fmla="*/ 30 w 33"/>
              <a:gd name="T23" fmla="*/ 32 h 68"/>
              <a:gd name="T24" fmla="*/ 20 w 33"/>
              <a:gd name="T25" fmla="*/ 32 h 68"/>
              <a:gd name="T26" fmla="*/ 20 w 33"/>
              <a:gd name="T27" fmla="*/ 68 h 68"/>
              <a:gd name="T28" fmla="*/ 7 w 33"/>
              <a:gd name="T29" fmla="*/ 68 h 68"/>
              <a:gd name="T30" fmla="*/ 7 w 33"/>
              <a:gd name="T31" fmla="*/ 32 h 68"/>
              <a:gd name="T32" fmla="*/ 0 w 33"/>
              <a:gd name="T33" fmla="*/ 32 h 68"/>
              <a:gd name="T34" fmla="*/ 0 w 33"/>
              <a:gd name="T35" fmla="*/ 2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68">
                <a:moveTo>
                  <a:pt x="0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8"/>
                  <a:pt x="9" y="5"/>
                </a:cubicBezTo>
                <a:cubicBezTo>
                  <a:pt x="11" y="2"/>
                  <a:pt x="15" y="0"/>
                  <a:pt x="20" y="0"/>
                </a:cubicBezTo>
                <a:cubicBezTo>
                  <a:pt x="29" y="0"/>
                  <a:pt x="33" y="1"/>
                  <a:pt x="33" y="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28" y="11"/>
                  <a:pt x="25" y="11"/>
                </a:cubicBezTo>
                <a:cubicBezTo>
                  <a:pt x="22" y="11"/>
                  <a:pt x="20" y="11"/>
                  <a:pt x="20" y="14"/>
                </a:cubicBezTo>
                <a:cubicBezTo>
                  <a:pt x="20" y="22"/>
                  <a:pt x="20" y="22"/>
                  <a:pt x="2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32"/>
                  <a:pt x="30" y="32"/>
                  <a:pt x="3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68"/>
                  <a:pt x="20" y="68"/>
                  <a:pt x="20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7C139315-9813-2C32-FA4E-DFC50F938FDD}"/>
              </a:ext>
            </a:extLst>
          </p:cNvPr>
          <p:cNvSpPr>
            <a:spLocks/>
          </p:cNvSpPr>
          <p:nvPr/>
        </p:nvSpPr>
        <p:spPr bwMode="auto">
          <a:xfrm>
            <a:off x="649288" y="4156416"/>
            <a:ext cx="200025" cy="163513"/>
          </a:xfrm>
          <a:custGeom>
            <a:avLst/>
            <a:gdLst>
              <a:gd name="T0" fmla="*/ 68 w 68"/>
              <a:gd name="T1" fmla="*/ 7 h 55"/>
              <a:gd name="T2" fmla="*/ 60 w 68"/>
              <a:gd name="T3" fmla="*/ 9 h 55"/>
              <a:gd name="T4" fmla="*/ 66 w 68"/>
              <a:gd name="T5" fmla="*/ 1 h 55"/>
              <a:gd name="T6" fmla="*/ 58 w 68"/>
              <a:gd name="T7" fmla="*/ 4 h 55"/>
              <a:gd name="T8" fmla="*/ 47 w 68"/>
              <a:gd name="T9" fmla="*/ 0 h 55"/>
              <a:gd name="T10" fmla="*/ 33 w 68"/>
              <a:gd name="T11" fmla="*/ 14 h 55"/>
              <a:gd name="T12" fmla="*/ 34 w 68"/>
              <a:gd name="T13" fmla="*/ 17 h 55"/>
              <a:gd name="T14" fmla="*/ 5 w 68"/>
              <a:gd name="T15" fmla="*/ 3 h 55"/>
              <a:gd name="T16" fmla="*/ 3 w 68"/>
              <a:gd name="T17" fmla="*/ 10 h 55"/>
              <a:gd name="T18" fmla="*/ 9 w 68"/>
              <a:gd name="T19" fmla="*/ 21 h 55"/>
              <a:gd name="T20" fmla="*/ 3 w 68"/>
              <a:gd name="T21" fmla="*/ 20 h 55"/>
              <a:gd name="T22" fmla="*/ 3 w 68"/>
              <a:gd name="T23" fmla="*/ 20 h 55"/>
              <a:gd name="T24" fmla="*/ 14 w 68"/>
              <a:gd name="T25" fmla="*/ 33 h 55"/>
              <a:gd name="T26" fmla="*/ 10 w 68"/>
              <a:gd name="T27" fmla="*/ 34 h 55"/>
              <a:gd name="T28" fmla="*/ 8 w 68"/>
              <a:gd name="T29" fmla="*/ 34 h 55"/>
              <a:gd name="T30" fmla="*/ 21 w 68"/>
              <a:gd name="T31" fmla="*/ 43 h 55"/>
              <a:gd name="T32" fmla="*/ 4 w 68"/>
              <a:gd name="T33" fmla="*/ 49 h 55"/>
              <a:gd name="T34" fmla="*/ 0 w 68"/>
              <a:gd name="T35" fmla="*/ 49 h 55"/>
              <a:gd name="T36" fmla="*/ 22 w 68"/>
              <a:gd name="T37" fmla="*/ 55 h 55"/>
              <a:gd name="T38" fmla="*/ 61 w 68"/>
              <a:gd name="T39" fmla="*/ 16 h 55"/>
              <a:gd name="T40" fmla="*/ 61 w 68"/>
              <a:gd name="T41" fmla="*/ 14 h 55"/>
              <a:gd name="T42" fmla="*/ 68 w 68"/>
              <a:gd name="T43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" h="55">
                <a:moveTo>
                  <a:pt x="68" y="7"/>
                </a:moveTo>
                <a:cubicBezTo>
                  <a:pt x="66" y="8"/>
                  <a:pt x="63" y="8"/>
                  <a:pt x="60" y="9"/>
                </a:cubicBezTo>
                <a:cubicBezTo>
                  <a:pt x="63" y="7"/>
                  <a:pt x="65" y="4"/>
                  <a:pt x="66" y="1"/>
                </a:cubicBezTo>
                <a:cubicBezTo>
                  <a:pt x="64" y="3"/>
                  <a:pt x="61" y="4"/>
                  <a:pt x="58" y="4"/>
                </a:cubicBezTo>
                <a:cubicBezTo>
                  <a:pt x="55" y="2"/>
                  <a:pt x="51" y="0"/>
                  <a:pt x="47" y="0"/>
                </a:cubicBezTo>
                <a:cubicBezTo>
                  <a:pt x="40" y="0"/>
                  <a:pt x="33" y="6"/>
                  <a:pt x="33" y="14"/>
                </a:cubicBezTo>
                <a:cubicBezTo>
                  <a:pt x="33" y="15"/>
                  <a:pt x="34" y="16"/>
                  <a:pt x="34" y="17"/>
                </a:cubicBezTo>
                <a:cubicBezTo>
                  <a:pt x="22" y="17"/>
                  <a:pt x="12" y="11"/>
                  <a:pt x="5" y="3"/>
                </a:cubicBezTo>
                <a:cubicBezTo>
                  <a:pt x="4" y="5"/>
                  <a:pt x="3" y="7"/>
                  <a:pt x="3" y="10"/>
                </a:cubicBezTo>
                <a:cubicBezTo>
                  <a:pt x="3" y="14"/>
                  <a:pt x="6" y="19"/>
                  <a:pt x="9" y="21"/>
                </a:cubicBezTo>
                <a:cubicBezTo>
                  <a:pt x="7" y="21"/>
                  <a:pt x="5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6"/>
                  <a:pt x="8" y="32"/>
                  <a:pt x="14" y="33"/>
                </a:cubicBezTo>
                <a:cubicBezTo>
                  <a:pt x="13" y="34"/>
                  <a:pt x="12" y="34"/>
                  <a:pt x="10" y="34"/>
                </a:cubicBezTo>
                <a:cubicBezTo>
                  <a:pt x="10" y="34"/>
                  <a:pt x="9" y="34"/>
                  <a:pt x="8" y="34"/>
                </a:cubicBezTo>
                <a:cubicBezTo>
                  <a:pt x="10" y="39"/>
                  <a:pt x="15" y="43"/>
                  <a:pt x="21" y="43"/>
                </a:cubicBezTo>
                <a:cubicBezTo>
                  <a:pt x="16" y="47"/>
                  <a:pt x="10" y="49"/>
                  <a:pt x="4" y="49"/>
                </a:cubicBezTo>
                <a:cubicBezTo>
                  <a:pt x="2" y="49"/>
                  <a:pt x="1" y="49"/>
                  <a:pt x="0" y="49"/>
                </a:cubicBezTo>
                <a:cubicBezTo>
                  <a:pt x="6" y="53"/>
                  <a:pt x="14" y="55"/>
                  <a:pt x="22" y="55"/>
                </a:cubicBezTo>
                <a:cubicBezTo>
                  <a:pt x="47" y="55"/>
                  <a:pt x="61" y="34"/>
                  <a:pt x="61" y="16"/>
                </a:cubicBezTo>
                <a:cubicBezTo>
                  <a:pt x="61" y="15"/>
                  <a:pt x="61" y="14"/>
                  <a:pt x="61" y="14"/>
                </a:cubicBezTo>
                <a:cubicBezTo>
                  <a:pt x="64" y="12"/>
                  <a:pt x="66" y="9"/>
                  <a:pt x="68" y="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A600214E-132B-CD02-5671-B25A9D93F20E}"/>
              </a:ext>
            </a:extLst>
          </p:cNvPr>
          <p:cNvSpPr>
            <a:spLocks noEditPoints="1"/>
          </p:cNvSpPr>
          <p:nvPr/>
        </p:nvSpPr>
        <p:spPr bwMode="auto">
          <a:xfrm>
            <a:off x="649288" y="4421529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CDD9762E-EC06-1511-7D40-EC9234FD0B28}"/>
              </a:ext>
            </a:extLst>
          </p:cNvPr>
          <p:cNvSpPr>
            <a:spLocks noEditPoints="1"/>
          </p:cNvSpPr>
          <p:nvPr/>
        </p:nvSpPr>
        <p:spPr bwMode="auto">
          <a:xfrm>
            <a:off x="647700" y="4705691"/>
            <a:ext cx="219075" cy="215900"/>
          </a:xfrm>
          <a:custGeom>
            <a:avLst/>
            <a:gdLst>
              <a:gd name="T0" fmla="*/ 0 w 58"/>
              <a:gd name="T1" fmla="*/ 6 h 58"/>
              <a:gd name="T2" fmla="*/ 52 w 58"/>
              <a:gd name="T3" fmla="*/ 58 h 58"/>
              <a:gd name="T4" fmla="*/ 52 w 58"/>
              <a:gd name="T5" fmla="*/ 0 h 58"/>
              <a:gd name="T6" fmla="*/ 36 w 58"/>
              <a:gd name="T7" fmla="*/ 19 h 58"/>
              <a:gd name="T8" fmla="*/ 38 w 58"/>
              <a:gd name="T9" fmla="*/ 21 h 58"/>
              <a:gd name="T10" fmla="*/ 41 w 58"/>
              <a:gd name="T11" fmla="*/ 10 h 58"/>
              <a:gd name="T12" fmla="*/ 38 w 58"/>
              <a:gd name="T13" fmla="*/ 22 h 58"/>
              <a:gd name="T14" fmla="*/ 36 w 58"/>
              <a:gd name="T15" fmla="*/ 23 h 58"/>
              <a:gd name="T16" fmla="*/ 34 w 58"/>
              <a:gd name="T17" fmla="*/ 21 h 58"/>
              <a:gd name="T18" fmla="*/ 24 w 58"/>
              <a:gd name="T19" fmla="*/ 15 h 58"/>
              <a:gd name="T20" fmla="*/ 27 w 58"/>
              <a:gd name="T21" fmla="*/ 10 h 58"/>
              <a:gd name="T22" fmla="*/ 31 w 58"/>
              <a:gd name="T23" fmla="*/ 13 h 58"/>
              <a:gd name="T24" fmla="*/ 31 w 58"/>
              <a:gd name="T25" fmla="*/ 20 h 58"/>
              <a:gd name="T26" fmla="*/ 28 w 58"/>
              <a:gd name="T27" fmla="*/ 23 h 58"/>
              <a:gd name="T28" fmla="*/ 24 w 58"/>
              <a:gd name="T29" fmla="*/ 21 h 58"/>
              <a:gd name="T30" fmla="*/ 17 w 58"/>
              <a:gd name="T31" fmla="*/ 5 h 58"/>
              <a:gd name="T32" fmla="*/ 23 w 58"/>
              <a:gd name="T33" fmla="*/ 5 h 58"/>
              <a:gd name="T34" fmla="*/ 20 w 58"/>
              <a:gd name="T35" fmla="*/ 23 h 58"/>
              <a:gd name="T36" fmla="*/ 18 w 58"/>
              <a:gd name="T37" fmla="*/ 16 h 58"/>
              <a:gd name="T38" fmla="*/ 50 w 58"/>
              <a:gd name="T39" fmla="*/ 46 h 58"/>
              <a:gd name="T40" fmla="*/ 8 w 58"/>
              <a:gd name="T41" fmla="*/ 46 h 58"/>
              <a:gd name="T42" fmla="*/ 44 w 58"/>
              <a:gd name="T43" fmla="*/ 24 h 58"/>
              <a:gd name="T44" fmla="*/ 27 w 58"/>
              <a:gd name="T45" fmla="*/ 22 h 58"/>
              <a:gd name="T46" fmla="*/ 28 w 58"/>
              <a:gd name="T47" fmla="*/ 14 h 58"/>
              <a:gd name="T48" fmla="*/ 27 w 58"/>
              <a:gd name="T49" fmla="*/ 12 h 58"/>
              <a:gd name="T50" fmla="*/ 27 w 58"/>
              <a:gd name="T51" fmla="*/ 21 h 58"/>
              <a:gd name="T52" fmla="*/ 14 w 58"/>
              <a:gd name="T53" fmla="*/ 32 h 58"/>
              <a:gd name="T54" fmla="*/ 17 w 58"/>
              <a:gd name="T55" fmla="*/ 32 h 58"/>
              <a:gd name="T56" fmla="*/ 12 w 58"/>
              <a:gd name="T57" fmla="*/ 29 h 58"/>
              <a:gd name="T58" fmla="*/ 25 w 58"/>
              <a:gd name="T59" fmla="*/ 44 h 58"/>
              <a:gd name="T60" fmla="*/ 23 w 58"/>
              <a:gd name="T61" fmla="*/ 42 h 58"/>
              <a:gd name="T62" fmla="*/ 20 w 58"/>
              <a:gd name="T63" fmla="*/ 43 h 58"/>
              <a:gd name="T64" fmla="*/ 21 w 58"/>
              <a:gd name="T65" fmla="*/ 47 h 58"/>
              <a:gd name="T66" fmla="*/ 24 w 58"/>
              <a:gd name="T67" fmla="*/ 46 h 58"/>
              <a:gd name="T68" fmla="*/ 28 w 58"/>
              <a:gd name="T69" fmla="*/ 47 h 58"/>
              <a:gd name="T70" fmla="*/ 25 w 58"/>
              <a:gd name="T71" fmla="*/ 42 h 58"/>
              <a:gd name="T72" fmla="*/ 36 w 58"/>
              <a:gd name="T73" fmla="*/ 33 h 58"/>
              <a:gd name="T74" fmla="*/ 33 w 58"/>
              <a:gd name="T75" fmla="*/ 35 h 58"/>
              <a:gd name="T76" fmla="*/ 30 w 58"/>
              <a:gd name="T77" fmla="*/ 47 h 58"/>
              <a:gd name="T78" fmla="*/ 33 w 58"/>
              <a:gd name="T79" fmla="*/ 45 h 58"/>
              <a:gd name="T80" fmla="*/ 36 w 58"/>
              <a:gd name="T81" fmla="*/ 48 h 58"/>
              <a:gd name="T82" fmla="*/ 38 w 58"/>
              <a:gd name="T83" fmla="*/ 44 h 58"/>
              <a:gd name="T84" fmla="*/ 37 w 58"/>
              <a:gd name="T85" fmla="*/ 34 h 58"/>
              <a:gd name="T86" fmla="*/ 34 w 58"/>
              <a:gd name="T87" fmla="*/ 45 h 58"/>
              <a:gd name="T88" fmla="*/ 33 w 58"/>
              <a:gd name="T89" fmla="*/ 39 h 58"/>
              <a:gd name="T90" fmla="*/ 35 w 58"/>
              <a:gd name="T91" fmla="*/ 37 h 58"/>
              <a:gd name="T92" fmla="*/ 42 w 58"/>
              <a:gd name="T93" fmla="*/ 41 h 58"/>
              <a:gd name="T94" fmla="*/ 47 w 58"/>
              <a:gd name="T95" fmla="*/ 35 h 58"/>
              <a:gd name="T96" fmla="*/ 41 w 58"/>
              <a:gd name="T97" fmla="*/ 34 h 58"/>
              <a:gd name="T98" fmla="*/ 40 w 58"/>
              <a:gd name="T99" fmla="*/ 43 h 58"/>
              <a:gd name="T100" fmla="*/ 42 w 58"/>
              <a:gd name="T101" fmla="*/ 47 h 58"/>
              <a:gd name="T102" fmla="*/ 46 w 58"/>
              <a:gd name="T103" fmla="*/ 46 h 58"/>
              <a:gd name="T104" fmla="*/ 47 w 58"/>
              <a:gd name="T105" fmla="*/ 42 h 58"/>
              <a:gd name="T106" fmla="*/ 44 w 58"/>
              <a:gd name="T107" fmla="*/ 45 h 58"/>
              <a:gd name="T108" fmla="*/ 42 w 58"/>
              <a:gd name="T109" fmla="*/ 44 h 58"/>
              <a:gd name="T110" fmla="*/ 42 w 58"/>
              <a:gd name="T111" fmla="*/ 37 h 58"/>
              <a:gd name="T112" fmla="*/ 44 w 58"/>
              <a:gd name="T113" fmla="*/ 36 h 58"/>
              <a:gd name="T114" fmla="*/ 42 w 58"/>
              <a:gd name="T115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" h="58">
                <a:moveTo>
                  <a:pt x="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3" y="58"/>
                  <a:pt x="6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5" y="58"/>
                  <a:pt x="58" y="55"/>
                  <a:pt x="58" y="52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2" y="0"/>
                </a:cubicBezTo>
                <a:close/>
                <a:moveTo>
                  <a:pt x="33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0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8" y="19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23"/>
                  <a:pt x="41" y="23"/>
                  <a:pt x="4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3"/>
                  <a:pt x="35" y="23"/>
                  <a:pt x="34" y="23"/>
                </a:cubicBezTo>
                <a:cubicBezTo>
                  <a:pt x="34" y="23"/>
                  <a:pt x="34" y="23"/>
                  <a:pt x="34" y="22"/>
                </a:cubicBezTo>
                <a:cubicBezTo>
                  <a:pt x="34" y="22"/>
                  <a:pt x="34" y="22"/>
                  <a:pt x="34" y="21"/>
                </a:cubicBezTo>
                <a:cubicBezTo>
                  <a:pt x="33" y="21"/>
                  <a:pt x="33" y="20"/>
                  <a:pt x="33" y="19"/>
                </a:cubicBezTo>
                <a:lnTo>
                  <a:pt x="33" y="10"/>
                </a:lnTo>
                <a:close/>
                <a:moveTo>
                  <a:pt x="24" y="15"/>
                </a:moveTo>
                <a:cubicBezTo>
                  <a:pt x="24" y="14"/>
                  <a:pt x="24" y="13"/>
                  <a:pt x="24" y="12"/>
                </a:cubicBezTo>
                <a:cubicBezTo>
                  <a:pt x="24" y="11"/>
                  <a:pt x="25" y="11"/>
                  <a:pt x="25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8" y="10"/>
                  <a:pt x="29" y="10"/>
                  <a:pt x="29" y="10"/>
                </a:cubicBezTo>
                <a:cubicBezTo>
                  <a:pt x="30" y="10"/>
                  <a:pt x="30" y="11"/>
                  <a:pt x="31" y="11"/>
                </a:cubicBezTo>
                <a:cubicBezTo>
                  <a:pt x="31" y="12"/>
                  <a:pt x="31" y="12"/>
                  <a:pt x="31" y="13"/>
                </a:cubicBezTo>
                <a:cubicBezTo>
                  <a:pt x="31" y="13"/>
                  <a:pt x="31" y="14"/>
                  <a:pt x="31" y="15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9"/>
                  <a:pt x="31" y="20"/>
                  <a:pt x="31" y="20"/>
                </a:cubicBezTo>
                <a:cubicBezTo>
                  <a:pt x="31" y="21"/>
                  <a:pt x="31" y="21"/>
                  <a:pt x="31" y="22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3"/>
                  <a:pt x="28" y="23"/>
                  <a:pt x="28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1"/>
                  <a:pt x="24" y="21"/>
                </a:cubicBezTo>
                <a:cubicBezTo>
                  <a:pt x="24" y="20"/>
                  <a:pt x="24" y="19"/>
                  <a:pt x="24" y="18"/>
                </a:cubicBezTo>
                <a:lnTo>
                  <a:pt x="24" y="15"/>
                </a:lnTo>
                <a:close/>
                <a:moveTo>
                  <a:pt x="17" y="5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0" y="8"/>
                  <a:pt x="21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3"/>
                  <a:pt x="20" y="23"/>
                  <a:pt x="2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5" y="5"/>
                  <a:pt x="15" y="5"/>
                  <a:pt x="15" y="5"/>
                </a:cubicBezTo>
                <a:lnTo>
                  <a:pt x="17" y="5"/>
                </a:lnTo>
                <a:close/>
                <a:moveTo>
                  <a:pt x="50" y="46"/>
                </a:moveTo>
                <a:cubicBezTo>
                  <a:pt x="50" y="50"/>
                  <a:pt x="47" y="52"/>
                  <a:pt x="44" y="53"/>
                </a:cubicBezTo>
                <a:cubicBezTo>
                  <a:pt x="34" y="53"/>
                  <a:pt x="24" y="53"/>
                  <a:pt x="14" y="53"/>
                </a:cubicBezTo>
                <a:cubicBezTo>
                  <a:pt x="11" y="52"/>
                  <a:pt x="8" y="50"/>
                  <a:pt x="8" y="46"/>
                </a:cubicBezTo>
                <a:cubicBezTo>
                  <a:pt x="7" y="41"/>
                  <a:pt x="7" y="36"/>
                  <a:pt x="8" y="31"/>
                </a:cubicBezTo>
                <a:cubicBezTo>
                  <a:pt x="8" y="27"/>
                  <a:pt x="11" y="25"/>
                  <a:pt x="14" y="24"/>
                </a:cubicBezTo>
                <a:cubicBezTo>
                  <a:pt x="24" y="24"/>
                  <a:pt x="34" y="24"/>
                  <a:pt x="44" y="24"/>
                </a:cubicBezTo>
                <a:cubicBezTo>
                  <a:pt x="47" y="25"/>
                  <a:pt x="50" y="27"/>
                  <a:pt x="50" y="31"/>
                </a:cubicBezTo>
                <a:cubicBezTo>
                  <a:pt x="51" y="36"/>
                  <a:pt x="51" y="41"/>
                  <a:pt x="50" y="46"/>
                </a:cubicBezTo>
                <a:close/>
                <a:moveTo>
                  <a:pt x="27" y="22"/>
                </a:move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2"/>
                  <a:pt x="28" y="12"/>
                </a:cubicBezTo>
                <a:cubicBezTo>
                  <a:pt x="28" y="12"/>
                  <a:pt x="28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2"/>
                  <a:pt x="26" y="13"/>
                  <a:pt x="26" y="14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12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32"/>
                  <a:pt x="17" y="32"/>
                  <a:pt x="17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2"/>
                </a:lnTo>
                <a:close/>
                <a:moveTo>
                  <a:pt x="25" y="42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3" y="45"/>
                  <a:pt x="23" y="44"/>
                </a:cubicBezTo>
                <a:cubicBezTo>
                  <a:pt x="23" y="44"/>
                  <a:pt x="23" y="44"/>
                  <a:pt x="23" y="42"/>
                </a:cubicBezTo>
                <a:cubicBezTo>
                  <a:pt x="23" y="33"/>
                  <a:pt x="23" y="33"/>
                  <a:pt x="23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8"/>
                  <a:pt x="23" y="48"/>
                </a:cubicBezTo>
                <a:cubicBezTo>
                  <a:pt x="23" y="48"/>
                  <a:pt x="23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5" y="47"/>
                  <a:pt x="25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33"/>
                  <a:pt x="25" y="33"/>
                  <a:pt x="25" y="33"/>
                </a:cubicBezTo>
                <a:lnTo>
                  <a:pt x="25" y="42"/>
                </a:lnTo>
                <a:close/>
                <a:moveTo>
                  <a:pt x="37" y="34"/>
                </a:moveTo>
                <a:cubicBezTo>
                  <a:pt x="37" y="34"/>
                  <a:pt x="37" y="33"/>
                  <a:pt x="37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4" y="33"/>
                  <a:pt x="34" y="34"/>
                  <a:pt x="34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7"/>
                  <a:pt x="30" y="47"/>
                  <a:pt x="30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4" y="47"/>
                  <a:pt x="35" y="47"/>
                </a:cubicBezTo>
                <a:cubicBezTo>
                  <a:pt x="35" y="47"/>
                  <a:pt x="35" y="48"/>
                  <a:pt x="36" y="48"/>
                </a:cubicBezTo>
                <a:cubicBezTo>
                  <a:pt x="36" y="48"/>
                  <a:pt x="37" y="47"/>
                  <a:pt x="37" y="47"/>
                </a:cubicBezTo>
                <a:cubicBezTo>
                  <a:pt x="37" y="47"/>
                  <a:pt x="37" y="46"/>
                  <a:pt x="38" y="46"/>
                </a:cubicBezTo>
                <a:cubicBezTo>
                  <a:pt x="38" y="45"/>
                  <a:pt x="38" y="44"/>
                  <a:pt x="38" y="44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6"/>
                  <a:pt x="38" y="35"/>
                </a:cubicBezTo>
                <a:cubicBezTo>
                  <a:pt x="38" y="35"/>
                  <a:pt x="38" y="34"/>
                  <a:pt x="37" y="34"/>
                </a:cubicBezTo>
                <a:close/>
                <a:moveTo>
                  <a:pt x="35" y="42"/>
                </a:moveTo>
                <a:cubicBezTo>
                  <a:pt x="35" y="43"/>
                  <a:pt x="35" y="44"/>
                  <a:pt x="35" y="44"/>
                </a:cubicBezTo>
                <a:cubicBezTo>
                  <a:pt x="35" y="44"/>
                  <a:pt x="34" y="45"/>
                  <a:pt x="34" y="45"/>
                </a:cubicBezTo>
                <a:cubicBezTo>
                  <a:pt x="34" y="45"/>
                  <a:pt x="33" y="44"/>
                  <a:pt x="33" y="44"/>
                </a:cubicBezTo>
                <a:cubicBezTo>
                  <a:pt x="33" y="44"/>
                  <a:pt x="33" y="43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6"/>
                  <a:pt x="34" y="36"/>
                  <a:pt x="34" y="36"/>
                </a:cubicBezTo>
                <a:cubicBezTo>
                  <a:pt x="34" y="36"/>
                  <a:pt x="35" y="36"/>
                  <a:pt x="35" y="37"/>
                </a:cubicBezTo>
                <a:cubicBezTo>
                  <a:pt x="35" y="37"/>
                  <a:pt x="35" y="37"/>
                  <a:pt x="35" y="39"/>
                </a:cubicBezTo>
                <a:lnTo>
                  <a:pt x="35" y="42"/>
                </a:lnTo>
                <a:close/>
                <a:moveTo>
                  <a:pt x="42" y="41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8"/>
                  <a:pt x="47" y="36"/>
                  <a:pt x="47" y="35"/>
                </a:cubicBezTo>
                <a:cubicBezTo>
                  <a:pt x="47" y="35"/>
                  <a:pt x="46" y="34"/>
                  <a:pt x="46" y="34"/>
                </a:cubicBezTo>
                <a:cubicBezTo>
                  <a:pt x="45" y="33"/>
                  <a:pt x="44" y="33"/>
                  <a:pt x="43" y="33"/>
                </a:cubicBezTo>
                <a:cubicBezTo>
                  <a:pt x="43" y="33"/>
                  <a:pt x="42" y="33"/>
                  <a:pt x="41" y="34"/>
                </a:cubicBezTo>
                <a:cubicBezTo>
                  <a:pt x="41" y="34"/>
                  <a:pt x="40" y="34"/>
                  <a:pt x="40" y="35"/>
                </a:cubicBezTo>
                <a:cubicBezTo>
                  <a:pt x="40" y="36"/>
                  <a:pt x="40" y="37"/>
                  <a:pt x="40" y="39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4"/>
                  <a:pt x="40" y="45"/>
                </a:cubicBezTo>
                <a:cubicBezTo>
                  <a:pt x="40" y="45"/>
                  <a:pt x="40" y="46"/>
                  <a:pt x="41" y="46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3" y="48"/>
                  <a:pt x="44" y="48"/>
                </a:cubicBezTo>
                <a:cubicBezTo>
                  <a:pt x="44" y="48"/>
                  <a:pt x="45" y="47"/>
                  <a:pt x="45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47" y="46"/>
                  <a:pt x="47" y="45"/>
                  <a:pt x="47" y="45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5" y="45"/>
                  <a:pt x="44" y="45"/>
                </a:cubicBezTo>
                <a:cubicBezTo>
                  <a:pt x="44" y="46"/>
                  <a:pt x="44" y="46"/>
                  <a:pt x="43" y="46"/>
                </a:cubicBezTo>
                <a:cubicBezTo>
                  <a:pt x="43" y="46"/>
                  <a:pt x="43" y="46"/>
                  <a:pt x="43" y="45"/>
                </a:cubicBezTo>
                <a:cubicBezTo>
                  <a:pt x="43" y="45"/>
                  <a:pt x="42" y="45"/>
                  <a:pt x="42" y="44"/>
                </a:cubicBezTo>
                <a:lnTo>
                  <a:pt x="42" y="41"/>
                </a:lnTo>
                <a:close/>
                <a:moveTo>
                  <a:pt x="42" y="39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6"/>
                  <a:pt x="43" y="35"/>
                  <a:pt x="43" y="35"/>
                </a:cubicBezTo>
                <a:cubicBezTo>
                  <a:pt x="44" y="35"/>
                  <a:pt x="44" y="36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9"/>
                  <a:pt x="44" y="39"/>
                  <a:pt x="44" y="39"/>
                </a:cubicBezTo>
                <a:cubicBezTo>
                  <a:pt x="42" y="39"/>
                  <a:pt x="42" y="39"/>
                  <a:pt x="42" y="39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EB94D6-4B37-481D-8690-CDC974453B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32073"/>
            <a:ext cx="2775775" cy="11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19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F15E-4836-712E-66CF-10C565F6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Plan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C02EC1-DDFD-A1E8-D0DE-06C4F8BC9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025324"/>
              </p:ext>
            </p:extLst>
          </p:nvPr>
        </p:nvGraphicFramePr>
        <p:xfrm>
          <a:off x="526223" y="539750"/>
          <a:ext cx="80915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5965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CB150EB-E2C3-55E0-884D-01B001640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52" r="298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E9-6F9E-7583-E12F-4CC739D6E6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0968" y="237325"/>
            <a:ext cx="3660806" cy="2368093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What we want to achieve today:</a:t>
            </a:r>
            <a:endParaRPr lang="pl-PL" sz="1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reflect on what the NiCE pilots have taught us</a:t>
            </a:r>
            <a:endParaRPr lang="pl-PL" sz="1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move from practical experiences to policy implications</a:t>
            </a:r>
            <a:endParaRPr lang="pl-PL" sz="1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formulate concrete recommendations at local, national and EU levels</a:t>
            </a:r>
            <a:endParaRPr lang="pl-PL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BA04C-014C-BC98-39F2-FEC29ED40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an interactive session.</a:t>
            </a:r>
            <a:endParaRPr lang="pl-PL" dirty="0"/>
          </a:p>
          <a:p>
            <a:r>
              <a:rPr lang="en-US" dirty="0"/>
              <a:t>Your experience and perspective are essential.</a:t>
            </a:r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4F026-55F4-5C4C-2D96-C17050560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600" dirty="0">
                <a:hlinkClick r:id="rId3" tooltip="https://www.enago.com/academy/research-aims-and-objectives/"/>
              </a:rPr>
              <a:t>This Photo</a:t>
            </a:r>
            <a:r>
              <a:rPr lang="pl-PL" sz="600" dirty="0"/>
              <a:t> by Unknown Author is licensed under </a:t>
            </a:r>
            <a:r>
              <a:rPr lang="pl-PL" sz="600" dirty="0">
                <a:hlinkClick r:id="rId4" tooltip="https://creativecommons.org/licenses/by-nc-sa/3.0/"/>
              </a:rPr>
              <a:t>CC BY-SA-NC</a:t>
            </a: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12452650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040C-8A25-3324-C09F-486E09E5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175419"/>
            <a:ext cx="8422825" cy="514505"/>
          </a:xfrm>
        </p:spPr>
        <p:txBody>
          <a:bodyPr/>
          <a:lstStyle/>
          <a:p>
            <a:r>
              <a:rPr lang="en-US" dirty="0"/>
              <a:t>what circular lifestyle</a:t>
            </a:r>
            <a:r>
              <a:rPr lang="pl-PL" dirty="0"/>
              <a:t> is?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915C9B-57FA-34D0-6AE6-00724ACE8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0182"/>
              </p:ext>
            </p:extLst>
          </p:nvPr>
        </p:nvGraphicFramePr>
        <p:xfrm>
          <a:off x="-1315284" y="926856"/>
          <a:ext cx="8422825" cy="398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74A364-FF05-58A4-D7D5-61C82DAC5D1E}"/>
              </a:ext>
            </a:extLst>
          </p:cNvPr>
          <p:cNvSpPr txBox="1"/>
          <p:nvPr/>
        </p:nvSpPr>
        <p:spPr>
          <a:xfrm>
            <a:off x="6372717" y="1415327"/>
            <a:ext cx="2369761" cy="98387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ACA3C"/>
                </a:solidFill>
              </a:rPr>
              <a:t>Focus: making circularity part of daily urban life.</a:t>
            </a:r>
            <a:endParaRPr lang="pl-PL" sz="1200" dirty="0">
              <a:solidFill>
                <a:srgbClr val="9ACA3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7D856-945C-E370-16E5-22AADBF0DFE3}"/>
              </a:ext>
            </a:extLst>
          </p:cNvPr>
          <p:cNvSpPr/>
          <p:nvPr/>
        </p:nvSpPr>
        <p:spPr>
          <a:xfrm>
            <a:off x="1807369" y="800100"/>
            <a:ext cx="2093119" cy="123586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76150-825A-5767-EF1D-254E5B98B235}"/>
              </a:ext>
            </a:extLst>
          </p:cNvPr>
          <p:cNvSpPr/>
          <p:nvPr/>
        </p:nvSpPr>
        <p:spPr>
          <a:xfrm>
            <a:off x="3810001" y="2315125"/>
            <a:ext cx="2093119" cy="123586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3ED97-053B-B87B-9C79-F4EE4518E2DA}"/>
              </a:ext>
            </a:extLst>
          </p:cNvPr>
          <p:cNvSpPr/>
          <p:nvPr/>
        </p:nvSpPr>
        <p:spPr>
          <a:xfrm>
            <a:off x="1856185" y="3801132"/>
            <a:ext cx="2093119" cy="123586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D57EC-ED8E-7F7E-0D02-BE86CA03BD8E}"/>
              </a:ext>
            </a:extLst>
          </p:cNvPr>
          <p:cNvSpPr/>
          <p:nvPr/>
        </p:nvSpPr>
        <p:spPr>
          <a:xfrm>
            <a:off x="-64994" y="2315124"/>
            <a:ext cx="2093119" cy="123586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01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14;p17">
            <a:extLst>
              <a:ext uri="{FF2B5EF4-FFF2-40B4-BE49-F238E27FC236}">
                <a16:creationId xmlns:a16="http://schemas.microsoft.com/office/drawing/2014/main" id="{8353D72A-1FF8-AC7B-27DB-7DAA1ECD431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727" t="43179" r="41964" b="13665"/>
          <a:stretch/>
        </p:blipFill>
        <p:spPr>
          <a:xfrm>
            <a:off x="750" y="891523"/>
            <a:ext cx="6835857" cy="42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Titelplatzhalter 3">
            <a:extLst>
              <a:ext uri="{FF2B5EF4-FFF2-40B4-BE49-F238E27FC236}">
                <a16:creationId xmlns:a16="http://schemas.microsoft.com/office/drawing/2014/main" id="{210EB9D6-B487-2019-4529-83C5EA4760F4}"/>
              </a:ext>
            </a:extLst>
          </p:cNvPr>
          <p:cNvSpPr txBox="1">
            <a:spLocks/>
          </p:cNvSpPr>
          <p:nvPr/>
        </p:nvSpPr>
        <p:spPr>
          <a:xfrm>
            <a:off x="-34" y="58834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1600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>
                <a:solidFill>
                  <a:srgbClr val="9ACA3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The NiCE pilots</a:t>
            </a:r>
            <a:r>
              <a:rPr lang="pl-PL" sz="2400" dirty="0">
                <a:solidFill>
                  <a:srgbClr val="9ACA3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 at glance</a:t>
            </a:r>
            <a:endParaRPr lang="en-GB" sz="2400" dirty="0">
              <a:solidFill>
                <a:srgbClr val="9ACA3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  <p:cxnSp>
        <p:nvCxnSpPr>
          <p:cNvPr id="88" name="Google Shape;132;p17">
            <a:extLst>
              <a:ext uri="{FF2B5EF4-FFF2-40B4-BE49-F238E27FC236}">
                <a16:creationId xmlns:a16="http://schemas.microsoft.com/office/drawing/2014/main" id="{C8508663-90CC-2D90-E510-4463AB401B80}"/>
              </a:ext>
            </a:extLst>
          </p:cNvPr>
          <p:cNvCxnSpPr>
            <a:cxnSpLocks/>
            <a:stCxn id="89" idx="1"/>
            <a:endCxn id="105" idx="1"/>
          </p:cNvCxnSpPr>
          <p:nvPr/>
        </p:nvCxnSpPr>
        <p:spPr>
          <a:xfrm flipV="1">
            <a:off x="4009353" y="1366819"/>
            <a:ext cx="1800972" cy="1318415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Ellipse 35">
            <a:extLst>
              <a:ext uri="{FF2B5EF4-FFF2-40B4-BE49-F238E27FC236}">
                <a16:creationId xmlns:a16="http://schemas.microsoft.com/office/drawing/2014/main" id="{0FCCF7F8-229D-F1B2-46AD-267AF42128D6}"/>
              </a:ext>
            </a:extLst>
          </p:cNvPr>
          <p:cNvSpPr>
            <a:spLocks noChangeAspect="1"/>
          </p:cNvSpPr>
          <p:nvPr/>
        </p:nvSpPr>
        <p:spPr>
          <a:xfrm>
            <a:off x="3995120" y="2670169"/>
            <a:ext cx="97189" cy="1028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0" name="Google Shape;132;p17">
            <a:extLst>
              <a:ext uri="{FF2B5EF4-FFF2-40B4-BE49-F238E27FC236}">
                <a16:creationId xmlns:a16="http://schemas.microsoft.com/office/drawing/2014/main" id="{5DCC4E11-2612-6137-DBE1-376AE0E8C13A}"/>
              </a:ext>
            </a:extLst>
          </p:cNvPr>
          <p:cNvCxnSpPr>
            <a:cxnSpLocks/>
            <a:stCxn id="104" idx="3"/>
          </p:cNvCxnSpPr>
          <p:nvPr/>
        </p:nvCxnSpPr>
        <p:spPr>
          <a:xfrm>
            <a:off x="3275067" y="1322054"/>
            <a:ext cx="1632857" cy="99504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Ellipse 49">
            <a:extLst>
              <a:ext uri="{FF2B5EF4-FFF2-40B4-BE49-F238E27FC236}">
                <a16:creationId xmlns:a16="http://schemas.microsoft.com/office/drawing/2014/main" id="{039D3743-C40A-667B-F91F-CCF81BD8FE21}"/>
              </a:ext>
            </a:extLst>
          </p:cNvPr>
          <p:cNvSpPr>
            <a:spLocks noChangeAspect="1"/>
          </p:cNvSpPr>
          <p:nvPr/>
        </p:nvSpPr>
        <p:spPr>
          <a:xfrm>
            <a:off x="4884776" y="2281705"/>
            <a:ext cx="97189" cy="10287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2" name="Google Shape;132;p17">
            <a:extLst>
              <a:ext uri="{FF2B5EF4-FFF2-40B4-BE49-F238E27FC236}">
                <a16:creationId xmlns:a16="http://schemas.microsoft.com/office/drawing/2014/main" id="{BF261C5F-ECEA-E64A-1661-E7F991B89C9E}"/>
              </a:ext>
            </a:extLst>
          </p:cNvPr>
          <p:cNvCxnSpPr>
            <a:cxnSpLocks/>
            <a:stCxn id="107" idx="3"/>
            <a:endCxn id="95" idx="6"/>
          </p:cNvCxnSpPr>
          <p:nvPr/>
        </p:nvCxnSpPr>
        <p:spPr>
          <a:xfrm flipV="1">
            <a:off x="3288114" y="3442543"/>
            <a:ext cx="1766773" cy="974878"/>
          </a:xfrm>
          <a:prstGeom prst="straightConnector1">
            <a:avLst/>
          </a:prstGeom>
          <a:noFill/>
          <a:ln w="28575" cap="flat" cmpd="sng">
            <a:solidFill>
              <a:srgbClr val="9ACA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Ellipse 52">
            <a:extLst>
              <a:ext uri="{FF2B5EF4-FFF2-40B4-BE49-F238E27FC236}">
                <a16:creationId xmlns:a16="http://schemas.microsoft.com/office/drawing/2014/main" id="{0BC81467-4395-E81D-4065-6F389B13779F}"/>
              </a:ext>
            </a:extLst>
          </p:cNvPr>
          <p:cNvSpPr>
            <a:spLocks noChangeAspect="1"/>
          </p:cNvSpPr>
          <p:nvPr/>
        </p:nvSpPr>
        <p:spPr>
          <a:xfrm>
            <a:off x="4812598" y="2736668"/>
            <a:ext cx="97189" cy="1028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4" name="Google Shape;132;p17">
            <a:extLst>
              <a:ext uri="{FF2B5EF4-FFF2-40B4-BE49-F238E27FC236}">
                <a16:creationId xmlns:a16="http://schemas.microsoft.com/office/drawing/2014/main" id="{1CFEB340-0F5A-153E-DEE7-439B7DDDB127}"/>
              </a:ext>
            </a:extLst>
          </p:cNvPr>
          <p:cNvCxnSpPr>
            <a:cxnSpLocks/>
            <a:stCxn id="110" idx="3"/>
            <a:endCxn id="99" idx="2"/>
          </p:cNvCxnSpPr>
          <p:nvPr/>
        </p:nvCxnSpPr>
        <p:spPr>
          <a:xfrm>
            <a:off x="3272480" y="2208397"/>
            <a:ext cx="1726671" cy="143940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Ellipse 55">
            <a:extLst>
              <a:ext uri="{FF2B5EF4-FFF2-40B4-BE49-F238E27FC236}">
                <a16:creationId xmlns:a16="http://schemas.microsoft.com/office/drawing/2014/main" id="{2F8EDB49-2747-FB3F-6B3C-D901B384973A}"/>
              </a:ext>
            </a:extLst>
          </p:cNvPr>
          <p:cNvSpPr>
            <a:spLocks noChangeAspect="1"/>
          </p:cNvSpPr>
          <p:nvPr/>
        </p:nvSpPr>
        <p:spPr>
          <a:xfrm>
            <a:off x="4945410" y="3384605"/>
            <a:ext cx="109477" cy="115876"/>
          </a:xfrm>
          <a:prstGeom prst="ellipse">
            <a:avLst/>
          </a:prstGeom>
          <a:solidFill>
            <a:srgbClr val="9ACA3C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" name="Google Shape;132;p17">
            <a:extLst>
              <a:ext uri="{FF2B5EF4-FFF2-40B4-BE49-F238E27FC236}">
                <a16:creationId xmlns:a16="http://schemas.microsoft.com/office/drawing/2014/main" id="{AFFA19E0-27A9-E115-9B93-21EB301802BD}"/>
              </a:ext>
            </a:extLst>
          </p:cNvPr>
          <p:cNvCxnSpPr>
            <a:cxnSpLocks/>
            <a:stCxn id="97" idx="6"/>
            <a:endCxn id="111" idx="1"/>
          </p:cNvCxnSpPr>
          <p:nvPr/>
        </p:nvCxnSpPr>
        <p:spPr>
          <a:xfrm>
            <a:off x="4459284" y="4176781"/>
            <a:ext cx="1714715" cy="399674"/>
          </a:xfrm>
          <a:prstGeom prst="straightConnector1">
            <a:avLst/>
          </a:prstGeom>
          <a:noFill/>
          <a:ln w="28575" cap="flat" cmpd="sng">
            <a:solidFill>
              <a:srgbClr val="FFAB40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Ellipse 59">
            <a:extLst>
              <a:ext uri="{FF2B5EF4-FFF2-40B4-BE49-F238E27FC236}">
                <a16:creationId xmlns:a16="http://schemas.microsoft.com/office/drawing/2014/main" id="{0CADE747-35ED-309E-49CB-DFD5FA93BED0}"/>
              </a:ext>
            </a:extLst>
          </p:cNvPr>
          <p:cNvSpPr>
            <a:spLocks noChangeAspect="1"/>
          </p:cNvSpPr>
          <p:nvPr/>
        </p:nvSpPr>
        <p:spPr>
          <a:xfrm>
            <a:off x="4362095" y="4125346"/>
            <a:ext cx="97189" cy="102870"/>
          </a:xfrm>
          <a:prstGeom prst="ellipse">
            <a:avLst/>
          </a:prstGeom>
          <a:solidFill>
            <a:srgbClr val="FFAB40">
              <a:lumMod val="75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8" name="Google Shape;132;p17">
            <a:extLst>
              <a:ext uri="{FF2B5EF4-FFF2-40B4-BE49-F238E27FC236}">
                <a16:creationId xmlns:a16="http://schemas.microsoft.com/office/drawing/2014/main" id="{E9BF1391-D4AB-4169-2EFF-8AF51F0237EF}"/>
              </a:ext>
            </a:extLst>
          </p:cNvPr>
          <p:cNvCxnSpPr>
            <a:cxnSpLocks/>
            <a:stCxn id="93" idx="5"/>
            <a:endCxn id="106" idx="1"/>
          </p:cNvCxnSpPr>
          <p:nvPr/>
        </p:nvCxnSpPr>
        <p:spPr>
          <a:xfrm flipV="1">
            <a:off x="4895554" y="2274345"/>
            <a:ext cx="912858" cy="550128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Ellipse 62">
            <a:extLst>
              <a:ext uri="{FF2B5EF4-FFF2-40B4-BE49-F238E27FC236}">
                <a16:creationId xmlns:a16="http://schemas.microsoft.com/office/drawing/2014/main" id="{2C3B0160-A6B4-C002-0AB9-7552838C534E}"/>
              </a:ext>
            </a:extLst>
          </p:cNvPr>
          <p:cNvSpPr>
            <a:spLocks noChangeAspect="1"/>
          </p:cNvSpPr>
          <p:nvPr/>
        </p:nvSpPr>
        <p:spPr>
          <a:xfrm>
            <a:off x="4999151" y="3596366"/>
            <a:ext cx="97189" cy="10287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0" name="Google Shape;132;p17">
            <a:extLst>
              <a:ext uri="{FF2B5EF4-FFF2-40B4-BE49-F238E27FC236}">
                <a16:creationId xmlns:a16="http://schemas.microsoft.com/office/drawing/2014/main" id="{97E67111-F67B-2872-D01C-EF16FC0C97CC}"/>
              </a:ext>
            </a:extLst>
          </p:cNvPr>
          <p:cNvCxnSpPr>
            <a:cxnSpLocks/>
            <a:stCxn id="101" idx="6"/>
            <a:endCxn id="109" idx="1"/>
          </p:cNvCxnSpPr>
          <p:nvPr/>
        </p:nvCxnSpPr>
        <p:spPr>
          <a:xfrm>
            <a:off x="5567502" y="3290212"/>
            <a:ext cx="606497" cy="370451"/>
          </a:xfrm>
          <a:prstGeom prst="straightConnector1">
            <a:avLst/>
          </a:prstGeom>
          <a:noFill/>
          <a:ln w="28575" cap="flat" cmpd="sng">
            <a:solidFill>
              <a:srgbClr val="FFAB40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Ellipse 65">
            <a:extLst>
              <a:ext uri="{FF2B5EF4-FFF2-40B4-BE49-F238E27FC236}">
                <a16:creationId xmlns:a16="http://schemas.microsoft.com/office/drawing/2014/main" id="{8D01BDF0-B9FE-3AAD-0ACB-07F03A9DA768}"/>
              </a:ext>
            </a:extLst>
          </p:cNvPr>
          <p:cNvSpPr>
            <a:spLocks noChangeAspect="1"/>
          </p:cNvSpPr>
          <p:nvPr/>
        </p:nvSpPr>
        <p:spPr>
          <a:xfrm>
            <a:off x="5470313" y="3238777"/>
            <a:ext cx="97189" cy="102870"/>
          </a:xfrm>
          <a:prstGeom prst="ellipse">
            <a:avLst/>
          </a:prstGeom>
          <a:solidFill>
            <a:srgbClr val="FFAB40">
              <a:lumMod val="75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2" name="Google Shape;132;p17">
            <a:extLst>
              <a:ext uri="{FF2B5EF4-FFF2-40B4-BE49-F238E27FC236}">
                <a16:creationId xmlns:a16="http://schemas.microsoft.com/office/drawing/2014/main" id="{617B19A5-5BC5-E495-94BC-632320E0F38E}"/>
              </a:ext>
            </a:extLst>
          </p:cNvPr>
          <p:cNvCxnSpPr>
            <a:cxnSpLocks/>
            <a:stCxn id="108" idx="3"/>
            <a:endCxn id="103" idx="6"/>
          </p:cNvCxnSpPr>
          <p:nvPr/>
        </p:nvCxnSpPr>
        <p:spPr>
          <a:xfrm flipV="1">
            <a:off x="3266620" y="2762363"/>
            <a:ext cx="2842373" cy="722072"/>
          </a:xfrm>
          <a:prstGeom prst="straightConnector1">
            <a:avLst/>
          </a:prstGeom>
          <a:noFill/>
          <a:ln w="28575" cap="flat" cmpd="sng">
            <a:solidFill>
              <a:srgbClr val="9ACA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Ellipse 68">
            <a:extLst>
              <a:ext uri="{FF2B5EF4-FFF2-40B4-BE49-F238E27FC236}">
                <a16:creationId xmlns:a16="http://schemas.microsoft.com/office/drawing/2014/main" id="{49ECFE67-AF00-290F-D9C6-2BD24971257A}"/>
              </a:ext>
            </a:extLst>
          </p:cNvPr>
          <p:cNvSpPr>
            <a:spLocks noChangeAspect="1"/>
          </p:cNvSpPr>
          <p:nvPr/>
        </p:nvSpPr>
        <p:spPr>
          <a:xfrm>
            <a:off x="6011804" y="2710928"/>
            <a:ext cx="97189" cy="102870"/>
          </a:xfrm>
          <a:prstGeom prst="ellipse">
            <a:avLst/>
          </a:prstGeom>
          <a:solidFill>
            <a:srgbClr val="9ACA3C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Rechteck 37">
            <a:extLst>
              <a:ext uri="{FF2B5EF4-FFF2-40B4-BE49-F238E27FC236}">
                <a16:creationId xmlns:a16="http://schemas.microsoft.com/office/drawing/2014/main" id="{E5DDEFB4-0449-4D6B-01AA-86DED697E188}"/>
              </a:ext>
            </a:extLst>
          </p:cNvPr>
          <p:cNvSpPr/>
          <p:nvPr/>
        </p:nvSpPr>
        <p:spPr>
          <a:xfrm>
            <a:off x="1669684" y="903503"/>
            <a:ext cx="1605383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Brzeg Dolny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, Poland (17,000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inhabitants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)</a:t>
            </a:r>
          </a:p>
        </p:txBody>
      </p:sp>
      <p:sp>
        <p:nvSpPr>
          <p:cNvPr id="105" name="Rechteck 47">
            <a:extLst>
              <a:ext uri="{FF2B5EF4-FFF2-40B4-BE49-F238E27FC236}">
                <a16:creationId xmlns:a16="http://schemas.microsoft.com/office/drawing/2014/main" id="{56B26542-40CD-492C-621F-6FEED6F23216}"/>
              </a:ext>
            </a:extLst>
          </p:cNvPr>
          <p:cNvSpPr/>
          <p:nvPr/>
        </p:nvSpPr>
        <p:spPr>
          <a:xfrm>
            <a:off x="5810325" y="948268"/>
            <a:ext cx="1868532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Würzburg, Germany (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population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130,000)</a:t>
            </a:r>
          </a:p>
        </p:txBody>
      </p:sp>
      <p:sp>
        <p:nvSpPr>
          <p:cNvPr id="106" name="Rechteck 50">
            <a:extLst>
              <a:ext uri="{FF2B5EF4-FFF2-40B4-BE49-F238E27FC236}">
                <a16:creationId xmlns:a16="http://schemas.microsoft.com/office/drawing/2014/main" id="{FC877D95-ED6A-75FB-5542-A6EA7FD5CFD4}"/>
              </a:ext>
            </a:extLst>
          </p:cNvPr>
          <p:cNvSpPr/>
          <p:nvPr/>
        </p:nvSpPr>
        <p:spPr>
          <a:xfrm>
            <a:off x="5808412" y="1855794"/>
            <a:ext cx="1868532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Jihlava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, Czech Republic (50,000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inhabitants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)</a:t>
            </a:r>
          </a:p>
        </p:txBody>
      </p:sp>
      <p:sp>
        <p:nvSpPr>
          <p:cNvPr id="107" name="Rechteck 53">
            <a:extLst>
              <a:ext uri="{FF2B5EF4-FFF2-40B4-BE49-F238E27FC236}">
                <a16:creationId xmlns:a16="http://schemas.microsoft.com/office/drawing/2014/main" id="{3302E225-C592-61F2-EF48-CA13C491FCD3}"/>
              </a:ext>
            </a:extLst>
          </p:cNvPr>
          <p:cNvSpPr/>
          <p:nvPr/>
        </p:nvSpPr>
        <p:spPr>
          <a:xfrm>
            <a:off x="1669684" y="3998870"/>
            <a:ext cx="1618430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Graz, Austria (300,000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inhabitants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)</a:t>
            </a:r>
          </a:p>
        </p:txBody>
      </p:sp>
      <p:sp>
        <p:nvSpPr>
          <p:cNvPr id="108" name="Rechteck 56">
            <a:extLst>
              <a:ext uri="{FF2B5EF4-FFF2-40B4-BE49-F238E27FC236}">
                <a16:creationId xmlns:a16="http://schemas.microsoft.com/office/drawing/2014/main" id="{40C4B503-6B79-A089-C4F8-B5C9AF510284}"/>
              </a:ext>
            </a:extLst>
          </p:cNvPr>
          <p:cNvSpPr/>
          <p:nvPr/>
        </p:nvSpPr>
        <p:spPr>
          <a:xfrm>
            <a:off x="1661237" y="3065884"/>
            <a:ext cx="1605383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Kosice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, Slovakia (230,000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inhabitants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)</a:t>
            </a:r>
          </a:p>
        </p:txBody>
      </p:sp>
      <p:sp>
        <p:nvSpPr>
          <p:cNvPr id="109" name="Rechteck 57">
            <a:extLst>
              <a:ext uri="{FF2B5EF4-FFF2-40B4-BE49-F238E27FC236}">
                <a16:creationId xmlns:a16="http://schemas.microsoft.com/office/drawing/2014/main" id="{8EC8E64D-A663-8C34-1B4B-775007CB2226}"/>
              </a:ext>
            </a:extLst>
          </p:cNvPr>
          <p:cNvSpPr/>
          <p:nvPr/>
        </p:nvSpPr>
        <p:spPr>
          <a:xfrm>
            <a:off x="6173999" y="3242112"/>
            <a:ext cx="1837831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Budapest/ Ujbuda, Hungary 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(143,000 inhabitants)</a:t>
            </a:r>
          </a:p>
        </p:txBody>
      </p:sp>
      <p:sp>
        <p:nvSpPr>
          <p:cNvPr id="110" name="Rechteck 60">
            <a:extLst>
              <a:ext uri="{FF2B5EF4-FFF2-40B4-BE49-F238E27FC236}">
                <a16:creationId xmlns:a16="http://schemas.microsoft.com/office/drawing/2014/main" id="{ECD84286-4E0D-96BD-5E71-41F02221825C}"/>
              </a:ext>
            </a:extLst>
          </p:cNvPr>
          <p:cNvSpPr/>
          <p:nvPr/>
        </p:nvSpPr>
        <p:spPr>
          <a:xfrm>
            <a:off x="1667098" y="1789846"/>
            <a:ext cx="1605382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Ptuj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, Slovenia (23,000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inhabitants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)</a:t>
            </a:r>
          </a:p>
        </p:txBody>
      </p:sp>
      <p:sp>
        <p:nvSpPr>
          <p:cNvPr id="111" name="Rechteck 63">
            <a:extLst>
              <a:ext uri="{FF2B5EF4-FFF2-40B4-BE49-F238E27FC236}">
                <a16:creationId xmlns:a16="http://schemas.microsoft.com/office/drawing/2014/main" id="{C218BB4B-2AD3-52A7-4EAB-D947F359F0CB}"/>
              </a:ext>
            </a:extLst>
          </p:cNvPr>
          <p:cNvSpPr/>
          <p:nvPr/>
        </p:nvSpPr>
        <p:spPr>
          <a:xfrm>
            <a:off x="6173999" y="4157904"/>
            <a:ext cx="1837831" cy="83710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Bologna, Italy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 (387,000 inhabitants)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EF27A7-A01C-2546-1FE1-722014EBCFD7}"/>
              </a:ext>
            </a:extLst>
          </p:cNvPr>
          <p:cNvGrpSpPr/>
          <p:nvPr/>
        </p:nvGrpSpPr>
        <p:grpSpPr>
          <a:xfrm>
            <a:off x="1425017" y="538452"/>
            <a:ext cx="2250975" cy="339837"/>
            <a:chOff x="236297" y="538452"/>
            <a:chExt cx="2250975" cy="3398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15C50F-B62C-14A9-B7D0-E36D903D3509}"/>
                </a:ext>
              </a:extLst>
            </p:cNvPr>
            <p:cNvSpPr txBox="1"/>
            <p:nvPr/>
          </p:nvSpPr>
          <p:spPr>
            <a:xfrm>
              <a:off x="438598" y="538452"/>
              <a:ext cx="2048674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Resource Centre</a:t>
              </a:r>
              <a:r>
                <a:rPr kumimoji="0" lang="pl-PL" sz="1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s</a:t>
              </a:r>
              <a:endPara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endParaRPr>
            </a:p>
          </p:txBody>
        </p:sp>
        <p:pic>
          <p:nvPicPr>
            <p:cNvPr id="4" name="Grafik 71" descr="Werkzeuge">
              <a:extLst>
                <a:ext uri="{FF2B5EF4-FFF2-40B4-BE49-F238E27FC236}">
                  <a16:creationId xmlns:a16="http://schemas.microsoft.com/office/drawing/2014/main" id="{E052C897-2EBA-2D03-3629-F41009F2B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6297" y="607851"/>
              <a:ext cx="236220" cy="23622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2057AD-E230-EEEF-8C36-9228ECEB50DC}"/>
              </a:ext>
            </a:extLst>
          </p:cNvPr>
          <p:cNvGrpSpPr/>
          <p:nvPr/>
        </p:nvGrpSpPr>
        <p:grpSpPr>
          <a:xfrm>
            <a:off x="1299987" y="2725886"/>
            <a:ext cx="2342055" cy="362320"/>
            <a:chOff x="-48961" y="2640883"/>
            <a:chExt cx="2342055" cy="362320"/>
          </a:xfrm>
        </p:grpSpPr>
        <p:pic>
          <p:nvPicPr>
            <p:cNvPr id="114" name="Grafik 75" descr="Store">
              <a:extLst>
                <a:ext uri="{FF2B5EF4-FFF2-40B4-BE49-F238E27FC236}">
                  <a16:creationId xmlns:a16="http://schemas.microsoft.com/office/drawing/2014/main" id="{0D90BFAB-A420-9B0E-4451-EBE6A8C0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48961" y="2675872"/>
              <a:ext cx="327331" cy="3273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5C6CD8-33BE-A7E6-E19B-4E1BBA5B1179}"/>
                </a:ext>
              </a:extLst>
            </p:cNvPr>
            <p:cNvSpPr txBox="1"/>
            <p:nvPr/>
          </p:nvSpPr>
          <p:spPr>
            <a:xfrm>
              <a:off x="214142" y="2640883"/>
              <a:ext cx="2078952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Activation of vacancies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B5BF67-086A-5CF9-76A8-B6AF2719BEB6}"/>
              </a:ext>
            </a:extLst>
          </p:cNvPr>
          <p:cNvGrpSpPr/>
          <p:nvPr/>
        </p:nvGrpSpPr>
        <p:grpSpPr>
          <a:xfrm>
            <a:off x="5403959" y="608867"/>
            <a:ext cx="2978123" cy="356880"/>
            <a:chOff x="4222383" y="529257"/>
            <a:chExt cx="2978123" cy="356880"/>
          </a:xfrm>
        </p:grpSpPr>
        <p:pic>
          <p:nvPicPr>
            <p:cNvPr id="121" name="Grafik 86" descr="Internet">
              <a:extLst>
                <a:ext uri="{FF2B5EF4-FFF2-40B4-BE49-F238E27FC236}">
                  <a16:creationId xmlns:a16="http://schemas.microsoft.com/office/drawing/2014/main" id="{B55A406B-19EA-0E89-9551-E13014D7E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22383" y="573339"/>
              <a:ext cx="312798" cy="3127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361AD7-0CB8-4E07-6BDE-6C1AE9ADE245}"/>
                </a:ext>
              </a:extLst>
            </p:cNvPr>
            <p:cNvSpPr txBox="1"/>
            <p:nvPr/>
          </p:nvSpPr>
          <p:spPr>
            <a:xfrm>
              <a:off x="4530598" y="529257"/>
              <a:ext cx="2669908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Connecti</a:t>
              </a:r>
              <a:r>
                <a:rPr kumimoji="0" lang="pl-PL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ng</a:t>
              </a: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 online+offline trade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2FDBC-4CE3-B46C-63B0-5B608164373A}"/>
              </a:ext>
            </a:extLst>
          </p:cNvPr>
          <p:cNvGrpSpPr/>
          <p:nvPr/>
        </p:nvGrpSpPr>
        <p:grpSpPr>
          <a:xfrm>
            <a:off x="6379002" y="2868823"/>
            <a:ext cx="2128203" cy="369954"/>
            <a:chOff x="6873175" y="2618184"/>
            <a:chExt cx="2128203" cy="369954"/>
          </a:xfrm>
        </p:grpSpPr>
        <p:pic>
          <p:nvPicPr>
            <p:cNvPr id="116" name="Grafik 81" descr="Gruppieren">
              <a:extLst>
                <a:ext uri="{FF2B5EF4-FFF2-40B4-BE49-F238E27FC236}">
                  <a16:creationId xmlns:a16="http://schemas.microsoft.com/office/drawing/2014/main" id="{E13DA254-72D7-0F87-1F26-01EF5BA9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73175" y="2660807"/>
              <a:ext cx="327331" cy="3273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1863FA-A7D4-5EE4-33D0-58A7D679050B}"/>
                </a:ext>
              </a:extLst>
            </p:cNvPr>
            <p:cNvSpPr txBox="1"/>
            <p:nvPr/>
          </p:nvSpPr>
          <p:spPr>
            <a:xfrm>
              <a:off x="7125450" y="2618184"/>
              <a:ext cx="1875928" cy="339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75000"/>
                    </a:srgbClr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Activation of citizens</a:t>
              </a:r>
              <a:endPara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4050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4882-FDC8-A952-E7FE-9D4B34C2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pilots at a glance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1F399-A3C6-FBE0-91E6-03E2338B4E72}"/>
              </a:ext>
            </a:extLst>
          </p:cNvPr>
          <p:cNvSpPr txBox="1"/>
          <p:nvPr/>
        </p:nvSpPr>
        <p:spPr>
          <a:xfrm>
            <a:off x="216348" y="647544"/>
            <a:ext cx="648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ACA3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Pilot 1: Initiate the reuse of spaces in city centres</a:t>
            </a:r>
            <a:endParaRPr lang="pl-PL" sz="1600" b="1" dirty="0">
              <a:solidFill>
                <a:srgbClr val="9ACA3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9ACA3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Graz (AT) &amp; Košice (SK) </a:t>
            </a:r>
            <a:endParaRPr lang="pl-PL" dirty="0">
              <a:solidFill>
                <a:srgbClr val="9ACA3C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95E9-5196-78F6-BD1D-094905427D17}"/>
              </a:ext>
            </a:extLst>
          </p:cNvPr>
          <p:cNvSpPr txBox="1"/>
          <p:nvPr/>
        </p:nvSpPr>
        <p:spPr>
          <a:xfrm>
            <a:off x="6644705" y="85688"/>
            <a:ext cx="2306414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pl-PL" sz="1200" b="1" dirty="0"/>
              <a:t>C</a:t>
            </a:r>
            <a:r>
              <a:rPr lang="en-US" sz="1200" b="1" dirty="0"/>
              <a:t>ore message:</a:t>
            </a:r>
            <a:br>
              <a:rPr lang="en-US" sz="1200" dirty="0"/>
            </a:br>
            <a:r>
              <a:rPr lang="en-US" sz="1200" dirty="0"/>
              <a:t>Vacant spaces can become visible hubs for circular entrepreneurship and community engagement.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3C47D-A392-D303-A863-278FF2BA0178}"/>
              </a:ext>
            </a:extLst>
          </p:cNvPr>
          <p:cNvSpPr txBox="1"/>
          <p:nvPr/>
        </p:nvSpPr>
        <p:spPr>
          <a:xfrm>
            <a:off x="266354" y="1370853"/>
            <a:ext cx="8684765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Shared Focus: </a:t>
            </a:r>
            <a:r>
              <a:rPr lang="en-US" b="0" dirty="0"/>
              <a:t>Activating vacant municipal spaces to make circular economy visible and accessible in city </a:t>
            </a:r>
            <a:r>
              <a:rPr lang="en-US" b="0" dirty="0" err="1"/>
              <a:t>centres</a:t>
            </a:r>
            <a:r>
              <a:rPr lang="en-US" b="0" dirty="0"/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AB5499-D4D4-0286-4152-E46C21AF62A9}"/>
              </a:ext>
            </a:extLst>
          </p:cNvPr>
          <p:cNvGrpSpPr/>
          <p:nvPr/>
        </p:nvGrpSpPr>
        <p:grpSpPr>
          <a:xfrm>
            <a:off x="266353" y="3596440"/>
            <a:ext cx="1980002" cy="1547060"/>
            <a:chOff x="266353" y="3596440"/>
            <a:chExt cx="1980002" cy="15470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0BCA67-1FD5-5D3F-06C5-4A60328AEAED}"/>
                </a:ext>
              </a:extLst>
            </p:cNvPr>
            <p:cNvSpPr/>
            <p:nvPr/>
          </p:nvSpPr>
          <p:spPr>
            <a:xfrm>
              <a:off x="266354" y="3596440"/>
              <a:ext cx="1980001" cy="1371641"/>
            </a:xfrm>
            <a:prstGeom prst="roundRect">
              <a:avLst/>
            </a:prstGeom>
            <a:blipFill>
              <a:blip r:embed="rId3"/>
              <a:srcRect/>
              <a:stretch>
                <a:fillRect l="-7000" r="-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6465D2-9DD7-0ECA-573A-F38A7BC8240D}"/>
                </a:ext>
              </a:extLst>
            </p:cNvPr>
            <p:cNvSpPr/>
            <p:nvPr/>
          </p:nvSpPr>
          <p:spPr>
            <a:xfrm>
              <a:off x="266353" y="4905432"/>
              <a:ext cx="1980001" cy="238068"/>
            </a:xfrm>
            <a:custGeom>
              <a:avLst/>
              <a:gdLst>
                <a:gd name="csX0" fmla="*/ 0 w 2540432"/>
                <a:gd name="csY0" fmla="*/ 0 h 942500"/>
                <a:gd name="csX1" fmla="*/ 2540432 w 2540432"/>
                <a:gd name="csY1" fmla="*/ 0 h 942500"/>
                <a:gd name="csX2" fmla="*/ 2540432 w 2540432"/>
                <a:gd name="csY2" fmla="*/ 942500 h 942500"/>
                <a:gd name="csX3" fmla="*/ 0 w 2540432"/>
                <a:gd name="csY3" fmla="*/ 942500 h 942500"/>
                <a:gd name="csX4" fmla="*/ 0 w 2540432"/>
                <a:gd name="csY4" fmla="*/ 0 h 94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40432" h="942500">
                  <a:moveTo>
                    <a:pt x="0" y="0"/>
                  </a:moveTo>
                  <a:lnTo>
                    <a:pt x="2540432" y="0"/>
                  </a:lnTo>
                  <a:lnTo>
                    <a:pt x="2540432" y="942500"/>
                  </a:lnTo>
                  <a:lnTo>
                    <a:pt x="0" y="9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000" b="1" kern="1200"/>
                <a:t>Re-use Centre in Košice</a:t>
              </a:r>
              <a:endParaRPr lang="en-US" sz="1000" kern="1200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AC47F9-1921-ABF4-1DE5-4D184C99C8B4}"/>
              </a:ext>
            </a:extLst>
          </p:cNvPr>
          <p:cNvSpPr/>
          <p:nvPr/>
        </p:nvSpPr>
        <p:spPr>
          <a:xfrm>
            <a:off x="2468593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circular pop-up store for CE products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upcycling workshops and demonstrations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cooperative shop-sharing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testing a future permanent circular hub concept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269283-D9A2-1B6C-F6DD-F390D5CF621F}"/>
              </a:ext>
            </a:extLst>
          </p:cNvPr>
          <p:cNvSpPr/>
          <p:nvPr/>
        </p:nvSpPr>
        <p:spPr>
          <a:xfrm>
            <a:off x="4612187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SME-led, </a:t>
            </a:r>
            <a:r>
              <a:rPr lang="en-US" sz="900" dirty="0">
                <a:solidFill>
                  <a:schemeClr val="tx1"/>
                </a:solidFill>
              </a:rPr>
              <a:t>municipality-supported initiative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shared retail space for multiple entrepreneurs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collaboration with local circular businesses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FC6579-4646-91EA-75EE-E7096A649143}"/>
              </a:ext>
            </a:extLst>
          </p:cNvPr>
          <p:cNvSpPr/>
          <p:nvPr/>
        </p:nvSpPr>
        <p:spPr>
          <a:xfrm>
            <a:off x="6755781" y="186686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small circular entrepreneurs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city </a:t>
            </a:r>
            <a:r>
              <a:rPr lang="en-US" sz="900" dirty="0" err="1">
                <a:solidFill>
                  <a:schemeClr val="tx1"/>
                </a:solidFill>
              </a:rPr>
              <a:t>centre</a:t>
            </a:r>
            <a:r>
              <a:rPr lang="en-US" sz="900" dirty="0">
                <a:solidFill>
                  <a:schemeClr val="tx1"/>
                </a:solidFill>
              </a:rPr>
              <a:t> visitors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environmentally conscious consumers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local residents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C887F5-5F4D-1115-C86C-E61620E2DD67}"/>
              </a:ext>
            </a:extLst>
          </p:cNvPr>
          <p:cNvGrpSpPr/>
          <p:nvPr/>
        </p:nvGrpSpPr>
        <p:grpSpPr>
          <a:xfrm>
            <a:off x="266353" y="1866860"/>
            <a:ext cx="1980002" cy="1581887"/>
            <a:chOff x="266353" y="1866860"/>
            <a:chExt cx="1980002" cy="158188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EA492F-5E45-19E0-BE63-89B14CF62359}"/>
                </a:ext>
              </a:extLst>
            </p:cNvPr>
            <p:cNvSpPr/>
            <p:nvPr/>
          </p:nvSpPr>
          <p:spPr>
            <a:xfrm>
              <a:off x="266355" y="1866860"/>
              <a:ext cx="1980000" cy="1371640"/>
            </a:xfrm>
            <a:prstGeom prst="roundRect">
              <a:avLst/>
            </a:prstGeom>
            <a:blipFill>
              <a:blip r:embed="rId4"/>
              <a:srcRect/>
              <a:stretch>
                <a:fillRect t="-37000" b="-3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1AFF83-74B8-8264-1A12-66796169D805}"/>
                </a:ext>
              </a:extLst>
            </p:cNvPr>
            <p:cNvSpPr/>
            <p:nvPr/>
          </p:nvSpPr>
          <p:spPr>
            <a:xfrm>
              <a:off x="266353" y="3210679"/>
              <a:ext cx="1980001" cy="238068"/>
            </a:xfrm>
            <a:custGeom>
              <a:avLst/>
              <a:gdLst>
                <a:gd name="csX0" fmla="*/ 0 w 2540432"/>
                <a:gd name="csY0" fmla="*/ 0 h 942500"/>
                <a:gd name="csX1" fmla="*/ 2540432 w 2540432"/>
                <a:gd name="csY1" fmla="*/ 0 h 942500"/>
                <a:gd name="csX2" fmla="*/ 2540432 w 2540432"/>
                <a:gd name="csY2" fmla="*/ 942500 h 942500"/>
                <a:gd name="csX3" fmla="*/ 0 w 2540432"/>
                <a:gd name="csY3" fmla="*/ 942500 h 942500"/>
                <a:gd name="csX4" fmla="*/ 0 w 2540432"/>
                <a:gd name="csY4" fmla="*/ 0 h 94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40432" h="942500">
                  <a:moveTo>
                    <a:pt x="0" y="0"/>
                  </a:moveTo>
                  <a:lnTo>
                    <a:pt x="2540432" y="0"/>
                  </a:lnTo>
                  <a:lnTo>
                    <a:pt x="2540432" y="942500"/>
                  </a:lnTo>
                  <a:lnTo>
                    <a:pt x="0" y="9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pl-PL" sz="1000" b="1" kern="1200"/>
                <a:t>Pop-up store in Graz</a:t>
              </a:r>
              <a:endParaRPr lang="en-US" sz="1000" kern="1200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0C8577-43A5-6440-83BF-3BECE6B25A7E}"/>
              </a:ext>
            </a:extLst>
          </p:cNvPr>
          <p:cNvSpPr/>
          <p:nvPr/>
        </p:nvSpPr>
        <p:spPr>
          <a:xfrm>
            <a:off x="2468593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collection and redistribution of second-hand items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educational and creative workshops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donation campaigns for social service providers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community events such as book swaps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C3612E-5E4A-C225-D4B4-8D1C1B95B76E}"/>
              </a:ext>
            </a:extLst>
          </p:cNvPr>
          <p:cNvSpPr/>
          <p:nvPr/>
        </p:nvSpPr>
        <p:spPr>
          <a:xfrm>
            <a:off x="4612187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NGO-led, municipality supported initiative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municipal building revitalized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operated by K13 – Košice Cultural </a:t>
            </a:r>
            <a:r>
              <a:rPr lang="en-US" sz="900" dirty="0" err="1">
                <a:solidFill>
                  <a:schemeClr val="tx1"/>
                </a:solidFill>
              </a:rPr>
              <a:t>Centres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cooperation with NGOs and social </a:t>
            </a:r>
            <a:r>
              <a:rPr lang="en-US" sz="900" dirty="0" err="1">
                <a:solidFill>
                  <a:schemeClr val="tx1"/>
                </a:solidFill>
              </a:rPr>
              <a:t>organisations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640200-0F28-2955-4154-DF8FB2008157}"/>
              </a:ext>
            </a:extLst>
          </p:cNvPr>
          <p:cNvSpPr/>
          <p:nvPr/>
        </p:nvSpPr>
        <p:spPr>
          <a:xfrm>
            <a:off x="6755781" y="359644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local residents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NGOs and social service providers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workshop participants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broader public attending city events</a:t>
            </a:r>
          </a:p>
        </p:txBody>
      </p:sp>
    </p:spTree>
    <p:extLst>
      <p:ext uri="{BB962C8B-B14F-4D97-AF65-F5344CB8AC3E}">
        <p14:creationId xmlns:p14="http://schemas.microsoft.com/office/powerpoint/2010/main" val="218877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91E04-F365-A905-FAFF-ADBF36F7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0126-1DB0-04EA-74F7-3C670E89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pilots at a glance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08729-9AF3-DBC5-0B1A-5F536C5D8B3B}"/>
              </a:ext>
            </a:extLst>
          </p:cNvPr>
          <p:cNvSpPr txBox="1"/>
          <p:nvPr/>
        </p:nvSpPr>
        <p:spPr>
          <a:xfrm>
            <a:off x="216348" y="647544"/>
            <a:ext cx="648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600" b="1" dirty="0" err="1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mplementation</a:t>
            </a:r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resource centres</a:t>
            </a:r>
            <a:endParaRPr lang="pl-PL" sz="1600" b="1" dirty="0">
              <a:solidFill>
                <a:srgbClr val="9ACA3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Brzeg Dolny (PL) &amp; Ptuj (SI)</a:t>
            </a:r>
            <a:endParaRPr lang="pl-PL" dirty="0">
              <a:solidFill>
                <a:srgbClr val="9ACA3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0598B-67AA-F475-D1FE-6426A46701C0}"/>
              </a:ext>
            </a:extLst>
          </p:cNvPr>
          <p:cNvSpPr txBox="1"/>
          <p:nvPr/>
        </p:nvSpPr>
        <p:spPr>
          <a:xfrm>
            <a:off x="6621238" y="128068"/>
            <a:ext cx="2306414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pl-PL" sz="1200" b="1" dirty="0"/>
              <a:t>C</a:t>
            </a:r>
            <a:r>
              <a:rPr lang="en-US" sz="1200" b="1" dirty="0"/>
              <a:t>ore message:</a:t>
            </a:r>
            <a:br>
              <a:rPr lang="en-US" sz="1200" dirty="0"/>
            </a:br>
            <a:r>
              <a:rPr lang="en-US" sz="1200" dirty="0"/>
              <a:t>Multifunctional resource </a:t>
            </a:r>
            <a:r>
              <a:rPr lang="en-US" sz="1200" dirty="0" err="1"/>
              <a:t>centres</a:t>
            </a:r>
            <a:r>
              <a:rPr lang="en-US" sz="1200" dirty="0"/>
              <a:t> can strengthen local skills, social ties and circular practices.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477FA-0945-EFB0-F695-DD21D24648FD}"/>
              </a:ext>
            </a:extLst>
          </p:cNvPr>
          <p:cNvSpPr txBox="1"/>
          <p:nvPr/>
        </p:nvSpPr>
        <p:spPr>
          <a:xfrm>
            <a:off x="266354" y="1370853"/>
            <a:ext cx="8684765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Shared Focus: </a:t>
            </a:r>
            <a:r>
              <a:rPr lang="en-US" b="0" dirty="0"/>
              <a:t>Creating multifunctional circular hubs combining workshops, education and community building.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1D39F3-05BC-6331-F2BD-68195BE59DF5}"/>
              </a:ext>
            </a:extLst>
          </p:cNvPr>
          <p:cNvGrpSpPr/>
          <p:nvPr/>
        </p:nvGrpSpPr>
        <p:grpSpPr>
          <a:xfrm>
            <a:off x="27829" y="1877987"/>
            <a:ext cx="2457050" cy="1588194"/>
            <a:chOff x="27829" y="1877987"/>
            <a:chExt cx="2457050" cy="15881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625326A-342D-1F38-3DDF-4D9EF71C0F3D}"/>
                </a:ext>
              </a:extLst>
            </p:cNvPr>
            <p:cNvSpPr/>
            <p:nvPr/>
          </p:nvSpPr>
          <p:spPr>
            <a:xfrm>
              <a:off x="266354" y="1877987"/>
              <a:ext cx="1980000" cy="1371640"/>
            </a:xfrm>
            <a:prstGeom prst="roundRect">
              <a:avLst/>
            </a:prstGeom>
            <a:blipFill>
              <a:blip r:embed="rId2"/>
              <a:srcRect/>
              <a:stretch>
                <a:fillRect t="-66000" b="-6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D351DD-D806-84D1-09B9-AA0EBC6A9959}"/>
                </a:ext>
              </a:extLst>
            </p:cNvPr>
            <p:cNvSpPr/>
            <p:nvPr/>
          </p:nvSpPr>
          <p:spPr>
            <a:xfrm>
              <a:off x="27829" y="3228113"/>
              <a:ext cx="2457050" cy="238068"/>
            </a:xfrm>
            <a:custGeom>
              <a:avLst/>
              <a:gdLst>
                <a:gd name="csX0" fmla="*/ 0 w 2540432"/>
                <a:gd name="csY0" fmla="*/ 0 h 942500"/>
                <a:gd name="csX1" fmla="*/ 2540432 w 2540432"/>
                <a:gd name="csY1" fmla="*/ 0 h 942500"/>
                <a:gd name="csX2" fmla="*/ 2540432 w 2540432"/>
                <a:gd name="csY2" fmla="*/ 942500 h 942500"/>
                <a:gd name="csX3" fmla="*/ 0 w 2540432"/>
                <a:gd name="csY3" fmla="*/ 942500 h 942500"/>
                <a:gd name="csX4" fmla="*/ 0 w 2540432"/>
                <a:gd name="csY4" fmla="*/ 0 h 94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40432" h="942500">
                  <a:moveTo>
                    <a:pt x="0" y="0"/>
                  </a:moveTo>
                  <a:lnTo>
                    <a:pt x="2540432" y="0"/>
                  </a:lnTo>
                  <a:lnTo>
                    <a:pt x="2540432" y="942500"/>
                  </a:lnTo>
                  <a:lnTo>
                    <a:pt x="0" y="9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pl-PL" sz="1000" b="1" kern="1200"/>
                <a:t>Zero Waste Multicentre in Brzeg Dolny</a:t>
              </a:r>
              <a:endParaRPr lang="en-US" sz="1000" b="1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4C746-16DC-4D1C-D579-1F18CD29519A}"/>
              </a:ext>
            </a:extLst>
          </p:cNvPr>
          <p:cNvGrpSpPr/>
          <p:nvPr/>
        </p:nvGrpSpPr>
        <p:grpSpPr>
          <a:xfrm>
            <a:off x="208731" y="3587251"/>
            <a:ext cx="2095246" cy="1548757"/>
            <a:chOff x="208731" y="3587251"/>
            <a:chExt cx="2095246" cy="15487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7D61325-07B0-9DBD-7233-40A44150B5CA}"/>
                </a:ext>
              </a:extLst>
            </p:cNvPr>
            <p:cNvSpPr/>
            <p:nvPr/>
          </p:nvSpPr>
          <p:spPr>
            <a:xfrm>
              <a:off x="266354" y="3587251"/>
              <a:ext cx="1980000" cy="1364220"/>
            </a:xfrm>
            <a:prstGeom prst="roundRect">
              <a:avLst/>
            </a:prstGeom>
            <a:blipFill>
              <a:blip r:embed="rId3"/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18F326-413A-FC82-9AD3-FFC1D5A47957}"/>
                </a:ext>
              </a:extLst>
            </p:cNvPr>
            <p:cNvSpPr/>
            <p:nvPr/>
          </p:nvSpPr>
          <p:spPr>
            <a:xfrm>
              <a:off x="208731" y="4897940"/>
              <a:ext cx="2095246" cy="238068"/>
            </a:xfrm>
            <a:custGeom>
              <a:avLst/>
              <a:gdLst>
                <a:gd name="csX0" fmla="*/ 0 w 2540432"/>
                <a:gd name="csY0" fmla="*/ 0 h 942500"/>
                <a:gd name="csX1" fmla="*/ 2540432 w 2540432"/>
                <a:gd name="csY1" fmla="*/ 0 h 942500"/>
                <a:gd name="csX2" fmla="*/ 2540432 w 2540432"/>
                <a:gd name="csY2" fmla="*/ 942500 h 942500"/>
                <a:gd name="csX3" fmla="*/ 0 w 2540432"/>
                <a:gd name="csY3" fmla="*/ 942500 h 942500"/>
                <a:gd name="csX4" fmla="*/ 0 w 2540432"/>
                <a:gd name="csY4" fmla="*/ 0 h 9425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40432" h="942500">
                  <a:moveTo>
                    <a:pt x="0" y="0"/>
                  </a:moveTo>
                  <a:lnTo>
                    <a:pt x="2540432" y="0"/>
                  </a:lnTo>
                  <a:lnTo>
                    <a:pt x="2540432" y="942500"/>
                  </a:lnTo>
                  <a:lnTo>
                    <a:pt x="0" y="94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0" numCol="1" spcCol="1270" anchor="t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b="1"/>
                <a:t>Pop-Up Resource Centre</a:t>
              </a:r>
              <a:r>
                <a:rPr lang="pl-PL" sz="1000" b="1"/>
                <a:t> in Ptuj</a:t>
              </a:r>
              <a:endParaRPr lang="en-US" sz="1000" b="1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604CB0-14BB-DBA6-1D82-631C9BE0C696}"/>
              </a:ext>
            </a:extLst>
          </p:cNvPr>
          <p:cNvSpPr/>
          <p:nvPr/>
        </p:nvSpPr>
        <p:spPr>
          <a:xfrm>
            <a:off x="2468593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sewing, carpentry and furniture renovation workshops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zero-waste cooking and children’s upcycling activities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volunteer-led handicraft sessions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3CA1B-693B-1C88-1C0B-1392425DE0EF}"/>
              </a:ext>
            </a:extLst>
          </p:cNvPr>
          <p:cNvSpPr/>
          <p:nvPr/>
        </p:nvSpPr>
        <p:spPr>
          <a:xfrm>
            <a:off x="4612187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Municipality-led initiative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cooperation between municipality, NGOs and local businesses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donations of surplus materials from companies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A46953-5ECA-4ECE-B485-882EC8DA6EDC}"/>
              </a:ext>
            </a:extLst>
          </p:cNvPr>
          <p:cNvSpPr/>
          <p:nvPr/>
        </p:nvSpPr>
        <p:spPr>
          <a:xfrm>
            <a:off x="6755781" y="186686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local residents and families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children and youth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volunteers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464BC8-3E55-56B0-C4FD-732EB30B3351}"/>
              </a:ext>
            </a:extLst>
          </p:cNvPr>
          <p:cNvSpPr/>
          <p:nvPr/>
        </p:nvSpPr>
        <p:spPr>
          <a:xfrm>
            <a:off x="2468593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artisan and artist product showcases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awareness-raising events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inclusive workshops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DFB5F4-A943-BA30-0D1D-0A72F1414164}"/>
              </a:ext>
            </a:extLst>
          </p:cNvPr>
          <p:cNvSpPr/>
          <p:nvPr/>
        </p:nvSpPr>
        <p:spPr>
          <a:xfrm>
            <a:off x="4612187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city-supported temporary retail space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open platform for artisans, NGOs and citizens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cooperation with social institutions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133CC7-6C46-1FB7-0238-36B41F9BED15}"/>
              </a:ext>
            </a:extLst>
          </p:cNvPr>
          <p:cNvSpPr/>
          <p:nvPr/>
        </p:nvSpPr>
        <p:spPr>
          <a:xfrm>
            <a:off x="6755781" y="359644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local artisans and creative community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city </a:t>
            </a:r>
            <a:r>
              <a:rPr lang="en-US" sz="900" dirty="0" err="1">
                <a:solidFill>
                  <a:schemeClr val="tx1"/>
                </a:solidFill>
              </a:rPr>
              <a:t>centre</a:t>
            </a:r>
            <a:r>
              <a:rPr lang="en-US" sz="900" dirty="0">
                <a:solidFill>
                  <a:schemeClr val="tx1"/>
                </a:solidFill>
              </a:rPr>
              <a:t> visitors</a:t>
            </a:r>
            <a:r>
              <a:rPr lang="pl-PL" sz="900" dirty="0">
                <a:solidFill>
                  <a:schemeClr val="tx1"/>
                </a:solidFill>
              </a:rPr>
              <a:t>, including tourists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NGOs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9972314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4F1D-EA23-3AF5-54F1-624F1B4B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2582-98C4-8445-F44F-81594D09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pilots at a glance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033F1-2577-6F70-BA9B-F55737F350C8}"/>
              </a:ext>
            </a:extLst>
          </p:cNvPr>
          <p:cNvSpPr txBox="1"/>
          <p:nvPr/>
        </p:nvSpPr>
        <p:spPr>
          <a:xfrm>
            <a:off x="216348" y="647544"/>
            <a:ext cx="648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inking sustainable e-commerce with city </a:t>
            </a:r>
            <a:r>
              <a:rPr lang="en-US" sz="1600" b="1" dirty="0" err="1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endParaRPr lang="pl-PL" sz="1600" b="1" dirty="0">
              <a:solidFill>
                <a:srgbClr val="9ACA3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Jihlava (CZ) &amp; Würzburg (DE)</a:t>
            </a:r>
            <a:endParaRPr lang="pl-PL" dirty="0">
              <a:solidFill>
                <a:srgbClr val="9ACA3C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208EE8-11AB-76A8-9511-9FBA30786E75}"/>
              </a:ext>
            </a:extLst>
          </p:cNvPr>
          <p:cNvSpPr/>
          <p:nvPr/>
        </p:nvSpPr>
        <p:spPr>
          <a:xfrm>
            <a:off x="266355" y="1895095"/>
            <a:ext cx="1980000" cy="1353309"/>
          </a:xfrm>
          <a:prstGeom prst="roundRect">
            <a:avLst/>
          </a:prstGeom>
          <a:blipFill>
            <a:blip r:embed="rId2"/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3F706C-3669-147A-8BD2-CAD9530FA66F}"/>
              </a:ext>
            </a:extLst>
          </p:cNvPr>
          <p:cNvSpPr/>
          <p:nvPr/>
        </p:nvSpPr>
        <p:spPr>
          <a:xfrm>
            <a:off x="266355" y="3582921"/>
            <a:ext cx="1980000" cy="1364220"/>
          </a:xfrm>
          <a:prstGeom prst="roundRect">
            <a:avLst/>
          </a:prstGeom>
          <a:blipFill>
            <a:blip r:embed="rId3"/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14512-584B-D471-9211-93365AF88DAC}"/>
              </a:ext>
            </a:extLst>
          </p:cNvPr>
          <p:cNvSpPr txBox="1"/>
          <p:nvPr/>
        </p:nvSpPr>
        <p:spPr>
          <a:xfrm>
            <a:off x="6621238" y="125393"/>
            <a:ext cx="2306414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pl-PL" sz="1200" b="1" dirty="0"/>
              <a:t>C</a:t>
            </a:r>
            <a:r>
              <a:rPr lang="en-US" sz="1200" b="1" dirty="0"/>
              <a:t>ore message:</a:t>
            </a:r>
            <a:br>
              <a:rPr lang="en-US" sz="1200" dirty="0"/>
            </a:br>
            <a:r>
              <a:rPr lang="en-US" sz="1200" dirty="0"/>
              <a:t>Technology and sustainable logistics can expand the reach and impact of circular services.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4FBF9-0F4C-5306-9A02-A2B5663D28B0}"/>
              </a:ext>
            </a:extLst>
          </p:cNvPr>
          <p:cNvSpPr txBox="1"/>
          <p:nvPr/>
        </p:nvSpPr>
        <p:spPr>
          <a:xfrm>
            <a:off x="266354" y="1370853"/>
            <a:ext cx="8684765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Shared Focus: </a:t>
            </a:r>
            <a:r>
              <a:rPr lang="en-US" b="0" dirty="0"/>
              <a:t>Connecting circular services with digital tools and new urban consumption patterns.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9157F5-748A-C9A8-4AF0-2CA680138CDA}"/>
              </a:ext>
            </a:extLst>
          </p:cNvPr>
          <p:cNvSpPr/>
          <p:nvPr/>
        </p:nvSpPr>
        <p:spPr>
          <a:xfrm>
            <a:off x="266354" y="3228111"/>
            <a:ext cx="1980000" cy="238068"/>
          </a:xfrm>
          <a:custGeom>
            <a:avLst/>
            <a:gdLst>
              <a:gd name="csX0" fmla="*/ 0 w 2540432"/>
              <a:gd name="csY0" fmla="*/ 0 h 942500"/>
              <a:gd name="csX1" fmla="*/ 2540432 w 2540432"/>
              <a:gd name="csY1" fmla="*/ 0 h 942500"/>
              <a:gd name="csX2" fmla="*/ 2540432 w 2540432"/>
              <a:gd name="csY2" fmla="*/ 942500 h 942500"/>
              <a:gd name="csX3" fmla="*/ 0 w 2540432"/>
              <a:gd name="csY3" fmla="*/ 942500 h 942500"/>
              <a:gd name="csX4" fmla="*/ 0 w 2540432"/>
              <a:gd name="csY4" fmla="*/ 0 h 942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40432" h="942500">
                <a:moveTo>
                  <a:pt x="0" y="0"/>
                </a:moveTo>
                <a:lnTo>
                  <a:pt x="2540432" y="0"/>
                </a:lnTo>
                <a:lnTo>
                  <a:pt x="2540432" y="942500"/>
                </a:lnTo>
                <a:lnTo>
                  <a:pt x="0" y="94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sz="1000" b="1" kern="1200" dirty="0"/>
              <a:t>SILO Jihlava</a:t>
            </a:r>
            <a:endParaRPr lang="en-US" sz="1000" b="1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73F84E-161E-64BC-2003-70C630A9C3B9}"/>
              </a:ext>
            </a:extLst>
          </p:cNvPr>
          <p:cNvSpPr/>
          <p:nvPr/>
        </p:nvSpPr>
        <p:spPr>
          <a:xfrm>
            <a:off x="266354" y="4914514"/>
            <a:ext cx="1980000" cy="238068"/>
          </a:xfrm>
          <a:custGeom>
            <a:avLst/>
            <a:gdLst>
              <a:gd name="csX0" fmla="*/ 0 w 2540432"/>
              <a:gd name="csY0" fmla="*/ 0 h 942500"/>
              <a:gd name="csX1" fmla="*/ 2540432 w 2540432"/>
              <a:gd name="csY1" fmla="*/ 0 h 942500"/>
              <a:gd name="csX2" fmla="*/ 2540432 w 2540432"/>
              <a:gd name="csY2" fmla="*/ 942500 h 942500"/>
              <a:gd name="csX3" fmla="*/ 0 w 2540432"/>
              <a:gd name="csY3" fmla="*/ 942500 h 942500"/>
              <a:gd name="csX4" fmla="*/ 0 w 2540432"/>
              <a:gd name="csY4" fmla="*/ 0 h 942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40432" h="942500">
                <a:moveTo>
                  <a:pt x="0" y="0"/>
                </a:moveTo>
                <a:lnTo>
                  <a:pt x="2540432" y="0"/>
                </a:lnTo>
                <a:lnTo>
                  <a:pt x="2540432" y="942500"/>
                </a:lnTo>
                <a:lnTo>
                  <a:pt x="0" y="94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sz="1000" b="1" kern="1200" dirty="0"/>
              <a:t> Zukunftshaus in Würzburg</a:t>
            </a:r>
            <a:endParaRPr lang="en-US" sz="1000" b="1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77460C-B4F5-2E08-FBDB-BC3FF8AA281F}"/>
              </a:ext>
            </a:extLst>
          </p:cNvPr>
          <p:cNvSpPr/>
          <p:nvPr/>
        </p:nvSpPr>
        <p:spPr>
          <a:xfrm>
            <a:off x="2468593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digitalised</a:t>
            </a:r>
            <a:r>
              <a:rPr lang="en-US" sz="900" dirty="0">
                <a:solidFill>
                  <a:schemeClr val="tx1"/>
                </a:solidFill>
              </a:rPr>
              <a:t> reuse </a:t>
            </a:r>
            <a:r>
              <a:rPr lang="en-US" sz="900" dirty="0" err="1">
                <a:solidFill>
                  <a:schemeClr val="tx1"/>
                </a:solidFill>
              </a:rPr>
              <a:t>centre</a:t>
            </a:r>
            <a:r>
              <a:rPr lang="en-US" sz="900" dirty="0">
                <a:solidFill>
                  <a:schemeClr val="tx1"/>
                </a:solidFill>
              </a:rPr>
              <a:t> operations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electronic tracking of material flows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reuse days and awareness events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AI-supported item recognition tool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DB0C93-6689-8E60-E9EE-97C328E816C3}"/>
              </a:ext>
            </a:extLst>
          </p:cNvPr>
          <p:cNvSpPr/>
          <p:nvPr/>
        </p:nvSpPr>
        <p:spPr>
          <a:xfrm>
            <a:off x="4612187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Initialized by SME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non-profit Silo Jihlava in cooperation with the city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collaboration with national </a:t>
            </a:r>
            <a:r>
              <a:rPr lang="pl-PL" sz="900" dirty="0">
                <a:solidFill>
                  <a:schemeClr val="tx1"/>
                </a:solidFill>
              </a:rPr>
              <a:t>R</a:t>
            </a:r>
            <a:r>
              <a:rPr lang="en-US" sz="900" dirty="0" err="1">
                <a:solidFill>
                  <a:schemeClr val="tx1"/>
                </a:solidFill>
              </a:rPr>
              <a:t>euse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pl-PL" sz="900" dirty="0">
                <a:solidFill>
                  <a:schemeClr val="tx1"/>
                </a:solidFill>
              </a:rPr>
              <a:t>F</a:t>
            </a:r>
            <a:r>
              <a:rPr lang="en-US" sz="900" dirty="0" err="1">
                <a:solidFill>
                  <a:schemeClr val="tx1"/>
                </a:solidFill>
              </a:rPr>
              <a:t>ederation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integration of digital innovation into daily operations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6DE63F-BC84-2124-6BE3-B9F85A5006D4}"/>
              </a:ext>
            </a:extLst>
          </p:cNvPr>
          <p:cNvSpPr/>
          <p:nvPr/>
        </p:nvSpPr>
        <p:spPr>
          <a:xfrm>
            <a:off x="6755781" y="186686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reuse </a:t>
            </a:r>
            <a:r>
              <a:rPr lang="en-US" sz="900" dirty="0" err="1">
                <a:solidFill>
                  <a:schemeClr val="tx1"/>
                </a:solidFill>
              </a:rPr>
              <a:t>centre</a:t>
            </a:r>
            <a:r>
              <a:rPr lang="en-US" sz="900" dirty="0">
                <a:solidFill>
                  <a:schemeClr val="tx1"/>
                </a:solidFill>
              </a:rPr>
              <a:t> users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staff and operators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citizens participating in reuse events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circular economy networks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E5549B-F6C3-9E6B-5E5A-61326E8EB166}"/>
              </a:ext>
            </a:extLst>
          </p:cNvPr>
          <p:cNvSpPr/>
          <p:nvPr/>
        </p:nvSpPr>
        <p:spPr>
          <a:xfrm>
            <a:off x="2468593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CO₂-neutral bicycle delivery for rented and repaired goods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linking circular services with online platforms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stakeholder workshops and public promotion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E35857-4435-E8C0-3DCE-C27E5107A5CD}"/>
              </a:ext>
            </a:extLst>
          </p:cNvPr>
          <p:cNvSpPr/>
          <p:nvPr/>
        </p:nvSpPr>
        <p:spPr>
          <a:xfrm>
            <a:off x="4612187" y="359644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Initialized by the governmental institution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partnership between </a:t>
            </a:r>
            <a:r>
              <a:rPr lang="pl-PL" sz="900" dirty="0">
                <a:solidFill>
                  <a:schemeClr val="tx1"/>
                </a:solidFill>
              </a:rPr>
              <a:t>NGOs and SMEs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advisory board and stakeholder engagement process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integration into existing sustainability initiatives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3F2FF1-D5DB-08C8-669B-218EAE0F47DA}"/>
              </a:ext>
            </a:extLst>
          </p:cNvPr>
          <p:cNvSpPr/>
          <p:nvPr/>
        </p:nvSpPr>
        <p:spPr>
          <a:xfrm>
            <a:off x="6755781" y="359644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residents outside the city </a:t>
            </a:r>
            <a:r>
              <a:rPr lang="en-US" sz="900" dirty="0" err="1">
                <a:solidFill>
                  <a:schemeClr val="tx1"/>
                </a:solidFill>
              </a:rPr>
              <a:t>centre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users of repair and rental services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ustainability</a:t>
            </a:r>
            <a:r>
              <a:rPr lang="en-US" sz="900" dirty="0">
                <a:solidFill>
                  <a:schemeClr val="tx1"/>
                </a:solidFill>
              </a:rPr>
              <a:t>-oriented consumers</a:t>
            </a:r>
          </a:p>
        </p:txBody>
      </p:sp>
    </p:spTree>
    <p:extLst>
      <p:ext uri="{BB962C8B-B14F-4D97-AF65-F5344CB8AC3E}">
        <p14:creationId xmlns:p14="http://schemas.microsoft.com/office/powerpoint/2010/main" val="37269798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E59F-27AF-1143-6622-32460434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7BA5-DE15-7999-302A-B3ED0006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pilots at a glance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24916-BE52-F4E9-ED2E-A82168157956}"/>
              </a:ext>
            </a:extLst>
          </p:cNvPr>
          <p:cNvSpPr txBox="1"/>
          <p:nvPr/>
        </p:nvSpPr>
        <p:spPr>
          <a:xfrm>
            <a:off x="216348" y="647544"/>
            <a:ext cx="648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 err="1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ctivation</a:t>
            </a:r>
            <a:r>
              <a:rPr lang="en-US" sz="1600" b="1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users for circular lifestyles</a:t>
            </a:r>
            <a:endParaRPr lang="pl-PL" sz="1600" b="1" dirty="0">
              <a:solidFill>
                <a:srgbClr val="9ACA3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rgbClr val="9ACA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Bologna (IT) &amp; Budapest (HU)</a:t>
            </a:r>
            <a:endParaRPr lang="pl-PL" dirty="0">
              <a:solidFill>
                <a:srgbClr val="9ACA3C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701D7D-8377-24B6-0A6C-FBFDE2D334CB}"/>
              </a:ext>
            </a:extLst>
          </p:cNvPr>
          <p:cNvSpPr/>
          <p:nvPr/>
        </p:nvSpPr>
        <p:spPr>
          <a:xfrm>
            <a:off x="266354" y="1901228"/>
            <a:ext cx="1980001" cy="1347176"/>
          </a:xfrm>
          <a:prstGeom prst="roundRect">
            <a:avLst/>
          </a:prstGeom>
          <a:blipFill>
            <a:blip r:embed="rId2"/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5B5E74-A3C6-0E11-B0FC-6362EDEF938B}"/>
              </a:ext>
            </a:extLst>
          </p:cNvPr>
          <p:cNvSpPr/>
          <p:nvPr/>
        </p:nvSpPr>
        <p:spPr>
          <a:xfrm>
            <a:off x="266354" y="3514692"/>
            <a:ext cx="1980001" cy="1342229"/>
          </a:xfrm>
          <a:prstGeom prst="roundRect">
            <a:avLst/>
          </a:prstGeom>
          <a:blipFill>
            <a:blip r:embed="rId3"/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26B2F-FD1A-EB84-2EAB-50E04FA474CB}"/>
              </a:ext>
            </a:extLst>
          </p:cNvPr>
          <p:cNvSpPr txBox="1"/>
          <p:nvPr/>
        </p:nvSpPr>
        <p:spPr>
          <a:xfrm>
            <a:off x="6644705" y="128068"/>
            <a:ext cx="2306414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pl-PL" sz="1200" b="1" dirty="0"/>
              <a:t>C</a:t>
            </a:r>
            <a:r>
              <a:rPr lang="en-US" sz="1200" b="1" dirty="0"/>
              <a:t>ore message:</a:t>
            </a:r>
            <a:br>
              <a:rPr lang="en-US" sz="1200" dirty="0"/>
            </a:br>
            <a:r>
              <a:rPr lang="en-US" sz="1200" dirty="0"/>
              <a:t>Citizen activation, education and co-creation are powerful drivers of circular lifestyles.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A5B73-A7A3-77E2-F816-B550FC8BCF5E}"/>
              </a:ext>
            </a:extLst>
          </p:cNvPr>
          <p:cNvSpPr txBox="1"/>
          <p:nvPr/>
        </p:nvSpPr>
        <p:spPr>
          <a:xfrm>
            <a:off x="266354" y="1370853"/>
            <a:ext cx="8684765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Shared Focus: </a:t>
            </a:r>
            <a:r>
              <a:rPr lang="en-US" b="0" dirty="0"/>
              <a:t>Engaging citizens in sustainable water use and broader circular </a:t>
            </a:r>
            <a:r>
              <a:rPr lang="en-US" b="0" dirty="0" err="1"/>
              <a:t>behaviour</a:t>
            </a:r>
            <a:r>
              <a:rPr lang="en-US" b="0" dirty="0"/>
              <a:t> change.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82C9C2-2F02-D2C1-B619-EE41BA682483}"/>
              </a:ext>
            </a:extLst>
          </p:cNvPr>
          <p:cNvSpPr/>
          <p:nvPr/>
        </p:nvSpPr>
        <p:spPr>
          <a:xfrm>
            <a:off x="27829" y="3228113"/>
            <a:ext cx="2457050" cy="238068"/>
          </a:xfrm>
          <a:custGeom>
            <a:avLst/>
            <a:gdLst>
              <a:gd name="csX0" fmla="*/ 0 w 2540432"/>
              <a:gd name="csY0" fmla="*/ 0 h 942500"/>
              <a:gd name="csX1" fmla="*/ 2540432 w 2540432"/>
              <a:gd name="csY1" fmla="*/ 0 h 942500"/>
              <a:gd name="csX2" fmla="*/ 2540432 w 2540432"/>
              <a:gd name="csY2" fmla="*/ 942500 h 942500"/>
              <a:gd name="csX3" fmla="*/ 0 w 2540432"/>
              <a:gd name="csY3" fmla="*/ 942500 h 942500"/>
              <a:gd name="csX4" fmla="*/ 0 w 2540432"/>
              <a:gd name="csY4" fmla="*/ 0 h 942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40432" h="942500">
                <a:moveTo>
                  <a:pt x="0" y="0"/>
                </a:moveTo>
                <a:lnTo>
                  <a:pt x="2540432" y="0"/>
                </a:lnTo>
                <a:lnTo>
                  <a:pt x="2540432" y="942500"/>
                </a:lnTo>
                <a:lnTo>
                  <a:pt x="0" y="94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sz="1000" b="1" dirty="0"/>
              <a:t>C</a:t>
            </a:r>
            <a:r>
              <a:rPr lang="en-US" sz="1000" b="1" kern="1200" dirty="0" err="1"/>
              <a:t>ircular</a:t>
            </a:r>
            <a:r>
              <a:rPr lang="en-US" sz="1000" b="1" kern="1200" dirty="0"/>
              <a:t> water management in Bologna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14B13F-7C10-62B4-05A6-C746B171DF5F}"/>
              </a:ext>
            </a:extLst>
          </p:cNvPr>
          <p:cNvSpPr/>
          <p:nvPr/>
        </p:nvSpPr>
        <p:spPr>
          <a:xfrm>
            <a:off x="-76930" y="4905432"/>
            <a:ext cx="3036514" cy="238068"/>
          </a:xfrm>
          <a:custGeom>
            <a:avLst/>
            <a:gdLst>
              <a:gd name="csX0" fmla="*/ 0 w 2540432"/>
              <a:gd name="csY0" fmla="*/ 0 h 942500"/>
              <a:gd name="csX1" fmla="*/ 2540432 w 2540432"/>
              <a:gd name="csY1" fmla="*/ 0 h 942500"/>
              <a:gd name="csX2" fmla="*/ 2540432 w 2540432"/>
              <a:gd name="csY2" fmla="*/ 942500 h 942500"/>
              <a:gd name="csX3" fmla="*/ 0 w 2540432"/>
              <a:gd name="csY3" fmla="*/ 942500 h 942500"/>
              <a:gd name="csX4" fmla="*/ 0 w 2540432"/>
              <a:gd name="csY4" fmla="*/ 0 h 942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40432" h="942500">
                <a:moveTo>
                  <a:pt x="0" y="0"/>
                </a:moveTo>
                <a:lnTo>
                  <a:pt x="2540432" y="0"/>
                </a:lnTo>
                <a:lnTo>
                  <a:pt x="2540432" y="942500"/>
                </a:lnTo>
                <a:lnTo>
                  <a:pt x="0" y="94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000" b="1" kern="1200" dirty="0"/>
              <a:t>Co-creation for More Circular Cities</a:t>
            </a:r>
            <a:r>
              <a:rPr lang="pl-PL" sz="1000" b="1" kern="1200" dirty="0"/>
              <a:t> in Budapest</a:t>
            </a:r>
            <a:endParaRPr lang="en-US" sz="1000" b="1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49B088-B246-448E-6F67-997C13533127}"/>
              </a:ext>
            </a:extLst>
          </p:cNvPr>
          <p:cNvSpPr/>
          <p:nvPr/>
        </p:nvSpPr>
        <p:spPr>
          <a:xfrm>
            <a:off x="2468593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Urban Living Lab with rainwater harvesting systems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School Living Lab on water conservation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hands-on co-design and awareness activities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A1043B-2F32-4822-0149-79E84C2C62D3}"/>
              </a:ext>
            </a:extLst>
          </p:cNvPr>
          <p:cNvSpPr/>
          <p:nvPr/>
        </p:nvSpPr>
        <p:spPr>
          <a:xfrm>
            <a:off x="4612187" y="1866860"/>
            <a:ext cx="1980000" cy="137164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Led by a sectoral agency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cooperation with municipality, university and community sites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integration of technical expertise and citizen engagement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2B0648-D3CD-EFE4-013A-DA2575CCBFD5}"/>
              </a:ext>
            </a:extLst>
          </p:cNvPr>
          <p:cNvSpPr/>
          <p:nvPr/>
        </p:nvSpPr>
        <p:spPr>
          <a:xfrm>
            <a:off x="6755781" y="1866860"/>
            <a:ext cx="1980000" cy="1371640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local residents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community gardeners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university community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elementary and middle school students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752BAD-C583-A08C-91E9-F0ED7DCE31C3}"/>
              </a:ext>
            </a:extLst>
          </p:cNvPr>
          <p:cNvSpPr/>
          <p:nvPr/>
        </p:nvSpPr>
        <p:spPr>
          <a:xfrm>
            <a:off x="2468593" y="3596440"/>
            <a:ext cx="1980000" cy="1260481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C</a:t>
            </a:r>
            <a:r>
              <a:rPr lang="en-US" sz="900" b="1" dirty="0" err="1">
                <a:solidFill>
                  <a:schemeClr val="tx1"/>
                </a:solidFill>
              </a:rPr>
              <a:t>ircular</a:t>
            </a:r>
            <a:r>
              <a:rPr lang="en-US" sz="900" b="1" dirty="0">
                <a:solidFill>
                  <a:schemeClr val="tx1"/>
                </a:solidFill>
              </a:rPr>
              <a:t> lifestyle offers tested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university living lab format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sustainable business model design course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collaboration with circular businesses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C89B0F-30F8-4029-2DD3-F16FD5824F13}"/>
              </a:ext>
            </a:extLst>
          </p:cNvPr>
          <p:cNvSpPr/>
          <p:nvPr/>
        </p:nvSpPr>
        <p:spPr>
          <a:xfrm>
            <a:off x="4612187" y="3596440"/>
            <a:ext cx="1980000" cy="1260481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O</a:t>
            </a:r>
            <a:r>
              <a:rPr lang="en-US" sz="900" b="1" dirty="0" err="1">
                <a:solidFill>
                  <a:schemeClr val="tx1"/>
                </a:solidFill>
              </a:rPr>
              <a:t>rganisational</a:t>
            </a:r>
            <a:r>
              <a:rPr lang="en-US" sz="900" b="1" dirty="0">
                <a:solidFill>
                  <a:schemeClr val="tx1"/>
                </a:solidFill>
              </a:rPr>
              <a:t> model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led by </a:t>
            </a:r>
            <a:r>
              <a:rPr lang="pl-PL" sz="900" dirty="0">
                <a:solidFill>
                  <a:schemeClr val="tx1"/>
                </a:solidFill>
              </a:rPr>
              <a:t>a public u</a:t>
            </a:r>
            <a:r>
              <a:rPr lang="en-US" sz="900" dirty="0" err="1">
                <a:solidFill>
                  <a:schemeClr val="tx1"/>
                </a:solidFill>
              </a:rPr>
              <a:t>niversity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endParaRPr lang="pl-PL" sz="9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integration into higher education curriculum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cooperation with local circular enterprises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1FA57E-FBF5-3819-982B-8A2EA550E1B9}"/>
              </a:ext>
            </a:extLst>
          </p:cNvPr>
          <p:cNvSpPr/>
          <p:nvPr/>
        </p:nvSpPr>
        <p:spPr>
          <a:xfrm>
            <a:off x="6755781" y="3596440"/>
            <a:ext cx="1980000" cy="1260481"/>
          </a:xfrm>
          <a:prstGeom prst="roundRect">
            <a:avLst>
              <a:gd name="adj" fmla="val 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b="1" dirty="0">
                <a:solidFill>
                  <a:schemeClr val="tx1"/>
                </a:solidFill>
              </a:rPr>
              <a:t>Target groups</a:t>
            </a:r>
            <a:endParaRPr lang="en-US" sz="900" b="1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university students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local citizens attending public events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partner businesses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academic community</a:t>
            </a:r>
          </a:p>
        </p:txBody>
      </p:sp>
    </p:spTree>
    <p:extLst>
      <p:ext uri="{BB962C8B-B14F-4D97-AF65-F5344CB8AC3E}">
        <p14:creationId xmlns:p14="http://schemas.microsoft.com/office/powerpoint/2010/main" val="11617488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a681e2-a35e-4501-b7de-6893838cc2df">
      <Terms xmlns="http://schemas.microsoft.com/office/infopath/2007/PartnerControls"/>
    </lcf76f155ced4ddcb4097134ff3c332f>
    <TaxCatchAll xmlns="cf57f19e-1187-44dc-b1b0-413080758b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F2F4A68286614E8C89C8723C37CD09" ma:contentTypeVersion="14" ma:contentTypeDescription="Utwórz nowy dokument." ma:contentTypeScope="" ma:versionID="820ef599005c1ff479e749bf0c41beeb">
  <xsd:schema xmlns:xsd="http://www.w3.org/2001/XMLSchema" xmlns:xs="http://www.w3.org/2001/XMLSchema" xmlns:p="http://schemas.microsoft.com/office/2006/metadata/properties" xmlns:ns2="7ba681e2-a35e-4501-b7de-6893838cc2df" xmlns:ns3="cf57f19e-1187-44dc-b1b0-413080758b02" targetNamespace="http://schemas.microsoft.com/office/2006/metadata/properties" ma:root="true" ma:fieldsID="cd071d53d6797502afceb8c8392f6bbd" ns2:_="" ns3:_="">
    <xsd:import namespace="7ba681e2-a35e-4501-b7de-6893838cc2df"/>
    <xsd:import namespace="cf57f19e-1187-44dc-b1b0-413080758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681e2-a35e-4501-b7de-6893838cc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8f8b0702-efd4-4260-98b1-7e27f07f47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7f19e-1187-44dc-b1b0-413080758b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29e93be-d5a8-4709-90a6-52dad8b1d1e2}" ma:internalName="TaxCatchAll" ma:showField="CatchAllData" ma:web="cf57f19e-1187-44dc-b1b0-413080758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A3172-16A4-4F05-B864-F024B088CF44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f57f19e-1187-44dc-b1b0-413080758b02"/>
    <ds:schemaRef ds:uri="7ba681e2-a35e-4501-b7de-6893838cc2d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DACE30-E2BA-4336-ACAB-3EDA0C06B1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C7F0C-31C8-499D-8B06-062A3BF1F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681e2-a35e-4501-b7de-6893838cc2df"/>
    <ds:schemaRef ds:uri="cf57f19e-1187-44dc-b1b0-413080758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1044</TotalTime>
  <Words>1463</Words>
  <Application>Microsoft Office PowerPoint</Application>
  <PresentationFormat>On-screen Show (16:9)</PresentationFormat>
  <Paragraphs>245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Open Sans</vt:lpstr>
      <vt:lpstr>Times New Roman</vt:lpstr>
      <vt:lpstr>Trebuchet MS</vt:lpstr>
      <vt:lpstr>Wingdings</vt:lpstr>
      <vt:lpstr>Wingdings 2</vt:lpstr>
      <vt:lpstr>CentralEurope_iService</vt:lpstr>
      <vt:lpstr>PowerPoint Presentation</vt:lpstr>
      <vt:lpstr>Plan</vt:lpstr>
      <vt:lpstr>PowerPoint Presentation</vt:lpstr>
      <vt:lpstr>what circular lifestyle is?</vt:lpstr>
      <vt:lpstr>PowerPoint Presentation</vt:lpstr>
      <vt:lpstr>NiCE pilots at a glance</vt:lpstr>
      <vt:lpstr>NiCE pilots at a glance</vt:lpstr>
      <vt:lpstr>NiCE pilots at a glance</vt:lpstr>
      <vt:lpstr>NiCE pilots at a glance</vt:lpstr>
      <vt:lpstr>Group discussion:  from pilot experience to policy recommendations</vt:lpstr>
      <vt:lpstr>Examples of policy changes</vt:lpstr>
      <vt:lpstr>PowerPoint Presentation</vt:lpstr>
      <vt:lpstr>Let’s work in groups!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Katarzyna Korczak</cp:lastModifiedBy>
  <cp:revision>6</cp:revision>
  <cp:lastPrinted>2024-10-04T14:42:49Z</cp:lastPrinted>
  <dcterms:created xsi:type="dcterms:W3CDTF">2014-11-12T21:47:38Z</dcterms:created>
  <dcterms:modified xsi:type="dcterms:W3CDTF">2026-03-06T12:30:03Z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0x010100FFF2F4A68286614E8C89C8723C37CD09</vt:lpwstr>
  </property>
  <property fmtid="{D5CDD505-2E9C-101B-9397-08002B2CF9AE}" pid="3" name="MediaServiceImageTags">
    <vt:lpwstr/>
  </property>
</Properties>
</file>