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66" r:id="rId5"/>
    <p:sldId id="2966" r:id="rId6"/>
    <p:sldId id="2873" r:id="rId7"/>
    <p:sldId id="2875" r:id="rId8"/>
    <p:sldId id="2878" r:id="rId9"/>
    <p:sldId id="2868" r:id="rId10"/>
    <p:sldId id="2869" r:id="rId11"/>
    <p:sldId id="2871" r:id="rId12"/>
    <p:sldId id="2967" r:id="rId13"/>
    <p:sldId id="2874" r:id="rId14"/>
    <p:sldId id="2867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37A2AA9-D10C-4E62-9427-CEE86ECE352E}">
          <p14:sldIdLst/>
        </p14:section>
        <p14:section name="Vortrag" id="{7F21DB9C-3E69-488F-B7C6-FA343075C693}">
          <p14:sldIdLst>
            <p14:sldId id="2866"/>
            <p14:sldId id="2966"/>
            <p14:sldId id="2873"/>
            <p14:sldId id="2875"/>
            <p14:sldId id="2878"/>
            <p14:sldId id="2868"/>
            <p14:sldId id="2869"/>
            <p14:sldId id="2871"/>
            <p14:sldId id="2967"/>
            <p14:sldId id="2874"/>
            <p14:sldId id="28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pos="347" userDrawn="1">
          <p15:clr>
            <a:srgbClr val="A4A3A4"/>
          </p15:clr>
        </p15:guide>
        <p15:guide id="7" pos="7408" userDrawn="1">
          <p15:clr>
            <a:srgbClr val="A4A3A4"/>
          </p15:clr>
        </p15:guide>
        <p15:guide id="8" pos="5473" userDrawn="1">
          <p15:clr>
            <a:srgbClr val="A4A3A4"/>
          </p15:clr>
        </p15:guide>
        <p15:guide id="9" pos="55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EAEA6C-D56D-42CB-514A-5C0090E2688F}" name="Runge, Pia" initials="RP" userId="S-1-5-21-837650375-1690420205-4123535123-24807" providerId="AD"/>
  <p188:author id="{0584EAA3-D5F5-7780-0991-923D8A00390D}" name="Glock, Jan-Peter" initials="GJ" userId="S-1-5-21-837650375-1690420205-4123535123-17751" providerId="AD"/>
  <p188:author id="{D5C884EE-3453-DF88-6EBD-928A51112421}" name="Eckert, Karl" initials="EK" userId="S-1-5-21-837650375-1690420205-4123535123-1373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ehn Dr., Wolfgang" initials="PDW" lastIdx="4" clrIdx="0"/>
  <p:cmAuthor id="2" name="Schröder, Alice" initials="SA" lastIdx="0" clrIdx="1"/>
  <p:cmAuthor id="3" name="Dross, Miriam" initials="DM" lastIdx="7" clrIdx="2"/>
  <p:cmAuthor id="4" name="Glock, Jan-Peter" initials="JPG" lastIdx="23" clrIdx="3">
    <p:extLst>
      <p:ext uri="{19B8F6BF-5375-455C-9EA6-DF929625EA0E}">
        <p15:presenceInfo xmlns:p15="http://schemas.microsoft.com/office/powerpoint/2012/main" userId="Glock, Jan-Peter" providerId="None"/>
      </p:ext>
    </p:extLst>
  </p:cmAuthor>
  <p:cmAuthor id="5" name="DeTroy, Sarah" initials="DS" lastIdx="2" clrIdx="4">
    <p:extLst>
      <p:ext uri="{19B8F6BF-5375-455C-9EA6-DF929625EA0E}">
        <p15:presenceInfo xmlns:p15="http://schemas.microsoft.com/office/powerpoint/2012/main" userId="S-1-5-21-837650375-1690420205-4123535123-15600" providerId="AD"/>
      </p:ext>
    </p:extLst>
  </p:cmAuthor>
  <p:cmAuthor id="6" name="Meilinger, Valentin" initials="MV" lastIdx="1" clrIdx="5">
    <p:extLst>
      <p:ext uri="{19B8F6BF-5375-455C-9EA6-DF929625EA0E}">
        <p15:presenceInfo xmlns:p15="http://schemas.microsoft.com/office/powerpoint/2012/main" userId="S-1-5-21-837650375-1690420205-4123535123-163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D35"/>
    <a:srgbClr val="64B13C"/>
    <a:srgbClr val="007626"/>
    <a:srgbClr val="F9F9F9"/>
    <a:srgbClr val="EAF3FA"/>
    <a:srgbClr val="9CA570"/>
    <a:srgbClr val="0C86CF"/>
    <a:srgbClr val="FBB70C"/>
    <a:srgbClr val="F98224"/>
    <a:srgbClr val="C4E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751" autoAdjust="0"/>
  </p:normalViewPr>
  <p:slideViewPr>
    <p:cSldViewPr showGuides="1">
      <p:cViewPr varScale="1">
        <p:scale>
          <a:sx n="106" d="100"/>
          <a:sy n="106" d="100"/>
        </p:scale>
        <p:origin x="792" y="108"/>
      </p:cViewPr>
      <p:guideLst>
        <p:guide orient="horz" pos="935"/>
        <p:guide orient="horz" pos="255"/>
        <p:guide orient="horz" pos="4020"/>
        <p:guide orient="horz" pos="663"/>
        <p:guide orient="horz" pos="300"/>
        <p:guide pos="347"/>
        <p:guide pos="7408"/>
        <p:guide pos="5473"/>
        <p:guide pos="5593"/>
      </p:guideLst>
    </p:cSldViewPr>
  </p:slideViewPr>
  <p:outlineViewPr>
    <p:cViewPr>
      <p:scale>
        <a:sx n="33" d="100"/>
        <a:sy n="33" d="100"/>
      </p:scale>
      <p:origin x="0" y="-238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41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8DC1-8CE4-4046-AD63-829211EA870E}" type="datetimeFigureOut">
              <a:rPr lang="de-DE" smtClean="0"/>
              <a:t>09.03.2026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62EB1-EE95-4371-9DFB-F3AB22650F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29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D62C4-CDB2-4712-8CCA-F90B6B7FF2C3}" type="datetimeFigureOut">
              <a:rPr lang="de-DE" smtClean="0"/>
              <a:pPr/>
              <a:t>09.03.2026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847CE-969E-4988-BC95-A364F6CD585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33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54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99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96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39349" y="180000"/>
            <a:ext cx="11712000" cy="649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999" y="2304000"/>
            <a:ext cx="11040000" cy="100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steht ein schöner Präsentationstitel</a:t>
            </a:r>
          </a:p>
          <a:p>
            <a:r>
              <a:rPr lang="de-DE" dirty="0"/>
              <a:t>steht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11949475" y="534391"/>
            <a:ext cx="242524" cy="1080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7087" y="1076547"/>
            <a:ext cx="4330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>
                <a:solidFill>
                  <a:schemeClr val="bg1"/>
                </a:solidFill>
                <a:latin typeface="Calibri" panose="020F0502020204030204" pitchFamily="34" charset="0"/>
              </a:rPr>
              <a:t>Für Mensch &amp; Umwelt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552000" y="1872000"/>
            <a:ext cx="1104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Hier steht der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9" y="3798000"/>
            <a:ext cx="11040000" cy="2340000"/>
          </a:xfrm>
          <a:prstGeom prst="rect">
            <a:avLst/>
          </a:prstGeom>
        </p:spPr>
        <p:txBody>
          <a:bodyPr anchor="ctr"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/>
              <a:t>Name Autor/in 1</a:t>
            </a:r>
            <a:br>
              <a:rPr lang="de-DE" dirty="0"/>
            </a:br>
            <a:r>
              <a:rPr lang="de-DE" dirty="0"/>
              <a:t>Fachgebiet X X.X / FG-Bezeichnung</a:t>
            </a:r>
            <a:br>
              <a:rPr lang="de-DE" dirty="0"/>
            </a:br>
            <a:r>
              <a:rPr lang="de-DE" dirty="0"/>
              <a:t>Name Autor/in 2</a:t>
            </a:r>
            <a:br>
              <a:rPr lang="de-DE" dirty="0"/>
            </a:br>
            <a:r>
              <a:rPr lang="de-DE" dirty="0"/>
              <a:t>Fachgebiet X X.X / FG-Bezeichnung</a:t>
            </a:r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9768408" y="532800"/>
            <a:ext cx="2181068" cy="1080000"/>
            <a:chOff x="14785976" y="27157354"/>
            <a:chExt cx="5086351" cy="2544762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rgbClr val="5EAD3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rgbClr val="007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83B8F9-9973-42FE-B82B-6D922270B5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546" y="3356992"/>
            <a:ext cx="11040001" cy="421200"/>
          </a:xfrm>
        </p:spPr>
        <p:txBody>
          <a:bodyPr/>
          <a:lstStyle>
            <a:lvl1pPr>
              <a:defRPr sz="2800" cap="none" baseline="0">
                <a:solidFill>
                  <a:schemeClr val="bg1"/>
                </a:solidFill>
              </a:defRPr>
            </a:lvl1pPr>
            <a:lvl2pPr>
              <a:defRPr sz="2800" cap="none" baseline="0">
                <a:solidFill>
                  <a:schemeClr val="bg1"/>
                </a:solidFill>
              </a:defRPr>
            </a:lvl2pPr>
            <a:lvl3pPr>
              <a:defRPr sz="2800" cap="none" baseline="0">
                <a:solidFill>
                  <a:schemeClr val="bg1"/>
                </a:solidFill>
              </a:defRPr>
            </a:lvl3pPr>
            <a:lvl4pPr>
              <a:defRPr sz="2800" cap="none" baseline="0">
                <a:solidFill>
                  <a:schemeClr val="bg1"/>
                </a:solidFill>
              </a:defRPr>
            </a:lvl4pPr>
            <a:lvl5pPr>
              <a:defRPr sz="28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Ggf. ein Untertitel</a:t>
            </a:r>
          </a:p>
        </p:txBody>
      </p:sp>
    </p:spTree>
    <p:extLst>
      <p:ext uri="{BB962C8B-B14F-4D97-AF65-F5344CB8AC3E}">
        <p14:creationId xmlns:p14="http://schemas.microsoft.com/office/powerpoint/2010/main" val="49153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000" y="1494000"/>
            <a:ext cx="109728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none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54567" y="6597353"/>
            <a:ext cx="1316964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78A207-0A94-4D92-A652-566A7970F1A8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71531" y="6597353"/>
            <a:ext cx="6816757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Name | Veranstaltungstitel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1" y="288000"/>
            <a:ext cx="10943167" cy="23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71600"/>
            <a:ext cx="109728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1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7" y="1497014"/>
            <a:ext cx="2715683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500" b="0" cap="none" baseline="0">
                <a:solidFill>
                  <a:schemeClr val="tx1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Marginalspalte mit etwas Text, der eine beschreibende Funktion ausführt und super präzise formuliert ist.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552000" y="1494000"/>
            <a:ext cx="8136000" cy="4867200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38A3990-7829-4F3B-979C-49EC7004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567" y="6597353"/>
            <a:ext cx="1316964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32BDF4-48B2-4A19-8005-7EF7B8A0457C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F59A8E42-E94F-40C8-AD07-500494C6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531" y="6597353"/>
            <a:ext cx="6816757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Name | Veranstaltungstitel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1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7" y="1497014"/>
            <a:ext cx="2678983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500" b="0" cap="none" baseline="0">
                <a:solidFill>
                  <a:schemeClr val="tx1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Marginalspalte mit etwas Text, der eine beschreibende Funktion ausführt und super präzise formuliert ist.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552451" y="1497014"/>
            <a:ext cx="8136467" cy="4865687"/>
          </a:xfrm>
          <a:prstGeom prst="rect">
            <a:avLst/>
          </a:prstGeom>
        </p:spPr>
        <p:txBody>
          <a:bodyPr/>
          <a:lstStyle>
            <a:lvl1pPr>
              <a:defRPr cap="none" baseline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725C64E-24A5-443E-B248-00C7803C1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567" y="6597353"/>
            <a:ext cx="1316964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3CEC0C-BEE6-4840-9C0E-F8153A02A05B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47776099-F4CF-4C10-9A6C-CA50168C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531" y="6597353"/>
            <a:ext cx="6816757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Name | Veranstaltungstitel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1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721630" y="1497012"/>
            <a:ext cx="6873471" cy="3902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8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552451" y="1494000"/>
            <a:ext cx="3988800" cy="4867200"/>
          </a:xfrm>
        </p:spPr>
        <p:txBody>
          <a:bodyPr/>
          <a:lstStyle>
            <a:lvl1pPr>
              <a:defRPr cap="none" baseline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24FF158-F54E-41F6-BB9A-E5D28E4F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567" y="6597353"/>
            <a:ext cx="1316964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B5CCC-4FC1-4EFB-9918-5ACFBCADE7FA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B95111DC-682D-4E88-89EA-D03E53FF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531" y="6597353"/>
            <a:ext cx="6816757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Name | Veranstaltungstitel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71600"/>
            <a:ext cx="109728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1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2451" y="1497012"/>
            <a:ext cx="3984000" cy="22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8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4704763" y="1497012"/>
            <a:ext cx="3984000" cy="22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552451" y="3852000"/>
            <a:ext cx="3984000" cy="22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4704763" y="3852000"/>
            <a:ext cx="3984000" cy="22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8880000" y="1497013"/>
            <a:ext cx="2736000" cy="273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89DE5DAC-BFF4-4E80-B89A-8F5B25F2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567" y="6597353"/>
            <a:ext cx="1316964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2599D4-C1BB-40D6-8FFC-2713C4F42E66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1BE43DAF-563E-4A9F-90EE-F4209532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531" y="6597353"/>
            <a:ext cx="6816757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Name | Veranstaltungstitel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1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2451" y="1497013"/>
            <a:ext cx="8136467" cy="458209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8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/>
              <a:t>Quelle: Hier steht eine Quellenangabe oder Dergleichen.</a:t>
            </a: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8879417" y="1497013"/>
            <a:ext cx="2690280" cy="273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5D0763B1-73DD-4846-8A7F-2A6456A4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567" y="6597353"/>
            <a:ext cx="1316964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4F23B2-7162-406B-AA6E-8C02425A2419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EB5D17DE-6C13-428A-9A11-86F9044C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531" y="6597353"/>
            <a:ext cx="6816757" cy="2606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| Name | Veranstaltungstitel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349" y="180000"/>
            <a:ext cx="11712000" cy="64944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1702800"/>
            <a:ext cx="239349" cy="45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/>
          <p:cNvSpPr/>
          <p:nvPr userDrawn="1"/>
        </p:nvSpPr>
        <p:spPr>
          <a:xfrm>
            <a:off x="239349" y="1702800"/>
            <a:ext cx="816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451" y="1922400"/>
            <a:ext cx="7463763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aseline="0"/>
            </a:lvl1pPr>
          </a:lstStyle>
          <a:p>
            <a:r>
              <a:rPr lang="de-DE" dirty="0"/>
              <a:t>Hier steht z.B. Vielen Dank für Ihre Aufmerksamkeit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218399"/>
            <a:ext cx="7463367" cy="2700000"/>
          </a:xfrm>
          <a:prstGeom prst="rect">
            <a:avLst/>
          </a:prstGeom>
        </p:spPr>
        <p:txBody>
          <a:bodyPr/>
          <a:lstStyle>
            <a:lvl1pPr>
              <a:defRPr b="1" cap="none" baseline="0"/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1949475" y="534391"/>
            <a:ext cx="242524" cy="10801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grpSp>
        <p:nvGrpSpPr>
          <p:cNvPr id="13" name="Gruppieren 12"/>
          <p:cNvGrpSpPr>
            <a:grpSpLocks noChangeAspect="1"/>
          </p:cNvGrpSpPr>
          <p:nvPr userDrawn="1"/>
        </p:nvGrpSpPr>
        <p:grpSpPr>
          <a:xfrm>
            <a:off x="9696400" y="532800"/>
            <a:ext cx="2253076" cy="1080000"/>
            <a:chOff x="14785976" y="27157354"/>
            <a:chExt cx="5086351" cy="2544762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4785976" y="27157354"/>
              <a:ext cx="5086351" cy="2544762"/>
            </a:xfrm>
            <a:prstGeom prst="rect">
              <a:avLst/>
            </a:prstGeom>
            <a:solidFill>
              <a:srgbClr val="5EAD3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5427330" y="28471816"/>
              <a:ext cx="3803650" cy="544512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15427328" y="27792366"/>
              <a:ext cx="2582864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18276888" y="27709814"/>
              <a:ext cx="720725" cy="695325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rgbClr val="0076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Hier steht eine schöne Folienüberschrift (max. zweizeilig)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000" y="1494000"/>
            <a:ext cx="109728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none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E36E112-BE9E-4586-9EDC-E3A84878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1BB9-267A-4DA3-BCE8-390A17C0E981}" type="datetime1">
              <a:rPr lang="de-DE" smtClean="0"/>
              <a:t>09.03.2026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E3E7F6C-C5AC-45CD-B11C-F0173224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AdNEB-Projekttreffen am 28./29. Mai 2024 in Frankfurt am Main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0211F73-2851-4018-B91E-E2C0BA8D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37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2116" y="-3175"/>
            <a:ext cx="12187767" cy="6858000"/>
          </a:xfrm>
          <a:prstGeom prst="rect">
            <a:avLst/>
          </a:prstGeom>
          <a:solidFill>
            <a:srgbClr val="F0F1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2118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79918" y="127000"/>
            <a:ext cx="11832167" cy="656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2118" y="6594476"/>
            <a:ext cx="12187767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551999" y="473826"/>
            <a:ext cx="11040000" cy="6082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54567" y="6597353"/>
            <a:ext cx="1316964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19316991-9DCA-4639-AD79-9D06681ADC1E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71531" y="6597353"/>
            <a:ext cx="681675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| Name | Veranstaltungstitel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10822692" y="6597353"/>
            <a:ext cx="74301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312739"/>
            <a:ext cx="177600" cy="7346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2000" y="1497600"/>
            <a:ext cx="11040000" cy="48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7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3pPr>
      <a:lvl4pPr marL="324000" indent="-162000" algn="l" defTabSz="914400" rtl="0" eaLnBrk="1" latinLnBrk="0" hangingPunct="1">
        <a:lnSpc>
          <a:spcPct val="120000"/>
        </a:lnSpc>
        <a:spcBef>
          <a:spcPts val="0"/>
        </a:spcBef>
        <a:buClr>
          <a:srgbClr val="4B4B4D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4pPr>
      <a:lvl5pPr marL="504000" indent="-180000" algn="l" defTabSz="9144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oritz.kaspar@uba.de" TargetMode="External"/><Relationship Id="rId2" Type="http://schemas.openxmlformats.org/officeDocument/2006/relationships/hyperlink" Target="mailto:karl.eckert@uba.d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mailto:pia.runge@uba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1D4F4CC-0139-46FA-B158-6F6B390DE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virtual and interactive city walk through the in-house research project AdNEB II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ADE10C-C556-4BC1-83F4-08C2A27F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NiCE</a:t>
            </a:r>
            <a:r>
              <a:rPr lang="de-DE" dirty="0"/>
              <a:t> Conference at </a:t>
            </a:r>
            <a:r>
              <a:rPr lang="de-DE" dirty="0" err="1"/>
              <a:t>the</a:t>
            </a:r>
            <a:r>
              <a:rPr lang="de-DE" dirty="0"/>
              <a:t> UMWELTBUNDESAMT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7D2CEB-AB0F-4791-A73F-A99548B3CD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1900" b="1" dirty="0"/>
              <a:t>Karl Eckert und Moritz Kasper</a:t>
            </a:r>
            <a:r>
              <a:rPr lang="de-DE" sz="1900" dirty="0"/>
              <a:t>, FG I 2.5 – </a:t>
            </a:r>
            <a:r>
              <a:rPr lang="de-DE" sz="1900" dirty="0" err="1"/>
              <a:t>Sustainable</a:t>
            </a:r>
            <a:r>
              <a:rPr lang="de-DE" sz="1900" dirty="0"/>
              <a:t> </a:t>
            </a:r>
            <a:r>
              <a:rPr lang="de-DE" sz="1900" dirty="0" err="1"/>
              <a:t>Spatial</a:t>
            </a:r>
            <a:r>
              <a:rPr lang="de-DE" sz="1900" dirty="0"/>
              <a:t> Development, Environmental Assessment</a:t>
            </a:r>
          </a:p>
          <a:p>
            <a:r>
              <a:rPr lang="de-DE" sz="1900" b="1" dirty="0"/>
              <a:t>Pia Runge</a:t>
            </a:r>
            <a:r>
              <a:rPr lang="de-DE" sz="1900" dirty="0"/>
              <a:t>, FG III 1.4 – </a:t>
            </a:r>
            <a:r>
              <a:rPr lang="de-DE" sz="1900" dirty="0" err="1"/>
              <a:t>Substance-related</a:t>
            </a:r>
            <a:r>
              <a:rPr lang="de-DE" sz="1900" dirty="0"/>
              <a:t> </a:t>
            </a:r>
            <a:r>
              <a:rPr lang="de-DE" sz="1900" dirty="0" err="1"/>
              <a:t>Product</a:t>
            </a:r>
            <a:r>
              <a:rPr lang="de-DE" sz="1900" dirty="0"/>
              <a:t> </a:t>
            </a:r>
            <a:r>
              <a:rPr lang="de-DE" sz="1900" dirty="0" err="1"/>
              <a:t>Issues</a:t>
            </a:r>
            <a:endParaRPr lang="de-DE" sz="19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4F573E-9FB9-40B7-BA54-6B890D2335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Workshop 1</a:t>
            </a:r>
          </a:p>
        </p:txBody>
      </p:sp>
    </p:spTree>
    <p:extLst>
      <p:ext uri="{BB962C8B-B14F-4D97-AF65-F5344CB8AC3E}">
        <p14:creationId xmlns:p14="http://schemas.microsoft.com/office/powerpoint/2010/main" val="191060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76C1E2F5-06CB-9AD6-15E0-5497FAD4234C}"/>
              </a:ext>
            </a:extLst>
          </p:cNvPr>
          <p:cNvSpPr/>
          <p:nvPr/>
        </p:nvSpPr>
        <p:spPr>
          <a:xfrm>
            <a:off x="343569" y="2222804"/>
            <a:ext cx="2239359" cy="105843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Inner</a:t>
            </a:r>
            <a:r>
              <a:rPr lang="de-DE" dirty="0">
                <a:solidFill>
                  <a:schemeClr val="tx1"/>
                </a:solidFill>
              </a:rPr>
              <a:t> urban </a:t>
            </a:r>
            <a:r>
              <a:rPr lang="de-DE" dirty="0" err="1">
                <a:solidFill>
                  <a:schemeClr val="tx1"/>
                </a:solidFill>
              </a:rPr>
              <a:t>development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4BD628-3084-405E-9CF9-20C70406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566" y="6597353"/>
            <a:ext cx="3957257" cy="237821"/>
          </a:xfrm>
        </p:spPr>
        <p:txBody>
          <a:bodyPr/>
          <a:lstStyle/>
          <a:p>
            <a:fld id="{6278D9BF-01C4-4B81-AE0E-CDE0AB37427D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A41FC7-07CF-4E37-8D0F-0B020BA0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638DEE0-67CE-4987-BF7E-1EBBD349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469900"/>
            <a:ext cx="10972800" cy="612140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Keywords </a:t>
            </a:r>
            <a:r>
              <a:rPr lang="de-DE" dirty="0" err="1">
                <a:solidFill>
                  <a:schemeClr val="tx2"/>
                </a:solidFill>
              </a:rPr>
              <a:t>of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the</a:t>
            </a:r>
            <a:r>
              <a:rPr lang="de-DE" dirty="0">
                <a:solidFill>
                  <a:schemeClr val="tx2"/>
                </a:solidFill>
              </a:rPr>
              <a:t> City Walk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F16472E5-2894-4AAD-9074-DE436A72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0400"/>
          </a:xfrm>
        </p:spPr>
        <p:txBody>
          <a:bodyPr/>
          <a:lstStyle/>
          <a:p>
            <a:r>
              <a:rPr lang="en-US" dirty="0"/>
              <a:t>A virtual and interactive city walk through the in-house research project AdNEB II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B72AA5-4549-4A3C-8507-A0DCAE6F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AdNEB</a:t>
            </a:r>
            <a:r>
              <a:rPr lang="en-US" dirty="0"/>
              <a:t> II| Tag der </a:t>
            </a:r>
            <a:r>
              <a:rPr lang="en-US" dirty="0" err="1"/>
              <a:t>Forschung</a:t>
            </a:r>
            <a:r>
              <a:rPr lang="en-US" dirty="0"/>
              <a:t> am </a:t>
            </a:r>
            <a:r>
              <a:rPr lang="en-US" dirty="0" err="1"/>
              <a:t>Umweltbundesamt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4F1FA5E-7736-5292-B8D7-2A67D1DDF5D8}"/>
              </a:ext>
            </a:extLst>
          </p:cNvPr>
          <p:cNvSpPr txBox="1"/>
          <p:nvPr/>
        </p:nvSpPr>
        <p:spPr>
          <a:xfrm>
            <a:off x="343569" y="1147887"/>
            <a:ext cx="1596468" cy="112727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Green </a:t>
            </a:r>
            <a:r>
              <a:rPr lang="de-DE" dirty="0" err="1"/>
              <a:t>roofs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AE864F-B400-CC84-0820-E0CAD0231DB2}"/>
              </a:ext>
            </a:extLst>
          </p:cNvPr>
          <p:cNvSpPr txBox="1"/>
          <p:nvPr/>
        </p:nvSpPr>
        <p:spPr>
          <a:xfrm>
            <a:off x="8122097" y="3774326"/>
            <a:ext cx="2304256" cy="117317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Water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swales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A7A7C9F-29BF-4655-7480-BAE75389E21F}"/>
              </a:ext>
            </a:extLst>
          </p:cNvPr>
          <p:cNvSpPr txBox="1"/>
          <p:nvPr/>
        </p:nvSpPr>
        <p:spPr>
          <a:xfrm>
            <a:off x="3148961" y="4135852"/>
            <a:ext cx="1521839" cy="109012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Green </a:t>
            </a:r>
            <a:r>
              <a:rPr lang="de-DE" dirty="0" err="1">
                <a:solidFill>
                  <a:schemeClr val="tx1"/>
                </a:solidFill>
              </a:rPr>
              <a:t>facades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DC2B3A0-4D7E-CB08-9163-EF6431938C16}"/>
              </a:ext>
            </a:extLst>
          </p:cNvPr>
          <p:cNvSpPr txBox="1"/>
          <p:nvPr/>
        </p:nvSpPr>
        <p:spPr>
          <a:xfrm>
            <a:off x="316578" y="3477170"/>
            <a:ext cx="1465916" cy="777224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Desealing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BE39EC2-A93A-C43A-797E-A19F51E12D79}"/>
              </a:ext>
            </a:extLst>
          </p:cNvPr>
          <p:cNvSpPr txBox="1"/>
          <p:nvPr/>
        </p:nvSpPr>
        <p:spPr>
          <a:xfrm>
            <a:off x="299314" y="5265240"/>
            <a:ext cx="1713619" cy="1044464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Street </a:t>
            </a:r>
            <a:r>
              <a:rPr lang="de-DE" dirty="0" err="1">
                <a:solidFill>
                  <a:schemeClr val="tx1"/>
                </a:solidFill>
              </a:rPr>
              <a:t>trees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22320A6-695D-661A-DA6A-98FDE836BEBA}"/>
              </a:ext>
            </a:extLst>
          </p:cNvPr>
          <p:cNvSpPr/>
          <p:nvPr/>
        </p:nvSpPr>
        <p:spPr>
          <a:xfrm>
            <a:off x="2063552" y="5258607"/>
            <a:ext cx="1846736" cy="99641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Building </a:t>
            </a:r>
            <a:r>
              <a:rPr lang="de-DE" dirty="0" err="1">
                <a:solidFill>
                  <a:schemeClr val="tx1"/>
                </a:solidFill>
              </a:rPr>
              <a:t>extensions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1291AD3-1C92-2041-6796-A1D01DC43CE6}"/>
              </a:ext>
            </a:extLst>
          </p:cNvPr>
          <p:cNvSpPr/>
          <p:nvPr/>
        </p:nvSpPr>
        <p:spPr>
          <a:xfrm>
            <a:off x="5416895" y="2453416"/>
            <a:ext cx="2160240" cy="158417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Renovation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84AA3C5-F9CE-1CD1-E1BB-6F2C53A5B33D}"/>
              </a:ext>
            </a:extLst>
          </p:cNvPr>
          <p:cNvSpPr/>
          <p:nvPr/>
        </p:nvSpPr>
        <p:spPr>
          <a:xfrm>
            <a:off x="4635573" y="3787984"/>
            <a:ext cx="2160240" cy="158417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Vertical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building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extensions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DEDA4AE-1BF9-1528-EDC2-AD0AA86C3172}"/>
              </a:ext>
            </a:extLst>
          </p:cNvPr>
          <p:cNvSpPr txBox="1"/>
          <p:nvPr/>
        </p:nvSpPr>
        <p:spPr>
          <a:xfrm>
            <a:off x="7825982" y="5106167"/>
            <a:ext cx="1326016" cy="1090125"/>
          </a:xfrm>
          <a:prstGeom prst="rect">
            <a:avLst/>
          </a:prstGeom>
          <a:gradFill flip="none" rotWithShape="1">
            <a:gsLst>
              <a:gs pos="0">
                <a:srgbClr val="F98224"/>
              </a:gs>
              <a:gs pos="54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Parking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B705613-38D6-ADA5-8B56-B16C4256BB63}"/>
              </a:ext>
            </a:extLst>
          </p:cNvPr>
          <p:cNvSpPr txBox="1"/>
          <p:nvPr/>
        </p:nvSpPr>
        <p:spPr>
          <a:xfrm>
            <a:off x="10276231" y="3802556"/>
            <a:ext cx="1728192" cy="12390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Proximity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A4A3807-B587-512C-69A4-A2ADCAD7C947}"/>
              </a:ext>
            </a:extLst>
          </p:cNvPr>
          <p:cNvSpPr txBox="1"/>
          <p:nvPr/>
        </p:nvSpPr>
        <p:spPr>
          <a:xfrm>
            <a:off x="1961622" y="1363953"/>
            <a:ext cx="1588964" cy="1086728"/>
          </a:xfrm>
          <a:prstGeom prst="rect">
            <a:avLst/>
          </a:prstGeom>
          <a:gradFill flip="none" rotWithShape="1">
            <a:gsLst>
              <a:gs pos="0">
                <a:srgbClr val="F98224"/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Bike </a:t>
            </a:r>
            <a:r>
              <a:rPr lang="de-DE" dirty="0" err="1">
                <a:solidFill>
                  <a:schemeClr val="tx1"/>
                </a:solidFill>
              </a:rPr>
              <a:t>lanes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5BC1A0-3DC5-40A3-B7BD-DA0C22465A3E}"/>
              </a:ext>
            </a:extLst>
          </p:cNvPr>
          <p:cNvSpPr txBox="1"/>
          <p:nvPr/>
        </p:nvSpPr>
        <p:spPr>
          <a:xfrm>
            <a:off x="3922848" y="5154855"/>
            <a:ext cx="1728192" cy="12367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40000"/>
                  <a:lumOff val="60000"/>
                </a:schemeClr>
              </a:gs>
              <a:gs pos="64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Accessibility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B7AB9F7-430D-4347-BE8A-FF2DB79A7F38}"/>
              </a:ext>
            </a:extLst>
          </p:cNvPr>
          <p:cNvSpPr txBox="1"/>
          <p:nvPr/>
        </p:nvSpPr>
        <p:spPr>
          <a:xfrm>
            <a:off x="1193603" y="4256920"/>
            <a:ext cx="1728192" cy="1005793"/>
          </a:xfrm>
          <a:prstGeom prst="rect">
            <a:avLst/>
          </a:prstGeom>
          <a:gradFill flip="none" rotWithShape="1">
            <a:gsLst>
              <a:gs pos="0">
                <a:srgbClr val="F98224"/>
              </a:gs>
              <a:gs pos="4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Play </a:t>
            </a:r>
            <a:r>
              <a:rPr lang="de-DE" dirty="0" err="1">
                <a:solidFill>
                  <a:schemeClr val="tx1"/>
                </a:solidFill>
              </a:rPr>
              <a:t>areas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CBD2D65-D215-4279-8D99-32358045970D}"/>
              </a:ext>
            </a:extLst>
          </p:cNvPr>
          <p:cNvSpPr txBox="1"/>
          <p:nvPr/>
        </p:nvSpPr>
        <p:spPr>
          <a:xfrm>
            <a:off x="5431320" y="1332247"/>
            <a:ext cx="2160239" cy="1090125"/>
          </a:xfrm>
          <a:prstGeom prst="rect">
            <a:avLst/>
          </a:prstGeom>
          <a:gradFill flip="none" rotWithShape="1">
            <a:gsLst>
              <a:gs pos="7000">
                <a:schemeClr val="accent4">
                  <a:lumMod val="40000"/>
                  <a:lumOff val="60000"/>
                </a:schemeClr>
              </a:gs>
              <a:gs pos="4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Environmental and Climate Justice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A3BB071-29AA-4BCD-9082-9C01DA8C0566}"/>
              </a:ext>
            </a:extLst>
          </p:cNvPr>
          <p:cNvSpPr txBox="1"/>
          <p:nvPr/>
        </p:nvSpPr>
        <p:spPr>
          <a:xfrm>
            <a:off x="7265737" y="2668384"/>
            <a:ext cx="1707372" cy="1253509"/>
          </a:xfrm>
          <a:prstGeom prst="rect">
            <a:avLst/>
          </a:prstGeom>
          <a:gradFill flip="none" rotWithShape="1">
            <a:gsLst>
              <a:gs pos="20000">
                <a:schemeClr val="accent4">
                  <a:lumMod val="40000"/>
                  <a:lumOff val="60000"/>
                </a:schemeClr>
              </a:gs>
              <a:gs pos="6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Participation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64219CE-5696-3674-4D58-2F787180D2C6}"/>
              </a:ext>
            </a:extLst>
          </p:cNvPr>
          <p:cNvSpPr txBox="1"/>
          <p:nvPr/>
        </p:nvSpPr>
        <p:spPr>
          <a:xfrm>
            <a:off x="3750415" y="1406246"/>
            <a:ext cx="1588964" cy="112727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Nature-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solutions</a:t>
            </a:r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63ADC73-1791-85F6-C66A-62D04A7A251A}"/>
              </a:ext>
            </a:extLst>
          </p:cNvPr>
          <p:cNvSpPr txBox="1"/>
          <p:nvPr/>
        </p:nvSpPr>
        <p:spPr>
          <a:xfrm>
            <a:off x="2082027" y="2793011"/>
            <a:ext cx="1846736" cy="1090125"/>
          </a:xfrm>
          <a:prstGeom prst="rect">
            <a:avLst/>
          </a:prstGeom>
          <a:gradFill flip="none" rotWithShape="1">
            <a:gsLst>
              <a:gs pos="24000">
                <a:schemeClr val="accent4">
                  <a:lumMod val="40000"/>
                  <a:lumOff val="60000"/>
                </a:schemeClr>
              </a:gs>
              <a:gs pos="54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Common </a:t>
            </a:r>
            <a:r>
              <a:rPr lang="de-DE" dirty="0" err="1">
                <a:solidFill>
                  <a:schemeClr val="tx1"/>
                </a:solidFill>
              </a:rPr>
              <a:t>good</a:t>
            </a:r>
            <a:r>
              <a:rPr lang="de-DE" dirty="0">
                <a:solidFill>
                  <a:schemeClr val="tx1"/>
                </a:solidFill>
              </a:rPr>
              <a:t> and </a:t>
            </a:r>
            <a:r>
              <a:rPr lang="de-DE" dirty="0" err="1">
                <a:solidFill>
                  <a:schemeClr val="tx1"/>
                </a:solidFill>
              </a:rPr>
              <a:t>community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services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A49131C-44E2-FC5A-E811-51BC9B19656A}"/>
              </a:ext>
            </a:extLst>
          </p:cNvPr>
          <p:cNvSpPr/>
          <p:nvPr/>
        </p:nvSpPr>
        <p:spPr>
          <a:xfrm>
            <a:off x="9464365" y="516183"/>
            <a:ext cx="2400801" cy="1177245"/>
          </a:xfrm>
          <a:prstGeom prst="ellipse">
            <a:avLst/>
          </a:prstGeom>
          <a:gradFill flip="none" rotWithShape="1">
            <a:gsLst>
              <a:gs pos="40000">
                <a:schemeClr val="bg1"/>
              </a:gs>
              <a:gs pos="0">
                <a:schemeClr val="accent1">
                  <a:tint val="66000"/>
                  <a:satMod val="160000"/>
                </a:schemeClr>
              </a:gs>
              <a:gs pos="4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Historic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preservation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82E78D4-2E60-4F66-D165-D6924B81241B}"/>
              </a:ext>
            </a:extLst>
          </p:cNvPr>
          <p:cNvSpPr txBox="1"/>
          <p:nvPr/>
        </p:nvSpPr>
        <p:spPr>
          <a:xfrm>
            <a:off x="6498031" y="4146709"/>
            <a:ext cx="1728192" cy="858426"/>
          </a:xfrm>
          <a:prstGeom prst="rect">
            <a:avLst/>
          </a:prstGeom>
          <a:gradFill flip="none" rotWithShape="1">
            <a:gsLst>
              <a:gs pos="0">
                <a:srgbClr val="F98224"/>
              </a:gs>
              <a:gs pos="4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Intervention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AF418F0-0F00-DED1-4E0E-1F4A8425CE88}"/>
              </a:ext>
            </a:extLst>
          </p:cNvPr>
          <p:cNvSpPr/>
          <p:nvPr/>
        </p:nvSpPr>
        <p:spPr>
          <a:xfrm>
            <a:off x="8916631" y="5258607"/>
            <a:ext cx="2900156" cy="117317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Material </a:t>
            </a:r>
            <a:r>
              <a:rPr lang="de-DE" dirty="0" err="1">
                <a:solidFill>
                  <a:schemeClr val="tx1"/>
                </a:solidFill>
              </a:rPr>
              <a:t>choice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864C7FA-A4BD-E1F2-F71B-044977A49739}"/>
              </a:ext>
            </a:extLst>
          </p:cNvPr>
          <p:cNvSpPr txBox="1"/>
          <p:nvPr/>
        </p:nvSpPr>
        <p:spPr>
          <a:xfrm>
            <a:off x="4100628" y="2857731"/>
            <a:ext cx="1769135" cy="1055888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>
                <a:solidFill>
                  <a:schemeClr val="tx1"/>
                </a:solidFill>
              </a:rPr>
              <a:t>Tree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plantings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56ACF9EB-7A7C-29AB-E4AC-26592A79F1EF}"/>
              </a:ext>
            </a:extLst>
          </p:cNvPr>
          <p:cNvSpPr/>
          <p:nvPr/>
        </p:nvSpPr>
        <p:spPr>
          <a:xfrm>
            <a:off x="5636626" y="5298541"/>
            <a:ext cx="2175924" cy="1007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Consumption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free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places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136FAE1-0359-4B08-9705-E38C1AE6BBBC}"/>
              </a:ext>
            </a:extLst>
          </p:cNvPr>
          <p:cNvSpPr/>
          <p:nvPr/>
        </p:nvSpPr>
        <p:spPr>
          <a:xfrm>
            <a:off x="6557825" y="468267"/>
            <a:ext cx="2160240" cy="91805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Reuse/ </a:t>
            </a:r>
            <a:r>
              <a:rPr lang="de-DE" dirty="0" err="1">
                <a:solidFill>
                  <a:schemeClr val="tx1"/>
                </a:solidFill>
              </a:rPr>
              <a:t>Repurpose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3297DF4-5D92-B95F-D5D9-DD2AE22CF570}"/>
              </a:ext>
            </a:extLst>
          </p:cNvPr>
          <p:cNvSpPr txBox="1"/>
          <p:nvPr/>
        </p:nvSpPr>
        <p:spPr>
          <a:xfrm>
            <a:off x="8226223" y="1196254"/>
            <a:ext cx="1531695" cy="112727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Flood </a:t>
            </a:r>
            <a:r>
              <a:rPr lang="de-DE" dirty="0" err="1"/>
              <a:t>retention</a:t>
            </a:r>
            <a:endParaRPr lang="de-DE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4A8464F-5793-D54E-291E-5CEF6F69068F}"/>
              </a:ext>
            </a:extLst>
          </p:cNvPr>
          <p:cNvSpPr txBox="1"/>
          <p:nvPr/>
        </p:nvSpPr>
        <p:spPr>
          <a:xfrm>
            <a:off x="9443444" y="2110477"/>
            <a:ext cx="2304256" cy="1313266"/>
          </a:xfrm>
          <a:prstGeom prst="rect">
            <a:avLst/>
          </a:prstGeom>
          <a:gradFill flip="none" rotWithShape="1">
            <a:gsLst>
              <a:gs pos="0">
                <a:srgbClr val="F98224"/>
              </a:gs>
              <a:gs pos="54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Community </a:t>
            </a:r>
            <a:r>
              <a:rPr lang="de-DE" dirty="0" err="1">
                <a:solidFill>
                  <a:schemeClr val="tx1"/>
                </a:solidFill>
              </a:rPr>
              <a:t>meeting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places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9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D8035-9505-49A8-A385-5FCA85AC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C9F3DA-0A79-44EE-87E8-F34337516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451" y="3249280"/>
            <a:ext cx="7847805" cy="2700000"/>
          </a:xfrm>
        </p:spPr>
        <p:txBody>
          <a:bodyPr/>
          <a:lstStyle/>
          <a:p>
            <a:r>
              <a:rPr lang="de-DE" sz="1400" dirty="0"/>
              <a:t>Karl Eckert, FG I 2.5, </a:t>
            </a:r>
            <a:r>
              <a:rPr lang="de-DE" sz="14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karl.eckert@uba.de</a:t>
            </a:r>
            <a:endParaRPr lang="de-DE" sz="1400" dirty="0">
              <a:solidFill>
                <a:schemeClr val="tx2"/>
              </a:solidFill>
            </a:endParaRPr>
          </a:p>
          <a:p>
            <a:r>
              <a:rPr lang="de-DE" sz="1400" dirty="0"/>
              <a:t>Moritz Kasper, FG I 2.5, </a:t>
            </a:r>
            <a:r>
              <a:rPr lang="de-DE" sz="1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moritz.kasper@uba.de</a:t>
            </a:r>
            <a:endParaRPr lang="de-DE" sz="1400" dirty="0">
              <a:solidFill>
                <a:schemeClr val="tx2"/>
              </a:solidFill>
            </a:endParaRPr>
          </a:p>
          <a:p>
            <a:r>
              <a:rPr lang="de-DE" sz="1400" dirty="0"/>
              <a:t>Pia Runge, FG III 1.4, </a:t>
            </a:r>
            <a:r>
              <a:rPr lang="de-DE" sz="14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pia.runge@uba.de</a:t>
            </a:r>
            <a:endParaRPr lang="de-DE" sz="1400" dirty="0">
              <a:solidFill>
                <a:schemeClr val="tx2"/>
              </a:solidFill>
            </a:endParaRPr>
          </a:p>
          <a:p>
            <a:endParaRPr lang="de-DE" sz="1400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E4B49C-4213-CFDF-50A9-77DCC03AC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354314"/>
            <a:ext cx="810990" cy="8109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29EF622-1B54-BFC8-181E-183D9C1C7E0F}"/>
              </a:ext>
            </a:extLst>
          </p:cNvPr>
          <p:cNvSpPr txBox="1"/>
          <p:nvPr/>
        </p:nvSpPr>
        <p:spPr>
          <a:xfrm>
            <a:off x="451874" y="5858042"/>
            <a:ext cx="65139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https://www.umweltbundesamt.de/en/research-project-adneb-advancing-the-new-european</a:t>
            </a:r>
          </a:p>
          <a:p>
            <a:endParaRPr lang="de-DE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F423CA-912F-0FDB-4F00-D93F4B684986}"/>
              </a:ext>
            </a:extLst>
          </p:cNvPr>
          <p:cNvSpPr txBox="1"/>
          <p:nvPr/>
        </p:nvSpPr>
        <p:spPr>
          <a:xfrm>
            <a:off x="451874" y="5373216"/>
            <a:ext cx="477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</a:t>
            </a: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European Bauhaus</a:t>
            </a:r>
          </a:p>
          <a:p>
            <a:r>
              <a:rPr lang="de-DE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de-DE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AdNEB</a:t>
            </a:r>
          </a:p>
          <a:p>
            <a:endParaRPr lang="de-DE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5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2499359-2AE5-DF4D-EB15-ECA4B2A77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9" y="1340768"/>
            <a:ext cx="11124909" cy="4698667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4C0BE3-2D43-4B68-8183-351D1DC9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566" y="6597353"/>
            <a:ext cx="1148945" cy="260648"/>
          </a:xfrm>
        </p:spPr>
        <p:txBody>
          <a:bodyPr/>
          <a:lstStyle/>
          <a:p>
            <a:fld id="{C99C191A-7049-4133-BFFF-52F3E1422398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7BAE1C-8101-4F2C-B0C9-35EEE44A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53279ED7-861B-47FC-AB50-F1F05AB9F0A3}"/>
              </a:ext>
            </a:extLst>
          </p:cNvPr>
          <p:cNvSpPr txBox="1">
            <a:spLocks/>
          </p:cNvSpPr>
          <p:nvPr/>
        </p:nvSpPr>
        <p:spPr>
          <a:xfrm>
            <a:off x="552000" y="469900"/>
            <a:ext cx="10972800" cy="6121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300" b="1" kern="12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de-DE" dirty="0">
              <a:latin typeface="+mj-lt"/>
            </a:endParaRPr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912B1DE-9869-429A-B49F-606F3A29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531" y="6597353"/>
            <a:ext cx="8951162" cy="260647"/>
          </a:xfrm>
        </p:spPr>
        <p:txBody>
          <a:bodyPr/>
          <a:lstStyle/>
          <a:p>
            <a:r>
              <a:rPr lang="en-US" dirty="0"/>
              <a:t>| </a:t>
            </a:r>
            <a:r>
              <a:rPr lang="en-US" dirty="0" err="1"/>
              <a:t>AdNEB</a:t>
            </a:r>
            <a:r>
              <a:rPr lang="en-US" dirty="0"/>
              <a:t> II</a:t>
            </a:r>
            <a:endParaRPr lang="de-DE" dirty="0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7F786435-0F45-96E1-90EB-7C9031A871DD}"/>
              </a:ext>
            </a:extLst>
          </p:cNvPr>
          <p:cNvSpPr txBox="1">
            <a:spLocks/>
          </p:cNvSpPr>
          <p:nvPr/>
        </p:nvSpPr>
        <p:spPr>
          <a:xfrm>
            <a:off x="581341" y="311508"/>
            <a:ext cx="10943167" cy="30918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kumimoji="0" lang="de-DE" sz="15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162000" indent="-16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324000" indent="-16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Char char="•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chemeClr val="bg1"/>
                </a:solidFill>
              </a:rPr>
              <a:t>Advancing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new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european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bauhaus</a:t>
            </a:r>
            <a:r>
              <a:rPr lang="de-DE" dirty="0">
                <a:solidFill>
                  <a:schemeClr val="bg1"/>
                </a:solidFill>
              </a:rPr>
              <a:t> (AdNEB)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6A19B00-0148-1116-0564-947741C38AC4}"/>
              </a:ext>
            </a:extLst>
          </p:cNvPr>
          <p:cNvSpPr txBox="1"/>
          <p:nvPr/>
        </p:nvSpPr>
        <p:spPr>
          <a:xfrm>
            <a:off x="4223792" y="2060848"/>
            <a:ext cx="1799019" cy="1162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SUSTAINABLE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BEAUTIFUL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TOGETHER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00F90E4-4B28-593C-B8F3-DF81BC73595E}"/>
              </a:ext>
            </a:extLst>
          </p:cNvPr>
          <p:cNvSpPr txBox="1"/>
          <p:nvPr/>
        </p:nvSpPr>
        <p:spPr>
          <a:xfrm>
            <a:off x="2135560" y="342900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How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do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we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want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to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live?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5D30869-54BC-9537-5804-C5BB6220578B}"/>
              </a:ext>
            </a:extLst>
          </p:cNvPr>
          <p:cNvSpPr txBox="1"/>
          <p:nvPr/>
        </p:nvSpPr>
        <p:spPr>
          <a:xfrm>
            <a:off x="9386463" y="2221052"/>
            <a:ext cx="1773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Affordable</a:t>
            </a:r>
            <a:r>
              <a:rPr lang="de-DE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Housing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C1113B4-1953-7E6F-0B89-A6A1C6FBBA9C}"/>
              </a:ext>
            </a:extLst>
          </p:cNvPr>
          <p:cNvSpPr txBox="1"/>
          <p:nvPr/>
        </p:nvSpPr>
        <p:spPr>
          <a:xfrm>
            <a:off x="9049509" y="1556792"/>
            <a:ext cx="17990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Environmental Justice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4CFCAB5-6797-909F-9A5D-DE429474FADB}"/>
              </a:ext>
            </a:extLst>
          </p:cNvPr>
          <p:cNvSpPr txBox="1"/>
          <p:nvPr/>
        </p:nvSpPr>
        <p:spPr>
          <a:xfrm>
            <a:off x="6960096" y="3315129"/>
            <a:ext cx="179901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Climate </a:t>
            </a:r>
          </a:p>
          <a:p>
            <a:r>
              <a:rPr lang="de-DE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Change Adaptation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3B4A403-E3D6-BEC5-8FFA-95671A75DDDE}"/>
              </a:ext>
            </a:extLst>
          </p:cNvPr>
          <p:cNvSpPr txBox="1"/>
          <p:nvPr/>
        </p:nvSpPr>
        <p:spPr>
          <a:xfrm>
            <a:off x="7392144" y="1728391"/>
            <a:ext cx="19808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Green and </a:t>
            </a:r>
            <a:r>
              <a:rPr lang="de-DE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Recreational</a:t>
            </a:r>
            <a:r>
              <a:rPr lang="de-DE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Spaces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1C3B5C2-B843-D5E2-69F3-F9324359D27A}"/>
              </a:ext>
            </a:extLst>
          </p:cNvPr>
          <p:cNvSpPr txBox="1"/>
          <p:nvPr/>
        </p:nvSpPr>
        <p:spPr>
          <a:xfrm>
            <a:off x="7104703" y="2504509"/>
            <a:ext cx="17990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Health </a:t>
            </a:r>
          </a:p>
          <a:p>
            <a:r>
              <a:rPr lang="de-DE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and </a:t>
            </a:r>
            <a:r>
              <a:rPr lang="de-DE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Wellbeing</a:t>
            </a:r>
            <a:endParaRPr lang="de-DE" sz="13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6E5A216-6150-A0D0-DC35-60DED369A39F}"/>
              </a:ext>
            </a:extLst>
          </p:cNvPr>
          <p:cNvSpPr txBox="1"/>
          <p:nvPr/>
        </p:nvSpPr>
        <p:spPr>
          <a:xfrm>
            <a:off x="9624392" y="3024535"/>
            <a:ext cx="19798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Active</a:t>
            </a:r>
            <a:r>
              <a:rPr lang="de-DE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and </a:t>
            </a:r>
            <a:r>
              <a:rPr lang="de-DE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Sustainable</a:t>
            </a:r>
            <a:r>
              <a:rPr lang="de-DE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Mobility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9CE7248-64BF-2492-3A8A-971A76736D9B}"/>
              </a:ext>
            </a:extLst>
          </p:cNvPr>
          <p:cNvSpPr txBox="1"/>
          <p:nvPr/>
        </p:nvSpPr>
        <p:spPr>
          <a:xfrm>
            <a:off x="6843182" y="4966501"/>
            <a:ext cx="412108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Engage</a:t>
            </a:r>
            <a:r>
              <a:rPr lang="de-D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in </a:t>
            </a:r>
            <a:r>
              <a:rPr lang="de-DE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Dialogue</a:t>
            </a:r>
            <a:r>
              <a:rPr lang="de-D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, form Allies </a:t>
            </a:r>
            <a:r>
              <a:rPr lang="de-DE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of</a:t>
            </a:r>
            <a:r>
              <a:rPr lang="de-D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Interest, </a:t>
            </a:r>
            <a:br>
              <a:rPr lang="de-D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</a:br>
            <a:r>
              <a:rPr lang="de-DE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join</a:t>
            </a:r>
            <a:r>
              <a:rPr lang="de-D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Forces and </a:t>
            </a:r>
            <a:r>
              <a:rPr lang="de-DE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adress</a:t>
            </a:r>
            <a:r>
              <a:rPr lang="de-D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de-DE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the</a:t>
            </a:r>
            <a:r>
              <a:rPr lang="de-D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de-DE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Subject</a:t>
            </a:r>
            <a:r>
              <a:rPr lang="de-D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de-DE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of</a:t>
            </a:r>
            <a:r>
              <a:rPr lang="de-DE" sz="125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de-DE" sz="12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Aesthetics</a:t>
            </a:r>
            <a:endParaRPr lang="de-DE" sz="125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40F81D8-91A1-A4ED-21CA-3982B18E4BC4}"/>
              </a:ext>
            </a:extLst>
          </p:cNvPr>
          <p:cNvSpPr txBox="1"/>
          <p:nvPr/>
        </p:nvSpPr>
        <p:spPr>
          <a:xfrm rot="1290520">
            <a:off x="3988737" y="4378935"/>
            <a:ext cx="1191352" cy="423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GUIDING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EA3F06-F6FA-06BC-8432-E6597114369C}"/>
              </a:ext>
            </a:extLst>
          </p:cNvPr>
          <p:cNvSpPr txBox="1"/>
          <p:nvPr/>
        </p:nvSpPr>
        <p:spPr>
          <a:xfrm rot="768956">
            <a:off x="5033107" y="4730389"/>
            <a:ext cx="1393330" cy="423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69663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4BD628-3084-405E-9CF9-20C70406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566" y="6597353"/>
            <a:ext cx="3957257" cy="237821"/>
          </a:xfrm>
        </p:spPr>
        <p:txBody>
          <a:bodyPr/>
          <a:lstStyle/>
          <a:p>
            <a:fld id="{6278D9BF-01C4-4B81-AE0E-CDE0AB37427D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A41FC7-07CF-4E37-8D0F-0B020BA0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F16472E5-2894-4AAD-9074-DE436A72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0400"/>
          </a:xfrm>
        </p:spPr>
        <p:txBody>
          <a:bodyPr/>
          <a:lstStyle/>
          <a:p>
            <a:r>
              <a:rPr lang="en-US" dirty="0"/>
              <a:t>A virtual and interactive city walk through the in-house research project AdNEB II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B72AA5-4549-4A3C-8507-A0DCAE6F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AdNEB</a:t>
            </a:r>
            <a:r>
              <a:rPr lang="en-US" dirty="0"/>
              <a:t> II| Tag der </a:t>
            </a:r>
            <a:r>
              <a:rPr lang="en-US" dirty="0" err="1"/>
              <a:t>Forschung</a:t>
            </a:r>
            <a:r>
              <a:rPr lang="en-US" dirty="0"/>
              <a:t> am </a:t>
            </a:r>
            <a:r>
              <a:rPr lang="en-US" dirty="0" err="1"/>
              <a:t>Umweltbundesamt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030AA60-3384-A69D-32CD-00DF97AD7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0" r="14680" b="10320"/>
          <a:stretch/>
        </p:blipFill>
        <p:spPr>
          <a:xfrm>
            <a:off x="1871531" y="1494989"/>
            <a:ext cx="7801684" cy="4886339"/>
          </a:xfrm>
          <a:prstGeom prst="rect">
            <a:avLst/>
          </a:prstGeom>
        </p:spPr>
      </p:pic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F9026658-305B-6CE2-80A2-271285E32649}"/>
              </a:ext>
            </a:extLst>
          </p:cNvPr>
          <p:cNvSpPr/>
          <p:nvPr/>
        </p:nvSpPr>
        <p:spPr>
          <a:xfrm rot="21439737" flipV="1">
            <a:off x="4988415" y="2837511"/>
            <a:ext cx="1397942" cy="1944216"/>
          </a:xfrm>
          <a:prstGeom prst="parallelogram">
            <a:avLst>
              <a:gd name="adj" fmla="val 279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F2F2970-865C-53BE-322A-2210A98776ED}"/>
              </a:ext>
            </a:extLst>
          </p:cNvPr>
          <p:cNvSpPr txBox="1"/>
          <p:nvPr/>
        </p:nvSpPr>
        <p:spPr>
          <a:xfrm rot="21448247">
            <a:off x="5076367" y="2930805"/>
            <a:ext cx="1276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</a:p>
          <a:p>
            <a:r>
              <a:rPr lang="de-DE" sz="1400" b="1" dirty="0" err="1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AdNEB</a:t>
            </a:r>
            <a:r>
              <a:rPr lang="de-DE" sz="14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  <a:p>
            <a:endParaRPr lang="de-DE" sz="1400" b="1" dirty="0">
              <a:solidFill>
                <a:srgbClr val="F9F9F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</a:p>
          <a:p>
            <a:r>
              <a:rPr lang="de-DE" sz="14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2.5, I 2.6, </a:t>
            </a:r>
          </a:p>
          <a:p>
            <a:r>
              <a:rPr lang="de-DE" sz="14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2.8, II 1.1 </a:t>
            </a:r>
          </a:p>
          <a:p>
            <a:r>
              <a:rPr lang="de-DE" sz="1400" b="1" dirty="0">
                <a:solidFill>
                  <a:srgbClr val="F9F9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III 1.4</a:t>
            </a:r>
          </a:p>
        </p:txBody>
      </p:sp>
      <p:sp>
        <p:nvSpPr>
          <p:cNvPr id="17" name="Sprechblase: rechteckig mit abgerundeten Ecken 16">
            <a:extLst>
              <a:ext uri="{FF2B5EF4-FFF2-40B4-BE49-F238E27FC236}">
                <a16:creationId xmlns:a16="http://schemas.microsoft.com/office/drawing/2014/main" id="{5717C3B2-B84F-F881-1445-24FD38DE654A}"/>
              </a:ext>
            </a:extLst>
          </p:cNvPr>
          <p:cNvSpPr/>
          <p:nvPr/>
        </p:nvSpPr>
        <p:spPr>
          <a:xfrm>
            <a:off x="7301728" y="495323"/>
            <a:ext cx="1340938" cy="988990"/>
          </a:xfrm>
          <a:prstGeom prst="wedgeRoundRectCallout">
            <a:avLst>
              <a:gd name="adj1" fmla="val -50215"/>
              <a:gd name="adj2" fmla="val 105702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URBAN RENOVATION</a:t>
            </a: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AD24523A-241E-E651-72E0-81DAD9FB94B1}"/>
              </a:ext>
            </a:extLst>
          </p:cNvPr>
          <p:cNvSpPr/>
          <p:nvPr/>
        </p:nvSpPr>
        <p:spPr>
          <a:xfrm flipH="1">
            <a:off x="3500778" y="784077"/>
            <a:ext cx="1954887" cy="808337"/>
          </a:xfrm>
          <a:prstGeom prst="wedgeRoundRectCallout">
            <a:avLst>
              <a:gd name="adj1" fmla="val -4247"/>
              <a:gd name="adj2" fmla="val 100689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URBAN DEVELOPMENT</a:t>
            </a:r>
          </a:p>
        </p:txBody>
      </p:sp>
      <p:sp>
        <p:nvSpPr>
          <p:cNvPr id="19" name="Sprechblase: rechteckig mit abgerundeten Ecken 18">
            <a:extLst>
              <a:ext uri="{FF2B5EF4-FFF2-40B4-BE49-F238E27FC236}">
                <a16:creationId xmlns:a16="http://schemas.microsoft.com/office/drawing/2014/main" id="{0B0005D6-B51E-4647-4EC7-FEC7C1E21DB4}"/>
              </a:ext>
            </a:extLst>
          </p:cNvPr>
          <p:cNvSpPr/>
          <p:nvPr/>
        </p:nvSpPr>
        <p:spPr>
          <a:xfrm flipH="1">
            <a:off x="9408367" y="3227486"/>
            <a:ext cx="1575747" cy="660781"/>
          </a:xfrm>
          <a:prstGeom prst="wedgeRoundRectCallout">
            <a:avLst>
              <a:gd name="adj1" fmla="val 88424"/>
              <a:gd name="adj2" fmla="val 6254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</a:p>
        </p:txBody>
      </p:sp>
      <p:sp>
        <p:nvSpPr>
          <p:cNvPr id="20" name="Sprechblase: rechteckig mit abgerundeten Ecken 19">
            <a:extLst>
              <a:ext uri="{FF2B5EF4-FFF2-40B4-BE49-F238E27FC236}">
                <a16:creationId xmlns:a16="http://schemas.microsoft.com/office/drawing/2014/main" id="{461F3B4E-5035-3C50-D162-9E037C2499F0}"/>
              </a:ext>
            </a:extLst>
          </p:cNvPr>
          <p:cNvSpPr/>
          <p:nvPr/>
        </p:nvSpPr>
        <p:spPr>
          <a:xfrm>
            <a:off x="5581273" y="784078"/>
            <a:ext cx="1594847" cy="628700"/>
          </a:xfrm>
          <a:prstGeom prst="wedgeRoundRectCallout">
            <a:avLst>
              <a:gd name="adj1" fmla="val -16167"/>
              <a:gd name="adj2" fmla="val 137126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SPONGE CITY</a:t>
            </a:r>
          </a:p>
        </p:txBody>
      </p:sp>
      <p:sp>
        <p:nvSpPr>
          <p:cNvPr id="21" name="Sprechblase: rechteckig mit abgerundeten Ecken 20">
            <a:extLst>
              <a:ext uri="{FF2B5EF4-FFF2-40B4-BE49-F238E27FC236}">
                <a16:creationId xmlns:a16="http://schemas.microsoft.com/office/drawing/2014/main" id="{70AE1C27-992D-6811-2B37-7EEBA7D22E1E}"/>
              </a:ext>
            </a:extLst>
          </p:cNvPr>
          <p:cNvSpPr/>
          <p:nvPr/>
        </p:nvSpPr>
        <p:spPr>
          <a:xfrm flipH="1">
            <a:off x="8760296" y="495323"/>
            <a:ext cx="2224146" cy="808337"/>
          </a:xfrm>
          <a:prstGeom prst="wedgeRoundRectCallout">
            <a:avLst>
              <a:gd name="adj1" fmla="val 68637"/>
              <a:gd name="adj2" fmla="val 129358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JUSTICE</a:t>
            </a:r>
          </a:p>
        </p:txBody>
      </p:sp>
      <p:sp>
        <p:nvSpPr>
          <p:cNvPr id="22" name="Sprechblase: rechteckig mit abgerundeten Ecken 21">
            <a:extLst>
              <a:ext uri="{FF2B5EF4-FFF2-40B4-BE49-F238E27FC236}">
                <a16:creationId xmlns:a16="http://schemas.microsoft.com/office/drawing/2014/main" id="{45C608FE-B007-B3D4-4BED-0B4209F19C5F}"/>
              </a:ext>
            </a:extLst>
          </p:cNvPr>
          <p:cNvSpPr/>
          <p:nvPr/>
        </p:nvSpPr>
        <p:spPr>
          <a:xfrm>
            <a:off x="1594527" y="784077"/>
            <a:ext cx="1780643" cy="628700"/>
          </a:xfrm>
          <a:prstGeom prst="wedgeRoundRectCallout">
            <a:avLst>
              <a:gd name="adj1" fmla="val 87090"/>
              <a:gd name="adj2" fmla="val 137977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AFFAIRS</a:t>
            </a:r>
          </a:p>
        </p:txBody>
      </p:sp>
      <p:sp>
        <p:nvSpPr>
          <p:cNvPr id="25" name="Sprechblase: rechteckig mit abgerundeten Ecken 24">
            <a:extLst>
              <a:ext uri="{FF2B5EF4-FFF2-40B4-BE49-F238E27FC236}">
                <a16:creationId xmlns:a16="http://schemas.microsoft.com/office/drawing/2014/main" id="{2E3E1CB4-4BB7-8710-0B92-21EA5FC5B139}"/>
              </a:ext>
            </a:extLst>
          </p:cNvPr>
          <p:cNvSpPr/>
          <p:nvPr/>
        </p:nvSpPr>
        <p:spPr>
          <a:xfrm flipH="1">
            <a:off x="847518" y="4813245"/>
            <a:ext cx="2224146" cy="703987"/>
          </a:xfrm>
          <a:prstGeom prst="wedgeRoundRectCallout">
            <a:avLst>
              <a:gd name="adj1" fmla="val -74519"/>
              <a:gd name="adj2" fmla="val -141061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JUSTICE</a:t>
            </a:r>
          </a:p>
        </p:txBody>
      </p:sp>
    </p:spTree>
    <p:extLst>
      <p:ext uri="{BB962C8B-B14F-4D97-AF65-F5344CB8AC3E}">
        <p14:creationId xmlns:p14="http://schemas.microsoft.com/office/powerpoint/2010/main" val="33277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89333-CA1B-9855-557E-7741113E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Quick „</a:t>
            </a:r>
            <a:r>
              <a:rPr lang="de-DE" dirty="0" err="1"/>
              <a:t>get-to-know-each-other</a:t>
            </a:r>
            <a:r>
              <a:rPr lang="de-DE" dirty="0"/>
              <a:t>“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5A3A0EB-B371-0FB8-AD2D-AC71E7001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67608" y="2149560"/>
            <a:ext cx="2616141" cy="272386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C8B3A0-1322-1D95-CA87-7C732352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A207-0A94-4D92-A652-566A7970F1A8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B4DB54-389B-C388-A9E7-37AC64CC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Name | Veranstaltungstitel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9F4346-7862-4394-8AC9-4F8EB38F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6FD7ACA-F63C-512A-898A-83D27EA28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virtual and interactive city walk through the in-house research project AdNEB II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3CD57F-B617-1FBF-400E-EA375793A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05" y="1556792"/>
            <a:ext cx="4150945" cy="41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9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89333-CA1B-9855-557E-7741113E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Workshop 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E496DF-944E-4F6F-44A7-970373450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08" y="1494001"/>
            <a:ext cx="10972800" cy="1070903"/>
          </a:xfrm>
        </p:spPr>
        <p:txBody>
          <a:bodyPr>
            <a:normAutofit/>
          </a:bodyPr>
          <a:lstStyle/>
          <a:p>
            <a:r>
              <a:rPr lang="de-DE" sz="1800" dirty="0"/>
              <a:t>Round 1 – 15 </a:t>
            </a:r>
            <a:r>
              <a:rPr lang="de-DE" sz="1800" dirty="0" err="1"/>
              <a:t>Minutes</a:t>
            </a:r>
            <a:endParaRPr lang="de-DE" sz="1800" dirty="0"/>
          </a:p>
          <a:p>
            <a:r>
              <a:rPr lang="en-US" b="0" dirty="0"/>
              <a:t>Identify, discuss, and make visible deficiencies, problems, and inequalities at each table and within the respective urban scene.</a:t>
            </a:r>
          </a:p>
          <a:p>
            <a:r>
              <a:rPr lang="en-US" b="0" dirty="0"/>
              <a:t>Materials: pens, tracing paper, glue, scissors, etc.</a:t>
            </a:r>
            <a:endParaRPr lang="de-DE" b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C8B3A0-1322-1D95-CA87-7C732352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A207-0A94-4D92-A652-566A7970F1A8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B4DB54-389B-C388-A9E7-37AC64CC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Name | Veranstaltungstitel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9F4346-7862-4394-8AC9-4F8EB38F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6FD7ACA-F63C-512A-898A-83D27EA28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virtual and interactive city walk through the in-house research project AdNEB II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CDB5DC7-59CB-4780-224D-4EDE611936DE}"/>
              </a:ext>
            </a:extLst>
          </p:cNvPr>
          <p:cNvSpPr txBox="1">
            <a:spLocks/>
          </p:cNvSpPr>
          <p:nvPr/>
        </p:nvSpPr>
        <p:spPr>
          <a:xfrm>
            <a:off x="595808" y="3631724"/>
            <a:ext cx="10972800" cy="18855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+mj-lt"/>
              <a:buNone/>
              <a:tabLst/>
              <a:defRPr kumimoji="0" lang="de-DE" sz="1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10000"/>
              <a:buFont typeface="Meta Offc" pitchFamily="34" charset="0"/>
              <a:buNone/>
              <a:def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576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Symbol" pitchFamily="18" charset="2"/>
              <a:buNone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+mj-lt"/>
              <a:buNone/>
              <a:def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Round 2 – 25 </a:t>
            </a:r>
            <a:r>
              <a:rPr lang="de-DE" sz="1800" dirty="0" err="1"/>
              <a:t>Minutes</a:t>
            </a:r>
            <a:endParaRPr lang="de-DE" sz="1800" dirty="0"/>
          </a:p>
          <a:p>
            <a:r>
              <a:rPr lang="en-US" b="0" dirty="0"/>
              <a:t>Identify, discuss, and make visible solutions and, where applicable, conflicts within “expert teams.”</a:t>
            </a:r>
          </a:p>
          <a:p>
            <a:r>
              <a:rPr lang="en-US" b="0" dirty="0"/>
              <a:t>Materials: pens, tracing paper, glue, scissors, etc.</a:t>
            </a:r>
          </a:p>
          <a:p>
            <a:r>
              <a:rPr lang="en-US" b="0" dirty="0"/>
              <a:t>After 7 minutes, the teams change tables and move (quickly) clockwise to the next urban scene to contribute their perspective there.</a:t>
            </a:r>
            <a:endParaRPr lang="de-DE" b="0" dirty="0"/>
          </a:p>
          <a:p>
            <a:endParaRPr lang="de-DE" dirty="0"/>
          </a:p>
          <a:p>
            <a:endParaRPr lang="de-DE" b="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5DC1473-3810-28C3-0F04-A079DF9CE65B}"/>
              </a:ext>
            </a:extLst>
          </p:cNvPr>
          <p:cNvSpPr txBox="1">
            <a:spLocks/>
          </p:cNvSpPr>
          <p:nvPr/>
        </p:nvSpPr>
        <p:spPr>
          <a:xfrm>
            <a:off x="595808" y="2574122"/>
            <a:ext cx="10972800" cy="10709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+mj-lt"/>
              <a:buNone/>
              <a:tabLst/>
              <a:defRPr kumimoji="0" lang="de-DE" sz="1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10000"/>
              <a:buFont typeface="Meta Offc" pitchFamily="34" charset="0"/>
              <a:buNone/>
              <a:def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576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Symbol" pitchFamily="18" charset="2"/>
              <a:buNone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+mj-lt"/>
              <a:buNone/>
              <a:def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Presentation</a:t>
            </a:r>
            <a:r>
              <a:rPr lang="de-DE" dirty="0"/>
              <a:t> – 5 </a:t>
            </a:r>
            <a:r>
              <a:rPr lang="de-DE" dirty="0" err="1"/>
              <a:t>Minutes</a:t>
            </a:r>
            <a:endParaRPr lang="de-DE" dirty="0"/>
          </a:p>
          <a:p>
            <a:r>
              <a:rPr lang="en-US" b="0" dirty="0"/>
              <a:t>Presentation by the groups of the problems identified in the urban scene and illustrated, for example, as collages; 2 minutes per table.</a:t>
            </a:r>
            <a:endParaRPr lang="de-DE" b="0" i="1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88821D-C933-9ED1-9117-EB54D5C661F7}"/>
              </a:ext>
            </a:extLst>
          </p:cNvPr>
          <p:cNvSpPr txBox="1">
            <a:spLocks/>
          </p:cNvSpPr>
          <p:nvPr/>
        </p:nvSpPr>
        <p:spPr>
          <a:xfrm>
            <a:off x="595808" y="5229200"/>
            <a:ext cx="10972800" cy="14602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+mj-lt"/>
              <a:buNone/>
              <a:tabLst/>
              <a:defRPr kumimoji="0" lang="de-DE" sz="1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576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10000"/>
              <a:buFont typeface="Meta Offc" pitchFamily="34" charset="0"/>
              <a:buNone/>
              <a:def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576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Symbol" pitchFamily="18" charset="2"/>
              <a:buNone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+mj-lt"/>
              <a:buNone/>
              <a:defRPr kumimoji="0" lang="de-DE" sz="1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Presentation</a:t>
            </a:r>
            <a:r>
              <a:rPr lang="de-DE" dirty="0"/>
              <a:t> – 10 </a:t>
            </a:r>
            <a:r>
              <a:rPr lang="de-DE" dirty="0" err="1"/>
              <a:t>Minutes</a:t>
            </a:r>
            <a:endParaRPr lang="de-DE" dirty="0"/>
          </a:p>
          <a:p>
            <a:r>
              <a:rPr lang="en-US" b="0" dirty="0"/>
              <a:t>Presentation by the groups of the solutions, synergies, and conflicts identified in the urban scene and illustrated, for example, as collages; 3 minutes per table.</a:t>
            </a:r>
            <a:endParaRPr lang="de-DE" b="0" i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B55A591-EA9F-9A48-5A0B-4525B523BAFE}"/>
              </a:ext>
            </a:extLst>
          </p:cNvPr>
          <p:cNvSpPr/>
          <p:nvPr/>
        </p:nvSpPr>
        <p:spPr>
          <a:xfrm rot="16200000">
            <a:off x="-291250" y="2260020"/>
            <a:ext cx="1507559" cy="1103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6362518-7B80-D6F8-2B65-3C6FF595D978}"/>
              </a:ext>
            </a:extLst>
          </p:cNvPr>
          <p:cNvSpPr/>
          <p:nvPr/>
        </p:nvSpPr>
        <p:spPr>
          <a:xfrm rot="16200000">
            <a:off x="-694281" y="4814001"/>
            <a:ext cx="2304257" cy="1103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15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0C1193C-35BE-70F2-83E2-E78A9AA388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16381" r="3940" b="6023"/>
          <a:stretch/>
        </p:blipFill>
        <p:spPr>
          <a:xfrm>
            <a:off x="176054" y="116632"/>
            <a:ext cx="11824602" cy="6480722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4BD628-3084-405E-9CF9-20C70406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566" y="6597353"/>
            <a:ext cx="3957257" cy="237821"/>
          </a:xfrm>
        </p:spPr>
        <p:txBody>
          <a:bodyPr/>
          <a:lstStyle/>
          <a:p>
            <a:fld id="{6278D9BF-01C4-4B81-AE0E-CDE0AB37427D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A41FC7-07CF-4E37-8D0F-0B020BA0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638DEE0-67CE-4987-BF7E-1EBBD349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469900"/>
            <a:ext cx="10972800" cy="612140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Scene 01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F16472E5-2894-4AAD-9074-DE436A72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0400"/>
          </a:xfrm>
        </p:spPr>
        <p:txBody>
          <a:bodyPr/>
          <a:lstStyle/>
          <a:p>
            <a:r>
              <a:rPr lang="en-US" dirty="0"/>
              <a:t>A virtual and interactive city walk through the in-house research project AdNEB II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B72AA5-4549-4A3C-8507-A0DCAE6F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AdNEB</a:t>
            </a:r>
            <a:r>
              <a:rPr lang="en-US" dirty="0"/>
              <a:t> II| Tag der </a:t>
            </a:r>
            <a:r>
              <a:rPr lang="en-US" dirty="0" err="1"/>
              <a:t>Forschung</a:t>
            </a:r>
            <a:r>
              <a:rPr lang="en-US" dirty="0"/>
              <a:t> am </a:t>
            </a:r>
            <a:r>
              <a:rPr lang="en-US" dirty="0" err="1"/>
              <a:t>Umweltbundesamt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1B558D7-49D2-43EB-394D-40F2AC249846}"/>
              </a:ext>
            </a:extLst>
          </p:cNvPr>
          <p:cNvSpPr/>
          <p:nvPr/>
        </p:nvSpPr>
        <p:spPr>
          <a:xfrm>
            <a:off x="7732572" y="5042846"/>
            <a:ext cx="3420000" cy="1080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2B9C430-CC94-D6C4-8597-FEA5042ED629}"/>
              </a:ext>
            </a:extLst>
          </p:cNvPr>
          <p:cNvSpPr txBox="1">
            <a:spLocks/>
          </p:cNvSpPr>
          <p:nvPr/>
        </p:nvSpPr>
        <p:spPr>
          <a:xfrm>
            <a:off x="7820750" y="5334398"/>
            <a:ext cx="3243643" cy="7775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300" b="1" kern="12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Leipzig,</a:t>
            </a:r>
            <a:r>
              <a:rPr lang="de-DE" sz="105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de-DE" sz="1200" i="0" dirty="0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51°19'59.4"N 12°22'37.3"E</a:t>
            </a:r>
            <a:endParaRPr lang="de-DE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Kreuzung Windmühlenstraß+Grünewald-straße+Härtelstraße</a:t>
            </a:r>
          </a:p>
          <a:p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Foto: Joshua Delissen</a:t>
            </a:r>
          </a:p>
        </p:txBody>
      </p:sp>
      <p:sp>
        <p:nvSpPr>
          <p:cNvPr id="9" name="Kreuz 8">
            <a:extLst>
              <a:ext uri="{FF2B5EF4-FFF2-40B4-BE49-F238E27FC236}">
                <a16:creationId xmlns:a16="http://schemas.microsoft.com/office/drawing/2014/main" id="{6C96F953-6A96-5F62-4CFE-82A0C8C0D65C}"/>
              </a:ext>
            </a:extLst>
          </p:cNvPr>
          <p:cNvSpPr/>
          <p:nvPr/>
        </p:nvSpPr>
        <p:spPr>
          <a:xfrm>
            <a:off x="10900544" y="5863943"/>
            <a:ext cx="504056" cy="517807"/>
          </a:xfrm>
          <a:prstGeom prst="plus">
            <a:avLst>
              <a:gd name="adj" fmla="val 45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84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DDD7D30-0569-FD6C-0913-F2617AC427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r="113" b="22404"/>
          <a:stretch/>
        </p:blipFill>
        <p:spPr>
          <a:xfrm>
            <a:off x="191344" y="116634"/>
            <a:ext cx="11809312" cy="6480719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4BD628-3084-405E-9CF9-20C70406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566" y="6597353"/>
            <a:ext cx="3957257" cy="237821"/>
          </a:xfrm>
        </p:spPr>
        <p:txBody>
          <a:bodyPr/>
          <a:lstStyle/>
          <a:p>
            <a:fld id="{6278D9BF-01C4-4B81-AE0E-CDE0AB37427D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A41FC7-07CF-4E37-8D0F-0B020BA0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638DEE0-67CE-4987-BF7E-1EBBD349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469900"/>
            <a:ext cx="10972800" cy="61214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Scene 02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F16472E5-2894-4AAD-9074-DE436A72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0400"/>
          </a:xfrm>
        </p:spPr>
        <p:txBody>
          <a:bodyPr/>
          <a:lstStyle/>
          <a:p>
            <a:r>
              <a:rPr lang="en-US" dirty="0"/>
              <a:t>A virtual and interactive city walk through the in-house research project AdNEB II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B72AA5-4549-4A3C-8507-A0DCAE6F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AdNEB</a:t>
            </a:r>
            <a:r>
              <a:rPr lang="en-US" dirty="0"/>
              <a:t> II| Tag der </a:t>
            </a:r>
            <a:r>
              <a:rPr lang="en-US" dirty="0" err="1"/>
              <a:t>Forschung</a:t>
            </a:r>
            <a:r>
              <a:rPr lang="en-US" dirty="0"/>
              <a:t> am </a:t>
            </a:r>
            <a:r>
              <a:rPr lang="en-US" dirty="0" err="1"/>
              <a:t>Umweltbundesamt</a:t>
            </a:r>
            <a:endParaRPr lang="de-DE" dirty="0"/>
          </a:p>
        </p:txBody>
      </p:sp>
      <p:sp>
        <p:nvSpPr>
          <p:cNvPr id="9" name="Kreuz 8">
            <a:extLst>
              <a:ext uri="{FF2B5EF4-FFF2-40B4-BE49-F238E27FC236}">
                <a16:creationId xmlns:a16="http://schemas.microsoft.com/office/drawing/2014/main" id="{6C96F953-6A96-5F62-4CFE-82A0C8C0D65C}"/>
              </a:ext>
            </a:extLst>
          </p:cNvPr>
          <p:cNvSpPr/>
          <p:nvPr/>
        </p:nvSpPr>
        <p:spPr>
          <a:xfrm>
            <a:off x="10900544" y="5863943"/>
            <a:ext cx="504056" cy="517807"/>
          </a:xfrm>
          <a:prstGeom prst="plus">
            <a:avLst>
              <a:gd name="adj" fmla="val 45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736D685-3F13-7A12-ADAA-416F8A1CE83C}"/>
              </a:ext>
            </a:extLst>
          </p:cNvPr>
          <p:cNvSpPr/>
          <p:nvPr/>
        </p:nvSpPr>
        <p:spPr>
          <a:xfrm>
            <a:off x="7732572" y="5157192"/>
            <a:ext cx="3420000" cy="96565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DE4162B-D4B8-2463-497A-A893D0DBA689}"/>
              </a:ext>
            </a:extLst>
          </p:cNvPr>
          <p:cNvSpPr txBox="1">
            <a:spLocks/>
          </p:cNvSpPr>
          <p:nvPr/>
        </p:nvSpPr>
        <p:spPr>
          <a:xfrm>
            <a:off x="7820750" y="5259586"/>
            <a:ext cx="3243643" cy="7775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300" b="1" kern="12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pl-PL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Zgorzelec,</a:t>
            </a: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PL,</a:t>
            </a:r>
            <a:r>
              <a:rPr lang="de-DE" sz="105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de-DE" sz="1200" i="0" dirty="0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51°09‘28.74"N 14°59‘40.62"E</a:t>
            </a:r>
          </a:p>
          <a:p>
            <a:pPr>
              <a:lnSpc>
                <a:spcPts val="1500"/>
              </a:lnSpc>
            </a:pPr>
            <a:r>
              <a:rPr lang="pl-PL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Wrocławska 1</a:t>
            </a:r>
            <a:endParaRPr lang="de-DE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Foto: Aleksei </a:t>
            </a:r>
            <a:r>
              <a:rPr lang="de-DE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Tertychnyi</a:t>
            </a:r>
            <a:endParaRPr lang="de-DE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2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4BD628-3084-405E-9CF9-20C70406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566" y="6597353"/>
            <a:ext cx="3957257" cy="237821"/>
          </a:xfrm>
        </p:spPr>
        <p:txBody>
          <a:bodyPr/>
          <a:lstStyle/>
          <a:p>
            <a:fld id="{6278D9BF-01C4-4B81-AE0E-CDE0AB37427D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A41FC7-07CF-4E37-8D0F-0B020BA0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638DEE0-67CE-4987-BF7E-1EBBD349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469900"/>
            <a:ext cx="10972800" cy="61214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Perspektive 04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F16472E5-2894-4AAD-9074-DE436A72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0400"/>
          </a:xfrm>
        </p:spPr>
        <p:txBody>
          <a:bodyPr/>
          <a:lstStyle/>
          <a:p>
            <a:r>
              <a:rPr lang="en-US" dirty="0"/>
              <a:t>A virtual and interactive city walk through the in-house research project AdNEB II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B72AA5-4549-4A3C-8507-A0DCAE6F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AdNEB</a:t>
            </a:r>
            <a:r>
              <a:rPr lang="en-US" dirty="0"/>
              <a:t> II| Tag der </a:t>
            </a:r>
            <a:r>
              <a:rPr lang="en-US" dirty="0" err="1"/>
              <a:t>Forschung</a:t>
            </a:r>
            <a:r>
              <a:rPr lang="en-US" dirty="0"/>
              <a:t> am </a:t>
            </a:r>
            <a:r>
              <a:rPr lang="en-US" dirty="0" err="1"/>
              <a:t>Umweltbundesamt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1B558D7-49D2-43EB-394D-40F2AC249846}"/>
              </a:ext>
            </a:extLst>
          </p:cNvPr>
          <p:cNvSpPr/>
          <p:nvPr/>
        </p:nvSpPr>
        <p:spPr>
          <a:xfrm>
            <a:off x="7732572" y="5042846"/>
            <a:ext cx="3420000" cy="1080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2B9C430-CC94-D6C4-8597-FEA5042ED629}"/>
              </a:ext>
            </a:extLst>
          </p:cNvPr>
          <p:cNvSpPr txBox="1">
            <a:spLocks/>
          </p:cNvSpPr>
          <p:nvPr/>
        </p:nvSpPr>
        <p:spPr>
          <a:xfrm>
            <a:off x="7820750" y="5315788"/>
            <a:ext cx="3243643" cy="7775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300" b="1" kern="12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 fontAlgn="base"/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Nairobi,</a:t>
            </a:r>
            <a:r>
              <a:rPr lang="de-DE" sz="1200" i="0" dirty="0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1°17'32.6"S 36°47'14.5"E</a:t>
            </a:r>
          </a:p>
          <a:p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Kreuzung </a:t>
            </a:r>
            <a:r>
              <a:rPr lang="de-DE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Argwings</a:t>
            </a: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Kodhek</a:t>
            </a: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Road+Ring</a:t>
            </a: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Road </a:t>
            </a:r>
            <a:r>
              <a:rPr lang="de-DE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Kilimani</a:t>
            </a:r>
            <a:endParaRPr lang="de-DE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Foto: Moritz Kasper</a:t>
            </a:r>
          </a:p>
        </p:txBody>
      </p:sp>
      <p:sp>
        <p:nvSpPr>
          <p:cNvPr id="9" name="Kreuz 8">
            <a:extLst>
              <a:ext uri="{FF2B5EF4-FFF2-40B4-BE49-F238E27FC236}">
                <a16:creationId xmlns:a16="http://schemas.microsoft.com/office/drawing/2014/main" id="{6C96F953-6A96-5F62-4CFE-82A0C8C0D65C}"/>
              </a:ext>
            </a:extLst>
          </p:cNvPr>
          <p:cNvSpPr/>
          <p:nvPr/>
        </p:nvSpPr>
        <p:spPr>
          <a:xfrm>
            <a:off x="10900544" y="5863943"/>
            <a:ext cx="504056" cy="517807"/>
          </a:xfrm>
          <a:prstGeom prst="plus">
            <a:avLst>
              <a:gd name="adj" fmla="val 45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025D9A-0253-32C1-A568-954883F8F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" t="12988" r="79" b="15077"/>
          <a:stretch/>
        </p:blipFill>
        <p:spPr>
          <a:xfrm>
            <a:off x="172558" y="188640"/>
            <a:ext cx="11828098" cy="638136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3893A4F2-BC76-FA83-BED5-15FA35318B91}"/>
              </a:ext>
            </a:extLst>
          </p:cNvPr>
          <p:cNvSpPr txBox="1">
            <a:spLocks/>
          </p:cNvSpPr>
          <p:nvPr/>
        </p:nvSpPr>
        <p:spPr>
          <a:xfrm>
            <a:off x="552000" y="469900"/>
            <a:ext cx="10972800" cy="61214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300" b="1" kern="12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Scene 03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C9085F2-B5E3-00C9-BEC9-25D70B082BA0}"/>
              </a:ext>
            </a:extLst>
          </p:cNvPr>
          <p:cNvSpPr/>
          <p:nvPr/>
        </p:nvSpPr>
        <p:spPr>
          <a:xfrm>
            <a:off x="7732572" y="5157192"/>
            <a:ext cx="3420000" cy="96565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ED50394-BAB0-8F13-5B1E-751E5637EBD8}"/>
              </a:ext>
            </a:extLst>
          </p:cNvPr>
          <p:cNvSpPr txBox="1">
            <a:spLocks/>
          </p:cNvSpPr>
          <p:nvPr/>
        </p:nvSpPr>
        <p:spPr>
          <a:xfrm>
            <a:off x="7820750" y="5259586"/>
            <a:ext cx="3243643" cy="7775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300" b="1" kern="12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Leipzig</a:t>
            </a:r>
            <a:r>
              <a:rPr lang="pl-PL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DE, 51.339535“N, 12.379246“E</a:t>
            </a:r>
            <a:endParaRPr lang="de-DE" sz="1200" i="0" dirty="0">
              <a:solidFill>
                <a:schemeClr val="bg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Grimmaischer </a:t>
            </a:r>
            <a:r>
              <a:rPr lang="de-DE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Strasse</a:t>
            </a: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29</a:t>
            </a:r>
          </a:p>
          <a:p>
            <a:pPr>
              <a:lnSpc>
                <a:spcPts val="1500"/>
              </a:lnSpc>
            </a:pP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Foto: Karl Eckert</a:t>
            </a:r>
          </a:p>
        </p:txBody>
      </p:sp>
    </p:spTree>
    <p:extLst>
      <p:ext uri="{BB962C8B-B14F-4D97-AF65-F5344CB8AC3E}">
        <p14:creationId xmlns:p14="http://schemas.microsoft.com/office/powerpoint/2010/main" val="272333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E68E706-B770-F08E-EAB1-C977B16CA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6632"/>
            <a:ext cx="11809312" cy="6642738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4BD628-3084-405E-9CF9-20C70406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566" y="6597353"/>
            <a:ext cx="3957257" cy="237821"/>
          </a:xfrm>
        </p:spPr>
        <p:txBody>
          <a:bodyPr/>
          <a:lstStyle/>
          <a:p>
            <a:fld id="{6278D9BF-01C4-4B81-AE0E-CDE0AB37427D}" type="datetime4">
              <a:rPr lang="de-DE" smtClean="0"/>
              <a:t>9. März 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A41FC7-07CF-4E37-8D0F-0B020BA0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638DEE0-67CE-4987-BF7E-1EBBD349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469900"/>
            <a:ext cx="10972800" cy="61214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Scene 04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F16472E5-2894-4AAD-9074-DE436A72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001" y="288000"/>
            <a:ext cx="10943167" cy="230400"/>
          </a:xfrm>
        </p:spPr>
        <p:txBody>
          <a:bodyPr/>
          <a:lstStyle/>
          <a:p>
            <a:r>
              <a:rPr lang="en-US" dirty="0"/>
              <a:t>A virtual and interactive city walk through the in-house research project AdNEB II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B72AA5-4549-4A3C-8507-A0DCAE6F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AdNEB</a:t>
            </a:r>
            <a:r>
              <a:rPr lang="en-US" dirty="0"/>
              <a:t> II| Tag der </a:t>
            </a:r>
            <a:r>
              <a:rPr lang="en-US" dirty="0" err="1"/>
              <a:t>Forschung</a:t>
            </a:r>
            <a:r>
              <a:rPr lang="en-US" dirty="0"/>
              <a:t> am </a:t>
            </a:r>
            <a:r>
              <a:rPr lang="en-US" dirty="0" err="1"/>
              <a:t>Umweltbundesamt</a:t>
            </a:r>
            <a:endParaRPr lang="de-DE" dirty="0"/>
          </a:p>
        </p:txBody>
      </p:sp>
      <p:sp>
        <p:nvSpPr>
          <p:cNvPr id="9" name="Kreuz 8">
            <a:extLst>
              <a:ext uri="{FF2B5EF4-FFF2-40B4-BE49-F238E27FC236}">
                <a16:creationId xmlns:a16="http://schemas.microsoft.com/office/drawing/2014/main" id="{6C96F953-6A96-5F62-4CFE-82A0C8C0D65C}"/>
              </a:ext>
            </a:extLst>
          </p:cNvPr>
          <p:cNvSpPr/>
          <p:nvPr/>
        </p:nvSpPr>
        <p:spPr>
          <a:xfrm>
            <a:off x="10900544" y="5863943"/>
            <a:ext cx="504056" cy="517807"/>
          </a:xfrm>
          <a:prstGeom prst="plus">
            <a:avLst>
              <a:gd name="adj" fmla="val 455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736D685-3F13-7A12-ADAA-416F8A1CE83C}"/>
              </a:ext>
            </a:extLst>
          </p:cNvPr>
          <p:cNvSpPr/>
          <p:nvPr/>
        </p:nvSpPr>
        <p:spPr>
          <a:xfrm>
            <a:off x="7732572" y="5157192"/>
            <a:ext cx="3420000" cy="965654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DE4162B-D4B8-2463-497A-A893D0DBA689}"/>
              </a:ext>
            </a:extLst>
          </p:cNvPr>
          <p:cNvSpPr txBox="1">
            <a:spLocks/>
          </p:cNvSpPr>
          <p:nvPr/>
        </p:nvSpPr>
        <p:spPr>
          <a:xfrm>
            <a:off x="7820750" y="5259586"/>
            <a:ext cx="3243643" cy="7775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300" b="1" kern="120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Dakar</a:t>
            </a:r>
            <a:r>
              <a:rPr lang="pl-PL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SN,</a:t>
            </a:r>
            <a:r>
              <a:rPr lang="de-DE" sz="105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14.675311, -17.432805</a:t>
            </a:r>
          </a:p>
          <a:p>
            <a:pPr>
              <a:lnSpc>
                <a:spcPts val="1500"/>
              </a:lnSpc>
            </a:pPr>
            <a:r>
              <a:rPr lang="fr-FR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Bd de l'Arsenal</a:t>
            </a:r>
            <a:endParaRPr lang="de-DE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1500"/>
              </a:lnSpc>
            </a:pPr>
            <a:r>
              <a:rPr lang="de-DE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Foto: Moritz Kasper</a:t>
            </a:r>
          </a:p>
        </p:txBody>
      </p:sp>
    </p:spTree>
    <p:extLst>
      <p:ext uri="{BB962C8B-B14F-4D97-AF65-F5344CB8AC3E}">
        <p14:creationId xmlns:p14="http://schemas.microsoft.com/office/powerpoint/2010/main" val="2873841347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 grün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1113_AdNEB-Stadtspaziergang_Tag_der_Forschung" id="{F09444B6-AA3C-408A-85E3-E57F20F0238E}" vid="{2F080477-76E8-4800-8090-20DDCE18BEA0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8F8C16D1C6AB459E39A948FD17E016" ma:contentTypeVersion="1" ma:contentTypeDescription="Ein neues Dokument erstellen." ma:contentTypeScope="" ma:versionID="16609ce62e7fb9c7c9b1d51c6887a7ce">
  <xsd:schema xmlns:xsd="http://www.w3.org/2001/XMLSchema" xmlns:xs="http://www.w3.org/2001/XMLSchema" xmlns:p="http://schemas.microsoft.com/office/2006/metadata/properties" xmlns:ns2="aab01996-a0ef-463a-bebc-be117c80d233" targetNamespace="http://schemas.microsoft.com/office/2006/metadata/properties" ma:root="true" ma:fieldsID="a76ecdd6bacc90cfc2ca02edc7477946" ns2:_="">
    <xsd:import namespace="aab01996-a0ef-463a-bebc-be117c80d233"/>
    <xsd:element name="properties">
      <xsd:complexType>
        <xsd:sequence>
          <xsd:element name="documentManagement">
            <xsd:complexType>
              <xsd:all>
                <xsd:element ref="ns2:Auswah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01996-a0ef-463a-bebc-be117c80d233" elementFormDefault="qualified">
    <xsd:import namespace="http://schemas.microsoft.com/office/2006/documentManagement/types"/>
    <xsd:import namespace="http://schemas.microsoft.com/office/infopath/2007/PartnerControls"/>
    <xsd:element name="Auswahl" ma:index="8" nillable="true" ma:displayName="Auswahl" ma:default="1" ma:internalName="Auswahl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swahl xmlns="aab01996-a0ef-463a-bebc-be117c80d233">true</Auswah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D7E23B-70F7-4004-8B32-FCB8A061D7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b01996-a0ef-463a-bebc-be117c80d2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9F97D0-CAB1-47C4-8874-4CB3A054FEE1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ab01996-a0ef-463a-bebc-be117c80d23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7A963F-5FB0-45B0-A9F2-2C39C5EFE0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20251113_AdNEB-Stadtspaziergang_Tag_der_Forschung</Template>
  <TotalTime>0</TotalTime>
  <Words>716</Words>
  <Application>Microsoft Office PowerPoint</Application>
  <PresentationFormat>Breitbild</PresentationFormat>
  <Paragraphs>140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Cambria</vt:lpstr>
      <vt:lpstr>Courier New</vt:lpstr>
      <vt:lpstr>Google Sans</vt:lpstr>
      <vt:lpstr>Meta Offc</vt:lpstr>
      <vt:lpstr>Symbol</vt:lpstr>
      <vt:lpstr>Präsentation grün</vt:lpstr>
      <vt:lpstr>NiCE Conference at the UMWELTBUNDESAMT</vt:lpstr>
      <vt:lpstr>PowerPoint-Präsentation</vt:lpstr>
      <vt:lpstr>PowerPoint-Präsentation</vt:lpstr>
      <vt:lpstr>Quick „get-to-know-each-other“</vt:lpstr>
      <vt:lpstr>Workshop plan</vt:lpstr>
      <vt:lpstr>Scene 01</vt:lpstr>
      <vt:lpstr>Scene 02</vt:lpstr>
      <vt:lpstr>Perspektive 04</vt:lpstr>
      <vt:lpstr>Scene 04</vt:lpstr>
      <vt:lpstr>Keywords of the City Walk</vt:lpstr>
      <vt:lpstr>Thank you for your attention! </vt:lpstr>
    </vt:vector>
  </TitlesOfParts>
  <Company>Umweltbundesamt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 DER FORSCHUNG AM UMWELTBUNDESAMT</dc:title>
  <dc:creator>Glock, Jan-Peter</dc:creator>
  <cp:lastModifiedBy>Eckert, Karl</cp:lastModifiedBy>
  <cp:revision>4</cp:revision>
  <cp:lastPrinted>2022-11-14T15:03:58Z</cp:lastPrinted>
  <dcterms:created xsi:type="dcterms:W3CDTF">2025-11-18T12:26:34Z</dcterms:created>
  <dcterms:modified xsi:type="dcterms:W3CDTF">2026-03-09T13:10:09Z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0x0101004F8F8C16D1C6AB459E39A948FD17E016</vt:lpwstr>
  </property>
</Properties>
</file>