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4"/>
    <p:sldMasterId id="2147483717" r:id="rId5"/>
    <p:sldMasterId id="2147483727" r:id="rId6"/>
    <p:sldMasterId id="2147483737" r:id="rId7"/>
  </p:sldMasterIdLst>
  <p:notesMasterIdLst>
    <p:notesMasterId r:id="rId100"/>
  </p:notesMasterIdLst>
  <p:sldIdLst>
    <p:sldId id="256" r:id="rId8"/>
    <p:sldId id="380" r:id="rId9"/>
    <p:sldId id="265" r:id="rId10"/>
    <p:sldId id="351" r:id="rId11"/>
    <p:sldId id="266" r:id="rId12"/>
    <p:sldId id="270" r:id="rId13"/>
    <p:sldId id="271" r:id="rId14"/>
    <p:sldId id="277" r:id="rId15"/>
    <p:sldId id="352" r:id="rId16"/>
    <p:sldId id="257" r:id="rId17"/>
    <p:sldId id="276" r:id="rId18"/>
    <p:sldId id="278" r:id="rId19"/>
    <p:sldId id="279" r:id="rId20"/>
    <p:sldId id="280" r:id="rId21"/>
    <p:sldId id="282" r:id="rId22"/>
    <p:sldId id="281" r:id="rId23"/>
    <p:sldId id="283" r:id="rId24"/>
    <p:sldId id="284" r:id="rId25"/>
    <p:sldId id="285" r:id="rId26"/>
    <p:sldId id="286" r:id="rId27"/>
    <p:sldId id="353" r:id="rId28"/>
    <p:sldId id="383" r:id="rId29"/>
    <p:sldId id="289" r:id="rId30"/>
    <p:sldId id="378" r:id="rId31"/>
    <p:sldId id="290" r:id="rId32"/>
    <p:sldId id="291" r:id="rId33"/>
    <p:sldId id="292" r:id="rId34"/>
    <p:sldId id="293" r:id="rId35"/>
    <p:sldId id="377" r:id="rId36"/>
    <p:sldId id="294" r:id="rId37"/>
    <p:sldId id="354" r:id="rId38"/>
    <p:sldId id="296" r:id="rId39"/>
    <p:sldId id="297" r:id="rId40"/>
    <p:sldId id="298" r:id="rId41"/>
    <p:sldId id="374" r:id="rId42"/>
    <p:sldId id="375" r:id="rId43"/>
    <p:sldId id="299" r:id="rId44"/>
    <p:sldId id="303" r:id="rId45"/>
    <p:sldId id="305" r:id="rId46"/>
    <p:sldId id="306" r:id="rId47"/>
    <p:sldId id="307" r:id="rId48"/>
    <p:sldId id="308" r:id="rId49"/>
    <p:sldId id="300" r:id="rId50"/>
    <p:sldId id="301" r:id="rId51"/>
    <p:sldId id="309" r:id="rId52"/>
    <p:sldId id="302" r:id="rId53"/>
    <p:sldId id="310" r:id="rId54"/>
    <p:sldId id="379" r:id="rId55"/>
    <p:sldId id="364" r:id="rId56"/>
    <p:sldId id="365" r:id="rId57"/>
    <p:sldId id="366" r:id="rId58"/>
    <p:sldId id="370" r:id="rId59"/>
    <p:sldId id="367" r:id="rId60"/>
    <p:sldId id="372" r:id="rId61"/>
    <p:sldId id="373" r:id="rId62"/>
    <p:sldId id="355"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7" r:id="rId76"/>
    <p:sldId id="326" r:id="rId77"/>
    <p:sldId id="328" r:id="rId78"/>
    <p:sldId id="329" r:id="rId79"/>
    <p:sldId id="330" r:id="rId80"/>
    <p:sldId id="331" r:id="rId81"/>
    <p:sldId id="332" r:id="rId82"/>
    <p:sldId id="368" r:id="rId83"/>
    <p:sldId id="333" r:id="rId84"/>
    <p:sldId id="334" r:id="rId85"/>
    <p:sldId id="335" r:id="rId86"/>
    <p:sldId id="336" r:id="rId87"/>
    <p:sldId id="337" r:id="rId88"/>
    <p:sldId id="356" r:id="rId89"/>
    <p:sldId id="381" r:id="rId90"/>
    <p:sldId id="339" r:id="rId91"/>
    <p:sldId id="340" r:id="rId92"/>
    <p:sldId id="341" r:id="rId93"/>
    <p:sldId id="342" r:id="rId94"/>
    <p:sldId id="343" r:id="rId95"/>
    <p:sldId id="344" r:id="rId96"/>
    <p:sldId id="273" r:id="rId97"/>
    <p:sldId id="345" r:id="rId98"/>
    <p:sldId id="382" r:id="rId9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58" userDrawn="1">
          <p15:clr>
            <a:srgbClr val="A4A3A4"/>
          </p15:clr>
        </p15:guide>
        <p15:guide id="2" orient="horz" pos="210" userDrawn="1">
          <p15:clr>
            <a:srgbClr val="A4A3A4"/>
          </p15:clr>
        </p15:guide>
        <p15:guide id="3" orient="horz" pos="4020" userDrawn="1">
          <p15:clr>
            <a:srgbClr val="A4A3A4"/>
          </p15:clr>
        </p15:guide>
        <p15:guide id="4" orient="horz" pos="663" userDrawn="1">
          <p15:clr>
            <a:srgbClr val="A4A3A4"/>
          </p15:clr>
        </p15:guide>
        <p15:guide id="5" orient="horz" pos="296" userDrawn="1">
          <p15:clr>
            <a:srgbClr val="A4A3A4"/>
          </p15:clr>
        </p15:guide>
        <p15:guide id="6" pos="348" userDrawn="1">
          <p15:clr>
            <a:srgbClr val="A4A3A4"/>
          </p15:clr>
        </p15:guide>
        <p15:guide id="7" pos="7304" userDrawn="1">
          <p15:clr>
            <a:srgbClr val="A4A3A4"/>
          </p15:clr>
        </p15:guide>
        <p15:guide id="8" pos="5473" userDrawn="1">
          <p15:clr>
            <a:srgbClr val="A4A3A4"/>
          </p15:clr>
        </p15:guide>
        <p15:guide id="9" pos="5593"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6BED93D-6FE4-D822-CF4E-AE29CB576D7E}" name="Dörthe Melanie Kemper" initials="MK" userId="S::melanie.kemper@ecologic.eu::e9b2a5a0-9c23-44a0-a9be-9f7fee88ece7" providerId="AD"/>
  <p188:author id="{DB14F064-145B-EDA5-3057-8092D6B20C84}" name="Beáta Welk Vargová" initials="BW" userId="S::beata.welk-vargova@ecologic.eu::08e03bcb-cb9c-4bc5-8c63-fff976ad54a5" providerId="AD"/>
  <p188:author id="{5BB65AA4-ABDE-0EC1-ACA6-5B743EBA6414}" name="cwoitaske@pharmazie.uni-kiel.de" initials="cw" userId="S::urn:spo:guest#cwoitaske@pharmazie.uni-kiel.de::" providerId="AD"/>
  <p188:author id="{AE3D7CB9-4562-0A4F-181E-4181913B1D81}" name="arne.hein@uba.de" initials="ar" userId="S::urn:spo:guest#arne.hein@uba.de::" providerId="AD"/>
  <p188:author id="{4B9422D9-070A-3F5D-87BF-0F090336BF26}" name="strehse@toxi.uni-kiel.de" initials="st" userId="S::urn:spo:guest#strehse@toxi.uni-kiel.de::"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28A22"/>
    <a:srgbClr val="CE1F5E"/>
    <a:srgbClr val="005F85"/>
    <a:srgbClr val="4B4B4D"/>
    <a:srgbClr val="F0F1F1"/>
    <a:srgbClr val="8305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08" autoAdjust="0"/>
    <p:restoredTop sz="86467" autoAdjust="0"/>
  </p:normalViewPr>
  <p:slideViewPr>
    <p:cSldViewPr snapToGrid="0">
      <p:cViewPr varScale="1">
        <p:scale>
          <a:sx n="103" d="100"/>
          <a:sy n="103" d="100"/>
        </p:scale>
        <p:origin x="114" y="270"/>
      </p:cViewPr>
      <p:guideLst>
        <p:guide orient="horz" pos="958"/>
        <p:guide orient="horz" pos="210"/>
        <p:guide orient="horz" pos="4020"/>
        <p:guide orient="horz" pos="663"/>
        <p:guide orient="horz" pos="296"/>
        <p:guide pos="348"/>
        <p:guide pos="7304"/>
        <p:guide pos="5473"/>
        <p:guide pos="5593"/>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viewProps" Target="viewProps.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theme" Target="theme/theme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tableStyles" Target="tableStyles.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notesMaster" Target="notesMasters/notesMaster1.xml"/><Relationship Id="rId105" Type="http://schemas.microsoft.com/office/2018/10/relationships/authors" Target="author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EEA4CE-E086-4DF7-9428-E10D315062C8}" type="doc">
      <dgm:prSet loTypeId="urn:microsoft.com/office/officeart/2005/8/layout/chevron2" loCatId="process" qsTypeId="urn:microsoft.com/office/officeart/2005/8/quickstyle/simple1" qsCatId="simple" csTypeId="urn:microsoft.com/office/officeart/2005/8/colors/accent0_3" csCatId="mainScheme" phldr="1"/>
      <dgm:spPr/>
      <dgm:t>
        <a:bodyPr/>
        <a:lstStyle/>
        <a:p>
          <a:endParaRPr lang="de-DE"/>
        </a:p>
      </dgm:t>
    </dgm:pt>
    <dgm:pt modelId="{9391CD6F-2EEC-4E06-ACC9-D1644B040732}">
      <dgm:prSet phldrT="[Text]" phldr="0" custT="1"/>
      <dgm:spPr>
        <a:solidFill>
          <a:schemeClr val="tx2">
            <a:alpha val="90000"/>
          </a:schemeClr>
        </a:solidFill>
        <a:ln>
          <a:noFill/>
        </a:ln>
      </dgm:spPr>
      <dgm:t>
        <a:bodyPr bIns="0"/>
        <a:lstStyle/>
        <a:p>
          <a:pPr rtl="0">
            <a:buFontTx/>
            <a:buNone/>
          </a:pPr>
          <a:r>
            <a:rPr lang="de-DE" sz="2400" b="1" cap="none" baseline="0">
              <a:solidFill>
                <a:schemeClr val="bg1"/>
              </a:solidFill>
              <a:latin typeface="Calibri"/>
            </a:rPr>
            <a:t>Entwicklung &amp; Produktion</a:t>
          </a:r>
          <a:endParaRPr lang="de-DE" sz="2400" b="1" cap="none" baseline="0">
            <a:solidFill>
              <a:schemeClr val="bg1"/>
            </a:solidFill>
          </a:endParaRPr>
        </a:p>
      </dgm:t>
    </dgm:pt>
    <dgm:pt modelId="{9E20BA5E-06C6-41D8-84C6-24F68C7B1FBB}" type="parTrans" cxnId="{FF5314B9-A6D3-4675-8EC8-ADB5CF0A94FE}">
      <dgm:prSet/>
      <dgm:spPr/>
      <dgm:t>
        <a:bodyPr/>
        <a:lstStyle/>
        <a:p>
          <a:endParaRPr lang="de-DE" sz="2400"/>
        </a:p>
      </dgm:t>
    </dgm:pt>
    <dgm:pt modelId="{2833205A-6753-404C-B515-CB2600825A3C}" type="sibTrans" cxnId="{FF5314B9-A6D3-4675-8EC8-ADB5CF0A94FE}">
      <dgm:prSet/>
      <dgm:spPr/>
      <dgm:t>
        <a:bodyPr/>
        <a:lstStyle/>
        <a:p>
          <a:endParaRPr lang="de-DE" sz="2400"/>
        </a:p>
      </dgm:t>
    </dgm:pt>
    <dgm:pt modelId="{6450FD31-42D6-4CE1-9791-076B1C93F7B2}">
      <dgm:prSet phldrT="[Text]" phldr="0" custT="1"/>
      <dgm:spPr>
        <a:solidFill>
          <a:schemeClr val="bg2"/>
        </a:solidFill>
        <a:ln>
          <a:noFill/>
        </a:ln>
      </dgm:spPr>
      <dgm:t>
        <a:bodyPr/>
        <a:lstStyle/>
        <a:p>
          <a:endParaRPr lang="de-DE" sz="2400"/>
        </a:p>
      </dgm:t>
    </dgm:pt>
    <dgm:pt modelId="{8AA708F8-3D61-4E63-BC22-21F254B7BDA6}" type="parTrans" cxnId="{BF4CD615-05B4-4D5E-8DB1-981CFD51A751}">
      <dgm:prSet/>
      <dgm:spPr/>
      <dgm:t>
        <a:bodyPr/>
        <a:lstStyle/>
        <a:p>
          <a:endParaRPr lang="de-DE" sz="2400"/>
        </a:p>
      </dgm:t>
    </dgm:pt>
    <dgm:pt modelId="{EF2F4E4F-2435-49DD-98FF-99106DD58466}" type="sibTrans" cxnId="{BF4CD615-05B4-4D5E-8DB1-981CFD51A751}">
      <dgm:prSet/>
      <dgm:spPr/>
      <dgm:t>
        <a:bodyPr/>
        <a:lstStyle/>
        <a:p>
          <a:endParaRPr lang="de-DE" sz="2400"/>
        </a:p>
      </dgm:t>
    </dgm:pt>
    <dgm:pt modelId="{2D79ED29-2ED5-487F-B499-5C248B503AA8}">
      <dgm:prSet phldrT="[Text]" phldr="0" custT="1"/>
      <dgm:spPr>
        <a:solidFill>
          <a:schemeClr val="tx2">
            <a:alpha val="90000"/>
          </a:schemeClr>
        </a:solidFill>
        <a:ln>
          <a:noFill/>
        </a:ln>
      </dgm:spPr>
      <dgm:t>
        <a:bodyPr bIns="0"/>
        <a:lstStyle/>
        <a:p>
          <a:pPr rtl="0">
            <a:buNone/>
          </a:pPr>
          <a:r>
            <a:rPr lang="de-DE" sz="2400" b="1" cap="none" baseline="0">
              <a:solidFill>
                <a:schemeClr val="bg1"/>
              </a:solidFill>
              <a:latin typeface="Calibri"/>
            </a:rPr>
            <a:t>Zulassung &amp; Überwachung</a:t>
          </a:r>
          <a:endParaRPr lang="de-DE" sz="2400" b="1" cap="none" baseline="0">
            <a:solidFill>
              <a:schemeClr val="bg1"/>
            </a:solidFill>
          </a:endParaRPr>
        </a:p>
      </dgm:t>
    </dgm:pt>
    <dgm:pt modelId="{B2E39B94-D6E9-4976-B250-99B3EB0CBBAE}" type="parTrans" cxnId="{8E2CC087-780A-476D-9AA8-9D067285032A}">
      <dgm:prSet/>
      <dgm:spPr/>
      <dgm:t>
        <a:bodyPr/>
        <a:lstStyle/>
        <a:p>
          <a:endParaRPr lang="de-DE" sz="2400"/>
        </a:p>
      </dgm:t>
    </dgm:pt>
    <dgm:pt modelId="{A79C43F5-AE90-4D6F-B691-064645B7A670}" type="sibTrans" cxnId="{8E2CC087-780A-476D-9AA8-9D067285032A}">
      <dgm:prSet/>
      <dgm:spPr/>
      <dgm:t>
        <a:bodyPr/>
        <a:lstStyle/>
        <a:p>
          <a:endParaRPr lang="de-DE" sz="2400"/>
        </a:p>
      </dgm:t>
    </dgm:pt>
    <dgm:pt modelId="{28FCDF58-C5C1-4750-99D4-D33C3B55E7A9}">
      <dgm:prSet phldrT="[Text]" phldr="0" custT="1"/>
      <dgm:spPr>
        <a:solidFill>
          <a:schemeClr val="bg2"/>
        </a:solidFill>
        <a:ln>
          <a:noFill/>
        </a:ln>
      </dgm:spPr>
      <dgm:t>
        <a:bodyPr/>
        <a:lstStyle/>
        <a:p>
          <a:pPr rtl="0"/>
          <a:endParaRPr lang="de-DE" sz="2400"/>
        </a:p>
      </dgm:t>
    </dgm:pt>
    <dgm:pt modelId="{FD9604C0-6365-48B0-8F39-CE32B9565BE3}" type="parTrans" cxnId="{93301497-1EDD-445A-985A-C42212B9DAD6}">
      <dgm:prSet/>
      <dgm:spPr/>
      <dgm:t>
        <a:bodyPr/>
        <a:lstStyle/>
        <a:p>
          <a:endParaRPr lang="de-DE" sz="2400"/>
        </a:p>
      </dgm:t>
    </dgm:pt>
    <dgm:pt modelId="{31C5FC47-F17F-483B-BE57-88601107FADF}" type="sibTrans" cxnId="{93301497-1EDD-445A-985A-C42212B9DAD6}">
      <dgm:prSet/>
      <dgm:spPr/>
      <dgm:t>
        <a:bodyPr/>
        <a:lstStyle/>
        <a:p>
          <a:endParaRPr lang="de-DE" sz="2400"/>
        </a:p>
      </dgm:t>
    </dgm:pt>
    <dgm:pt modelId="{1CD6E939-2582-469C-BDD3-F61BB3B95E62}">
      <dgm:prSet phldrT="[Text]" phldr="0" custT="1"/>
      <dgm:spPr>
        <a:solidFill>
          <a:schemeClr val="tx2">
            <a:alpha val="90000"/>
          </a:schemeClr>
        </a:solidFill>
        <a:ln>
          <a:noFill/>
        </a:ln>
      </dgm:spPr>
      <dgm:t>
        <a:bodyPr bIns="0"/>
        <a:lstStyle/>
        <a:p>
          <a:pPr rtl="0">
            <a:buFontTx/>
            <a:buNone/>
          </a:pPr>
          <a:r>
            <a:rPr lang="de-DE" sz="2400" b="1" cap="none" baseline="0">
              <a:solidFill>
                <a:schemeClr val="bg1"/>
              </a:solidFill>
              <a:latin typeface="Calibri"/>
            </a:rPr>
            <a:t>Verschreibung &amp; Abgabe</a:t>
          </a:r>
          <a:endParaRPr lang="de-DE" sz="2400" b="1" cap="none" baseline="0">
            <a:solidFill>
              <a:schemeClr val="bg1"/>
            </a:solidFill>
          </a:endParaRPr>
        </a:p>
      </dgm:t>
    </dgm:pt>
    <dgm:pt modelId="{4B4E7889-BC7E-450C-9B0F-65DC5DDAE0EC}" type="parTrans" cxnId="{52ED8540-C0E3-4B0B-80A2-2D8FB2EC7D13}">
      <dgm:prSet/>
      <dgm:spPr/>
      <dgm:t>
        <a:bodyPr/>
        <a:lstStyle/>
        <a:p>
          <a:endParaRPr lang="de-DE" sz="2400"/>
        </a:p>
      </dgm:t>
    </dgm:pt>
    <dgm:pt modelId="{8ABCFB37-F9CD-45E2-94F2-777E456E70A2}" type="sibTrans" cxnId="{52ED8540-C0E3-4B0B-80A2-2D8FB2EC7D13}">
      <dgm:prSet/>
      <dgm:spPr/>
      <dgm:t>
        <a:bodyPr/>
        <a:lstStyle/>
        <a:p>
          <a:endParaRPr lang="de-DE" sz="2400"/>
        </a:p>
      </dgm:t>
    </dgm:pt>
    <dgm:pt modelId="{4E35DC08-3566-4E75-B55B-0440292ECDE9}">
      <dgm:prSet phldrT="[Text]" phldr="0" custT="1"/>
      <dgm:spPr>
        <a:solidFill>
          <a:schemeClr val="bg2"/>
        </a:solidFill>
        <a:ln>
          <a:noFill/>
        </a:ln>
      </dgm:spPr>
      <dgm:t>
        <a:bodyPr/>
        <a:lstStyle/>
        <a:p>
          <a:pPr rtl="0"/>
          <a:endParaRPr lang="de-DE" sz="2400"/>
        </a:p>
      </dgm:t>
    </dgm:pt>
    <dgm:pt modelId="{4E776171-D853-4029-AC53-C87BBF8BDCC1}" type="parTrans" cxnId="{FD094B19-67AC-4828-9115-1D24198BF237}">
      <dgm:prSet/>
      <dgm:spPr/>
      <dgm:t>
        <a:bodyPr/>
        <a:lstStyle/>
        <a:p>
          <a:endParaRPr lang="de-DE" sz="2400"/>
        </a:p>
      </dgm:t>
    </dgm:pt>
    <dgm:pt modelId="{79F70E51-E52F-4200-971B-78B45EF3D071}" type="sibTrans" cxnId="{FD094B19-67AC-4828-9115-1D24198BF237}">
      <dgm:prSet/>
      <dgm:spPr/>
      <dgm:t>
        <a:bodyPr/>
        <a:lstStyle/>
        <a:p>
          <a:endParaRPr lang="de-DE" sz="2400"/>
        </a:p>
      </dgm:t>
    </dgm:pt>
    <dgm:pt modelId="{0AF28A06-5547-4363-B184-AFDDBE2ED269}">
      <dgm:prSet phldr="0" custT="1"/>
      <dgm:spPr>
        <a:solidFill>
          <a:schemeClr val="tx2">
            <a:alpha val="90000"/>
          </a:schemeClr>
        </a:solidFill>
        <a:ln>
          <a:noFill/>
        </a:ln>
      </dgm:spPr>
      <dgm:t>
        <a:bodyPr bIns="0"/>
        <a:lstStyle/>
        <a:p>
          <a:pPr>
            <a:buFontTx/>
            <a:buNone/>
          </a:pPr>
          <a:r>
            <a:rPr lang="de-DE" sz="2400" b="1" cap="none" baseline="0">
              <a:solidFill>
                <a:schemeClr val="bg1"/>
              </a:solidFill>
              <a:latin typeface="Calibri"/>
            </a:rPr>
            <a:t>Anwendung</a:t>
          </a:r>
        </a:p>
      </dgm:t>
    </dgm:pt>
    <dgm:pt modelId="{FF1430E6-4770-48CF-B03C-DAF07E98A1EE}" type="parTrans" cxnId="{DB832D3A-B11D-408B-9777-320D1541F812}">
      <dgm:prSet/>
      <dgm:spPr/>
      <dgm:t>
        <a:bodyPr/>
        <a:lstStyle/>
        <a:p>
          <a:endParaRPr lang="de-DE" sz="2400"/>
        </a:p>
      </dgm:t>
    </dgm:pt>
    <dgm:pt modelId="{9E131870-35DC-441D-990F-B800A8EF03BD}" type="sibTrans" cxnId="{DB832D3A-B11D-408B-9777-320D1541F812}">
      <dgm:prSet/>
      <dgm:spPr/>
      <dgm:t>
        <a:bodyPr/>
        <a:lstStyle/>
        <a:p>
          <a:endParaRPr lang="de-DE" sz="2400"/>
        </a:p>
      </dgm:t>
    </dgm:pt>
    <dgm:pt modelId="{D5E3DED0-4DAA-455D-8A3F-1FFCCABA6271}">
      <dgm:prSet phldr="0" custT="1"/>
      <dgm:spPr>
        <a:solidFill>
          <a:schemeClr val="bg2"/>
        </a:solidFill>
        <a:ln>
          <a:noFill/>
        </a:ln>
      </dgm:spPr>
      <dgm:t>
        <a:bodyPr/>
        <a:lstStyle/>
        <a:p>
          <a:pPr rtl="0"/>
          <a:endParaRPr lang="de-DE" sz="2400">
            <a:latin typeface="Calibri"/>
          </a:endParaRPr>
        </a:p>
      </dgm:t>
    </dgm:pt>
    <dgm:pt modelId="{91FD490F-7648-43EE-A5CC-37E7314AC954}" type="parTrans" cxnId="{AF8D2152-2A8A-4C71-AFC1-3CC135F3529D}">
      <dgm:prSet/>
      <dgm:spPr/>
      <dgm:t>
        <a:bodyPr/>
        <a:lstStyle/>
        <a:p>
          <a:endParaRPr lang="de-DE" sz="2400"/>
        </a:p>
      </dgm:t>
    </dgm:pt>
    <dgm:pt modelId="{9089697F-3CB2-4FD6-AA58-EEB3EE1930C6}" type="sibTrans" cxnId="{AF8D2152-2A8A-4C71-AFC1-3CC135F3529D}">
      <dgm:prSet/>
      <dgm:spPr/>
      <dgm:t>
        <a:bodyPr/>
        <a:lstStyle/>
        <a:p>
          <a:endParaRPr lang="de-DE" sz="2400"/>
        </a:p>
      </dgm:t>
    </dgm:pt>
    <dgm:pt modelId="{E970EDCA-B7FB-4CD8-8B96-B2038C3DC64F}">
      <dgm:prSet phldr="0" custT="1"/>
      <dgm:spPr>
        <a:solidFill>
          <a:schemeClr val="tx2">
            <a:alpha val="90000"/>
          </a:schemeClr>
        </a:solidFill>
        <a:ln>
          <a:noFill/>
        </a:ln>
      </dgm:spPr>
      <dgm:t>
        <a:bodyPr bIns="0"/>
        <a:lstStyle/>
        <a:p>
          <a:pPr rtl="0">
            <a:buFontTx/>
            <a:buNone/>
          </a:pPr>
          <a:r>
            <a:rPr lang="de-DE" sz="2400" b="1" cap="none" baseline="0">
              <a:solidFill>
                <a:schemeClr val="bg1"/>
              </a:solidFill>
              <a:latin typeface="Calibri"/>
            </a:rPr>
            <a:t>Sammlung &amp; Entsorgung</a:t>
          </a:r>
        </a:p>
      </dgm:t>
    </dgm:pt>
    <dgm:pt modelId="{79520617-3D6E-4DC7-9556-2900AC39DF31}" type="parTrans" cxnId="{B2DFDBD0-4375-4A67-9D46-8BE340BFF3D8}">
      <dgm:prSet/>
      <dgm:spPr/>
      <dgm:t>
        <a:bodyPr/>
        <a:lstStyle/>
        <a:p>
          <a:endParaRPr lang="de-DE" sz="2400"/>
        </a:p>
      </dgm:t>
    </dgm:pt>
    <dgm:pt modelId="{502162A1-6A83-4C77-9D57-3ACF5743B2F8}" type="sibTrans" cxnId="{B2DFDBD0-4375-4A67-9D46-8BE340BFF3D8}">
      <dgm:prSet/>
      <dgm:spPr/>
      <dgm:t>
        <a:bodyPr/>
        <a:lstStyle/>
        <a:p>
          <a:endParaRPr lang="de-DE" sz="2400"/>
        </a:p>
      </dgm:t>
    </dgm:pt>
    <dgm:pt modelId="{C607B6A5-2366-4A37-8FE4-935953D29167}">
      <dgm:prSet phldr="0" custT="1"/>
      <dgm:spPr>
        <a:solidFill>
          <a:schemeClr val="bg2"/>
        </a:solidFill>
        <a:ln>
          <a:noFill/>
        </a:ln>
      </dgm:spPr>
      <dgm:t>
        <a:bodyPr/>
        <a:lstStyle/>
        <a:p>
          <a:pPr rtl="0"/>
          <a:endParaRPr lang="de-DE" sz="2400">
            <a:latin typeface="Calibri"/>
          </a:endParaRPr>
        </a:p>
      </dgm:t>
    </dgm:pt>
    <dgm:pt modelId="{B267B3F9-59A2-41CB-9E0A-B90F6456D39A}" type="parTrans" cxnId="{741C94AA-47A8-4E1E-901E-77408DBCB073}">
      <dgm:prSet/>
      <dgm:spPr/>
      <dgm:t>
        <a:bodyPr/>
        <a:lstStyle/>
        <a:p>
          <a:endParaRPr lang="de-DE" sz="2400"/>
        </a:p>
      </dgm:t>
    </dgm:pt>
    <dgm:pt modelId="{46A05474-42B8-40F6-8D5C-FA3456954E21}" type="sibTrans" cxnId="{741C94AA-47A8-4E1E-901E-77408DBCB073}">
      <dgm:prSet/>
      <dgm:spPr/>
      <dgm:t>
        <a:bodyPr/>
        <a:lstStyle/>
        <a:p>
          <a:endParaRPr lang="de-DE" sz="2400"/>
        </a:p>
      </dgm:t>
    </dgm:pt>
    <dgm:pt modelId="{D731953B-525A-4A79-B0E9-0A67CAEF9950}">
      <dgm:prSet phldr="0" custT="1"/>
      <dgm:spPr>
        <a:solidFill>
          <a:schemeClr val="tx2">
            <a:alpha val="90000"/>
          </a:schemeClr>
        </a:solidFill>
        <a:ln>
          <a:noFill/>
        </a:ln>
      </dgm:spPr>
      <dgm:t>
        <a:bodyPr bIns="0"/>
        <a:lstStyle/>
        <a:p>
          <a:pPr>
            <a:buFontTx/>
            <a:buNone/>
          </a:pPr>
          <a:r>
            <a:rPr lang="de-DE" sz="2400" b="1" cap="none" baseline="0">
              <a:solidFill>
                <a:schemeClr val="bg1"/>
              </a:solidFill>
              <a:latin typeface="Calibri"/>
            </a:rPr>
            <a:t>Abwasserbehandlung </a:t>
          </a:r>
          <a:endParaRPr lang="de-DE" sz="2400" b="1" cap="none" baseline="0">
            <a:solidFill>
              <a:schemeClr val="bg1"/>
            </a:solidFill>
          </a:endParaRPr>
        </a:p>
      </dgm:t>
    </dgm:pt>
    <dgm:pt modelId="{326D12DD-B3F4-4ADD-B923-23639F51D20B}" type="parTrans" cxnId="{980F6507-BC92-4643-B391-3A2372601D0B}">
      <dgm:prSet/>
      <dgm:spPr/>
      <dgm:t>
        <a:bodyPr/>
        <a:lstStyle/>
        <a:p>
          <a:endParaRPr lang="de-DE" sz="2400"/>
        </a:p>
      </dgm:t>
    </dgm:pt>
    <dgm:pt modelId="{AA41E0A6-7B0A-439F-8790-66B9BE013F60}" type="sibTrans" cxnId="{980F6507-BC92-4643-B391-3A2372601D0B}">
      <dgm:prSet/>
      <dgm:spPr/>
      <dgm:t>
        <a:bodyPr/>
        <a:lstStyle/>
        <a:p>
          <a:endParaRPr lang="de-DE" sz="2400"/>
        </a:p>
      </dgm:t>
    </dgm:pt>
    <dgm:pt modelId="{32D90BA5-0D46-4676-ACDB-C7AC21F86440}">
      <dgm:prSet phldr="0" custT="1"/>
      <dgm:spPr>
        <a:solidFill>
          <a:schemeClr val="bg2"/>
        </a:solidFill>
        <a:ln>
          <a:noFill/>
        </a:ln>
      </dgm:spPr>
      <dgm:t>
        <a:bodyPr/>
        <a:lstStyle/>
        <a:p>
          <a:pPr rtl="0"/>
          <a:endParaRPr lang="de-DE" sz="2400">
            <a:latin typeface="Calibri"/>
          </a:endParaRPr>
        </a:p>
      </dgm:t>
    </dgm:pt>
    <dgm:pt modelId="{288AF4E1-D3D6-4527-96B9-2D0684862878}" type="parTrans" cxnId="{92B28F1D-7567-4023-82C1-09ACBB9C5F2D}">
      <dgm:prSet/>
      <dgm:spPr/>
      <dgm:t>
        <a:bodyPr/>
        <a:lstStyle/>
        <a:p>
          <a:endParaRPr lang="de-DE" sz="2400"/>
        </a:p>
      </dgm:t>
    </dgm:pt>
    <dgm:pt modelId="{12F65933-B16C-4948-837B-5E52D05B619A}" type="sibTrans" cxnId="{92B28F1D-7567-4023-82C1-09ACBB9C5F2D}">
      <dgm:prSet/>
      <dgm:spPr/>
      <dgm:t>
        <a:bodyPr/>
        <a:lstStyle/>
        <a:p>
          <a:endParaRPr lang="de-DE" sz="2400"/>
        </a:p>
      </dgm:t>
    </dgm:pt>
    <dgm:pt modelId="{900DCD1B-AA3C-428D-960D-79808307E415}" type="pres">
      <dgm:prSet presAssocID="{86EEA4CE-E086-4DF7-9428-E10D315062C8}" presName="linearFlow" presStyleCnt="0">
        <dgm:presLayoutVars>
          <dgm:dir/>
          <dgm:animLvl val="lvl"/>
          <dgm:resizeHandles val="exact"/>
        </dgm:presLayoutVars>
      </dgm:prSet>
      <dgm:spPr/>
    </dgm:pt>
    <dgm:pt modelId="{9EE7CF67-BBF8-4065-9F75-27E1F7D72D75}" type="pres">
      <dgm:prSet presAssocID="{32D90BA5-0D46-4676-ACDB-C7AC21F86440}" presName="composite" presStyleCnt="0"/>
      <dgm:spPr/>
    </dgm:pt>
    <dgm:pt modelId="{4EE24FE4-C133-43FF-8515-8483F2A9CEE5}" type="pres">
      <dgm:prSet presAssocID="{32D90BA5-0D46-4676-ACDB-C7AC21F86440}" presName="parentText" presStyleLbl="alignNode1" presStyleIdx="0" presStyleCnt="6" custLinFactNeighborX="-9058">
        <dgm:presLayoutVars>
          <dgm:chMax val="1"/>
          <dgm:bulletEnabled val="1"/>
        </dgm:presLayoutVars>
      </dgm:prSet>
      <dgm:spPr/>
    </dgm:pt>
    <dgm:pt modelId="{DF66BD16-C835-41ED-9570-29C6B251E9FC}" type="pres">
      <dgm:prSet presAssocID="{32D90BA5-0D46-4676-ACDB-C7AC21F86440}" presName="descendantText" presStyleLbl="alignAcc1" presStyleIdx="0" presStyleCnt="6" custScaleX="100000" custLinFactNeighborX="346" custLinFactNeighborY="-392">
        <dgm:presLayoutVars>
          <dgm:bulletEnabled val="1"/>
        </dgm:presLayoutVars>
      </dgm:prSet>
      <dgm:spPr>
        <a:prstGeom prst="rect">
          <a:avLst/>
        </a:prstGeom>
      </dgm:spPr>
    </dgm:pt>
    <dgm:pt modelId="{8D8C8495-1CFC-48CB-AFCB-60EAB3AF00C4}" type="pres">
      <dgm:prSet presAssocID="{12F65933-B16C-4948-837B-5E52D05B619A}" presName="sp" presStyleCnt="0"/>
      <dgm:spPr/>
    </dgm:pt>
    <dgm:pt modelId="{23D72997-B3E8-4F4D-86F4-F36EED65886D}" type="pres">
      <dgm:prSet presAssocID="{6450FD31-42D6-4CE1-9791-076B1C93F7B2}" presName="composite" presStyleCnt="0"/>
      <dgm:spPr/>
    </dgm:pt>
    <dgm:pt modelId="{21AA0AA8-F92D-4FD1-B61F-DD9ED4FE4C8A}" type="pres">
      <dgm:prSet presAssocID="{6450FD31-42D6-4CE1-9791-076B1C93F7B2}" presName="parentText" presStyleLbl="alignNode1" presStyleIdx="1" presStyleCnt="6">
        <dgm:presLayoutVars>
          <dgm:chMax val="1"/>
          <dgm:bulletEnabled val="1"/>
        </dgm:presLayoutVars>
      </dgm:prSet>
      <dgm:spPr/>
    </dgm:pt>
    <dgm:pt modelId="{34C1D0D9-1E49-4906-8446-B97355F1D61B}" type="pres">
      <dgm:prSet presAssocID="{6450FD31-42D6-4CE1-9791-076B1C93F7B2}" presName="descendantText" presStyleLbl="alignAcc1" presStyleIdx="1" presStyleCnt="6">
        <dgm:presLayoutVars>
          <dgm:bulletEnabled val="1"/>
        </dgm:presLayoutVars>
      </dgm:prSet>
      <dgm:spPr>
        <a:prstGeom prst="rect">
          <a:avLst/>
        </a:prstGeom>
      </dgm:spPr>
    </dgm:pt>
    <dgm:pt modelId="{F5E1ABE6-2C96-483D-B7C6-87F209816456}" type="pres">
      <dgm:prSet presAssocID="{EF2F4E4F-2435-49DD-98FF-99106DD58466}" presName="sp" presStyleCnt="0"/>
      <dgm:spPr/>
    </dgm:pt>
    <dgm:pt modelId="{771C7176-793B-40AF-A06E-3DA18D6EA62B}" type="pres">
      <dgm:prSet presAssocID="{28FCDF58-C5C1-4750-99D4-D33C3B55E7A9}" presName="composite" presStyleCnt="0"/>
      <dgm:spPr/>
    </dgm:pt>
    <dgm:pt modelId="{6087EA70-264A-4431-8CAB-42CA7ACE2C09}" type="pres">
      <dgm:prSet presAssocID="{28FCDF58-C5C1-4750-99D4-D33C3B55E7A9}" presName="parentText" presStyleLbl="alignNode1" presStyleIdx="2" presStyleCnt="6">
        <dgm:presLayoutVars>
          <dgm:chMax val="1"/>
          <dgm:bulletEnabled val="1"/>
        </dgm:presLayoutVars>
      </dgm:prSet>
      <dgm:spPr/>
    </dgm:pt>
    <dgm:pt modelId="{B13B9AF5-D515-441F-9ED5-A79064E392FB}" type="pres">
      <dgm:prSet presAssocID="{28FCDF58-C5C1-4750-99D4-D33C3B55E7A9}" presName="descendantText" presStyleLbl="alignAcc1" presStyleIdx="2" presStyleCnt="6">
        <dgm:presLayoutVars>
          <dgm:bulletEnabled val="1"/>
        </dgm:presLayoutVars>
      </dgm:prSet>
      <dgm:spPr>
        <a:prstGeom prst="rect">
          <a:avLst/>
        </a:prstGeom>
      </dgm:spPr>
    </dgm:pt>
    <dgm:pt modelId="{D9B2C571-B30D-4F5E-B329-A329666E2F9C}" type="pres">
      <dgm:prSet presAssocID="{31C5FC47-F17F-483B-BE57-88601107FADF}" presName="sp" presStyleCnt="0"/>
      <dgm:spPr/>
    </dgm:pt>
    <dgm:pt modelId="{0404C346-6702-419C-89CA-5A93603DD173}" type="pres">
      <dgm:prSet presAssocID="{4E35DC08-3566-4E75-B55B-0440292ECDE9}" presName="composite" presStyleCnt="0"/>
      <dgm:spPr/>
    </dgm:pt>
    <dgm:pt modelId="{23C258E9-A81F-4476-9FA7-1CD6DD4D0956}" type="pres">
      <dgm:prSet presAssocID="{4E35DC08-3566-4E75-B55B-0440292ECDE9}" presName="parentText" presStyleLbl="alignNode1" presStyleIdx="3" presStyleCnt="6">
        <dgm:presLayoutVars>
          <dgm:chMax val="1"/>
          <dgm:bulletEnabled val="1"/>
        </dgm:presLayoutVars>
      </dgm:prSet>
      <dgm:spPr/>
    </dgm:pt>
    <dgm:pt modelId="{FA772438-9078-46DB-91AF-37EAF142D4DD}" type="pres">
      <dgm:prSet presAssocID="{4E35DC08-3566-4E75-B55B-0440292ECDE9}" presName="descendantText" presStyleLbl="alignAcc1" presStyleIdx="3" presStyleCnt="6">
        <dgm:presLayoutVars>
          <dgm:bulletEnabled val="1"/>
        </dgm:presLayoutVars>
      </dgm:prSet>
      <dgm:spPr>
        <a:prstGeom prst="rect">
          <a:avLst/>
        </a:prstGeom>
      </dgm:spPr>
    </dgm:pt>
    <dgm:pt modelId="{22606B1D-70A1-4BE5-B123-5A48AC1C4EAD}" type="pres">
      <dgm:prSet presAssocID="{79F70E51-E52F-4200-971B-78B45EF3D071}" presName="sp" presStyleCnt="0"/>
      <dgm:spPr/>
    </dgm:pt>
    <dgm:pt modelId="{5615A3AD-F9C0-46E9-973E-4428BFE54871}" type="pres">
      <dgm:prSet presAssocID="{D5E3DED0-4DAA-455D-8A3F-1FFCCABA6271}" presName="composite" presStyleCnt="0"/>
      <dgm:spPr/>
    </dgm:pt>
    <dgm:pt modelId="{07DBEEB7-D94E-46FB-9E4F-979FF41D9EA5}" type="pres">
      <dgm:prSet presAssocID="{D5E3DED0-4DAA-455D-8A3F-1FFCCABA6271}" presName="parentText" presStyleLbl="alignNode1" presStyleIdx="4" presStyleCnt="6">
        <dgm:presLayoutVars>
          <dgm:chMax val="1"/>
          <dgm:bulletEnabled val="1"/>
        </dgm:presLayoutVars>
      </dgm:prSet>
      <dgm:spPr/>
    </dgm:pt>
    <dgm:pt modelId="{1CB99909-C841-4F0C-A668-90769699E142}" type="pres">
      <dgm:prSet presAssocID="{D5E3DED0-4DAA-455D-8A3F-1FFCCABA6271}" presName="descendantText" presStyleLbl="alignAcc1" presStyleIdx="4" presStyleCnt="6">
        <dgm:presLayoutVars>
          <dgm:bulletEnabled val="1"/>
        </dgm:presLayoutVars>
      </dgm:prSet>
      <dgm:spPr>
        <a:prstGeom prst="rect">
          <a:avLst/>
        </a:prstGeom>
      </dgm:spPr>
    </dgm:pt>
    <dgm:pt modelId="{89A83D0B-4BD9-457F-801D-B896A4E83AF8}" type="pres">
      <dgm:prSet presAssocID="{9089697F-3CB2-4FD6-AA58-EEB3EE1930C6}" presName="sp" presStyleCnt="0"/>
      <dgm:spPr/>
    </dgm:pt>
    <dgm:pt modelId="{07932DED-CC2E-4204-B37E-2BC292221A41}" type="pres">
      <dgm:prSet presAssocID="{C607B6A5-2366-4A37-8FE4-935953D29167}" presName="composite" presStyleCnt="0"/>
      <dgm:spPr/>
    </dgm:pt>
    <dgm:pt modelId="{9643BDC5-4C9F-40C4-89D6-1DBE8F44CD74}" type="pres">
      <dgm:prSet presAssocID="{C607B6A5-2366-4A37-8FE4-935953D29167}" presName="parentText" presStyleLbl="alignNode1" presStyleIdx="5" presStyleCnt="6">
        <dgm:presLayoutVars>
          <dgm:chMax val="1"/>
          <dgm:bulletEnabled val="1"/>
        </dgm:presLayoutVars>
      </dgm:prSet>
      <dgm:spPr/>
    </dgm:pt>
    <dgm:pt modelId="{81B6EADD-8915-40E8-AD7C-B4AB1EE43ECF}" type="pres">
      <dgm:prSet presAssocID="{C607B6A5-2366-4A37-8FE4-935953D29167}" presName="descendantText" presStyleLbl="alignAcc1" presStyleIdx="5" presStyleCnt="6">
        <dgm:presLayoutVars>
          <dgm:bulletEnabled val="1"/>
        </dgm:presLayoutVars>
      </dgm:prSet>
      <dgm:spPr>
        <a:prstGeom prst="rect">
          <a:avLst/>
        </a:prstGeom>
      </dgm:spPr>
    </dgm:pt>
  </dgm:ptLst>
  <dgm:cxnLst>
    <dgm:cxn modelId="{980F6507-BC92-4643-B391-3A2372601D0B}" srcId="{C607B6A5-2366-4A37-8FE4-935953D29167}" destId="{D731953B-525A-4A79-B0E9-0A67CAEF9950}" srcOrd="0" destOrd="0" parTransId="{326D12DD-B3F4-4ADD-B923-23639F51D20B}" sibTransId="{AA41E0A6-7B0A-439F-8790-66B9BE013F60}"/>
    <dgm:cxn modelId="{E006F60A-8092-4D1E-93C2-49F87C0B9959}" type="presOf" srcId="{6450FD31-42D6-4CE1-9791-076B1C93F7B2}" destId="{21AA0AA8-F92D-4FD1-B61F-DD9ED4FE4C8A}" srcOrd="0" destOrd="0" presId="urn:microsoft.com/office/officeart/2005/8/layout/chevron2"/>
    <dgm:cxn modelId="{BF4CD615-05B4-4D5E-8DB1-981CFD51A751}" srcId="{86EEA4CE-E086-4DF7-9428-E10D315062C8}" destId="{6450FD31-42D6-4CE1-9791-076B1C93F7B2}" srcOrd="1" destOrd="0" parTransId="{8AA708F8-3D61-4E63-BC22-21F254B7BDA6}" sibTransId="{EF2F4E4F-2435-49DD-98FF-99106DD58466}"/>
    <dgm:cxn modelId="{FD094B19-67AC-4828-9115-1D24198BF237}" srcId="{86EEA4CE-E086-4DF7-9428-E10D315062C8}" destId="{4E35DC08-3566-4E75-B55B-0440292ECDE9}" srcOrd="3" destOrd="0" parTransId="{4E776171-D853-4029-AC53-C87BBF8BDCC1}" sibTransId="{79F70E51-E52F-4200-971B-78B45EF3D071}"/>
    <dgm:cxn modelId="{92B28F1D-7567-4023-82C1-09ACBB9C5F2D}" srcId="{86EEA4CE-E086-4DF7-9428-E10D315062C8}" destId="{32D90BA5-0D46-4676-ACDB-C7AC21F86440}" srcOrd="0" destOrd="0" parTransId="{288AF4E1-D3D6-4527-96B9-2D0684862878}" sibTransId="{12F65933-B16C-4948-837B-5E52D05B619A}"/>
    <dgm:cxn modelId="{AAC03624-060A-4882-BD37-80DA06F5CFB2}" type="presOf" srcId="{1CD6E939-2582-469C-BDD3-F61BB3B95E62}" destId="{B13B9AF5-D515-441F-9ED5-A79064E392FB}" srcOrd="0" destOrd="0" presId="urn:microsoft.com/office/officeart/2005/8/layout/chevron2"/>
    <dgm:cxn modelId="{640E492A-D3C8-4B0D-B859-A30119E1E708}" type="presOf" srcId="{2D79ED29-2ED5-487F-B499-5C248B503AA8}" destId="{34C1D0D9-1E49-4906-8446-B97355F1D61B}" srcOrd="0" destOrd="0" presId="urn:microsoft.com/office/officeart/2005/8/layout/chevron2"/>
    <dgm:cxn modelId="{DB832D3A-B11D-408B-9777-320D1541F812}" srcId="{4E35DC08-3566-4E75-B55B-0440292ECDE9}" destId="{0AF28A06-5547-4363-B184-AFDDBE2ED269}" srcOrd="0" destOrd="0" parTransId="{FF1430E6-4770-48CF-B03C-DAF07E98A1EE}" sibTransId="{9E131870-35DC-441D-990F-B800A8EF03BD}"/>
    <dgm:cxn modelId="{52ED8540-C0E3-4B0B-80A2-2D8FB2EC7D13}" srcId="{28FCDF58-C5C1-4750-99D4-D33C3B55E7A9}" destId="{1CD6E939-2582-469C-BDD3-F61BB3B95E62}" srcOrd="0" destOrd="0" parTransId="{4B4E7889-BC7E-450C-9B0F-65DC5DDAE0EC}" sibTransId="{8ABCFB37-F9CD-45E2-94F2-777E456E70A2}"/>
    <dgm:cxn modelId="{755EE450-9F09-4E32-88B0-F8894C7E8D22}" type="presOf" srcId="{9391CD6F-2EEC-4E06-ACC9-D1644B040732}" destId="{DF66BD16-C835-41ED-9570-29C6B251E9FC}" srcOrd="0" destOrd="0" presId="urn:microsoft.com/office/officeart/2005/8/layout/chevron2"/>
    <dgm:cxn modelId="{6AB7EE50-9C6F-46ED-8D94-6D68D6C303EE}" type="presOf" srcId="{0AF28A06-5547-4363-B184-AFDDBE2ED269}" destId="{FA772438-9078-46DB-91AF-37EAF142D4DD}" srcOrd="0" destOrd="0" presId="urn:microsoft.com/office/officeart/2005/8/layout/chevron2"/>
    <dgm:cxn modelId="{AF8D2152-2A8A-4C71-AFC1-3CC135F3529D}" srcId="{86EEA4CE-E086-4DF7-9428-E10D315062C8}" destId="{D5E3DED0-4DAA-455D-8A3F-1FFCCABA6271}" srcOrd="4" destOrd="0" parTransId="{91FD490F-7648-43EE-A5CC-37E7314AC954}" sibTransId="{9089697F-3CB2-4FD6-AA58-EEB3EE1930C6}"/>
    <dgm:cxn modelId="{2AC96852-28CD-4177-B6FB-0AC4ED2936D0}" type="presOf" srcId="{C607B6A5-2366-4A37-8FE4-935953D29167}" destId="{9643BDC5-4C9F-40C4-89D6-1DBE8F44CD74}" srcOrd="0" destOrd="0" presId="urn:microsoft.com/office/officeart/2005/8/layout/chevron2"/>
    <dgm:cxn modelId="{0F048E7F-E0F5-45DA-AFB5-CC30CCA6E337}" type="presOf" srcId="{4E35DC08-3566-4E75-B55B-0440292ECDE9}" destId="{23C258E9-A81F-4476-9FA7-1CD6DD4D0956}" srcOrd="0" destOrd="0" presId="urn:microsoft.com/office/officeart/2005/8/layout/chevron2"/>
    <dgm:cxn modelId="{62E2E785-4A59-4B77-84F2-6FED6D313D50}" type="presOf" srcId="{D5E3DED0-4DAA-455D-8A3F-1FFCCABA6271}" destId="{07DBEEB7-D94E-46FB-9E4F-979FF41D9EA5}" srcOrd="0" destOrd="0" presId="urn:microsoft.com/office/officeart/2005/8/layout/chevron2"/>
    <dgm:cxn modelId="{8E2CC087-780A-476D-9AA8-9D067285032A}" srcId="{6450FD31-42D6-4CE1-9791-076B1C93F7B2}" destId="{2D79ED29-2ED5-487F-B499-5C248B503AA8}" srcOrd="0" destOrd="0" parTransId="{B2E39B94-D6E9-4976-B250-99B3EB0CBBAE}" sibTransId="{A79C43F5-AE90-4D6F-B691-064645B7A670}"/>
    <dgm:cxn modelId="{9CB7D196-293C-424B-A28B-DF611B56D7C2}" type="presOf" srcId="{86EEA4CE-E086-4DF7-9428-E10D315062C8}" destId="{900DCD1B-AA3C-428D-960D-79808307E415}" srcOrd="0" destOrd="0" presId="urn:microsoft.com/office/officeart/2005/8/layout/chevron2"/>
    <dgm:cxn modelId="{93301497-1EDD-445A-985A-C42212B9DAD6}" srcId="{86EEA4CE-E086-4DF7-9428-E10D315062C8}" destId="{28FCDF58-C5C1-4750-99D4-D33C3B55E7A9}" srcOrd="2" destOrd="0" parTransId="{FD9604C0-6365-48B0-8F39-CE32B9565BE3}" sibTransId="{31C5FC47-F17F-483B-BE57-88601107FADF}"/>
    <dgm:cxn modelId="{741C94AA-47A8-4E1E-901E-77408DBCB073}" srcId="{86EEA4CE-E086-4DF7-9428-E10D315062C8}" destId="{C607B6A5-2366-4A37-8FE4-935953D29167}" srcOrd="5" destOrd="0" parTransId="{B267B3F9-59A2-41CB-9E0A-B90F6456D39A}" sibTransId="{46A05474-42B8-40F6-8D5C-FA3456954E21}"/>
    <dgm:cxn modelId="{FF5314B9-A6D3-4675-8EC8-ADB5CF0A94FE}" srcId="{32D90BA5-0D46-4676-ACDB-C7AC21F86440}" destId="{9391CD6F-2EEC-4E06-ACC9-D1644B040732}" srcOrd="0" destOrd="0" parTransId="{9E20BA5E-06C6-41D8-84C6-24F68C7B1FBB}" sibTransId="{2833205A-6753-404C-B515-CB2600825A3C}"/>
    <dgm:cxn modelId="{C9BA38BF-A28F-4529-BA16-A87BADC6E608}" type="presOf" srcId="{E970EDCA-B7FB-4CD8-8B96-B2038C3DC64F}" destId="{1CB99909-C841-4F0C-A668-90769699E142}" srcOrd="0" destOrd="0" presId="urn:microsoft.com/office/officeart/2005/8/layout/chevron2"/>
    <dgm:cxn modelId="{7C190FCC-BE44-481D-80D2-C673E0634084}" type="presOf" srcId="{28FCDF58-C5C1-4750-99D4-D33C3B55E7A9}" destId="{6087EA70-264A-4431-8CAB-42CA7ACE2C09}" srcOrd="0" destOrd="0" presId="urn:microsoft.com/office/officeart/2005/8/layout/chevron2"/>
    <dgm:cxn modelId="{B2DFDBD0-4375-4A67-9D46-8BE340BFF3D8}" srcId="{D5E3DED0-4DAA-455D-8A3F-1FFCCABA6271}" destId="{E970EDCA-B7FB-4CD8-8B96-B2038C3DC64F}" srcOrd="0" destOrd="0" parTransId="{79520617-3D6E-4DC7-9556-2900AC39DF31}" sibTransId="{502162A1-6A83-4C77-9D57-3ACF5743B2F8}"/>
    <dgm:cxn modelId="{CF49A9DA-7F15-4B22-B52B-F5E6C0255190}" type="presOf" srcId="{D731953B-525A-4A79-B0E9-0A67CAEF9950}" destId="{81B6EADD-8915-40E8-AD7C-B4AB1EE43ECF}" srcOrd="0" destOrd="0" presId="urn:microsoft.com/office/officeart/2005/8/layout/chevron2"/>
    <dgm:cxn modelId="{F078C0E0-A98F-4143-A949-5C6B124D89C5}" type="presOf" srcId="{32D90BA5-0D46-4676-ACDB-C7AC21F86440}" destId="{4EE24FE4-C133-43FF-8515-8483F2A9CEE5}" srcOrd="0" destOrd="0" presId="urn:microsoft.com/office/officeart/2005/8/layout/chevron2"/>
    <dgm:cxn modelId="{ED0374FA-5BAE-43D5-B803-00414342564A}" type="presParOf" srcId="{900DCD1B-AA3C-428D-960D-79808307E415}" destId="{9EE7CF67-BBF8-4065-9F75-27E1F7D72D75}" srcOrd="0" destOrd="0" presId="urn:microsoft.com/office/officeart/2005/8/layout/chevron2"/>
    <dgm:cxn modelId="{A8235256-9F30-4D1F-B53B-FFA213C1320F}" type="presParOf" srcId="{9EE7CF67-BBF8-4065-9F75-27E1F7D72D75}" destId="{4EE24FE4-C133-43FF-8515-8483F2A9CEE5}" srcOrd="0" destOrd="0" presId="urn:microsoft.com/office/officeart/2005/8/layout/chevron2"/>
    <dgm:cxn modelId="{13DE9DE1-6E8F-44C6-A3B7-2502D511C828}" type="presParOf" srcId="{9EE7CF67-BBF8-4065-9F75-27E1F7D72D75}" destId="{DF66BD16-C835-41ED-9570-29C6B251E9FC}" srcOrd="1" destOrd="0" presId="urn:microsoft.com/office/officeart/2005/8/layout/chevron2"/>
    <dgm:cxn modelId="{3FA8B51E-1BEE-4E7A-AB83-92E50FDB0017}" type="presParOf" srcId="{900DCD1B-AA3C-428D-960D-79808307E415}" destId="{8D8C8495-1CFC-48CB-AFCB-60EAB3AF00C4}" srcOrd="1" destOrd="0" presId="urn:microsoft.com/office/officeart/2005/8/layout/chevron2"/>
    <dgm:cxn modelId="{CA70D84E-1EB0-4F81-AC70-17981BA3EFD4}" type="presParOf" srcId="{900DCD1B-AA3C-428D-960D-79808307E415}" destId="{23D72997-B3E8-4F4D-86F4-F36EED65886D}" srcOrd="2" destOrd="0" presId="urn:microsoft.com/office/officeart/2005/8/layout/chevron2"/>
    <dgm:cxn modelId="{A8BD2DC8-B708-498E-9A4B-5DE1DB491B1F}" type="presParOf" srcId="{23D72997-B3E8-4F4D-86F4-F36EED65886D}" destId="{21AA0AA8-F92D-4FD1-B61F-DD9ED4FE4C8A}" srcOrd="0" destOrd="0" presId="urn:microsoft.com/office/officeart/2005/8/layout/chevron2"/>
    <dgm:cxn modelId="{AA4ADC5A-137A-4A81-9098-AF31899577B3}" type="presParOf" srcId="{23D72997-B3E8-4F4D-86F4-F36EED65886D}" destId="{34C1D0D9-1E49-4906-8446-B97355F1D61B}" srcOrd="1" destOrd="0" presId="urn:microsoft.com/office/officeart/2005/8/layout/chevron2"/>
    <dgm:cxn modelId="{BC178C13-2A57-45FF-90C2-10E0AF37977A}" type="presParOf" srcId="{900DCD1B-AA3C-428D-960D-79808307E415}" destId="{F5E1ABE6-2C96-483D-B7C6-87F209816456}" srcOrd="3" destOrd="0" presId="urn:microsoft.com/office/officeart/2005/8/layout/chevron2"/>
    <dgm:cxn modelId="{53F14590-B331-4378-BDDE-10C2BEC2C310}" type="presParOf" srcId="{900DCD1B-AA3C-428D-960D-79808307E415}" destId="{771C7176-793B-40AF-A06E-3DA18D6EA62B}" srcOrd="4" destOrd="0" presId="urn:microsoft.com/office/officeart/2005/8/layout/chevron2"/>
    <dgm:cxn modelId="{F7C18C95-EC2B-4A02-94C1-4319DB61EBBC}" type="presParOf" srcId="{771C7176-793B-40AF-A06E-3DA18D6EA62B}" destId="{6087EA70-264A-4431-8CAB-42CA7ACE2C09}" srcOrd="0" destOrd="0" presId="urn:microsoft.com/office/officeart/2005/8/layout/chevron2"/>
    <dgm:cxn modelId="{181BEC70-342D-4FC0-BF97-1713E4C24721}" type="presParOf" srcId="{771C7176-793B-40AF-A06E-3DA18D6EA62B}" destId="{B13B9AF5-D515-441F-9ED5-A79064E392FB}" srcOrd="1" destOrd="0" presId="urn:microsoft.com/office/officeart/2005/8/layout/chevron2"/>
    <dgm:cxn modelId="{6996BA5C-2079-4D51-9868-445E88A4ADB9}" type="presParOf" srcId="{900DCD1B-AA3C-428D-960D-79808307E415}" destId="{D9B2C571-B30D-4F5E-B329-A329666E2F9C}" srcOrd="5" destOrd="0" presId="urn:microsoft.com/office/officeart/2005/8/layout/chevron2"/>
    <dgm:cxn modelId="{7E6D2EBE-C00E-4446-9AE8-3AD619E529D1}" type="presParOf" srcId="{900DCD1B-AA3C-428D-960D-79808307E415}" destId="{0404C346-6702-419C-89CA-5A93603DD173}" srcOrd="6" destOrd="0" presId="urn:microsoft.com/office/officeart/2005/8/layout/chevron2"/>
    <dgm:cxn modelId="{3585936C-70F1-435E-88FE-5166CA9EC930}" type="presParOf" srcId="{0404C346-6702-419C-89CA-5A93603DD173}" destId="{23C258E9-A81F-4476-9FA7-1CD6DD4D0956}" srcOrd="0" destOrd="0" presId="urn:microsoft.com/office/officeart/2005/8/layout/chevron2"/>
    <dgm:cxn modelId="{42C192C2-51BD-4BD0-A1B4-1C3294CA2669}" type="presParOf" srcId="{0404C346-6702-419C-89CA-5A93603DD173}" destId="{FA772438-9078-46DB-91AF-37EAF142D4DD}" srcOrd="1" destOrd="0" presId="urn:microsoft.com/office/officeart/2005/8/layout/chevron2"/>
    <dgm:cxn modelId="{771D53DA-4588-4546-9F57-54B5E9D6A64A}" type="presParOf" srcId="{900DCD1B-AA3C-428D-960D-79808307E415}" destId="{22606B1D-70A1-4BE5-B123-5A48AC1C4EAD}" srcOrd="7" destOrd="0" presId="urn:microsoft.com/office/officeart/2005/8/layout/chevron2"/>
    <dgm:cxn modelId="{730103DE-2584-45E4-B956-B0DBA5707D14}" type="presParOf" srcId="{900DCD1B-AA3C-428D-960D-79808307E415}" destId="{5615A3AD-F9C0-46E9-973E-4428BFE54871}" srcOrd="8" destOrd="0" presId="urn:microsoft.com/office/officeart/2005/8/layout/chevron2"/>
    <dgm:cxn modelId="{459B7C35-D276-45BF-803B-C91BF8485877}" type="presParOf" srcId="{5615A3AD-F9C0-46E9-973E-4428BFE54871}" destId="{07DBEEB7-D94E-46FB-9E4F-979FF41D9EA5}" srcOrd="0" destOrd="0" presId="urn:microsoft.com/office/officeart/2005/8/layout/chevron2"/>
    <dgm:cxn modelId="{A5618CA4-036F-4BC9-A157-4A52C9839C33}" type="presParOf" srcId="{5615A3AD-F9C0-46E9-973E-4428BFE54871}" destId="{1CB99909-C841-4F0C-A668-90769699E142}" srcOrd="1" destOrd="0" presId="urn:microsoft.com/office/officeart/2005/8/layout/chevron2"/>
    <dgm:cxn modelId="{85CA8987-4C90-4E50-804D-B04BCAAD62FA}" type="presParOf" srcId="{900DCD1B-AA3C-428D-960D-79808307E415}" destId="{89A83D0B-4BD9-457F-801D-B896A4E83AF8}" srcOrd="9" destOrd="0" presId="urn:microsoft.com/office/officeart/2005/8/layout/chevron2"/>
    <dgm:cxn modelId="{5DEBBAFC-4A31-4FD1-975E-69D0EA56B291}" type="presParOf" srcId="{900DCD1B-AA3C-428D-960D-79808307E415}" destId="{07932DED-CC2E-4204-B37E-2BC292221A41}" srcOrd="10" destOrd="0" presId="urn:microsoft.com/office/officeart/2005/8/layout/chevron2"/>
    <dgm:cxn modelId="{F785B771-7189-44CE-A530-C8C77C7C1D78}" type="presParOf" srcId="{07932DED-CC2E-4204-B37E-2BC292221A41}" destId="{9643BDC5-4C9F-40C4-89D6-1DBE8F44CD74}" srcOrd="0" destOrd="0" presId="urn:microsoft.com/office/officeart/2005/8/layout/chevron2"/>
    <dgm:cxn modelId="{F65EF516-C44F-49DE-B788-494648260627}" type="presParOf" srcId="{07932DED-CC2E-4204-B37E-2BC292221A41}" destId="{81B6EADD-8915-40E8-AD7C-B4AB1EE43ECF}"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E24FE4-C133-43FF-8515-8483F2A9CEE5}">
      <dsp:nvSpPr>
        <dsp:cNvPr id="0" name=""/>
        <dsp:cNvSpPr/>
      </dsp:nvSpPr>
      <dsp:spPr>
        <a:xfrm rot="5400000">
          <a:off x="-136943" y="139269"/>
          <a:ext cx="912958" cy="639071"/>
        </a:xfrm>
        <a:prstGeom prst="chevron">
          <a:avLst/>
        </a:prstGeom>
        <a:solidFill>
          <a:schemeClr val="bg2"/>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rtl="0">
            <a:lnSpc>
              <a:spcPct val="90000"/>
            </a:lnSpc>
            <a:spcBef>
              <a:spcPct val="0"/>
            </a:spcBef>
            <a:spcAft>
              <a:spcPct val="35000"/>
            </a:spcAft>
            <a:buNone/>
          </a:pPr>
          <a:endParaRPr lang="de-DE" sz="2400" kern="1200">
            <a:latin typeface="Calibri"/>
          </a:endParaRPr>
        </a:p>
      </dsp:txBody>
      <dsp:txXfrm rot="-5400000">
        <a:off x="1" y="321862"/>
        <a:ext cx="639071" cy="273887"/>
      </dsp:txXfrm>
    </dsp:sp>
    <dsp:sp modelId="{DF66BD16-C835-41ED-9570-29C6B251E9FC}">
      <dsp:nvSpPr>
        <dsp:cNvPr id="0" name=""/>
        <dsp:cNvSpPr/>
      </dsp:nvSpPr>
      <dsp:spPr>
        <a:xfrm rot="5400000">
          <a:off x="3367779" y="-2728708"/>
          <a:ext cx="593423" cy="6050839"/>
        </a:xfrm>
        <a:prstGeom prst="rect">
          <a:avLst/>
        </a:prstGeom>
        <a:solidFill>
          <a:schemeClr val="tx2">
            <a:alpha val="9000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0" numCol="1" spcCol="1270" anchor="ctr" anchorCtr="0">
          <a:noAutofit/>
        </a:bodyPr>
        <a:lstStyle/>
        <a:p>
          <a:pPr marL="228600" lvl="1" indent="-228600" algn="l" defTabSz="1066800" rtl="0">
            <a:lnSpc>
              <a:spcPct val="90000"/>
            </a:lnSpc>
            <a:spcBef>
              <a:spcPct val="0"/>
            </a:spcBef>
            <a:spcAft>
              <a:spcPct val="15000"/>
            </a:spcAft>
            <a:buFontTx/>
            <a:buNone/>
          </a:pPr>
          <a:r>
            <a:rPr lang="de-DE" sz="2400" b="1" kern="1200" cap="none" baseline="0">
              <a:solidFill>
                <a:schemeClr val="bg1"/>
              </a:solidFill>
              <a:latin typeface="Calibri"/>
            </a:rPr>
            <a:t>Entwicklung &amp; Produktion</a:t>
          </a:r>
          <a:endParaRPr lang="de-DE" sz="2400" b="1" kern="1200" cap="none" baseline="0">
            <a:solidFill>
              <a:schemeClr val="bg1"/>
            </a:solidFill>
          </a:endParaRPr>
        </a:p>
      </dsp:txBody>
      <dsp:txXfrm rot="-5400000">
        <a:off x="639071" y="0"/>
        <a:ext cx="6050839" cy="593423"/>
      </dsp:txXfrm>
    </dsp:sp>
    <dsp:sp modelId="{21AA0AA8-F92D-4FD1-B61F-DD9ED4FE4C8A}">
      <dsp:nvSpPr>
        <dsp:cNvPr id="0" name=""/>
        <dsp:cNvSpPr/>
      </dsp:nvSpPr>
      <dsp:spPr>
        <a:xfrm rot="5400000">
          <a:off x="-136943" y="954273"/>
          <a:ext cx="912958" cy="639071"/>
        </a:xfrm>
        <a:prstGeom prst="chevron">
          <a:avLst/>
        </a:prstGeom>
        <a:solidFill>
          <a:schemeClr val="bg2"/>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endParaRPr lang="de-DE" sz="2400" kern="1200"/>
        </a:p>
      </dsp:txBody>
      <dsp:txXfrm rot="-5400000">
        <a:off x="1" y="1136866"/>
        <a:ext cx="639071" cy="273887"/>
      </dsp:txXfrm>
    </dsp:sp>
    <dsp:sp modelId="{34C1D0D9-1E49-4906-8446-B97355F1D61B}">
      <dsp:nvSpPr>
        <dsp:cNvPr id="0" name=""/>
        <dsp:cNvSpPr/>
      </dsp:nvSpPr>
      <dsp:spPr>
        <a:xfrm rot="5400000">
          <a:off x="3367779" y="-1911378"/>
          <a:ext cx="593423" cy="6050839"/>
        </a:xfrm>
        <a:prstGeom prst="rect">
          <a:avLst/>
        </a:prstGeom>
        <a:solidFill>
          <a:schemeClr val="tx2">
            <a:alpha val="9000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0" numCol="1" spcCol="1270" anchor="ctr" anchorCtr="0">
          <a:noAutofit/>
        </a:bodyPr>
        <a:lstStyle/>
        <a:p>
          <a:pPr marL="228600" lvl="1" indent="-228600" algn="l" defTabSz="1066800" rtl="0">
            <a:lnSpc>
              <a:spcPct val="90000"/>
            </a:lnSpc>
            <a:spcBef>
              <a:spcPct val="0"/>
            </a:spcBef>
            <a:spcAft>
              <a:spcPct val="15000"/>
            </a:spcAft>
            <a:buNone/>
          </a:pPr>
          <a:r>
            <a:rPr lang="de-DE" sz="2400" b="1" kern="1200" cap="none" baseline="0">
              <a:solidFill>
                <a:schemeClr val="bg1"/>
              </a:solidFill>
              <a:latin typeface="Calibri"/>
            </a:rPr>
            <a:t>Zulassung &amp; Überwachung</a:t>
          </a:r>
          <a:endParaRPr lang="de-DE" sz="2400" b="1" kern="1200" cap="none" baseline="0">
            <a:solidFill>
              <a:schemeClr val="bg1"/>
            </a:solidFill>
          </a:endParaRPr>
        </a:p>
      </dsp:txBody>
      <dsp:txXfrm rot="-5400000">
        <a:off x="639071" y="817330"/>
        <a:ext cx="6050839" cy="593423"/>
      </dsp:txXfrm>
    </dsp:sp>
    <dsp:sp modelId="{6087EA70-264A-4431-8CAB-42CA7ACE2C09}">
      <dsp:nvSpPr>
        <dsp:cNvPr id="0" name=""/>
        <dsp:cNvSpPr/>
      </dsp:nvSpPr>
      <dsp:spPr>
        <a:xfrm rot="5400000">
          <a:off x="-136943" y="1769276"/>
          <a:ext cx="912958" cy="639071"/>
        </a:xfrm>
        <a:prstGeom prst="chevron">
          <a:avLst/>
        </a:prstGeom>
        <a:solidFill>
          <a:schemeClr val="bg2"/>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rtl="0">
            <a:lnSpc>
              <a:spcPct val="90000"/>
            </a:lnSpc>
            <a:spcBef>
              <a:spcPct val="0"/>
            </a:spcBef>
            <a:spcAft>
              <a:spcPct val="35000"/>
            </a:spcAft>
            <a:buNone/>
          </a:pPr>
          <a:endParaRPr lang="de-DE" sz="2400" kern="1200"/>
        </a:p>
      </dsp:txBody>
      <dsp:txXfrm rot="-5400000">
        <a:off x="1" y="1951869"/>
        <a:ext cx="639071" cy="273887"/>
      </dsp:txXfrm>
    </dsp:sp>
    <dsp:sp modelId="{B13B9AF5-D515-441F-9ED5-A79064E392FB}">
      <dsp:nvSpPr>
        <dsp:cNvPr id="0" name=""/>
        <dsp:cNvSpPr/>
      </dsp:nvSpPr>
      <dsp:spPr>
        <a:xfrm rot="5400000">
          <a:off x="3367779" y="-1096375"/>
          <a:ext cx="593423" cy="6050839"/>
        </a:xfrm>
        <a:prstGeom prst="rect">
          <a:avLst/>
        </a:prstGeom>
        <a:solidFill>
          <a:schemeClr val="tx2">
            <a:alpha val="9000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0" numCol="1" spcCol="1270" anchor="ctr" anchorCtr="0">
          <a:noAutofit/>
        </a:bodyPr>
        <a:lstStyle/>
        <a:p>
          <a:pPr marL="228600" lvl="1" indent="-228600" algn="l" defTabSz="1066800" rtl="0">
            <a:lnSpc>
              <a:spcPct val="90000"/>
            </a:lnSpc>
            <a:spcBef>
              <a:spcPct val="0"/>
            </a:spcBef>
            <a:spcAft>
              <a:spcPct val="15000"/>
            </a:spcAft>
            <a:buFontTx/>
            <a:buNone/>
          </a:pPr>
          <a:r>
            <a:rPr lang="de-DE" sz="2400" b="1" kern="1200" cap="none" baseline="0">
              <a:solidFill>
                <a:schemeClr val="bg1"/>
              </a:solidFill>
              <a:latin typeface="Calibri"/>
            </a:rPr>
            <a:t>Verschreibung &amp; Abgabe</a:t>
          </a:r>
          <a:endParaRPr lang="de-DE" sz="2400" b="1" kern="1200" cap="none" baseline="0">
            <a:solidFill>
              <a:schemeClr val="bg1"/>
            </a:solidFill>
          </a:endParaRPr>
        </a:p>
      </dsp:txBody>
      <dsp:txXfrm rot="-5400000">
        <a:off x="639071" y="1632333"/>
        <a:ext cx="6050839" cy="593423"/>
      </dsp:txXfrm>
    </dsp:sp>
    <dsp:sp modelId="{23C258E9-A81F-4476-9FA7-1CD6DD4D0956}">
      <dsp:nvSpPr>
        <dsp:cNvPr id="0" name=""/>
        <dsp:cNvSpPr/>
      </dsp:nvSpPr>
      <dsp:spPr>
        <a:xfrm rot="5400000">
          <a:off x="-136943" y="2584280"/>
          <a:ext cx="912958" cy="639071"/>
        </a:xfrm>
        <a:prstGeom prst="chevron">
          <a:avLst/>
        </a:prstGeom>
        <a:solidFill>
          <a:schemeClr val="bg2"/>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rtl="0">
            <a:lnSpc>
              <a:spcPct val="90000"/>
            </a:lnSpc>
            <a:spcBef>
              <a:spcPct val="0"/>
            </a:spcBef>
            <a:spcAft>
              <a:spcPct val="35000"/>
            </a:spcAft>
            <a:buNone/>
          </a:pPr>
          <a:endParaRPr lang="de-DE" sz="2400" kern="1200"/>
        </a:p>
      </dsp:txBody>
      <dsp:txXfrm rot="-5400000">
        <a:off x="1" y="2766873"/>
        <a:ext cx="639071" cy="273887"/>
      </dsp:txXfrm>
    </dsp:sp>
    <dsp:sp modelId="{FA772438-9078-46DB-91AF-37EAF142D4DD}">
      <dsp:nvSpPr>
        <dsp:cNvPr id="0" name=""/>
        <dsp:cNvSpPr/>
      </dsp:nvSpPr>
      <dsp:spPr>
        <a:xfrm rot="5400000">
          <a:off x="3367779" y="-281372"/>
          <a:ext cx="593423" cy="6050839"/>
        </a:xfrm>
        <a:prstGeom prst="rect">
          <a:avLst/>
        </a:prstGeom>
        <a:solidFill>
          <a:schemeClr val="tx2">
            <a:alpha val="9000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0" numCol="1" spcCol="1270" anchor="ctr" anchorCtr="0">
          <a:noAutofit/>
        </a:bodyPr>
        <a:lstStyle/>
        <a:p>
          <a:pPr marL="228600" lvl="1" indent="-228600" algn="l" defTabSz="1066800">
            <a:lnSpc>
              <a:spcPct val="90000"/>
            </a:lnSpc>
            <a:spcBef>
              <a:spcPct val="0"/>
            </a:spcBef>
            <a:spcAft>
              <a:spcPct val="15000"/>
            </a:spcAft>
            <a:buFontTx/>
            <a:buNone/>
          </a:pPr>
          <a:r>
            <a:rPr lang="de-DE" sz="2400" b="1" kern="1200" cap="none" baseline="0">
              <a:solidFill>
                <a:schemeClr val="bg1"/>
              </a:solidFill>
              <a:latin typeface="Calibri"/>
            </a:rPr>
            <a:t>Anwendung</a:t>
          </a:r>
        </a:p>
      </dsp:txBody>
      <dsp:txXfrm rot="-5400000">
        <a:off x="639071" y="2447336"/>
        <a:ext cx="6050839" cy="593423"/>
      </dsp:txXfrm>
    </dsp:sp>
    <dsp:sp modelId="{07DBEEB7-D94E-46FB-9E4F-979FF41D9EA5}">
      <dsp:nvSpPr>
        <dsp:cNvPr id="0" name=""/>
        <dsp:cNvSpPr/>
      </dsp:nvSpPr>
      <dsp:spPr>
        <a:xfrm rot="5400000">
          <a:off x="-136943" y="3399283"/>
          <a:ext cx="912958" cy="639071"/>
        </a:xfrm>
        <a:prstGeom prst="chevron">
          <a:avLst/>
        </a:prstGeom>
        <a:solidFill>
          <a:schemeClr val="bg2"/>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rtl="0">
            <a:lnSpc>
              <a:spcPct val="90000"/>
            </a:lnSpc>
            <a:spcBef>
              <a:spcPct val="0"/>
            </a:spcBef>
            <a:spcAft>
              <a:spcPct val="35000"/>
            </a:spcAft>
            <a:buNone/>
          </a:pPr>
          <a:endParaRPr lang="de-DE" sz="2400" kern="1200">
            <a:latin typeface="Calibri"/>
          </a:endParaRPr>
        </a:p>
      </dsp:txBody>
      <dsp:txXfrm rot="-5400000">
        <a:off x="1" y="3581876"/>
        <a:ext cx="639071" cy="273887"/>
      </dsp:txXfrm>
    </dsp:sp>
    <dsp:sp modelId="{1CB99909-C841-4F0C-A668-90769699E142}">
      <dsp:nvSpPr>
        <dsp:cNvPr id="0" name=""/>
        <dsp:cNvSpPr/>
      </dsp:nvSpPr>
      <dsp:spPr>
        <a:xfrm rot="5400000">
          <a:off x="3367779" y="533631"/>
          <a:ext cx="593423" cy="6050839"/>
        </a:xfrm>
        <a:prstGeom prst="rect">
          <a:avLst/>
        </a:prstGeom>
        <a:solidFill>
          <a:schemeClr val="tx2">
            <a:alpha val="9000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0" numCol="1" spcCol="1270" anchor="ctr" anchorCtr="0">
          <a:noAutofit/>
        </a:bodyPr>
        <a:lstStyle/>
        <a:p>
          <a:pPr marL="228600" lvl="1" indent="-228600" algn="l" defTabSz="1066800" rtl="0">
            <a:lnSpc>
              <a:spcPct val="90000"/>
            </a:lnSpc>
            <a:spcBef>
              <a:spcPct val="0"/>
            </a:spcBef>
            <a:spcAft>
              <a:spcPct val="15000"/>
            </a:spcAft>
            <a:buFontTx/>
            <a:buNone/>
          </a:pPr>
          <a:r>
            <a:rPr lang="de-DE" sz="2400" b="1" kern="1200" cap="none" baseline="0">
              <a:solidFill>
                <a:schemeClr val="bg1"/>
              </a:solidFill>
              <a:latin typeface="Calibri"/>
            </a:rPr>
            <a:t>Sammlung &amp; Entsorgung</a:t>
          </a:r>
        </a:p>
      </dsp:txBody>
      <dsp:txXfrm rot="-5400000">
        <a:off x="639071" y="3262339"/>
        <a:ext cx="6050839" cy="593423"/>
      </dsp:txXfrm>
    </dsp:sp>
    <dsp:sp modelId="{9643BDC5-4C9F-40C4-89D6-1DBE8F44CD74}">
      <dsp:nvSpPr>
        <dsp:cNvPr id="0" name=""/>
        <dsp:cNvSpPr/>
      </dsp:nvSpPr>
      <dsp:spPr>
        <a:xfrm rot="5400000">
          <a:off x="-136943" y="4214287"/>
          <a:ext cx="912958" cy="639071"/>
        </a:xfrm>
        <a:prstGeom prst="chevron">
          <a:avLst/>
        </a:prstGeom>
        <a:solidFill>
          <a:schemeClr val="bg2"/>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rtl="0">
            <a:lnSpc>
              <a:spcPct val="90000"/>
            </a:lnSpc>
            <a:spcBef>
              <a:spcPct val="0"/>
            </a:spcBef>
            <a:spcAft>
              <a:spcPct val="35000"/>
            </a:spcAft>
            <a:buNone/>
          </a:pPr>
          <a:endParaRPr lang="de-DE" sz="2400" kern="1200">
            <a:latin typeface="Calibri"/>
          </a:endParaRPr>
        </a:p>
      </dsp:txBody>
      <dsp:txXfrm rot="-5400000">
        <a:off x="1" y="4396880"/>
        <a:ext cx="639071" cy="273887"/>
      </dsp:txXfrm>
    </dsp:sp>
    <dsp:sp modelId="{81B6EADD-8915-40E8-AD7C-B4AB1EE43ECF}">
      <dsp:nvSpPr>
        <dsp:cNvPr id="0" name=""/>
        <dsp:cNvSpPr/>
      </dsp:nvSpPr>
      <dsp:spPr>
        <a:xfrm rot="5400000">
          <a:off x="3367779" y="1348634"/>
          <a:ext cx="593423" cy="6050839"/>
        </a:xfrm>
        <a:prstGeom prst="rect">
          <a:avLst/>
        </a:prstGeom>
        <a:solidFill>
          <a:schemeClr val="tx2">
            <a:alpha val="9000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0" numCol="1" spcCol="1270" anchor="ctr" anchorCtr="0">
          <a:noAutofit/>
        </a:bodyPr>
        <a:lstStyle/>
        <a:p>
          <a:pPr marL="228600" lvl="1" indent="-228600" algn="l" defTabSz="1066800">
            <a:lnSpc>
              <a:spcPct val="90000"/>
            </a:lnSpc>
            <a:spcBef>
              <a:spcPct val="0"/>
            </a:spcBef>
            <a:spcAft>
              <a:spcPct val="15000"/>
            </a:spcAft>
            <a:buFontTx/>
            <a:buNone/>
          </a:pPr>
          <a:r>
            <a:rPr lang="de-DE" sz="2400" b="1" kern="1200" cap="none" baseline="0">
              <a:solidFill>
                <a:schemeClr val="bg1"/>
              </a:solidFill>
              <a:latin typeface="Calibri"/>
            </a:rPr>
            <a:t>Abwasserbehandlung </a:t>
          </a:r>
          <a:endParaRPr lang="de-DE" sz="2400" b="1" kern="1200" cap="none" baseline="0">
            <a:solidFill>
              <a:schemeClr val="bg1"/>
            </a:solidFill>
          </a:endParaRPr>
        </a:p>
      </dsp:txBody>
      <dsp:txXfrm rot="-5400000">
        <a:off x="639071" y="4077342"/>
        <a:ext cx="6050839" cy="593423"/>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0D62C4-CDB2-4712-8CCA-F90B6B7FF2C3}" type="datetimeFigureOut">
              <a:rPr lang="de-DE" smtClean="0"/>
              <a:pPr/>
              <a:t>26.11.2024</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1847CE-969E-4988-BC95-A364F6CD5850}" type="slidenum">
              <a:rPr lang="de-DE" smtClean="0"/>
              <a:pPr/>
              <a:t>‹#›</a:t>
            </a:fld>
            <a:endParaRPr lang="de-DE"/>
          </a:p>
        </p:txBody>
      </p:sp>
    </p:spTree>
    <p:extLst>
      <p:ext uri="{BB962C8B-B14F-4D97-AF65-F5344CB8AC3E}">
        <p14:creationId xmlns:p14="http://schemas.microsoft.com/office/powerpoint/2010/main" val="37393393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091847CE-969E-4988-BC95-A364F6CD5850}" type="slidenum">
              <a:rPr lang="de-DE" smtClean="0"/>
              <a:pPr/>
              <a:t>6</a:t>
            </a:fld>
            <a:endParaRPr lang="de-DE"/>
          </a:p>
        </p:txBody>
      </p:sp>
    </p:spTree>
    <p:extLst>
      <p:ext uri="{BB962C8B-B14F-4D97-AF65-F5344CB8AC3E}">
        <p14:creationId xmlns:p14="http://schemas.microsoft.com/office/powerpoint/2010/main" val="12450113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091847CE-969E-4988-BC95-A364F6CD5850}" type="slidenum">
              <a:rPr lang="de-DE" smtClean="0"/>
              <a:pPr/>
              <a:t>38</a:t>
            </a:fld>
            <a:endParaRPr lang="de-DE"/>
          </a:p>
        </p:txBody>
      </p:sp>
    </p:spTree>
    <p:extLst>
      <p:ext uri="{BB962C8B-B14F-4D97-AF65-F5344CB8AC3E}">
        <p14:creationId xmlns:p14="http://schemas.microsoft.com/office/powerpoint/2010/main" val="18644383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091847CE-969E-4988-BC95-A364F6CD5850}" type="slidenum">
              <a:rPr lang="de-DE" smtClean="0"/>
              <a:pPr/>
              <a:t>44</a:t>
            </a:fld>
            <a:endParaRPr lang="de-DE"/>
          </a:p>
        </p:txBody>
      </p:sp>
    </p:spTree>
    <p:extLst>
      <p:ext uri="{BB962C8B-B14F-4D97-AF65-F5344CB8AC3E}">
        <p14:creationId xmlns:p14="http://schemas.microsoft.com/office/powerpoint/2010/main" val="36775026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091847CE-969E-4988-BC95-A364F6CD5850}" type="slidenum">
              <a:rPr lang="de-DE" smtClean="0"/>
              <a:pPr/>
              <a:t>46</a:t>
            </a:fld>
            <a:endParaRPr lang="de-DE"/>
          </a:p>
        </p:txBody>
      </p:sp>
    </p:spTree>
    <p:extLst>
      <p:ext uri="{BB962C8B-B14F-4D97-AF65-F5344CB8AC3E}">
        <p14:creationId xmlns:p14="http://schemas.microsoft.com/office/powerpoint/2010/main" val="28838363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a:p>
        </p:txBody>
      </p:sp>
      <p:sp>
        <p:nvSpPr>
          <p:cNvPr id="4" name="Slide Number Placeholder 3"/>
          <p:cNvSpPr>
            <a:spLocks noGrp="1"/>
          </p:cNvSpPr>
          <p:nvPr>
            <p:ph type="sldNum" sz="quarter" idx="5"/>
          </p:nvPr>
        </p:nvSpPr>
        <p:spPr/>
        <p:txBody>
          <a:bodyPr/>
          <a:lstStyle/>
          <a:p>
            <a:fld id="{091847CE-969E-4988-BC95-A364F6CD5850}" type="slidenum">
              <a:rPr lang="de-DE" smtClean="0"/>
              <a:pPr/>
              <a:t>49</a:t>
            </a:fld>
            <a:endParaRPr lang="de-DE"/>
          </a:p>
        </p:txBody>
      </p:sp>
    </p:spTree>
    <p:extLst>
      <p:ext uri="{BB962C8B-B14F-4D97-AF65-F5344CB8AC3E}">
        <p14:creationId xmlns:p14="http://schemas.microsoft.com/office/powerpoint/2010/main" val="16754059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a:p>
        </p:txBody>
      </p:sp>
      <p:sp>
        <p:nvSpPr>
          <p:cNvPr id="4" name="Slide Number Placeholder 3"/>
          <p:cNvSpPr>
            <a:spLocks noGrp="1"/>
          </p:cNvSpPr>
          <p:nvPr>
            <p:ph type="sldNum" sz="quarter" idx="5"/>
          </p:nvPr>
        </p:nvSpPr>
        <p:spPr/>
        <p:txBody>
          <a:bodyPr/>
          <a:lstStyle/>
          <a:p>
            <a:fld id="{091847CE-969E-4988-BC95-A364F6CD5850}" type="slidenum">
              <a:rPr lang="de-DE" smtClean="0"/>
              <a:pPr/>
              <a:t>50</a:t>
            </a:fld>
            <a:endParaRPr lang="de-DE"/>
          </a:p>
        </p:txBody>
      </p:sp>
    </p:spTree>
    <p:extLst>
      <p:ext uri="{BB962C8B-B14F-4D97-AF65-F5344CB8AC3E}">
        <p14:creationId xmlns:p14="http://schemas.microsoft.com/office/powerpoint/2010/main" val="3109735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a:p>
        </p:txBody>
      </p:sp>
      <p:sp>
        <p:nvSpPr>
          <p:cNvPr id="4" name="Slide Number Placeholder 3"/>
          <p:cNvSpPr>
            <a:spLocks noGrp="1"/>
          </p:cNvSpPr>
          <p:nvPr>
            <p:ph type="sldNum" sz="quarter" idx="5"/>
          </p:nvPr>
        </p:nvSpPr>
        <p:spPr/>
        <p:txBody>
          <a:bodyPr/>
          <a:lstStyle/>
          <a:p>
            <a:fld id="{091847CE-969E-4988-BC95-A364F6CD5850}" type="slidenum">
              <a:rPr lang="de-DE" smtClean="0"/>
              <a:pPr/>
              <a:t>51</a:t>
            </a:fld>
            <a:endParaRPr lang="de-DE"/>
          </a:p>
        </p:txBody>
      </p:sp>
    </p:spTree>
    <p:extLst>
      <p:ext uri="{BB962C8B-B14F-4D97-AF65-F5344CB8AC3E}">
        <p14:creationId xmlns:p14="http://schemas.microsoft.com/office/powerpoint/2010/main" val="22788626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a:p>
        </p:txBody>
      </p:sp>
      <p:sp>
        <p:nvSpPr>
          <p:cNvPr id="4" name="Slide Number Placeholder 3"/>
          <p:cNvSpPr>
            <a:spLocks noGrp="1"/>
          </p:cNvSpPr>
          <p:nvPr>
            <p:ph type="sldNum" sz="quarter" idx="5"/>
          </p:nvPr>
        </p:nvSpPr>
        <p:spPr/>
        <p:txBody>
          <a:bodyPr/>
          <a:lstStyle/>
          <a:p>
            <a:fld id="{091847CE-969E-4988-BC95-A364F6CD5850}" type="slidenum">
              <a:rPr lang="de-DE" smtClean="0"/>
              <a:pPr/>
              <a:t>52</a:t>
            </a:fld>
            <a:endParaRPr lang="de-DE"/>
          </a:p>
        </p:txBody>
      </p:sp>
    </p:spTree>
    <p:extLst>
      <p:ext uri="{BB962C8B-B14F-4D97-AF65-F5344CB8AC3E}">
        <p14:creationId xmlns:p14="http://schemas.microsoft.com/office/powerpoint/2010/main" val="11481525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a:p>
        </p:txBody>
      </p:sp>
      <p:sp>
        <p:nvSpPr>
          <p:cNvPr id="4" name="Slide Number Placeholder 3"/>
          <p:cNvSpPr>
            <a:spLocks noGrp="1"/>
          </p:cNvSpPr>
          <p:nvPr>
            <p:ph type="sldNum" sz="quarter" idx="5"/>
          </p:nvPr>
        </p:nvSpPr>
        <p:spPr/>
        <p:txBody>
          <a:bodyPr/>
          <a:lstStyle/>
          <a:p>
            <a:fld id="{091847CE-969E-4988-BC95-A364F6CD5850}" type="slidenum">
              <a:rPr lang="de-DE" smtClean="0"/>
              <a:pPr/>
              <a:t>53</a:t>
            </a:fld>
            <a:endParaRPr lang="de-DE"/>
          </a:p>
        </p:txBody>
      </p:sp>
    </p:spTree>
    <p:extLst>
      <p:ext uri="{BB962C8B-B14F-4D97-AF65-F5344CB8AC3E}">
        <p14:creationId xmlns:p14="http://schemas.microsoft.com/office/powerpoint/2010/main" val="32795596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a:p>
        </p:txBody>
      </p:sp>
      <p:sp>
        <p:nvSpPr>
          <p:cNvPr id="4" name="Slide Number Placeholder 3"/>
          <p:cNvSpPr>
            <a:spLocks noGrp="1"/>
          </p:cNvSpPr>
          <p:nvPr>
            <p:ph type="sldNum" sz="quarter" idx="5"/>
          </p:nvPr>
        </p:nvSpPr>
        <p:spPr/>
        <p:txBody>
          <a:bodyPr/>
          <a:lstStyle/>
          <a:p>
            <a:fld id="{091847CE-969E-4988-BC95-A364F6CD5850}" type="slidenum">
              <a:rPr lang="de-DE" smtClean="0"/>
              <a:pPr/>
              <a:t>54</a:t>
            </a:fld>
            <a:endParaRPr lang="de-DE"/>
          </a:p>
        </p:txBody>
      </p:sp>
    </p:spTree>
    <p:extLst>
      <p:ext uri="{BB962C8B-B14F-4D97-AF65-F5344CB8AC3E}">
        <p14:creationId xmlns:p14="http://schemas.microsoft.com/office/powerpoint/2010/main" val="23255263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a:p>
        </p:txBody>
      </p:sp>
      <p:sp>
        <p:nvSpPr>
          <p:cNvPr id="4" name="Slide Number Placeholder 3"/>
          <p:cNvSpPr>
            <a:spLocks noGrp="1"/>
          </p:cNvSpPr>
          <p:nvPr>
            <p:ph type="sldNum" sz="quarter" idx="5"/>
          </p:nvPr>
        </p:nvSpPr>
        <p:spPr/>
        <p:txBody>
          <a:bodyPr/>
          <a:lstStyle/>
          <a:p>
            <a:fld id="{091847CE-969E-4988-BC95-A364F6CD5850}" type="slidenum">
              <a:rPr lang="de-DE" smtClean="0"/>
              <a:pPr/>
              <a:t>55</a:t>
            </a:fld>
            <a:endParaRPr lang="de-DE"/>
          </a:p>
        </p:txBody>
      </p:sp>
    </p:spTree>
    <p:extLst>
      <p:ext uri="{BB962C8B-B14F-4D97-AF65-F5344CB8AC3E}">
        <p14:creationId xmlns:p14="http://schemas.microsoft.com/office/powerpoint/2010/main" val="2009559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091847CE-969E-4988-BC95-A364F6CD5850}" type="slidenum">
              <a:rPr lang="de-DE" smtClean="0"/>
              <a:pPr/>
              <a:t>8</a:t>
            </a:fld>
            <a:endParaRPr lang="de-DE"/>
          </a:p>
        </p:txBody>
      </p:sp>
    </p:spTree>
    <p:extLst>
      <p:ext uri="{BB962C8B-B14F-4D97-AF65-F5344CB8AC3E}">
        <p14:creationId xmlns:p14="http://schemas.microsoft.com/office/powerpoint/2010/main" val="40526343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091847CE-969E-4988-BC95-A364F6CD5850}" type="slidenum">
              <a:rPr lang="de-DE" smtClean="0"/>
              <a:pPr/>
              <a:t>57</a:t>
            </a:fld>
            <a:endParaRPr lang="de-DE"/>
          </a:p>
        </p:txBody>
      </p:sp>
    </p:spTree>
    <p:extLst>
      <p:ext uri="{BB962C8B-B14F-4D97-AF65-F5344CB8AC3E}">
        <p14:creationId xmlns:p14="http://schemas.microsoft.com/office/powerpoint/2010/main" val="41102343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a:p>
        </p:txBody>
      </p:sp>
      <p:sp>
        <p:nvSpPr>
          <p:cNvPr id="4" name="Slide Number Placeholder 3"/>
          <p:cNvSpPr>
            <a:spLocks noGrp="1"/>
          </p:cNvSpPr>
          <p:nvPr>
            <p:ph type="sldNum" sz="quarter" idx="5"/>
          </p:nvPr>
        </p:nvSpPr>
        <p:spPr/>
        <p:txBody>
          <a:bodyPr/>
          <a:lstStyle/>
          <a:p>
            <a:fld id="{091847CE-969E-4988-BC95-A364F6CD5850}" type="slidenum">
              <a:rPr lang="de-DE" smtClean="0"/>
              <a:pPr/>
              <a:t>65</a:t>
            </a:fld>
            <a:endParaRPr lang="de-DE"/>
          </a:p>
        </p:txBody>
      </p:sp>
    </p:spTree>
    <p:extLst>
      <p:ext uri="{BB962C8B-B14F-4D97-AF65-F5344CB8AC3E}">
        <p14:creationId xmlns:p14="http://schemas.microsoft.com/office/powerpoint/2010/main" val="23400976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091847CE-969E-4988-BC95-A364F6CD5850}" type="slidenum">
              <a:rPr lang="de-DE" smtClean="0"/>
              <a:pPr/>
              <a:t>68</a:t>
            </a:fld>
            <a:endParaRPr lang="de-DE"/>
          </a:p>
        </p:txBody>
      </p:sp>
    </p:spTree>
    <p:extLst>
      <p:ext uri="{BB962C8B-B14F-4D97-AF65-F5344CB8AC3E}">
        <p14:creationId xmlns:p14="http://schemas.microsoft.com/office/powerpoint/2010/main" val="29276192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091847CE-969E-4988-BC95-A364F6CD5850}" type="slidenum">
              <a:rPr lang="de-DE" smtClean="0"/>
              <a:pPr/>
              <a:t>69</a:t>
            </a:fld>
            <a:endParaRPr lang="de-DE"/>
          </a:p>
        </p:txBody>
      </p:sp>
    </p:spTree>
    <p:extLst>
      <p:ext uri="{BB962C8B-B14F-4D97-AF65-F5344CB8AC3E}">
        <p14:creationId xmlns:p14="http://schemas.microsoft.com/office/powerpoint/2010/main" val="7693791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a:p>
        </p:txBody>
      </p:sp>
      <p:sp>
        <p:nvSpPr>
          <p:cNvPr id="4" name="Slide Number Placeholder 3"/>
          <p:cNvSpPr>
            <a:spLocks noGrp="1"/>
          </p:cNvSpPr>
          <p:nvPr>
            <p:ph type="sldNum" sz="quarter" idx="5"/>
          </p:nvPr>
        </p:nvSpPr>
        <p:spPr/>
        <p:txBody>
          <a:bodyPr/>
          <a:lstStyle/>
          <a:p>
            <a:fld id="{091847CE-969E-4988-BC95-A364F6CD5850}" type="slidenum">
              <a:rPr lang="de-DE" smtClean="0"/>
              <a:pPr/>
              <a:t>76</a:t>
            </a:fld>
            <a:endParaRPr lang="de-DE"/>
          </a:p>
        </p:txBody>
      </p:sp>
    </p:spTree>
    <p:extLst>
      <p:ext uri="{BB962C8B-B14F-4D97-AF65-F5344CB8AC3E}">
        <p14:creationId xmlns:p14="http://schemas.microsoft.com/office/powerpoint/2010/main" val="14838555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a:p>
        </p:txBody>
      </p:sp>
      <p:sp>
        <p:nvSpPr>
          <p:cNvPr id="4" name="Slide Number Placeholder 3"/>
          <p:cNvSpPr>
            <a:spLocks noGrp="1"/>
          </p:cNvSpPr>
          <p:nvPr>
            <p:ph type="sldNum" sz="quarter" idx="5"/>
          </p:nvPr>
        </p:nvSpPr>
        <p:spPr/>
        <p:txBody>
          <a:bodyPr/>
          <a:lstStyle/>
          <a:p>
            <a:fld id="{091847CE-969E-4988-BC95-A364F6CD5850}" type="slidenum">
              <a:rPr lang="de-DE" smtClean="0"/>
              <a:pPr/>
              <a:t>78</a:t>
            </a:fld>
            <a:endParaRPr lang="de-DE"/>
          </a:p>
        </p:txBody>
      </p:sp>
    </p:spTree>
    <p:extLst>
      <p:ext uri="{BB962C8B-B14F-4D97-AF65-F5344CB8AC3E}">
        <p14:creationId xmlns:p14="http://schemas.microsoft.com/office/powerpoint/2010/main" val="25214863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a:p>
        </p:txBody>
      </p:sp>
      <p:sp>
        <p:nvSpPr>
          <p:cNvPr id="4" name="Slide Number Placeholder 3"/>
          <p:cNvSpPr>
            <a:spLocks noGrp="1"/>
          </p:cNvSpPr>
          <p:nvPr>
            <p:ph type="sldNum" sz="quarter" idx="5"/>
          </p:nvPr>
        </p:nvSpPr>
        <p:spPr/>
        <p:txBody>
          <a:bodyPr/>
          <a:lstStyle/>
          <a:p>
            <a:fld id="{091847CE-969E-4988-BC95-A364F6CD5850}" type="slidenum">
              <a:rPr lang="de-DE" smtClean="0"/>
              <a:pPr/>
              <a:t>80</a:t>
            </a:fld>
            <a:endParaRPr lang="de-DE"/>
          </a:p>
        </p:txBody>
      </p:sp>
    </p:spTree>
    <p:extLst>
      <p:ext uri="{BB962C8B-B14F-4D97-AF65-F5344CB8AC3E}">
        <p14:creationId xmlns:p14="http://schemas.microsoft.com/office/powerpoint/2010/main" val="41149583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a:p>
        </p:txBody>
      </p:sp>
      <p:sp>
        <p:nvSpPr>
          <p:cNvPr id="4" name="Slide Number Placeholder 3"/>
          <p:cNvSpPr>
            <a:spLocks noGrp="1"/>
          </p:cNvSpPr>
          <p:nvPr>
            <p:ph type="sldNum" sz="quarter" idx="5"/>
          </p:nvPr>
        </p:nvSpPr>
        <p:spPr/>
        <p:txBody>
          <a:bodyPr/>
          <a:lstStyle/>
          <a:p>
            <a:fld id="{091847CE-969E-4988-BC95-A364F6CD5850}" type="slidenum">
              <a:rPr lang="de-DE" smtClean="0"/>
              <a:pPr/>
              <a:t>81</a:t>
            </a:fld>
            <a:endParaRPr lang="de-DE"/>
          </a:p>
        </p:txBody>
      </p:sp>
    </p:spTree>
    <p:extLst>
      <p:ext uri="{BB962C8B-B14F-4D97-AF65-F5344CB8AC3E}">
        <p14:creationId xmlns:p14="http://schemas.microsoft.com/office/powerpoint/2010/main" val="26372656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a:p>
        </p:txBody>
      </p:sp>
      <p:sp>
        <p:nvSpPr>
          <p:cNvPr id="4" name="Slide Number Placeholder 3"/>
          <p:cNvSpPr>
            <a:spLocks noGrp="1"/>
          </p:cNvSpPr>
          <p:nvPr>
            <p:ph type="sldNum" sz="quarter" idx="5"/>
          </p:nvPr>
        </p:nvSpPr>
        <p:spPr/>
        <p:txBody>
          <a:bodyPr/>
          <a:lstStyle/>
          <a:p>
            <a:fld id="{091847CE-969E-4988-BC95-A364F6CD5850}" type="slidenum">
              <a:rPr lang="de-DE" smtClean="0"/>
              <a:pPr/>
              <a:t>84</a:t>
            </a:fld>
            <a:endParaRPr lang="de-DE"/>
          </a:p>
        </p:txBody>
      </p:sp>
    </p:spTree>
    <p:extLst>
      <p:ext uri="{BB962C8B-B14F-4D97-AF65-F5344CB8AC3E}">
        <p14:creationId xmlns:p14="http://schemas.microsoft.com/office/powerpoint/2010/main" val="23728068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a:p>
        </p:txBody>
      </p:sp>
      <p:sp>
        <p:nvSpPr>
          <p:cNvPr id="4" name="Slide Number Placeholder 3"/>
          <p:cNvSpPr>
            <a:spLocks noGrp="1"/>
          </p:cNvSpPr>
          <p:nvPr>
            <p:ph type="sldNum" sz="quarter" idx="5"/>
          </p:nvPr>
        </p:nvSpPr>
        <p:spPr/>
        <p:txBody>
          <a:bodyPr/>
          <a:lstStyle/>
          <a:p>
            <a:fld id="{091847CE-969E-4988-BC95-A364F6CD5850}" type="slidenum">
              <a:rPr lang="de-DE" smtClean="0"/>
              <a:pPr/>
              <a:t>85</a:t>
            </a:fld>
            <a:endParaRPr lang="de-DE"/>
          </a:p>
        </p:txBody>
      </p:sp>
    </p:spTree>
    <p:extLst>
      <p:ext uri="{BB962C8B-B14F-4D97-AF65-F5344CB8AC3E}">
        <p14:creationId xmlns:p14="http://schemas.microsoft.com/office/powerpoint/2010/main" val="1668751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091847CE-969E-4988-BC95-A364F6CD5850}" type="slidenum">
              <a:rPr lang="de-DE" smtClean="0"/>
              <a:pPr/>
              <a:t>10</a:t>
            </a:fld>
            <a:endParaRPr lang="de-DE"/>
          </a:p>
        </p:txBody>
      </p:sp>
    </p:spTree>
    <p:extLst>
      <p:ext uri="{BB962C8B-B14F-4D97-AF65-F5344CB8AC3E}">
        <p14:creationId xmlns:p14="http://schemas.microsoft.com/office/powerpoint/2010/main" val="27042141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a:p>
        </p:txBody>
      </p:sp>
      <p:sp>
        <p:nvSpPr>
          <p:cNvPr id="4" name="Slide Number Placeholder 3"/>
          <p:cNvSpPr>
            <a:spLocks noGrp="1"/>
          </p:cNvSpPr>
          <p:nvPr>
            <p:ph type="sldNum" sz="quarter" idx="5"/>
          </p:nvPr>
        </p:nvSpPr>
        <p:spPr/>
        <p:txBody>
          <a:bodyPr/>
          <a:lstStyle/>
          <a:p>
            <a:fld id="{091847CE-969E-4988-BC95-A364F6CD5850}" type="slidenum">
              <a:rPr lang="de-DE" smtClean="0"/>
              <a:pPr/>
              <a:t>86</a:t>
            </a:fld>
            <a:endParaRPr lang="de-DE"/>
          </a:p>
        </p:txBody>
      </p:sp>
    </p:spTree>
    <p:extLst>
      <p:ext uri="{BB962C8B-B14F-4D97-AF65-F5344CB8AC3E}">
        <p14:creationId xmlns:p14="http://schemas.microsoft.com/office/powerpoint/2010/main" val="6439399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a:p>
        </p:txBody>
      </p:sp>
      <p:sp>
        <p:nvSpPr>
          <p:cNvPr id="4" name="Slide Number Placeholder 3"/>
          <p:cNvSpPr>
            <a:spLocks noGrp="1"/>
          </p:cNvSpPr>
          <p:nvPr>
            <p:ph type="sldNum" sz="quarter" idx="5"/>
          </p:nvPr>
        </p:nvSpPr>
        <p:spPr/>
        <p:txBody>
          <a:bodyPr/>
          <a:lstStyle/>
          <a:p>
            <a:fld id="{091847CE-969E-4988-BC95-A364F6CD5850}" type="slidenum">
              <a:rPr lang="de-DE" smtClean="0"/>
              <a:pPr/>
              <a:t>87</a:t>
            </a:fld>
            <a:endParaRPr lang="de-DE"/>
          </a:p>
        </p:txBody>
      </p:sp>
    </p:spTree>
    <p:extLst>
      <p:ext uri="{BB962C8B-B14F-4D97-AF65-F5344CB8AC3E}">
        <p14:creationId xmlns:p14="http://schemas.microsoft.com/office/powerpoint/2010/main" val="21983683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a:p>
        </p:txBody>
      </p:sp>
      <p:sp>
        <p:nvSpPr>
          <p:cNvPr id="4" name="Slide Number Placeholder 3"/>
          <p:cNvSpPr>
            <a:spLocks noGrp="1"/>
          </p:cNvSpPr>
          <p:nvPr>
            <p:ph type="sldNum" sz="quarter" idx="5"/>
          </p:nvPr>
        </p:nvSpPr>
        <p:spPr/>
        <p:txBody>
          <a:bodyPr/>
          <a:lstStyle/>
          <a:p>
            <a:fld id="{091847CE-969E-4988-BC95-A364F6CD5850}" type="slidenum">
              <a:rPr lang="de-DE" smtClean="0"/>
              <a:pPr/>
              <a:t>88</a:t>
            </a:fld>
            <a:endParaRPr lang="de-DE"/>
          </a:p>
        </p:txBody>
      </p:sp>
    </p:spTree>
    <p:extLst>
      <p:ext uri="{BB962C8B-B14F-4D97-AF65-F5344CB8AC3E}">
        <p14:creationId xmlns:p14="http://schemas.microsoft.com/office/powerpoint/2010/main" val="27917116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a:p>
        </p:txBody>
      </p:sp>
      <p:sp>
        <p:nvSpPr>
          <p:cNvPr id="4" name="Slide Number Placeholder 3"/>
          <p:cNvSpPr>
            <a:spLocks noGrp="1"/>
          </p:cNvSpPr>
          <p:nvPr>
            <p:ph type="sldNum" sz="quarter" idx="5"/>
          </p:nvPr>
        </p:nvSpPr>
        <p:spPr/>
        <p:txBody>
          <a:bodyPr/>
          <a:lstStyle/>
          <a:p>
            <a:fld id="{091847CE-969E-4988-BC95-A364F6CD5850}" type="slidenum">
              <a:rPr lang="de-DE" smtClean="0"/>
              <a:pPr/>
              <a:t>89</a:t>
            </a:fld>
            <a:endParaRPr lang="de-DE"/>
          </a:p>
        </p:txBody>
      </p:sp>
    </p:spTree>
    <p:extLst>
      <p:ext uri="{BB962C8B-B14F-4D97-AF65-F5344CB8AC3E}">
        <p14:creationId xmlns:p14="http://schemas.microsoft.com/office/powerpoint/2010/main" val="27216295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091847CE-969E-4988-BC95-A364F6CD5850}" type="slidenum">
              <a:rPr lang="de-DE" smtClean="0"/>
              <a:pPr/>
              <a:t>91</a:t>
            </a:fld>
            <a:endParaRPr lang="de-DE"/>
          </a:p>
        </p:txBody>
      </p:sp>
    </p:spTree>
    <p:extLst>
      <p:ext uri="{BB962C8B-B14F-4D97-AF65-F5344CB8AC3E}">
        <p14:creationId xmlns:p14="http://schemas.microsoft.com/office/powerpoint/2010/main" val="3552008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091847CE-969E-4988-BC95-A364F6CD5850}" type="slidenum">
              <a:rPr lang="de-DE" smtClean="0"/>
              <a:pPr/>
              <a:t>12</a:t>
            </a:fld>
            <a:endParaRPr lang="de-DE"/>
          </a:p>
        </p:txBody>
      </p:sp>
    </p:spTree>
    <p:extLst>
      <p:ext uri="{BB962C8B-B14F-4D97-AF65-F5344CB8AC3E}">
        <p14:creationId xmlns:p14="http://schemas.microsoft.com/office/powerpoint/2010/main" val="32555778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a:p>
        </p:txBody>
      </p:sp>
      <p:sp>
        <p:nvSpPr>
          <p:cNvPr id="4" name="Slide Number Placeholder 3"/>
          <p:cNvSpPr>
            <a:spLocks noGrp="1"/>
          </p:cNvSpPr>
          <p:nvPr>
            <p:ph type="sldNum" sz="quarter" idx="5"/>
          </p:nvPr>
        </p:nvSpPr>
        <p:spPr/>
        <p:txBody>
          <a:bodyPr/>
          <a:lstStyle/>
          <a:p>
            <a:fld id="{091847CE-969E-4988-BC95-A364F6CD5850}" type="slidenum">
              <a:rPr lang="de-DE" smtClean="0"/>
              <a:pPr/>
              <a:t>23</a:t>
            </a:fld>
            <a:endParaRPr lang="de-DE"/>
          </a:p>
        </p:txBody>
      </p:sp>
    </p:spTree>
    <p:extLst>
      <p:ext uri="{BB962C8B-B14F-4D97-AF65-F5344CB8AC3E}">
        <p14:creationId xmlns:p14="http://schemas.microsoft.com/office/powerpoint/2010/main" val="41870548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a:p>
        </p:txBody>
      </p:sp>
      <p:sp>
        <p:nvSpPr>
          <p:cNvPr id="4" name="Slide Number Placeholder 3"/>
          <p:cNvSpPr>
            <a:spLocks noGrp="1"/>
          </p:cNvSpPr>
          <p:nvPr>
            <p:ph type="sldNum" sz="quarter" idx="5"/>
          </p:nvPr>
        </p:nvSpPr>
        <p:spPr/>
        <p:txBody>
          <a:bodyPr/>
          <a:lstStyle/>
          <a:p>
            <a:fld id="{091847CE-969E-4988-BC95-A364F6CD5850}" type="slidenum">
              <a:rPr lang="de-DE" smtClean="0"/>
              <a:pPr/>
              <a:t>24</a:t>
            </a:fld>
            <a:endParaRPr lang="de-DE"/>
          </a:p>
        </p:txBody>
      </p:sp>
    </p:spTree>
    <p:extLst>
      <p:ext uri="{BB962C8B-B14F-4D97-AF65-F5344CB8AC3E}">
        <p14:creationId xmlns:p14="http://schemas.microsoft.com/office/powerpoint/2010/main" val="14110859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091847CE-969E-4988-BC95-A364F6CD5850}" type="slidenum">
              <a:rPr lang="de-DE" smtClean="0"/>
              <a:pPr/>
              <a:t>29</a:t>
            </a:fld>
            <a:endParaRPr lang="de-DE"/>
          </a:p>
        </p:txBody>
      </p:sp>
    </p:spTree>
    <p:extLst>
      <p:ext uri="{BB962C8B-B14F-4D97-AF65-F5344CB8AC3E}">
        <p14:creationId xmlns:p14="http://schemas.microsoft.com/office/powerpoint/2010/main" val="32934874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091847CE-969E-4988-BC95-A364F6CD5850}" type="slidenum">
              <a:rPr lang="de-DE" smtClean="0"/>
              <a:pPr/>
              <a:t>32</a:t>
            </a:fld>
            <a:endParaRPr lang="de-DE"/>
          </a:p>
        </p:txBody>
      </p:sp>
    </p:spTree>
    <p:extLst>
      <p:ext uri="{BB962C8B-B14F-4D97-AF65-F5344CB8AC3E}">
        <p14:creationId xmlns:p14="http://schemas.microsoft.com/office/powerpoint/2010/main" val="7075174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091847CE-969E-4988-BC95-A364F6CD5850}" type="slidenum">
              <a:rPr lang="de-DE" smtClean="0"/>
              <a:pPr/>
              <a:t>33</a:t>
            </a:fld>
            <a:endParaRPr lang="de-DE"/>
          </a:p>
        </p:txBody>
      </p:sp>
    </p:spTree>
    <p:extLst>
      <p:ext uri="{BB962C8B-B14F-4D97-AF65-F5344CB8AC3E}">
        <p14:creationId xmlns:p14="http://schemas.microsoft.com/office/powerpoint/2010/main" val="759401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deutsch">
    <p:spTree>
      <p:nvGrpSpPr>
        <p:cNvPr id="1" name=""/>
        <p:cNvGrpSpPr/>
        <p:nvPr/>
      </p:nvGrpSpPr>
      <p:grpSpPr>
        <a:xfrm>
          <a:off x="0" y="0"/>
          <a:ext cx="0" cy="0"/>
          <a:chOff x="0" y="0"/>
          <a:chExt cx="0" cy="0"/>
        </a:xfrm>
      </p:grpSpPr>
      <p:sp>
        <p:nvSpPr>
          <p:cNvPr id="8" name="Rechteck 7"/>
          <p:cNvSpPr/>
          <p:nvPr userDrawn="1"/>
        </p:nvSpPr>
        <p:spPr>
          <a:xfrm>
            <a:off x="180000" y="180000"/>
            <a:ext cx="11833200" cy="649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Untertitel 2"/>
          <p:cNvSpPr>
            <a:spLocks noGrp="1"/>
          </p:cNvSpPr>
          <p:nvPr>
            <p:ph type="subTitle" idx="1" hasCustomPrompt="1"/>
          </p:nvPr>
        </p:nvSpPr>
        <p:spPr>
          <a:xfrm>
            <a:off x="551999" y="2304000"/>
            <a:ext cx="1104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Hier steht ein schöner Präsentationstitel</a:t>
            </a:r>
          </a:p>
        </p:txBody>
      </p:sp>
      <p:sp>
        <p:nvSpPr>
          <p:cNvPr id="12" name="Textfeld 11"/>
          <p:cNvSpPr txBox="1"/>
          <p:nvPr userDrawn="1"/>
        </p:nvSpPr>
        <p:spPr>
          <a:xfrm>
            <a:off x="552000" y="1076549"/>
            <a:ext cx="3525209" cy="307777"/>
          </a:xfrm>
          <a:prstGeom prst="rect">
            <a:avLst/>
          </a:prstGeom>
          <a:noFill/>
        </p:spPr>
        <p:txBody>
          <a:bodyPr wrap="square" lIns="0" tIns="0" rIns="0" bIns="0" rtlCol="0">
            <a:spAutoFit/>
          </a:bodyPr>
          <a:lstStyle/>
          <a:p>
            <a:r>
              <a:rPr lang="de-DE" sz="2000" spc="-30" baseline="0">
                <a:solidFill>
                  <a:schemeClr val="bg1"/>
                </a:solidFill>
                <a:latin typeface="Calibri" panose="020F0502020204030204" pitchFamily="34" charset="0"/>
              </a:rPr>
              <a:t>Für Mensch &amp; Umwelt</a:t>
            </a:r>
          </a:p>
        </p:txBody>
      </p:sp>
      <p:sp>
        <p:nvSpPr>
          <p:cNvPr id="31" name="Titel 30"/>
          <p:cNvSpPr>
            <a:spLocks noGrp="1"/>
          </p:cNvSpPr>
          <p:nvPr>
            <p:ph type="title" hasCustomPrompt="1"/>
          </p:nvPr>
        </p:nvSpPr>
        <p:spPr>
          <a:xfrm>
            <a:off x="552000" y="1872000"/>
            <a:ext cx="11040000" cy="360000"/>
          </a:xfrm>
        </p:spPr>
        <p:txBody>
          <a:bodyPr>
            <a:noAutofit/>
          </a:bodyPr>
          <a:lstStyle>
            <a:lvl1pPr>
              <a:defRPr sz="2400">
                <a:solidFill>
                  <a:schemeClr val="accent1"/>
                </a:solidFill>
                <a:latin typeface="Calibri" panose="020F0502020204030204" pitchFamily="34" charset="0"/>
              </a:defRPr>
            </a:lvl1pPr>
          </a:lstStyle>
          <a:p>
            <a:r>
              <a:rPr lang="de-DE"/>
              <a:t>Hier steht ein schöner Veranstaltungstitel</a:t>
            </a:r>
          </a:p>
        </p:txBody>
      </p:sp>
      <p:sp>
        <p:nvSpPr>
          <p:cNvPr id="34" name="Textplatzhalter 33"/>
          <p:cNvSpPr>
            <a:spLocks noGrp="1"/>
          </p:cNvSpPr>
          <p:nvPr>
            <p:ph type="body" sz="quarter" idx="10" hasCustomPrompt="1"/>
          </p:nvPr>
        </p:nvSpPr>
        <p:spPr>
          <a:xfrm>
            <a:off x="551999" y="3798000"/>
            <a:ext cx="1104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a:t>Name Autor/in 1</a:t>
            </a:r>
            <a:br>
              <a:rPr lang="de-DE"/>
            </a:br>
            <a:r>
              <a:rPr lang="de-DE"/>
              <a:t>Fachgebiet X X.X / FG-Bezeichnung</a:t>
            </a:r>
            <a:br>
              <a:rPr lang="de-DE"/>
            </a:br>
            <a:r>
              <a:rPr lang="de-DE"/>
              <a:t>Name Autor/in 2</a:t>
            </a:r>
            <a:br>
              <a:rPr lang="de-DE"/>
            </a:br>
            <a:r>
              <a:rPr lang="de-DE"/>
              <a:t>Fachgebiet X X.X / FG-Bezeichnung</a:t>
            </a:r>
          </a:p>
        </p:txBody>
      </p:sp>
      <p:grpSp>
        <p:nvGrpSpPr>
          <p:cNvPr id="2" name="Gruppieren 1"/>
          <p:cNvGrpSpPr/>
          <p:nvPr userDrawn="1"/>
        </p:nvGrpSpPr>
        <p:grpSpPr>
          <a:xfrm>
            <a:off x="9851002" y="532800"/>
            <a:ext cx="2340998" cy="1081711"/>
            <a:chOff x="9790370" y="2610023"/>
            <a:chExt cx="2340998" cy="1081711"/>
          </a:xfrm>
        </p:grpSpPr>
        <p:sp>
          <p:nvSpPr>
            <p:cNvPr id="13" name="Rechteck 12"/>
            <p:cNvSpPr/>
            <p:nvPr userDrawn="1"/>
          </p:nvSpPr>
          <p:spPr>
            <a:xfrm>
              <a:off x="11949475" y="2611614"/>
              <a:ext cx="181893"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18" name="Gruppieren 17"/>
            <p:cNvGrpSpPr>
              <a:grpSpLocks noChangeAspect="1"/>
            </p:cNvGrpSpPr>
            <p:nvPr userDrawn="1"/>
          </p:nvGrpSpPr>
          <p:grpSpPr>
            <a:xfrm>
              <a:off x="9790370" y="2610023"/>
              <a:ext cx="2159105" cy="1080000"/>
              <a:chOff x="14785976" y="27157354"/>
              <a:chExt cx="5086351" cy="2544762"/>
            </a:xfrm>
          </p:grpSpPr>
          <p:sp>
            <p:nvSpPr>
              <p:cNvPr id="19" name="Rectangle 6"/>
              <p:cNvSpPr>
                <a:spLocks noChangeArrowheads="1"/>
              </p:cNvSpPr>
              <p:nvPr/>
            </p:nvSpPr>
            <p:spPr bwMode="auto">
              <a:xfrm>
                <a:off x="14785976" y="27157354"/>
                <a:ext cx="5086351" cy="2544762"/>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0"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1"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2"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1311555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Endfolie">
    <p:spTree>
      <p:nvGrpSpPr>
        <p:cNvPr id="1" name=""/>
        <p:cNvGrpSpPr/>
        <p:nvPr/>
      </p:nvGrpSpPr>
      <p:grpSpPr>
        <a:xfrm>
          <a:off x="0" y="0"/>
          <a:ext cx="0" cy="0"/>
          <a:chOff x="0" y="0"/>
          <a:chExt cx="0" cy="0"/>
        </a:xfrm>
      </p:grpSpPr>
      <p:pic>
        <p:nvPicPr>
          <p:cNvPr id="8" name="Grafik 7" descr="UBA_Fassade_Detaipptl.jpg"/>
          <p:cNvPicPr>
            <a:picLocks/>
          </p:cNvPicPr>
          <p:nvPr userDrawn="1"/>
        </p:nvPicPr>
        <p:blipFill>
          <a:blip r:embed="rId2" cstate="print"/>
          <a:srcRect t="1741"/>
          <a:stretch>
            <a:fillRect/>
          </a:stretch>
        </p:blipFill>
        <p:spPr>
          <a:xfrm>
            <a:off x="179999" y="180000"/>
            <a:ext cx="11830107" cy="6498000"/>
          </a:xfrm>
          <a:prstGeom prst="rect">
            <a:avLst/>
          </a:prstGeom>
        </p:spPr>
      </p:pic>
      <p:sp>
        <p:nvSpPr>
          <p:cNvPr id="6" name="Rechteck 5"/>
          <p:cNvSpPr/>
          <p:nvPr userDrawn="1"/>
        </p:nvSpPr>
        <p:spPr>
          <a:xfrm>
            <a:off x="0" y="1702800"/>
            <a:ext cx="180000" cy="45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7" name="Rechteck 6"/>
          <p:cNvSpPr/>
          <p:nvPr userDrawn="1"/>
        </p:nvSpPr>
        <p:spPr>
          <a:xfrm>
            <a:off x="180000" y="1702800"/>
            <a:ext cx="8160000" cy="45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2" name="Titel 1"/>
          <p:cNvSpPr>
            <a:spLocks noGrp="1"/>
          </p:cNvSpPr>
          <p:nvPr>
            <p:ph type="title" hasCustomPrompt="1"/>
          </p:nvPr>
        </p:nvSpPr>
        <p:spPr>
          <a:xfrm>
            <a:off x="522000" y="1922400"/>
            <a:ext cx="7463763" cy="1290576"/>
          </a:xfrm>
        </p:spPr>
        <p:txBody>
          <a:bodyPr anchor="t">
            <a:normAutofit/>
          </a:bodyPr>
          <a:lstStyle>
            <a:lvl1pPr>
              <a:lnSpc>
                <a:spcPts val="4200"/>
              </a:lnSpc>
              <a:defRPr sz="4000" baseline="0"/>
            </a:lvl1pPr>
          </a:lstStyle>
          <a:p>
            <a:r>
              <a:rPr lang="de-DE"/>
              <a:t>Hier steht z.B. Vielen Dank für Ihre Aufmerksamkeit</a:t>
            </a:r>
          </a:p>
        </p:txBody>
      </p:sp>
      <p:sp>
        <p:nvSpPr>
          <p:cNvPr id="10" name="Textplatzhalter 9"/>
          <p:cNvSpPr>
            <a:spLocks noGrp="1"/>
          </p:cNvSpPr>
          <p:nvPr>
            <p:ph type="body" sz="quarter" idx="13" hasCustomPrompt="1"/>
          </p:nvPr>
        </p:nvSpPr>
        <p:spPr>
          <a:xfrm>
            <a:off x="522000" y="3218399"/>
            <a:ext cx="7463367" cy="2700000"/>
          </a:xfrm>
          <a:prstGeom prst="rect">
            <a:avLst/>
          </a:prstGeom>
        </p:spPr>
        <p:txBody>
          <a:bodyPr/>
          <a:lstStyle>
            <a:lvl1pPr>
              <a:defRPr b="1" cap="none" baseline="0"/>
            </a:lvl1pPr>
            <a:lvl2pPr marL="0" indent="0">
              <a:buNone/>
              <a:defRPr b="0">
                <a:solidFill>
                  <a:schemeClr val="tx1"/>
                </a:solidFill>
              </a:defRPr>
            </a:lvl2pPr>
            <a:lvl3pPr marL="0" indent="0">
              <a:buNone/>
              <a:defRPr b="1">
                <a:solidFill>
                  <a:schemeClr val="accent2"/>
                </a:solidFill>
              </a:defRPr>
            </a:lvl3pPr>
            <a:lvl4pPr marL="0" indent="0">
              <a:buNone/>
              <a:defRPr/>
            </a:lvl4pPr>
            <a:lvl5pPr marL="0" indent="0">
              <a:buNone/>
              <a:defRPr/>
            </a:lvl5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grpSp>
        <p:nvGrpSpPr>
          <p:cNvPr id="14" name="Gruppieren 13"/>
          <p:cNvGrpSpPr/>
          <p:nvPr userDrawn="1"/>
        </p:nvGrpSpPr>
        <p:grpSpPr>
          <a:xfrm>
            <a:off x="9851002" y="532800"/>
            <a:ext cx="2340998" cy="1081711"/>
            <a:chOff x="9790370" y="2610023"/>
            <a:chExt cx="2340998" cy="1081711"/>
          </a:xfrm>
        </p:grpSpPr>
        <p:sp>
          <p:nvSpPr>
            <p:cNvPr id="15" name="Rechteck 14"/>
            <p:cNvSpPr/>
            <p:nvPr userDrawn="1"/>
          </p:nvSpPr>
          <p:spPr>
            <a:xfrm>
              <a:off x="11949475" y="2611614"/>
              <a:ext cx="181893"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16" name="Gruppieren 15"/>
            <p:cNvGrpSpPr>
              <a:grpSpLocks noChangeAspect="1"/>
            </p:cNvGrpSpPr>
            <p:nvPr userDrawn="1"/>
          </p:nvGrpSpPr>
          <p:grpSpPr>
            <a:xfrm>
              <a:off x="9790370" y="2610023"/>
              <a:ext cx="2159105" cy="1080000"/>
              <a:chOff x="14785976" y="27157354"/>
              <a:chExt cx="5086351" cy="2544762"/>
            </a:xfrm>
          </p:grpSpPr>
          <p:sp>
            <p:nvSpPr>
              <p:cNvPr id="17" name="Rectangle 6"/>
              <p:cNvSpPr>
                <a:spLocks noChangeArrowheads="1"/>
              </p:cNvSpPr>
              <p:nvPr/>
            </p:nvSpPr>
            <p:spPr bwMode="auto">
              <a:xfrm>
                <a:off x="14785976" y="27157354"/>
                <a:ext cx="5086351" cy="2544762"/>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18"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19"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0"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379432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elfolie deutsch">
    <p:spTree>
      <p:nvGrpSpPr>
        <p:cNvPr id="1" name=""/>
        <p:cNvGrpSpPr/>
        <p:nvPr/>
      </p:nvGrpSpPr>
      <p:grpSpPr>
        <a:xfrm>
          <a:off x="0" y="0"/>
          <a:ext cx="0" cy="0"/>
          <a:chOff x="0" y="0"/>
          <a:chExt cx="0" cy="0"/>
        </a:xfrm>
      </p:grpSpPr>
      <p:sp>
        <p:nvSpPr>
          <p:cNvPr id="8" name="Rechteck 7"/>
          <p:cNvSpPr/>
          <p:nvPr userDrawn="1"/>
        </p:nvSpPr>
        <p:spPr>
          <a:xfrm>
            <a:off x="180000" y="180000"/>
            <a:ext cx="11833200" cy="649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Untertitel 2"/>
          <p:cNvSpPr>
            <a:spLocks noGrp="1"/>
          </p:cNvSpPr>
          <p:nvPr>
            <p:ph type="subTitle" idx="1" hasCustomPrompt="1"/>
          </p:nvPr>
        </p:nvSpPr>
        <p:spPr>
          <a:xfrm>
            <a:off x="551999" y="2304000"/>
            <a:ext cx="1104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Hier steht ein schöner Präsentationstitel</a:t>
            </a:r>
          </a:p>
        </p:txBody>
      </p:sp>
      <p:sp>
        <p:nvSpPr>
          <p:cNvPr id="12" name="Textfeld 11"/>
          <p:cNvSpPr txBox="1"/>
          <p:nvPr userDrawn="1"/>
        </p:nvSpPr>
        <p:spPr>
          <a:xfrm>
            <a:off x="552000" y="1076549"/>
            <a:ext cx="3525209" cy="307777"/>
          </a:xfrm>
          <a:prstGeom prst="rect">
            <a:avLst/>
          </a:prstGeom>
          <a:noFill/>
        </p:spPr>
        <p:txBody>
          <a:bodyPr wrap="square" lIns="0" tIns="0" rIns="0" bIns="0" rtlCol="0">
            <a:spAutoFit/>
          </a:bodyPr>
          <a:lstStyle/>
          <a:p>
            <a:r>
              <a:rPr lang="de-DE" sz="2000" spc="-30" baseline="0">
                <a:solidFill>
                  <a:schemeClr val="bg1"/>
                </a:solidFill>
                <a:latin typeface="Calibri" panose="020F0502020204030204" pitchFamily="34" charset="0"/>
              </a:rPr>
              <a:t>Für Mensch &amp; Umwelt</a:t>
            </a:r>
          </a:p>
        </p:txBody>
      </p:sp>
      <p:sp>
        <p:nvSpPr>
          <p:cNvPr id="31" name="Titel 30"/>
          <p:cNvSpPr>
            <a:spLocks noGrp="1"/>
          </p:cNvSpPr>
          <p:nvPr>
            <p:ph type="title" hasCustomPrompt="1"/>
          </p:nvPr>
        </p:nvSpPr>
        <p:spPr>
          <a:xfrm>
            <a:off x="552000" y="1872000"/>
            <a:ext cx="11040000" cy="360000"/>
          </a:xfrm>
        </p:spPr>
        <p:txBody>
          <a:bodyPr>
            <a:noAutofit/>
          </a:bodyPr>
          <a:lstStyle>
            <a:lvl1pPr>
              <a:defRPr sz="2400">
                <a:solidFill>
                  <a:schemeClr val="accent5"/>
                </a:solidFill>
                <a:latin typeface="Calibri" panose="020F0502020204030204" pitchFamily="34" charset="0"/>
              </a:defRPr>
            </a:lvl1pPr>
          </a:lstStyle>
          <a:p>
            <a:r>
              <a:rPr lang="de-DE"/>
              <a:t>Hier steht ein schöner Veranstaltungstitel</a:t>
            </a:r>
          </a:p>
        </p:txBody>
      </p:sp>
      <p:sp>
        <p:nvSpPr>
          <p:cNvPr id="34" name="Textplatzhalter 33"/>
          <p:cNvSpPr>
            <a:spLocks noGrp="1"/>
          </p:cNvSpPr>
          <p:nvPr>
            <p:ph type="body" sz="quarter" idx="10" hasCustomPrompt="1"/>
          </p:nvPr>
        </p:nvSpPr>
        <p:spPr>
          <a:xfrm>
            <a:off x="551999" y="3798000"/>
            <a:ext cx="1104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a:t>Name Autor/in 1</a:t>
            </a:r>
            <a:br>
              <a:rPr lang="de-DE"/>
            </a:br>
            <a:r>
              <a:rPr lang="de-DE"/>
              <a:t>Fachgebiet X X.X / FG-Bezeichnung</a:t>
            </a:r>
            <a:br>
              <a:rPr lang="de-DE"/>
            </a:br>
            <a:r>
              <a:rPr lang="de-DE"/>
              <a:t>Name Autor/in 2</a:t>
            </a:r>
            <a:br>
              <a:rPr lang="de-DE"/>
            </a:br>
            <a:r>
              <a:rPr lang="de-DE"/>
              <a:t>Fachgebiet X X.X / FG-Bezeichnung</a:t>
            </a:r>
          </a:p>
        </p:txBody>
      </p:sp>
      <p:grpSp>
        <p:nvGrpSpPr>
          <p:cNvPr id="2" name="Gruppieren 1"/>
          <p:cNvGrpSpPr/>
          <p:nvPr userDrawn="1"/>
        </p:nvGrpSpPr>
        <p:grpSpPr>
          <a:xfrm>
            <a:off x="9851002" y="532800"/>
            <a:ext cx="2340998" cy="1081711"/>
            <a:chOff x="9790370" y="2610023"/>
            <a:chExt cx="2340998" cy="1081711"/>
          </a:xfrm>
        </p:grpSpPr>
        <p:sp>
          <p:nvSpPr>
            <p:cNvPr id="13" name="Rechteck 12"/>
            <p:cNvSpPr/>
            <p:nvPr userDrawn="1"/>
          </p:nvSpPr>
          <p:spPr>
            <a:xfrm>
              <a:off x="11949475" y="2611614"/>
              <a:ext cx="181893" cy="108012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18" name="Gruppieren 17"/>
            <p:cNvGrpSpPr>
              <a:grpSpLocks noChangeAspect="1"/>
            </p:cNvGrpSpPr>
            <p:nvPr userDrawn="1"/>
          </p:nvGrpSpPr>
          <p:grpSpPr>
            <a:xfrm>
              <a:off x="9790370" y="2610023"/>
              <a:ext cx="2159105" cy="1080000"/>
              <a:chOff x="14785976" y="27157354"/>
              <a:chExt cx="5086351" cy="2544762"/>
            </a:xfrm>
          </p:grpSpPr>
          <p:sp>
            <p:nvSpPr>
              <p:cNvPr id="19" name="Rectangle 6"/>
              <p:cNvSpPr>
                <a:spLocks noChangeArrowheads="1"/>
              </p:cNvSpPr>
              <p:nvPr/>
            </p:nvSpPr>
            <p:spPr bwMode="auto">
              <a:xfrm>
                <a:off x="14785976" y="27157354"/>
                <a:ext cx="5086351" cy="2544762"/>
              </a:xfrm>
              <a:prstGeom prst="rect">
                <a:avLst/>
              </a:prstGeom>
              <a:solidFill>
                <a:schemeClr val="accent5"/>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0"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1"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2"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19693498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elfolie englisch">
    <p:spTree>
      <p:nvGrpSpPr>
        <p:cNvPr id="1" name=""/>
        <p:cNvGrpSpPr/>
        <p:nvPr/>
      </p:nvGrpSpPr>
      <p:grpSpPr>
        <a:xfrm>
          <a:off x="0" y="0"/>
          <a:ext cx="0" cy="0"/>
          <a:chOff x="0" y="0"/>
          <a:chExt cx="0" cy="0"/>
        </a:xfrm>
      </p:grpSpPr>
      <p:sp>
        <p:nvSpPr>
          <p:cNvPr id="8" name="Rechteck 7"/>
          <p:cNvSpPr/>
          <p:nvPr userDrawn="1"/>
        </p:nvSpPr>
        <p:spPr>
          <a:xfrm>
            <a:off x="180000" y="180000"/>
            <a:ext cx="11833200" cy="649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Untertitel 2"/>
          <p:cNvSpPr>
            <a:spLocks noGrp="1"/>
          </p:cNvSpPr>
          <p:nvPr>
            <p:ph type="subTitle" idx="1" hasCustomPrompt="1"/>
          </p:nvPr>
        </p:nvSpPr>
        <p:spPr>
          <a:xfrm>
            <a:off x="551999" y="2304000"/>
            <a:ext cx="1104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Hier steht ein schöner Präsentationstitel</a:t>
            </a:r>
          </a:p>
        </p:txBody>
      </p:sp>
      <p:sp>
        <p:nvSpPr>
          <p:cNvPr id="12" name="Textfeld 11"/>
          <p:cNvSpPr txBox="1"/>
          <p:nvPr userDrawn="1"/>
        </p:nvSpPr>
        <p:spPr>
          <a:xfrm>
            <a:off x="552000" y="1076549"/>
            <a:ext cx="4330775" cy="307777"/>
          </a:xfrm>
          <a:prstGeom prst="rect">
            <a:avLst/>
          </a:prstGeom>
          <a:noFill/>
        </p:spPr>
        <p:txBody>
          <a:bodyPr wrap="square" lIns="0" tIns="0" rIns="0" bIns="0" rtlCol="0">
            <a:spAutoFit/>
          </a:bodyPr>
          <a:lstStyle/>
          <a:p>
            <a:r>
              <a:rPr lang="de-DE" sz="2000" spc="-30" baseline="0">
                <a:solidFill>
                  <a:schemeClr val="bg1"/>
                </a:solidFill>
                <a:latin typeface="Calibri" panose="020F0502020204030204" pitchFamily="34" charset="0"/>
              </a:rPr>
              <a:t>German Environment Agency</a:t>
            </a:r>
          </a:p>
        </p:txBody>
      </p:sp>
      <p:sp>
        <p:nvSpPr>
          <p:cNvPr id="31" name="Titel 30"/>
          <p:cNvSpPr>
            <a:spLocks noGrp="1"/>
          </p:cNvSpPr>
          <p:nvPr>
            <p:ph type="title" hasCustomPrompt="1"/>
          </p:nvPr>
        </p:nvSpPr>
        <p:spPr>
          <a:xfrm>
            <a:off x="552000" y="1872000"/>
            <a:ext cx="11040000" cy="360000"/>
          </a:xfrm>
        </p:spPr>
        <p:txBody>
          <a:bodyPr>
            <a:noAutofit/>
          </a:bodyPr>
          <a:lstStyle>
            <a:lvl1pPr>
              <a:defRPr sz="2400">
                <a:solidFill>
                  <a:schemeClr val="accent5"/>
                </a:solidFill>
                <a:latin typeface="Calibri" panose="020F0502020204030204" pitchFamily="34" charset="0"/>
              </a:defRPr>
            </a:lvl1pPr>
          </a:lstStyle>
          <a:p>
            <a:r>
              <a:rPr lang="de-DE"/>
              <a:t>Hier steht ein schöner Veranstaltungstitel</a:t>
            </a:r>
          </a:p>
        </p:txBody>
      </p:sp>
      <p:sp>
        <p:nvSpPr>
          <p:cNvPr id="34" name="Textplatzhalter 33"/>
          <p:cNvSpPr>
            <a:spLocks noGrp="1"/>
          </p:cNvSpPr>
          <p:nvPr>
            <p:ph type="body" sz="quarter" idx="10" hasCustomPrompt="1"/>
          </p:nvPr>
        </p:nvSpPr>
        <p:spPr>
          <a:xfrm>
            <a:off x="551999" y="3798000"/>
            <a:ext cx="1104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a:t>Name Autor/in 1</a:t>
            </a:r>
            <a:br>
              <a:rPr lang="de-DE"/>
            </a:br>
            <a:r>
              <a:rPr lang="de-DE"/>
              <a:t>Fachgebiet X X.X / FG-Bezeichnung</a:t>
            </a:r>
            <a:br>
              <a:rPr lang="de-DE"/>
            </a:br>
            <a:r>
              <a:rPr lang="de-DE"/>
              <a:t>Name Autor/in 2</a:t>
            </a:r>
            <a:br>
              <a:rPr lang="de-DE"/>
            </a:br>
            <a:r>
              <a:rPr lang="de-DE"/>
              <a:t>Fachgebiet X X.X / FG-Bezeichnung</a:t>
            </a:r>
          </a:p>
        </p:txBody>
      </p:sp>
      <p:grpSp>
        <p:nvGrpSpPr>
          <p:cNvPr id="18" name="Gruppieren 17"/>
          <p:cNvGrpSpPr/>
          <p:nvPr userDrawn="1"/>
        </p:nvGrpSpPr>
        <p:grpSpPr>
          <a:xfrm>
            <a:off x="9851002" y="532800"/>
            <a:ext cx="2340998" cy="1081711"/>
            <a:chOff x="9790370" y="2610023"/>
            <a:chExt cx="2340998" cy="1081711"/>
          </a:xfrm>
        </p:grpSpPr>
        <p:sp>
          <p:nvSpPr>
            <p:cNvPr id="19" name="Rechteck 18"/>
            <p:cNvSpPr/>
            <p:nvPr userDrawn="1"/>
          </p:nvSpPr>
          <p:spPr>
            <a:xfrm>
              <a:off x="11949475" y="2611614"/>
              <a:ext cx="181893" cy="108012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20" name="Gruppieren 19"/>
            <p:cNvGrpSpPr>
              <a:grpSpLocks noChangeAspect="1"/>
            </p:cNvGrpSpPr>
            <p:nvPr userDrawn="1"/>
          </p:nvGrpSpPr>
          <p:grpSpPr>
            <a:xfrm>
              <a:off x="9790370" y="2610023"/>
              <a:ext cx="2159105" cy="1080000"/>
              <a:chOff x="14785976" y="27157354"/>
              <a:chExt cx="5086351" cy="2544762"/>
            </a:xfrm>
          </p:grpSpPr>
          <p:sp>
            <p:nvSpPr>
              <p:cNvPr id="21" name="Rectangle 6"/>
              <p:cNvSpPr>
                <a:spLocks noChangeArrowheads="1"/>
              </p:cNvSpPr>
              <p:nvPr/>
            </p:nvSpPr>
            <p:spPr bwMode="auto">
              <a:xfrm>
                <a:off x="14785976" y="27157354"/>
                <a:ext cx="5086351" cy="2544762"/>
              </a:xfrm>
              <a:prstGeom prst="rect">
                <a:avLst/>
              </a:prstGeom>
              <a:solidFill>
                <a:schemeClr val="accent5"/>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2"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3"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7"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2311664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 Gliederun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a:t>Hier steht eine schöne Folienüberschrift (max. zweizeilig)</a:t>
            </a:r>
          </a:p>
        </p:txBody>
      </p:sp>
      <p:sp>
        <p:nvSpPr>
          <p:cNvPr id="3" name="Inhaltsplatzhalter 2"/>
          <p:cNvSpPr>
            <a:spLocks noGrp="1"/>
          </p:cNvSpPr>
          <p:nvPr>
            <p:ph idx="1"/>
          </p:nvPr>
        </p:nvSpPr>
        <p:spPr>
          <a:xfrm>
            <a:off x="552000" y="1494000"/>
            <a:ext cx="10972800" cy="4525963"/>
          </a:xfrm>
          <a:prstGeom prst="rect">
            <a:avLst/>
          </a:prstGeom>
        </p:spPr>
        <p:txBody>
          <a:bodyPr lIns="0" tIns="0" rIns="0" bIns="0">
            <a:normAutofit/>
          </a:bodyPr>
          <a:lstStyle>
            <a:lvl1pPr marL="216000" indent="-216000">
              <a:lnSpc>
                <a:spcPct val="120000"/>
              </a:lnSpc>
              <a:spcBef>
                <a:spcPts val="0"/>
              </a:spcBef>
              <a:buFont typeface="+mj-lt"/>
              <a:buNone/>
              <a:defRPr sz="1500" b="1" cap="all" baseline="0"/>
            </a:lvl1pPr>
            <a:lvl2pPr marL="0" indent="0">
              <a:lnSpc>
                <a:spcPct val="120000"/>
              </a:lnSpc>
              <a:spcBef>
                <a:spcPts val="0"/>
              </a:spcBef>
              <a:buSzPct val="100000"/>
              <a:buFont typeface="Meta Offc" pitchFamily="34" charset="0"/>
              <a:buNone/>
              <a:defRPr sz="1500"/>
            </a:lvl2pPr>
            <a:lvl3pPr marL="576000" indent="-360000">
              <a:lnSpc>
                <a:spcPct val="120000"/>
              </a:lnSpc>
              <a:spcBef>
                <a:spcPts val="0"/>
              </a:spcBef>
              <a:buFont typeface="Meta Offc" pitchFamily="34" charset="0"/>
              <a:buNone/>
              <a:defRPr sz="1500"/>
            </a:lvl3pPr>
            <a:lvl4pPr marL="576000" indent="-360000">
              <a:lnSpc>
                <a:spcPct val="120000"/>
              </a:lnSpc>
              <a:spcBef>
                <a:spcPts val="0"/>
              </a:spcBef>
              <a:buFont typeface="Symbol" pitchFamily="18" charset="2"/>
              <a:buNone/>
              <a:defRPr lang="de-DE" sz="1500" kern="1200" dirty="0" smtClean="0">
                <a:solidFill>
                  <a:schemeClr val="tx1"/>
                </a:solidFill>
                <a:latin typeface="Calibri" panose="020F0502020204030204" pitchFamily="34" charset="0"/>
                <a:ea typeface="+mn-ea"/>
                <a:cs typeface="+mn-cs"/>
              </a:defRPr>
            </a:lvl4pPr>
            <a:lvl5pPr marL="576000" indent="-360000">
              <a:lnSpc>
                <a:spcPct val="120000"/>
              </a:lnSpc>
              <a:spcBef>
                <a:spcPts val="0"/>
              </a:spcBef>
              <a:buFont typeface="+mj-lt"/>
              <a:buNone/>
              <a:defRPr sz="1500"/>
            </a:lvl5pPr>
          </a:lstStyle>
          <a:p>
            <a:pPr lvl="0"/>
            <a:r>
              <a:rPr lang="de-DE"/>
              <a:t>Textmasterformate durch Klicken bearbeiten</a:t>
            </a:r>
          </a:p>
          <a:p>
            <a:pPr lvl="4"/>
            <a:r>
              <a:rPr lang="de-DE"/>
              <a:t>Zweite Ebene</a:t>
            </a:r>
          </a:p>
          <a:p>
            <a:pPr lvl="2"/>
            <a:r>
              <a:rPr lang="de-DE"/>
              <a:t>Dritte Ebene</a:t>
            </a:r>
          </a:p>
          <a:p>
            <a:pPr lvl="3"/>
            <a:r>
              <a:rPr lang="de-DE"/>
              <a:t>Vierte Ebene</a:t>
            </a:r>
          </a:p>
        </p:txBody>
      </p:sp>
      <p:sp>
        <p:nvSpPr>
          <p:cNvPr id="4" name="Datumsplatzhalter 3"/>
          <p:cNvSpPr>
            <a:spLocks noGrp="1"/>
          </p:cNvSpPr>
          <p:nvPr>
            <p:ph type="dt" sz="half" idx="10"/>
          </p:nvPr>
        </p:nvSpPr>
        <p:spPr/>
        <p:txBody>
          <a:bodyPr/>
          <a:lstStyle/>
          <a:p>
            <a:r>
              <a:rPr lang="de-DE"/>
              <a:t>12.02.2024</a:t>
            </a:r>
          </a:p>
        </p:txBody>
      </p:sp>
      <p:sp>
        <p:nvSpPr>
          <p:cNvPr id="5" name="Fußzeilenplatzhalter 4"/>
          <p:cNvSpPr>
            <a:spLocks noGrp="1"/>
          </p:cNvSpPr>
          <p:nvPr>
            <p:ph type="ftr" sz="quarter" idx="11"/>
          </p:nvPr>
        </p:nvSpPr>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0400"/>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Tree>
    <p:extLst>
      <p:ext uri="{BB962C8B-B14F-4D97-AF65-F5344CB8AC3E}">
        <p14:creationId xmlns:p14="http://schemas.microsoft.com/office/powerpoint/2010/main" val="12992937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71600"/>
            <a:ext cx="10972800" cy="612000"/>
          </a:xfrm>
        </p:spPr>
        <p:txBody>
          <a:bodyPr/>
          <a:lstStyle>
            <a:lvl1pPr>
              <a:lnSpc>
                <a:spcPts val="2200"/>
              </a:lnSpc>
              <a:defRPr/>
            </a:lvl1pPr>
          </a:lstStyle>
          <a:p>
            <a:r>
              <a:rPr lang="de-DE"/>
              <a:t>Hier steht eine schöne Folienüberschrift (max. zweizeilig)</a:t>
            </a:r>
          </a:p>
        </p:txBody>
      </p:sp>
      <p:sp>
        <p:nvSpPr>
          <p:cNvPr id="4" name="Datumsplatzhalter 3"/>
          <p:cNvSpPr>
            <a:spLocks noGrp="1"/>
          </p:cNvSpPr>
          <p:nvPr>
            <p:ph type="dt" sz="half" idx="10"/>
          </p:nvPr>
        </p:nvSpPr>
        <p:spPr/>
        <p:txBody>
          <a:bodyPr/>
          <a:lstStyle/>
          <a:p>
            <a:r>
              <a:rPr lang="de-DE"/>
              <a:t>12.02.2024</a:t>
            </a:r>
          </a:p>
        </p:txBody>
      </p:sp>
      <p:sp>
        <p:nvSpPr>
          <p:cNvPr id="5" name="Fußzeilenplatzhalter 4"/>
          <p:cNvSpPr>
            <a:spLocks noGrp="1"/>
          </p:cNvSpPr>
          <p:nvPr>
            <p:ph type="ftr" sz="quarter" idx="11"/>
          </p:nvPr>
        </p:nvSpPr>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
        <p:nvSpPr>
          <p:cNvPr id="10" name="Textplatzhalter 9"/>
          <p:cNvSpPr>
            <a:spLocks noGrp="1"/>
          </p:cNvSpPr>
          <p:nvPr>
            <p:ph type="body" sz="quarter" idx="14" hasCustomPrompt="1"/>
          </p:nvPr>
        </p:nvSpPr>
        <p:spPr>
          <a:xfrm>
            <a:off x="8879417" y="1497016"/>
            <a:ext cx="2715683"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chemeClr val="accent6"/>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a:t>Marginalspalte mit etwas Text, der eine beschreibende Funktion ausführt und super präzise formuliert ist.</a:t>
            </a:r>
          </a:p>
        </p:txBody>
      </p:sp>
      <p:sp>
        <p:nvSpPr>
          <p:cNvPr id="9" name="Inhaltsplatzhalter 8"/>
          <p:cNvSpPr>
            <a:spLocks noGrp="1"/>
          </p:cNvSpPr>
          <p:nvPr>
            <p:ph sz="quarter" idx="15"/>
          </p:nvPr>
        </p:nvSpPr>
        <p:spPr>
          <a:xfrm>
            <a:off x="552000" y="1494000"/>
            <a:ext cx="81360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4374776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 Diagramm">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a:t>Hier steht eine schöne Folienüberschrift (max. zweizeilig)</a:t>
            </a:r>
          </a:p>
        </p:txBody>
      </p:sp>
      <p:sp>
        <p:nvSpPr>
          <p:cNvPr id="4" name="Datumsplatzhalter 3"/>
          <p:cNvSpPr>
            <a:spLocks noGrp="1"/>
          </p:cNvSpPr>
          <p:nvPr>
            <p:ph type="dt" sz="half" idx="10"/>
          </p:nvPr>
        </p:nvSpPr>
        <p:spPr/>
        <p:txBody>
          <a:bodyPr/>
          <a:lstStyle/>
          <a:p>
            <a:r>
              <a:rPr lang="de-DE"/>
              <a:t>12.02.2024</a:t>
            </a:r>
          </a:p>
        </p:txBody>
      </p:sp>
      <p:sp>
        <p:nvSpPr>
          <p:cNvPr id="5" name="Fußzeilenplatzhalter 4"/>
          <p:cNvSpPr>
            <a:spLocks noGrp="1"/>
          </p:cNvSpPr>
          <p:nvPr>
            <p:ph type="ftr" sz="quarter" idx="11"/>
          </p:nvPr>
        </p:nvSpPr>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
        <p:nvSpPr>
          <p:cNvPr id="10" name="Textplatzhalter 9"/>
          <p:cNvSpPr>
            <a:spLocks noGrp="1"/>
          </p:cNvSpPr>
          <p:nvPr>
            <p:ph type="body" sz="quarter" idx="14" hasCustomPrompt="1"/>
          </p:nvPr>
        </p:nvSpPr>
        <p:spPr>
          <a:xfrm>
            <a:off x="8879417" y="1497016"/>
            <a:ext cx="2714400"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chemeClr val="accent6"/>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a:t>Marginalspalte mit etwas Text, der eine beschreibende Funktion ausführt und super präzise formuliert ist.</a:t>
            </a:r>
          </a:p>
        </p:txBody>
      </p:sp>
      <p:sp>
        <p:nvSpPr>
          <p:cNvPr id="11" name="Diagrammplatzhalter 10"/>
          <p:cNvSpPr>
            <a:spLocks noGrp="1"/>
          </p:cNvSpPr>
          <p:nvPr>
            <p:ph type="chart" sz="quarter" idx="15"/>
          </p:nvPr>
        </p:nvSpPr>
        <p:spPr>
          <a:xfrm>
            <a:off x="552452" y="1497016"/>
            <a:ext cx="8136467" cy="4865687"/>
          </a:xfrm>
          <a:prstGeom prst="rect">
            <a:avLst/>
          </a:prstGeom>
        </p:spPr>
        <p:txBody>
          <a:bodyPr/>
          <a:lstStyle/>
          <a:p>
            <a:endParaRPr lang="de-DE"/>
          </a:p>
        </p:txBody>
      </p:sp>
    </p:spTree>
    <p:extLst>
      <p:ext uri="{BB962C8B-B14F-4D97-AF65-F5344CB8AC3E}">
        <p14:creationId xmlns:p14="http://schemas.microsoft.com/office/powerpoint/2010/main" val="828015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 Text und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a:t>Hier steht eine schöne Folienüberschrift (max. zweizeilig)</a:t>
            </a:r>
          </a:p>
        </p:txBody>
      </p:sp>
      <p:sp>
        <p:nvSpPr>
          <p:cNvPr id="4" name="Datumsplatzhalter 3"/>
          <p:cNvSpPr>
            <a:spLocks noGrp="1"/>
          </p:cNvSpPr>
          <p:nvPr>
            <p:ph type="dt" sz="half" idx="10"/>
          </p:nvPr>
        </p:nvSpPr>
        <p:spPr/>
        <p:txBody>
          <a:bodyPr/>
          <a:lstStyle/>
          <a:p>
            <a:r>
              <a:rPr lang="de-DE"/>
              <a:t>12.02.2024</a:t>
            </a:r>
          </a:p>
        </p:txBody>
      </p:sp>
      <p:sp>
        <p:nvSpPr>
          <p:cNvPr id="5" name="Fußzeilenplatzhalter 4"/>
          <p:cNvSpPr>
            <a:spLocks noGrp="1"/>
          </p:cNvSpPr>
          <p:nvPr>
            <p:ph type="ftr" sz="quarter" idx="11"/>
          </p:nvPr>
        </p:nvSpPr>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
        <p:nvSpPr>
          <p:cNvPr id="11" name="Bildplatzhalter 10"/>
          <p:cNvSpPr>
            <a:spLocks noGrp="1"/>
          </p:cNvSpPr>
          <p:nvPr>
            <p:ph type="pic" sz="quarter" idx="14"/>
          </p:nvPr>
        </p:nvSpPr>
        <p:spPr>
          <a:xfrm>
            <a:off x="4721631" y="1497012"/>
            <a:ext cx="6844079" cy="3902400"/>
          </a:xfrm>
          <a:prstGeom prst="rect">
            <a:avLst/>
          </a:prstGeom>
        </p:spPr>
        <p:txBody>
          <a:bodyPr/>
          <a:lstStyle/>
          <a:p>
            <a:endParaRPr lang="de-DE"/>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a:t>Quelle: Hier steht eine Quellenangabe oder Dergleichen.</a:t>
            </a:r>
          </a:p>
        </p:txBody>
      </p:sp>
      <p:sp>
        <p:nvSpPr>
          <p:cNvPr id="9" name="Inhaltsplatzhalter 8"/>
          <p:cNvSpPr>
            <a:spLocks noGrp="1"/>
          </p:cNvSpPr>
          <p:nvPr>
            <p:ph sz="quarter" idx="16"/>
          </p:nvPr>
        </p:nvSpPr>
        <p:spPr>
          <a:xfrm>
            <a:off x="552451" y="1494000"/>
            <a:ext cx="39888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8676733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 mehrere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71600"/>
            <a:ext cx="10972800" cy="612000"/>
          </a:xfrm>
        </p:spPr>
        <p:txBody>
          <a:bodyPr/>
          <a:lstStyle>
            <a:lvl1pPr>
              <a:lnSpc>
                <a:spcPts val="2200"/>
              </a:lnSpc>
              <a:defRPr/>
            </a:lvl1pPr>
          </a:lstStyle>
          <a:p>
            <a:r>
              <a:rPr lang="de-DE"/>
              <a:t>Hier steht eine schöne Folienüberschrift (max. zweizeilig)</a:t>
            </a:r>
          </a:p>
        </p:txBody>
      </p:sp>
      <p:sp>
        <p:nvSpPr>
          <p:cNvPr id="4" name="Datumsplatzhalter 3"/>
          <p:cNvSpPr>
            <a:spLocks noGrp="1"/>
          </p:cNvSpPr>
          <p:nvPr>
            <p:ph type="dt" sz="half" idx="10"/>
          </p:nvPr>
        </p:nvSpPr>
        <p:spPr>
          <a:xfrm>
            <a:off x="554567" y="6597353"/>
            <a:ext cx="957600" cy="260648"/>
          </a:xfrm>
        </p:spPr>
        <p:txBody>
          <a:bodyPr/>
          <a:lstStyle/>
          <a:p>
            <a:r>
              <a:rPr lang="de-DE"/>
              <a:t>12.02.2024</a:t>
            </a:r>
          </a:p>
        </p:txBody>
      </p:sp>
      <p:sp>
        <p:nvSpPr>
          <p:cNvPr id="5" name="Fußzeilenplatzhalter 4"/>
          <p:cNvSpPr>
            <a:spLocks noGrp="1"/>
          </p:cNvSpPr>
          <p:nvPr>
            <p:ph type="ftr" sz="quarter" idx="11"/>
          </p:nvPr>
        </p:nvSpPr>
        <p:spPr>
          <a:xfrm>
            <a:off x="1531771" y="6597353"/>
            <a:ext cx="8956717" cy="260648"/>
          </a:xfrm>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
        <p:nvSpPr>
          <p:cNvPr id="11" name="Bildplatzhalter 10"/>
          <p:cNvSpPr>
            <a:spLocks noGrp="1"/>
          </p:cNvSpPr>
          <p:nvPr>
            <p:ph type="pic" sz="quarter" idx="14"/>
          </p:nvPr>
        </p:nvSpPr>
        <p:spPr>
          <a:xfrm>
            <a:off x="552451" y="1497012"/>
            <a:ext cx="3984000" cy="2232000"/>
          </a:xfrm>
          <a:prstGeom prst="rect">
            <a:avLst/>
          </a:prstGeom>
        </p:spPr>
        <p:txBody>
          <a:bodyPr/>
          <a:lstStyle/>
          <a:p>
            <a:endParaRPr lang="de-DE"/>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a:t>Quelle: Hier steht eine Quellenangabe oder Dergleichen.</a:t>
            </a:r>
          </a:p>
        </p:txBody>
      </p:sp>
      <p:sp>
        <p:nvSpPr>
          <p:cNvPr id="10" name="Bildplatzhalter 10"/>
          <p:cNvSpPr>
            <a:spLocks noGrp="1"/>
          </p:cNvSpPr>
          <p:nvPr>
            <p:ph type="pic" sz="quarter" idx="16"/>
          </p:nvPr>
        </p:nvSpPr>
        <p:spPr>
          <a:xfrm>
            <a:off x="4704763" y="1497012"/>
            <a:ext cx="3984000" cy="2232000"/>
          </a:xfrm>
          <a:prstGeom prst="rect">
            <a:avLst/>
          </a:prstGeom>
        </p:spPr>
        <p:txBody>
          <a:bodyPr/>
          <a:lstStyle/>
          <a:p>
            <a:endParaRPr lang="de-DE"/>
          </a:p>
        </p:txBody>
      </p:sp>
      <p:sp>
        <p:nvSpPr>
          <p:cNvPr id="12" name="Bildplatzhalter 10"/>
          <p:cNvSpPr>
            <a:spLocks noGrp="1"/>
          </p:cNvSpPr>
          <p:nvPr>
            <p:ph type="pic" sz="quarter" idx="17"/>
          </p:nvPr>
        </p:nvSpPr>
        <p:spPr>
          <a:xfrm>
            <a:off x="552451" y="3852000"/>
            <a:ext cx="3984000" cy="2232000"/>
          </a:xfrm>
          <a:prstGeom prst="rect">
            <a:avLst/>
          </a:prstGeom>
        </p:spPr>
        <p:txBody>
          <a:bodyPr/>
          <a:lstStyle/>
          <a:p>
            <a:endParaRPr lang="de-DE"/>
          </a:p>
        </p:txBody>
      </p:sp>
      <p:sp>
        <p:nvSpPr>
          <p:cNvPr id="14" name="Bildplatzhalter 10"/>
          <p:cNvSpPr>
            <a:spLocks noGrp="1"/>
          </p:cNvSpPr>
          <p:nvPr>
            <p:ph type="pic" sz="quarter" idx="18"/>
          </p:nvPr>
        </p:nvSpPr>
        <p:spPr>
          <a:xfrm>
            <a:off x="4704763" y="3852000"/>
            <a:ext cx="3984000" cy="2232000"/>
          </a:xfrm>
          <a:prstGeom prst="rect">
            <a:avLst/>
          </a:prstGeom>
        </p:spPr>
        <p:txBody>
          <a:bodyPr/>
          <a:lstStyle/>
          <a:p>
            <a:endParaRPr lang="de-DE"/>
          </a:p>
        </p:txBody>
      </p:sp>
      <p:sp>
        <p:nvSpPr>
          <p:cNvPr id="16" name="Bildplatzhalter 15"/>
          <p:cNvSpPr>
            <a:spLocks noGrp="1"/>
          </p:cNvSpPr>
          <p:nvPr>
            <p:ph type="pic" sz="quarter" idx="19"/>
          </p:nvPr>
        </p:nvSpPr>
        <p:spPr>
          <a:xfrm>
            <a:off x="8880000" y="1497013"/>
            <a:ext cx="2689200" cy="2736000"/>
          </a:xfrm>
          <a:prstGeom prst="rect">
            <a:avLst/>
          </a:prstGeom>
        </p:spPr>
        <p:txBody>
          <a:bodyPr/>
          <a:lstStyle/>
          <a:p>
            <a:endParaRPr lang="de-DE"/>
          </a:p>
        </p:txBody>
      </p:sp>
    </p:spTree>
    <p:extLst>
      <p:ext uri="{BB962C8B-B14F-4D97-AF65-F5344CB8AC3E}">
        <p14:creationId xmlns:p14="http://schemas.microsoft.com/office/powerpoint/2010/main" val="15209336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 zwei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a:t>Hier steht eine schöne Folienüberschrift (max. zweizeilig)</a:t>
            </a:r>
          </a:p>
        </p:txBody>
      </p:sp>
      <p:sp>
        <p:nvSpPr>
          <p:cNvPr id="4" name="Datumsplatzhalter 3"/>
          <p:cNvSpPr>
            <a:spLocks noGrp="1"/>
          </p:cNvSpPr>
          <p:nvPr>
            <p:ph type="dt" sz="half" idx="10"/>
          </p:nvPr>
        </p:nvSpPr>
        <p:spPr/>
        <p:txBody>
          <a:bodyPr/>
          <a:lstStyle/>
          <a:p>
            <a:r>
              <a:rPr lang="de-DE"/>
              <a:t>12.02.2024</a:t>
            </a:r>
          </a:p>
        </p:txBody>
      </p:sp>
      <p:sp>
        <p:nvSpPr>
          <p:cNvPr id="5" name="Fußzeilenplatzhalter 4"/>
          <p:cNvSpPr>
            <a:spLocks noGrp="1"/>
          </p:cNvSpPr>
          <p:nvPr>
            <p:ph type="ftr" sz="quarter" idx="11"/>
          </p:nvPr>
        </p:nvSpPr>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
        <p:nvSpPr>
          <p:cNvPr id="11" name="Bildplatzhalter 10"/>
          <p:cNvSpPr>
            <a:spLocks noGrp="1"/>
          </p:cNvSpPr>
          <p:nvPr>
            <p:ph type="pic" sz="quarter" idx="14"/>
          </p:nvPr>
        </p:nvSpPr>
        <p:spPr>
          <a:xfrm>
            <a:off x="552452" y="1497014"/>
            <a:ext cx="8136467" cy="4582099"/>
          </a:xfrm>
          <a:prstGeom prst="rect">
            <a:avLst/>
          </a:prstGeom>
        </p:spPr>
        <p:txBody>
          <a:bodyPr/>
          <a:lstStyle/>
          <a:p>
            <a:endParaRPr lang="de-DE"/>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a:t>Quelle: Hier steht eine Quellenangabe oder Dergleichen.</a:t>
            </a:r>
          </a:p>
        </p:txBody>
      </p:sp>
      <p:sp>
        <p:nvSpPr>
          <p:cNvPr id="16" name="Bildplatzhalter 15"/>
          <p:cNvSpPr>
            <a:spLocks noGrp="1"/>
          </p:cNvSpPr>
          <p:nvPr>
            <p:ph type="pic" sz="quarter" idx="19"/>
          </p:nvPr>
        </p:nvSpPr>
        <p:spPr>
          <a:xfrm>
            <a:off x="8879417" y="1497013"/>
            <a:ext cx="2690280" cy="2736000"/>
          </a:xfrm>
          <a:prstGeom prst="rect">
            <a:avLst/>
          </a:prstGeom>
        </p:spPr>
        <p:txBody>
          <a:bodyPr/>
          <a:lstStyle/>
          <a:p>
            <a:endParaRPr lang="de-DE"/>
          </a:p>
        </p:txBody>
      </p:sp>
    </p:spTree>
    <p:extLst>
      <p:ext uri="{BB962C8B-B14F-4D97-AF65-F5344CB8AC3E}">
        <p14:creationId xmlns:p14="http://schemas.microsoft.com/office/powerpoint/2010/main" val="6689101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Endfolie">
    <p:spTree>
      <p:nvGrpSpPr>
        <p:cNvPr id="1" name=""/>
        <p:cNvGrpSpPr/>
        <p:nvPr/>
      </p:nvGrpSpPr>
      <p:grpSpPr>
        <a:xfrm>
          <a:off x="0" y="0"/>
          <a:ext cx="0" cy="0"/>
          <a:chOff x="0" y="0"/>
          <a:chExt cx="0" cy="0"/>
        </a:xfrm>
      </p:grpSpPr>
      <p:pic>
        <p:nvPicPr>
          <p:cNvPr id="8" name="Grafik 7" descr="UBA_Fassade_Detaipptl.jpg"/>
          <p:cNvPicPr>
            <a:picLocks/>
          </p:cNvPicPr>
          <p:nvPr userDrawn="1"/>
        </p:nvPicPr>
        <p:blipFill>
          <a:blip r:embed="rId2" cstate="print"/>
          <a:srcRect t="1741"/>
          <a:stretch>
            <a:fillRect/>
          </a:stretch>
        </p:blipFill>
        <p:spPr>
          <a:xfrm>
            <a:off x="179999" y="180000"/>
            <a:ext cx="11830107" cy="6498000"/>
          </a:xfrm>
          <a:prstGeom prst="rect">
            <a:avLst/>
          </a:prstGeom>
        </p:spPr>
      </p:pic>
      <p:sp>
        <p:nvSpPr>
          <p:cNvPr id="6" name="Rechteck 5"/>
          <p:cNvSpPr/>
          <p:nvPr userDrawn="1"/>
        </p:nvSpPr>
        <p:spPr>
          <a:xfrm>
            <a:off x="0" y="1702800"/>
            <a:ext cx="180000" cy="450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7" name="Rechteck 6"/>
          <p:cNvSpPr/>
          <p:nvPr userDrawn="1"/>
        </p:nvSpPr>
        <p:spPr>
          <a:xfrm>
            <a:off x="180000" y="1702800"/>
            <a:ext cx="8160000" cy="45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2" name="Titel 1"/>
          <p:cNvSpPr>
            <a:spLocks noGrp="1"/>
          </p:cNvSpPr>
          <p:nvPr>
            <p:ph type="title" hasCustomPrompt="1"/>
          </p:nvPr>
        </p:nvSpPr>
        <p:spPr>
          <a:xfrm>
            <a:off x="522000" y="1922400"/>
            <a:ext cx="7463763" cy="1290576"/>
          </a:xfrm>
        </p:spPr>
        <p:txBody>
          <a:bodyPr anchor="t">
            <a:normAutofit/>
          </a:bodyPr>
          <a:lstStyle>
            <a:lvl1pPr>
              <a:lnSpc>
                <a:spcPts val="4200"/>
              </a:lnSpc>
              <a:defRPr sz="4000" baseline="0"/>
            </a:lvl1pPr>
          </a:lstStyle>
          <a:p>
            <a:r>
              <a:rPr lang="de-DE"/>
              <a:t>Hier steht z.B. Vielen Dank für Ihre Aufmerksamkeit</a:t>
            </a:r>
          </a:p>
        </p:txBody>
      </p:sp>
      <p:sp>
        <p:nvSpPr>
          <p:cNvPr id="10" name="Textplatzhalter 9"/>
          <p:cNvSpPr>
            <a:spLocks noGrp="1"/>
          </p:cNvSpPr>
          <p:nvPr>
            <p:ph type="body" sz="quarter" idx="13" hasCustomPrompt="1"/>
          </p:nvPr>
        </p:nvSpPr>
        <p:spPr>
          <a:xfrm>
            <a:off x="522000" y="3218399"/>
            <a:ext cx="7463367" cy="2700000"/>
          </a:xfrm>
          <a:prstGeom prst="rect">
            <a:avLst/>
          </a:prstGeom>
        </p:spPr>
        <p:txBody>
          <a:bodyPr/>
          <a:lstStyle>
            <a:lvl1pPr>
              <a:defRPr b="1" cap="none" baseline="0"/>
            </a:lvl1pPr>
            <a:lvl2pPr marL="0" indent="0">
              <a:buNone/>
              <a:defRPr b="0">
                <a:solidFill>
                  <a:schemeClr val="tx1"/>
                </a:solidFill>
              </a:defRPr>
            </a:lvl2pPr>
            <a:lvl3pPr marL="0" indent="0">
              <a:buNone/>
              <a:defRPr b="1">
                <a:solidFill>
                  <a:schemeClr val="accent6"/>
                </a:solidFill>
              </a:defRPr>
            </a:lvl3pPr>
            <a:lvl4pPr marL="0" indent="0">
              <a:buNone/>
              <a:defRPr/>
            </a:lvl4pPr>
            <a:lvl5pPr marL="0" indent="0">
              <a:buNone/>
              <a:defRPr/>
            </a:lvl5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grpSp>
        <p:nvGrpSpPr>
          <p:cNvPr id="21" name="Gruppieren 20"/>
          <p:cNvGrpSpPr/>
          <p:nvPr userDrawn="1"/>
        </p:nvGrpSpPr>
        <p:grpSpPr>
          <a:xfrm>
            <a:off x="9851002" y="532800"/>
            <a:ext cx="2340998" cy="1081711"/>
            <a:chOff x="9790370" y="2610023"/>
            <a:chExt cx="2340998" cy="1081711"/>
          </a:xfrm>
        </p:grpSpPr>
        <p:sp>
          <p:nvSpPr>
            <p:cNvPr id="22" name="Rechteck 21"/>
            <p:cNvSpPr/>
            <p:nvPr userDrawn="1"/>
          </p:nvSpPr>
          <p:spPr>
            <a:xfrm>
              <a:off x="11949475" y="2611614"/>
              <a:ext cx="181893" cy="108012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23" name="Gruppieren 22"/>
            <p:cNvGrpSpPr>
              <a:grpSpLocks noChangeAspect="1"/>
            </p:cNvGrpSpPr>
            <p:nvPr userDrawn="1"/>
          </p:nvGrpSpPr>
          <p:grpSpPr>
            <a:xfrm>
              <a:off x="9790370" y="2610023"/>
              <a:ext cx="2159105" cy="1080000"/>
              <a:chOff x="14785976" y="27157354"/>
              <a:chExt cx="5086351" cy="2544762"/>
            </a:xfrm>
          </p:grpSpPr>
          <p:sp>
            <p:nvSpPr>
              <p:cNvPr id="24" name="Rectangle 6"/>
              <p:cNvSpPr>
                <a:spLocks noChangeArrowheads="1"/>
              </p:cNvSpPr>
              <p:nvPr/>
            </p:nvSpPr>
            <p:spPr bwMode="auto">
              <a:xfrm>
                <a:off x="14785976" y="27157354"/>
                <a:ext cx="5086351" cy="2544762"/>
              </a:xfrm>
              <a:prstGeom prst="rect">
                <a:avLst/>
              </a:prstGeom>
              <a:solidFill>
                <a:schemeClr val="accent5"/>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5"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6"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7"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2573554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 englisch">
    <p:spTree>
      <p:nvGrpSpPr>
        <p:cNvPr id="1" name=""/>
        <p:cNvGrpSpPr/>
        <p:nvPr/>
      </p:nvGrpSpPr>
      <p:grpSpPr>
        <a:xfrm>
          <a:off x="0" y="0"/>
          <a:ext cx="0" cy="0"/>
          <a:chOff x="0" y="0"/>
          <a:chExt cx="0" cy="0"/>
        </a:xfrm>
      </p:grpSpPr>
      <p:sp>
        <p:nvSpPr>
          <p:cNvPr id="8" name="Rechteck 7"/>
          <p:cNvSpPr/>
          <p:nvPr userDrawn="1"/>
        </p:nvSpPr>
        <p:spPr>
          <a:xfrm>
            <a:off x="180000" y="180000"/>
            <a:ext cx="11833200" cy="649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Untertitel 2"/>
          <p:cNvSpPr>
            <a:spLocks noGrp="1"/>
          </p:cNvSpPr>
          <p:nvPr>
            <p:ph type="subTitle" idx="1" hasCustomPrompt="1"/>
          </p:nvPr>
        </p:nvSpPr>
        <p:spPr>
          <a:xfrm>
            <a:off x="551999" y="2304000"/>
            <a:ext cx="1104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Hier steht ein schöner Präsentationstitel</a:t>
            </a:r>
          </a:p>
        </p:txBody>
      </p:sp>
      <p:sp>
        <p:nvSpPr>
          <p:cNvPr id="12" name="Textfeld 11"/>
          <p:cNvSpPr txBox="1"/>
          <p:nvPr userDrawn="1"/>
        </p:nvSpPr>
        <p:spPr>
          <a:xfrm>
            <a:off x="552000" y="1076549"/>
            <a:ext cx="4330775" cy="307777"/>
          </a:xfrm>
          <a:prstGeom prst="rect">
            <a:avLst/>
          </a:prstGeom>
          <a:noFill/>
        </p:spPr>
        <p:txBody>
          <a:bodyPr wrap="square" lIns="0" tIns="0" rIns="0" bIns="0" rtlCol="0">
            <a:spAutoFit/>
          </a:bodyPr>
          <a:lstStyle/>
          <a:p>
            <a:r>
              <a:rPr lang="de-DE" sz="2000" spc="-30" baseline="0">
                <a:solidFill>
                  <a:schemeClr val="bg1"/>
                </a:solidFill>
                <a:latin typeface="Calibri" panose="020F0502020204030204" pitchFamily="34" charset="0"/>
              </a:rPr>
              <a:t>German Environment Agency</a:t>
            </a:r>
          </a:p>
        </p:txBody>
      </p:sp>
      <p:sp>
        <p:nvSpPr>
          <p:cNvPr id="31" name="Titel 30"/>
          <p:cNvSpPr>
            <a:spLocks noGrp="1"/>
          </p:cNvSpPr>
          <p:nvPr>
            <p:ph type="title" hasCustomPrompt="1"/>
          </p:nvPr>
        </p:nvSpPr>
        <p:spPr>
          <a:xfrm>
            <a:off x="552000" y="1872000"/>
            <a:ext cx="11040000" cy="360000"/>
          </a:xfrm>
        </p:spPr>
        <p:txBody>
          <a:bodyPr>
            <a:noAutofit/>
          </a:bodyPr>
          <a:lstStyle>
            <a:lvl1pPr>
              <a:defRPr sz="2400">
                <a:solidFill>
                  <a:schemeClr val="accent1"/>
                </a:solidFill>
                <a:latin typeface="Calibri" panose="020F0502020204030204" pitchFamily="34" charset="0"/>
              </a:defRPr>
            </a:lvl1pPr>
          </a:lstStyle>
          <a:p>
            <a:r>
              <a:rPr lang="de-DE"/>
              <a:t>Hier steht ein schöner Veranstaltungstitel</a:t>
            </a:r>
          </a:p>
        </p:txBody>
      </p:sp>
      <p:sp>
        <p:nvSpPr>
          <p:cNvPr id="34" name="Textplatzhalter 33"/>
          <p:cNvSpPr>
            <a:spLocks noGrp="1"/>
          </p:cNvSpPr>
          <p:nvPr>
            <p:ph type="body" sz="quarter" idx="10" hasCustomPrompt="1"/>
          </p:nvPr>
        </p:nvSpPr>
        <p:spPr>
          <a:xfrm>
            <a:off x="551999" y="3798000"/>
            <a:ext cx="1104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a:t>Name Autor/in 1</a:t>
            </a:r>
            <a:br>
              <a:rPr lang="de-DE"/>
            </a:br>
            <a:r>
              <a:rPr lang="de-DE"/>
              <a:t>Fachgebiet X X.X / FG-Bezeichnung</a:t>
            </a:r>
            <a:br>
              <a:rPr lang="de-DE"/>
            </a:br>
            <a:r>
              <a:rPr lang="de-DE"/>
              <a:t>Name Autor/in 2</a:t>
            </a:r>
            <a:br>
              <a:rPr lang="de-DE"/>
            </a:br>
            <a:r>
              <a:rPr lang="de-DE"/>
              <a:t>Fachgebiet X X.X / FG-Bezeichnung</a:t>
            </a:r>
          </a:p>
        </p:txBody>
      </p:sp>
      <p:grpSp>
        <p:nvGrpSpPr>
          <p:cNvPr id="14" name="Gruppieren 13"/>
          <p:cNvGrpSpPr/>
          <p:nvPr userDrawn="1"/>
        </p:nvGrpSpPr>
        <p:grpSpPr>
          <a:xfrm>
            <a:off x="9851002" y="532800"/>
            <a:ext cx="2340998" cy="1081711"/>
            <a:chOff x="9790370" y="2610023"/>
            <a:chExt cx="2340998" cy="1081711"/>
          </a:xfrm>
        </p:grpSpPr>
        <p:sp>
          <p:nvSpPr>
            <p:cNvPr id="15" name="Rechteck 14"/>
            <p:cNvSpPr/>
            <p:nvPr userDrawn="1"/>
          </p:nvSpPr>
          <p:spPr>
            <a:xfrm>
              <a:off x="11949475" y="2611614"/>
              <a:ext cx="181893"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16" name="Gruppieren 15"/>
            <p:cNvGrpSpPr>
              <a:grpSpLocks noChangeAspect="1"/>
            </p:cNvGrpSpPr>
            <p:nvPr userDrawn="1"/>
          </p:nvGrpSpPr>
          <p:grpSpPr>
            <a:xfrm>
              <a:off x="9790370" y="2610023"/>
              <a:ext cx="2159105" cy="1080000"/>
              <a:chOff x="14785976" y="27157354"/>
              <a:chExt cx="5086351" cy="2544762"/>
            </a:xfrm>
          </p:grpSpPr>
          <p:sp>
            <p:nvSpPr>
              <p:cNvPr id="17" name="Rectangle 6"/>
              <p:cNvSpPr>
                <a:spLocks noChangeArrowheads="1"/>
              </p:cNvSpPr>
              <p:nvPr/>
            </p:nvSpPr>
            <p:spPr bwMode="auto">
              <a:xfrm>
                <a:off x="14785976" y="27157354"/>
                <a:ext cx="5086351" cy="2544762"/>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4"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5"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6"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1599618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elfolie deutsch">
    <p:spTree>
      <p:nvGrpSpPr>
        <p:cNvPr id="1" name=""/>
        <p:cNvGrpSpPr/>
        <p:nvPr/>
      </p:nvGrpSpPr>
      <p:grpSpPr>
        <a:xfrm>
          <a:off x="0" y="0"/>
          <a:ext cx="0" cy="0"/>
          <a:chOff x="0" y="0"/>
          <a:chExt cx="0" cy="0"/>
        </a:xfrm>
      </p:grpSpPr>
      <p:sp>
        <p:nvSpPr>
          <p:cNvPr id="8" name="Rechteck 7"/>
          <p:cNvSpPr/>
          <p:nvPr userDrawn="1"/>
        </p:nvSpPr>
        <p:spPr>
          <a:xfrm>
            <a:off x="180000" y="180000"/>
            <a:ext cx="11833200" cy="649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Untertitel 2"/>
          <p:cNvSpPr>
            <a:spLocks noGrp="1"/>
          </p:cNvSpPr>
          <p:nvPr>
            <p:ph type="subTitle" idx="1" hasCustomPrompt="1"/>
          </p:nvPr>
        </p:nvSpPr>
        <p:spPr>
          <a:xfrm>
            <a:off x="551999" y="2304000"/>
            <a:ext cx="1104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Hier steht ein schöner Präsentationstitel</a:t>
            </a:r>
          </a:p>
        </p:txBody>
      </p:sp>
      <p:sp>
        <p:nvSpPr>
          <p:cNvPr id="12" name="Textfeld 11"/>
          <p:cNvSpPr txBox="1"/>
          <p:nvPr userDrawn="1"/>
        </p:nvSpPr>
        <p:spPr>
          <a:xfrm>
            <a:off x="552000" y="1076549"/>
            <a:ext cx="3525209" cy="307777"/>
          </a:xfrm>
          <a:prstGeom prst="rect">
            <a:avLst/>
          </a:prstGeom>
          <a:noFill/>
        </p:spPr>
        <p:txBody>
          <a:bodyPr wrap="square" lIns="0" tIns="0" rIns="0" bIns="0" rtlCol="0">
            <a:spAutoFit/>
          </a:bodyPr>
          <a:lstStyle/>
          <a:p>
            <a:r>
              <a:rPr lang="de-DE" sz="2000" spc="-30" baseline="0">
                <a:solidFill>
                  <a:schemeClr val="bg1"/>
                </a:solidFill>
                <a:latin typeface="Calibri" panose="020F0502020204030204" pitchFamily="34" charset="0"/>
              </a:rPr>
              <a:t>Für Mensch &amp; Umwelt</a:t>
            </a:r>
          </a:p>
        </p:txBody>
      </p:sp>
      <p:sp>
        <p:nvSpPr>
          <p:cNvPr id="31" name="Titel 30"/>
          <p:cNvSpPr>
            <a:spLocks noGrp="1"/>
          </p:cNvSpPr>
          <p:nvPr>
            <p:ph type="title" hasCustomPrompt="1"/>
          </p:nvPr>
        </p:nvSpPr>
        <p:spPr>
          <a:xfrm>
            <a:off x="552000" y="1872000"/>
            <a:ext cx="11040000" cy="360000"/>
          </a:xfrm>
        </p:spPr>
        <p:txBody>
          <a:bodyPr>
            <a:noAutofit/>
          </a:bodyPr>
          <a:lstStyle>
            <a:lvl1pPr>
              <a:defRPr sz="2400">
                <a:solidFill>
                  <a:schemeClr val="accent4"/>
                </a:solidFill>
                <a:latin typeface="Calibri" panose="020F0502020204030204" pitchFamily="34" charset="0"/>
              </a:defRPr>
            </a:lvl1pPr>
          </a:lstStyle>
          <a:p>
            <a:r>
              <a:rPr lang="de-DE"/>
              <a:t>Hier steht ein schöner Veranstaltungstitel</a:t>
            </a:r>
          </a:p>
        </p:txBody>
      </p:sp>
      <p:sp>
        <p:nvSpPr>
          <p:cNvPr id="34" name="Textplatzhalter 33"/>
          <p:cNvSpPr>
            <a:spLocks noGrp="1"/>
          </p:cNvSpPr>
          <p:nvPr>
            <p:ph type="body" sz="quarter" idx="10" hasCustomPrompt="1"/>
          </p:nvPr>
        </p:nvSpPr>
        <p:spPr>
          <a:xfrm>
            <a:off x="551999" y="3798000"/>
            <a:ext cx="1104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a:t>Name Autor/in 1</a:t>
            </a:r>
            <a:br>
              <a:rPr lang="de-DE"/>
            </a:br>
            <a:r>
              <a:rPr lang="de-DE"/>
              <a:t>Fachgebiet X X.X / FG-Bezeichnung</a:t>
            </a:r>
            <a:br>
              <a:rPr lang="de-DE"/>
            </a:br>
            <a:r>
              <a:rPr lang="de-DE"/>
              <a:t>Name Autor/in 2</a:t>
            </a:r>
            <a:br>
              <a:rPr lang="de-DE"/>
            </a:br>
            <a:r>
              <a:rPr lang="de-DE"/>
              <a:t>Fachgebiet X X.X / FG-Bezeichnung</a:t>
            </a:r>
          </a:p>
        </p:txBody>
      </p:sp>
      <p:grpSp>
        <p:nvGrpSpPr>
          <p:cNvPr id="2" name="Gruppieren 1"/>
          <p:cNvGrpSpPr/>
          <p:nvPr userDrawn="1"/>
        </p:nvGrpSpPr>
        <p:grpSpPr>
          <a:xfrm>
            <a:off x="9851002" y="532800"/>
            <a:ext cx="2340998" cy="1081711"/>
            <a:chOff x="9790370" y="2610023"/>
            <a:chExt cx="2340998" cy="1081711"/>
          </a:xfrm>
        </p:grpSpPr>
        <p:sp>
          <p:nvSpPr>
            <p:cNvPr id="13" name="Rechteck 12"/>
            <p:cNvSpPr/>
            <p:nvPr userDrawn="1"/>
          </p:nvSpPr>
          <p:spPr>
            <a:xfrm>
              <a:off x="11949475" y="2611614"/>
              <a:ext cx="181893"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18" name="Gruppieren 17"/>
            <p:cNvGrpSpPr>
              <a:grpSpLocks noChangeAspect="1"/>
            </p:cNvGrpSpPr>
            <p:nvPr userDrawn="1"/>
          </p:nvGrpSpPr>
          <p:grpSpPr>
            <a:xfrm>
              <a:off x="9790370" y="2610023"/>
              <a:ext cx="2159105" cy="1080000"/>
              <a:chOff x="14785976" y="27157354"/>
              <a:chExt cx="5086351" cy="2544762"/>
            </a:xfrm>
          </p:grpSpPr>
          <p:sp>
            <p:nvSpPr>
              <p:cNvPr id="19" name="Rectangle 6"/>
              <p:cNvSpPr>
                <a:spLocks noChangeArrowheads="1"/>
              </p:cNvSpPr>
              <p:nvPr/>
            </p:nvSpPr>
            <p:spPr bwMode="auto">
              <a:xfrm>
                <a:off x="14785976" y="27157354"/>
                <a:ext cx="5086351" cy="2544762"/>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0"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1"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2"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42778619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elfolie englisch">
    <p:spTree>
      <p:nvGrpSpPr>
        <p:cNvPr id="1" name=""/>
        <p:cNvGrpSpPr/>
        <p:nvPr/>
      </p:nvGrpSpPr>
      <p:grpSpPr>
        <a:xfrm>
          <a:off x="0" y="0"/>
          <a:ext cx="0" cy="0"/>
          <a:chOff x="0" y="0"/>
          <a:chExt cx="0" cy="0"/>
        </a:xfrm>
      </p:grpSpPr>
      <p:sp>
        <p:nvSpPr>
          <p:cNvPr id="8" name="Rechteck 7"/>
          <p:cNvSpPr/>
          <p:nvPr userDrawn="1"/>
        </p:nvSpPr>
        <p:spPr>
          <a:xfrm>
            <a:off x="180000" y="180000"/>
            <a:ext cx="11833200" cy="649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Untertitel 2"/>
          <p:cNvSpPr>
            <a:spLocks noGrp="1"/>
          </p:cNvSpPr>
          <p:nvPr>
            <p:ph type="subTitle" idx="1" hasCustomPrompt="1"/>
          </p:nvPr>
        </p:nvSpPr>
        <p:spPr>
          <a:xfrm>
            <a:off x="551999" y="2304000"/>
            <a:ext cx="1104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Hier steht ein schöner Präsentationstitel</a:t>
            </a:r>
          </a:p>
        </p:txBody>
      </p:sp>
      <p:sp>
        <p:nvSpPr>
          <p:cNvPr id="12" name="Textfeld 11"/>
          <p:cNvSpPr txBox="1"/>
          <p:nvPr userDrawn="1"/>
        </p:nvSpPr>
        <p:spPr>
          <a:xfrm>
            <a:off x="552000" y="1076549"/>
            <a:ext cx="4330775" cy="307777"/>
          </a:xfrm>
          <a:prstGeom prst="rect">
            <a:avLst/>
          </a:prstGeom>
          <a:noFill/>
        </p:spPr>
        <p:txBody>
          <a:bodyPr wrap="square" lIns="0" tIns="0" rIns="0" bIns="0" rtlCol="0">
            <a:spAutoFit/>
          </a:bodyPr>
          <a:lstStyle/>
          <a:p>
            <a:r>
              <a:rPr lang="de-DE" sz="2000" spc="-30" baseline="0">
                <a:solidFill>
                  <a:schemeClr val="bg1"/>
                </a:solidFill>
                <a:latin typeface="Calibri" panose="020F0502020204030204" pitchFamily="34" charset="0"/>
              </a:rPr>
              <a:t>German Environment Agency</a:t>
            </a:r>
          </a:p>
        </p:txBody>
      </p:sp>
      <p:sp>
        <p:nvSpPr>
          <p:cNvPr id="31" name="Titel 30"/>
          <p:cNvSpPr>
            <a:spLocks noGrp="1"/>
          </p:cNvSpPr>
          <p:nvPr>
            <p:ph type="title" hasCustomPrompt="1"/>
          </p:nvPr>
        </p:nvSpPr>
        <p:spPr>
          <a:xfrm>
            <a:off x="552000" y="1872000"/>
            <a:ext cx="11040000" cy="360000"/>
          </a:xfrm>
        </p:spPr>
        <p:txBody>
          <a:bodyPr>
            <a:noAutofit/>
          </a:bodyPr>
          <a:lstStyle>
            <a:lvl1pPr>
              <a:defRPr sz="2400">
                <a:solidFill>
                  <a:schemeClr val="accent4"/>
                </a:solidFill>
                <a:latin typeface="Calibri" panose="020F0502020204030204" pitchFamily="34" charset="0"/>
              </a:defRPr>
            </a:lvl1pPr>
          </a:lstStyle>
          <a:p>
            <a:r>
              <a:rPr lang="de-DE"/>
              <a:t>Hier steht ein schöner Veranstaltungstitel</a:t>
            </a:r>
          </a:p>
        </p:txBody>
      </p:sp>
      <p:sp>
        <p:nvSpPr>
          <p:cNvPr id="34" name="Textplatzhalter 33"/>
          <p:cNvSpPr>
            <a:spLocks noGrp="1"/>
          </p:cNvSpPr>
          <p:nvPr>
            <p:ph type="body" sz="quarter" idx="10" hasCustomPrompt="1"/>
          </p:nvPr>
        </p:nvSpPr>
        <p:spPr>
          <a:xfrm>
            <a:off x="551999" y="3798000"/>
            <a:ext cx="1104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a:t>Name Autor/in 1</a:t>
            </a:r>
            <a:br>
              <a:rPr lang="de-DE"/>
            </a:br>
            <a:r>
              <a:rPr lang="de-DE"/>
              <a:t>Fachgebiet X X.X / FG-Bezeichnung</a:t>
            </a:r>
            <a:br>
              <a:rPr lang="de-DE"/>
            </a:br>
            <a:r>
              <a:rPr lang="de-DE"/>
              <a:t>Name Autor/in 2</a:t>
            </a:r>
            <a:br>
              <a:rPr lang="de-DE"/>
            </a:br>
            <a:r>
              <a:rPr lang="de-DE"/>
              <a:t>Fachgebiet X X.X / FG-Bezeichnung</a:t>
            </a:r>
          </a:p>
        </p:txBody>
      </p:sp>
      <p:grpSp>
        <p:nvGrpSpPr>
          <p:cNvPr id="14" name="Gruppieren 13"/>
          <p:cNvGrpSpPr/>
          <p:nvPr userDrawn="1"/>
        </p:nvGrpSpPr>
        <p:grpSpPr>
          <a:xfrm>
            <a:off x="9851002" y="532800"/>
            <a:ext cx="2340998" cy="1081711"/>
            <a:chOff x="9790370" y="2610023"/>
            <a:chExt cx="2340998" cy="1081711"/>
          </a:xfrm>
        </p:grpSpPr>
        <p:sp>
          <p:nvSpPr>
            <p:cNvPr id="15" name="Rechteck 14"/>
            <p:cNvSpPr/>
            <p:nvPr userDrawn="1"/>
          </p:nvSpPr>
          <p:spPr>
            <a:xfrm>
              <a:off x="11949475" y="2611614"/>
              <a:ext cx="181893"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16" name="Gruppieren 15"/>
            <p:cNvGrpSpPr>
              <a:grpSpLocks noChangeAspect="1"/>
            </p:cNvGrpSpPr>
            <p:nvPr userDrawn="1"/>
          </p:nvGrpSpPr>
          <p:grpSpPr>
            <a:xfrm>
              <a:off x="9790370" y="2610023"/>
              <a:ext cx="2159105" cy="1080000"/>
              <a:chOff x="14785976" y="27157354"/>
              <a:chExt cx="5086351" cy="2544762"/>
            </a:xfrm>
          </p:grpSpPr>
          <p:sp>
            <p:nvSpPr>
              <p:cNvPr id="17" name="Rectangle 6"/>
              <p:cNvSpPr>
                <a:spLocks noChangeArrowheads="1"/>
              </p:cNvSpPr>
              <p:nvPr/>
            </p:nvSpPr>
            <p:spPr bwMode="auto">
              <a:xfrm>
                <a:off x="14785976" y="27157354"/>
                <a:ext cx="5086351" cy="2544762"/>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4"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5"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6"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25965514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 Gliederun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a:t>Hier steht eine schöne Folienüberschrift (max. zweizeilig)</a:t>
            </a:r>
          </a:p>
        </p:txBody>
      </p:sp>
      <p:sp>
        <p:nvSpPr>
          <p:cNvPr id="3" name="Inhaltsplatzhalter 2"/>
          <p:cNvSpPr>
            <a:spLocks noGrp="1"/>
          </p:cNvSpPr>
          <p:nvPr>
            <p:ph idx="1"/>
          </p:nvPr>
        </p:nvSpPr>
        <p:spPr>
          <a:xfrm>
            <a:off x="552000" y="1494000"/>
            <a:ext cx="10972800" cy="4525963"/>
          </a:xfrm>
          <a:prstGeom prst="rect">
            <a:avLst/>
          </a:prstGeom>
        </p:spPr>
        <p:txBody>
          <a:bodyPr lIns="0" tIns="0" rIns="0" bIns="0">
            <a:normAutofit/>
          </a:bodyPr>
          <a:lstStyle>
            <a:lvl1pPr marL="216000" indent="-216000">
              <a:lnSpc>
                <a:spcPct val="120000"/>
              </a:lnSpc>
              <a:spcBef>
                <a:spcPts val="0"/>
              </a:spcBef>
              <a:buFont typeface="+mj-lt"/>
              <a:buNone/>
              <a:defRPr sz="1500" b="1" cap="all" baseline="0"/>
            </a:lvl1pPr>
            <a:lvl2pPr marL="0" indent="0">
              <a:lnSpc>
                <a:spcPct val="120000"/>
              </a:lnSpc>
              <a:spcBef>
                <a:spcPts val="0"/>
              </a:spcBef>
              <a:buSzPct val="100000"/>
              <a:buFont typeface="Meta Offc" pitchFamily="34" charset="0"/>
              <a:buNone/>
              <a:defRPr sz="1500"/>
            </a:lvl2pPr>
            <a:lvl3pPr marL="576000" indent="-360000">
              <a:lnSpc>
                <a:spcPct val="120000"/>
              </a:lnSpc>
              <a:spcBef>
                <a:spcPts val="0"/>
              </a:spcBef>
              <a:buFont typeface="Meta Offc" pitchFamily="34" charset="0"/>
              <a:buNone/>
              <a:defRPr sz="1500"/>
            </a:lvl3pPr>
            <a:lvl4pPr marL="576000" indent="-360000">
              <a:lnSpc>
                <a:spcPct val="120000"/>
              </a:lnSpc>
              <a:spcBef>
                <a:spcPts val="0"/>
              </a:spcBef>
              <a:buFont typeface="Symbol" pitchFamily="18" charset="2"/>
              <a:buNone/>
              <a:defRPr lang="de-DE" sz="1500" kern="1200" dirty="0" smtClean="0">
                <a:solidFill>
                  <a:schemeClr val="tx1"/>
                </a:solidFill>
                <a:latin typeface="Calibri" panose="020F0502020204030204" pitchFamily="34" charset="0"/>
                <a:ea typeface="+mn-ea"/>
                <a:cs typeface="+mn-cs"/>
              </a:defRPr>
            </a:lvl4pPr>
            <a:lvl5pPr marL="576000" indent="-360000">
              <a:lnSpc>
                <a:spcPct val="120000"/>
              </a:lnSpc>
              <a:spcBef>
                <a:spcPts val="0"/>
              </a:spcBef>
              <a:buFont typeface="+mj-lt"/>
              <a:buNone/>
              <a:defRPr sz="1500"/>
            </a:lvl5pPr>
          </a:lstStyle>
          <a:p>
            <a:pPr lvl="0"/>
            <a:r>
              <a:rPr lang="de-DE"/>
              <a:t>Textmasterformate durch Klicken bearbeiten</a:t>
            </a:r>
          </a:p>
          <a:p>
            <a:pPr lvl="4"/>
            <a:r>
              <a:rPr lang="de-DE"/>
              <a:t>Zweite Ebene</a:t>
            </a:r>
          </a:p>
          <a:p>
            <a:pPr lvl="2"/>
            <a:r>
              <a:rPr lang="de-DE"/>
              <a:t>Dritte Ebene</a:t>
            </a:r>
          </a:p>
          <a:p>
            <a:pPr lvl="3"/>
            <a:r>
              <a:rPr lang="de-DE"/>
              <a:t>Vierte Ebene</a:t>
            </a:r>
          </a:p>
        </p:txBody>
      </p:sp>
      <p:sp>
        <p:nvSpPr>
          <p:cNvPr id="4" name="Datumsplatzhalter 3"/>
          <p:cNvSpPr>
            <a:spLocks noGrp="1"/>
          </p:cNvSpPr>
          <p:nvPr>
            <p:ph type="dt" sz="half" idx="10"/>
          </p:nvPr>
        </p:nvSpPr>
        <p:spPr/>
        <p:txBody>
          <a:bodyPr/>
          <a:lstStyle/>
          <a:p>
            <a:r>
              <a:rPr lang="de-DE"/>
              <a:t>12.02.2024</a:t>
            </a:r>
          </a:p>
        </p:txBody>
      </p:sp>
      <p:sp>
        <p:nvSpPr>
          <p:cNvPr id="5" name="Fußzeilenplatzhalter 4"/>
          <p:cNvSpPr>
            <a:spLocks noGrp="1"/>
          </p:cNvSpPr>
          <p:nvPr>
            <p:ph type="ftr" sz="quarter" idx="11"/>
          </p:nvPr>
        </p:nvSpPr>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0400"/>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Tree>
    <p:extLst>
      <p:ext uri="{BB962C8B-B14F-4D97-AF65-F5344CB8AC3E}">
        <p14:creationId xmlns:p14="http://schemas.microsoft.com/office/powerpoint/2010/main" val="19760918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 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71600"/>
            <a:ext cx="10972800" cy="612000"/>
          </a:xfrm>
        </p:spPr>
        <p:txBody>
          <a:bodyPr/>
          <a:lstStyle>
            <a:lvl1pPr>
              <a:lnSpc>
                <a:spcPts val="2200"/>
              </a:lnSpc>
              <a:defRPr/>
            </a:lvl1pPr>
          </a:lstStyle>
          <a:p>
            <a:r>
              <a:rPr lang="de-DE"/>
              <a:t>Hier steht eine schöne Folienüberschrift (max. zweizeilig)</a:t>
            </a:r>
          </a:p>
        </p:txBody>
      </p:sp>
      <p:sp>
        <p:nvSpPr>
          <p:cNvPr id="4" name="Datumsplatzhalter 3"/>
          <p:cNvSpPr>
            <a:spLocks noGrp="1"/>
          </p:cNvSpPr>
          <p:nvPr>
            <p:ph type="dt" sz="half" idx="10"/>
          </p:nvPr>
        </p:nvSpPr>
        <p:spPr/>
        <p:txBody>
          <a:bodyPr/>
          <a:lstStyle/>
          <a:p>
            <a:r>
              <a:rPr lang="de-DE"/>
              <a:t>12.02.2024</a:t>
            </a:r>
          </a:p>
        </p:txBody>
      </p:sp>
      <p:sp>
        <p:nvSpPr>
          <p:cNvPr id="5" name="Fußzeilenplatzhalter 4"/>
          <p:cNvSpPr>
            <a:spLocks noGrp="1"/>
          </p:cNvSpPr>
          <p:nvPr>
            <p:ph type="ftr" sz="quarter" idx="11"/>
          </p:nvPr>
        </p:nvSpPr>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
        <p:nvSpPr>
          <p:cNvPr id="10" name="Textplatzhalter 9"/>
          <p:cNvSpPr>
            <a:spLocks noGrp="1"/>
          </p:cNvSpPr>
          <p:nvPr>
            <p:ph type="body" sz="quarter" idx="14" hasCustomPrompt="1"/>
          </p:nvPr>
        </p:nvSpPr>
        <p:spPr>
          <a:xfrm>
            <a:off x="8879417" y="1497016"/>
            <a:ext cx="2715683"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chemeClr val="accent4"/>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a:t>Marginalspalte mit etwas Text, der eine beschreibende Funktion ausführt und super präzise formuliert ist.</a:t>
            </a:r>
          </a:p>
        </p:txBody>
      </p:sp>
      <p:sp>
        <p:nvSpPr>
          <p:cNvPr id="9" name="Inhaltsplatzhalter 8"/>
          <p:cNvSpPr>
            <a:spLocks noGrp="1"/>
          </p:cNvSpPr>
          <p:nvPr>
            <p:ph sz="quarter" idx="15"/>
          </p:nvPr>
        </p:nvSpPr>
        <p:spPr>
          <a:xfrm>
            <a:off x="552000" y="1494000"/>
            <a:ext cx="81360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3896276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 Diagramm">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a:t>Hier steht eine schöne Folienüberschrift (max. zweizeilig)</a:t>
            </a:r>
          </a:p>
        </p:txBody>
      </p:sp>
      <p:sp>
        <p:nvSpPr>
          <p:cNvPr id="4" name="Datumsplatzhalter 3"/>
          <p:cNvSpPr>
            <a:spLocks noGrp="1"/>
          </p:cNvSpPr>
          <p:nvPr>
            <p:ph type="dt" sz="half" idx="10"/>
          </p:nvPr>
        </p:nvSpPr>
        <p:spPr/>
        <p:txBody>
          <a:bodyPr/>
          <a:lstStyle/>
          <a:p>
            <a:r>
              <a:rPr lang="de-DE"/>
              <a:t>12.02.2024</a:t>
            </a:r>
          </a:p>
        </p:txBody>
      </p:sp>
      <p:sp>
        <p:nvSpPr>
          <p:cNvPr id="5" name="Fußzeilenplatzhalter 4"/>
          <p:cNvSpPr>
            <a:spLocks noGrp="1"/>
          </p:cNvSpPr>
          <p:nvPr>
            <p:ph type="ftr" sz="quarter" idx="11"/>
          </p:nvPr>
        </p:nvSpPr>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
        <p:nvSpPr>
          <p:cNvPr id="10" name="Textplatzhalter 9"/>
          <p:cNvSpPr>
            <a:spLocks noGrp="1"/>
          </p:cNvSpPr>
          <p:nvPr>
            <p:ph type="body" sz="quarter" idx="14" hasCustomPrompt="1"/>
          </p:nvPr>
        </p:nvSpPr>
        <p:spPr>
          <a:xfrm>
            <a:off x="8879417" y="1497016"/>
            <a:ext cx="2714400"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chemeClr val="accent4"/>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a:t>Marginalspalte mit etwas Text, der eine beschreibende Funktion ausführt und super präzise formuliert ist.</a:t>
            </a:r>
          </a:p>
        </p:txBody>
      </p:sp>
      <p:sp>
        <p:nvSpPr>
          <p:cNvPr id="11" name="Diagrammplatzhalter 10"/>
          <p:cNvSpPr>
            <a:spLocks noGrp="1"/>
          </p:cNvSpPr>
          <p:nvPr>
            <p:ph type="chart" sz="quarter" idx="15"/>
          </p:nvPr>
        </p:nvSpPr>
        <p:spPr>
          <a:xfrm>
            <a:off x="552452" y="1497016"/>
            <a:ext cx="8136467" cy="4865687"/>
          </a:xfrm>
          <a:prstGeom prst="rect">
            <a:avLst/>
          </a:prstGeom>
        </p:spPr>
        <p:txBody>
          <a:bodyPr/>
          <a:lstStyle/>
          <a:p>
            <a:endParaRPr lang="de-DE"/>
          </a:p>
        </p:txBody>
      </p:sp>
    </p:spTree>
    <p:extLst>
      <p:ext uri="{BB962C8B-B14F-4D97-AF65-F5344CB8AC3E}">
        <p14:creationId xmlns:p14="http://schemas.microsoft.com/office/powerpoint/2010/main" val="24198863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 Text und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a:t>Hier steht eine schöne Folienüberschrift (max. zweizeilig)</a:t>
            </a:r>
          </a:p>
        </p:txBody>
      </p:sp>
      <p:sp>
        <p:nvSpPr>
          <p:cNvPr id="4" name="Datumsplatzhalter 3"/>
          <p:cNvSpPr>
            <a:spLocks noGrp="1"/>
          </p:cNvSpPr>
          <p:nvPr>
            <p:ph type="dt" sz="half" idx="10"/>
          </p:nvPr>
        </p:nvSpPr>
        <p:spPr/>
        <p:txBody>
          <a:bodyPr/>
          <a:lstStyle/>
          <a:p>
            <a:r>
              <a:rPr lang="de-DE"/>
              <a:t>12.02.2024</a:t>
            </a:r>
          </a:p>
        </p:txBody>
      </p:sp>
      <p:sp>
        <p:nvSpPr>
          <p:cNvPr id="5" name="Fußzeilenplatzhalter 4"/>
          <p:cNvSpPr>
            <a:spLocks noGrp="1"/>
          </p:cNvSpPr>
          <p:nvPr>
            <p:ph type="ftr" sz="quarter" idx="11"/>
          </p:nvPr>
        </p:nvSpPr>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
        <p:nvSpPr>
          <p:cNvPr id="11" name="Bildplatzhalter 10"/>
          <p:cNvSpPr>
            <a:spLocks noGrp="1"/>
          </p:cNvSpPr>
          <p:nvPr>
            <p:ph type="pic" sz="quarter" idx="14"/>
          </p:nvPr>
        </p:nvSpPr>
        <p:spPr>
          <a:xfrm>
            <a:off x="4721631" y="1497012"/>
            <a:ext cx="6844079" cy="3902400"/>
          </a:xfrm>
          <a:prstGeom prst="rect">
            <a:avLst/>
          </a:prstGeom>
        </p:spPr>
        <p:txBody>
          <a:bodyPr/>
          <a:lstStyle/>
          <a:p>
            <a:endParaRPr lang="de-DE"/>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a:t>Quelle: Hier steht eine Quellenangabe oder Dergleichen.</a:t>
            </a:r>
          </a:p>
        </p:txBody>
      </p:sp>
      <p:sp>
        <p:nvSpPr>
          <p:cNvPr id="9" name="Inhaltsplatzhalter 8"/>
          <p:cNvSpPr>
            <a:spLocks noGrp="1"/>
          </p:cNvSpPr>
          <p:nvPr>
            <p:ph sz="quarter" idx="16"/>
          </p:nvPr>
        </p:nvSpPr>
        <p:spPr>
          <a:xfrm>
            <a:off x="552451" y="1494000"/>
            <a:ext cx="39888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2913310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 mehrere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71600"/>
            <a:ext cx="10972800" cy="612000"/>
          </a:xfrm>
        </p:spPr>
        <p:txBody>
          <a:bodyPr/>
          <a:lstStyle>
            <a:lvl1pPr>
              <a:lnSpc>
                <a:spcPts val="2200"/>
              </a:lnSpc>
              <a:defRPr/>
            </a:lvl1pPr>
          </a:lstStyle>
          <a:p>
            <a:r>
              <a:rPr lang="de-DE"/>
              <a:t>Hier steht eine schöne Folienüberschrift (max. zweizeilig)</a:t>
            </a:r>
          </a:p>
        </p:txBody>
      </p:sp>
      <p:sp>
        <p:nvSpPr>
          <p:cNvPr id="4" name="Datumsplatzhalter 3"/>
          <p:cNvSpPr>
            <a:spLocks noGrp="1"/>
          </p:cNvSpPr>
          <p:nvPr>
            <p:ph type="dt" sz="half" idx="10"/>
          </p:nvPr>
        </p:nvSpPr>
        <p:spPr>
          <a:xfrm>
            <a:off x="554567" y="6597353"/>
            <a:ext cx="957600" cy="260648"/>
          </a:xfrm>
        </p:spPr>
        <p:txBody>
          <a:bodyPr/>
          <a:lstStyle/>
          <a:p>
            <a:r>
              <a:rPr lang="de-DE"/>
              <a:t>12.02.2024</a:t>
            </a:r>
          </a:p>
        </p:txBody>
      </p:sp>
      <p:sp>
        <p:nvSpPr>
          <p:cNvPr id="5" name="Fußzeilenplatzhalter 4"/>
          <p:cNvSpPr>
            <a:spLocks noGrp="1"/>
          </p:cNvSpPr>
          <p:nvPr>
            <p:ph type="ftr" sz="quarter" idx="11"/>
          </p:nvPr>
        </p:nvSpPr>
        <p:spPr>
          <a:xfrm>
            <a:off x="1531771" y="6597353"/>
            <a:ext cx="8956717" cy="260648"/>
          </a:xfrm>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
        <p:nvSpPr>
          <p:cNvPr id="11" name="Bildplatzhalter 10"/>
          <p:cNvSpPr>
            <a:spLocks noGrp="1"/>
          </p:cNvSpPr>
          <p:nvPr>
            <p:ph type="pic" sz="quarter" idx="14"/>
          </p:nvPr>
        </p:nvSpPr>
        <p:spPr>
          <a:xfrm>
            <a:off x="552451" y="1497012"/>
            <a:ext cx="3984000" cy="2232000"/>
          </a:xfrm>
          <a:prstGeom prst="rect">
            <a:avLst/>
          </a:prstGeom>
        </p:spPr>
        <p:txBody>
          <a:bodyPr/>
          <a:lstStyle/>
          <a:p>
            <a:endParaRPr lang="de-DE"/>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a:t>Quelle: Hier steht eine Quellenangabe oder Dergleichen.</a:t>
            </a:r>
          </a:p>
        </p:txBody>
      </p:sp>
      <p:sp>
        <p:nvSpPr>
          <p:cNvPr id="10" name="Bildplatzhalter 10"/>
          <p:cNvSpPr>
            <a:spLocks noGrp="1"/>
          </p:cNvSpPr>
          <p:nvPr>
            <p:ph type="pic" sz="quarter" idx="16"/>
          </p:nvPr>
        </p:nvSpPr>
        <p:spPr>
          <a:xfrm>
            <a:off x="4704763" y="1497012"/>
            <a:ext cx="3984000" cy="2232000"/>
          </a:xfrm>
          <a:prstGeom prst="rect">
            <a:avLst/>
          </a:prstGeom>
        </p:spPr>
        <p:txBody>
          <a:bodyPr/>
          <a:lstStyle/>
          <a:p>
            <a:endParaRPr lang="de-DE"/>
          </a:p>
        </p:txBody>
      </p:sp>
      <p:sp>
        <p:nvSpPr>
          <p:cNvPr id="12" name="Bildplatzhalter 10"/>
          <p:cNvSpPr>
            <a:spLocks noGrp="1"/>
          </p:cNvSpPr>
          <p:nvPr>
            <p:ph type="pic" sz="quarter" idx="17"/>
          </p:nvPr>
        </p:nvSpPr>
        <p:spPr>
          <a:xfrm>
            <a:off x="552451" y="3852000"/>
            <a:ext cx="3984000" cy="2232000"/>
          </a:xfrm>
          <a:prstGeom prst="rect">
            <a:avLst/>
          </a:prstGeom>
        </p:spPr>
        <p:txBody>
          <a:bodyPr/>
          <a:lstStyle/>
          <a:p>
            <a:endParaRPr lang="de-DE"/>
          </a:p>
        </p:txBody>
      </p:sp>
      <p:sp>
        <p:nvSpPr>
          <p:cNvPr id="14" name="Bildplatzhalter 10"/>
          <p:cNvSpPr>
            <a:spLocks noGrp="1"/>
          </p:cNvSpPr>
          <p:nvPr>
            <p:ph type="pic" sz="quarter" idx="18"/>
          </p:nvPr>
        </p:nvSpPr>
        <p:spPr>
          <a:xfrm>
            <a:off x="4704763" y="3852000"/>
            <a:ext cx="3984000" cy="2232000"/>
          </a:xfrm>
          <a:prstGeom prst="rect">
            <a:avLst/>
          </a:prstGeom>
        </p:spPr>
        <p:txBody>
          <a:bodyPr/>
          <a:lstStyle/>
          <a:p>
            <a:endParaRPr lang="de-DE"/>
          </a:p>
        </p:txBody>
      </p:sp>
      <p:sp>
        <p:nvSpPr>
          <p:cNvPr id="16" name="Bildplatzhalter 15"/>
          <p:cNvSpPr>
            <a:spLocks noGrp="1"/>
          </p:cNvSpPr>
          <p:nvPr>
            <p:ph type="pic" sz="quarter" idx="19"/>
          </p:nvPr>
        </p:nvSpPr>
        <p:spPr>
          <a:xfrm>
            <a:off x="8880000" y="1497013"/>
            <a:ext cx="2689200" cy="2736000"/>
          </a:xfrm>
          <a:prstGeom prst="rect">
            <a:avLst/>
          </a:prstGeom>
        </p:spPr>
        <p:txBody>
          <a:bodyPr/>
          <a:lstStyle/>
          <a:p>
            <a:endParaRPr lang="de-DE"/>
          </a:p>
        </p:txBody>
      </p:sp>
    </p:spTree>
    <p:extLst>
      <p:ext uri="{BB962C8B-B14F-4D97-AF65-F5344CB8AC3E}">
        <p14:creationId xmlns:p14="http://schemas.microsoft.com/office/powerpoint/2010/main" val="17153770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 zwei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a:t>Hier steht eine schöne Folienüberschrift (max. zweizeilig)</a:t>
            </a:r>
          </a:p>
        </p:txBody>
      </p:sp>
      <p:sp>
        <p:nvSpPr>
          <p:cNvPr id="4" name="Datumsplatzhalter 3"/>
          <p:cNvSpPr>
            <a:spLocks noGrp="1"/>
          </p:cNvSpPr>
          <p:nvPr>
            <p:ph type="dt" sz="half" idx="10"/>
          </p:nvPr>
        </p:nvSpPr>
        <p:spPr/>
        <p:txBody>
          <a:bodyPr/>
          <a:lstStyle/>
          <a:p>
            <a:r>
              <a:rPr lang="de-DE"/>
              <a:t>12.02.2024</a:t>
            </a:r>
          </a:p>
        </p:txBody>
      </p:sp>
      <p:sp>
        <p:nvSpPr>
          <p:cNvPr id="5" name="Fußzeilenplatzhalter 4"/>
          <p:cNvSpPr>
            <a:spLocks noGrp="1"/>
          </p:cNvSpPr>
          <p:nvPr>
            <p:ph type="ftr" sz="quarter" idx="11"/>
          </p:nvPr>
        </p:nvSpPr>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
        <p:nvSpPr>
          <p:cNvPr id="11" name="Bildplatzhalter 10"/>
          <p:cNvSpPr>
            <a:spLocks noGrp="1"/>
          </p:cNvSpPr>
          <p:nvPr>
            <p:ph type="pic" sz="quarter" idx="14"/>
          </p:nvPr>
        </p:nvSpPr>
        <p:spPr>
          <a:xfrm>
            <a:off x="552452" y="1497014"/>
            <a:ext cx="8136467" cy="4582099"/>
          </a:xfrm>
          <a:prstGeom prst="rect">
            <a:avLst/>
          </a:prstGeom>
        </p:spPr>
        <p:txBody>
          <a:bodyPr/>
          <a:lstStyle/>
          <a:p>
            <a:endParaRPr lang="de-DE"/>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a:t>Quelle: Hier steht eine Quellenangabe oder Dergleichen.</a:t>
            </a:r>
          </a:p>
        </p:txBody>
      </p:sp>
      <p:sp>
        <p:nvSpPr>
          <p:cNvPr id="16" name="Bildplatzhalter 15"/>
          <p:cNvSpPr>
            <a:spLocks noGrp="1"/>
          </p:cNvSpPr>
          <p:nvPr>
            <p:ph type="pic" sz="quarter" idx="19"/>
          </p:nvPr>
        </p:nvSpPr>
        <p:spPr>
          <a:xfrm>
            <a:off x="8879417" y="1497013"/>
            <a:ext cx="2690280" cy="2736000"/>
          </a:xfrm>
          <a:prstGeom prst="rect">
            <a:avLst/>
          </a:prstGeom>
        </p:spPr>
        <p:txBody>
          <a:bodyPr/>
          <a:lstStyle/>
          <a:p>
            <a:endParaRPr lang="de-DE"/>
          </a:p>
        </p:txBody>
      </p:sp>
    </p:spTree>
    <p:extLst>
      <p:ext uri="{BB962C8B-B14F-4D97-AF65-F5344CB8AC3E}">
        <p14:creationId xmlns:p14="http://schemas.microsoft.com/office/powerpoint/2010/main" val="14194488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Endfolie">
    <p:spTree>
      <p:nvGrpSpPr>
        <p:cNvPr id="1" name=""/>
        <p:cNvGrpSpPr/>
        <p:nvPr/>
      </p:nvGrpSpPr>
      <p:grpSpPr>
        <a:xfrm>
          <a:off x="0" y="0"/>
          <a:ext cx="0" cy="0"/>
          <a:chOff x="0" y="0"/>
          <a:chExt cx="0" cy="0"/>
        </a:xfrm>
      </p:grpSpPr>
      <p:pic>
        <p:nvPicPr>
          <p:cNvPr id="8" name="Grafik 7" descr="UBA_Fassade_Detaipptl.jpg"/>
          <p:cNvPicPr>
            <a:picLocks/>
          </p:cNvPicPr>
          <p:nvPr userDrawn="1"/>
        </p:nvPicPr>
        <p:blipFill>
          <a:blip r:embed="rId2" cstate="print"/>
          <a:srcRect t="1741"/>
          <a:stretch>
            <a:fillRect/>
          </a:stretch>
        </p:blipFill>
        <p:spPr>
          <a:xfrm>
            <a:off x="179999" y="180000"/>
            <a:ext cx="11830107" cy="6498000"/>
          </a:xfrm>
          <a:prstGeom prst="rect">
            <a:avLst/>
          </a:prstGeom>
        </p:spPr>
      </p:pic>
      <p:sp>
        <p:nvSpPr>
          <p:cNvPr id="6" name="Rechteck 5"/>
          <p:cNvSpPr/>
          <p:nvPr userDrawn="1"/>
        </p:nvSpPr>
        <p:spPr>
          <a:xfrm>
            <a:off x="0" y="1702800"/>
            <a:ext cx="180000" cy="450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7" name="Rechteck 6"/>
          <p:cNvSpPr/>
          <p:nvPr userDrawn="1"/>
        </p:nvSpPr>
        <p:spPr>
          <a:xfrm>
            <a:off x="180000" y="1702800"/>
            <a:ext cx="8160000" cy="45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2" name="Titel 1"/>
          <p:cNvSpPr>
            <a:spLocks noGrp="1"/>
          </p:cNvSpPr>
          <p:nvPr>
            <p:ph type="title" hasCustomPrompt="1"/>
          </p:nvPr>
        </p:nvSpPr>
        <p:spPr>
          <a:xfrm>
            <a:off x="522000" y="1922400"/>
            <a:ext cx="7463763" cy="1290576"/>
          </a:xfrm>
        </p:spPr>
        <p:txBody>
          <a:bodyPr anchor="t">
            <a:normAutofit/>
          </a:bodyPr>
          <a:lstStyle>
            <a:lvl1pPr>
              <a:lnSpc>
                <a:spcPts val="4200"/>
              </a:lnSpc>
              <a:defRPr sz="4000" baseline="0"/>
            </a:lvl1pPr>
          </a:lstStyle>
          <a:p>
            <a:r>
              <a:rPr lang="de-DE"/>
              <a:t>Hier steht z.B. Vielen Dank für Ihre Aufmerksamkeit</a:t>
            </a:r>
          </a:p>
        </p:txBody>
      </p:sp>
      <p:sp>
        <p:nvSpPr>
          <p:cNvPr id="10" name="Textplatzhalter 9"/>
          <p:cNvSpPr>
            <a:spLocks noGrp="1"/>
          </p:cNvSpPr>
          <p:nvPr>
            <p:ph type="body" sz="quarter" idx="13" hasCustomPrompt="1"/>
          </p:nvPr>
        </p:nvSpPr>
        <p:spPr>
          <a:xfrm>
            <a:off x="522000" y="3218399"/>
            <a:ext cx="7463367" cy="2700000"/>
          </a:xfrm>
          <a:prstGeom prst="rect">
            <a:avLst/>
          </a:prstGeom>
        </p:spPr>
        <p:txBody>
          <a:bodyPr/>
          <a:lstStyle>
            <a:lvl1pPr>
              <a:defRPr b="1" cap="none" baseline="0"/>
            </a:lvl1pPr>
            <a:lvl2pPr marL="0" indent="0">
              <a:buNone/>
              <a:defRPr b="0">
                <a:solidFill>
                  <a:schemeClr val="tx1"/>
                </a:solidFill>
              </a:defRPr>
            </a:lvl2pPr>
            <a:lvl3pPr marL="0" indent="0">
              <a:buNone/>
              <a:defRPr b="1">
                <a:solidFill>
                  <a:schemeClr val="accent3"/>
                </a:solidFill>
              </a:defRPr>
            </a:lvl3pPr>
            <a:lvl4pPr marL="0" indent="0">
              <a:buNone/>
              <a:defRPr/>
            </a:lvl4pPr>
            <a:lvl5pPr marL="0" indent="0">
              <a:buNone/>
              <a:defRPr/>
            </a:lvl5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grpSp>
        <p:nvGrpSpPr>
          <p:cNvPr id="14" name="Gruppieren 13"/>
          <p:cNvGrpSpPr/>
          <p:nvPr userDrawn="1"/>
        </p:nvGrpSpPr>
        <p:grpSpPr>
          <a:xfrm>
            <a:off x="9851002" y="532800"/>
            <a:ext cx="2340998" cy="1081711"/>
            <a:chOff x="9790370" y="2610023"/>
            <a:chExt cx="2340998" cy="1081711"/>
          </a:xfrm>
        </p:grpSpPr>
        <p:sp>
          <p:nvSpPr>
            <p:cNvPr id="15" name="Rechteck 14"/>
            <p:cNvSpPr/>
            <p:nvPr userDrawn="1"/>
          </p:nvSpPr>
          <p:spPr>
            <a:xfrm>
              <a:off x="11949475" y="2611614"/>
              <a:ext cx="181893"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16" name="Gruppieren 15"/>
            <p:cNvGrpSpPr>
              <a:grpSpLocks noChangeAspect="1"/>
            </p:cNvGrpSpPr>
            <p:nvPr userDrawn="1"/>
          </p:nvGrpSpPr>
          <p:grpSpPr>
            <a:xfrm>
              <a:off x="9790370" y="2610023"/>
              <a:ext cx="2159105" cy="1080000"/>
              <a:chOff x="14785976" y="27157354"/>
              <a:chExt cx="5086351" cy="2544762"/>
            </a:xfrm>
          </p:grpSpPr>
          <p:sp>
            <p:nvSpPr>
              <p:cNvPr id="17" name="Rectangle 6"/>
              <p:cNvSpPr>
                <a:spLocks noChangeArrowheads="1"/>
              </p:cNvSpPr>
              <p:nvPr/>
            </p:nvSpPr>
            <p:spPr bwMode="auto">
              <a:xfrm>
                <a:off x="14785976" y="27157354"/>
                <a:ext cx="5086351" cy="2544762"/>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18"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19"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0"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2583487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elfolie deutsch">
    <p:spTree>
      <p:nvGrpSpPr>
        <p:cNvPr id="1" name=""/>
        <p:cNvGrpSpPr/>
        <p:nvPr/>
      </p:nvGrpSpPr>
      <p:grpSpPr>
        <a:xfrm>
          <a:off x="0" y="0"/>
          <a:ext cx="0" cy="0"/>
          <a:chOff x="0" y="0"/>
          <a:chExt cx="0" cy="0"/>
        </a:xfrm>
      </p:grpSpPr>
      <p:sp>
        <p:nvSpPr>
          <p:cNvPr id="8" name="Rechteck 7"/>
          <p:cNvSpPr/>
          <p:nvPr userDrawn="1"/>
        </p:nvSpPr>
        <p:spPr>
          <a:xfrm>
            <a:off x="180000" y="180000"/>
            <a:ext cx="11833200" cy="6498000"/>
          </a:xfrm>
          <a:prstGeom prst="rect">
            <a:avLst/>
          </a:prstGeom>
          <a:solidFill>
            <a:srgbClr val="830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Untertitel 2"/>
          <p:cNvSpPr>
            <a:spLocks noGrp="1"/>
          </p:cNvSpPr>
          <p:nvPr>
            <p:ph type="subTitle" idx="1" hasCustomPrompt="1"/>
          </p:nvPr>
        </p:nvSpPr>
        <p:spPr>
          <a:xfrm>
            <a:off x="551999" y="2304000"/>
            <a:ext cx="1104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Hier steht ein schöner Präsentationstitel</a:t>
            </a:r>
          </a:p>
        </p:txBody>
      </p:sp>
      <p:sp>
        <p:nvSpPr>
          <p:cNvPr id="12" name="Textfeld 11"/>
          <p:cNvSpPr txBox="1"/>
          <p:nvPr userDrawn="1"/>
        </p:nvSpPr>
        <p:spPr>
          <a:xfrm>
            <a:off x="552000" y="1076549"/>
            <a:ext cx="3525209" cy="307777"/>
          </a:xfrm>
          <a:prstGeom prst="rect">
            <a:avLst/>
          </a:prstGeom>
          <a:noFill/>
        </p:spPr>
        <p:txBody>
          <a:bodyPr wrap="square" lIns="0" tIns="0" rIns="0" bIns="0" rtlCol="0">
            <a:spAutoFit/>
          </a:bodyPr>
          <a:lstStyle/>
          <a:p>
            <a:r>
              <a:rPr lang="de-DE" sz="2000" spc="-30" baseline="0">
                <a:solidFill>
                  <a:schemeClr val="bg1"/>
                </a:solidFill>
                <a:latin typeface="Calibri" panose="020F0502020204030204" pitchFamily="34" charset="0"/>
              </a:rPr>
              <a:t>Für Mensch &amp; Umwelt</a:t>
            </a:r>
          </a:p>
        </p:txBody>
      </p:sp>
      <p:sp>
        <p:nvSpPr>
          <p:cNvPr id="31" name="Titel 30"/>
          <p:cNvSpPr>
            <a:spLocks noGrp="1"/>
          </p:cNvSpPr>
          <p:nvPr>
            <p:ph type="title" hasCustomPrompt="1"/>
          </p:nvPr>
        </p:nvSpPr>
        <p:spPr>
          <a:xfrm>
            <a:off x="552000" y="1872000"/>
            <a:ext cx="11040000" cy="360000"/>
          </a:xfrm>
        </p:spPr>
        <p:txBody>
          <a:bodyPr>
            <a:noAutofit/>
          </a:bodyPr>
          <a:lstStyle>
            <a:lvl1pPr>
              <a:defRPr sz="2400">
                <a:solidFill>
                  <a:srgbClr val="CE1F5E"/>
                </a:solidFill>
                <a:latin typeface="Calibri" panose="020F0502020204030204" pitchFamily="34" charset="0"/>
              </a:defRPr>
            </a:lvl1pPr>
          </a:lstStyle>
          <a:p>
            <a:r>
              <a:rPr lang="de-DE"/>
              <a:t>Hier steht ein schöner Veranstaltungstitel</a:t>
            </a:r>
          </a:p>
        </p:txBody>
      </p:sp>
      <p:sp>
        <p:nvSpPr>
          <p:cNvPr id="34" name="Textplatzhalter 33"/>
          <p:cNvSpPr>
            <a:spLocks noGrp="1"/>
          </p:cNvSpPr>
          <p:nvPr>
            <p:ph type="body" sz="quarter" idx="10" hasCustomPrompt="1"/>
          </p:nvPr>
        </p:nvSpPr>
        <p:spPr>
          <a:xfrm>
            <a:off x="551999" y="3798000"/>
            <a:ext cx="1104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a:t>Name Autor/in 1</a:t>
            </a:r>
            <a:br>
              <a:rPr lang="de-DE"/>
            </a:br>
            <a:r>
              <a:rPr lang="de-DE"/>
              <a:t>Fachgebiet X X.X / FG-Bezeichnung</a:t>
            </a:r>
            <a:br>
              <a:rPr lang="de-DE"/>
            </a:br>
            <a:r>
              <a:rPr lang="de-DE"/>
              <a:t>Name Autor/in 2</a:t>
            </a:r>
            <a:br>
              <a:rPr lang="de-DE"/>
            </a:br>
            <a:r>
              <a:rPr lang="de-DE"/>
              <a:t>Fachgebiet X X.X / FG-Bezeichnung</a:t>
            </a:r>
          </a:p>
        </p:txBody>
      </p:sp>
      <p:grpSp>
        <p:nvGrpSpPr>
          <p:cNvPr id="2" name="Gruppieren 1"/>
          <p:cNvGrpSpPr/>
          <p:nvPr userDrawn="1"/>
        </p:nvGrpSpPr>
        <p:grpSpPr>
          <a:xfrm>
            <a:off x="9851002" y="532800"/>
            <a:ext cx="2340998" cy="1081711"/>
            <a:chOff x="9790370" y="2610023"/>
            <a:chExt cx="2340998" cy="1081711"/>
          </a:xfrm>
        </p:grpSpPr>
        <p:sp>
          <p:nvSpPr>
            <p:cNvPr id="13" name="Rechteck 12"/>
            <p:cNvSpPr/>
            <p:nvPr userDrawn="1"/>
          </p:nvSpPr>
          <p:spPr>
            <a:xfrm>
              <a:off x="11949475" y="2611614"/>
              <a:ext cx="181893" cy="1080120"/>
            </a:xfrm>
            <a:prstGeom prst="rect">
              <a:avLst/>
            </a:prstGeom>
            <a:solidFill>
              <a:srgbClr val="830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18" name="Gruppieren 17"/>
            <p:cNvGrpSpPr>
              <a:grpSpLocks noChangeAspect="1"/>
            </p:cNvGrpSpPr>
            <p:nvPr userDrawn="1"/>
          </p:nvGrpSpPr>
          <p:grpSpPr>
            <a:xfrm>
              <a:off x="9790370" y="2610023"/>
              <a:ext cx="2159105" cy="1080000"/>
              <a:chOff x="14785976" y="27157354"/>
              <a:chExt cx="5086351" cy="2544762"/>
            </a:xfrm>
          </p:grpSpPr>
          <p:sp>
            <p:nvSpPr>
              <p:cNvPr id="19" name="Rectangle 6"/>
              <p:cNvSpPr>
                <a:spLocks noChangeArrowheads="1"/>
              </p:cNvSpPr>
              <p:nvPr/>
            </p:nvSpPr>
            <p:spPr bwMode="auto">
              <a:xfrm>
                <a:off x="14785976" y="27157354"/>
                <a:ext cx="5086351" cy="2544762"/>
              </a:xfrm>
              <a:prstGeom prst="rect">
                <a:avLst/>
              </a:prstGeom>
              <a:solidFill>
                <a:srgbClr val="CE1F5E"/>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0"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1"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2"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rgbClr val="83053C"/>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38176610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 Gliederun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a:t>Hier steht eine schöne Folienüberschrift (max. zweizeilig)</a:t>
            </a:r>
          </a:p>
        </p:txBody>
      </p:sp>
      <p:sp>
        <p:nvSpPr>
          <p:cNvPr id="3" name="Inhaltsplatzhalter 2"/>
          <p:cNvSpPr>
            <a:spLocks noGrp="1"/>
          </p:cNvSpPr>
          <p:nvPr>
            <p:ph idx="1"/>
          </p:nvPr>
        </p:nvSpPr>
        <p:spPr>
          <a:xfrm>
            <a:off x="552000" y="1494000"/>
            <a:ext cx="10972800" cy="4525963"/>
          </a:xfrm>
          <a:prstGeom prst="rect">
            <a:avLst/>
          </a:prstGeom>
        </p:spPr>
        <p:txBody>
          <a:bodyPr lIns="0" tIns="0" rIns="0" bIns="0">
            <a:normAutofit/>
          </a:bodyPr>
          <a:lstStyle>
            <a:lvl1pPr marL="216000" indent="-216000">
              <a:lnSpc>
                <a:spcPct val="120000"/>
              </a:lnSpc>
              <a:spcBef>
                <a:spcPts val="0"/>
              </a:spcBef>
              <a:buFont typeface="+mj-lt"/>
              <a:buNone/>
              <a:defRPr sz="1500" b="1" cap="all" baseline="0"/>
            </a:lvl1pPr>
            <a:lvl2pPr marL="0" indent="0">
              <a:lnSpc>
                <a:spcPct val="120000"/>
              </a:lnSpc>
              <a:spcBef>
                <a:spcPts val="0"/>
              </a:spcBef>
              <a:buSzPct val="100000"/>
              <a:buFont typeface="Meta Offc" pitchFamily="34" charset="0"/>
              <a:buNone/>
              <a:defRPr sz="1500"/>
            </a:lvl2pPr>
            <a:lvl3pPr marL="576000" indent="-360000">
              <a:lnSpc>
                <a:spcPct val="120000"/>
              </a:lnSpc>
              <a:spcBef>
                <a:spcPts val="0"/>
              </a:spcBef>
              <a:buFont typeface="Meta Offc" pitchFamily="34" charset="0"/>
              <a:buNone/>
              <a:defRPr sz="1500"/>
            </a:lvl3pPr>
            <a:lvl4pPr marL="576000" indent="-360000">
              <a:lnSpc>
                <a:spcPct val="120000"/>
              </a:lnSpc>
              <a:spcBef>
                <a:spcPts val="0"/>
              </a:spcBef>
              <a:buFont typeface="Symbol" pitchFamily="18" charset="2"/>
              <a:buNone/>
              <a:defRPr lang="de-DE" sz="1500" kern="1200" dirty="0" smtClean="0">
                <a:solidFill>
                  <a:schemeClr val="tx1"/>
                </a:solidFill>
                <a:latin typeface="Calibri" panose="020F0502020204030204" pitchFamily="34" charset="0"/>
                <a:ea typeface="+mn-ea"/>
                <a:cs typeface="+mn-cs"/>
              </a:defRPr>
            </a:lvl4pPr>
            <a:lvl5pPr marL="576000" indent="-360000">
              <a:lnSpc>
                <a:spcPct val="120000"/>
              </a:lnSpc>
              <a:spcBef>
                <a:spcPts val="0"/>
              </a:spcBef>
              <a:buFont typeface="+mj-lt"/>
              <a:buNone/>
              <a:defRPr sz="1500"/>
            </a:lvl5pPr>
          </a:lstStyle>
          <a:p>
            <a:pPr lvl="0"/>
            <a:r>
              <a:rPr lang="de-DE"/>
              <a:t>Textmasterformate durch Klicken bearbeiten</a:t>
            </a:r>
          </a:p>
          <a:p>
            <a:pPr lvl="4"/>
            <a:r>
              <a:rPr lang="de-DE"/>
              <a:t>Zweite Ebene</a:t>
            </a:r>
          </a:p>
          <a:p>
            <a:pPr lvl="2"/>
            <a:r>
              <a:rPr lang="de-DE"/>
              <a:t>Dritte Ebene</a:t>
            </a:r>
          </a:p>
          <a:p>
            <a:pPr lvl="3"/>
            <a:r>
              <a:rPr lang="de-DE"/>
              <a:t>Vierte Ebene</a:t>
            </a:r>
          </a:p>
        </p:txBody>
      </p:sp>
      <p:sp>
        <p:nvSpPr>
          <p:cNvPr id="4" name="Datumsplatzhalter 3"/>
          <p:cNvSpPr>
            <a:spLocks noGrp="1"/>
          </p:cNvSpPr>
          <p:nvPr>
            <p:ph type="dt" sz="half" idx="10"/>
          </p:nvPr>
        </p:nvSpPr>
        <p:spPr/>
        <p:txBody>
          <a:bodyPr/>
          <a:lstStyle>
            <a:lvl1pPr>
              <a:defRPr/>
            </a:lvl1pPr>
          </a:lstStyle>
          <a:p>
            <a:r>
              <a:rPr lang="de-DE"/>
              <a:t>12.02.2024</a:t>
            </a:r>
          </a:p>
        </p:txBody>
      </p:sp>
      <p:sp>
        <p:nvSpPr>
          <p:cNvPr id="5" name="Fußzeilenplatzhalter 4"/>
          <p:cNvSpPr>
            <a:spLocks noGrp="1"/>
          </p:cNvSpPr>
          <p:nvPr>
            <p:ph type="ftr" sz="quarter" idx="11"/>
          </p:nvPr>
        </p:nvSpPr>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0400"/>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Tree>
    <p:extLst>
      <p:ext uri="{BB962C8B-B14F-4D97-AF65-F5344CB8AC3E}">
        <p14:creationId xmlns:p14="http://schemas.microsoft.com/office/powerpoint/2010/main" val="76723776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itelfolie englisch">
    <p:spTree>
      <p:nvGrpSpPr>
        <p:cNvPr id="1" name=""/>
        <p:cNvGrpSpPr/>
        <p:nvPr/>
      </p:nvGrpSpPr>
      <p:grpSpPr>
        <a:xfrm>
          <a:off x="0" y="0"/>
          <a:ext cx="0" cy="0"/>
          <a:chOff x="0" y="0"/>
          <a:chExt cx="0" cy="0"/>
        </a:xfrm>
      </p:grpSpPr>
      <p:sp>
        <p:nvSpPr>
          <p:cNvPr id="8" name="Rechteck 7"/>
          <p:cNvSpPr/>
          <p:nvPr userDrawn="1"/>
        </p:nvSpPr>
        <p:spPr>
          <a:xfrm>
            <a:off x="180000" y="180000"/>
            <a:ext cx="11833200" cy="6498000"/>
          </a:xfrm>
          <a:prstGeom prst="rect">
            <a:avLst/>
          </a:prstGeom>
          <a:solidFill>
            <a:srgbClr val="830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Untertitel 2"/>
          <p:cNvSpPr>
            <a:spLocks noGrp="1"/>
          </p:cNvSpPr>
          <p:nvPr>
            <p:ph type="subTitle" idx="1" hasCustomPrompt="1"/>
          </p:nvPr>
        </p:nvSpPr>
        <p:spPr>
          <a:xfrm>
            <a:off x="551999" y="2304000"/>
            <a:ext cx="1104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Hier steht ein schöner Präsentationstitel</a:t>
            </a:r>
          </a:p>
        </p:txBody>
      </p:sp>
      <p:sp>
        <p:nvSpPr>
          <p:cNvPr id="12" name="Textfeld 11"/>
          <p:cNvSpPr txBox="1"/>
          <p:nvPr userDrawn="1"/>
        </p:nvSpPr>
        <p:spPr>
          <a:xfrm>
            <a:off x="552000" y="1076549"/>
            <a:ext cx="4330775" cy="307777"/>
          </a:xfrm>
          <a:prstGeom prst="rect">
            <a:avLst/>
          </a:prstGeom>
          <a:noFill/>
        </p:spPr>
        <p:txBody>
          <a:bodyPr wrap="square" lIns="0" tIns="0" rIns="0" bIns="0" rtlCol="0">
            <a:spAutoFit/>
          </a:bodyPr>
          <a:lstStyle/>
          <a:p>
            <a:r>
              <a:rPr lang="de-DE" sz="2000" spc="-30" baseline="0">
                <a:solidFill>
                  <a:schemeClr val="bg1"/>
                </a:solidFill>
                <a:latin typeface="Calibri" panose="020F0502020204030204" pitchFamily="34" charset="0"/>
              </a:rPr>
              <a:t>German Environment Agency</a:t>
            </a:r>
          </a:p>
        </p:txBody>
      </p:sp>
      <p:sp>
        <p:nvSpPr>
          <p:cNvPr id="31" name="Titel 30"/>
          <p:cNvSpPr>
            <a:spLocks noGrp="1"/>
          </p:cNvSpPr>
          <p:nvPr>
            <p:ph type="title" hasCustomPrompt="1"/>
          </p:nvPr>
        </p:nvSpPr>
        <p:spPr>
          <a:xfrm>
            <a:off x="552000" y="1872000"/>
            <a:ext cx="11040000" cy="360000"/>
          </a:xfrm>
        </p:spPr>
        <p:txBody>
          <a:bodyPr>
            <a:noAutofit/>
          </a:bodyPr>
          <a:lstStyle>
            <a:lvl1pPr>
              <a:defRPr sz="2400">
                <a:solidFill>
                  <a:srgbClr val="CE1F5E"/>
                </a:solidFill>
                <a:latin typeface="Calibri" panose="020F0502020204030204" pitchFamily="34" charset="0"/>
              </a:defRPr>
            </a:lvl1pPr>
          </a:lstStyle>
          <a:p>
            <a:r>
              <a:rPr lang="de-DE"/>
              <a:t>Hier steht ein schöner Veranstaltungstitel</a:t>
            </a:r>
          </a:p>
        </p:txBody>
      </p:sp>
      <p:sp>
        <p:nvSpPr>
          <p:cNvPr id="34" name="Textplatzhalter 33"/>
          <p:cNvSpPr>
            <a:spLocks noGrp="1"/>
          </p:cNvSpPr>
          <p:nvPr>
            <p:ph type="body" sz="quarter" idx="10" hasCustomPrompt="1"/>
          </p:nvPr>
        </p:nvSpPr>
        <p:spPr>
          <a:xfrm>
            <a:off x="551999" y="3798000"/>
            <a:ext cx="1104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a:t>Name Autor/in 1</a:t>
            </a:r>
            <a:br>
              <a:rPr lang="de-DE"/>
            </a:br>
            <a:r>
              <a:rPr lang="de-DE"/>
              <a:t>Fachgebiet X X.X / FG-Bezeichnung</a:t>
            </a:r>
            <a:br>
              <a:rPr lang="de-DE"/>
            </a:br>
            <a:r>
              <a:rPr lang="de-DE"/>
              <a:t>Name Autor/in 2</a:t>
            </a:r>
            <a:br>
              <a:rPr lang="de-DE"/>
            </a:br>
            <a:r>
              <a:rPr lang="de-DE"/>
              <a:t>Fachgebiet X X.X / FG-Bezeichnung</a:t>
            </a:r>
          </a:p>
        </p:txBody>
      </p:sp>
      <p:grpSp>
        <p:nvGrpSpPr>
          <p:cNvPr id="18" name="Gruppieren 17"/>
          <p:cNvGrpSpPr/>
          <p:nvPr userDrawn="1"/>
        </p:nvGrpSpPr>
        <p:grpSpPr>
          <a:xfrm>
            <a:off x="9851002" y="532800"/>
            <a:ext cx="2340998" cy="1081711"/>
            <a:chOff x="9790370" y="2610023"/>
            <a:chExt cx="2340998" cy="1081711"/>
          </a:xfrm>
        </p:grpSpPr>
        <p:sp>
          <p:nvSpPr>
            <p:cNvPr id="19" name="Rechteck 18"/>
            <p:cNvSpPr/>
            <p:nvPr userDrawn="1"/>
          </p:nvSpPr>
          <p:spPr>
            <a:xfrm>
              <a:off x="11949475" y="2611614"/>
              <a:ext cx="181893" cy="1080120"/>
            </a:xfrm>
            <a:prstGeom prst="rect">
              <a:avLst/>
            </a:prstGeom>
            <a:solidFill>
              <a:srgbClr val="830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20" name="Gruppieren 19"/>
            <p:cNvGrpSpPr>
              <a:grpSpLocks noChangeAspect="1"/>
            </p:cNvGrpSpPr>
            <p:nvPr userDrawn="1"/>
          </p:nvGrpSpPr>
          <p:grpSpPr>
            <a:xfrm>
              <a:off x="9790370" y="2610023"/>
              <a:ext cx="2159105" cy="1080000"/>
              <a:chOff x="14785976" y="27157354"/>
              <a:chExt cx="5086351" cy="2544762"/>
            </a:xfrm>
          </p:grpSpPr>
          <p:sp>
            <p:nvSpPr>
              <p:cNvPr id="21" name="Rectangle 6"/>
              <p:cNvSpPr>
                <a:spLocks noChangeArrowheads="1"/>
              </p:cNvSpPr>
              <p:nvPr/>
            </p:nvSpPr>
            <p:spPr bwMode="auto">
              <a:xfrm>
                <a:off x="14785976" y="27157354"/>
                <a:ext cx="5086351" cy="2544762"/>
              </a:xfrm>
              <a:prstGeom prst="rect">
                <a:avLst/>
              </a:prstGeom>
              <a:solidFill>
                <a:srgbClr val="CE1F5E"/>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2"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3"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7"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rgbClr val="83053C"/>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11972467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Gliederun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a:t>Hier steht eine schöne Folienüberschrift (max. zweizeilig)</a:t>
            </a:r>
          </a:p>
        </p:txBody>
      </p:sp>
      <p:sp>
        <p:nvSpPr>
          <p:cNvPr id="3" name="Inhaltsplatzhalter 2"/>
          <p:cNvSpPr>
            <a:spLocks noGrp="1"/>
          </p:cNvSpPr>
          <p:nvPr>
            <p:ph idx="1"/>
          </p:nvPr>
        </p:nvSpPr>
        <p:spPr>
          <a:xfrm>
            <a:off x="552000" y="1494000"/>
            <a:ext cx="10972800" cy="4525963"/>
          </a:xfrm>
          <a:prstGeom prst="rect">
            <a:avLst/>
          </a:prstGeom>
        </p:spPr>
        <p:txBody>
          <a:bodyPr lIns="0" tIns="0" rIns="0" bIns="0">
            <a:normAutofit/>
          </a:bodyPr>
          <a:lstStyle>
            <a:lvl1pPr marL="216000" indent="-216000">
              <a:lnSpc>
                <a:spcPct val="120000"/>
              </a:lnSpc>
              <a:spcBef>
                <a:spcPts val="0"/>
              </a:spcBef>
              <a:buFont typeface="+mj-lt"/>
              <a:buNone/>
              <a:defRPr sz="1500" b="1" cap="all" baseline="0"/>
            </a:lvl1pPr>
            <a:lvl2pPr marL="0" indent="0">
              <a:lnSpc>
                <a:spcPct val="120000"/>
              </a:lnSpc>
              <a:spcBef>
                <a:spcPts val="0"/>
              </a:spcBef>
              <a:buSzPct val="100000"/>
              <a:buFont typeface="Meta Offc" pitchFamily="34" charset="0"/>
              <a:buNone/>
              <a:defRPr sz="1500"/>
            </a:lvl2pPr>
            <a:lvl3pPr marL="576000" indent="-360000">
              <a:lnSpc>
                <a:spcPct val="120000"/>
              </a:lnSpc>
              <a:spcBef>
                <a:spcPts val="0"/>
              </a:spcBef>
              <a:buFont typeface="Meta Offc" pitchFamily="34" charset="0"/>
              <a:buNone/>
              <a:defRPr sz="1500"/>
            </a:lvl3pPr>
            <a:lvl4pPr marL="576000" indent="-360000">
              <a:lnSpc>
                <a:spcPct val="120000"/>
              </a:lnSpc>
              <a:spcBef>
                <a:spcPts val="0"/>
              </a:spcBef>
              <a:buFont typeface="Symbol" pitchFamily="18" charset="2"/>
              <a:buNone/>
              <a:defRPr lang="de-DE" sz="1500" kern="1200" dirty="0" smtClean="0">
                <a:solidFill>
                  <a:schemeClr val="tx1"/>
                </a:solidFill>
                <a:latin typeface="Calibri" panose="020F0502020204030204" pitchFamily="34" charset="0"/>
                <a:ea typeface="+mn-ea"/>
                <a:cs typeface="+mn-cs"/>
              </a:defRPr>
            </a:lvl4pPr>
            <a:lvl5pPr marL="576000" indent="-360000">
              <a:lnSpc>
                <a:spcPct val="120000"/>
              </a:lnSpc>
              <a:spcBef>
                <a:spcPts val="0"/>
              </a:spcBef>
              <a:buFont typeface="+mj-lt"/>
              <a:buNone/>
              <a:defRPr sz="1500"/>
            </a:lvl5pPr>
          </a:lstStyle>
          <a:p>
            <a:pPr lvl="0"/>
            <a:r>
              <a:rPr lang="de-DE"/>
              <a:t>Textmasterformate durch Klicken bearbeiten</a:t>
            </a:r>
          </a:p>
          <a:p>
            <a:pPr lvl="4"/>
            <a:r>
              <a:rPr lang="de-DE"/>
              <a:t>Zweite Ebene</a:t>
            </a:r>
          </a:p>
          <a:p>
            <a:pPr lvl="2"/>
            <a:r>
              <a:rPr lang="de-DE"/>
              <a:t>Dritte Ebene</a:t>
            </a:r>
          </a:p>
          <a:p>
            <a:pPr lvl="3"/>
            <a:r>
              <a:rPr lang="de-DE"/>
              <a:t>Vierte Ebene</a:t>
            </a:r>
          </a:p>
        </p:txBody>
      </p:sp>
      <p:sp>
        <p:nvSpPr>
          <p:cNvPr id="4" name="Datumsplatzhalter 3"/>
          <p:cNvSpPr>
            <a:spLocks noGrp="1"/>
          </p:cNvSpPr>
          <p:nvPr>
            <p:ph type="dt" sz="half" idx="10"/>
          </p:nvPr>
        </p:nvSpPr>
        <p:spPr/>
        <p:txBody>
          <a:bodyPr/>
          <a:lstStyle/>
          <a:p>
            <a:r>
              <a:rPr lang="de-DE"/>
              <a:t>12.02.2024</a:t>
            </a:r>
          </a:p>
        </p:txBody>
      </p:sp>
      <p:sp>
        <p:nvSpPr>
          <p:cNvPr id="5" name="Fußzeilenplatzhalter 4"/>
          <p:cNvSpPr>
            <a:spLocks noGrp="1"/>
          </p:cNvSpPr>
          <p:nvPr>
            <p:ph type="ftr" sz="quarter" idx="11"/>
          </p:nvPr>
        </p:nvSpPr>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0400"/>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Tree>
    <p:extLst>
      <p:ext uri="{BB962C8B-B14F-4D97-AF65-F5344CB8AC3E}">
        <p14:creationId xmlns:p14="http://schemas.microsoft.com/office/powerpoint/2010/main" val="35869708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 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71600"/>
            <a:ext cx="10972800" cy="612000"/>
          </a:xfrm>
        </p:spPr>
        <p:txBody>
          <a:bodyPr/>
          <a:lstStyle>
            <a:lvl1pPr>
              <a:lnSpc>
                <a:spcPts val="2200"/>
              </a:lnSpc>
              <a:defRPr/>
            </a:lvl1pPr>
          </a:lstStyle>
          <a:p>
            <a:r>
              <a:rPr lang="de-DE"/>
              <a:t>Hier steht eine schöne Folienüberschrift (max. zweizeilig)</a:t>
            </a:r>
          </a:p>
        </p:txBody>
      </p:sp>
      <p:sp>
        <p:nvSpPr>
          <p:cNvPr id="4" name="Datumsplatzhalter 3"/>
          <p:cNvSpPr>
            <a:spLocks noGrp="1"/>
          </p:cNvSpPr>
          <p:nvPr>
            <p:ph type="dt" sz="half" idx="10"/>
          </p:nvPr>
        </p:nvSpPr>
        <p:spPr/>
        <p:txBody>
          <a:bodyPr/>
          <a:lstStyle/>
          <a:p>
            <a:r>
              <a:rPr lang="de-DE"/>
              <a:t>12.02.2024</a:t>
            </a:r>
          </a:p>
        </p:txBody>
      </p:sp>
      <p:sp>
        <p:nvSpPr>
          <p:cNvPr id="5" name="Fußzeilenplatzhalter 4"/>
          <p:cNvSpPr>
            <a:spLocks noGrp="1"/>
          </p:cNvSpPr>
          <p:nvPr>
            <p:ph type="ftr" sz="quarter" idx="11"/>
          </p:nvPr>
        </p:nvSpPr>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
        <p:nvSpPr>
          <p:cNvPr id="10" name="Textplatzhalter 9"/>
          <p:cNvSpPr>
            <a:spLocks noGrp="1"/>
          </p:cNvSpPr>
          <p:nvPr>
            <p:ph type="body" sz="quarter" idx="14" hasCustomPrompt="1"/>
          </p:nvPr>
        </p:nvSpPr>
        <p:spPr>
          <a:xfrm>
            <a:off x="8879417" y="1497016"/>
            <a:ext cx="2715683"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rgbClr val="CE1F5E"/>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a:t>Marginalspalte mit etwas Text, der eine beschreibende Funktion ausführt und super präzise formuliert ist.</a:t>
            </a:r>
          </a:p>
        </p:txBody>
      </p:sp>
      <p:sp>
        <p:nvSpPr>
          <p:cNvPr id="9" name="Inhaltsplatzhalter 8"/>
          <p:cNvSpPr>
            <a:spLocks noGrp="1"/>
          </p:cNvSpPr>
          <p:nvPr>
            <p:ph sz="quarter" idx="15"/>
          </p:nvPr>
        </p:nvSpPr>
        <p:spPr>
          <a:xfrm>
            <a:off x="552000" y="1494000"/>
            <a:ext cx="81360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0085935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 Diagramm">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a:t>Hier steht eine schöne Folienüberschrift (max. zweizeilig)</a:t>
            </a:r>
          </a:p>
        </p:txBody>
      </p:sp>
      <p:sp>
        <p:nvSpPr>
          <p:cNvPr id="4" name="Datumsplatzhalter 3"/>
          <p:cNvSpPr>
            <a:spLocks noGrp="1"/>
          </p:cNvSpPr>
          <p:nvPr>
            <p:ph type="dt" sz="half" idx="10"/>
          </p:nvPr>
        </p:nvSpPr>
        <p:spPr/>
        <p:txBody>
          <a:bodyPr/>
          <a:lstStyle/>
          <a:p>
            <a:r>
              <a:rPr lang="de-DE"/>
              <a:t>12.02.2024</a:t>
            </a:r>
          </a:p>
        </p:txBody>
      </p:sp>
      <p:sp>
        <p:nvSpPr>
          <p:cNvPr id="5" name="Fußzeilenplatzhalter 4"/>
          <p:cNvSpPr>
            <a:spLocks noGrp="1"/>
          </p:cNvSpPr>
          <p:nvPr>
            <p:ph type="ftr" sz="quarter" idx="11"/>
          </p:nvPr>
        </p:nvSpPr>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
        <p:nvSpPr>
          <p:cNvPr id="10" name="Textplatzhalter 9"/>
          <p:cNvSpPr>
            <a:spLocks noGrp="1"/>
          </p:cNvSpPr>
          <p:nvPr>
            <p:ph type="body" sz="quarter" idx="14" hasCustomPrompt="1"/>
          </p:nvPr>
        </p:nvSpPr>
        <p:spPr>
          <a:xfrm>
            <a:off x="8879417" y="1497016"/>
            <a:ext cx="2714400"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rgbClr val="CE1F5E"/>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a:t>Marginalspalte mit etwas Text, der eine beschreibende Funktion ausführt und super präzise formuliert ist.</a:t>
            </a:r>
          </a:p>
        </p:txBody>
      </p:sp>
      <p:sp>
        <p:nvSpPr>
          <p:cNvPr id="11" name="Diagrammplatzhalter 10"/>
          <p:cNvSpPr>
            <a:spLocks noGrp="1"/>
          </p:cNvSpPr>
          <p:nvPr>
            <p:ph type="chart" sz="quarter" idx="15"/>
          </p:nvPr>
        </p:nvSpPr>
        <p:spPr>
          <a:xfrm>
            <a:off x="552452" y="1497016"/>
            <a:ext cx="8136467" cy="4865687"/>
          </a:xfrm>
          <a:prstGeom prst="rect">
            <a:avLst/>
          </a:prstGeom>
        </p:spPr>
        <p:txBody>
          <a:bodyPr/>
          <a:lstStyle/>
          <a:p>
            <a:endParaRPr lang="de-DE"/>
          </a:p>
        </p:txBody>
      </p:sp>
    </p:spTree>
    <p:extLst>
      <p:ext uri="{BB962C8B-B14F-4D97-AF65-F5344CB8AC3E}">
        <p14:creationId xmlns:p14="http://schemas.microsoft.com/office/powerpoint/2010/main" val="422037958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 Text und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a:t>Hier steht eine schöne Folienüberschrift (max. zweizeilig)</a:t>
            </a:r>
          </a:p>
        </p:txBody>
      </p:sp>
      <p:sp>
        <p:nvSpPr>
          <p:cNvPr id="4" name="Datumsplatzhalter 3"/>
          <p:cNvSpPr>
            <a:spLocks noGrp="1"/>
          </p:cNvSpPr>
          <p:nvPr>
            <p:ph type="dt" sz="half" idx="10"/>
          </p:nvPr>
        </p:nvSpPr>
        <p:spPr/>
        <p:txBody>
          <a:bodyPr/>
          <a:lstStyle/>
          <a:p>
            <a:r>
              <a:rPr lang="de-DE"/>
              <a:t>12.02.2024</a:t>
            </a:r>
          </a:p>
        </p:txBody>
      </p:sp>
      <p:sp>
        <p:nvSpPr>
          <p:cNvPr id="5" name="Fußzeilenplatzhalter 4"/>
          <p:cNvSpPr>
            <a:spLocks noGrp="1"/>
          </p:cNvSpPr>
          <p:nvPr>
            <p:ph type="ftr" sz="quarter" idx="11"/>
          </p:nvPr>
        </p:nvSpPr>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
        <p:nvSpPr>
          <p:cNvPr id="11" name="Bildplatzhalter 10"/>
          <p:cNvSpPr>
            <a:spLocks noGrp="1"/>
          </p:cNvSpPr>
          <p:nvPr>
            <p:ph type="pic" sz="quarter" idx="14"/>
          </p:nvPr>
        </p:nvSpPr>
        <p:spPr>
          <a:xfrm>
            <a:off x="4721631" y="1497012"/>
            <a:ext cx="6844079" cy="3902400"/>
          </a:xfrm>
          <a:prstGeom prst="rect">
            <a:avLst/>
          </a:prstGeom>
        </p:spPr>
        <p:txBody>
          <a:bodyPr/>
          <a:lstStyle/>
          <a:p>
            <a:endParaRPr lang="de-DE"/>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a:t>Quelle: Hier steht eine Quellenangabe oder Dergleichen.</a:t>
            </a:r>
          </a:p>
        </p:txBody>
      </p:sp>
      <p:sp>
        <p:nvSpPr>
          <p:cNvPr id="9" name="Inhaltsplatzhalter 8"/>
          <p:cNvSpPr>
            <a:spLocks noGrp="1"/>
          </p:cNvSpPr>
          <p:nvPr>
            <p:ph sz="quarter" idx="16"/>
          </p:nvPr>
        </p:nvSpPr>
        <p:spPr>
          <a:xfrm>
            <a:off x="552451" y="1494000"/>
            <a:ext cx="39888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4136158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 mehrere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71600"/>
            <a:ext cx="10972800" cy="612000"/>
          </a:xfrm>
        </p:spPr>
        <p:txBody>
          <a:bodyPr/>
          <a:lstStyle>
            <a:lvl1pPr>
              <a:lnSpc>
                <a:spcPts val="2200"/>
              </a:lnSpc>
              <a:defRPr/>
            </a:lvl1pPr>
          </a:lstStyle>
          <a:p>
            <a:r>
              <a:rPr lang="de-DE"/>
              <a:t>Hier steht eine schöne Folienüberschrift (max. zweizeilig)</a:t>
            </a:r>
          </a:p>
        </p:txBody>
      </p:sp>
      <p:sp>
        <p:nvSpPr>
          <p:cNvPr id="4" name="Datumsplatzhalter 3"/>
          <p:cNvSpPr>
            <a:spLocks noGrp="1"/>
          </p:cNvSpPr>
          <p:nvPr>
            <p:ph type="dt" sz="half" idx="10"/>
          </p:nvPr>
        </p:nvSpPr>
        <p:spPr>
          <a:xfrm>
            <a:off x="554567" y="6597353"/>
            <a:ext cx="957600" cy="260648"/>
          </a:xfrm>
        </p:spPr>
        <p:txBody>
          <a:bodyPr/>
          <a:lstStyle/>
          <a:p>
            <a:r>
              <a:rPr lang="de-DE"/>
              <a:t>12.02.2024</a:t>
            </a:r>
          </a:p>
        </p:txBody>
      </p:sp>
      <p:sp>
        <p:nvSpPr>
          <p:cNvPr id="5" name="Fußzeilenplatzhalter 4"/>
          <p:cNvSpPr>
            <a:spLocks noGrp="1"/>
          </p:cNvSpPr>
          <p:nvPr>
            <p:ph type="ftr" sz="quarter" idx="11"/>
          </p:nvPr>
        </p:nvSpPr>
        <p:spPr>
          <a:xfrm>
            <a:off x="1531771" y="6597353"/>
            <a:ext cx="8956717" cy="260648"/>
          </a:xfrm>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
        <p:nvSpPr>
          <p:cNvPr id="11" name="Bildplatzhalter 10"/>
          <p:cNvSpPr>
            <a:spLocks noGrp="1"/>
          </p:cNvSpPr>
          <p:nvPr>
            <p:ph type="pic" sz="quarter" idx="14"/>
          </p:nvPr>
        </p:nvSpPr>
        <p:spPr>
          <a:xfrm>
            <a:off x="552451" y="1497012"/>
            <a:ext cx="3984000" cy="2232000"/>
          </a:xfrm>
          <a:prstGeom prst="rect">
            <a:avLst/>
          </a:prstGeom>
        </p:spPr>
        <p:txBody>
          <a:bodyPr/>
          <a:lstStyle/>
          <a:p>
            <a:endParaRPr lang="de-DE"/>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a:t>Quelle: Hier steht eine Quellenangabe oder Dergleichen.</a:t>
            </a:r>
          </a:p>
        </p:txBody>
      </p:sp>
      <p:sp>
        <p:nvSpPr>
          <p:cNvPr id="10" name="Bildplatzhalter 10"/>
          <p:cNvSpPr>
            <a:spLocks noGrp="1"/>
          </p:cNvSpPr>
          <p:nvPr>
            <p:ph type="pic" sz="quarter" idx="16"/>
          </p:nvPr>
        </p:nvSpPr>
        <p:spPr>
          <a:xfrm>
            <a:off x="4704763" y="1497012"/>
            <a:ext cx="3984000" cy="2232000"/>
          </a:xfrm>
          <a:prstGeom prst="rect">
            <a:avLst/>
          </a:prstGeom>
        </p:spPr>
        <p:txBody>
          <a:bodyPr/>
          <a:lstStyle/>
          <a:p>
            <a:endParaRPr lang="de-DE"/>
          </a:p>
        </p:txBody>
      </p:sp>
      <p:sp>
        <p:nvSpPr>
          <p:cNvPr id="12" name="Bildplatzhalter 10"/>
          <p:cNvSpPr>
            <a:spLocks noGrp="1"/>
          </p:cNvSpPr>
          <p:nvPr>
            <p:ph type="pic" sz="quarter" idx="17"/>
          </p:nvPr>
        </p:nvSpPr>
        <p:spPr>
          <a:xfrm>
            <a:off x="552451" y="3852000"/>
            <a:ext cx="3984000" cy="2232000"/>
          </a:xfrm>
          <a:prstGeom prst="rect">
            <a:avLst/>
          </a:prstGeom>
        </p:spPr>
        <p:txBody>
          <a:bodyPr/>
          <a:lstStyle/>
          <a:p>
            <a:endParaRPr lang="de-DE"/>
          </a:p>
        </p:txBody>
      </p:sp>
      <p:sp>
        <p:nvSpPr>
          <p:cNvPr id="14" name="Bildplatzhalter 10"/>
          <p:cNvSpPr>
            <a:spLocks noGrp="1"/>
          </p:cNvSpPr>
          <p:nvPr>
            <p:ph type="pic" sz="quarter" idx="18"/>
          </p:nvPr>
        </p:nvSpPr>
        <p:spPr>
          <a:xfrm>
            <a:off x="4704763" y="3852000"/>
            <a:ext cx="3984000" cy="2232000"/>
          </a:xfrm>
          <a:prstGeom prst="rect">
            <a:avLst/>
          </a:prstGeom>
        </p:spPr>
        <p:txBody>
          <a:bodyPr/>
          <a:lstStyle/>
          <a:p>
            <a:endParaRPr lang="de-DE"/>
          </a:p>
        </p:txBody>
      </p:sp>
      <p:sp>
        <p:nvSpPr>
          <p:cNvPr id="16" name="Bildplatzhalter 15"/>
          <p:cNvSpPr>
            <a:spLocks noGrp="1"/>
          </p:cNvSpPr>
          <p:nvPr>
            <p:ph type="pic" sz="quarter" idx="19"/>
          </p:nvPr>
        </p:nvSpPr>
        <p:spPr>
          <a:xfrm>
            <a:off x="8880000" y="1497013"/>
            <a:ext cx="2689200" cy="2736000"/>
          </a:xfrm>
          <a:prstGeom prst="rect">
            <a:avLst/>
          </a:prstGeom>
        </p:spPr>
        <p:txBody>
          <a:bodyPr/>
          <a:lstStyle/>
          <a:p>
            <a:endParaRPr lang="de-DE"/>
          </a:p>
        </p:txBody>
      </p:sp>
    </p:spTree>
    <p:extLst>
      <p:ext uri="{BB962C8B-B14F-4D97-AF65-F5344CB8AC3E}">
        <p14:creationId xmlns:p14="http://schemas.microsoft.com/office/powerpoint/2010/main" val="230619215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6 zwei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a:t>Hier steht eine schöne Folienüberschrift (max. zweizeilig)</a:t>
            </a:r>
          </a:p>
        </p:txBody>
      </p:sp>
      <p:sp>
        <p:nvSpPr>
          <p:cNvPr id="4" name="Datumsplatzhalter 3"/>
          <p:cNvSpPr>
            <a:spLocks noGrp="1"/>
          </p:cNvSpPr>
          <p:nvPr>
            <p:ph type="dt" sz="half" idx="10"/>
          </p:nvPr>
        </p:nvSpPr>
        <p:spPr/>
        <p:txBody>
          <a:bodyPr/>
          <a:lstStyle/>
          <a:p>
            <a:r>
              <a:rPr lang="de-DE"/>
              <a:t>12.02.2024</a:t>
            </a:r>
          </a:p>
        </p:txBody>
      </p:sp>
      <p:sp>
        <p:nvSpPr>
          <p:cNvPr id="5" name="Fußzeilenplatzhalter 4"/>
          <p:cNvSpPr>
            <a:spLocks noGrp="1"/>
          </p:cNvSpPr>
          <p:nvPr>
            <p:ph type="ftr" sz="quarter" idx="11"/>
          </p:nvPr>
        </p:nvSpPr>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
        <p:nvSpPr>
          <p:cNvPr id="11" name="Bildplatzhalter 10"/>
          <p:cNvSpPr>
            <a:spLocks noGrp="1"/>
          </p:cNvSpPr>
          <p:nvPr>
            <p:ph type="pic" sz="quarter" idx="14"/>
          </p:nvPr>
        </p:nvSpPr>
        <p:spPr>
          <a:xfrm>
            <a:off x="552452" y="1497014"/>
            <a:ext cx="8136467" cy="4582099"/>
          </a:xfrm>
          <a:prstGeom prst="rect">
            <a:avLst/>
          </a:prstGeom>
        </p:spPr>
        <p:txBody>
          <a:bodyPr/>
          <a:lstStyle/>
          <a:p>
            <a:endParaRPr lang="de-DE"/>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a:t>Quelle: Hier steht eine Quellenangabe oder Dergleichen.</a:t>
            </a:r>
          </a:p>
        </p:txBody>
      </p:sp>
      <p:sp>
        <p:nvSpPr>
          <p:cNvPr id="16" name="Bildplatzhalter 15"/>
          <p:cNvSpPr>
            <a:spLocks noGrp="1"/>
          </p:cNvSpPr>
          <p:nvPr>
            <p:ph type="pic" sz="quarter" idx="19"/>
          </p:nvPr>
        </p:nvSpPr>
        <p:spPr>
          <a:xfrm>
            <a:off x="8879417" y="1497013"/>
            <a:ext cx="2690280" cy="2736000"/>
          </a:xfrm>
          <a:prstGeom prst="rect">
            <a:avLst/>
          </a:prstGeom>
        </p:spPr>
        <p:txBody>
          <a:bodyPr/>
          <a:lstStyle/>
          <a:p>
            <a:endParaRPr lang="de-DE"/>
          </a:p>
        </p:txBody>
      </p:sp>
    </p:spTree>
    <p:extLst>
      <p:ext uri="{BB962C8B-B14F-4D97-AF65-F5344CB8AC3E}">
        <p14:creationId xmlns:p14="http://schemas.microsoft.com/office/powerpoint/2010/main" val="404682722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Endfolie">
    <p:spTree>
      <p:nvGrpSpPr>
        <p:cNvPr id="1" name=""/>
        <p:cNvGrpSpPr/>
        <p:nvPr/>
      </p:nvGrpSpPr>
      <p:grpSpPr>
        <a:xfrm>
          <a:off x="0" y="0"/>
          <a:ext cx="0" cy="0"/>
          <a:chOff x="0" y="0"/>
          <a:chExt cx="0" cy="0"/>
        </a:xfrm>
      </p:grpSpPr>
      <p:pic>
        <p:nvPicPr>
          <p:cNvPr id="8" name="Grafik 7" descr="UBA_Fassade_Detaipptl.jpg"/>
          <p:cNvPicPr>
            <a:picLocks/>
          </p:cNvPicPr>
          <p:nvPr userDrawn="1"/>
        </p:nvPicPr>
        <p:blipFill>
          <a:blip r:embed="rId2" cstate="print"/>
          <a:srcRect t="1741"/>
          <a:stretch>
            <a:fillRect/>
          </a:stretch>
        </p:blipFill>
        <p:spPr>
          <a:xfrm>
            <a:off x="179999" y="180000"/>
            <a:ext cx="11830107" cy="6498000"/>
          </a:xfrm>
          <a:prstGeom prst="rect">
            <a:avLst/>
          </a:prstGeom>
        </p:spPr>
      </p:pic>
      <p:sp>
        <p:nvSpPr>
          <p:cNvPr id="6" name="Rechteck 5"/>
          <p:cNvSpPr/>
          <p:nvPr userDrawn="1"/>
        </p:nvSpPr>
        <p:spPr>
          <a:xfrm>
            <a:off x="0" y="1702800"/>
            <a:ext cx="180000" cy="4500000"/>
          </a:xfrm>
          <a:prstGeom prst="rect">
            <a:avLst/>
          </a:prstGeom>
          <a:solidFill>
            <a:srgbClr val="830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7" name="Rechteck 6"/>
          <p:cNvSpPr/>
          <p:nvPr userDrawn="1"/>
        </p:nvSpPr>
        <p:spPr>
          <a:xfrm>
            <a:off x="180000" y="1702800"/>
            <a:ext cx="8160000" cy="45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2" name="Titel 1"/>
          <p:cNvSpPr>
            <a:spLocks noGrp="1"/>
          </p:cNvSpPr>
          <p:nvPr>
            <p:ph type="title" hasCustomPrompt="1"/>
          </p:nvPr>
        </p:nvSpPr>
        <p:spPr>
          <a:xfrm>
            <a:off x="522000" y="1922400"/>
            <a:ext cx="7463763" cy="1290576"/>
          </a:xfrm>
        </p:spPr>
        <p:txBody>
          <a:bodyPr anchor="t">
            <a:normAutofit/>
          </a:bodyPr>
          <a:lstStyle>
            <a:lvl1pPr>
              <a:lnSpc>
                <a:spcPts val="4200"/>
              </a:lnSpc>
              <a:defRPr sz="4000" baseline="0"/>
            </a:lvl1pPr>
          </a:lstStyle>
          <a:p>
            <a:r>
              <a:rPr lang="de-DE"/>
              <a:t>Hier steht z.B. Vielen Dank für Ihre Aufmerksamkeit</a:t>
            </a:r>
          </a:p>
        </p:txBody>
      </p:sp>
      <p:sp>
        <p:nvSpPr>
          <p:cNvPr id="10" name="Textplatzhalter 9"/>
          <p:cNvSpPr>
            <a:spLocks noGrp="1"/>
          </p:cNvSpPr>
          <p:nvPr>
            <p:ph type="body" sz="quarter" idx="13" hasCustomPrompt="1"/>
          </p:nvPr>
        </p:nvSpPr>
        <p:spPr>
          <a:xfrm>
            <a:off x="522000" y="3218399"/>
            <a:ext cx="7463367" cy="2700000"/>
          </a:xfrm>
          <a:prstGeom prst="rect">
            <a:avLst/>
          </a:prstGeom>
        </p:spPr>
        <p:txBody>
          <a:bodyPr/>
          <a:lstStyle>
            <a:lvl1pPr>
              <a:defRPr b="1" cap="none" baseline="0"/>
            </a:lvl1pPr>
            <a:lvl2pPr marL="0" indent="0">
              <a:buNone/>
              <a:defRPr b="0">
                <a:solidFill>
                  <a:schemeClr val="tx1"/>
                </a:solidFill>
              </a:defRPr>
            </a:lvl2pPr>
            <a:lvl3pPr marL="0" indent="0">
              <a:buNone/>
              <a:defRPr b="1">
                <a:solidFill>
                  <a:srgbClr val="83053C"/>
                </a:solidFill>
              </a:defRPr>
            </a:lvl3pPr>
            <a:lvl4pPr marL="0" indent="0">
              <a:buNone/>
              <a:defRPr/>
            </a:lvl4pPr>
            <a:lvl5pPr marL="0" indent="0">
              <a:buNone/>
              <a:defRPr/>
            </a:lvl5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grpSp>
        <p:nvGrpSpPr>
          <p:cNvPr id="21" name="Gruppieren 20"/>
          <p:cNvGrpSpPr/>
          <p:nvPr userDrawn="1"/>
        </p:nvGrpSpPr>
        <p:grpSpPr>
          <a:xfrm>
            <a:off x="9851002" y="532800"/>
            <a:ext cx="2340998" cy="1081711"/>
            <a:chOff x="9790370" y="2610023"/>
            <a:chExt cx="2340998" cy="1081711"/>
          </a:xfrm>
        </p:grpSpPr>
        <p:sp>
          <p:nvSpPr>
            <p:cNvPr id="22" name="Rechteck 21"/>
            <p:cNvSpPr/>
            <p:nvPr userDrawn="1"/>
          </p:nvSpPr>
          <p:spPr>
            <a:xfrm>
              <a:off x="11949475" y="2611614"/>
              <a:ext cx="181893" cy="1080120"/>
            </a:xfrm>
            <a:prstGeom prst="rect">
              <a:avLst/>
            </a:prstGeom>
            <a:solidFill>
              <a:srgbClr val="830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23" name="Gruppieren 22"/>
            <p:cNvGrpSpPr>
              <a:grpSpLocks noChangeAspect="1"/>
            </p:cNvGrpSpPr>
            <p:nvPr userDrawn="1"/>
          </p:nvGrpSpPr>
          <p:grpSpPr>
            <a:xfrm>
              <a:off x="9790370" y="2610023"/>
              <a:ext cx="2159105" cy="1080000"/>
              <a:chOff x="14785976" y="27157354"/>
              <a:chExt cx="5086351" cy="2544762"/>
            </a:xfrm>
          </p:grpSpPr>
          <p:sp>
            <p:nvSpPr>
              <p:cNvPr id="24" name="Rectangle 6"/>
              <p:cNvSpPr>
                <a:spLocks noChangeArrowheads="1"/>
              </p:cNvSpPr>
              <p:nvPr/>
            </p:nvSpPr>
            <p:spPr bwMode="auto">
              <a:xfrm>
                <a:off x="14785976" y="27157354"/>
                <a:ext cx="5086351" cy="2544762"/>
              </a:xfrm>
              <a:prstGeom prst="rect">
                <a:avLst/>
              </a:prstGeom>
              <a:solidFill>
                <a:srgbClr val="CE1F5E"/>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5"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6"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7"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rgbClr val="83053C"/>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3315628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71600"/>
            <a:ext cx="10972800" cy="612000"/>
          </a:xfrm>
        </p:spPr>
        <p:txBody>
          <a:bodyPr/>
          <a:lstStyle>
            <a:lvl1pPr>
              <a:lnSpc>
                <a:spcPts val="2200"/>
              </a:lnSpc>
              <a:defRPr/>
            </a:lvl1pPr>
          </a:lstStyle>
          <a:p>
            <a:r>
              <a:rPr lang="de-DE"/>
              <a:t>Hier steht eine schöne Folienüberschrift (max. zweizeilig)</a:t>
            </a:r>
          </a:p>
        </p:txBody>
      </p:sp>
      <p:sp>
        <p:nvSpPr>
          <p:cNvPr id="4" name="Datumsplatzhalter 3"/>
          <p:cNvSpPr>
            <a:spLocks noGrp="1"/>
          </p:cNvSpPr>
          <p:nvPr>
            <p:ph type="dt" sz="half" idx="10"/>
          </p:nvPr>
        </p:nvSpPr>
        <p:spPr/>
        <p:txBody>
          <a:bodyPr/>
          <a:lstStyle/>
          <a:p>
            <a:r>
              <a:rPr lang="de-DE"/>
              <a:t>12.02.2024</a:t>
            </a:r>
          </a:p>
        </p:txBody>
      </p:sp>
      <p:sp>
        <p:nvSpPr>
          <p:cNvPr id="5" name="Fußzeilenplatzhalter 4"/>
          <p:cNvSpPr>
            <a:spLocks noGrp="1"/>
          </p:cNvSpPr>
          <p:nvPr>
            <p:ph type="ftr" sz="quarter" idx="11"/>
          </p:nvPr>
        </p:nvSpPr>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
        <p:nvSpPr>
          <p:cNvPr id="10" name="Textplatzhalter 9"/>
          <p:cNvSpPr>
            <a:spLocks noGrp="1"/>
          </p:cNvSpPr>
          <p:nvPr>
            <p:ph type="body" sz="quarter" idx="14" hasCustomPrompt="1"/>
          </p:nvPr>
        </p:nvSpPr>
        <p:spPr>
          <a:xfrm>
            <a:off x="8879417" y="1497016"/>
            <a:ext cx="2715683"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chemeClr val="accent1"/>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a:t>Marginalspalte mit etwas Text, der eine beschreibende Funktion ausführt und super präzise formuliert ist.</a:t>
            </a:r>
          </a:p>
        </p:txBody>
      </p:sp>
      <p:sp>
        <p:nvSpPr>
          <p:cNvPr id="9" name="Inhaltsplatzhalter 8"/>
          <p:cNvSpPr>
            <a:spLocks noGrp="1"/>
          </p:cNvSpPr>
          <p:nvPr>
            <p:ph sz="quarter" idx="15"/>
          </p:nvPr>
        </p:nvSpPr>
        <p:spPr>
          <a:xfrm>
            <a:off x="552000" y="1494000"/>
            <a:ext cx="81360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9269717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Diagramm">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a:t>Hier steht eine schöne Folienüberschrift (max. zweizeilig)</a:t>
            </a:r>
          </a:p>
        </p:txBody>
      </p:sp>
      <p:sp>
        <p:nvSpPr>
          <p:cNvPr id="4" name="Datumsplatzhalter 3"/>
          <p:cNvSpPr>
            <a:spLocks noGrp="1"/>
          </p:cNvSpPr>
          <p:nvPr>
            <p:ph type="dt" sz="half" idx="10"/>
          </p:nvPr>
        </p:nvSpPr>
        <p:spPr/>
        <p:txBody>
          <a:bodyPr/>
          <a:lstStyle/>
          <a:p>
            <a:r>
              <a:rPr lang="de-DE"/>
              <a:t>12.02.2024</a:t>
            </a:r>
          </a:p>
        </p:txBody>
      </p:sp>
      <p:sp>
        <p:nvSpPr>
          <p:cNvPr id="5" name="Fußzeilenplatzhalter 4"/>
          <p:cNvSpPr>
            <a:spLocks noGrp="1"/>
          </p:cNvSpPr>
          <p:nvPr>
            <p:ph type="ftr" sz="quarter" idx="11"/>
          </p:nvPr>
        </p:nvSpPr>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
        <p:nvSpPr>
          <p:cNvPr id="10" name="Textplatzhalter 9"/>
          <p:cNvSpPr>
            <a:spLocks noGrp="1"/>
          </p:cNvSpPr>
          <p:nvPr>
            <p:ph type="body" sz="quarter" idx="14" hasCustomPrompt="1"/>
          </p:nvPr>
        </p:nvSpPr>
        <p:spPr>
          <a:xfrm>
            <a:off x="8879417" y="1497016"/>
            <a:ext cx="2714400"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chemeClr val="accent1"/>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a:t>Marginalspalte mit etwas Text, der eine beschreibende Funktion ausführt und super präzise formuliert ist.</a:t>
            </a:r>
          </a:p>
        </p:txBody>
      </p:sp>
      <p:sp>
        <p:nvSpPr>
          <p:cNvPr id="11" name="Diagrammplatzhalter 10"/>
          <p:cNvSpPr>
            <a:spLocks noGrp="1"/>
          </p:cNvSpPr>
          <p:nvPr>
            <p:ph type="chart" sz="quarter" idx="15"/>
          </p:nvPr>
        </p:nvSpPr>
        <p:spPr>
          <a:xfrm>
            <a:off x="552452" y="1497016"/>
            <a:ext cx="8136467" cy="4865687"/>
          </a:xfrm>
          <a:prstGeom prst="rect">
            <a:avLst/>
          </a:prstGeom>
        </p:spPr>
        <p:txBody>
          <a:bodyPr/>
          <a:lstStyle/>
          <a:p>
            <a:endParaRPr lang="de-DE"/>
          </a:p>
        </p:txBody>
      </p:sp>
    </p:spTree>
    <p:extLst>
      <p:ext uri="{BB962C8B-B14F-4D97-AF65-F5344CB8AC3E}">
        <p14:creationId xmlns:p14="http://schemas.microsoft.com/office/powerpoint/2010/main" val="175157087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 Text und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a:t>Hier steht eine schöne Folienüberschrift (max. zweizeilig)</a:t>
            </a:r>
          </a:p>
        </p:txBody>
      </p:sp>
      <p:sp>
        <p:nvSpPr>
          <p:cNvPr id="4" name="Datumsplatzhalter 3"/>
          <p:cNvSpPr>
            <a:spLocks noGrp="1"/>
          </p:cNvSpPr>
          <p:nvPr>
            <p:ph type="dt" sz="half" idx="10"/>
          </p:nvPr>
        </p:nvSpPr>
        <p:spPr/>
        <p:txBody>
          <a:bodyPr/>
          <a:lstStyle/>
          <a:p>
            <a:r>
              <a:rPr lang="de-DE"/>
              <a:t>12.02.2024</a:t>
            </a:r>
          </a:p>
        </p:txBody>
      </p:sp>
      <p:sp>
        <p:nvSpPr>
          <p:cNvPr id="5" name="Fußzeilenplatzhalter 4"/>
          <p:cNvSpPr>
            <a:spLocks noGrp="1"/>
          </p:cNvSpPr>
          <p:nvPr>
            <p:ph type="ftr" sz="quarter" idx="11"/>
          </p:nvPr>
        </p:nvSpPr>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
        <p:nvSpPr>
          <p:cNvPr id="11" name="Bildplatzhalter 10"/>
          <p:cNvSpPr>
            <a:spLocks noGrp="1"/>
          </p:cNvSpPr>
          <p:nvPr>
            <p:ph type="pic" sz="quarter" idx="14"/>
          </p:nvPr>
        </p:nvSpPr>
        <p:spPr>
          <a:xfrm>
            <a:off x="4721631" y="1497012"/>
            <a:ext cx="6844079" cy="3902400"/>
          </a:xfrm>
          <a:prstGeom prst="rect">
            <a:avLst/>
          </a:prstGeom>
        </p:spPr>
        <p:txBody>
          <a:bodyPr/>
          <a:lstStyle/>
          <a:p>
            <a:endParaRPr lang="de-DE"/>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a:t>Quelle: Hier steht eine Quellenangabe oder Dergleichen.</a:t>
            </a:r>
          </a:p>
        </p:txBody>
      </p:sp>
      <p:sp>
        <p:nvSpPr>
          <p:cNvPr id="9" name="Inhaltsplatzhalter 8"/>
          <p:cNvSpPr>
            <a:spLocks noGrp="1"/>
          </p:cNvSpPr>
          <p:nvPr>
            <p:ph sz="quarter" idx="16"/>
          </p:nvPr>
        </p:nvSpPr>
        <p:spPr>
          <a:xfrm>
            <a:off x="552451" y="1494000"/>
            <a:ext cx="39888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56476087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 mehrere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71600"/>
            <a:ext cx="10972800" cy="612000"/>
          </a:xfrm>
        </p:spPr>
        <p:txBody>
          <a:bodyPr/>
          <a:lstStyle>
            <a:lvl1pPr>
              <a:lnSpc>
                <a:spcPts val="2200"/>
              </a:lnSpc>
              <a:defRPr/>
            </a:lvl1pPr>
          </a:lstStyle>
          <a:p>
            <a:r>
              <a:rPr lang="de-DE"/>
              <a:t>Hier steht eine schöne Folienüberschrift (max. zweizeilig)</a:t>
            </a:r>
          </a:p>
        </p:txBody>
      </p:sp>
      <p:sp>
        <p:nvSpPr>
          <p:cNvPr id="4" name="Datumsplatzhalter 3"/>
          <p:cNvSpPr>
            <a:spLocks noGrp="1"/>
          </p:cNvSpPr>
          <p:nvPr>
            <p:ph type="dt" sz="half" idx="10"/>
          </p:nvPr>
        </p:nvSpPr>
        <p:spPr>
          <a:xfrm>
            <a:off x="554567" y="6597353"/>
            <a:ext cx="957600" cy="260648"/>
          </a:xfrm>
        </p:spPr>
        <p:txBody>
          <a:bodyPr/>
          <a:lstStyle/>
          <a:p>
            <a:r>
              <a:rPr lang="de-DE"/>
              <a:t>12.02.2024</a:t>
            </a:r>
          </a:p>
        </p:txBody>
      </p:sp>
      <p:sp>
        <p:nvSpPr>
          <p:cNvPr id="5" name="Fußzeilenplatzhalter 4"/>
          <p:cNvSpPr>
            <a:spLocks noGrp="1"/>
          </p:cNvSpPr>
          <p:nvPr>
            <p:ph type="ftr" sz="quarter" idx="11"/>
          </p:nvPr>
        </p:nvSpPr>
        <p:spPr>
          <a:xfrm>
            <a:off x="1531771" y="6597353"/>
            <a:ext cx="8956717" cy="260648"/>
          </a:xfrm>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
        <p:nvSpPr>
          <p:cNvPr id="11" name="Bildplatzhalter 10"/>
          <p:cNvSpPr>
            <a:spLocks noGrp="1"/>
          </p:cNvSpPr>
          <p:nvPr>
            <p:ph type="pic" sz="quarter" idx="14"/>
          </p:nvPr>
        </p:nvSpPr>
        <p:spPr>
          <a:xfrm>
            <a:off x="552451" y="1497012"/>
            <a:ext cx="3984000" cy="2232000"/>
          </a:xfrm>
          <a:prstGeom prst="rect">
            <a:avLst/>
          </a:prstGeom>
        </p:spPr>
        <p:txBody>
          <a:bodyPr/>
          <a:lstStyle/>
          <a:p>
            <a:endParaRPr lang="de-DE"/>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a:t>Quelle: Hier steht eine Quellenangabe oder Dergleichen.</a:t>
            </a:r>
          </a:p>
        </p:txBody>
      </p:sp>
      <p:sp>
        <p:nvSpPr>
          <p:cNvPr id="10" name="Bildplatzhalter 10"/>
          <p:cNvSpPr>
            <a:spLocks noGrp="1"/>
          </p:cNvSpPr>
          <p:nvPr>
            <p:ph type="pic" sz="quarter" idx="16"/>
          </p:nvPr>
        </p:nvSpPr>
        <p:spPr>
          <a:xfrm>
            <a:off x="4704763" y="1497012"/>
            <a:ext cx="3984000" cy="2232000"/>
          </a:xfrm>
          <a:prstGeom prst="rect">
            <a:avLst/>
          </a:prstGeom>
        </p:spPr>
        <p:txBody>
          <a:bodyPr/>
          <a:lstStyle/>
          <a:p>
            <a:endParaRPr lang="de-DE"/>
          </a:p>
        </p:txBody>
      </p:sp>
      <p:sp>
        <p:nvSpPr>
          <p:cNvPr id="12" name="Bildplatzhalter 10"/>
          <p:cNvSpPr>
            <a:spLocks noGrp="1"/>
          </p:cNvSpPr>
          <p:nvPr>
            <p:ph type="pic" sz="quarter" idx="17"/>
          </p:nvPr>
        </p:nvSpPr>
        <p:spPr>
          <a:xfrm>
            <a:off x="552451" y="3852000"/>
            <a:ext cx="3984000" cy="2232000"/>
          </a:xfrm>
          <a:prstGeom prst="rect">
            <a:avLst/>
          </a:prstGeom>
        </p:spPr>
        <p:txBody>
          <a:bodyPr/>
          <a:lstStyle/>
          <a:p>
            <a:endParaRPr lang="de-DE"/>
          </a:p>
        </p:txBody>
      </p:sp>
      <p:sp>
        <p:nvSpPr>
          <p:cNvPr id="14" name="Bildplatzhalter 10"/>
          <p:cNvSpPr>
            <a:spLocks noGrp="1"/>
          </p:cNvSpPr>
          <p:nvPr>
            <p:ph type="pic" sz="quarter" idx="18"/>
          </p:nvPr>
        </p:nvSpPr>
        <p:spPr>
          <a:xfrm>
            <a:off x="4704763" y="3852000"/>
            <a:ext cx="3984000" cy="2232000"/>
          </a:xfrm>
          <a:prstGeom prst="rect">
            <a:avLst/>
          </a:prstGeom>
        </p:spPr>
        <p:txBody>
          <a:bodyPr/>
          <a:lstStyle/>
          <a:p>
            <a:endParaRPr lang="de-DE"/>
          </a:p>
        </p:txBody>
      </p:sp>
      <p:sp>
        <p:nvSpPr>
          <p:cNvPr id="16" name="Bildplatzhalter 15"/>
          <p:cNvSpPr>
            <a:spLocks noGrp="1"/>
          </p:cNvSpPr>
          <p:nvPr>
            <p:ph type="pic" sz="quarter" idx="19"/>
          </p:nvPr>
        </p:nvSpPr>
        <p:spPr>
          <a:xfrm>
            <a:off x="8880000" y="1497013"/>
            <a:ext cx="2689200" cy="2736000"/>
          </a:xfrm>
          <a:prstGeom prst="rect">
            <a:avLst/>
          </a:prstGeom>
        </p:spPr>
        <p:txBody>
          <a:bodyPr/>
          <a:lstStyle/>
          <a:p>
            <a:endParaRPr lang="de-DE"/>
          </a:p>
        </p:txBody>
      </p:sp>
    </p:spTree>
    <p:extLst>
      <p:ext uri="{BB962C8B-B14F-4D97-AF65-F5344CB8AC3E}">
        <p14:creationId xmlns:p14="http://schemas.microsoft.com/office/powerpoint/2010/main" val="3265506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 zwei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a:t>Hier steht eine schöne Folienüberschrift (max. zweizeilig)</a:t>
            </a:r>
          </a:p>
        </p:txBody>
      </p:sp>
      <p:sp>
        <p:nvSpPr>
          <p:cNvPr id="4" name="Datumsplatzhalter 3"/>
          <p:cNvSpPr>
            <a:spLocks noGrp="1"/>
          </p:cNvSpPr>
          <p:nvPr>
            <p:ph type="dt" sz="half" idx="10"/>
          </p:nvPr>
        </p:nvSpPr>
        <p:spPr/>
        <p:txBody>
          <a:bodyPr/>
          <a:lstStyle/>
          <a:p>
            <a:r>
              <a:rPr lang="de-DE"/>
              <a:t>12.02.2024</a:t>
            </a:r>
          </a:p>
        </p:txBody>
      </p:sp>
      <p:sp>
        <p:nvSpPr>
          <p:cNvPr id="5" name="Fußzeilenplatzhalter 4"/>
          <p:cNvSpPr>
            <a:spLocks noGrp="1"/>
          </p:cNvSpPr>
          <p:nvPr>
            <p:ph type="ftr" sz="quarter" idx="11"/>
          </p:nvPr>
        </p:nvSpPr>
        <p:spPr/>
        <p:txBody>
          <a:bodyPr/>
          <a:lstStyle/>
          <a:p>
            <a:r>
              <a:rPr lang="de-DE"/>
              <a:t>/ Umweltaspekte von Humanarzneimitteln in der pharmazeutischen Praxis</a:t>
            </a:r>
          </a:p>
        </p:txBody>
      </p:sp>
      <p:sp>
        <p:nvSpPr>
          <p:cNvPr id="6" name="Foliennummernplatzhalter 5"/>
          <p:cNvSpPr>
            <a:spLocks noGrp="1"/>
          </p:cNvSpPr>
          <p:nvPr>
            <p:ph type="sldNum" sz="quarter" idx="12"/>
          </p:nvPr>
        </p:nvSpPr>
        <p:spPr/>
        <p:txBody>
          <a:bodyPr/>
          <a:lstStyle/>
          <a:p>
            <a:fld id="{4F0D2E71-061B-4E4D-BF94-C6A9FAAAA5EA}" type="slidenum">
              <a:rPr lang="de-DE" smtClean="0"/>
              <a:pPr/>
              <a:t>‹#›</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a:t>Hier steht ein schöner Präsentationstitel</a:t>
            </a:r>
          </a:p>
        </p:txBody>
      </p:sp>
      <p:sp>
        <p:nvSpPr>
          <p:cNvPr id="11" name="Bildplatzhalter 10"/>
          <p:cNvSpPr>
            <a:spLocks noGrp="1"/>
          </p:cNvSpPr>
          <p:nvPr>
            <p:ph type="pic" sz="quarter" idx="14"/>
          </p:nvPr>
        </p:nvSpPr>
        <p:spPr>
          <a:xfrm>
            <a:off x="552452" y="1497014"/>
            <a:ext cx="8136467" cy="4582099"/>
          </a:xfrm>
          <a:prstGeom prst="rect">
            <a:avLst/>
          </a:prstGeom>
        </p:spPr>
        <p:txBody>
          <a:bodyPr/>
          <a:lstStyle/>
          <a:p>
            <a:endParaRPr lang="de-DE"/>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a:t>Quelle: Hier steht eine Quellenangabe oder Dergleichen.</a:t>
            </a:r>
          </a:p>
        </p:txBody>
      </p:sp>
      <p:sp>
        <p:nvSpPr>
          <p:cNvPr id="16" name="Bildplatzhalter 15"/>
          <p:cNvSpPr>
            <a:spLocks noGrp="1"/>
          </p:cNvSpPr>
          <p:nvPr>
            <p:ph type="pic" sz="quarter" idx="19"/>
          </p:nvPr>
        </p:nvSpPr>
        <p:spPr>
          <a:xfrm>
            <a:off x="8879417" y="1497013"/>
            <a:ext cx="2690280" cy="2736000"/>
          </a:xfrm>
          <a:prstGeom prst="rect">
            <a:avLst/>
          </a:prstGeom>
        </p:spPr>
        <p:txBody>
          <a:bodyPr/>
          <a:lstStyle/>
          <a:p>
            <a:endParaRPr lang="de-DE"/>
          </a:p>
        </p:txBody>
      </p:sp>
    </p:spTree>
    <p:extLst>
      <p:ext uri="{BB962C8B-B14F-4D97-AF65-F5344CB8AC3E}">
        <p14:creationId xmlns:p14="http://schemas.microsoft.com/office/powerpoint/2010/main" val="426638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Übergangsfolie">
    <p:spTree>
      <p:nvGrpSpPr>
        <p:cNvPr id="1" name=""/>
        <p:cNvGrpSpPr/>
        <p:nvPr/>
      </p:nvGrpSpPr>
      <p:grpSpPr>
        <a:xfrm>
          <a:off x="0" y="0"/>
          <a:ext cx="0" cy="0"/>
          <a:chOff x="0" y="0"/>
          <a:chExt cx="0" cy="0"/>
        </a:xfrm>
      </p:grpSpPr>
      <p:sp>
        <p:nvSpPr>
          <p:cNvPr id="6" name="Rechteck 5"/>
          <p:cNvSpPr/>
          <p:nvPr userDrawn="1"/>
        </p:nvSpPr>
        <p:spPr>
          <a:xfrm>
            <a:off x="0" y="1702800"/>
            <a:ext cx="180000" cy="468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4" name="Picture Placeholder 3">
            <a:extLst>
              <a:ext uri="{FF2B5EF4-FFF2-40B4-BE49-F238E27FC236}">
                <a16:creationId xmlns:a16="http://schemas.microsoft.com/office/drawing/2014/main" id="{FB4BEC24-8A0F-49D5-AF2D-893B8A785369}"/>
              </a:ext>
            </a:extLst>
          </p:cNvPr>
          <p:cNvSpPr>
            <a:spLocks noGrp="1"/>
          </p:cNvSpPr>
          <p:nvPr>
            <p:ph type="pic" sz="quarter" idx="10"/>
          </p:nvPr>
        </p:nvSpPr>
        <p:spPr>
          <a:xfrm>
            <a:off x="179388" y="168274"/>
            <a:ext cx="11828836" cy="6521637"/>
          </a:xfrm>
        </p:spPr>
        <p:txBody>
          <a:bodyPr/>
          <a:lstStyle/>
          <a:p>
            <a:endParaRPr lang="de-DE"/>
          </a:p>
        </p:txBody>
      </p:sp>
    </p:spTree>
    <p:extLst>
      <p:ext uri="{BB962C8B-B14F-4D97-AF65-F5344CB8AC3E}">
        <p14:creationId xmlns:p14="http://schemas.microsoft.com/office/powerpoint/2010/main" val="35755724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theme" Target="../theme/theme3.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4.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9" name="Rectangle 5"/>
          <p:cNvSpPr>
            <a:spLocks noChangeArrowheads="1"/>
          </p:cNvSpPr>
          <p:nvPr userDrawn="1"/>
        </p:nvSpPr>
        <p:spPr bwMode="auto">
          <a:xfrm>
            <a:off x="-2116" y="-3175"/>
            <a:ext cx="12187767" cy="6858000"/>
          </a:xfrm>
          <a:prstGeom prst="rect">
            <a:avLst/>
          </a:prstGeom>
          <a:solidFill>
            <a:srgbClr val="F0F1F1"/>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27" name="AutoShape 3"/>
          <p:cNvSpPr>
            <a:spLocks noChangeAspect="1" noChangeArrowheads="1" noTextEdit="1"/>
          </p:cNvSpPr>
          <p:nvPr userDrawn="1"/>
        </p:nvSpPr>
        <p:spPr bwMode="auto">
          <a:xfrm>
            <a:off x="2119" y="0"/>
            <a:ext cx="12187767" cy="6858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30" name="Rectangle 6"/>
          <p:cNvSpPr>
            <a:spLocks noChangeArrowheads="1"/>
          </p:cNvSpPr>
          <p:nvPr userDrawn="1"/>
        </p:nvSpPr>
        <p:spPr bwMode="auto">
          <a:xfrm>
            <a:off x="179919" y="180000"/>
            <a:ext cx="11833200" cy="65659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31" name="Freeform 7"/>
          <p:cNvSpPr>
            <a:spLocks/>
          </p:cNvSpPr>
          <p:nvPr userDrawn="1"/>
        </p:nvSpPr>
        <p:spPr bwMode="auto">
          <a:xfrm>
            <a:off x="2119" y="6594478"/>
            <a:ext cx="12187767" cy="263525"/>
          </a:xfrm>
          <a:custGeom>
            <a:avLst/>
            <a:gdLst/>
            <a:ahLst/>
            <a:cxnLst>
              <a:cxn ang="0">
                <a:pos x="0" y="0"/>
              </a:cxn>
              <a:cxn ang="0">
                <a:pos x="0" y="82"/>
              </a:cxn>
              <a:cxn ang="0">
                <a:pos x="0" y="166"/>
              </a:cxn>
              <a:cxn ang="0">
                <a:pos x="5758" y="166"/>
              </a:cxn>
              <a:cxn ang="0">
                <a:pos x="5758" y="0"/>
              </a:cxn>
              <a:cxn ang="0">
                <a:pos x="0" y="0"/>
              </a:cxn>
            </a:cxnLst>
            <a:rect l="0" t="0" r="r" b="b"/>
            <a:pathLst>
              <a:path w="5758" h="166">
                <a:moveTo>
                  <a:pt x="0" y="0"/>
                </a:moveTo>
                <a:lnTo>
                  <a:pt x="0" y="82"/>
                </a:lnTo>
                <a:lnTo>
                  <a:pt x="0" y="166"/>
                </a:lnTo>
                <a:lnTo>
                  <a:pt x="5758" y="166"/>
                </a:lnTo>
                <a:lnTo>
                  <a:pt x="5758" y="0"/>
                </a:lnTo>
                <a:lnTo>
                  <a:pt x="0" y="0"/>
                </a:lnTo>
                <a:close/>
              </a:path>
            </a:pathLst>
          </a:custGeom>
          <a:solidFill>
            <a:srgbClr val="4B4B4D"/>
          </a:solidFill>
          <a:ln w="9525">
            <a:noFill/>
            <a:round/>
            <a:headEnd/>
            <a:tailEnd/>
          </a:ln>
        </p:spPr>
        <p:txBody>
          <a:bodyPr vert="horz" wrap="square" lIns="91440" tIns="45720" rIns="91440" bIns="45720" numCol="1" anchor="t" anchorCtr="0" compatLnSpc="1">
            <a:prstTxWarp prst="textNoShape">
              <a:avLst/>
            </a:prstTxWarp>
          </a:bodyPr>
          <a:lstStyle/>
          <a:p>
            <a:endParaRPr lang="de-DE" sz="1800">
              <a:latin typeface="Calibri" panose="020F0502020204030204" pitchFamily="34" charset="0"/>
            </a:endParaRPr>
          </a:p>
        </p:txBody>
      </p:sp>
      <p:sp>
        <p:nvSpPr>
          <p:cNvPr id="2" name="Titelplatzhalter 1"/>
          <p:cNvSpPr>
            <a:spLocks noGrp="1"/>
          </p:cNvSpPr>
          <p:nvPr userDrawn="1">
            <p:ph type="title"/>
          </p:nvPr>
        </p:nvSpPr>
        <p:spPr>
          <a:xfrm>
            <a:off x="551999" y="473828"/>
            <a:ext cx="11040000" cy="608215"/>
          </a:xfrm>
          <a:prstGeom prst="rect">
            <a:avLst/>
          </a:prstGeom>
        </p:spPr>
        <p:txBody>
          <a:bodyPr vert="horz" lIns="0" tIns="0" rIns="0" bIns="0" rtlCol="0" anchor="b" anchorCtr="0">
            <a:normAutofit/>
          </a:bodyPr>
          <a:lstStyle/>
          <a:p>
            <a:r>
              <a:rPr lang="de-DE"/>
              <a:t>Titelmasterformat durch Klicken bearbeiten</a:t>
            </a:r>
          </a:p>
        </p:txBody>
      </p:sp>
      <p:sp>
        <p:nvSpPr>
          <p:cNvPr id="4" name="Datumsplatzhalter 3"/>
          <p:cNvSpPr>
            <a:spLocks noGrp="1"/>
          </p:cNvSpPr>
          <p:nvPr userDrawn="1">
            <p:ph type="dt" sz="half" idx="2"/>
          </p:nvPr>
        </p:nvSpPr>
        <p:spPr>
          <a:xfrm>
            <a:off x="554567" y="6597353"/>
            <a:ext cx="864000"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r>
              <a:rPr lang="de-DE"/>
              <a:t>12.02.2024</a:t>
            </a:r>
          </a:p>
        </p:txBody>
      </p:sp>
      <p:sp>
        <p:nvSpPr>
          <p:cNvPr id="5" name="Fußzeilenplatzhalter 4"/>
          <p:cNvSpPr>
            <a:spLocks noGrp="1"/>
          </p:cNvSpPr>
          <p:nvPr userDrawn="1">
            <p:ph type="ftr" sz="quarter" idx="3"/>
          </p:nvPr>
        </p:nvSpPr>
        <p:spPr>
          <a:xfrm>
            <a:off x="1418567" y="6597353"/>
            <a:ext cx="8956717"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r>
              <a:rPr lang="de-DE"/>
              <a:t>/ Umweltaspekte von Humanarzneimitteln in der pharmazeutischen Praxis</a:t>
            </a:r>
          </a:p>
        </p:txBody>
      </p:sp>
      <p:sp>
        <p:nvSpPr>
          <p:cNvPr id="6" name="Foliennummernplatzhalter 5"/>
          <p:cNvSpPr>
            <a:spLocks noGrp="1"/>
          </p:cNvSpPr>
          <p:nvPr userDrawn="1">
            <p:ph type="sldNum" sz="quarter" idx="4"/>
          </p:nvPr>
        </p:nvSpPr>
        <p:spPr>
          <a:xfrm>
            <a:off x="10822693" y="6597353"/>
            <a:ext cx="743017" cy="260648"/>
          </a:xfrm>
          <a:prstGeom prst="rect">
            <a:avLst/>
          </a:prstGeom>
        </p:spPr>
        <p:txBody>
          <a:bodyPr vert="horz" lIns="0" tIns="0" rIns="0" bIns="0" rtlCol="0" anchor="ctr"/>
          <a:lstStyle>
            <a:lvl1pPr algn="r">
              <a:defRPr sz="1200">
                <a:solidFill>
                  <a:schemeClr val="bg1"/>
                </a:solidFill>
                <a:latin typeface="Calibri" panose="020F0502020204030204" pitchFamily="34" charset="0"/>
              </a:defRPr>
            </a:lvl1pPr>
          </a:lstStyle>
          <a:p>
            <a:fld id="{4F0D2E71-061B-4E4D-BF94-C6A9FAAAA5EA}" type="slidenum">
              <a:rPr lang="de-DE" smtClean="0"/>
              <a:pPr/>
              <a:t>‹#›</a:t>
            </a:fld>
            <a:endParaRPr lang="de-DE"/>
          </a:p>
        </p:txBody>
      </p:sp>
      <p:sp>
        <p:nvSpPr>
          <p:cNvPr id="19" name="Rechteck 18"/>
          <p:cNvSpPr/>
          <p:nvPr userDrawn="1"/>
        </p:nvSpPr>
        <p:spPr>
          <a:xfrm>
            <a:off x="0" y="312741"/>
            <a:ext cx="177600" cy="7346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Textplatzhalter 2"/>
          <p:cNvSpPr>
            <a:spLocks noGrp="1"/>
          </p:cNvSpPr>
          <p:nvPr>
            <p:ph type="body" idx="1"/>
          </p:nvPr>
        </p:nvSpPr>
        <p:spPr>
          <a:xfrm>
            <a:off x="552000" y="1497600"/>
            <a:ext cx="11040000" cy="4867200"/>
          </a:xfrm>
          <a:prstGeom prst="rect">
            <a:avLst/>
          </a:prstGeom>
        </p:spPr>
        <p:txBody>
          <a:bodyPr vert="horz" lIns="0" tIns="0" rIns="0" bIns="0" rtlCol="0">
            <a:no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292995967"/>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47" r:id="rId10"/>
  </p:sldLayoutIdLst>
  <p:hf hdr="0" ftr="0" dt="0"/>
  <p:txStyles>
    <p:titleStyle>
      <a:lvl1pPr algn="l" defTabSz="914400" rtl="0" eaLnBrk="1" latinLnBrk="0" hangingPunct="1">
        <a:spcBef>
          <a:spcPct val="0"/>
        </a:spcBef>
        <a:buNone/>
        <a:defRPr sz="2300" b="1" kern="1200">
          <a:solidFill>
            <a:schemeClr val="accent1"/>
          </a:solidFill>
          <a:latin typeface="Calibri" panose="020F0502020204030204" pitchFamily="34" charset="0"/>
          <a:ea typeface="+mj-ea"/>
          <a:cs typeface="+mj-cs"/>
        </a:defRPr>
      </a:lvl1pPr>
    </p:titleStyle>
    <p:body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9" name="Rectangle 5"/>
          <p:cNvSpPr>
            <a:spLocks noChangeArrowheads="1"/>
          </p:cNvSpPr>
          <p:nvPr userDrawn="1"/>
        </p:nvSpPr>
        <p:spPr bwMode="auto">
          <a:xfrm>
            <a:off x="-2116" y="-3175"/>
            <a:ext cx="12187767" cy="6858000"/>
          </a:xfrm>
          <a:prstGeom prst="rect">
            <a:avLst/>
          </a:prstGeom>
          <a:solidFill>
            <a:srgbClr val="F0F1F1"/>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27" name="AutoShape 3"/>
          <p:cNvSpPr>
            <a:spLocks noChangeAspect="1" noChangeArrowheads="1" noTextEdit="1"/>
          </p:cNvSpPr>
          <p:nvPr userDrawn="1"/>
        </p:nvSpPr>
        <p:spPr bwMode="auto">
          <a:xfrm>
            <a:off x="2119" y="0"/>
            <a:ext cx="12187767" cy="6858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30" name="Rectangle 6"/>
          <p:cNvSpPr>
            <a:spLocks noChangeArrowheads="1"/>
          </p:cNvSpPr>
          <p:nvPr userDrawn="1"/>
        </p:nvSpPr>
        <p:spPr bwMode="auto">
          <a:xfrm>
            <a:off x="179919" y="180000"/>
            <a:ext cx="11833200" cy="65659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31" name="Freeform 7"/>
          <p:cNvSpPr>
            <a:spLocks/>
          </p:cNvSpPr>
          <p:nvPr userDrawn="1"/>
        </p:nvSpPr>
        <p:spPr bwMode="auto">
          <a:xfrm>
            <a:off x="2119" y="6594478"/>
            <a:ext cx="12187767" cy="263525"/>
          </a:xfrm>
          <a:custGeom>
            <a:avLst/>
            <a:gdLst/>
            <a:ahLst/>
            <a:cxnLst>
              <a:cxn ang="0">
                <a:pos x="0" y="0"/>
              </a:cxn>
              <a:cxn ang="0">
                <a:pos x="0" y="82"/>
              </a:cxn>
              <a:cxn ang="0">
                <a:pos x="0" y="166"/>
              </a:cxn>
              <a:cxn ang="0">
                <a:pos x="5758" y="166"/>
              </a:cxn>
              <a:cxn ang="0">
                <a:pos x="5758" y="0"/>
              </a:cxn>
              <a:cxn ang="0">
                <a:pos x="0" y="0"/>
              </a:cxn>
            </a:cxnLst>
            <a:rect l="0" t="0" r="r" b="b"/>
            <a:pathLst>
              <a:path w="5758" h="166">
                <a:moveTo>
                  <a:pt x="0" y="0"/>
                </a:moveTo>
                <a:lnTo>
                  <a:pt x="0" y="82"/>
                </a:lnTo>
                <a:lnTo>
                  <a:pt x="0" y="166"/>
                </a:lnTo>
                <a:lnTo>
                  <a:pt x="5758" y="166"/>
                </a:lnTo>
                <a:lnTo>
                  <a:pt x="5758" y="0"/>
                </a:lnTo>
                <a:lnTo>
                  <a:pt x="0" y="0"/>
                </a:lnTo>
                <a:close/>
              </a:path>
            </a:pathLst>
          </a:custGeom>
          <a:solidFill>
            <a:srgbClr val="4B4B4D"/>
          </a:solidFill>
          <a:ln w="9525">
            <a:noFill/>
            <a:round/>
            <a:headEnd/>
            <a:tailEnd/>
          </a:ln>
        </p:spPr>
        <p:txBody>
          <a:bodyPr vert="horz" wrap="square" lIns="91440" tIns="45720" rIns="91440" bIns="45720" numCol="1" anchor="t" anchorCtr="0" compatLnSpc="1">
            <a:prstTxWarp prst="textNoShape">
              <a:avLst/>
            </a:prstTxWarp>
          </a:bodyPr>
          <a:lstStyle/>
          <a:p>
            <a:endParaRPr lang="de-DE" sz="1800">
              <a:latin typeface="Calibri" panose="020F0502020204030204" pitchFamily="34" charset="0"/>
            </a:endParaRPr>
          </a:p>
        </p:txBody>
      </p:sp>
      <p:sp>
        <p:nvSpPr>
          <p:cNvPr id="2" name="Titelplatzhalter 1"/>
          <p:cNvSpPr>
            <a:spLocks noGrp="1"/>
          </p:cNvSpPr>
          <p:nvPr userDrawn="1">
            <p:ph type="title"/>
          </p:nvPr>
        </p:nvSpPr>
        <p:spPr>
          <a:xfrm>
            <a:off x="551999" y="473828"/>
            <a:ext cx="11040000" cy="608215"/>
          </a:xfrm>
          <a:prstGeom prst="rect">
            <a:avLst/>
          </a:prstGeom>
        </p:spPr>
        <p:txBody>
          <a:bodyPr vert="horz" lIns="0" tIns="0" rIns="0" bIns="0" rtlCol="0" anchor="b" anchorCtr="0">
            <a:normAutofit/>
          </a:bodyPr>
          <a:lstStyle/>
          <a:p>
            <a:r>
              <a:rPr lang="de-DE"/>
              <a:t>Titelmasterformat durch Klicken bearbeiten</a:t>
            </a:r>
          </a:p>
        </p:txBody>
      </p:sp>
      <p:sp>
        <p:nvSpPr>
          <p:cNvPr id="4" name="Datumsplatzhalter 3"/>
          <p:cNvSpPr>
            <a:spLocks noGrp="1"/>
          </p:cNvSpPr>
          <p:nvPr userDrawn="1">
            <p:ph type="dt" sz="half" idx="2"/>
          </p:nvPr>
        </p:nvSpPr>
        <p:spPr>
          <a:xfrm>
            <a:off x="554567" y="6597353"/>
            <a:ext cx="864000"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r>
              <a:rPr lang="de-DE"/>
              <a:t>12.02.2024</a:t>
            </a:r>
          </a:p>
        </p:txBody>
      </p:sp>
      <p:sp>
        <p:nvSpPr>
          <p:cNvPr id="5" name="Fußzeilenplatzhalter 4"/>
          <p:cNvSpPr>
            <a:spLocks noGrp="1"/>
          </p:cNvSpPr>
          <p:nvPr userDrawn="1">
            <p:ph type="ftr" sz="quarter" idx="3"/>
          </p:nvPr>
        </p:nvSpPr>
        <p:spPr>
          <a:xfrm>
            <a:off x="1418567" y="6597353"/>
            <a:ext cx="8956717"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r>
              <a:rPr lang="de-DE"/>
              <a:t>/ Umweltaspekte von Humanarzneimitteln in der pharmazeutischen Praxis</a:t>
            </a:r>
          </a:p>
        </p:txBody>
      </p:sp>
      <p:sp>
        <p:nvSpPr>
          <p:cNvPr id="6" name="Foliennummernplatzhalter 5"/>
          <p:cNvSpPr>
            <a:spLocks noGrp="1"/>
          </p:cNvSpPr>
          <p:nvPr userDrawn="1">
            <p:ph type="sldNum" sz="quarter" idx="4"/>
          </p:nvPr>
        </p:nvSpPr>
        <p:spPr>
          <a:xfrm>
            <a:off x="10822693" y="6597353"/>
            <a:ext cx="743017" cy="260648"/>
          </a:xfrm>
          <a:prstGeom prst="rect">
            <a:avLst/>
          </a:prstGeom>
        </p:spPr>
        <p:txBody>
          <a:bodyPr vert="horz" lIns="0" tIns="0" rIns="0" bIns="0" rtlCol="0" anchor="ctr"/>
          <a:lstStyle>
            <a:lvl1pPr algn="r">
              <a:defRPr sz="1200">
                <a:solidFill>
                  <a:schemeClr val="bg1"/>
                </a:solidFill>
                <a:latin typeface="Calibri" panose="020F0502020204030204" pitchFamily="34" charset="0"/>
              </a:defRPr>
            </a:lvl1pPr>
          </a:lstStyle>
          <a:p>
            <a:fld id="{4F0D2E71-061B-4E4D-BF94-C6A9FAAAA5EA}" type="slidenum">
              <a:rPr lang="de-DE" smtClean="0"/>
              <a:pPr/>
              <a:t>‹#›</a:t>
            </a:fld>
            <a:endParaRPr lang="de-DE"/>
          </a:p>
        </p:txBody>
      </p:sp>
      <p:sp>
        <p:nvSpPr>
          <p:cNvPr id="19" name="Rechteck 18"/>
          <p:cNvSpPr/>
          <p:nvPr userDrawn="1"/>
        </p:nvSpPr>
        <p:spPr>
          <a:xfrm>
            <a:off x="0" y="312741"/>
            <a:ext cx="177600" cy="73463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Textplatzhalter 2"/>
          <p:cNvSpPr>
            <a:spLocks noGrp="1"/>
          </p:cNvSpPr>
          <p:nvPr>
            <p:ph type="body" idx="1"/>
          </p:nvPr>
        </p:nvSpPr>
        <p:spPr>
          <a:xfrm>
            <a:off x="552000" y="1497600"/>
            <a:ext cx="11040000" cy="4867200"/>
          </a:xfrm>
          <a:prstGeom prst="rect">
            <a:avLst/>
          </a:prstGeom>
        </p:spPr>
        <p:txBody>
          <a:bodyPr vert="horz" lIns="0" tIns="0" rIns="0" bIns="0" rtlCol="0">
            <a:no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764408187"/>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Lst>
  <p:hf hdr="0" ftr="0" dt="0"/>
  <p:txStyles>
    <p:titleStyle>
      <a:lvl1pPr algn="l" defTabSz="914400" rtl="0" eaLnBrk="1" latinLnBrk="0" hangingPunct="1">
        <a:spcBef>
          <a:spcPct val="0"/>
        </a:spcBef>
        <a:buNone/>
        <a:defRPr sz="2300" b="1" kern="1200">
          <a:solidFill>
            <a:schemeClr val="accent5"/>
          </a:solidFill>
          <a:latin typeface="Calibri" panose="020F0502020204030204" pitchFamily="34" charset="0"/>
          <a:ea typeface="+mj-ea"/>
          <a:cs typeface="+mj-cs"/>
        </a:defRPr>
      </a:lvl1pPr>
    </p:titleStyle>
    <p:body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6"/>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9" name="Rectangle 5"/>
          <p:cNvSpPr>
            <a:spLocks noChangeArrowheads="1"/>
          </p:cNvSpPr>
          <p:nvPr userDrawn="1"/>
        </p:nvSpPr>
        <p:spPr bwMode="auto">
          <a:xfrm>
            <a:off x="-2116" y="-3175"/>
            <a:ext cx="12187767" cy="6858000"/>
          </a:xfrm>
          <a:prstGeom prst="rect">
            <a:avLst/>
          </a:prstGeom>
          <a:solidFill>
            <a:srgbClr val="F0F1F1"/>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27" name="AutoShape 3"/>
          <p:cNvSpPr>
            <a:spLocks noChangeAspect="1" noChangeArrowheads="1" noTextEdit="1"/>
          </p:cNvSpPr>
          <p:nvPr userDrawn="1"/>
        </p:nvSpPr>
        <p:spPr bwMode="auto">
          <a:xfrm>
            <a:off x="2119" y="0"/>
            <a:ext cx="12187767" cy="6858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30" name="Rectangle 6"/>
          <p:cNvSpPr>
            <a:spLocks noChangeArrowheads="1"/>
          </p:cNvSpPr>
          <p:nvPr userDrawn="1"/>
        </p:nvSpPr>
        <p:spPr bwMode="auto">
          <a:xfrm>
            <a:off x="179919" y="180000"/>
            <a:ext cx="11833200" cy="65659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31" name="Freeform 7"/>
          <p:cNvSpPr>
            <a:spLocks/>
          </p:cNvSpPr>
          <p:nvPr userDrawn="1"/>
        </p:nvSpPr>
        <p:spPr bwMode="auto">
          <a:xfrm>
            <a:off x="2119" y="6594478"/>
            <a:ext cx="12187767" cy="263525"/>
          </a:xfrm>
          <a:custGeom>
            <a:avLst/>
            <a:gdLst/>
            <a:ahLst/>
            <a:cxnLst>
              <a:cxn ang="0">
                <a:pos x="0" y="0"/>
              </a:cxn>
              <a:cxn ang="0">
                <a:pos x="0" y="82"/>
              </a:cxn>
              <a:cxn ang="0">
                <a:pos x="0" y="166"/>
              </a:cxn>
              <a:cxn ang="0">
                <a:pos x="5758" y="166"/>
              </a:cxn>
              <a:cxn ang="0">
                <a:pos x="5758" y="0"/>
              </a:cxn>
              <a:cxn ang="0">
                <a:pos x="0" y="0"/>
              </a:cxn>
            </a:cxnLst>
            <a:rect l="0" t="0" r="r" b="b"/>
            <a:pathLst>
              <a:path w="5758" h="166">
                <a:moveTo>
                  <a:pt x="0" y="0"/>
                </a:moveTo>
                <a:lnTo>
                  <a:pt x="0" y="82"/>
                </a:lnTo>
                <a:lnTo>
                  <a:pt x="0" y="166"/>
                </a:lnTo>
                <a:lnTo>
                  <a:pt x="5758" y="166"/>
                </a:lnTo>
                <a:lnTo>
                  <a:pt x="5758" y="0"/>
                </a:lnTo>
                <a:lnTo>
                  <a:pt x="0" y="0"/>
                </a:lnTo>
                <a:close/>
              </a:path>
            </a:pathLst>
          </a:custGeom>
          <a:solidFill>
            <a:srgbClr val="4B4B4D"/>
          </a:solidFill>
          <a:ln w="9525">
            <a:noFill/>
            <a:round/>
            <a:headEnd/>
            <a:tailEnd/>
          </a:ln>
        </p:spPr>
        <p:txBody>
          <a:bodyPr vert="horz" wrap="square" lIns="91440" tIns="45720" rIns="91440" bIns="45720" numCol="1" anchor="t" anchorCtr="0" compatLnSpc="1">
            <a:prstTxWarp prst="textNoShape">
              <a:avLst/>
            </a:prstTxWarp>
          </a:bodyPr>
          <a:lstStyle/>
          <a:p>
            <a:endParaRPr lang="de-DE" sz="1800">
              <a:latin typeface="Calibri" panose="020F0502020204030204" pitchFamily="34" charset="0"/>
            </a:endParaRPr>
          </a:p>
        </p:txBody>
      </p:sp>
      <p:sp>
        <p:nvSpPr>
          <p:cNvPr id="2" name="Titelplatzhalter 1"/>
          <p:cNvSpPr>
            <a:spLocks noGrp="1"/>
          </p:cNvSpPr>
          <p:nvPr userDrawn="1">
            <p:ph type="title"/>
          </p:nvPr>
        </p:nvSpPr>
        <p:spPr>
          <a:xfrm>
            <a:off x="551999" y="473828"/>
            <a:ext cx="11040000" cy="608215"/>
          </a:xfrm>
          <a:prstGeom prst="rect">
            <a:avLst/>
          </a:prstGeom>
        </p:spPr>
        <p:txBody>
          <a:bodyPr vert="horz" lIns="0" tIns="0" rIns="0" bIns="0" rtlCol="0" anchor="b" anchorCtr="0">
            <a:normAutofit/>
          </a:bodyPr>
          <a:lstStyle/>
          <a:p>
            <a:r>
              <a:rPr lang="de-DE"/>
              <a:t>Titelmasterformat durch Klicken bearbeiten</a:t>
            </a:r>
          </a:p>
        </p:txBody>
      </p:sp>
      <p:sp>
        <p:nvSpPr>
          <p:cNvPr id="4" name="Datumsplatzhalter 3"/>
          <p:cNvSpPr>
            <a:spLocks noGrp="1"/>
          </p:cNvSpPr>
          <p:nvPr userDrawn="1">
            <p:ph type="dt" sz="half" idx="2"/>
          </p:nvPr>
        </p:nvSpPr>
        <p:spPr>
          <a:xfrm>
            <a:off x="554567" y="6597353"/>
            <a:ext cx="864000"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r>
              <a:rPr lang="de-DE"/>
              <a:t>12.02.2024</a:t>
            </a:r>
          </a:p>
        </p:txBody>
      </p:sp>
      <p:sp>
        <p:nvSpPr>
          <p:cNvPr id="5" name="Fußzeilenplatzhalter 4"/>
          <p:cNvSpPr>
            <a:spLocks noGrp="1"/>
          </p:cNvSpPr>
          <p:nvPr userDrawn="1">
            <p:ph type="ftr" sz="quarter" idx="3"/>
          </p:nvPr>
        </p:nvSpPr>
        <p:spPr>
          <a:xfrm>
            <a:off x="1418567" y="6597353"/>
            <a:ext cx="8956717"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r>
              <a:rPr lang="de-DE"/>
              <a:t>/ Umweltaspekte von Humanarzneimitteln in der pharmazeutischen Praxis</a:t>
            </a:r>
          </a:p>
        </p:txBody>
      </p:sp>
      <p:sp>
        <p:nvSpPr>
          <p:cNvPr id="6" name="Foliennummernplatzhalter 5"/>
          <p:cNvSpPr>
            <a:spLocks noGrp="1"/>
          </p:cNvSpPr>
          <p:nvPr userDrawn="1">
            <p:ph type="sldNum" sz="quarter" idx="4"/>
          </p:nvPr>
        </p:nvSpPr>
        <p:spPr>
          <a:xfrm>
            <a:off x="10822693" y="6597353"/>
            <a:ext cx="743017" cy="260648"/>
          </a:xfrm>
          <a:prstGeom prst="rect">
            <a:avLst/>
          </a:prstGeom>
        </p:spPr>
        <p:txBody>
          <a:bodyPr vert="horz" lIns="0" tIns="0" rIns="0" bIns="0" rtlCol="0" anchor="ctr"/>
          <a:lstStyle>
            <a:lvl1pPr algn="r">
              <a:defRPr sz="1200">
                <a:solidFill>
                  <a:schemeClr val="bg1"/>
                </a:solidFill>
                <a:latin typeface="Calibri" panose="020F0502020204030204" pitchFamily="34" charset="0"/>
              </a:defRPr>
            </a:lvl1pPr>
          </a:lstStyle>
          <a:p>
            <a:fld id="{4F0D2E71-061B-4E4D-BF94-C6A9FAAAA5EA}" type="slidenum">
              <a:rPr lang="de-DE" smtClean="0"/>
              <a:pPr/>
              <a:t>‹#›</a:t>
            </a:fld>
            <a:endParaRPr lang="de-DE"/>
          </a:p>
        </p:txBody>
      </p:sp>
      <p:sp>
        <p:nvSpPr>
          <p:cNvPr id="19" name="Rechteck 18"/>
          <p:cNvSpPr/>
          <p:nvPr userDrawn="1"/>
        </p:nvSpPr>
        <p:spPr>
          <a:xfrm>
            <a:off x="0" y="312741"/>
            <a:ext cx="177600" cy="7346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Textplatzhalter 2"/>
          <p:cNvSpPr>
            <a:spLocks noGrp="1"/>
          </p:cNvSpPr>
          <p:nvPr>
            <p:ph type="body" idx="1"/>
          </p:nvPr>
        </p:nvSpPr>
        <p:spPr>
          <a:xfrm>
            <a:off x="552000" y="1497600"/>
            <a:ext cx="11040000" cy="4867200"/>
          </a:xfrm>
          <a:prstGeom prst="rect">
            <a:avLst/>
          </a:prstGeom>
        </p:spPr>
        <p:txBody>
          <a:bodyPr vert="horz" lIns="0" tIns="0" rIns="0" bIns="0" rtlCol="0">
            <a:no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4109311955"/>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Lst>
  <p:hf hdr="0" ftr="0" dt="0"/>
  <p:txStyles>
    <p:titleStyle>
      <a:lvl1pPr algn="l" defTabSz="914400" rtl="0" eaLnBrk="1" latinLnBrk="0" hangingPunct="1">
        <a:spcBef>
          <a:spcPct val="0"/>
        </a:spcBef>
        <a:buNone/>
        <a:defRPr sz="2300" b="1" kern="1200">
          <a:solidFill>
            <a:schemeClr val="accent4"/>
          </a:solidFill>
          <a:latin typeface="Calibri" panose="020F0502020204030204" pitchFamily="34" charset="0"/>
          <a:ea typeface="+mj-ea"/>
          <a:cs typeface="+mj-cs"/>
        </a:defRPr>
      </a:lvl1pPr>
    </p:titleStyle>
    <p:body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4"/>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9" name="Rectangle 5"/>
          <p:cNvSpPr>
            <a:spLocks noChangeArrowheads="1"/>
          </p:cNvSpPr>
          <p:nvPr userDrawn="1"/>
        </p:nvSpPr>
        <p:spPr bwMode="auto">
          <a:xfrm>
            <a:off x="-2116" y="-3175"/>
            <a:ext cx="12187767" cy="6858000"/>
          </a:xfrm>
          <a:prstGeom prst="rect">
            <a:avLst/>
          </a:prstGeom>
          <a:solidFill>
            <a:srgbClr val="F0F1F1"/>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27" name="AutoShape 3"/>
          <p:cNvSpPr>
            <a:spLocks noChangeAspect="1" noChangeArrowheads="1" noTextEdit="1"/>
          </p:cNvSpPr>
          <p:nvPr userDrawn="1"/>
        </p:nvSpPr>
        <p:spPr bwMode="auto">
          <a:xfrm>
            <a:off x="2119" y="0"/>
            <a:ext cx="12187767" cy="6858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30" name="Rectangle 6"/>
          <p:cNvSpPr>
            <a:spLocks noChangeArrowheads="1"/>
          </p:cNvSpPr>
          <p:nvPr userDrawn="1"/>
        </p:nvSpPr>
        <p:spPr bwMode="auto">
          <a:xfrm>
            <a:off x="179919" y="180000"/>
            <a:ext cx="11833200" cy="65659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31" name="Freeform 7"/>
          <p:cNvSpPr>
            <a:spLocks/>
          </p:cNvSpPr>
          <p:nvPr userDrawn="1"/>
        </p:nvSpPr>
        <p:spPr bwMode="auto">
          <a:xfrm>
            <a:off x="2119" y="6594478"/>
            <a:ext cx="12187767" cy="263525"/>
          </a:xfrm>
          <a:custGeom>
            <a:avLst/>
            <a:gdLst/>
            <a:ahLst/>
            <a:cxnLst>
              <a:cxn ang="0">
                <a:pos x="0" y="0"/>
              </a:cxn>
              <a:cxn ang="0">
                <a:pos x="0" y="82"/>
              </a:cxn>
              <a:cxn ang="0">
                <a:pos x="0" y="166"/>
              </a:cxn>
              <a:cxn ang="0">
                <a:pos x="5758" y="166"/>
              </a:cxn>
              <a:cxn ang="0">
                <a:pos x="5758" y="0"/>
              </a:cxn>
              <a:cxn ang="0">
                <a:pos x="0" y="0"/>
              </a:cxn>
            </a:cxnLst>
            <a:rect l="0" t="0" r="r" b="b"/>
            <a:pathLst>
              <a:path w="5758" h="166">
                <a:moveTo>
                  <a:pt x="0" y="0"/>
                </a:moveTo>
                <a:lnTo>
                  <a:pt x="0" y="82"/>
                </a:lnTo>
                <a:lnTo>
                  <a:pt x="0" y="166"/>
                </a:lnTo>
                <a:lnTo>
                  <a:pt x="5758" y="166"/>
                </a:lnTo>
                <a:lnTo>
                  <a:pt x="5758" y="0"/>
                </a:lnTo>
                <a:lnTo>
                  <a:pt x="0" y="0"/>
                </a:lnTo>
                <a:close/>
              </a:path>
            </a:pathLst>
          </a:custGeom>
          <a:solidFill>
            <a:srgbClr val="4B4B4D"/>
          </a:solidFill>
          <a:ln w="9525">
            <a:noFill/>
            <a:round/>
            <a:headEnd/>
            <a:tailEnd/>
          </a:ln>
        </p:spPr>
        <p:txBody>
          <a:bodyPr vert="horz" wrap="square" lIns="91440" tIns="45720" rIns="91440" bIns="45720" numCol="1" anchor="t" anchorCtr="0" compatLnSpc="1">
            <a:prstTxWarp prst="textNoShape">
              <a:avLst/>
            </a:prstTxWarp>
          </a:bodyPr>
          <a:lstStyle/>
          <a:p>
            <a:endParaRPr lang="de-DE" sz="1800">
              <a:latin typeface="Calibri" panose="020F0502020204030204" pitchFamily="34" charset="0"/>
            </a:endParaRPr>
          </a:p>
        </p:txBody>
      </p:sp>
      <p:sp>
        <p:nvSpPr>
          <p:cNvPr id="2" name="Titelplatzhalter 1"/>
          <p:cNvSpPr>
            <a:spLocks noGrp="1"/>
          </p:cNvSpPr>
          <p:nvPr userDrawn="1">
            <p:ph type="title"/>
          </p:nvPr>
        </p:nvSpPr>
        <p:spPr>
          <a:xfrm>
            <a:off x="551999" y="473828"/>
            <a:ext cx="11040000" cy="608215"/>
          </a:xfrm>
          <a:prstGeom prst="rect">
            <a:avLst/>
          </a:prstGeom>
        </p:spPr>
        <p:txBody>
          <a:bodyPr vert="horz" lIns="0" tIns="0" rIns="0" bIns="0" rtlCol="0" anchor="b" anchorCtr="0">
            <a:normAutofit/>
          </a:bodyPr>
          <a:lstStyle/>
          <a:p>
            <a:r>
              <a:rPr lang="de-DE"/>
              <a:t>Titelmasterformat durch Klicken bearbeiten</a:t>
            </a:r>
          </a:p>
        </p:txBody>
      </p:sp>
      <p:sp>
        <p:nvSpPr>
          <p:cNvPr id="4" name="Datumsplatzhalter 3"/>
          <p:cNvSpPr>
            <a:spLocks noGrp="1"/>
          </p:cNvSpPr>
          <p:nvPr userDrawn="1">
            <p:ph type="dt" sz="half" idx="2"/>
          </p:nvPr>
        </p:nvSpPr>
        <p:spPr>
          <a:xfrm>
            <a:off x="554567" y="6597353"/>
            <a:ext cx="864000"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r>
              <a:rPr lang="de-DE"/>
              <a:t>12.02.2024</a:t>
            </a:r>
          </a:p>
        </p:txBody>
      </p:sp>
      <p:sp>
        <p:nvSpPr>
          <p:cNvPr id="5" name="Fußzeilenplatzhalter 4"/>
          <p:cNvSpPr>
            <a:spLocks noGrp="1"/>
          </p:cNvSpPr>
          <p:nvPr userDrawn="1">
            <p:ph type="ftr" sz="quarter" idx="3"/>
          </p:nvPr>
        </p:nvSpPr>
        <p:spPr>
          <a:xfrm>
            <a:off x="1418567" y="6597353"/>
            <a:ext cx="8956717"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r>
              <a:rPr lang="de-DE"/>
              <a:t>/ Umweltaspekte von Humanarzneimitteln in der pharmazeutischen Praxis</a:t>
            </a:r>
          </a:p>
        </p:txBody>
      </p:sp>
      <p:sp>
        <p:nvSpPr>
          <p:cNvPr id="6" name="Foliennummernplatzhalter 5"/>
          <p:cNvSpPr>
            <a:spLocks noGrp="1"/>
          </p:cNvSpPr>
          <p:nvPr userDrawn="1">
            <p:ph type="sldNum" sz="quarter" idx="4"/>
          </p:nvPr>
        </p:nvSpPr>
        <p:spPr>
          <a:xfrm>
            <a:off x="10822693" y="6597353"/>
            <a:ext cx="743017" cy="260648"/>
          </a:xfrm>
          <a:prstGeom prst="rect">
            <a:avLst/>
          </a:prstGeom>
        </p:spPr>
        <p:txBody>
          <a:bodyPr vert="horz" lIns="0" tIns="0" rIns="0" bIns="0" rtlCol="0" anchor="ctr"/>
          <a:lstStyle>
            <a:lvl1pPr algn="r">
              <a:defRPr sz="1200">
                <a:solidFill>
                  <a:schemeClr val="bg1"/>
                </a:solidFill>
                <a:latin typeface="Calibri" panose="020F0502020204030204" pitchFamily="34" charset="0"/>
              </a:defRPr>
            </a:lvl1pPr>
          </a:lstStyle>
          <a:p>
            <a:fld id="{4F0D2E71-061B-4E4D-BF94-C6A9FAAAA5EA}" type="slidenum">
              <a:rPr lang="de-DE" smtClean="0"/>
              <a:pPr/>
              <a:t>‹#›</a:t>
            </a:fld>
            <a:endParaRPr lang="de-DE"/>
          </a:p>
        </p:txBody>
      </p:sp>
      <p:sp>
        <p:nvSpPr>
          <p:cNvPr id="19" name="Rechteck 18"/>
          <p:cNvSpPr/>
          <p:nvPr userDrawn="1"/>
        </p:nvSpPr>
        <p:spPr>
          <a:xfrm>
            <a:off x="0" y="312741"/>
            <a:ext cx="177600" cy="734637"/>
          </a:xfrm>
          <a:prstGeom prst="rect">
            <a:avLst/>
          </a:prstGeom>
          <a:solidFill>
            <a:srgbClr val="830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Textplatzhalter 2"/>
          <p:cNvSpPr>
            <a:spLocks noGrp="1"/>
          </p:cNvSpPr>
          <p:nvPr>
            <p:ph type="body" idx="1"/>
          </p:nvPr>
        </p:nvSpPr>
        <p:spPr>
          <a:xfrm>
            <a:off x="552000" y="1497600"/>
            <a:ext cx="11040000" cy="4867200"/>
          </a:xfrm>
          <a:prstGeom prst="rect">
            <a:avLst/>
          </a:prstGeom>
        </p:spPr>
        <p:txBody>
          <a:bodyPr vert="horz" lIns="0" tIns="0" rIns="0" bIns="0" rtlCol="0">
            <a:no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699633435"/>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Lst>
  <p:hf hdr="0" ftr="0" dt="0"/>
  <p:txStyles>
    <p:titleStyle>
      <a:lvl1pPr algn="l" defTabSz="914400" rtl="0" eaLnBrk="1" latinLnBrk="0" hangingPunct="1">
        <a:spcBef>
          <a:spcPct val="0"/>
        </a:spcBef>
        <a:buNone/>
        <a:defRPr sz="2300" b="1" kern="1200">
          <a:solidFill>
            <a:srgbClr val="CE1F5E"/>
          </a:solidFill>
          <a:latin typeface="Calibri" panose="020F0502020204030204" pitchFamily="34" charset="0"/>
          <a:ea typeface="+mj-ea"/>
          <a:cs typeface="+mj-cs"/>
        </a:defRPr>
      </a:lvl1pPr>
    </p:titleStyle>
    <p:body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rgbClr val="CE1F5E"/>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hyperlink" Target="http://dx.doi.org/10.25646/3145"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aifa.gov.it/documents/20142/1740782/Rapporto-OsMed-2021_EN.pdf#%5B%7B%22num%22%3A1553%2C%22gen%22%3A0%7D%2C%7B%22name%22%3A%22FitR%22%7D%2C-20%2C-2%2C502%2C681%5D" TargetMode="External"/><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https://civity.de/asset/de/sites/3/2018/05/arzneimittelstudie_final_20171218.pdf" TargetMode="External"/><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hyperlink" Target="https://www.bfr-akademie.de/deutsch/archiv/2023/oegd-2023.html" TargetMode="Externa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hyperlink" Target="https://www.isoe-publikationen.de/uploads/media/TransRisk_Abschlussbericht_isoe-2015.pdf" TargetMode="External"/><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6.xml"/><Relationship Id="rId6" Type="http://schemas.openxmlformats.org/officeDocument/2006/relationships/hyperlink" Target="https://www.isoe-publikationen.de/uploads/media/TransRisk_Abschlussbericht_isoe-2015.pdf" TargetMode="External"/><Relationship Id="rId5" Type="http://schemas.openxmlformats.org/officeDocument/2006/relationships/hyperlink" Target="https://arzneimittelentsorgung.de/home/" TargetMode="Externa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hyperlink" Target="https://doi.org/10.1038/nrd792" TargetMode="External"/><Relationship Id="rId2" Type="http://schemas.openxmlformats.org/officeDocument/2006/relationships/image" Target="../media/image25.png"/><Relationship Id="rId1" Type="http://schemas.openxmlformats.org/officeDocument/2006/relationships/slideLayout" Target="../slideLayouts/slideLayout6.xml"/><Relationship Id="rId4" Type="http://schemas.openxmlformats.org/officeDocument/2006/relationships/hyperlink" Target="https://doi.org/10.1186/gb-2000-1-6-reviews3003"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ddw-online.com/media/32/04.fal.the-impact-of-early-adme-profiling-on-drug-discovery-and-development-strategy.pdf" TargetMode="External"/><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 Id="rId6" Type="http://schemas.openxmlformats.org/officeDocument/2006/relationships/hyperlink" Target="https://doi.org/10.1021/acsomega.0c00830" TargetMode="External"/><Relationship Id="rId5" Type="http://schemas.openxmlformats.org/officeDocument/2006/relationships/hyperlink" Target="https://doi.org/10.1002/cbic.200301023" TargetMode="Externa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hyperlink" Target="https://doi.org/10.1021/jm800219f" TargetMode="External"/><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6.xml"/><Relationship Id="rId6" Type="http://schemas.openxmlformats.org/officeDocument/2006/relationships/image" Target="../media/image34.png"/><Relationship Id="rId11" Type="http://schemas.openxmlformats.org/officeDocument/2006/relationships/hyperlink" Target="https://doi.org/10.1021/cr020441w" TargetMode="External"/><Relationship Id="rId5" Type="http://schemas.openxmlformats.org/officeDocument/2006/relationships/image" Target="../media/image33.png"/><Relationship Id="rId10" Type="http://schemas.openxmlformats.org/officeDocument/2006/relationships/hyperlink" Target="https://doi.org/10.1080/14756360701425014" TargetMode="External"/><Relationship Id="rId4" Type="http://schemas.openxmlformats.org/officeDocument/2006/relationships/image" Target="../media/image32.png"/><Relationship Id="rId9" Type="http://schemas.openxmlformats.org/officeDocument/2006/relationships/hyperlink" Target="https://doi.org/10.1021/acs.jmedchem.5b00258"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hyperlink" Target="http://www.destatis.de/DE/Presse/Pressemitteilungen/2023/12/PD23_485_32214.html&#160;"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6.xml"/><Relationship Id="rId6" Type="http://schemas.openxmlformats.org/officeDocument/2006/relationships/image" Target="../media/image44.png"/><Relationship Id="rId5" Type="http://schemas.openxmlformats.org/officeDocument/2006/relationships/image" Target="../media/image43.png"/><Relationship Id="rId10" Type="http://schemas.openxmlformats.org/officeDocument/2006/relationships/hyperlink" Target="http://www.uba.de/db-pharm" TargetMode="External"/><Relationship Id="rId4" Type="http://schemas.openxmlformats.org/officeDocument/2006/relationships/image" Target="../media/image42.png"/><Relationship Id="rId9" Type="http://schemas.openxmlformats.org/officeDocument/2006/relationships/image" Target="../media/image47.png"/></Relationships>
</file>

<file path=ppt/slides/_rels/slide26.xml.rels><?xml version="1.0" encoding="UTF-8" standalone="yes"?>
<Relationships xmlns="http://schemas.openxmlformats.org/package/2006/relationships"><Relationship Id="rId3" Type="http://schemas.openxmlformats.org/officeDocument/2006/relationships/hyperlink" Target="http://www.uba.de/db-pharm" TargetMode="External"/><Relationship Id="rId2" Type="http://schemas.openxmlformats.org/officeDocument/2006/relationships/image" Target="../media/image48.png"/><Relationship Id="rId1" Type="http://schemas.openxmlformats.org/officeDocument/2006/relationships/slideLayout" Target="../slideLayouts/slideLayout6.xml"/><Relationship Id="rId4" Type="http://schemas.openxmlformats.org/officeDocument/2006/relationships/hyperlink" Target="http://www.umweltbundesamt.de/daten/chemikalien/arzneimittelrueckstaende-in-der-umwelt"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www.umweltbundesamt.de/daten/chemikalien/arzneimittelrueckstaende-in-der-umwelt" TargetMode="External"/><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6.xml"/><Relationship Id="rId4" Type="http://schemas.openxmlformats.org/officeDocument/2006/relationships/hyperlink" Target="https://doi.org/10.1016/j.Watres.2019.115366"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hyperlink" Target="https://www.umweltbundesamt.de/sites/default/files/medien/3240/publikationen/umid_02-2017_uba_antibiotika_0.pdf"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www.uba.de/db-pharm" TargetMode="Externa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hyperlink" Target="https://doi.org/10.1016/j.envint.2019.04.075" TargetMode="External"/><Relationship Id="rId4" Type="http://schemas.openxmlformats.org/officeDocument/2006/relationships/hyperlink" Target="https://go.drugbank.com/"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hyperlink" Target="https://www.umweltbundesamt.de/ham/effekte"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www.umweltbundesamt.de/ham/effekte" TargetMode="External"/><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7.png"/><Relationship Id="rId1" Type="http://schemas.openxmlformats.org/officeDocument/2006/relationships/slideLayout" Target="../slideLayouts/slideLayout6.xml"/><Relationship Id="rId5" Type="http://schemas.openxmlformats.org/officeDocument/2006/relationships/hyperlink" Target="https://www.umweltbundesamt.de/ham/effekte" TargetMode="External"/><Relationship Id="rId4" Type="http://schemas.openxmlformats.org/officeDocument/2006/relationships/image" Target="../media/image62.png"/></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hyperlink" Target="https://www.deutsche-apotheker-zeitung.de/news/artikel/2019/01/10/diclofenac-gel-kleiner-nutzen-fuer-den-patienten-grosser-schaden-fuer-die-umwelt" TargetMode="External"/><Relationship Id="rId4" Type="http://schemas.openxmlformats.org/officeDocument/2006/relationships/image" Target="../media/image63.jpeg"/></Relationships>
</file>

<file path=ppt/slides/_rels/slide39.xml.rels><?xml version="1.0" encoding="UTF-8" standalone="yes"?>
<Relationships xmlns="http://schemas.openxmlformats.org/package/2006/relationships"><Relationship Id="rId8" Type="http://schemas.openxmlformats.org/officeDocument/2006/relationships/hyperlink" Target="https://doi.org/10.1016/j.scitotenv.2019.134057" TargetMode="External"/><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image" Target="../media/image64.png"/><Relationship Id="rId1" Type="http://schemas.openxmlformats.org/officeDocument/2006/relationships/slideLayout" Target="../slideLayouts/slideLayout6.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image" Target="../media/image70.emf"/><Relationship Id="rId1" Type="http://schemas.openxmlformats.org/officeDocument/2006/relationships/slideLayout" Target="../slideLayouts/slideLayout6.xml"/><Relationship Id="rId5" Type="http://schemas.openxmlformats.org/officeDocument/2006/relationships/hyperlink" Target="https://doi.org/10.1002/etc.5573" TargetMode="External"/><Relationship Id="rId4" Type="http://schemas.openxmlformats.org/officeDocument/2006/relationships/image" Target="../media/image72.emf"/></Relationships>
</file>

<file path=ppt/slides/_rels/slide4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6.xml"/><Relationship Id="rId4" Type="http://schemas.openxmlformats.org/officeDocument/2006/relationships/hyperlink" Target="https://doi.org/10.1016/j.scitotenv.2017.07.042"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6.xml"/><Relationship Id="rId4" Type="http://schemas.openxmlformats.org/officeDocument/2006/relationships/hyperlink" Target="https://doi.org/10.1016/j.envint.2022.107638"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dx.doi.org/10.1038/nature02317" TargetMode="External"/><Relationship Id="rId2" Type="http://schemas.openxmlformats.org/officeDocument/2006/relationships/image" Target="../media/image77.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hyperlink" Target="http://www.umweltbundesamt.de/sites/default/files/medien/4031/publikationen/umid_2301_230404_clean_33_t_02a_0.pdf" TargetMode="External"/></Relationships>
</file>

<file path=ppt/slides/_rels/slide4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8" Type="http://schemas.openxmlformats.org/officeDocument/2006/relationships/hyperlink" Target="https://doi.org/10.1016/j.scitotenv.2019.134057" TargetMode="External"/><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47.xml.rels><?xml version="1.0" encoding="UTF-8" standalone="yes"?>
<Relationships xmlns="http://schemas.openxmlformats.org/package/2006/relationships"><Relationship Id="rId3" Type="http://schemas.openxmlformats.org/officeDocument/2006/relationships/hyperlink" Target="https://doi.org/10.1016/j.eti.2017.12.009" TargetMode="External"/><Relationship Id="rId2" Type="http://schemas.openxmlformats.org/officeDocument/2006/relationships/image" Target="../media/image85.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hyperlink" Target="http://www.uba.de/db-pharm" TargetMode="External"/><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hyperlink" Target="https://www.ema.europa.eu/en/environmental-risk-assessment-medicinal-products-human-use-scientific-guideline" TargetMode="External"/><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hyperlink" Target="https://www.ema.europa.eu/en/environmental-risk-assessment-medicinal-products-human-use-scientific-guideline"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hyperlink" Target="https://www.ema.europa.eu/en/medicines/human/EPAR/drovelis" TargetMode="External"/><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87.png"/><Relationship Id="rId7" Type="http://schemas.openxmlformats.org/officeDocument/2006/relationships/hyperlink" Target="https://www.ema.europa.eu/en/medicines/human/EPAR/drovelis" TargetMode="External"/><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hyperlink" Target="https://www.umweltbundesamt.de/ham/effekte" TargetMode="External"/><Relationship Id="rId5" Type="http://schemas.openxmlformats.org/officeDocument/2006/relationships/image" Target="../media/image57.png"/><Relationship Id="rId4" Type="http://schemas.openxmlformats.org/officeDocument/2006/relationships/image" Target="../media/image61.png"/></Relationships>
</file>

<file path=ppt/slides/_rels/slide55.xml.rels><?xml version="1.0" encoding="UTF-8" standalone="yes"?>
<Relationships xmlns="http://schemas.openxmlformats.org/package/2006/relationships"><Relationship Id="rId3" Type="http://schemas.openxmlformats.org/officeDocument/2006/relationships/hyperlink" Target="https://www.ema.europa.eu/en/medicines/human/EPAR/drovelis" TargetMode="External"/><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hyperlink" Target="https://doi.org/10.60810/openumwelt-444" TargetMode="Externa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6.xml"/><Relationship Id="rId5" Type="http://schemas.openxmlformats.org/officeDocument/2006/relationships/hyperlink" Target="https://doi.org/10.1016/j.ejps.2023.106614" TargetMode="External"/><Relationship Id="rId4" Type="http://schemas.openxmlformats.org/officeDocument/2006/relationships/hyperlink" Target="https://doi.org/10.1021/acs.est.5b03051"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s://www.aok.de/pp/bw/pm/nachhaltige-arzneimittelversorgung/" TargetMode="External"/><Relationship Id="rId5" Type="http://schemas.openxmlformats.org/officeDocument/2006/relationships/image" Target="../media/image7.jpeg"/><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2" Type="http://schemas.openxmlformats.org/officeDocument/2006/relationships/hyperlink" Target="http://www.aok.de/pp/fileadmin/bereiche/baden-wuerttemberg/aokbw-presse/seiteninhalte/dokumente/2023-11-10_policy-paper_arzneimittel.pdf" TargetMode="Externa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hyperlink" Target="http://www.apoteket.se/hallbarhet/socialt-ansvar" TargetMode="External"/><Relationship Id="rId2" Type="http://schemas.openxmlformats.org/officeDocument/2006/relationships/image" Target="../media/image91.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hyperlink" Target="https://janusinfo.se/beslutsstod/lakemedelochmiljo/pharmaceuticalsandenvironment.4.7b57ecc216251fae47487d9a.html" TargetMode="External"/><Relationship Id="rId2" Type="http://schemas.openxmlformats.org/officeDocument/2006/relationships/image" Target="../media/image93.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hyperlink" Target="https://www.umweltbundesamt.de/ham/infomaterial" TargetMode="External"/><Relationship Id="rId2" Type="http://schemas.openxmlformats.org/officeDocument/2006/relationships/image" Target="../media/image94.png"/><Relationship Id="rId1" Type="http://schemas.openxmlformats.org/officeDocument/2006/relationships/slideLayout" Target="../slideLayouts/slideLayout6.xml"/><Relationship Id="rId4" Type="http://schemas.openxmlformats.org/officeDocument/2006/relationships/hyperlink" Target="https://www.umweltbundesamt.de/ham/infopaket-apotheke"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hyperlink" Target="https://www.pharmazeutische-zeitung.de/haende-erst-abwischen-dann-waschen-130595/" TargetMode="External"/><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hyperlink" Target="https://www.deutsche-apotheker-zeitung.de/daz-az/2021/daz-28-2021/schmieren-gegen-schmerzen" TargetMode="External"/><Relationship Id="rId4" Type="http://schemas.openxmlformats.org/officeDocument/2006/relationships/hyperlink" Target="https://www.deutsche-apotheker-zeitung.de/daz-az/2013/daz-35-2013/unter-die-haut" TargetMode="External"/></Relationships>
</file>

<file path=ppt/slides/_rels/slide6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99.png"/><Relationship Id="rId4" Type="http://schemas.openxmlformats.org/officeDocument/2006/relationships/image" Target="../media/image98.png"/></Relationships>
</file>

<file path=ppt/slides/_rels/slide7.xml.rels><?xml version="1.0" encoding="UTF-8" standalone="yes"?>
<Relationships xmlns="http://schemas.openxmlformats.org/package/2006/relationships"><Relationship Id="rId8" Type="http://schemas.openxmlformats.org/officeDocument/2006/relationships/hyperlink" Target="https://www.faz.net/aktuell/wissen/stichprobe-zeigt-antibiotika-verschmutzen-die-fluesse-16210399.html" TargetMode="External"/><Relationship Id="rId13" Type="http://schemas.openxmlformats.org/officeDocument/2006/relationships/hyperlink" Target="https://www.sueddeutsche.de/wissen/arzneimittel-rueckstaende-in-gewaessern-droehnung-fuer-barsche-1.1600953" TargetMode="External"/><Relationship Id="rId3" Type="http://schemas.openxmlformats.org/officeDocument/2006/relationships/hyperlink" Target="https://www.geo.de/wissen/gesundheit/immer-mehr-arzneimittelrueckstaende-in-der-umwelt-33202740.html" TargetMode="External"/><Relationship Id="rId7" Type="http://schemas.openxmlformats.org/officeDocument/2006/relationships/hyperlink" Target="https://www.spektrum.de/news/medikament-diclofenac-toetet-moenchsgeier/1857121" TargetMode="External"/><Relationship Id="rId12" Type="http://schemas.openxmlformats.org/officeDocument/2006/relationships/hyperlink" Target="https://www.nabu.de/tiere-und-pflanzen/voegel/artenschutz/geier/03530.html" TargetMode="External"/><Relationship Id="rId17" Type="http://schemas.openxmlformats.org/officeDocument/2006/relationships/image" Target="../media/image10.jpeg"/><Relationship Id="rId2" Type="http://schemas.openxmlformats.org/officeDocument/2006/relationships/hyperlink" Target="https://www.deutsche-apotheker-zeitung.de/news/artikel/2023/12/15/wirkstoffe-einfach-gruener-designen?" TargetMode="External"/><Relationship Id="rId16" Type="http://schemas.openxmlformats.org/officeDocument/2006/relationships/image" Target="../media/image9.jpeg"/><Relationship Id="rId1" Type="http://schemas.openxmlformats.org/officeDocument/2006/relationships/slideLayout" Target="../slideLayouts/slideLayout4.xml"/><Relationship Id="rId6" Type="http://schemas.openxmlformats.org/officeDocument/2006/relationships/hyperlink" Target="https://www.ardmediathek.de/video/natuerlich/medikamente-pestizide-und-co-im-wasser/swr/Y3JpZDovL3N3ci5kZS9hZXgvbzEyMTA2Mjg" TargetMode="External"/><Relationship Id="rId11" Type="http://schemas.openxmlformats.org/officeDocument/2006/relationships/hyperlink" Target="https://www.pharmazeutische-zeitung.de/ausgabe-162014/zahlen-zu-weltweiter-umweltbelastung/" TargetMode="External"/><Relationship Id="rId5" Type="http://schemas.openxmlformats.org/officeDocument/2006/relationships/hyperlink" Target="https://www.faz.net/aktuell/wissen/wie-medikamente-sich-auf-tiere-und-umwelt-auswirken-18207779.html" TargetMode="External"/><Relationship Id="rId15" Type="http://schemas.openxmlformats.org/officeDocument/2006/relationships/image" Target="../media/image8.jpeg"/><Relationship Id="rId10" Type="http://schemas.openxmlformats.org/officeDocument/2006/relationships/hyperlink" Target="https://www.pharmazeutische-zeitung.de/arzneistoffe-im-abwasser/" TargetMode="External"/><Relationship Id="rId4" Type="http://schemas.openxmlformats.org/officeDocument/2006/relationships/hyperlink" Target="https://www.geo.de/natur/oekologie/arzneistoffe-weltweit-in-fluessen-zu-finden-31629234.html&#8203;" TargetMode="External"/><Relationship Id="rId9" Type="http://schemas.openxmlformats.org/officeDocument/2006/relationships/hyperlink" Target="https://www.spiegel.de/gesundheit/diagnose/seine-und-themse-antibiotika-in-hunderten-fluessen-nachgewiesen-a-1269551.html" TargetMode="External"/><Relationship Id="rId14" Type="http://schemas.openxmlformats.org/officeDocument/2006/relationships/hyperlink" Target="https://www.aerzteblatt.de/archiv/60535/Arzneimittel-in-der-Umwelt-Natur-als-Medikamentendeponie" TargetMode="External"/></Relationships>
</file>

<file path=ppt/slides/_rels/slide7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jpeg"/><Relationship Id="rId1" Type="http://schemas.openxmlformats.org/officeDocument/2006/relationships/slideLayout" Target="../slideLayouts/slideLayout6.xml"/><Relationship Id="rId5" Type="http://schemas.openxmlformats.org/officeDocument/2006/relationships/hyperlink" Target="http://www.umweltbundesamt.de/ham/infomaterial" TargetMode="External"/><Relationship Id="rId4" Type="http://schemas.openxmlformats.org/officeDocument/2006/relationships/hyperlink" Target="https://doi.org/10.1016/j.chemosphere.2021.133350" TargetMode="External"/></Relationships>
</file>

<file path=ppt/slides/_rels/slide71.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jpeg"/><Relationship Id="rId1" Type="http://schemas.openxmlformats.org/officeDocument/2006/relationships/slideLayout" Target="../slideLayouts/slideLayout6.xml"/><Relationship Id="rId5" Type="http://schemas.openxmlformats.org/officeDocument/2006/relationships/hyperlink" Target="https://www.isoe-publikationen.de/uploads/media/TransRisk_Abschlussbericht_isoe-2015.pdf" TargetMode="External"/><Relationship Id="rId4" Type="http://schemas.openxmlformats.org/officeDocument/2006/relationships/image" Target="../media/image104.png"/></Relationships>
</file>

<file path=ppt/slides/_rels/slide72.xml.rels><?xml version="1.0" encoding="UTF-8" standalone="yes"?>
<Relationships xmlns="http://schemas.openxmlformats.org/package/2006/relationships"><Relationship Id="rId3" Type="http://schemas.openxmlformats.org/officeDocument/2006/relationships/image" Target="../media/image105.png"/><Relationship Id="rId7" Type="http://schemas.openxmlformats.org/officeDocument/2006/relationships/hyperlink" Target="http://www.umweltbundesamt.de/ham/infomaterial" TargetMode="External"/><Relationship Id="rId2" Type="http://schemas.openxmlformats.org/officeDocument/2006/relationships/hyperlink" Target="https://www.bmuv.de/richtig-entsorgen-wirkt" TargetMode="External"/><Relationship Id="rId1" Type="http://schemas.openxmlformats.org/officeDocument/2006/relationships/slideLayout" Target="../slideLayouts/slideLayout6.xml"/><Relationship Id="rId6" Type="http://schemas.openxmlformats.org/officeDocument/2006/relationships/hyperlink" Target="http://www.bmuv.de/richtig-entsorgen-wirkt/kampagne-gib-der-natur-nicht-den-rest" TargetMode="External"/><Relationship Id="rId5" Type="http://schemas.openxmlformats.org/officeDocument/2006/relationships/image" Target="../media/image107.png"/><Relationship Id="rId4" Type="http://schemas.openxmlformats.org/officeDocument/2006/relationships/image" Target="../media/image106.jpeg"/></Relationships>
</file>

<file path=ppt/slides/_rels/slide73.xml.rels><?xml version="1.0" encoding="UTF-8" standalone="yes"?>
<Relationships xmlns="http://schemas.openxmlformats.org/package/2006/relationships"><Relationship Id="rId3" Type="http://schemas.openxmlformats.org/officeDocument/2006/relationships/hyperlink" Target="http://www.arzneimittelentsorgung.de" TargetMode="External"/><Relationship Id="rId2" Type="http://schemas.openxmlformats.org/officeDocument/2006/relationships/hyperlink" Target="http://www.bfarm.de/arzneimittelentsorgung" TargetMode="External"/><Relationship Id="rId1" Type="http://schemas.openxmlformats.org/officeDocument/2006/relationships/slideLayout" Target="../slideLayouts/slideLayout6.xml"/><Relationship Id="rId5" Type="http://schemas.openxmlformats.org/officeDocument/2006/relationships/hyperlink" Target="http://www.bfarm.de/DE/Arzneimittel/Zulassung/Zulassungsrelevante-Themen/Human-Arzneimittel-in-der-Umwelt/_node.html" TargetMode="External"/><Relationship Id="rId4" Type="http://schemas.openxmlformats.org/officeDocument/2006/relationships/hyperlink" Target="https://dialog-spurenstoffstrategie.de/spurenstoffe" TargetMode="External"/></Relationships>
</file>

<file path=ppt/slides/_rels/slide74.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hyperlink" Target="https://arzneimittelentsorgung.de/home/" TargetMode="External"/><Relationship Id="rId1" Type="http://schemas.openxmlformats.org/officeDocument/2006/relationships/slideLayout" Target="../slideLayouts/slideLayout6.xml"/><Relationship Id="rId4" Type="http://schemas.openxmlformats.org/officeDocument/2006/relationships/hyperlink" Target="https://arzneimittelentsorgung.de/home" TargetMode="External"/></Relationships>
</file>

<file path=ppt/slides/_rels/slide75.xml.rels><?xml version="1.0" encoding="UTF-8" standalone="yes"?>
<Relationships xmlns="http://schemas.openxmlformats.org/package/2006/relationships"><Relationship Id="rId8" Type="http://schemas.openxmlformats.org/officeDocument/2006/relationships/image" Target="../media/image115.jpeg"/><Relationship Id="rId3" Type="http://schemas.openxmlformats.org/officeDocument/2006/relationships/image" Target="../media/image110.jpeg"/><Relationship Id="rId7" Type="http://schemas.openxmlformats.org/officeDocument/2006/relationships/image" Target="../media/image114.jpeg"/><Relationship Id="rId2" Type="http://schemas.openxmlformats.org/officeDocument/2006/relationships/image" Target="../media/image109.jpeg"/><Relationship Id="rId1" Type="http://schemas.openxmlformats.org/officeDocument/2006/relationships/slideLayout" Target="../slideLayouts/slideLayout6.xml"/><Relationship Id="rId6" Type="http://schemas.openxmlformats.org/officeDocument/2006/relationships/image" Target="../media/image113.jpeg"/><Relationship Id="rId5" Type="http://schemas.openxmlformats.org/officeDocument/2006/relationships/image" Target="../media/image112.jpeg"/><Relationship Id="rId10" Type="http://schemas.openxmlformats.org/officeDocument/2006/relationships/hyperlink" Target="https://arzneimittelentsorgung.de/home" TargetMode="External"/><Relationship Id="rId4" Type="http://schemas.openxmlformats.org/officeDocument/2006/relationships/image" Target="../media/image111.jpeg"/><Relationship Id="rId9" Type="http://schemas.openxmlformats.org/officeDocument/2006/relationships/image" Target="../media/image116.jpeg"/></Relationships>
</file>

<file path=ppt/slides/_rels/slide7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49.png"/><Relationship Id="rId1" Type="http://schemas.openxmlformats.org/officeDocument/2006/relationships/slideLayout" Target="../slideLayouts/slideLayout6.xml"/><Relationship Id="rId6" Type="http://schemas.openxmlformats.org/officeDocument/2006/relationships/hyperlink" Target="https://www.isi.fraunhofer.de/de/competence-center/nachhaltigkeit-infrastruktursysteme/projekte/minder.html" TargetMode="External"/><Relationship Id="rId5" Type="http://schemas.openxmlformats.org/officeDocument/2006/relationships/hyperlink" Target="http://www.dbu.de/projekt_33333/01_db_2409.html" TargetMode="External"/><Relationship Id="rId4" Type="http://schemas.openxmlformats.org/officeDocument/2006/relationships/hyperlink" Target="http://www.merkmal-ruhr.de" TargetMode="External"/></Relationships>
</file>

<file path=ppt/slides/_rels/slide78.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jpeg"/><Relationship Id="rId1" Type="http://schemas.openxmlformats.org/officeDocument/2006/relationships/slideLayout" Target="../slideLayouts/slideLayout6.xml"/><Relationship Id="rId5" Type="http://schemas.openxmlformats.org/officeDocument/2006/relationships/hyperlink" Target="http://www.lanuv.nrw.de/fileadmin/forschung/Mikroschadstoffelimination_Wachtberg.pdf" TargetMode="External"/><Relationship Id="rId4" Type="http://schemas.openxmlformats.org/officeDocument/2006/relationships/hyperlink" Target="https://www.consilium.europa.eu/de/policies/wastewater-treatmen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hyperlink" Target="https://doi.org/10.1007/s13762-021-03603-9" TargetMode="Externa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hyperlink" Target="http://www.destatis.de/DE/Presse/Pressemitteilungen/2023/12/PD23_485_32214.html" TargetMode="External"/><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Untertitel 9"/>
          <p:cNvSpPr>
            <a:spLocks noGrp="1"/>
          </p:cNvSpPr>
          <p:nvPr>
            <p:ph type="title" idx="4294967295"/>
          </p:nvPr>
        </p:nvSpPr>
        <p:spPr>
          <a:xfrm>
            <a:off x="552450" y="3122613"/>
            <a:ext cx="11039475" cy="147637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ts val="4200"/>
              </a:lnSpc>
              <a:spcBef>
                <a:spcPts val="0"/>
              </a:spcBef>
              <a:spcAft>
                <a:spcPts val="0"/>
              </a:spcAft>
              <a:buClrTx/>
              <a:buSzTx/>
              <a:buFont typeface="Arial" pitchFamily="34" charset="0"/>
              <a:buNone/>
              <a:tabLst/>
              <a:defRPr/>
            </a:pPr>
            <a:r>
              <a:rPr kumimoji="0" lang="en-GB" sz="4000" b="1" i="0" u="none" strike="noStrike" kern="1200" cap="none" spc="0" normalizeH="0" baseline="0" noProof="0" dirty="0" err="1">
                <a:ln>
                  <a:noFill/>
                </a:ln>
                <a:solidFill>
                  <a:schemeClr val="bg1"/>
                </a:solidFill>
                <a:effectLst/>
                <a:uLnTx/>
                <a:uFillTx/>
                <a:latin typeface="Calibri"/>
                <a:ea typeface="+mn-ea"/>
                <a:cs typeface="Calibri"/>
              </a:rPr>
              <a:t>Umweltaspekte</a:t>
            </a:r>
            <a:r>
              <a:rPr kumimoji="0" lang="en-GB" sz="4000" b="1" i="0" u="none" strike="noStrike" kern="1200" cap="none" spc="0" normalizeH="0" baseline="0" noProof="0" dirty="0">
                <a:ln>
                  <a:noFill/>
                </a:ln>
                <a:solidFill>
                  <a:schemeClr val="bg1"/>
                </a:solidFill>
                <a:effectLst/>
                <a:uLnTx/>
                <a:uFillTx/>
                <a:latin typeface="Calibri"/>
                <a:ea typeface="+mn-ea"/>
                <a:cs typeface="Calibri"/>
              </a:rPr>
              <a:t> von </a:t>
            </a:r>
            <a:r>
              <a:rPr kumimoji="0" lang="en-GB" sz="4000" b="1" i="0" u="none" strike="noStrike" kern="1200" cap="none" spc="0" normalizeH="0" baseline="0" noProof="0" dirty="0" err="1">
                <a:ln>
                  <a:noFill/>
                </a:ln>
                <a:solidFill>
                  <a:schemeClr val="bg1"/>
                </a:solidFill>
                <a:effectLst/>
                <a:uLnTx/>
                <a:uFillTx/>
                <a:latin typeface="Calibri"/>
                <a:ea typeface="+mn-ea"/>
                <a:cs typeface="Calibri"/>
              </a:rPr>
              <a:t>Humanarzneimitteln</a:t>
            </a:r>
            <a:br>
              <a:rPr kumimoji="0" lang="en-GB" sz="4000" b="1" i="0" u="none" strike="noStrike" kern="1200" cap="none" spc="0" normalizeH="0" baseline="0" noProof="0" dirty="0">
                <a:ln>
                  <a:noFill/>
                </a:ln>
                <a:solidFill>
                  <a:schemeClr val="bg1"/>
                </a:solidFill>
                <a:effectLst/>
                <a:uLnTx/>
                <a:uFillTx/>
                <a:latin typeface="Calibri" panose="020F0502020204030204" pitchFamily="34" charset="0"/>
                <a:ea typeface="+mn-ea"/>
                <a:cs typeface="+mn-cs"/>
              </a:rPr>
            </a:br>
            <a:r>
              <a:rPr kumimoji="0" lang="en-GB" sz="4000" b="1" i="0" u="none" strike="noStrike" kern="1200" cap="none" spc="0" normalizeH="0" baseline="0" noProof="0" dirty="0">
                <a:ln>
                  <a:noFill/>
                </a:ln>
                <a:solidFill>
                  <a:schemeClr val="bg1"/>
                </a:solidFill>
                <a:effectLst/>
                <a:uLnTx/>
                <a:uFillTx/>
                <a:latin typeface="Calibri"/>
                <a:ea typeface="+mn-ea"/>
                <a:cs typeface="Calibri"/>
              </a:rPr>
              <a:t>in der </a:t>
            </a:r>
            <a:r>
              <a:rPr kumimoji="0" lang="en-GB" sz="4000" b="1" i="0" u="none" strike="noStrike" kern="1200" cap="none" spc="0" normalizeH="0" baseline="0" noProof="0" dirty="0" err="1">
                <a:ln>
                  <a:noFill/>
                </a:ln>
                <a:solidFill>
                  <a:schemeClr val="bg1"/>
                </a:solidFill>
                <a:effectLst/>
                <a:uLnTx/>
                <a:uFillTx/>
                <a:latin typeface="Calibri"/>
                <a:ea typeface="+mn-ea"/>
                <a:cs typeface="Calibri"/>
              </a:rPr>
              <a:t>medizinischen</a:t>
            </a:r>
            <a:r>
              <a:rPr kumimoji="0" lang="en-GB" sz="4000" b="1" i="0" u="none" strike="noStrike" kern="1200" cap="none" spc="0" normalizeH="0" baseline="0" noProof="0" dirty="0">
                <a:ln>
                  <a:noFill/>
                </a:ln>
                <a:solidFill>
                  <a:schemeClr val="bg1"/>
                </a:solidFill>
                <a:effectLst/>
                <a:uLnTx/>
                <a:uFillTx/>
                <a:latin typeface="Calibri"/>
                <a:ea typeface="+mn-ea"/>
                <a:cs typeface="Calibri"/>
              </a:rPr>
              <a:t> Praxis</a:t>
            </a:r>
          </a:p>
        </p:txBody>
      </p:sp>
      <p:sp>
        <p:nvSpPr>
          <p:cNvPr id="5" name="Textplatzhalter 4"/>
          <p:cNvSpPr>
            <a:spLocks noGrp="1"/>
          </p:cNvSpPr>
          <p:nvPr>
            <p:ph type="body" sz="quarter" idx="10"/>
          </p:nvPr>
        </p:nvSpPr>
        <p:spPr>
          <a:xfrm>
            <a:off x="551999" y="4617392"/>
            <a:ext cx="11040000" cy="1764358"/>
          </a:xfrm>
        </p:spPr>
        <p:txBody>
          <a:bodyPr vert="horz" lIns="0" tIns="0" rIns="0" bIns="0" rtlCol="0" anchor="t">
            <a:normAutofit/>
          </a:bodyPr>
          <a:lstStyle/>
          <a:p>
            <a:r>
              <a:rPr lang="en-GB" sz="2000" b="0" dirty="0" err="1">
                <a:latin typeface="Calibri"/>
                <a:cs typeface="Calibri"/>
              </a:rPr>
              <a:t>Basisfoliensatz</a:t>
            </a:r>
            <a:r>
              <a:rPr lang="en-GB" sz="2000" b="0" dirty="0">
                <a:latin typeface="Calibri"/>
                <a:cs typeface="Calibri"/>
              </a:rPr>
              <a:t> </a:t>
            </a:r>
            <a:r>
              <a:rPr lang="en-GB" sz="2000" b="0" dirty="0" err="1">
                <a:latin typeface="Calibri"/>
                <a:cs typeface="Calibri"/>
              </a:rPr>
              <a:t>mit</a:t>
            </a:r>
            <a:r>
              <a:rPr lang="en-GB" sz="2000" b="0" dirty="0">
                <a:latin typeface="Calibri"/>
                <a:cs typeface="Calibri"/>
              </a:rPr>
              <a:t> </a:t>
            </a:r>
            <a:r>
              <a:rPr lang="en-GB" sz="2000" b="0" dirty="0" err="1">
                <a:latin typeface="Calibri"/>
                <a:cs typeface="Calibri"/>
              </a:rPr>
              <a:t>freien</a:t>
            </a:r>
            <a:r>
              <a:rPr lang="en-GB" sz="2000" b="0" dirty="0">
                <a:latin typeface="Calibri"/>
                <a:cs typeface="Calibri"/>
              </a:rPr>
              <a:t> </a:t>
            </a:r>
            <a:r>
              <a:rPr lang="en-GB" sz="2000" b="0" dirty="0" err="1">
                <a:latin typeface="Calibri"/>
                <a:cs typeface="Calibri"/>
              </a:rPr>
              <a:t>Materialien</a:t>
            </a:r>
            <a:r>
              <a:rPr lang="en-GB" sz="2000" b="0" dirty="0">
                <a:latin typeface="Calibri"/>
                <a:cs typeface="Calibri"/>
              </a:rPr>
              <a:t> für die </a:t>
            </a:r>
            <a:r>
              <a:rPr lang="en-GB" dirty="0" err="1">
                <a:latin typeface="Calibri"/>
                <a:cs typeface="Calibri"/>
              </a:rPr>
              <a:t>medizinische</a:t>
            </a:r>
            <a:r>
              <a:rPr lang="en-GB" dirty="0">
                <a:latin typeface="Calibri"/>
                <a:cs typeface="Calibri"/>
              </a:rPr>
              <a:t> </a:t>
            </a:r>
            <a:r>
              <a:rPr lang="en-GB" dirty="0" err="1">
                <a:latin typeface="Calibri"/>
                <a:cs typeface="Calibri"/>
              </a:rPr>
              <a:t>Lehre</a:t>
            </a:r>
            <a:endParaRPr lang="en-GB" sz="2000" b="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Anteile von Erkrankungen nach Altersgruppen</a:t>
            </a:r>
          </a:p>
        </p:txBody>
      </p:sp>
      <p:pic>
        <p:nvPicPr>
          <p:cNvPr id="12" name="Picture 11" descr="Prozent-Säulendiagramm Anteile von Erkrankungen nach Altersgruppen">
            <a:extLst>
              <a:ext uri="{FF2B5EF4-FFF2-40B4-BE49-F238E27FC236}">
                <a16:creationId xmlns:a16="http://schemas.microsoft.com/office/drawing/2014/main" id="{0595F82A-D038-BD0F-E4C0-FEA2DD0B9093}"/>
              </a:ext>
            </a:extLst>
          </p:cNvPr>
          <p:cNvPicPr>
            <a:picLocks noChangeAspect="1"/>
          </p:cNvPicPr>
          <p:nvPr/>
        </p:nvPicPr>
        <p:blipFill>
          <a:blip r:embed="rId3"/>
          <a:stretch>
            <a:fillRect/>
          </a:stretch>
        </p:blipFill>
        <p:spPr>
          <a:xfrm>
            <a:off x="562518" y="1404850"/>
            <a:ext cx="5829447" cy="4384196"/>
          </a:xfrm>
          <a:prstGeom prst="rect">
            <a:avLst/>
          </a:prstGeom>
        </p:spPr>
      </p:pic>
      <p:sp>
        <p:nvSpPr>
          <p:cNvPr id="13" name="Textplatzhalter 7">
            <a:extLst>
              <a:ext uri="{FF2B5EF4-FFF2-40B4-BE49-F238E27FC236}">
                <a16:creationId xmlns:a16="http://schemas.microsoft.com/office/drawing/2014/main" id="{5ECC8FEF-372E-1174-11E6-305B85CD4FC6}"/>
              </a:ext>
            </a:extLst>
          </p:cNvPr>
          <p:cNvSpPr txBox="1">
            <a:spLocks/>
          </p:cNvSpPr>
          <p:nvPr/>
        </p:nvSpPr>
        <p:spPr>
          <a:xfrm>
            <a:off x="7047587" y="1497013"/>
            <a:ext cx="4202958" cy="1931987"/>
          </a:xfrm>
          <a:prstGeom prst="rect">
            <a:avLst/>
          </a:prstGeom>
        </p:spPr>
        <p:txBody>
          <a:bodyPr vert="horz" lIns="0" tIns="0" rIns="0" bIns="0" rtlCol="0" anchor="t">
            <a:noAutofit/>
          </a:bodyPr>
          <a:lstStyle>
            <a:lvl1pPr marL="0" indent="0" algn="r" defTabSz="914400" rtl="0" eaLnBrk="1" latinLnBrk="0" hangingPunct="1">
              <a:spcBef>
                <a:spcPts val="0"/>
              </a:spcBef>
              <a:buFont typeface="Arial" pitchFamily="34" charset="0"/>
              <a:buNone/>
              <a:tabLst/>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1pPr>
            <a:lvl2pPr marL="0" indent="0" algn="r" defTabSz="914400" rtl="0" eaLnBrk="1" latinLnBrk="0" hangingPunct="1">
              <a:lnSpc>
                <a:spcPct val="120000"/>
              </a:lnSpc>
              <a:spcBef>
                <a:spcPts val="0"/>
              </a:spcBef>
              <a:buFontTx/>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2pPr>
            <a:lvl3pPr marL="0" indent="0" algn="r" defTabSz="914400" rtl="0" eaLnBrk="1" latinLnBrk="0" hangingPunct="1">
              <a:lnSpc>
                <a:spcPct val="120000"/>
              </a:lnSpc>
              <a:spcBef>
                <a:spcPts val="0"/>
              </a:spcBef>
              <a:buClr>
                <a:schemeClr val="accent1"/>
              </a:buClr>
              <a:buSzPct val="110000"/>
              <a:buFont typeface="Arial" pitchFamily="34" charset="0"/>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3pPr>
            <a:lvl4pPr marL="0" indent="0" algn="r" defTabSz="914400" rtl="0" eaLnBrk="1" latinLnBrk="0" hangingPunct="1">
              <a:lnSpc>
                <a:spcPct val="120000"/>
              </a:lnSpc>
              <a:spcBef>
                <a:spcPts val="0"/>
              </a:spcBef>
              <a:buClr>
                <a:srgbClr val="4B4B4D"/>
              </a:buClr>
              <a:buSzPct val="110000"/>
              <a:buFont typeface="Arial" pitchFamily="34" charset="0"/>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4pPr>
            <a:lvl5pPr marL="0" indent="0" algn="r" defTabSz="914400" rtl="0" eaLnBrk="1" latinLnBrk="0" hangingPunct="1">
              <a:lnSpc>
                <a:spcPct val="120000"/>
              </a:lnSpc>
              <a:spcBef>
                <a:spcPts val="0"/>
              </a:spcBef>
              <a:buFont typeface="Symbol" panose="05050102010706020507" pitchFamily="18" charset="2"/>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lnSpc>
                <a:spcPts val="1680"/>
              </a:lnSpc>
            </a:pPr>
            <a:r>
              <a:rPr lang="de-DE" sz="1500">
                <a:latin typeface="Calibri"/>
                <a:ea typeface="Calibri"/>
                <a:cs typeface="Calibri"/>
              </a:rPr>
              <a:t>Anteile der Personen, die von mehreren Erkrankungen gleichzeitig betroffen sind, nach Alter </a:t>
            </a:r>
            <a:r>
              <a:rPr lang="de-DE" sz="1500">
                <a:solidFill>
                  <a:srgbClr val="000000"/>
                </a:solidFill>
                <a:latin typeface="Calibri"/>
                <a:ea typeface="Calibri"/>
                <a:cs typeface="Calibri"/>
              </a:rPr>
              <a:t>gewichtet</a:t>
            </a:r>
            <a:endParaRPr lang="de-DE" sz="1500">
              <a:solidFill>
                <a:schemeClr val="accent2"/>
              </a:solidFill>
              <a:latin typeface="Calibri"/>
              <a:ea typeface="Calibri"/>
              <a:cs typeface="Calibri"/>
            </a:endParaRPr>
          </a:p>
        </p:txBody>
      </p:sp>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6221896" y="6145627"/>
            <a:ext cx="5346150" cy="354564"/>
          </a:xfrm>
        </p:spPr>
        <p:txBody>
          <a:bodyPr vert="horz" lIns="0" tIns="0" rIns="0" bIns="0" rtlCol="0" anchor="t">
            <a:noAutofit/>
          </a:bodyPr>
          <a:lstStyle/>
          <a:p>
            <a:r>
              <a:rPr lang="de-DE" sz="1000" dirty="0">
                <a:latin typeface="Calibri"/>
                <a:ea typeface="Cambria"/>
                <a:cs typeface="Calibri"/>
              </a:rPr>
              <a:t>Quelle: Gesundheit und Krankheit im Alter, K. Böhm, S. </a:t>
            </a:r>
            <a:r>
              <a:rPr lang="de-DE" sz="1000" dirty="0" err="1">
                <a:latin typeface="Calibri"/>
                <a:ea typeface="Cambria"/>
                <a:cs typeface="Calibri"/>
              </a:rPr>
              <a:t>Mardorf</a:t>
            </a:r>
            <a:r>
              <a:rPr lang="de-DE" sz="1000" dirty="0">
                <a:latin typeface="Calibri"/>
                <a:ea typeface="Cambria"/>
                <a:cs typeface="Calibri"/>
              </a:rPr>
              <a:t>, M. Nöthen, T. </a:t>
            </a:r>
            <a:r>
              <a:rPr lang="de-DE" sz="1000" dirty="0" err="1">
                <a:latin typeface="Calibri"/>
                <a:ea typeface="Cambria"/>
                <a:cs typeface="Calibri"/>
              </a:rPr>
              <a:t>Schelhase</a:t>
            </a:r>
            <a:r>
              <a:rPr lang="de-DE" sz="1000" dirty="0">
                <a:latin typeface="Calibri"/>
                <a:ea typeface="Cambria"/>
                <a:cs typeface="Calibri"/>
              </a:rPr>
              <a:t>, E. Hoffmann, A. </a:t>
            </a:r>
            <a:r>
              <a:rPr lang="de-DE" sz="1000" dirty="0" err="1">
                <a:latin typeface="Calibri"/>
                <a:ea typeface="Cambria"/>
                <a:cs typeface="Calibri"/>
              </a:rPr>
              <a:t>Hokema</a:t>
            </a:r>
            <a:r>
              <a:rPr lang="de-DE" sz="1000" dirty="0">
                <a:latin typeface="Calibri"/>
                <a:ea typeface="Cambria"/>
                <a:cs typeface="Calibri"/>
              </a:rPr>
              <a:t>, et al., Robert Koch-Institut 2009, </a:t>
            </a:r>
            <a:r>
              <a:rPr lang="de-DE" dirty="0">
                <a:solidFill>
                  <a:schemeClr val="accent2"/>
                </a:solidFill>
                <a:latin typeface="Calibri"/>
                <a:cs typeface="Calibri"/>
                <a:hlinkClick r:id="rId4">
                  <a:extLst>
                    <a:ext uri="{A12FA001-AC4F-418D-AE19-62706E023703}">
                      <ahyp:hlinkClr xmlns:ahyp="http://schemas.microsoft.com/office/drawing/2018/hyperlinkcolor" val="tx"/>
                    </a:ext>
                  </a:extLst>
                </a:hlinkClick>
              </a:rPr>
              <a:t>http://dx.doi.org/10.25646/3145</a:t>
            </a:r>
            <a:r>
              <a:rPr lang="de-DE" dirty="0">
                <a:latin typeface="Calibri"/>
                <a:cs typeface="Calibri"/>
              </a:rPr>
              <a:t>, eigene Darstellung.</a:t>
            </a:r>
            <a:endParaRPr lang="de-DE" dirty="0">
              <a:cs typeface="Calibri"/>
            </a:endParaRPr>
          </a:p>
          <a:p>
            <a:endParaRPr lang="de-DE" dirty="0">
              <a:solidFill>
                <a:schemeClr val="accent2"/>
              </a:solidFill>
              <a:latin typeface="Calibri"/>
              <a:cs typeface="Calibri"/>
            </a:endParaRPr>
          </a:p>
        </p:txBody>
      </p:sp>
      <p:sp>
        <p:nvSpPr>
          <p:cNvPr id="4" name="Textplatzhalter 3"/>
          <p:cNvSpPr>
            <a:spLocks noGrp="1"/>
          </p:cNvSpPr>
          <p:nvPr>
            <p:ph type="body" sz="quarter" idx="13"/>
          </p:nvPr>
        </p:nvSpPr>
        <p:spPr/>
        <p:txBody>
          <a:bodyPr/>
          <a:lstStyle/>
          <a:p>
            <a:r>
              <a:rPr lang="de-DE"/>
              <a:t>Lernziel: Gesellschaftlicher Umgang mit Arzneimitteln</a:t>
            </a:r>
          </a:p>
        </p:txBody>
      </p:sp>
      <p:sp>
        <p:nvSpPr>
          <p:cNvPr id="5" name="Foliennummernplatzhalter 4"/>
          <p:cNvSpPr>
            <a:spLocks noGrp="1"/>
          </p:cNvSpPr>
          <p:nvPr>
            <p:ph type="sldNum" sz="quarter" idx="12"/>
          </p:nvPr>
        </p:nvSpPr>
        <p:spPr/>
        <p:txBody>
          <a:bodyPr/>
          <a:lstStyle/>
          <a:p>
            <a:fld id="{4F0D2E71-061B-4E4D-BF94-C6A9FAAAA5EA}" type="slidenum">
              <a:rPr lang="de-DE" smtClean="0"/>
              <a:pPr/>
              <a:t>10</a:t>
            </a:fld>
            <a:endParaRPr lang="de-DE"/>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52000" y="565200"/>
            <a:ext cx="10972800" cy="612140"/>
          </a:xfrm>
        </p:spPr>
        <p:txBody>
          <a:bodyPr/>
          <a:lstStyle/>
          <a:p>
            <a:r>
              <a:rPr lang="de-DE" dirty="0">
                <a:latin typeface="Calibri"/>
                <a:cs typeface="Calibri"/>
              </a:rPr>
              <a:t>Arzneimittelverbrauch pro Kopf im Jahr 2021 nach Altersgruppen (</a:t>
            </a:r>
            <a:r>
              <a:rPr lang="de-DE" dirty="0" err="1">
                <a:latin typeface="Calibri"/>
                <a:cs typeface="Calibri"/>
              </a:rPr>
              <a:t>Defined</a:t>
            </a:r>
            <a:r>
              <a:rPr lang="de-DE" dirty="0">
                <a:latin typeface="Calibri"/>
                <a:cs typeface="Calibri"/>
              </a:rPr>
              <a:t> Daily Dose) in Italien (vergleichbar mit Deutschland)</a:t>
            </a:r>
          </a:p>
        </p:txBody>
      </p:sp>
      <p:pic>
        <p:nvPicPr>
          <p:cNvPr id="10" name="Picture 9" descr="Säulendiagramm Arzneimittelverbrauch pro Kopf im Jahr 2021 nach Altersgruppen (Defined Daily Dose) in Italien (vergleichbar mit Deutschland)">
            <a:extLst>
              <a:ext uri="{FF2B5EF4-FFF2-40B4-BE49-F238E27FC236}">
                <a16:creationId xmlns:a16="http://schemas.microsoft.com/office/drawing/2014/main" id="{BC582D1B-2E84-5600-7BDF-513ED4CD6A56}"/>
              </a:ext>
            </a:extLst>
          </p:cNvPr>
          <p:cNvPicPr>
            <a:picLocks noChangeAspect="1"/>
          </p:cNvPicPr>
          <p:nvPr/>
        </p:nvPicPr>
        <p:blipFill>
          <a:blip r:embed="rId2"/>
          <a:stretch>
            <a:fillRect/>
          </a:stretch>
        </p:blipFill>
        <p:spPr>
          <a:xfrm>
            <a:off x="1625637" y="1379778"/>
            <a:ext cx="8542576" cy="4559771"/>
          </a:xfrm>
          <a:prstGeom prst="rect">
            <a:avLst/>
          </a:prstGeom>
        </p:spPr>
      </p:pic>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552000" y="6237288"/>
            <a:ext cx="11043103" cy="260648"/>
          </a:xfrm>
        </p:spPr>
        <p:txBody>
          <a:bodyPr vert="horz" lIns="0" tIns="0" rIns="0" bIns="0" rtlCol="0" anchor="t">
            <a:noAutofit/>
          </a:bodyPr>
          <a:lstStyle/>
          <a:p>
            <a:r>
              <a:rPr lang="de-DE" sz="1000" dirty="0">
                <a:latin typeface="Calibri"/>
                <a:ea typeface="Cambria"/>
                <a:cs typeface="Calibri"/>
              </a:rPr>
              <a:t>Quelle: </a:t>
            </a:r>
            <a:r>
              <a:rPr lang="de-DE" dirty="0">
                <a:latin typeface="Calibri"/>
                <a:ea typeface="Calibri"/>
                <a:cs typeface="Calibri"/>
              </a:rPr>
              <a:t>The Medicines </a:t>
            </a:r>
            <a:r>
              <a:rPr lang="de-DE" dirty="0" err="1">
                <a:latin typeface="Calibri"/>
                <a:ea typeface="Calibri"/>
                <a:cs typeface="Calibri"/>
              </a:rPr>
              <a:t>Utilisation</a:t>
            </a:r>
            <a:r>
              <a:rPr lang="de-DE" dirty="0">
                <a:latin typeface="Calibri"/>
                <a:ea typeface="Calibri"/>
                <a:cs typeface="Calibri"/>
              </a:rPr>
              <a:t> Monitoring </a:t>
            </a:r>
            <a:r>
              <a:rPr lang="de-DE" dirty="0" err="1">
                <a:latin typeface="Calibri"/>
                <a:ea typeface="Calibri"/>
                <a:cs typeface="Calibri"/>
              </a:rPr>
              <a:t>Centre</a:t>
            </a:r>
            <a:r>
              <a:rPr lang="de-DE" dirty="0">
                <a:latin typeface="Calibri"/>
                <a:ea typeface="Calibri"/>
                <a:cs typeface="Calibri"/>
              </a:rPr>
              <a:t>. National Report on Medicines </a:t>
            </a:r>
            <a:r>
              <a:rPr lang="de-DE" dirty="0" err="1">
                <a:latin typeface="Calibri"/>
                <a:ea typeface="Calibri"/>
                <a:cs typeface="Calibri"/>
              </a:rPr>
              <a:t>use</a:t>
            </a:r>
            <a:r>
              <a:rPr lang="de-DE" dirty="0">
                <a:latin typeface="Calibri"/>
                <a:ea typeface="Calibri"/>
                <a:cs typeface="Calibri"/>
              </a:rPr>
              <a:t> in </a:t>
            </a:r>
            <a:r>
              <a:rPr lang="de-DE" dirty="0" err="1">
                <a:latin typeface="Calibri"/>
                <a:ea typeface="Calibri"/>
                <a:cs typeface="Calibri"/>
              </a:rPr>
              <a:t>Italy</a:t>
            </a:r>
            <a:r>
              <a:rPr lang="de-DE" dirty="0">
                <a:latin typeface="Calibri"/>
                <a:ea typeface="Calibri"/>
                <a:cs typeface="Calibri"/>
              </a:rPr>
              <a:t>. Year 2021. Rome: </a:t>
            </a:r>
            <a:r>
              <a:rPr lang="de-DE" dirty="0" err="1">
                <a:latin typeface="Calibri"/>
                <a:ea typeface="Calibri"/>
                <a:cs typeface="Calibri"/>
              </a:rPr>
              <a:t>Italian</a:t>
            </a:r>
            <a:r>
              <a:rPr lang="de-DE" dirty="0">
                <a:latin typeface="Calibri"/>
                <a:ea typeface="Calibri"/>
                <a:cs typeface="Calibri"/>
              </a:rPr>
              <a:t> Medicines Agency, 2022. </a:t>
            </a:r>
            <a:r>
              <a:rPr lang="de-DE" dirty="0">
                <a:solidFill>
                  <a:schemeClr val="accent2"/>
                </a:solidFill>
                <a:latin typeface="Calibri"/>
                <a:ea typeface="Calibri"/>
                <a:cs typeface="Calibri"/>
                <a:hlinkClick r:id="rId3">
                  <a:extLst>
                    <a:ext uri="{A12FA001-AC4F-418D-AE19-62706E023703}">
                      <ahyp:hlinkClr xmlns:ahyp="http://schemas.microsoft.com/office/drawing/2018/hyperlinkcolor" val="tx"/>
                    </a:ext>
                  </a:extLst>
                </a:hlinkClick>
              </a:rPr>
              <a:t>www.aifa.gov.it/documents/20142/1740782/Rapporto-OsMed-2021_EN.pdf#%5B%7B%22num%22%3A1553%2C%22gen%22%3A0%7D%2C%7B%22name%22%3A%22FitR%22%7D%2C-20%2C-2%2C502%2C681%5D</a:t>
            </a:r>
            <a:endParaRPr lang="de-DE" dirty="0">
              <a:solidFill>
                <a:schemeClr val="accent2"/>
              </a:solidFill>
              <a:cs typeface="Calibri"/>
            </a:endParaRPr>
          </a:p>
          <a:p>
            <a:endParaRPr lang="de-DE" dirty="0"/>
          </a:p>
        </p:txBody>
      </p:sp>
      <p:sp>
        <p:nvSpPr>
          <p:cNvPr id="4" name="Textplatzhalter 3"/>
          <p:cNvSpPr>
            <a:spLocks noGrp="1"/>
          </p:cNvSpPr>
          <p:nvPr>
            <p:ph type="body" sz="quarter" idx="13"/>
          </p:nvPr>
        </p:nvSpPr>
        <p:spPr/>
        <p:txBody>
          <a:bodyPr/>
          <a:lstStyle/>
          <a:p>
            <a:r>
              <a:rPr lang="de-DE"/>
              <a:t>Lernziel: Gesellschaftlicher Umgang mit Arzneimitteln</a:t>
            </a:r>
          </a:p>
        </p:txBody>
      </p:sp>
      <p:sp>
        <p:nvSpPr>
          <p:cNvPr id="5" name="Foliennummernplatzhalter 4"/>
          <p:cNvSpPr>
            <a:spLocks noGrp="1"/>
          </p:cNvSpPr>
          <p:nvPr>
            <p:ph type="sldNum" sz="quarter" idx="12"/>
          </p:nvPr>
        </p:nvSpPr>
        <p:spPr/>
        <p:txBody>
          <a:bodyPr/>
          <a:lstStyle/>
          <a:p>
            <a:fld id="{4F0D2E71-061B-4E4D-BF94-C6A9FAAAA5EA}" type="slidenum">
              <a:rPr lang="de-DE" smtClean="0"/>
              <a:pPr/>
              <a:t>11</a:t>
            </a:fld>
            <a:endParaRPr lang="de-DE"/>
          </a:p>
        </p:txBody>
      </p:sp>
    </p:spTree>
    <p:extLst>
      <p:ext uri="{BB962C8B-B14F-4D97-AF65-F5344CB8AC3E}">
        <p14:creationId xmlns:p14="http://schemas.microsoft.com/office/powerpoint/2010/main" val="14859107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atin typeface="Calibri"/>
                <a:cs typeface="Calibri"/>
              </a:rPr>
              <a:t>Entwicklung des Verbrauchs von Humanarzneimitteln in Deutschland</a:t>
            </a:r>
            <a:endParaRPr lang="de-DE"/>
          </a:p>
        </p:txBody>
      </p:sp>
      <p:sp>
        <p:nvSpPr>
          <p:cNvPr id="3" name="Inhaltsplatzhalter 7">
            <a:extLst>
              <a:ext uri="{FF2B5EF4-FFF2-40B4-BE49-F238E27FC236}">
                <a16:creationId xmlns:a16="http://schemas.microsoft.com/office/drawing/2014/main" id="{FDD76F3F-8640-BEBE-FF71-3D531D6CBF5C}"/>
              </a:ext>
            </a:extLst>
          </p:cNvPr>
          <p:cNvSpPr>
            <a:spLocks noGrp="1"/>
          </p:cNvSpPr>
          <p:nvPr/>
        </p:nvSpPr>
        <p:spPr>
          <a:xfrm>
            <a:off x="552451" y="1420728"/>
            <a:ext cx="3988800" cy="2304256"/>
          </a:xfrm>
          <a:prstGeom prst="rect">
            <a:avLst/>
          </a:prstGeom>
        </p:spPr>
        <p:txBody>
          <a:bodyPr vert="horz" lIns="0" tIns="0" rIns="0" bIns="0" rtlCol="0" anchor="t">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61925" lvl="2" indent="-161925">
              <a:spcAft>
                <a:spcPts val="1200"/>
              </a:spcAft>
            </a:pPr>
            <a:r>
              <a:rPr lang="de-DE" dirty="0">
                <a:latin typeface="Calibri"/>
                <a:cs typeface="Calibri"/>
              </a:rPr>
              <a:t>2022 waren ca. 2.500 Wirkstoffe auf dem deutschen Arzneimittelmarkt im Verkehr</a:t>
            </a:r>
            <a:r>
              <a:rPr lang="de-DE" baseline="30000" dirty="0">
                <a:latin typeface="Calibri"/>
                <a:cs typeface="Calibri"/>
              </a:rPr>
              <a:t>1</a:t>
            </a:r>
            <a:r>
              <a:rPr lang="de-DE" dirty="0">
                <a:latin typeface="Calibri"/>
                <a:cs typeface="Calibri"/>
              </a:rPr>
              <a:t>.</a:t>
            </a:r>
            <a:endParaRPr lang="de-DE" dirty="0">
              <a:latin typeface="Calibri"/>
              <a:ea typeface="Calibri"/>
              <a:cs typeface="Calibri"/>
            </a:endParaRPr>
          </a:p>
          <a:p>
            <a:pPr marL="161925" lvl="2" indent="-161925">
              <a:spcAft>
                <a:spcPts val="1200"/>
              </a:spcAft>
            </a:pPr>
            <a:r>
              <a:rPr lang="de-DE" dirty="0">
                <a:latin typeface="Calibri"/>
                <a:cs typeface="Calibri"/>
              </a:rPr>
              <a:t>davon 1.300 Wirkstoffe mit Umweltrelevanz* </a:t>
            </a:r>
            <a:endParaRPr lang="de-DE" dirty="0">
              <a:latin typeface="Calibri"/>
              <a:ea typeface="Calibri"/>
              <a:cs typeface="Calibri"/>
            </a:endParaRPr>
          </a:p>
          <a:p>
            <a:pPr marL="161925" lvl="2" indent="-161925">
              <a:spcAft>
                <a:spcPts val="1200"/>
              </a:spcAft>
            </a:pPr>
            <a:r>
              <a:rPr lang="de-DE" dirty="0">
                <a:latin typeface="Calibri"/>
                <a:cs typeface="Calibri"/>
              </a:rPr>
              <a:t>Verbrauch der meisten Wirkstoffe (ca. 1.000) unter 1 Tonne/Jahr</a:t>
            </a:r>
            <a:r>
              <a:rPr lang="de-DE" baseline="30000" dirty="0">
                <a:latin typeface="Calibri"/>
                <a:cs typeface="Calibri"/>
              </a:rPr>
              <a:t>1</a:t>
            </a:r>
            <a:r>
              <a:rPr lang="de-DE" dirty="0">
                <a:latin typeface="Calibri"/>
                <a:cs typeface="Calibri"/>
              </a:rPr>
              <a:t> </a:t>
            </a:r>
            <a:endParaRPr lang="de-DE" dirty="0">
              <a:ea typeface="Calibri"/>
              <a:cs typeface="Calibri" panose="020F0502020204030204" pitchFamily="34" charset="0"/>
            </a:endParaRPr>
          </a:p>
          <a:p>
            <a:pPr marL="161925" lvl="2" indent="-161925">
              <a:lnSpc>
                <a:spcPct val="100000"/>
              </a:lnSpc>
              <a:spcAft>
                <a:spcPts val="1200"/>
              </a:spcAft>
            </a:pPr>
            <a:r>
              <a:rPr lang="de-DE" dirty="0">
                <a:latin typeface="Calibri"/>
                <a:cs typeface="Calibri"/>
              </a:rPr>
              <a:t>Anteilsmäßig hoher Verbrauch einzelner Wirkstoffe wie z. B. Antidiabetikum </a:t>
            </a:r>
            <a:r>
              <a:rPr lang="de-DE" dirty="0" err="1">
                <a:latin typeface="Calibri"/>
                <a:cs typeface="Calibri"/>
              </a:rPr>
              <a:t>Metformin</a:t>
            </a:r>
            <a:r>
              <a:rPr lang="de-DE" dirty="0">
                <a:latin typeface="Calibri"/>
                <a:cs typeface="Calibri"/>
              </a:rPr>
              <a:t> und Analgetika</a:t>
            </a:r>
            <a:r>
              <a:rPr lang="de-DE" baseline="30000" dirty="0">
                <a:latin typeface="Calibri"/>
                <a:cs typeface="Calibri"/>
              </a:rPr>
              <a:t>1</a:t>
            </a:r>
            <a:endParaRPr lang="de-DE" baseline="30000" dirty="0">
              <a:latin typeface="Calibri"/>
              <a:ea typeface="Calibri"/>
              <a:cs typeface="Calibri"/>
            </a:endParaRPr>
          </a:p>
        </p:txBody>
      </p:sp>
      <p:sp>
        <p:nvSpPr>
          <p:cNvPr id="16" name="TextBox 15">
            <a:extLst>
              <a:ext uri="{FF2B5EF4-FFF2-40B4-BE49-F238E27FC236}">
                <a16:creationId xmlns:a16="http://schemas.microsoft.com/office/drawing/2014/main" id="{D037BD53-7DD3-52DF-39DC-C0675A896818}"/>
              </a:ext>
            </a:extLst>
          </p:cNvPr>
          <p:cNvSpPr txBox="1"/>
          <p:nvPr/>
        </p:nvSpPr>
        <p:spPr>
          <a:xfrm>
            <a:off x="552000" y="4805190"/>
            <a:ext cx="3933800" cy="830997"/>
          </a:xfrm>
          <a:prstGeom prst="rect">
            <a:avLst/>
          </a:prstGeom>
          <a:noFill/>
        </p:spPr>
        <p:txBody>
          <a:bodyPr rot="0" spcFirstLastPara="0" vertOverflow="overflow" horzOverflow="overflow" vert="horz" wrap="square" lIns="0" tIns="45720" rIns="91440" bIns="45720" numCol="1" spcCol="0" rtlCol="0" fromWordArt="0" anchor="t" anchorCtr="0" forceAA="0" compatLnSpc="1">
            <a:prstTxWarp prst="textNoShape">
              <a:avLst/>
            </a:prstTxWarp>
            <a:spAutoFit/>
          </a:bodyPr>
          <a:lstStyle/>
          <a:p>
            <a:r>
              <a:rPr lang="en-US" sz="1200">
                <a:latin typeface="Calibri"/>
                <a:cs typeface="Calibri"/>
              </a:rPr>
              <a:t>*</a:t>
            </a:r>
            <a:r>
              <a:rPr lang="en-US" sz="1200" err="1">
                <a:latin typeface="Calibri"/>
                <a:cs typeface="Calibri"/>
              </a:rPr>
              <a:t>Umweltrelevanz</a:t>
            </a:r>
            <a:r>
              <a:rPr lang="en-US" sz="1200">
                <a:latin typeface="Calibri"/>
                <a:cs typeface="Calibri"/>
              </a:rPr>
              <a:t> </a:t>
            </a:r>
            <a:r>
              <a:rPr lang="en-US" sz="1200" err="1">
                <a:latin typeface="Calibri"/>
                <a:cs typeface="Calibri"/>
              </a:rPr>
              <a:t>nach</a:t>
            </a:r>
            <a:r>
              <a:rPr lang="en-US" sz="1200">
                <a:latin typeface="Calibri"/>
                <a:cs typeface="Calibri"/>
              </a:rPr>
              <a:t> EMA-</a:t>
            </a:r>
            <a:r>
              <a:rPr lang="en-US" sz="1200" err="1">
                <a:latin typeface="Calibri"/>
                <a:cs typeface="Calibri"/>
              </a:rPr>
              <a:t>Kriterien</a:t>
            </a:r>
            <a:r>
              <a:rPr lang="en-US" sz="1200">
                <a:latin typeface="Calibri"/>
                <a:cs typeface="Calibri"/>
              </a:rPr>
              <a:t>: </a:t>
            </a:r>
            <a:r>
              <a:rPr lang="en-US" sz="1200" err="1">
                <a:latin typeface="Calibri"/>
                <a:cs typeface="Calibri"/>
              </a:rPr>
              <a:t>betrifft</a:t>
            </a:r>
            <a:r>
              <a:rPr lang="en-US" sz="1200">
                <a:latin typeface="Calibri"/>
                <a:cs typeface="Calibri"/>
              </a:rPr>
              <a:t> </a:t>
            </a:r>
            <a:r>
              <a:rPr lang="en-US" sz="1200" err="1">
                <a:latin typeface="Calibri"/>
                <a:cs typeface="Calibri"/>
              </a:rPr>
              <a:t>nicht</a:t>
            </a:r>
            <a:r>
              <a:rPr lang="en-US" sz="1200">
                <a:latin typeface="Calibri"/>
                <a:cs typeface="Calibri"/>
              </a:rPr>
              <a:t> </a:t>
            </a:r>
            <a:r>
              <a:rPr lang="en-US" sz="1200" err="1">
                <a:latin typeface="Calibri"/>
                <a:cs typeface="Calibri"/>
              </a:rPr>
              <a:t>Wirkstoffe</a:t>
            </a:r>
            <a:r>
              <a:rPr lang="en-US" sz="1200">
                <a:latin typeface="Calibri"/>
                <a:cs typeface="Calibri"/>
              </a:rPr>
              <a:t> </a:t>
            </a:r>
            <a:r>
              <a:rPr lang="en-US" sz="1200" err="1">
                <a:latin typeface="Calibri"/>
                <a:cs typeface="Calibri"/>
              </a:rPr>
              <a:t>aus</a:t>
            </a:r>
            <a:r>
              <a:rPr lang="en-US" sz="1200">
                <a:latin typeface="Calibri"/>
                <a:cs typeface="Calibri"/>
              </a:rPr>
              <a:t> </a:t>
            </a:r>
            <a:r>
              <a:rPr lang="en-US" sz="1200" err="1">
                <a:latin typeface="Calibri"/>
                <a:ea typeface="+mn-lt"/>
                <a:cs typeface="+mn-lt"/>
              </a:rPr>
              <a:t>natürlich</a:t>
            </a:r>
            <a:r>
              <a:rPr lang="en-US" sz="1200">
                <a:latin typeface="Calibri"/>
                <a:ea typeface="+mn-lt"/>
                <a:cs typeface="+mn-lt"/>
              </a:rPr>
              <a:t> </a:t>
            </a:r>
            <a:r>
              <a:rPr lang="en-US" sz="1200" err="1">
                <a:latin typeface="Calibri"/>
                <a:ea typeface="+mn-lt"/>
                <a:cs typeface="+mn-lt"/>
              </a:rPr>
              <a:t>vorkommenden</a:t>
            </a:r>
            <a:r>
              <a:rPr lang="en-US" sz="1200">
                <a:latin typeface="Calibri"/>
                <a:ea typeface="+mn-lt"/>
                <a:cs typeface="+mn-lt"/>
              </a:rPr>
              <a:t> </a:t>
            </a:r>
            <a:r>
              <a:rPr lang="en-US" sz="1200" err="1">
                <a:latin typeface="Calibri"/>
                <a:ea typeface="+mn-lt"/>
                <a:cs typeface="+mn-lt"/>
              </a:rPr>
              <a:t>Stoffen</a:t>
            </a:r>
            <a:r>
              <a:rPr lang="en-US" sz="1200">
                <a:latin typeface="Calibri"/>
                <a:ea typeface="+mn-lt"/>
                <a:cs typeface="+mn-lt"/>
              </a:rPr>
              <a:t> </a:t>
            </a:r>
            <a:r>
              <a:rPr lang="en-US" sz="1200" err="1">
                <a:latin typeface="Calibri"/>
                <a:ea typeface="+mn-lt"/>
                <a:cs typeface="+mn-lt"/>
              </a:rPr>
              <a:t>wie</a:t>
            </a:r>
            <a:r>
              <a:rPr lang="en-US" sz="1200">
                <a:latin typeface="Calibri"/>
                <a:ea typeface="+mn-lt"/>
                <a:cs typeface="+mn-lt"/>
              </a:rPr>
              <a:t> </a:t>
            </a:r>
            <a:r>
              <a:rPr lang="en-US" sz="1200" err="1">
                <a:latin typeface="Calibri"/>
                <a:ea typeface="+mn-lt"/>
                <a:cs typeface="+mn-lt"/>
              </a:rPr>
              <a:t>Vitaminen</a:t>
            </a:r>
            <a:r>
              <a:rPr lang="en-US" sz="1200">
                <a:latin typeface="Calibri"/>
                <a:ea typeface="+mn-lt"/>
                <a:cs typeface="+mn-lt"/>
              </a:rPr>
              <a:t>, </a:t>
            </a:r>
            <a:r>
              <a:rPr lang="en-US" sz="1200" err="1">
                <a:latin typeface="Calibri"/>
                <a:ea typeface="+mn-lt"/>
                <a:cs typeface="+mn-lt"/>
              </a:rPr>
              <a:t>Elektrolyten</a:t>
            </a:r>
            <a:r>
              <a:rPr lang="en-US" sz="1200">
                <a:latin typeface="Calibri"/>
                <a:ea typeface="+mn-lt"/>
                <a:cs typeface="+mn-lt"/>
              </a:rPr>
              <a:t>, </a:t>
            </a:r>
            <a:r>
              <a:rPr lang="en-US" sz="1200" err="1">
                <a:latin typeface="Calibri"/>
                <a:ea typeface="+mn-lt"/>
                <a:cs typeface="+mn-lt"/>
              </a:rPr>
              <a:t>Aminosäuren</a:t>
            </a:r>
            <a:r>
              <a:rPr lang="en-US" sz="1200">
                <a:latin typeface="Calibri"/>
                <a:ea typeface="+mn-lt"/>
                <a:cs typeface="+mn-lt"/>
              </a:rPr>
              <a:t>, </a:t>
            </a:r>
            <a:r>
              <a:rPr lang="en-US" sz="1200" err="1">
                <a:latin typeface="Calibri"/>
                <a:ea typeface="+mn-lt"/>
                <a:cs typeface="+mn-lt"/>
              </a:rPr>
              <a:t>Peptiden</a:t>
            </a:r>
            <a:r>
              <a:rPr lang="en-US" sz="1200">
                <a:latin typeface="Calibri"/>
                <a:ea typeface="+mn-lt"/>
                <a:cs typeface="+mn-lt"/>
              </a:rPr>
              <a:t>, </a:t>
            </a:r>
            <a:r>
              <a:rPr lang="en-US" sz="1200" err="1">
                <a:latin typeface="Calibri"/>
                <a:ea typeface="+mn-lt"/>
                <a:cs typeface="+mn-lt"/>
              </a:rPr>
              <a:t>Proteinen</a:t>
            </a:r>
            <a:r>
              <a:rPr lang="en-US" sz="1200">
                <a:latin typeface="Calibri"/>
                <a:ea typeface="+mn-lt"/>
                <a:cs typeface="+mn-lt"/>
              </a:rPr>
              <a:t>, </a:t>
            </a:r>
            <a:r>
              <a:rPr lang="en-US" sz="1200" err="1">
                <a:latin typeface="Calibri"/>
                <a:ea typeface="+mn-lt"/>
                <a:cs typeface="+mn-lt"/>
              </a:rPr>
              <a:t>Nukleotiden</a:t>
            </a:r>
            <a:r>
              <a:rPr lang="en-US" sz="1200">
                <a:latin typeface="Calibri"/>
                <a:ea typeface="+mn-lt"/>
                <a:cs typeface="+mn-lt"/>
              </a:rPr>
              <a:t> etc. (EMEA/CHMP/SWP/4447/00 Rev. 1- Corr.)</a:t>
            </a:r>
            <a:endParaRPr lang="en-US" sz="1200">
              <a:latin typeface="Calibri"/>
              <a:ea typeface="Cambria"/>
              <a:cs typeface="Calibri"/>
            </a:endParaRPr>
          </a:p>
        </p:txBody>
      </p:sp>
      <p:pic>
        <p:nvPicPr>
          <p:cNvPr id="10" name="Picture 9" descr="Flächendiagramm Entwicklung des Verbrauch von Humanarzneimitteln in Deutschland">
            <a:extLst>
              <a:ext uri="{FF2B5EF4-FFF2-40B4-BE49-F238E27FC236}">
                <a16:creationId xmlns:a16="http://schemas.microsoft.com/office/drawing/2014/main" id="{75B1CA0A-1049-EA03-EA3F-239522C09BDF}"/>
              </a:ext>
            </a:extLst>
          </p:cNvPr>
          <p:cNvPicPr>
            <a:picLocks noChangeAspect="1"/>
          </p:cNvPicPr>
          <p:nvPr/>
        </p:nvPicPr>
        <p:blipFill rotWithShape="1">
          <a:blip r:embed="rId3"/>
          <a:srcRect r="-93" b="12026"/>
          <a:stretch/>
        </p:blipFill>
        <p:spPr>
          <a:xfrm>
            <a:off x="4601165" y="1416424"/>
            <a:ext cx="7256878" cy="4522684"/>
          </a:xfrm>
          <a:prstGeom prst="rect">
            <a:avLst/>
          </a:prstGeom>
        </p:spPr>
      </p:pic>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3377682" y="6167535"/>
            <a:ext cx="8141223" cy="330401"/>
          </a:xfrm>
        </p:spPr>
        <p:txBody>
          <a:bodyPr vert="horz" lIns="0" tIns="0" rIns="0" bIns="0" rtlCol="0" anchor="t">
            <a:noAutofit/>
          </a:bodyPr>
          <a:lstStyle/>
          <a:p>
            <a:r>
              <a:rPr lang="de-DE" dirty="0">
                <a:latin typeface="Calibri"/>
                <a:ea typeface="Cambria"/>
                <a:cs typeface="Calibri"/>
              </a:rPr>
              <a:t>Quelle</a:t>
            </a:r>
            <a:r>
              <a:rPr lang="de-DE" sz="1000" dirty="0">
                <a:latin typeface="Calibri"/>
                <a:ea typeface="Cambria"/>
                <a:cs typeface="Calibri"/>
              </a:rPr>
              <a:t>: </a:t>
            </a:r>
            <a:r>
              <a:rPr lang="de-DE" dirty="0">
                <a:latin typeface="Calibri"/>
                <a:ea typeface="Cambria"/>
                <a:cs typeface="Calibri"/>
              </a:rPr>
              <a:t>1. </a:t>
            </a:r>
            <a:r>
              <a:rPr lang="en-US" dirty="0">
                <a:latin typeface="Calibri"/>
                <a:cs typeface="Calibri"/>
              </a:rPr>
              <a:t>Based on internal analysis by UBA using data from the following source: IQVIA MIDAS® Quarterly volume (kg) sales data for Germany </a:t>
            </a:r>
            <a:r>
              <a:rPr lang="en-US" dirty="0" err="1">
                <a:latin typeface="Calibri"/>
                <a:cs typeface="Calibri"/>
              </a:rPr>
              <a:t>Pharmascope</a:t>
            </a:r>
            <a:r>
              <a:rPr lang="en-US" dirty="0">
                <a:latin typeface="Calibri"/>
                <a:cs typeface="Calibri"/>
              </a:rPr>
              <a:t> and Germany Hospital; Data period: Calendar Year 2010 - 2022, reflecting estimates of real-world activity. Copyright IQVIA. All rights reserved.</a:t>
            </a:r>
            <a:endParaRPr lang="de-DE" i="1" dirty="0">
              <a:ea typeface="Calibri"/>
              <a:cs typeface="Calibri"/>
            </a:endParaRPr>
          </a:p>
          <a:p>
            <a:endParaRPr lang="de-DE" dirty="0"/>
          </a:p>
        </p:txBody>
      </p:sp>
      <p:sp>
        <p:nvSpPr>
          <p:cNvPr id="4" name="Textplatzhalter 3"/>
          <p:cNvSpPr>
            <a:spLocks noGrp="1"/>
          </p:cNvSpPr>
          <p:nvPr>
            <p:ph type="body" sz="quarter" idx="13"/>
          </p:nvPr>
        </p:nvSpPr>
        <p:spPr/>
        <p:txBody>
          <a:bodyPr/>
          <a:lstStyle/>
          <a:p>
            <a:r>
              <a:rPr lang="de-DE"/>
              <a:t>Lernziel: Gesellschaftlicher Umgang mit Arzneimitteln</a:t>
            </a:r>
          </a:p>
        </p:txBody>
      </p:sp>
      <p:sp>
        <p:nvSpPr>
          <p:cNvPr id="5" name="Foliennummernplatzhalter 4"/>
          <p:cNvSpPr>
            <a:spLocks noGrp="1"/>
          </p:cNvSpPr>
          <p:nvPr>
            <p:ph type="sldNum" sz="quarter" idx="12"/>
          </p:nvPr>
        </p:nvSpPr>
        <p:spPr/>
        <p:txBody>
          <a:bodyPr/>
          <a:lstStyle/>
          <a:p>
            <a:fld id="{4F0D2E71-061B-4E4D-BF94-C6A9FAAAA5EA}" type="slidenum">
              <a:rPr lang="de-DE" smtClean="0"/>
              <a:pPr/>
              <a:t>12</a:t>
            </a:fld>
            <a:endParaRPr lang="de-DE"/>
          </a:p>
        </p:txBody>
      </p:sp>
    </p:spTree>
    <p:extLst>
      <p:ext uri="{BB962C8B-B14F-4D97-AF65-F5344CB8AC3E}">
        <p14:creationId xmlns:p14="http://schemas.microsoft.com/office/powerpoint/2010/main" val="9598600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br>
              <a:rPr lang="de-DE" dirty="0"/>
            </a:br>
            <a:r>
              <a:rPr lang="de-DE" dirty="0"/>
              <a:t>Wachstumsprognose für den rezeptpflichtigen Humanarzneimittelverbrauch in Deutschland</a:t>
            </a:r>
          </a:p>
        </p:txBody>
      </p:sp>
      <p:sp>
        <p:nvSpPr>
          <p:cNvPr id="3" name="Inhaltsplatzhalter 7">
            <a:extLst>
              <a:ext uri="{FF2B5EF4-FFF2-40B4-BE49-F238E27FC236}">
                <a16:creationId xmlns:a16="http://schemas.microsoft.com/office/drawing/2014/main" id="{FDD76F3F-8640-BEBE-FF71-3D531D6CBF5C}"/>
              </a:ext>
            </a:extLst>
          </p:cNvPr>
          <p:cNvSpPr>
            <a:spLocks noGrp="1"/>
          </p:cNvSpPr>
          <p:nvPr/>
        </p:nvSpPr>
        <p:spPr>
          <a:xfrm>
            <a:off x="552451" y="1700808"/>
            <a:ext cx="3988800" cy="1677433"/>
          </a:xfrm>
          <a:prstGeom prst="rect">
            <a:avLst/>
          </a:prstGeom>
        </p:spPr>
        <p:txBody>
          <a:bodyPr vert="horz" lIns="0" tIns="0" rIns="0" bIns="0" rtlCol="0">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2">
              <a:lnSpc>
                <a:spcPct val="100000"/>
              </a:lnSpc>
              <a:spcAft>
                <a:spcPts val="1200"/>
              </a:spcAft>
            </a:pPr>
            <a:r>
              <a:rPr lang="de-DE"/>
              <a:t>Aufgrund des demografischen Wandels Zunahme des Arzneimittelverbrauchs</a:t>
            </a:r>
          </a:p>
          <a:p>
            <a:pPr lvl="2">
              <a:lnSpc>
                <a:spcPct val="100000"/>
              </a:lnSpc>
            </a:pPr>
            <a:r>
              <a:rPr lang="de-DE"/>
              <a:t>Abbildung: Wachstumsprognose für den rezeptpflichtigen Humanarzneimittelverbrauch</a:t>
            </a:r>
          </a:p>
          <a:p>
            <a:pPr lvl="2"/>
            <a:endParaRPr lang="de-DE"/>
          </a:p>
          <a:p>
            <a:pPr lvl="2"/>
            <a:endParaRPr lang="de-DE"/>
          </a:p>
          <a:p>
            <a:pPr marL="342000" lvl="4" indent="0">
              <a:buClr>
                <a:srgbClr val="5EAD35"/>
              </a:buClr>
              <a:buNone/>
            </a:pPr>
            <a:endParaRPr lang="de-DE">
              <a:solidFill>
                <a:prstClr val="black"/>
              </a:solidFill>
            </a:endParaRPr>
          </a:p>
        </p:txBody>
      </p:sp>
      <p:sp>
        <p:nvSpPr>
          <p:cNvPr id="14" name="Rechteck: diagonal liegende Ecken abgerundet 8">
            <a:extLst>
              <a:ext uri="{FF2B5EF4-FFF2-40B4-BE49-F238E27FC236}">
                <a16:creationId xmlns:a16="http://schemas.microsoft.com/office/drawing/2014/main" id="{EC4F82C4-E5E5-475B-EFBE-38F5FFC8C654}"/>
              </a:ext>
            </a:extLst>
          </p:cNvPr>
          <p:cNvSpPr/>
          <p:nvPr/>
        </p:nvSpPr>
        <p:spPr>
          <a:xfrm>
            <a:off x="552000" y="3808823"/>
            <a:ext cx="5089464" cy="1779563"/>
          </a:xfrm>
          <a:prstGeom prst="snip2DiagRect">
            <a:avLst/>
          </a:prstGeom>
          <a:solidFill>
            <a:schemeClr val="accent2"/>
          </a:solidFill>
        </p:spPr>
        <p:txBody>
          <a:bodyPr wrap="square" lIns="91440" tIns="108000" rIns="91440" bIns="180000" anchor="ctr">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1200"/>
              </a:spcAft>
            </a:pPr>
            <a:r>
              <a:rPr lang="de-DE" dirty="0">
                <a:solidFill>
                  <a:schemeClr val="bg1"/>
                </a:solidFill>
                <a:latin typeface="Calibri"/>
                <a:cs typeface="Calibri"/>
              </a:rPr>
              <a:t>„Die demographische Entwicklung und der altersbedingte Mehrverbrauch ist einer der Treiber des steigenden  Arzneimittelverbrauchs.“</a:t>
            </a:r>
            <a:endParaRPr lang="de-DE" i="1" dirty="0">
              <a:solidFill>
                <a:schemeClr val="bg1"/>
              </a:solidFill>
              <a:latin typeface="Calibri" panose="020F0502020204030204" pitchFamily="34" charset="0"/>
            </a:endParaRPr>
          </a:p>
          <a:p>
            <a:r>
              <a:rPr lang="de-DE" sz="1400" dirty="0">
                <a:solidFill>
                  <a:schemeClr val="bg1"/>
                </a:solidFill>
                <a:latin typeface="Calibri" panose="020F0502020204030204" pitchFamily="34" charset="0"/>
              </a:rPr>
              <a:t>Aus: </a:t>
            </a:r>
            <a:r>
              <a:rPr lang="de-DE" sz="1400" dirty="0" err="1">
                <a:solidFill>
                  <a:schemeClr val="bg1"/>
                </a:solidFill>
                <a:latin typeface="Calibri" panose="020F0502020204030204" pitchFamily="34" charset="0"/>
              </a:rPr>
              <a:t>civity</a:t>
            </a:r>
            <a:r>
              <a:rPr lang="de-DE" sz="1400" dirty="0">
                <a:solidFill>
                  <a:schemeClr val="bg1"/>
                </a:solidFill>
                <a:latin typeface="Calibri" panose="020F0502020204030204" pitchFamily="34" charset="0"/>
              </a:rPr>
              <a:t>-Analyse (2017)</a:t>
            </a:r>
          </a:p>
        </p:txBody>
      </p:sp>
      <p:pic>
        <p:nvPicPr>
          <p:cNvPr id="8" name="Grafik 9" descr="%-Flächendiagramm Wachstumsprognose für den rezeptpflichtigen Humanarzneimittelverbrauch in Deutschland">
            <a:extLst>
              <a:ext uri="{FF2B5EF4-FFF2-40B4-BE49-F238E27FC236}">
                <a16:creationId xmlns:a16="http://schemas.microsoft.com/office/drawing/2014/main" id="{A215EDA3-2E30-8CB6-3441-2E35BCDE73B5}"/>
              </a:ext>
            </a:extLst>
          </p:cNvPr>
          <p:cNvPicPr>
            <a:picLocks noChangeAspect="1"/>
          </p:cNvPicPr>
          <p:nvPr/>
        </p:nvPicPr>
        <p:blipFill rotWithShape="1">
          <a:blip r:embed="rId2"/>
          <a:srcRect b="9513"/>
          <a:stretch/>
        </p:blipFill>
        <p:spPr>
          <a:xfrm>
            <a:off x="6034157" y="1634551"/>
            <a:ext cx="5550734" cy="4092538"/>
          </a:xfrm>
          <a:prstGeom prst="rect">
            <a:avLst/>
          </a:prstGeom>
        </p:spPr>
      </p:pic>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3647728" y="6237288"/>
            <a:ext cx="7947375" cy="260648"/>
          </a:xfrm>
        </p:spPr>
        <p:txBody>
          <a:bodyPr vert="horz" lIns="0" tIns="0" rIns="0" bIns="0" rtlCol="0" anchor="t">
            <a:noAutofit/>
          </a:bodyPr>
          <a:lstStyle/>
          <a:p>
            <a:r>
              <a:rPr lang="de-DE" sz="1000">
                <a:latin typeface="Calibri"/>
                <a:ea typeface="Cambria"/>
                <a:cs typeface="Calibri"/>
              </a:rPr>
              <a:t>Quelle: </a:t>
            </a:r>
            <a:r>
              <a:rPr lang="de-DE">
                <a:latin typeface="Calibri"/>
                <a:ea typeface="Calibri"/>
                <a:cs typeface="Calibri"/>
              </a:rPr>
              <a:t>verändert nach </a:t>
            </a:r>
            <a:r>
              <a:rPr lang="de-DE" err="1">
                <a:latin typeface="Calibri"/>
                <a:ea typeface="Calibri"/>
                <a:cs typeface="Calibri"/>
              </a:rPr>
              <a:t>Civity</a:t>
            </a:r>
            <a:r>
              <a:rPr lang="de-DE">
                <a:latin typeface="Calibri"/>
                <a:ea typeface="Calibri"/>
                <a:cs typeface="Calibri"/>
              </a:rPr>
              <a:t> (2017), </a:t>
            </a:r>
            <a:r>
              <a:rPr lang="de-DE">
                <a:solidFill>
                  <a:schemeClr val="accent2"/>
                </a:solidFill>
                <a:latin typeface="Calibri"/>
                <a:ea typeface="Calibri"/>
                <a:cs typeface="Calibri"/>
                <a:hlinkClick r:id="rId3">
                  <a:extLst>
                    <a:ext uri="{A12FA001-AC4F-418D-AE19-62706E023703}">
                      <ahyp:hlinkClr xmlns:ahyp="http://schemas.microsoft.com/office/drawing/2018/hyperlinkcolor" val="tx"/>
                    </a:ext>
                  </a:extLst>
                </a:hlinkClick>
              </a:rPr>
              <a:t>https://civity.de/asset/de/sites/3/2018/05/arzneimittelstudie_final_20171218.pdf</a:t>
            </a:r>
            <a:endParaRPr lang="de-DE">
              <a:solidFill>
                <a:schemeClr val="accent2"/>
              </a:solidFill>
              <a:cs typeface="Calibri"/>
            </a:endParaRPr>
          </a:p>
          <a:p>
            <a:endParaRPr lang="de-DE"/>
          </a:p>
        </p:txBody>
      </p:sp>
      <p:sp>
        <p:nvSpPr>
          <p:cNvPr id="4" name="Textplatzhalter 3"/>
          <p:cNvSpPr>
            <a:spLocks noGrp="1"/>
          </p:cNvSpPr>
          <p:nvPr>
            <p:ph type="body" sz="quarter" idx="13"/>
          </p:nvPr>
        </p:nvSpPr>
        <p:spPr/>
        <p:txBody>
          <a:bodyPr/>
          <a:lstStyle/>
          <a:p>
            <a:r>
              <a:rPr lang="de-DE"/>
              <a:t>Lernziel: Gesellschaftlicher Umgang mit Arzneimitteln</a:t>
            </a:r>
          </a:p>
        </p:txBody>
      </p:sp>
      <p:sp>
        <p:nvSpPr>
          <p:cNvPr id="5" name="Foliennummernplatzhalter 4"/>
          <p:cNvSpPr>
            <a:spLocks noGrp="1"/>
          </p:cNvSpPr>
          <p:nvPr>
            <p:ph type="sldNum" sz="quarter" idx="12"/>
          </p:nvPr>
        </p:nvSpPr>
        <p:spPr/>
        <p:txBody>
          <a:bodyPr/>
          <a:lstStyle/>
          <a:p>
            <a:fld id="{4F0D2E71-061B-4E4D-BF94-C6A9FAAAA5EA}" type="slidenum">
              <a:rPr lang="de-DE" smtClean="0"/>
              <a:pPr/>
              <a:t>13</a:t>
            </a:fld>
            <a:endParaRPr lang="de-DE"/>
          </a:p>
        </p:txBody>
      </p:sp>
    </p:spTree>
    <p:extLst>
      <p:ext uri="{BB962C8B-B14F-4D97-AF65-F5344CB8AC3E}">
        <p14:creationId xmlns:p14="http://schemas.microsoft.com/office/powerpoint/2010/main" val="17998492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latin typeface="Calibri"/>
                <a:cs typeface="Calibri"/>
              </a:rPr>
              <a:t>Humanarzneimittelmarkt in Deutschland (Stand 2022)</a:t>
            </a:r>
            <a:endParaRPr lang="de-DE" dirty="0"/>
          </a:p>
        </p:txBody>
      </p:sp>
      <p:sp>
        <p:nvSpPr>
          <p:cNvPr id="3" name="Inhaltsplatzhalter 7">
            <a:extLst>
              <a:ext uri="{FF2B5EF4-FFF2-40B4-BE49-F238E27FC236}">
                <a16:creationId xmlns:a16="http://schemas.microsoft.com/office/drawing/2014/main" id="{FDD76F3F-8640-BEBE-FF71-3D531D6CBF5C}"/>
              </a:ext>
            </a:extLst>
          </p:cNvPr>
          <p:cNvSpPr>
            <a:spLocks noGrp="1"/>
          </p:cNvSpPr>
          <p:nvPr/>
        </p:nvSpPr>
        <p:spPr>
          <a:xfrm>
            <a:off x="552451" y="1497013"/>
            <a:ext cx="4463430" cy="3410983"/>
          </a:xfrm>
          <a:prstGeom prst="rect">
            <a:avLst/>
          </a:prstGeom>
        </p:spPr>
        <p:txBody>
          <a:bodyPr vert="horz" lIns="0" tIns="0" rIns="0" bIns="0" rtlCol="0" anchor="t">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lvl="1" indent="-285750" defTabSz="449263" fontAlgn="base">
              <a:spcBef>
                <a:spcPts val="300"/>
              </a:spcBef>
              <a:spcAft>
                <a:spcPts val="600"/>
              </a:spcAft>
              <a:buClr>
                <a:schemeClr val="accent1"/>
              </a:buClr>
              <a:buFont typeface="Arial" pitchFamily="2" charset="2"/>
              <a:buChar char="•"/>
              <a:tabLst>
                <a:tab pos="361950" algn="l"/>
              </a:tabLst>
            </a:pPr>
            <a:r>
              <a:rPr lang="de-DE" dirty="0">
                <a:solidFill>
                  <a:srgbClr val="000000"/>
                </a:solidFill>
                <a:latin typeface="+mj-lt"/>
              </a:rPr>
              <a:t>&gt; 10.000 t/a Wirkstoffe mit Umweltrelevanz nach EMA-Kriterien (2022)</a:t>
            </a:r>
            <a:r>
              <a:rPr lang="de-DE" baseline="30000" dirty="0">
                <a:solidFill>
                  <a:srgbClr val="000000"/>
                </a:solidFill>
                <a:latin typeface="+mj-lt"/>
              </a:rPr>
              <a:t>1</a:t>
            </a:r>
            <a:endParaRPr lang="de-DE" baseline="30000" dirty="0">
              <a:solidFill>
                <a:srgbClr val="000000"/>
              </a:solidFill>
              <a:latin typeface="+mj-lt"/>
              <a:cs typeface="Calibri"/>
            </a:endParaRPr>
          </a:p>
          <a:p>
            <a:pPr marL="800100" lvl="1" indent="-342900" defTabSz="449263" fontAlgn="base">
              <a:spcBef>
                <a:spcPts val="300"/>
              </a:spcBef>
              <a:spcAft>
                <a:spcPts val="600"/>
              </a:spcAft>
              <a:buClr>
                <a:schemeClr val="accent2"/>
              </a:buClr>
              <a:buFont typeface="Arial" panose="05000000000000000000" pitchFamily="2" charset="2"/>
              <a:buChar char="•"/>
              <a:tabLst>
                <a:tab pos="361950" algn="l"/>
              </a:tabLst>
            </a:pPr>
            <a:r>
              <a:rPr lang="de-DE" dirty="0">
                <a:solidFill>
                  <a:srgbClr val="000000"/>
                </a:solidFill>
                <a:latin typeface="+mj-lt"/>
              </a:rPr>
              <a:t>davon ca. 570 t/a Antibiotika</a:t>
            </a:r>
            <a:r>
              <a:rPr lang="de-DE" baseline="30000" dirty="0">
                <a:solidFill>
                  <a:srgbClr val="000000"/>
                </a:solidFill>
                <a:latin typeface="+mj-lt"/>
              </a:rPr>
              <a:t>2</a:t>
            </a:r>
            <a:r>
              <a:rPr lang="de-DE" dirty="0">
                <a:solidFill>
                  <a:srgbClr val="000000"/>
                </a:solidFill>
                <a:latin typeface="+mj-lt"/>
              </a:rPr>
              <a:t> </a:t>
            </a:r>
            <a:endParaRPr lang="de-DE" dirty="0">
              <a:solidFill>
                <a:srgbClr val="000000"/>
              </a:solidFill>
              <a:latin typeface="+mj-lt"/>
              <a:cs typeface="Calibri"/>
            </a:endParaRPr>
          </a:p>
          <a:p>
            <a:pPr marL="800100" lvl="1" indent="-342900" defTabSz="449263" fontAlgn="base">
              <a:spcBef>
                <a:spcPts val="300"/>
              </a:spcBef>
              <a:spcAft>
                <a:spcPts val="600"/>
              </a:spcAft>
              <a:buClr>
                <a:schemeClr val="accent2"/>
              </a:buClr>
              <a:buFont typeface="Arial" panose="05000000000000000000" pitchFamily="2" charset="2"/>
              <a:buChar char="•"/>
              <a:tabLst>
                <a:tab pos="361950" algn="l"/>
              </a:tabLst>
            </a:pPr>
            <a:r>
              <a:rPr lang="de-DE" dirty="0">
                <a:solidFill>
                  <a:srgbClr val="000000"/>
                </a:solidFill>
                <a:latin typeface="+mj-lt"/>
              </a:rPr>
              <a:t>über 50 % des Verbrauchs entfallen auf             5 Wirkstoffe: </a:t>
            </a:r>
            <a:r>
              <a:rPr lang="de-DE" dirty="0" err="1">
                <a:solidFill>
                  <a:srgbClr val="000000"/>
                </a:solidFill>
                <a:latin typeface="+mj-lt"/>
              </a:rPr>
              <a:t>Metformin</a:t>
            </a:r>
            <a:r>
              <a:rPr lang="de-DE" dirty="0">
                <a:solidFill>
                  <a:srgbClr val="000000"/>
                </a:solidFill>
                <a:latin typeface="+mj-lt"/>
              </a:rPr>
              <a:t>, Ibuprofen, Metamizol, ASS und Paracetamol</a:t>
            </a:r>
            <a:r>
              <a:rPr lang="de-DE" baseline="30000" dirty="0">
                <a:solidFill>
                  <a:srgbClr val="000000"/>
                </a:solidFill>
                <a:latin typeface="+mj-lt"/>
              </a:rPr>
              <a:t>1</a:t>
            </a:r>
            <a:r>
              <a:rPr lang="de-DE" dirty="0">
                <a:solidFill>
                  <a:srgbClr val="000000"/>
                </a:solidFill>
                <a:latin typeface="+mj-lt"/>
              </a:rPr>
              <a:t>  </a:t>
            </a:r>
            <a:endParaRPr lang="de-DE" dirty="0">
              <a:solidFill>
                <a:srgbClr val="000000"/>
              </a:solidFill>
              <a:latin typeface="+mj-lt"/>
              <a:cs typeface="Calibri"/>
            </a:endParaRPr>
          </a:p>
          <a:p>
            <a:pPr marL="285750" lvl="1" indent="-285750" defTabSz="449263" fontAlgn="base">
              <a:spcBef>
                <a:spcPts val="300"/>
              </a:spcBef>
              <a:spcAft>
                <a:spcPts val="600"/>
              </a:spcAft>
              <a:buClr>
                <a:schemeClr val="accent1"/>
              </a:buClr>
              <a:buFont typeface="Arial" pitchFamily="2" charset="2"/>
              <a:buChar char="•"/>
              <a:tabLst>
                <a:tab pos="361950" algn="l"/>
              </a:tabLst>
            </a:pPr>
            <a:r>
              <a:rPr lang="de-DE" dirty="0">
                <a:solidFill>
                  <a:srgbClr val="000000"/>
                </a:solidFill>
                <a:latin typeface="+mj-lt"/>
              </a:rPr>
              <a:t>Unter Wirkstoffen mit niedrigem Verbrauch auch ca. 100 endokrin aktive Wirkstoffe mit hoher Umweltrelevanz</a:t>
            </a:r>
            <a:endParaRPr lang="de-DE" dirty="0">
              <a:solidFill>
                <a:srgbClr val="000000"/>
              </a:solidFill>
              <a:latin typeface="+mj-lt"/>
              <a:cs typeface="Calibri"/>
            </a:endParaRPr>
          </a:p>
        </p:txBody>
      </p:sp>
      <p:graphicFrame>
        <p:nvGraphicFramePr>
          <p:cNvPr id="10" name="Table 9">
            <a:extLst>
              <a:ext uri="{FF2B5EF4-FFF2-40B4-BE49-F238E27FC236}">
                <a16:creationId xmlns:a16="http://schemas.microsoft.com/office/drawing/2014/main" id="{6A0E3E7B-19B6-561B-8A0C-E192830F6C29}"/>
              </a:ext>
            </a:extLst>
          </p:cNvPr>
          <p:cNvGraphicFramePr>
            <a:graphicFrameLocks noGrp="1"/>
          </p:cNvGraphicFramePr>
          <p:nvPr>
            <p:extLst>
              <p:ext uri="{D42A27DB-BD31-4B8C-83A1-F6EECF244321}">
                <p14:modId xmlns:p14="http://schemas.microsoft.com/office/powerpoint/2010/main" val="1979784952"/>
              </p:ext>
            </p:extLst>
          </p:nvPr>
        </p:nvGraphicFramePr>
        <p:xfrm>
          <a:off x="5735960" y="1507484"/>
          <a:ext cx="5903590" cy="3410983"/>
        </p:xfrm>
        <a:graphic>
          <a:graphicData uri="http://schemas.openxmlformats.org/drawingml/2006/table">
            <a:tbl>
              <a:tblPr firstRow="1" bandRow="1">
                <a:tableStyleId>{5C22544A-7EE6-4342-B048-85BDC9FD1C3A}</a:tableStyleId>
              </a:tblPr>
              <a:tblGrid>
                <a:gridCol w="1440160">
                  <a:extLst>
                    <a:ext uri="{9D8B030D-6E8A-4147-A177-3AD203B41FA5}">
                      <a16:colId xmlns:a16="http://schemas.microsoft.com/office/drawing/2014/main" val="553958959"/>
                    </a:ext>
                  </a:extLst>
                </a:gridCol>
                <a:gridCol w="4463430">
                  <a:extLst>
                    <a:ext uri="{9D8B030D-6E8A-4147-A177-3AD203B41FA5}">
                      <a16:colId xmlns:a16="http://schemas.microsoft.com/office/drawing/2014/main" val="2499231058"/>
                    </a:ext>
                  </a:extLst>
                </a:gridCol>
              </a:tblGrid>
              <a:tr h="369454">
                <a:tc gridSpan="2">
                  <a:txBody>
                    <a:bodyPr/>
                    <a:lstStyle/>
                    <a:p>
                      <a:r>
                        <a:rPr lang="en-US">
                          <a:latin typeface="Calibri"/>
                        </a:rPr>
                        <a:t>Verbrauchsklassen</a:t>
                      </a:r>
                      <a:r>
                        <a:rPr lang="en-US" baseline="30000">
                          <a:latin typeface="Calibri"/>
                        </a:rPr>
                        <a:t>1</a:t>
                      </a:r>
                    </a:p>
                  </a:txBody>
                  <a:tcPr>
                    <a:solidFill>
                      <a:schemeClr val="accent1"/>
                    </a:solidFill>
                  </a:tcPr>
                </a:tc>
                <a:tc hMerge="1">
                  <a:txBody>
                    <a:bodyPr/>
                    <a:lstStyle/>
                    <a:p>
                      <a:endParaRPr lang="en-US">
                        <a:latin typeface="Calibri"/>
                      </a:endParaRPr>
                    </a:p>
                  </a:txBody>
                  <a:tcPr>
                    <a:solidFill>
                      <a:schemeClr val="accent1"/>
                    </a:solidFill>
                  </a:tcPr>
                </a:tc>
                <a:extLst>
                  <a:ext uri="{0D108BD9-81ED-4DB2-BD59-A6C34878D82A}">
                    <a16:rowId xmlns:a16="http://schemas.microsoft.com/office/drawing/2014/main" val="286103888"/>
                  </a:ext>
                </a:extLst>
              </a:tr>
              <a:tr h="369454">
                <a:tc>
                  <a:txBody>
                    <a:bodyPr/>
                    <a:lstStyle/>
                    <a:p>
                      <a:r>
                        <a:rPr lang="en-US" dirty="0">
                          <a:latin typeface="Calibri"/>
                        </a:rPr>
                        <a:t>&gt; 1.000 t</a:t>
                      </a:r>
                    </a:p>
                  </a:txBody>
                  <a:tcPr>
                    <a:solidFill>
                      <a:schemeClr val="bg1"/>
                    </a:solidFill>
                  </a:tcPr>
                </a:tc>
                <a:tc>
                  <a:txBody>
                    <a:bodyPr/>
                    <a:lstStyle/>
                    <a:p>
                      <a:pPr lvl="0" algn="l">
                        <a:lnSpc>
                          <a:spcPct val="100000"/>
                        </a:lnSpc>
                        <a:spcBef>
                          <a:spcPts val="0"/>
                        </a:spcBef>
                        <a:spcAft>
                          <a:spcPts val="0"/>
                        </a:spcAft>
                        <a:buNone/>
                      </a:pPr>
                      <a:r>
                        <a:rPr lang="en-US" sz="1800" b="0" i="0" u="none" strike="noStrike" noProof="0" dirty="0">
                          <a:latin typeface="Calibri"/>
                        </a:rPr>
                        <a:t>Metformin, Ibuprofen , </a:t>
                      </a:r>
                      <a:r>
                        <a:rPr lang="en-US" sz="1800" b="0" i="0" u="none" strike="noStrike" noProof="0" dirty="0" err="1">
                          <a:latin typeface="Calibri"/>
                        </a:rPr>
                        <a:t>Metamizol</a:t>
                      </a:r>
                      <a:endParaRPr lang="en-US" dirty="0">
                        <a:latin typeface="Calibri"/>
                      </a:endParaRPr>
                    </a:p>
                  </a:txBody>
                  <a:tcPr>
                    <a:solidFill>
                      <a:schemeClr val="bg1"/>
                    </a:solidFill>
                  </a:tcPr>
                </a:tc>
                <a:extLst>
                  <a:ext uri="{0D108BD9-81ED-4DB2-BD59-A6C34878D82A}">
                    <a16:rowId xmlns:a16="http://schemas.microsoft.com/office/drawing/2014/main" val="1215923712"/>
                  </a:ext>
                </a:extLst>
              </a:tr>
              <a:tr h="370840">
                <a:tc>
                  <a:txBody>
                    <a:bodyPr/>
                    <a:lstStyle/>
                    <a:p>
                      <a:pPr marL="0" indent="0">
                        <a:buNone/>
                      </a:pPr>
                      <a:r>
                        <a:rPr lang="en-US" sz="1800" b="0" i="0" u="none" strike="noStrike" noProof="0">
                          <a:solidFill>
                            <a:srgbClr val="000000"/>
                          </a:solidFill>
                          <a:latin typeface="Calibri"/>
                        </a:rPr>
                        <a:t>&gt; </a:t>
                      </a:r>
                      <a:r>
                        <a:rPr lang="en-US">
                          <a:latin typeface="Calibri"/>
                        </a:rPr>
                        <a:t>500 t</a:t>
                      </a:r>
                    </a:p>
                  </a:txBody>
                  <a:tcPr>
                    <a:solidFill>
                      <a:schemeClr val="bg1">
                        <a:lumMod val="95000"/>
                      </a:schemeClr>
                    </a:solidFill>
                  </a:tcPr>
                </a:tc>
                <a:tc>
                  <a:txBody>
                    <a:bodyPr/>
                    <a:lstStyle/>
                    <a:p>
                      <a:r>
                        <a:rPr lang="en-US" dirty="0">
                          <a:latin typeface="Calibri"/>
                        </a:rPr>
                        <a:t>Paracetamol</a:t>
                      </a:r>
                    </a:p>
                  </a:txBody>
                  <a:tcPr>
                    <a:solidFill>
                      <a:schemeClr val="bg1">
                        <a:lumMod val="95000"/>
                      </a:schemeClr>
                    </a:solidFill>
                  </a:tcPr>
                </a:tc>
                <a:extLst>
                  <a:ext uri="{0D108BD9-81ED-4DB2-BD59-A6C34878D82A}">
                    <a16:rowId xmlns:a16="http://schemas.microsoft.com/office/drawing/2014/main" val="2936981496"/>
                  </a:ext>
                </a:extLst>
              </a:tr>
              <a:tr h="370840">
                <a:tc>
                  <a:txBody>
                    <a:bodyPr/>
                    <a:lstStyle/>
                    <a:p>
                      <a:pPr lvl="0">
                        <a:buNone/>
                      </a:pPr>
                      <a:r>
                        <a:rPr lang="en-US" sz="1800" b="0" i="0" u="none" strike="noStrike" noProof="0" dirty="0">
                          <a:solidFill>
                            <a:srgbClr val="000000"/>
                          </a:solidFill>
                          <a:latin typeface="Calibri"/>
                        </a:rPr>
                        <a:t>&gt; 100 t</a:t>
                      </a:r>
                      <a:endParaRPr lang="en-US" dirty="0">
                        <a:latin typeface="Calibri"/>
                      </a:endParaRPr>
                    </a:p>
                  </a:txBody>
                  <a:tcPr>
                    <a:solidFill>
                      <a:schemeClr val="bg1"/>
                    </a:solidFill>
                  </a:tcPr>
                </a:tc>
                <a:tc>
                  <a:txBody>
                    <a:bodyPr/>
                    <a:lstStyle/>
                    <a:p>
                      <a:pPr lvl="0" algn="l">
                        <a:lnSpc>
                          <a:spcPct val="100000"/>
                        </a:lnSpc>
                        <a:spcBef>
                          <a:spcPts val="0"/>
                        </a:spcBef>
                        <a:spcAft>
                          <a:spcPts val="0"/>
                        </a:spcAft>
                        <a:buNone/>
                      </a:pPr>
                      <a:r>
                        <a:rPr lang="en-US" sz="1800" b="0" i="0" u="none" strike="noStrike" noProof="0" dirty="0" err="1">
                          <a:latin typeface="Calibri"/>
                        </a:rPr>
                        <a:t>Acetylsalicylsäure</a:t>
                      </a:r>
                      <a:r>
                        <a:rPr lang="en-US" sz="1800" b="0" i="0" u="none" strike="noStrike" noProof="0" dirty="0">
                          <a:latin typeface="Calibri"/>
                        </a:rPr>
                        <a:t>, Levetiracetam, </a:t>
                      </a:r>
                      <a:endParaRPr lang="en-US" dirty="0">
                        <a:latin typeface="Calibri"/>
                      </a:endParaRPr>
                    </a:p>
                    <a:p>
                      <a:pPr lvl="0" algn="l">
                        <a:lnSpc>
                          <a:spcPct val="100000"/>
                        </a:lnSpc>
                        <a:spcBef>
                          <a:spcPts val="0"/>
                        </a:spcBef>
                        <a:spcAft>
                          <a:spcPts val="0"/>
                        </a:spcAft>
                        <a:buNone/>
                      </a:pPr>
                      <a:r>
                        <a:rPr lang="en-US" sz="1800" b="0" i="0" u="none" strike="noStrike" noProof="0" dirty="0">
                          <a:latin typeface="Calibri"/>
                        </a:rPr>
                        <a:t>Amoxicillin, </a:t>
                      </a:r>
                      <a:r>
                        <a:rPr lang="en-US" sz="1800" b="0" i="0" u="none" strike="noStrike" noProof="0" dirty="0" err="1">
                          <a:latin typeface="Calibri"/>
                        </a:rPr>
                        <a:t>Iohexol</a:t>
                      </a:r>
                      <a:r>
                        <a:rPr lang="en-US" sz="1800" b="0" i="0" u="none" strike="noStrike" noProof="0" dirty="0">
                          <a:latin typeface="Calibri"/>
                        </a:rPr>
                        <a:t>, </a:t>
                      </a:r>
                      <a:r>
                        <a:rPr lang="en-US" sz="1800" b="0" i="0" u="none" strike="noStrike" noProof="0" dirty="0" err="1">
                          <a:latin typeface="Calibri"/>
                        </a:rPr>
                        <a:t>Mesalazin</a:t>
                      </a:r>
                      <a:r>
                        <a:rPr lang="en-US" sz="1800" b="0" i="0" u="none" strike="noStrike" noProof="0" dirty="0">
                          <a:latin typeface="Calibri"/>
                        </a:rPr>
                        <a:t>, </a:t>
                      </a:r>
                      <a:endParaRPr lang="en-US" dirty="0">
                        <a:latin typeface="Calibri"/>
                      </a:endParaRPr>
                    </a:p>
                    <a:p>
                      <a:pPr lvl="0" algn="l">
                        <a:lnSpc>
                          <a:spcPct val="100000"/>
                        </a:lnSpc>
                        <a:spcBef>
                          <a:spcPts val="0"/>
                        </a:spcBef>
                        <a:spcAft>
                          <a:spcPts val="0"/>
                        </a:spcAft>
                        <a:buNone/>
                      </a:pPr>
                      <a:r>
                        <a:rPr lang="en-US" sz="1800" b="0" i="0" u="none" strike="noStrike" noProof="0" dirty="0">
                          <a:latin typeface="Calibri"/>
                        </a:rPr>
                        <a:t>Allopurinol, </a:t>
                      </a:r>
                      <a:r>
                        <a:rPr lang="en-US" sz="1800" b="0" i="0" u="none" strike="noStrike" noProof="0" dirty="0" err="1">
                          <a:latin typeface="Calibri"/>
                        </a:rPr>
                        <a:t>Sevofluran</a:t>
                      </a:r>
                      <a:r>
                        <a:rPr lang="en-US" sz="1800" b="0" i="0" u="none" strike="noStrike" noProof="0" dirty="0">
                          <a:latin typeface="Calibri"/>
                        </a:rPr>
                        <a:t>, Metoprolol, </a:t>
                      </a:r>
                      <a:endParaRPr lang="en-US" dirty="0">
                        <a:latin typeface="Calibri"/>
                      </a:endParaRPr>
                    </a:p>
                    <a:p>
                      <a:pPr lvl="0" algn="l">
                        <a:lnSpc>
                          <a:spcPct val="100000"/>
                        </a:lnSpc>
                        <a:spcBef>
                          <a:spcPts val="0"/>
                        </a:spcBef>
                        <a:spcAft>
                          <a:spcPts val="0"/>
                        </a:spcAft>
                        <a:buNone/>
                      </a:pPr>
                      <a:r>
                        <a:rPr lang="en-US" sz="1800" b="0" i="0" u="none" strike="noStrike" noProof="0" dirty="0" err="1">
                          <a:latin typeface="Calibri"/>
                        </a:rPr>
                        <a:t>Povidon-Iod</a:t>
                      </a:r>
                      <a:r>
                        <a:rPr lang="en-US" sz="1800" b="0" i="0" u="none" strike="noStrike" noProof="0" dirty="0">
                          <a:latin typeface="Calibri"/>
                        </a:rPr>
                        <a:t>, </a:t>
                      </a:r>
                      <a:r>
                        <a:rPr lang="en-US" sz="1800" b="0" i="0" u="none" strike="noStrike" noProof="0" dirty="0" err="1">
                          <a:latin typeface="Calibri"/>
                        </a:rPr>
                        <a:t>Acetylcystein</a:t>
                      </a:r>
                      <a:r>
                        <a:rPr lang="en-US" sz="1800" b="0" i="0" u="none" strike="noStrike" noProof="0" dirty="0">
                          <a:latin typeface="Calibri"/>
                        </a:rPr>
                        <a:t>, Valsartan</a:t>
                      </a:r>
                      <a:endParaRPr lang="en-US" dirty="0">
                        <a:latin typeface="Calibri"/>
                      </a:endParaRPr>
                    </a:p>
                  </a:txBody>
                  <a:tcPr>
                    <a:solidFill>
                      <a:schemeClr val="bg1"/>
                    </a:solidFill>
                  </a:tcPr>
                </a:tc>
                <a:extLst>
                  <a:ext uri="{0D108BD9-81ED-4DB2-BD59-A6C34878D82A}">
                    <a16:rowId xmlns:a16="http://schemas.microsoft.com/office/drawing/2014/main" val="2055576918"/>
                  </a:ext>
                </a:extLst>
              </a:tr>
              <a:tr h="370839">
                <a:tc>
                  <a:txBody>
                    <a:bodyPr/>
                    <a:lstStyle/>
                    <a:p>
                      <a:pPr lvl="0">
                        <a:buNone/>
                      </a:pPr>
                      <a:r>
                        <a:rPr lang="en-US" sz="1800" b="0" i="0" u="none" strike="noStrike" noProof="0" dirty="0">
                          <a:solidFill>
                            <a:srgbClr val="000000"/>
                          </a:solidFill>
                          <a:latin typeface="Calibri"/>
                        </a:rPr>
                        <a:t>&lt; 100 t</a:t>
                      </a:r>
                    </a:p>
                  </a:txBody>
                  <a:tcPr>
                    <a:solidFill>
                      <a:schemeClr val="bg1">
                        <a:lumMod val="95000"/>
                      </a:schemeClr>
                    </a:solidFill>
                  </a:tcPr>
                </a:tc>
                <a:tc>
                  <a:txBody>
                    <a:bodyPr/>
                    <a:lstStyle/>
                    <a:p>
                      <a:pPr lvl="0">
                        <a:buNone/>
                      </a:pPr>
                      <a:r>
                        <a:rPr lang="en-US" dirty="0">
                          <a:latin typeface="Calibri"/>
                        </a:rPr>
                        <a:t>Ca. 70 </a:t>
                      </a:r>
                      <a:r>
                        <a:rPr lang="en-US" sz="1800" b="0" i="0" u="none" strike="noStrike" noProof="0" dirty="0" err="1">
                          <a:latin typeface="Calibri"/>
                        </a:rPr>
                        <a:t>Wirkstoffe</a:t>
                      </a:r>
                      <a:endParaRPr lang="en-US" dirty="0">
                        <a:latin typeface="Calibri"/>
                      </a:endParaRPr>
                    </a:p>
                  </a:txBody>
                  <a:tcPr>
                    <a:solidFill>
                      <a:schemeClr val="bg1">
                        <a:lumMod val="95000"/>
                      </a:schemeClr>
                    </a:solidFill>
                  </a:tcPr>
                </a:tc>
                <a:extLst>
                  <a:ext uri="{0D108BD9-81ED-4DB2-BD59-A6C34878D82A}">
                    <a16:rowId xmlns:a16="http://schemas.microsoft.com/office/drawing/2014/main" val="3683046820"/>
                  </a:ext>
                </a:extLst>
              </a:tr>
              <a:tr h="370838">
                <a:tc>
                  <a:txBody>
                    <a:bodyPr/>
                    <a:lstStyle/>
                    <a:p>
                      <a:pPr lvl="0">
                        <a:buNone/>
                      </a:pPr>
                      <a:r>
                        <a:rPr lang="en-US" sz="1800" b="0" i="0" u="none" strike="noStrike" noProof="0" dirty="0">
                          <a:solidFill>
                            <a:srgbClr val="000000"/>
                          </a:solidFill>
                          <a:latin typeface="Calibri"/>
                        </a:rPr>
                        <a:t>&lt; 10 t</a:t>
                      </a:r>
                      <a:endParaRPr lang="en-US" dirty="0">
                        <a:latin typeface="Calibri"/>
                      </a:endParaRPr>
                    </a:p>
                  </a:txBody>
                  <a:tcPr>
                    <a:solidFill>
                      <a:schemeClr val="bg1"/>
                    </a:solidFill>
                  </a:tcPr>
                </a:tc>
                <a:tc>
                  <a:txBody>
                    <a:bodyPr/>
                    <a:lstStyle/>
                    <a:p>
                      <a:pPr lvl="0">
                        <a:buNone/>
                      </a:pPr>
                      <a:r>
                        <a:rPr lang="en-US" dirty="0">
                          <a:latin typeface="Calibri"/>
                        </a:rPr>
                        <a:t>Ca. 200 </a:t>
                      </a:r>
                      <a:r>
                        <a:rPr lang="en-US" sz="1800" b="0" i="0" u="none" strike="noStrike" noProof="0" dirty="0" err="1">
                          <a:latin typeface="Calibri"/>
                        </a:rPr>
                        <a:t>Wirkstoffe</a:t>
                      </a:r>
                      <a:endParaRPr lang="en-US" dirty="0">
                        <a:latin typeface="Calibri"/>
                      </a:endParaRPr>
                    </a:p>
                  </a:txBody>
                  <a:tcPr>
                    <a:solidFill>
                      <a:schemeClr val="bg1"/>
                    </a:solidFill>
                  </a:tcPr>
                </a:tc>
                <a:extLst>
                  <a:ext uri="{0D108BD9-81ED-4DB2-BD59-A6C34878D82A}">
                    <a16:rowId xmlns:a16="http://schemas.microsoft.com/office/drawing/2014/main" val="441753441"/>
                  </a:ext>
                </a:extLst>
              </a:tr>
              <a:tr h="370838">
                <a:tc>
                  <a:txBody>
                    <a:bodyPr/>
                    <a:lstStyle/>
                    <a:p>
                      <a:pPr lvl="0" algn="l">
                        <a:lnSpc>
                          <a:spcPct val="100000"/>
                        </a:lnSpc>
                        <a:spcBef>
                          <a:spcPts val="0"/>
                        </a:spcBef>
                        <a:spcAft>
                          <a:spcPts val="0"/>
                        </a:spcAft>
                        <a:buNone/>
                      </a:pPr>
                      <a:r>
                        <a:rPr lang="en-US" sz="1800" b="0" i="0" u="none" strike="noStrike" noProof="0" dirty="0">
                          <a:solidFill>
                            <a:srgbClr val="000000"/>
                          </a:solidFill>
                          <a:latin typeface="Calibri"/>
                        </a:rPr>
                        <a:t>&lt; 1 t</a:t>
                      </a:r>
                    </a:p>
                  </a:txBody>
                  <a:tcPr>
                    <a:solidFill>
                      <a:schemeClr val="bg1">
                        <a:lumMod val="95000"/>
                      </a:schemeClr>
                    </a:solidFill>
                  </a:tcPr>
                </a:tc>
                <a:tc>
                  <a:txBody>
                    <a:bodyPr/>
                    <a:lstStyle/>
                    <a:p>
                      <a:pPr lvl="0">
                        <a:buNone/>
                      </a:pPr>
                      <a:r>
                        <a:rPr lang="en-US" dirty="0">
                          <a:latin typeface="Calibri"/>
                        </a:rPr>
                        <a:t>Ca. 1.000 </a:t>
                      </a:r>
                      <a:r>
                        <a:rPr lang="en-US" sz="1800" b="0" i="0" u="none" strike="noStrike" noProof="0" dirty="0" err="1">
                          <a:latin typeface="Calibri"/>
                        </a:rPr>
                        <a:t>Wirkstoffe</a:t>
                      </a:r>
                      <a:endParaRPr lang="en-US" dirty="0">
                        <a:latin typeface="Calibri"/>
                      </a:endParaRPr>
                    </a:p>
                  </a:txBody>
                  <a:tcPr>
                    <a:solidFill>
                      <a:schemeClr val="bg1">
                        <a:lumMod val="95000"/>
                      </a:schemeClr>
                    </a:solidFill>
                  </a:tcPr>
                </a:tc>
                <a:extLst>
                  <a:ext uri="{0D108BD9-81ED-4DB2-BD59-A6C34878D82A}">
                    <a16:rowId xmlns:a16="http://schemas.microsoft.com/office/drawing/2014/main" val="2659896924"/>
                  </a:ext>
                </a:extLst>
              </a:tr>
            </a:tbl>
          </a:graphicData>
        </a:graphic>
      </p:graphicFrame>
      <p:sp>
        <p:nvSpPr>
          <p:cNvPr id="15" name="Text Placeholder 8">
            <a:extLst>
              <a:ext uri="{FF2B5EF4-FFF2-40B4-BE49-F238E27FC236}">
                <a16:creationId xmlns:a16="http://schemas.microsoft.com/office/drawing/2014/main" id="{CE63EFC8-68A6-D0D5-5F87-28514353319E}"/>
              </a:ext>
            </a:extLst>
          </p:cNvPr>
          <p:cNvSpPr>
            <a:spLocks noGrp="1"/>
          </p:cNvSpPr>
          <p:nvPr>
            <p:ph type="body" sz="quarter" idx="15"/>
          </p:nvPr>
        </p:nvSpPr>
        <p:spPr>
          <a:xfrm>
            <a:off x="3249290" y="5874280"/>
            <a:ext cx="8319434" cy="682923"/>
          </a:xfrm>
        </p:spPr>
        <p:txBody>
          <a:bodyPr vert="horz" lIns="0" tIns="0" rIns="0" bIns="0" rtlCol="0" anchor="t">
            <a:noAutofit/>
          </a:bodyPr>
          <a:lstStyle/>
          <a:p>
            <a:r>
              <a:rPr lang="de-DE" dirty="0">
                <a:latin typeface="Calibri"/>
                <a:ea typeface="Cambria"/>
                <a:cs typeface="Calibri"/>
              </a:rPr>
              <a:t>Quellen</a:t>
            </a:r>
            <a:r>
              <a:rPr lang="de-DE" sz="1000" dirty="0">
                <a:latin typeface="Calibri"/>
                <a:ea typeface="Cambria"/>
                <a:cs typeface="Calibri"/>
              </a:rPr>
              <a:t>: </a:t>
            </a:r>
            <a:r>
              <a:rPr lang="de-DE" dirty="0">
                <a:latin typeface="Calibri"/>
                <a:ea typeface="Cambria"/>
                <a:cs typeface="Calibri"/>
              </a:rPr>
              <a:t>1. </a:t>
            </a:r>
            <a:r>
              <a:rPr lang="en-US" dirty="0">
                <a:latin typeface="Calibri"/>
                <a:ea typeface="Cambria"/>
                <a:cs typeface="Calibri"/>
              </a:rPr>
              <a:t>Based on internal analysis by UBA using data from the following source: IQVIA MIDAS® Quarterly volume (kg) sales data for Germany </a:t>
            </a:r>
            <a:r>
              <a:rPr lang="en-US" dirty="0" err="1">
                <a:latin typeface="Calibri"/>
                <a:ea typeface="Cambria"/>
                <a:cs typeface="Calibri"/>
              </a:rPr>
              <a:t>Pharmascope</a:t>
            </a:r>
            <a:r>
              <a:rPr lang="en-US" dirty="0">
                <a:latin typeface="Calibri"/>
                <a:ea typeface="Cambria"/>
                <a:cs typeface="Calibri"/>
              </a:rPr>
              <a:t> and Germany Hospital; Data period: Calendar Year 2010 - 2022, reflecting estimates of real-world activity. Copyright IQVIA. All rights reserved.</a:t>
            </a:r>
          </a:p>
          <a:p>
            <a:r>
              <a:rPr lang="de-DE" dirty="0">
                <a:latin typeface="Calibri"/>
                <a:ea typeface="Cambria"/>
                <a:cs typeface="Calibri"/>
              </a:rPr>
              <a:t>2. Westphal-Settele, K. 2023: Die Umwelt – ein Reservoir für Antibiotikaresistenzen, Vortrag zum Forum für den Öffentlichen Gesundheitsdienst 2023, </a:t>
            </a:r>
            <a:endParaRPr lang="de-DE" i="1" dirty="0">
              <a:ea typeface="Cambria"/>
              <a:cs typeface="Calibri"/>
            </a:endParaRPr>
          </a:p>
          <a:p>
            <a:r>
              <a:rPr lang="de-DE" dirty="0">
                <a:solidFill>
                  <a:schemeClr val="accent2"/>
                </a:solidFill>
                <a:latin typeface="Calibri"/>
                <a:ea typeface="Cambria"/>
                <a:cs typeface="Calibri"/>
                <a:hlinkClick r:id="rId2">
                  <a:extLst>
                    <a:ext uri="{A12FA001-AC4F-418D-AE19-62706E023703}">
                      <ahyp:hlinkClr xmlns:ahyp="http://schemas.microsoft.com/office/drawing/2018/hyperlinkcolor" val="tx"/>
                    </a:ext>
                  </a:extLst>
                </a:hlinkClick>
              </a:rPr>
              <a:t>www.bfr-akademie.de/deutsch/archiv/2023/oegd-2023.html </a:t>
            </a:r>
            <a:endParaRPr lang="de-DE" i="1" dirty="0">
              <a:solidFill>
                <a:schemeClr val="accent2"/>
              </a:solidFill>
              <a:cs typeface="Calibri"/>
            </a:endParaRPr>
          </a:p>
          <a:p>
            <a:endParaRPr lang="de-DE" dirty="0"/>
          </a:p>
        </p:txBody>
      </p:sp>
      <p:sp>
        <p:nvSpPr>
          <p:cNvPr id="4" name="Textplatzhalter 3"/>
          <p:cNvSpPr>
            <a:spLocks noGrp="1"/>
          </p:cNvSpPr>
          <p:nvPr>
            <p:ph type="body" sz="quarter" idx="13"/>
          </p:nvPr>
        </p:nvSpPr>
        <p:spPr/>
        <p:txBody>
          <a:bodyPr/>
          <a:lstStyle/>
          <a:p>
            <a:r>
              <a:rPr lang="de-DE"/>
              <a:t>Lernziel: Gesellschaftlicher Umgang mit Arzneimitteln</a:t>
            </a:r>
          </a:p>
        </p:txBody>
      </p:sp>
      <p:sp>
        <p:nvSpPr>
          <p:cNvPr id="5" name="Foliennummernplatzhalter 4"/>
          <p:cNvSpPr>
            <a:spLocks noGrp="1"/>
          </p:cNvSpPr>
          <p:nvPr>
            <p:ph type="sldNum" sz="quarter" idx="12"/>
          </p:nvPr>
        </p:nvSpPr>
        <p:spPr/>
        <p:txBody>
          <a:bodyPr/>
          <a:lstStyle/>
          <a:p>
            <a:fld id="{4F0D2E71-061B-4E4D-BF94-C6A9FAAAA5EA}" type="slidenum">
              <a:rPr lang="de-DE" smtClean="0"/>
              <a:pPr/>
              <a:t>14</a:t>
            </a:fld>
            <a:endParaRPr lang="de-DE"/>
          </a:p>
        </p:txBody>
      </p:sp>
    </p:spTree>
    <p:extLst>
      <p:ext uri="{BB962C8B-B14F-4D97-AF65-F5344CB8AC3E}">
        <p14:creationId xmlns:p14="http://schemas.microsoft.com/office/powerpoint/2010/main" val="14950495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a:latin typeface="Calibri"/>
                <a:cs typeface="Calibri"/>
              </a:rPr>
              <a:t>Altarzneimittelentsorgung: Trend in Deutschland (Umfrage 2013)</a:t>
            </a:r>
            <a:r>
              <a:rPr lang="de-DE">
                <a:latin typeface="Calibri"/>
                <a:cs typeface="Calibri"/>
              </a:rPr>
              <a:t> </a:t>
            </a:r>
            <a:endParaRPr lang="de-DE"/>
          </a:p>
        </p:txBody>
      </p:sp>
      <p:sp>
        <p:nvSpPr>
          <p:cNvPr id="8" name="Textfeld 11">
            <a:extLst>
              <a:ext uri="{FF2B5EF4-FFF2-40B4-BE49-F238E27FC236}">
                <a16:creationId xmlns:a16="http://schemas.microsoft.com/office/drawing/2014/main" id="{87D9EE03-72F3-F526-1E76-C6EF803CDD89}"/>
              </a:ext>
            </a:extLst>
          </p:cNvPr>
          <p:cNvSpPr txBox="1"/>
          <p:nvPr/>
        </p:nvSpPr>
        <p:spPr>
          <a:xfrm>
            <a:off x="4067175" y="1546632"/>
            <a:ext cx="4381499"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600" b="1">
                <a:latin typeface="Calibri"/>
                <a:ea typeface="Cambria"/>
                <a:cs typeface="Calibri"/>
              </a:rPr>
              <a:t>Häufigkeit Entsorgung Altmedikamente (2013)</a:t>
            </a:r>
          </a:p>
        </p:txBody>
      </p:sp>
      <p:pic>
        <p:nvPicPr>
          <p:cNvPr id="10" name="Grafik 13" descr="Säulendiagramm Häufigkeit Entsorgung Altmedikamente (2013)">
            <a:extLst>
              <a:ext uri="{FF2B5EF4-FFF2-40B4-BE49-F238E27FC236}">
                <a16:creationId xmlns:a16="http://schemas.microsoft.com/office/drawing/2014/main" id="{266F2CB9-EF73-3EDC-9820-1A4F8DC919B6}"/>
              </a:ext>
            </a:extLst>
          </p:cNvPr>
          <p:cNvPicPr>
            <a:picLocks noChangeAspect="1"/>
          </p:cNvPicPr>
          <p:nvPr/>
        </p:nvPicPr>
        <p:blipFill>
          <a:blip r:embed="rId2"/>
          <a:stretch>
            <a:fillRect/>
          </a:stretch>
        </p:blipFill>
        <p:spPr>
          <a:xfrm>
            <a:off x="2754870" y="1888453"/>
            <a:ext cx="6682259" cy="4566867"/>
          </a:xfrm>
          <a:prstGeom prst="rect">
            <a:avLst/>
          </a:prstGeom>
        </p:spPr>
      </p:pic>
      <p:sp>
        <p:nvSpPr>
          <p:cNvPr id="15" name="Text Placeholder 8">
            <a:extLst>
              <a:ext uri="{FF2B5EF4-FFF2-40B4-BE49-F238E27FC236}">
                <a16:creationId xmlns:a16="http://schemas.microsoft.com/office/drawing/2014/main" id="{CE63EFC8-68A6-D0D5-5F87-28514353319E}"/>
              </a:ext>
            </a:extLst>
          </p:cNvPr>
          <p:cNvSpPr>
            <a:spLocks noGrp="1"/>
          </p:cNvSpPr>
          <p:nvPr>
            <p:ph type="body" sz="quarter" idx="15"/>
          </p:nvPr>
        </p:nvSpPr>
        <p:spPr>
          <a:xfrm>
            <a:off x="3573880" y="6248331"/>
            <a:ext cx="8019382" cy="189172"/>
          </a:xfrm>
        </p:spPr>
        <p:txBody>
          <a:bodyPr vert="horz" lIns="0" tIns="0" rIns="0" bIns="0" rtlCol="0" anchor="t">
            <a:noAutofit/>
          </a:bodyPr>
          <a:lstStyle/>
          <a:p>
            <a:r>
              <a:rPr lang="de-DE">
                <a:latin typeface="Calibri"/>
                <a:cs typeface="Calibri"/>
              </a:rPr>
              <a:t>Quelle: Eigene Darstellungen nach Götz, K., </a:t>
            </a:r>
            <a:r>
              <a:rPr lang="de-DE" err="1">
                <a:latin typeface="Calibri"/>
                <a:cs typeface="Calibri"/>
              </a:rPr>
              <a:t>Sunderer</a:t>
            </a:r>
            <a:r>
              <a:rPr lang="de-DE">
                <a:latin typeface="Calibri"/>
                <a:cs typeface="Calibri"/>
              </a:rPr>
              <a:t>, G., &amp; </a:t>
            </a:r>
            <a:r>
              <a:rPr lang="de-DE" err="1">
                <a:latin typeface="Calibri"/>
                <a:cs typeface="Calibri"/>
              </a:rPr>
              <a:t>Birzle</a:t>
            </a:r>
            <a:r>
              <a:rPr lang="de-DE">
                <a:latin typeface="Calibri"/>
                <a:cs typeface="Calibri"/>
              </a:rPr>
              <a:t>-Harder, B. (2015), Schlussbericht des ISOE Projekt </a:t>
            </a:r>
            <a:r>
              <a:rPr lang="de-DE" err="1">
                <a:latin typeface="Calibri"/>
                <a:cs typeface="Calibri"/>
              </a:rPr>
              <a:t>TransRisk</a:t>
            </a:r>
            <a:r>
              <a:rPr lang="de-DE">
                <a:latin typeface="Calibri"/>
                <a:cs typeface="Calibri"/>
              </a:rPr>
              <a:t>, </a:t>
            </a:r>
            <a:endParaRPr lang="en-US">
              <a:latin typeface="Calibri"/>
              <a:cs typeface="Calibri"/>
            </a:endParaRPr>
          </a:p>
          <a:p>
            <a:r>
              <a:rPr lang="de-DE">
                <a:solidFill>
                  <a:schemeClr val="accent2"/>
                </a:solidFill>
                <a:latin typeface="Calibri"/>
                <a:cs typeface="Calibri"/>
                <a:hlinkClick r:id="rId3">
                  <a:extLst>
                    <a:ext uri="{A12FA001-AC4F-418D-AE19-62706E023703}">
                      <ahyp:hlinkClr xmlns:ahyp="http://schemas.microsoft.com/office/drawing/2018/hyperlinkcolor" val="tx"/>
                    </a:ext>
                  </a:extLst>
                </a:hlinkClick>
              </a:rPr>
              <a:t>www.isoe-publikationen.de/uploads/media/TransRisk_Abschlussbericht_isoe-2015.pdf</a:t>
            </a:r>
            <a:endParaRPr lang="en-US">
              <a:solidFill>
                <a:schemeClr val="accent2"/>
              </a:solidFill>
              <a:latin typeface="Calibri"/>
              <a:cs typeface="Calibri"/>
              <a:hlinkClick r:id="rId3">
                <a:extLst>
                  <a:ext uri="{A12FA001-AC4F-418D-AE19-62706E023703}">
                    <ahyp:hlinkClr xmlns:ahyp="http://schemas.microsoft.com/office/drawing/2018/hyperlinkcolor" val="tx"/>
                  </a:ext>
                </a:extLst>
              </a:hlinkClick>
            </a:endParaRPr>
          </a:p>
          <a:p>
            <a:endParaRPr lang="de-DE">
              <a:latin typeface="Calibri"/>
              <a:cs typeface="Calibri"/>
            </a:endParaRPr>
          </a:p>
          <a:p>
            <a:endParaRPr lang="de-DE">
              <a:latin typeface="Calibri"/>
              <a:cs typeface="Calibri"/>
            </a:endParaRPr>
          </a:p>
          <a:p>
            <a:r>
              <a:rPr lang="de-DE">
                <a:latin typeface="Calibri"/>
                <a:cs typeface="Calibri"/>
              </a:rPr>
              <a:t>.</a:t>
            </a:r>
            <a:endParaRPr lang="en-US">
              <a:latin typeface="Calibri"/>
              <a:cs typeface="Calibri"/>
            </a:endParaRPr>
          </a:p>
          <a:p>
            <a:endParaRPr lang="de-DE">
              <a:latin typeface="Calibri"/>
              <a:cs typeface="Calibri"/>
            </a:endParaRPr>
          </a:p>
          <a:p>
            <a:endParaRPr lang="de-DE">
              <a:latin typeface="Calibri"/>
              <a:cs typeface="Calibri"/>
            </a:endParaRPr>
          </a:p>
          <a:p>
            <a:endParaRPr lang="de-DE">
              <a:latin typeface="Calibri"/>
              <a:cs typeface="Calibri"/>
            </a:endParaRPr>
          </a:p>
          <a:p>
            <a:endParaRPr lang="de-DE">
              <a:cs typeface="Calibri"/>
            </a:endParaRPr>
          </a:p>
        </p:txBody>
      </p:sp>
      <p:sp>
        <p:nvSpPr>
          <p:cNvPr id="4" name="Textplatzhalter 3"/>
          <p:cNvSpPr>
            <a:spLocks noGrp="1"/>
          </p:cNvSpPr>
          <p:nvPr>
            <p:ph type="body" sz="quarter" idx="13"/>
          </p:nvPr>
        </p:nvSpPr>
        <p:spPr/>
        <p:txBody>
          <a:bodyPr/>
          <a:lstStyle/>
          <a:p>
            <a:r>
              <a:rPr lang="de-DE"/>
              <a:t>Lernziel: Gesellschaftlicher Umgang mit Arzneimitteln</a:t>
            </a:r>
          </a:p>
        </p:txBody>
      </p:sp>
      <p:sp>
        <p:nvSpPr>
          <p:cNvPr id="5" name="Foliennummernplatzhalter 4"/>
          <p:cNvSpPr>
            <a:spLocks noGrp="1"/>
          </p:cNvSpPr>
          <p:nvPr>
            <p:ph type="sldNum" sz="quarter" idx="12"/>
          </p:nvPr>
        </p:nvSpPr>
        <p:spPr/>
        <p:txBody>
          <a:bodyPr/>
          <a:lstStyle/>
          <a:p>
            <a:fld id="{4F0D2E71-061B-4E4D-BF94-C6A9FAAAA5EA}" type="slidenum">
              <a:rPr lang="de-DE" smtClean="0"/>
              <a:pPr/>
              <a:t>15</a:t>
            </a:fld>
            <a:endParaRPr lang="de-DE"/>
          </a:p>
        </p:txBody>
      </p:sp>
    </p:spTree>
    <p:extLst>
      <p:ext uri="{BB962C8B-B14F-4D97-AF65-F5344CB8AC3E}">
        <p14:creationId xmlns:p14="http://schemas.microsoft.com/office/powerpoint/2010/main" val="311803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a:latin typeface="Calibri"/>
                <a:cs typeface="Calibri"/>
              </a:rPr>
              <a:t>Altarzneimittelentsorgung: Trend in Deutschland (Umfrage 2013)</a:t>
            </a:r>
            <a:r>
              <a:rPr lang="de-DE">
                <a:latin typeface="Calibri"/>
                <a:cs typeface="Calibri"/>
              </a:rPr>
              <a:t> </a:t>
            </a:r>
            <a:endParaRPr lang="de-DE"/>
          </a:p>
        </p:txBody>
      </p:sp>
      <p:sp>
        <p:nvSpPr>
          <p:cNvPr id="33" name="Textfeld 20">
            <a:extLst>
              <a:ext uri="{FF2B5EF4-FFF2-40B4-BE49-F238E27FC236}">
                <a16:creationId xmlns:a16="http://schemas.microsoft.com/office/drawing/2014/main" id="{2F604B24-06C9-91B2-9E10-7431B4CA4092}"/>
              </a:ext>
            </a:extLst>
          </p:cNvPr>
          <p:cNvSpPr txBox="1"/>
          <p:nvPr/>
        </p:nvSpPr>
        <p:spPr>
          <a:xfrm>
            <a:off x="552001" y="1595398"/>
            <a:ext cx="11013710" cy="338554"/>
          </a:xfrm>
          <a:prstGeom prst="rect">
            <a:avLst/>
          </a:prstGeom>
          <a:noFill/>
        </p:spPr>
        <p:txBody>
          <a:bodyPr rot="0" spcFirstLastPara="0" vertOverflow="overflow" horzOverflow="overflow" vert="horz" wrap="square" lIns="0" tIns="45720" rIns="91440" bIns="45720" numCol="1" spcCol="0" rtlCol="0" fromWordArt="0" anchor="t" anchorCtr="0" forceAA="0" compatLnSpc="1">
            <a:prstTxWarp prst="textNoShape">
              <a:avLst/>
            </a:prstTxWarp>
            <a:spAutoFit/>
          </a:bodyPr>
          <a:lstStyle/>
          <a:p>
            <a:r>
              <a:rPr lang="de-DE" sz="1600" b="1">
                <a:latin typeface="Calibri"/>
                <a:ea typeface="Cambria"/>
                <a:cs typeface="Calibri"/>
              </a:rPr>
              <a:t>Entsorgung flüssiger und fester Medikamentenreste über Toilette und Spüle in den Jahren 2006 und 2013 (%)</a:t>
            </a:r>
            <a:endParaRPr lang="de-DE" sz="1600" b="1">
              <a:latin typeface="Calibri"/>
              <a:cs typeface="Calibri"/>
            </a:endParaRPr>
          </a:p>
        </p:txBody>
      </p:sp>
      <p:pic>
        <p:nvPicPr>
          <p:cNvPr id="16" name="Picture 15" descr="Säulendiagramm Entsorgung flüssiger Medikamentenreste über Toilette und Spüle in den Jahren 2006 und 2013 (%)">
            <a:extLst>
              <a:ext uri="{FF2B5EF4-FFF2-40B4-BE49-F238E27FC236}">
                <a16:creationId xmlns:a16="http://schemas.microsoft.com/office/drawing/2014/main" id="{6293E313-5D07-F14C-BAE4-86CB64C6649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82598" y="2441602"/>
            <a:ext cx="4683810" cy="2914806"/>
          </a:xfrm>
          <a:prstGeom prst="rect">
            <a:avLst/>
          </a:prstGeom>
        </p:spPr>
      </p:pic>
      <p:pic>
        <p:nvPicPr>
          <p:cNvPr id="18" name="Picture 17" descr="Säulendiagramm Entsorgung fester Medikamentenreste über Toilette und Spüle in den Jahren 2006 und 2013 (%)">
            <a:extLst>
              <a:ext uri="{FF2B5EF4-FFF2-40B4-BE49-F238E27FC236}">
                <a16:creationId xmlns:a16="http://schemas.microsoft.com/office/drawing/2014/main" id="{C66ABE7A-569F-05B4-E157-9D4641B97F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33872" y="2440157"/>
            <a:ext cx="4683811" cy="2914806"/>
          </a:xfrm>
          <a:prstGeom prst="rect">
            <a:avLst/>
          </a:prstGeom>
        </p:spPr>
      </p:pic>
      <p:pic>
        <p:nvPicPr>
          <p:cNvPr id="10" name="Picture 9" descr="Legende Säulendiagramme Entsorgung flüssiger und fester Medikamentenreste über Toilette und Spüle in den Jahren 2006 und 2013 (%)">
            <a:extLst>
              <a:ext uri="{FF2B5EF4-FFF2-40B4-BE49-F238E27FC236}">
                <a16:creationId xmlns:a16="http://schemas.microsoft.com/office/drawing/2014/main" id="{82244717-0DE3-C00C-E2A8-A206BB1109B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79425" y="3251999"/>
            <a:ext cx="1271560" cy="1291122"/>
          </a:xfrm>
          <a:prstGeom prst="rect">
            <a:avLst/>
          </a:prstGeom>
        </p:spPr>
      </p:pic>
      <p:sp>
        <p:nvSpPr>
          <p:cNvPr id="3" name="Textfeld 2">
            <a:extLst>
              <a:ext uri="{FF2B5EF4-FFF2-40B4-BE49-F238E27FC236}">
                <a16:creationId xmlns:a16="http://schemas.microsoft.com/office/drawing/2014/main" id="{D8FFD34A-2B2C-5CE2-B32D-E02030776989}"/>
              </a:ext>
            </a:extLst>
          </p:cNvPr>
          <p:cNvSpPr txBox="1"/>
          <p:nvPr/>
        </p:nvSpPr>
        <p:spPr>
          <a:xfrm>
            <a:off x="487885" y="5711647"/>
            <a:ext cx="6370115"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600" dirty="0">
                <a:latin typeface="Calibri"/>
                <a:ea typeface="Cambria"/>
                <a:cs typeface="Calibri"/>
              </a:rPr>
              <a:t>Lokale Entsorgungswege sind zu finden unter: </a:t>
            </a:r>
            <a:r>
              <a:rPr lang="de-DE" sz="1600" dirty="0">
                <a:solidFill>
                  <a:schemeClr val="accent2"/>
                </a:solidFill>
                <a:latin typeface="Calibri"/>
                <a:ea typeface="Cambria"/>
                <a:cs typeface="Calibri"/>
                <a:hlinkClick r:id="rId5">
                  <a:extLst>
                    <a:ext uri="{A12FA001-AC4F-418D-AE19-62706E023703}">
                      <ahyp:hlinkClr xmlns:ahyp="http://schemas.microsoft.com/office/drawing/2018/hyperlinkcolor" val="tx"/>
                    </a:ext>
                  </a:extLst>
                </a:hlinkClick>
              </a:rPr>
              <a:t>arzneimittelentsorgung.de</a:t>
            </a:r>
            <a:endParaRPr lang="de-DE" sz="1600" dirty="0">
              <a:solidFill>
                <a:schemeClr val="accent2"/>
              </a:solidFill>
              <a:latin typeface="Calibri"/>
              <a:ea typeface="Calibri"/>
              <a:cs typeface="Calibri"/>
              <a:hlinkClick r:id="rId5">
                <a:extLst>
                  <a:ext uri="{A12FA001-AC4F-418D-AE19-62706E023703}">
                    <ahyp:hlinkClr xmlns:ahyp="http://schemas.microsoft.com/office/drawing/2018/hyperlinkcolor" val="tx"/>
                  </a:ext>
                </a:extLst>
              </a:hlinkClick>
            </a:endParaRPr>
          </a:p>
        </p:txBody>
      </p:sp>
      <p:sp>
        <p:nvSpPr>
          <p:cNvPr id="15" name="Text Placeholder 8">
            <a:extLst>
              <a:ext uri="{FF2B5EF4-FFF2-40B4-BE49-F238E27FC236}">
                <a16:creationId xmlns:a16="http://schemas.microsoft.com/office/drawing/2014/main" id="{CE63EFC8-68A6-D0D5-5F87-28514353319E}"/>
              </a:ext>
            </a:extLst>
          </p:cNvPr>
          <p:cNvSpPr>
            <a:spLocks noGrp="1"/>
          </p:cNvSpPr>
          <p:nvPr>
            <p:ph type="body" sz="quarter" idx="15"/>
          </p:nvPr>
        </p:nvSpPr>
        <p:spPr>
          <a:xfrm>
            <a:off x="3558788" y="6218741"/>
            <a:ext cx="8019382" cy="189172"/>
          </a:xfrm>
        </p:spPr>
        <p:txBody>
          <a:bodyPr vert="horz" lIns="0" tIns="0" rIns="0" bIns="0" rtlCol="0" anchor="t">
            <a:noAutofit/>
          </a:bodyPr>
          <a:lstStyle/>
          <a:p>
            <a:r>
              <a:rPr lang="de-DE">
                <a:latin typeface="Calibri"/>
                <a:cs typeface="Calibri"/>
              </a:rPr>
              <a:t>Quelle: Eigene Darstellungen nach Götz, K., </a:t>
            </a:r>
            <a:r>
              <a:rPr lang="de-DE" err="1">
                <a:latin typeface="Calibri"/>
                <a:cs typeface="Calibri"/>
              </a:rPr>
              <a:t>Sunderer</a:t>
            </a:r>
            <a:r>
              <a:rPr lang="de-DE">
                <a:latin typeface="Calibri"/>
                <a:cs typeface="Calibri"/>
              </a:rPr>
              <a:t>, G., &amp; </a:t>
            </a:r>
            <a:r>
              <a:rPr lang="de-DE" err="1">
                <a:latin typeface="Calibri"/>
                <a:cs typeface="Calibri"/>
              </a:rPr>
              <a:t>Birzle</a:t>
            </a:r>
            <a:r>
              <a:rPr lang="de-DE">
                <a:latin typeface="Calibri"/>
                <a:cs typeface="Calibri"/>
              </a:rPr>
              <a:t>-Harder, B. (2015), Schlussbericht des ISOE Projekt </a:t>
            </a:r>
            <a:r>
              <a:rPr lang="de-DE" err="1">
                <a:latin typeface="Calibri"/>
                <a:cs typeface="Calibri"/>
              </a:rPr>
              <a:t>TransRisk</a:t>
            </a:r>
            <a:r>
              <a:rPr lang="de-DE">
                <a:latin typeface="Calibri"/>
                <a:cs typeface="Calibri"/>
              </a:rPr>
              <a:t>, </a:t>
            </a:r>
            <a:endParaRPr lang="en-US">
              <a:latin typeface="Calibri"/>
              <a:cs typeface="Calibri"/>
            </a:endParaRPr>
          </a:p>
          <a:p>
            <a:r>
              <a:rPr lang="de-DE">
                <a:solidFill>
                  <a:schemeClr val="accent2"/>
                </a:solidFill>
                <a:latin typeface="Calibri"/>
                <a:cs typeface="Calibri"/>
                <a:hlinkClick r:id="rId6">
                  <a:extLst>
                    <a:ext uri="{A12FA001-AC4F-418D-AE19-62706E023703}">
                      <ahyp:hlinkClr xmlns:ahyp="http://schemas.microsoft.com/office/drawing/2018/hyperlinkcolor" val="tx"/>
                    </a:ext>
                  </a:extLst>
                </a:hlinkClick>
              </a:rPr>
              <a:t>www.isoe-publikationen.de/uploads/media/TransRisk_Abschlussbericht_isoe-2015.pdf</a:t>
            </a:r>
            <a:endParaRPr lang="en-US">
              <a:solidFill>
                <a:schemeClr val="accent2"/>
              </a:solidFill>
              <a:latin typeface="Calibri"/>
              <a:cs typeface="Calibri"/>
              <a:hlinkClick r:id="rId6">
                <a:extLst>
                  <a:ext uri="{A12FA001-AC4F-418D-AE19-62706E023703}">
                    <ahyp:hlinkClr xmlns:ahyp="http://schemas.microsoft.com/office/drawing/2018/hyperlinkcolor" val="tx"/>
                  </a:ext>
                </a:extLst>
              </a:hlinkClick>
            </a:endParaRPr>
          </a:p>
          <a:p>
            <a:endParaRPr lang="de-DE">
              <a:latin typeface="Calibri"/>
              <a:cs typeface="Calibri"/>
            </a:endParaRPr>
          </a:p>
          <a:p>
            <a:r>
              <a:rPr lang="de-DE">
                <a:latin typeface="Calibri"/>
                <a:cs typeface="Calibri"/>
              </a:rPr>
              <a:t>.</a:t>
            </a:r>
          </a:p>
          <a:p>
            <a:endParaRPr lang="de-DE">
              <a:latin typeface="Calibri"/>
              <a:cs typeface="Calibri"/>
            </a:endParaRPr>
          </a:p>
          <a:p>
            <a:endParaRPr lang="de-DE">
              <a:cs typeface="Calibri"/>
            </a:endParaRPr>
          </a:p>
          <a:p>
            <a:endParaRPr lang="de-DE">
              <a:cs typeface="Calibri"/>
            </a:endParaRPr>
          </a:p>
        </p:txBody>
      </p:sp>
      <p:cxnSp>
        <p:nvCxnSpPr>
          <p:cNvPr id="20" name="Straight Connector 19">
            <a:extLst>
              <a:ext uri="{FF2B5EF4-FFF2-40B4-BE49-F238E27FC236}">
                <a16:creationId xmlns:a16="http://schemas.microsoft.com/office/drawing/2014/main" id="{5F25B975-4075-1C0D-1C27-986887D6EFC6}"/>
              </a:ext>
              <a:ext uri="{C183D7F6-B498-43B3-948B-1728B52AA6E4}">
                <adec:decorative xmlns:adec="http://schemas.microsoft.com/office/drawing/2017/decorative" val="1"/>
              </a:ext>
            </a:extLst>
          </p:cNvPr>
          <p:cNvCxnSpPr>
            <a:cxnSpLocks/>
          </p:cNvCxnSpPr>
          <p:nvPr/>
        </p:nvCxnSpPr>
        <p:spPr>
          <a:xfrm>
            <a:off x="5328486" y="2246848"/>
            <a:ext cx="0" cy="3267635"/>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8469222-8C10-E7D9-20E6-A2BA03DBCF61}"/>
              </a:ext>
              <a:ext uri="{C183D7F6-B498-43B3-948B-1728B52AA6E4}">
                <adec:decorative xmlns:adec="http://schemas.microsoft.com/office/drawing/2017/decorative" val="1"/>
              </a:ext>
            </a:extLst>
          </p:cNvPr>
          <p:cNvCxnSpPr>
            <a:cxnSpLocks/>
          </p:cNvCxnSpPr>
          <p:nvPr/>
        </p:nvCxnSpPr>
        <p:spPr>
          <a:xfrm>
            <a:off x="10168607" y="2246848"/>
            <a:ext cx="0" cy="3267635"/>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Textplatzhalter 3"/>
          <p:cNvSpPr>
            <a:spLocks noGrp="1"/>
          </p:cNvSpPr>
          <p:nvPr>
            <p:ph type="body" sz="quarter" idx="13"/>
          </p:nvPr>
        </p:nvSpPr>
        <p:spPr/>
        <p:txBody>
          <a:bodyPr/>
          <a:lstStyle/>
          <a:p>
            <a:r>
              <a:rPr lang="de-DE"/>
              <a:t>Lernziel: Gesellschaftlicher Umgang mit Arzneimitteln</a:t>
            </a:r>
          </a:p>
        </p:txBody>
      </p:sp>
      <p:sp>
        <p:nvSpPr>
          <p:cNvPr id="5" name="Foliennummernplatzhalter 4"/>
          <p:cNvSpPr>
            <a:spLocks noGrp="1"/>
          </p:cNvSpPr>
          <p:nvPr>
            <p:ph type="sldNum" sz="quarter" idx="12"/>
          </p:nvPr>
        </p:nvSpPr>
        <p:spPr/>
        <p:txBody>
          <a:bodyPr/>
          <a:lstStyle/>
          <a:p>
            <a:fld id="{4F0D2E71-061B-4E4D-BF94-C6A9FAAAA5EA}" type="slidenum">
              <a:rPr lang="de-DE" smtClean="0"/>
              <a:pPr/>
              <a:t>16</a:t>
            </a:fld>
            <a:endParaRPr lang="de-DE"/>
          </a:p>
        </p:txBody>
      </p:sp>
    </p:spTree>
    <p:extLst>
      <p:ext uri="{BB962C8B-B14F-4D97-AF65-F5344CB8AC3E}">
        <p14:creationId xmlns:p14="http://schemas.microsoft.com/office/powerpoint/2010/main" val="13854774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52000" y="563690"/>
            <a:ext cx="10972800" cy="612140"/>
          </a:xfrm>
        </p:spPr>
        <p:txBody>
          <a:bodyPr/>
          <a:lstStyle/>
          <a:p>
            <a:r>
              <a:rPr lang="de-DE" dirty="0"/>
              <a:t>Optimierung </a:t>
            </a:r>
            <a:r>
              <a:rPr lang="de-DE" kern="0" dirty="0"/>
              <a:t>metabolischer Stabilität von Leitstrukturen gegen humane CYP450-Enzyme:</a:t>
            </a:r>
            <a:br>
              <a:rPr lang="de-DE" kern="0" dirty="0"/>
            </a:br>
            <a:r>
              <a:rPr lang="de-DE" kern="0" dirty="0"/>
              <a:t>kollaterale Hemmung des Abbaus durch andere Organismen in der Umwelt</a:t>
            </a:r>
            <a:endParaRPr lang="de-DE" dirty="0"/>
          </a:p>
        </p:txBody>
      </p:sp>
      <p:pic>
        <p:nvPicPr>
          <p:cNvPr id="3" name="Grafik 9" descr="Infografik CYP450">
            <a:extLst>
              <a:ext uri="{FF2B5EF4-FFF2-40B4-BE49-F238E27FC236}">
                <a16:creationId xmlns:a16="http://schemas.microsoft.com/office/drawing/2014/main" id="{35725051-0B3E-9516-769E-A2F0559F5204}"/>
              </a:ext>
            </a:extLst>
          </p:cNvPr>
          <p:cNvPicPr>
            <a:picLocks noChangeAspect="1"/>
          </p:cNvPicPr>
          <p:nvPr/>
        </p:nvPicPr>
        <p:blipFill>
          <a:blip r:embed="rId2"/>
          <a:stretch>
            <a:fillRect/>
          </a:stretch>
        </p:blipFill>
        <p:spPr>
          <a:xfrm>
            <a:off x="2806161" y="1403251"/>
            <a:ext cx="6579677" cy="4606615"/>
          </a:xfrm>
          <a:prstGeom prst="rect">
            <a:avLst/>
          </a:prstGeom>
        </p:spPr>
      </p:pic>
      <p:sp>
        <p:nvSpPr>
          <p:cNvPr id="8" name="Textfeld 10">
            <a:extLst>
              <a:ext uri="{FF2B5EF4-FFF2-40B4-BE49-F238E27FC236}">
                <a16:creationId xmlns:a16="http://schemas.microsoft.com/office/drawing/2014/main" id="{8C1B53DC-3931-A7FF-D9A3-584EE9B9E327}"/>
              </a:ext>
            </a:extLst>
          </p:cNvPr>
          <p:cNvSpPr txBox="1"/>
          <p:nvPr/>
        </p:nvSpPr>
        <p:spPr>
          <a:xfrm>
            <a:off x="479376" y="6251715"/>
            <a:ext cx="222014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000">
                <a:ea typeface="Cambria"/>
              </a:rPr>
              <a:t>Grafik erstellt mit BioRender.com</a:t>
            </a:r>
          </a:p>
        </p:txBody>
      </p:sp>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5394163" y="6251142"/>
            <a:ext cx="6172365" cy="313469"/>
          </a:xfrm>
        </p:spPr>
        <p:txBody>
          <a:bodyPr vert="horz" lIns="0" tIns="0" rIns="0" bIns="0" rtlCol="0" anchor="t">
            <a:noAutofit/>
          </a:bodyPr>
          <a:lstStyle/>
          <a:p>
            <a:r>
              <a:rPr lang="de-DE">
                <a:latin typeface="Calibri"/>
                <a:ea typeface="Cambria"/>
                <a:cs typeface="Calibri"/>
              </a:rPr>
              <a:t>Quellen</a:t>
            </a:r>
            <a:r>
              <a:rPr lang="de-DE" sz="1000">
                <a:latin typeface="Calibri"/>
                <a:ea typeface="Cambria"/>
                <a:cs typeface="Calibri"/>
              </a:rPr>
              <a:t>: </a:t>
            </a:r>
            <a:r>
              <a:rPr lang="de-DE">
                <a:latin typeface="Calibri"/>
                <a:ea typeface="Calibri"/>
                <a:cs typeface="Calibri"/>
              </a:rPr>
              <a:t>F. Peter </a:t>
            </a:r>
            <a:r>
              <a:rPr lang="de-DE" err="1">
                <a:latin typeface="Calibri"/>
                <a:ea typeface="Calibri"/>
                <a:cs typeface="Calibri"/>
              </a:rPr>
              <a:t>Guengerich</a:t>
            </a:r>
            <a:r>
              <a:rPr lang="de-DE">
                <a:latin typeface="Calibri"/>
                <a:ea typeface="Calibri"/>
                <a:cs typeface="Calibri"/>
              </a:rPr>
              <a:t> (2002), </a:t>
            </a:r>
            <a:r>
              <a:rPr lang="de-DE" i="1">
                <a:latin typeface="Calibri"/>
                <a:ea typeface="Calibri"/>
                <a:cs typeface="Calibri"/>
              </a:rPr>
              <a:t>Nature Reviews Drug Discovery</a:t>
            </a:r>
            <a:r>
              <a:rPr lang="de-DE">
                <a:latin typeface="Calibri"/>
                <a:ea typeface="Calibri"/>
                <a:cs typeface="Calibri"/>
              </a:rPr>
              <a:t>,</a:t>
            </a:r>
            <a:r>
              <a:rPr lang="de-DE">
                <a:solidFill>
                  <a:srgbClr val="000000"/>
                </a:solidFill>
                <a:latin typeface="Calibri"/>
                <a:ea typeface="Calibri"/>
                <a:cs typeface="Calibri"/>
              </a:rPr>
              <a:t> </a:t>
            </a:r>
            <a:r>
              <a:rPr lang="de-DE">
                <a:solidFill>
                  <a:schemeClr val="accent2"/>
                </a:solidFill>
                <a:latin typeface="Calibri"/>
                <a:ea typeface="Calibri"/>
                <a:cs typeface="Calibri"/>
                <a:hlinkClick r:id="rId3">
                  <a:extLst>
                    <a:ext uri="{A12FA001-AC4F-418D-AE19-62706E023703}">
                      <ahyp:hlinkClr xmlns:ahyp="http://schemas.microsoft.com/office/drawing/2018/hyperlinkcolor" val="tx"/>
                    </a:ext>
                  </a:extLst>
                </a:hlinkClick>
              </a:rPr>
              <a:t>doi.org/10.1038/nrd792</a:t>
            </a:r>
            <a:r>
              <a:rPr lang="de-DE">
                <a:solidFill>
                  <a:srgbClr val="222222"/>
                </a:solidFill>
                <a:latin typeface="Calibri"/>
                <a:ea typeface="Calibri"/>
                <a:cs typeface="Calibri"/>
              </a:rPr>
              <a:t>.</a:t>
            </a:r>
            <a:r>
              <a:rPr lang="de-DE">
                <a:latin typeface="Calibri"/>
                <a:ea typeface="Calibri"/>
                <a:cs typeface="Calibri"/>
              </a:rPr>
              <a:t> </a:t>
            </a:r>
            <a:endParaRPr lang="de-DE"/>
          </a:p>
          <a:p>
            <a:r>
              <a:rPr lang="de-DE">
                <a:latin typeface="Calibri"/>
                <a:ea typeface="Calibri"/>
                <a:cs typeface="Calibri"/>
              </a:rPr>
              <a:t>Danièle </a:t>
            </a:r>
            <a:r>
              <a:rPr lang="de-DE" err="1">
                <a:latin typeface="Calibri"/>
                <a:ea typeface="Calibri"/>
                <a:cs typeface="Calibri"/>
              </a:rPr>
              <a:t>Werck</a:t>
            </a:r>
            <a:r>
              <a:rPr lang="de-DE">
                <a:latin typeface="Calibri"/>
                <a:ea typeface="Calibri"/>
                <a:cs typeface="Calibri"/>
              </a:rPr>
              <a:t>-Reichhart, René </a:t>
            </a:r>
            <a:r>
              <a:rPr lang="de-DE" err="1">
                <a:latin typeface="Calibri"/>
                <a:ea typeface="Calibri"/>
                <a:cs typeface="Calibri"/>
              </a:rPr>
              <a:t>Feyereisen</a:t>
            </a:r>
            <a:r>
              <a:rPr lang="de-DE">
                <a:latin typeface="Calibri"/>
                <a:ea typeface="Calibri"/>
                <a:cs typeface="Calibri"/>
              </a:rPr>
              <a:t> (2000), </a:t>
            </a:r>
            <a:r>
              <a:rPr lang="en-US" i="1">
                <a:latin typeface="Calibri"/>
                <a:ea typeface="Calibri"/>
                <a:cs typeface="Calibri"/>
              </a:rPr>
              <a:t>Genome Biology, </a:t>
            </a:r>
            <a:r>
              <a:rPr lang="en-US">
                <a:solidFill>
                  <a:schemeClr val="accent2"/>
                </a:solidFill>
                <a:latin typeface="Calibri"/>
                <a:ea typeface="Calibri"/>
                <a:cs typeface="Calibri"/>
                <a:hlinkClick r:id="rId4">
                  <a:extLst>
                    <a:ext uri="{A12FA001-AC4F-418D-AE19-62706E023703}">
                      <ahyp:hlinkClr xmlns:ahyp="http://schemas.microsoft.com/office/drawing/2018/hyperlinkcolor" val="tx"/>
                    </a:ext>
                  </a:extLst>
                </a:hlinkClick>
              </a:rPr>
              <a:t>doi.org/10.1186/gb-2000-1-6-reviews3003</a:t>
            </a:r>
            <a:r>
              <a:rPr lang="en-US">
                <a:solidFill>
                  <a:srgbClr val="222222"/>
                </a:solidFill>
                <a:latin typeface="Calibri"/>
                <a:ea typeface="Calibri"/>
                <a:cs typeface="Calibri"/>
              </a:rPr>
              <a:t>.</a:t>
            </a:r>
            <a:endParaRPr lang="en-US">
              <a:solidFill>
                <a:srgbClr val="000000"/>
              </a:solidFill>
              <a:latin typeface="Calibri"/>
              <a:ea typeface="Calibri"/>
              <a:cs typeface="Calibri"/>
            </a:endParaRPr>
          </a:p>
        </p:txBody>
      </p:sp>
      <p:sp>
        <p:nvSpPr>
          <p:cNvPr id="4" name="Textplatzhalter 3"/>
          <p:cNvSpPr>
            <a:spLocks noGrp="1"/>
          </p:cNvSpPr>
          <p:nvPr>
            <p:ph type="body" sz="quarter" idx="13"/>
          </p:nvPr>
        </p:nvSpPr>
        <p:spPr/>
        <p:txBody>
          <a:bodyPr/>
          <a:lstStyle/>
          <a:p>
            <a:r>
              <a:rPr lang="de-DE"/>
              <a:t>Lernziel: Gesellschaftlicher Umgang mit Arzneimitteln</a:t>
            </a:r>
          </a:p>
        </p:txBody>
      </p:sp>
      <p:sp>
        <p:nvSpPr>
          <p:cNvPr id="5" name="Foliennummernplatzhalter 4"/>
          <p:cNvSpPr>
            <a:spLocks noGrp="1"/>
          </p:cNvSpPr>
          <p:nvPr>
            <p:ph type="sldNum" sz="quarter" idx="12"/>
          </p:nvPr>
        </p:nvSpPr>
        <p:spPr/>
        <p:txBody>
          <a:bodyPr/>
          <a:lstStyle/>
          <a:p>
            <a:fld id="{4F0D2E71-061B-4E4D-BF94-C6A9FAAAA5EA}" type="slidenum">
              <a:rPr lang="de-DE" smtClean="0"/>
              <a:pPr/>
              <a:t>17</a:t>
            </a:fld>
            <a:endParaRPr lang="de-DE"/>
          </a:p>
        </p:txBody>
      </p:sp>
    </p:spTree>
    <p:extLst>
      <p:ext uri="{BB962C8B-B14F-4D97-AF65-F5344CB8AC3E}">
        <p14:creationId xmlns:p14="http://schemas.microsoft.com/office/powerpoint/2010/main" val="34773194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Wirkstoffentwicklung: Optimierung </a:t>
            </a:r>
            <a:r>
              <a:rPr lang="de-DE" kern="0" dirty="0"/>
              <a:t>metabolischer Stabilität bei AD</a:t>
            </a:r>
            <a:r>
              <a:rPr lang="de-DE" kern="0" dirty="0">
                <a:solidFill>
                  <a:srgbClr val="CE1F5E"/>
                </a:solidFill>
              </a:rPr>
              <a:t>M</a:t>
            </a:r>
            <a:r>
              <a:rPr lang="de-DE" kern="0" dirty="0"/>
              <a:t>E</a:t>
            </a:r>
            <a:endParaRPr lang="de-DE" dirty="0"/>
          </a:p>
        </p:txBody>
      </p:sp>
      <p:sp>
        <p:nvSpPr>
          <p:cNvPr id="15" name="Textfeld 20">
            <a:extLst>
              <a:ext uri="{FF2B5EF4-FFF2-40B4-BE49-F238E27FC236}">
                <a16:creationId xmlns:a16="http://schemas.microsoft.com/office/drawing/2014/main" id="{5E69E1DD-B6A5-FE94-EEC3-D336A16313EC}"/>
              </a:ext>
            </a:extLst>
          </p:cNvPr>
          <p:cNvSpPr txBox="1"/>
          <p:nvPr/>
        </p:nvSpPr>
        <p:spPr>
          <a:xfrm>
            <a:off x="460962" y="1443254"/>
            <a:ext cx="11411185"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400" b="1">
                <a:latin typeface="+mj-lt"/>
                <a:ea typeface="Cambria"/>
              </a:rPr>
              <a:t>                                           Entwicklung                                                                                                 Klinische Testung                                                     Marktstart</a:t>
            </a:r>
            <a:endParaRPr lang="de-DE" sz="1400" b="1">
              <a:latin typeface="+mj-lt"/>
            </a:endParaRPr>
          </a:p>
        </p:txBody>
      </p:sp>
      <p:grpSp>
        <p:nvGrpSpPr>
          <p:cNvPr id="10" name="Group 9" descr="Phasen der Wirkstoffentwicklung">
            <a:extLst>
              <a:ext uri="{FF2B5EF4-FFF2-40B4-BE49-F238E27FC236}">
                <a16:creationId xmlns:a16="http://schemas.microsoft.com/office/drawing/2014/main" id="{33E3E1F5-B7CD-903D-D4B4-8A2B4E98A176}"/>
              </a:ext>
            </a:extLst>
          </p:cNvPr>
          <p:cNvGrpSpPr/>
          <p:nvPr/>
        </p:nvGrpSpPr>
        <p:grpSpPr>
          <a:xfrm>
            <a:off x="552000" y="1962640"/>
            <a:ext cx="11013710" cy="559159"/>
            <a:chOff x="552000" y="1962640"/>
            <a:chExt cx="11013710" cy="559159"/>
          </a:xfrm>
        </p:grpSpPr>
        <p:sp>
          <p:nvSpPr>
            <p:cNvPr id="19" name="Arrow: Pentagon 18">
              <a:extLst>
                <a:ext uri="{FF2B5EF4-FFF2-40B4-BE49-F238E27FC236}">
                  <a16:creationId xmlns:a16="http://schemas.microsoft.com/office/drawing/2014/main" id="{CE8129C8-AC34-2C9A-412D-A89A1E858105}"/>
                </a:ext>
              </a:extLst>
            </p:cNvPr>
            <p:cNvSpPr/>
            <p:nvPr/>
          </p:nvSpPr>
          <p:spPr>
            <a:xfrm>
              <a:off x="9870141" y="1962640"/>
              <a:ext cx="1695569" cy="548874"/>
            </a:xfrm>
            <a:prstGeom prst="homePlate">
              <a:avLst/>
            </a:prstGeom>
            <a:solidFill>
              <a:schemeClr val="tx1">
                <a:lumMod val="75000"/>
                <a:lumOff val="2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468000" rtlCol="0" anchor="ctr"/>
            <a:lstStyle/>
            <a:p>
              <a:r>
                <a:rPr lang="de-DE" sz="1200" dirty="0">
                  <a:solidFill>
                    <a:schemeClr val="bg1"/>
                  </a:solidFill>
                  <a:latin typeface="+mj-lt"/>
                </a:rPr>
                <a:t>Marktstart</a:t>
              </a:r>
            </a:p>
          </p:txBody>
        </p:sp>
        <p:sp>
          <p:nvSpPr>
            <p:cNvPr id="18" name="Arrow: Pentagon 17">
              <a:extLst>
                <a:ext uri="{FF2B5EF4-FFF2-40B4-BE49-F238E27FC236}">
                  <a16:creationId xmlns:a16="http://schemas.microsoft.com/office/drawing/2014/main" id="{5A8600C2-8F51-571E-5AFD-C6C5C7900301}"/>
                </a:ext>
              </a:extLst>
            </p:cNvPr>
            <p:cNvSpPr/>
            <p:nvPr/>
          </p:nvSpPr>
          <p:spPr>
            <a:xfrm>
              <a:off x="7698769" y="1964183"/>
              <a:ext cx="2518417" cy="548874"/>
            </a:xfrm>
            <a:prstGeom prst="homePlate">
              <a:avLst/>
            </a:prstGeom>
            <a:solidFill>
              <a:schemeClr val="tx1">
                <a:lumMod val="65000"/>
                <a:lumOff val="3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468000" rtlCol="0" anchor="ctr"/>
            <a:lstStyle/>
            <a:p>
              <a:r>
                <a:rPr lang="de-DE" sz="1200">
                  <a:solidFill>
                    <a:schemeClr val="bg1"/>
                  </a:solidFill>
                  <a:latin typeface="+mj-lt"/>
                </a:rPr>
                <a:t>Phase 3</a:t>
              </a:r>
            </a:p>
          </p:txBody>
        </p:sp>
        <p:sp>
          <p:nvSpPr>
            <p:cNvPr id="17" name="Arrow: Pentagon 16">
              <a:extLst>
                <a:ext uri="{FF2B5EF4-FFF2-40B4-BE49-F238E27FC236}">
                  <a16:creationId xmlns:a16="http://schemas.microsoft.com/office/drawing/2014/main" id="{B0E43436-FD12-6A5D-7FCB-E0058B1F4D6E}"/>
                </a:ext>
              </a:extLst>
            </p:cNvPr>
            <p:cNvSpPr/>
            <p:nvPr/>
          </p:nvSpPr>
          <p:spPr>
            <a:xfrm>
              <a:off x="6411610" y="1965726"/>
              <a:ext cx="1607189" cy="548874"/>
            </a:xfrm>
            <a:prstGeom prst="homePlate">
              <a:avLst/>
            </a:prstGeom>
            <a:solidFill>
              <a:schemeClr val="bg1">
                <a:lumMod val="5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468000" rtlCol="0" anchor="ctr"/>
            <a:lstStyle/>
            <a:p>
              <a:r>
                <a:rPr lang="de-DE" sz="1200" dirty="0">
                  <a:solidFill>
                    <a:schemeClr val="bg1"/>
                  </a:solidFill>
                  <a:latin typeface="+mj-lt"/>
                </a:rPr>
                <a:t>Phase 2</a:t>
              </a:r>
            </a:p>
          </p:txBody>
        </p:sp>
        <p:sp>
          <p:nvSpPr>
            <p:cNvPr id="13" name="Arrow: Pentagon 12">
              <a:extLst>
                <a:ext uri="{FF2B5EF4-FFF2-40B4-BE49-F238E27FC236}">
                  <a16:creationId xmlns:a16="http://schemas.microsoft.com/office/drawing/2014/main" id="{19DEDD31-0B54-234B-AA5F-CE7804BD7F82}"/>
                </a:ext>
              </a:extLst>
            </p:cNvPr>
            <p:cNvSpPr/>
            <p:nvPr/>
          </p:nvSpPr>
          <p:spPr>
            <a:xfrm>
              <a:off x="5489125" y="1965726"/>
              <a:ext cx="1194064" cy="548874"/>
            </a:xfrm>
            <a:prstGeom prst="homePlate">
              <a:avLst/>
            </a:prstGeom>
            <a:solidFill>
              <a:schemeClr val="bg1">
                <a:lumMod val="6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468000" rtlCol="0" anchor="ctr"/>
            <a:lstStyle/>
            <a:p>
              <a:r>
                <a:rPr lang="de-DE" sz="1200" dirty="0">
                  <a:solidFill>
                    <a:schemeClr val="bg1"/>
                  </a:solidFill>
                  <a:latin typeface="+mj-lt"/>
                </a:rPr>
                <a:t>Phase 1</a:t>
              </a:r>
            </a:p>
          </p:txBody>
        </p:sp>
        <p:sp>
          <p:nvSpPr>
            <p:cNvPr id="8" name="Arrow: Pentagon 7">
              <a:extLst>
                <a:ext uri="{FF2B5EF4-FFF2-40B4-BE49-F238E27FC236}">
                  <a16:creationId xmlns:a16="http://schemas.microsoft.com/office/drawing/2014/main" id="{321161A9-C33D-58D5-9EF2-80679F3FC887}"/>
                </a:ext>
              </a:extLst>
            </p:cNvPr>
            <p:cNvSpPr/>
            <p:nvPr/>
          </p:nvSpPr>
          <p:spPr>
            <a:xfrm>
              <a:off x="4010705" y="1972925"/>
              <a:ext cx="1811866" cy="548874"/>
            </a:xfrm>
            <a:prstGeom prst="homePlate">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540000" rtlCol="0" anchor="ctr"/>
            <a:lstStyle/>
            <a:p>
              <a:r>
                <a:rPr lang="de-DE" sz="1200">
                  <a:solidFill>
                    <a:schemeClr val="bg1"/>
                  </a:solidFill>
                  <a:latin typeface="+mj-lt"/>
                </a:rPr>
                <a:t>Leitstruktur </a:t>
              </a:r>
            </a:p>
            <a:p>
              <a:r>
                <a:rPr lang="de-DE" sz="1200">
                  <a:solidFill>
                    <a:schemeClr val="bg1"/>
                  </a:solidFill>
                  <a:latin typeface="+mj-lt"/>
                </a:rPr>
                <a:t>optimieren</a:t>
              </a:r>
            </a:p>
          </p:txBody>
        </p:sp>
        <p:sp>
          <p:nvSpPr>
            <p:cNvPr id="7" name="Arrow: Pentagon 6">
              <a:extLst>
                <a:ext uri="{FF2B5EF4-FFF2-40B4-BE49-F238E27FC236}">
                  <a16:creationId xmlns:a16="http://schemas.microsoft.com/office/drawing/2014/main" id="{7D649E6F-9C66-F242-8060-946C807CA58F}"/>
                </a:ext>
              </a:extLst>
            </p:cNvPr>
            <p:cNvSpPr/>
            <p:nvPr/>
          </p:nvSpPr>
          <p:spPr>
            <a:xfrm>
              <a:off x="2782554" y="1972925"/>
              <a:ext cx="1520499" cy="548874"/>
            </a:xfrm>
            <a:prstGeom prst="homePlate">
              <a:avLst/>
            </a:prstGeom>
            <a:solidFill>
              <a:schemeClr val="bg1">
                <a:lumMod val="7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468000" rtlCol="0" anchor="ctr"/>
            <a:lstStyle/>
            <a:p>
              <a:r>
                <a:rPr lang="de-DE" sz="1200">
                  <a:solidFill>
                    <a:schemeClr val="tx1"/>
                  </a:solidFill>
                  <a:latin typeface="+mj-lt"/>
                </a:rPr>
                <a:t>Leitstruktur </a:t>
              </a:r>
            </a:p>
            <a:p>
              <a:r>
                <a:rPr lang="de-DE" sz="1200">
                  <a:solidFill>
                    <a:schemeClr val="tx1"/>
                  </a:solidFill>
                  <a:latin typeface="+mj-lt"/>
                </a:rPr>
                <a:t>priorisieren</a:t>
              </a:r>
            </a:p>
          </p:txBody>
        </p:sp>
        <p:sp>
          <p:nvSpPr>
            <p:cNvPr id="6" name="Arrow: Pentagon 5">
              <a:extLst>
                <a:ext uri="{FF2B5EF4-FFF2-40B4-BE49-F238E27FC236}">
                  <a16:creationId xmlns:a16="http://schemas.microsoft.com/office/drawing/2014/main" id="{67DED65B-D87C-5417-E77E-B2F2E4F505DF}"/>
                </a:ext>
              </a:extLst>
            </p:cNvPr>
            <p:cNvSpPr/>
            <p:nvPr/>
          </p:nvSpPr>
          <p:spPr>
            <a:xfrm>
              <a:off x="1552870" y="1967763"/>
              <a:ext cx="1520499" cy="548874"/>
            </a:xfrm>
            <a:prstGeom prst="homePlate">
              <a:avLst/>
            </a:prstGeom>
            <a:solidFill>
              <a:schemeClr val="bg1">
                <a:lumMod val="8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468000" rtlCol="0" anchor="ctr"/>
            <a:lstStyle/>
            <a:p>
              <a:r>
                <a:rPr lang="de-DE" sz="1200">
                  <a:solidFill>
                    <a:schemeClr val="tx1"/>
                  </a:solidFill>
                  <a:latin typeface="+mj-lt"/>
                </a:rPr>
                <a:t>Leitstruktur </a:t>
              </a:r>
            </a:p>
            <a:p>
              <a:r>
                <a:rPr lang="de-DE" sz="1200">
                  <a:solidFill>
                    <a:schemeClr val="tx1"/>
                  </a:solidFill>
                  <a:latin typeface="+mj-lt"/>
                </a:rPr>
                <a:t>finden</a:t>
              </a:r>
            </a:p>
          </p:txBody>
        </p:sp>
        <p:sp>
          <p:nvSpPr>
            <p:cNvPr id="3" name="Arrow: Pentagon 2">
              <a:extLst>
                <a:ext uri="{FF2B5EF4-FFF2-40B4-BE49-F238E27FC236}">
                  <a16:creationId xmlns:a16="http://schemas.microsoft.com/office/drawing/2014/main" id="{EDF09E8E-AF3A-B3C1-FB54-7AE678436F0D}"/>
                </a:ext>
              </a:extLst>
            </p:cNvPr>
            <p:cNvSpPr/>
            <p:nvPr/>
          </p:nvSpPr>
          <p:spPr>
            <a:xfrm>
              <a:off x="552000" y="1965726"/>
              <a:ext cx="1310372" cy="548874"/>
            </a:xfrm>
            <a:prstGeom prst="homePlate">
              <a:avLst/>
            </a:prstGeom>
            <a:solidFill>
              <a:schemeClr val="bg1">
                <a:lumMod val="9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solidFill>
                  <a:latin typeface="+mj-lt"/>
                </a:rPr>
                <a:t>Zielauswahl</a:t>
              </a:r>
            </a:p>
          </p:txBody>
        </p:sp>
      </p:grpSp>
      <p:pic>
        <p:nvPicPr>
          <p:cNvPr id="11" name="Grafik 12" descr="geschweifte Klammer von Phase &quot;Leitstruktur optimieren&quot; zu Tabelle">
            <a:extLst>
              <a:ext uri="{FF2B5EF4-FFF2-40B4-BE49-F238E27FC236}">
                <a16:creationId xmlns:a16="http://schemas.microsoft.com/office/drawing/2014/main" id="{88F8837E-A79D-B7CF-7AD5-BC6EA44C34CE}"/>
              </a:ext>
            </a:extLst>
          </p:cNvPr>
          <p:cNvPicPr>
            <a:picLocks noChangeAspect="1"/>
          </p:cNvPicPr>
          <p:nvPr/>
        </p:nvPicPr>
        <p:blipFill>
          <a:blip r:embed="rId2"/>
          <a:stretch>
            <a:fillRect/>
          </a:stretch>
        </p:blipFill>
        <p:spPr>
          <a:xfrm>
            <a:off x="4058600" y="2522512"/>
            <a:ext cx="1508705" cy="187071"/>
          </a:xfrm>
          <a:prstGeom prst="rect">
            <a:avLst/>
          </a:prstGeom>
          <a:ln>
            <a:noFill/>
          </a:ln>
        </p:spPr>
      </p:pic>
      <p:graphicFrame>
        <p:nvGraphicFramePr>
          <p:cNvPr id="12" name="Tabelle 14">
            <a:extLst>
              <a:ext uri="{FF2B5EF4-FFF2-40B4-BE49-F238E27FC236}">
                <a16:creationId xmlns:a16="http://schemas.microsoft.com/office/drawing/2014/main" id="{135D2BBD-FEC8-F044-3078-091B57D24767}"/>
              </a:ext>
            </a:extLst>
          </p:cNvPr>
          <p:cNvGraphicFramePr>
            <a:graphicFrameLocks noGrp="1"/>
          </p:cNvGraphicFramePr>
          <p:nvPr>
            <p:extLst>
              <p:ext uri="{D42A27DB-BD31-4B8C-83A1-F6EECF244321}">
                <p14:modId xmlns:p14="http://schemas.microsoft.com/office/powerpoint/2010/main" val="3951178277"/>
              </p:ext>
            </p:extLst>
          </p:nvPr>
        </p:nvGraphicFramePr>
        <p:xfrm>
          <a:off x="1249379" y="2752046"/>
          <a:ext cx="9693242" cy="3108960"/>
        </p:xfrm>
        <a:graphic>
          <a:graphicData uri="http://schemas.openxmlformats.org/drawingml/2006/table">
            <a:tbl>
              <a:tblPr firstRow="1" bandRow="1">
                <a:tableStyleId>{5C22544A-7EE6-4342-B048-85BDC9FD1C3A}</a:tableStyleId>
              </a:tblPr>
              <a:tblGrid>
                <a:gridCol w="4846621">
                  <a:extLst>
                    <a:ext uri="{9D8B030D-6E8A-4147-A177-3AD203B41FA5}">
                      <a16:colId xmlns:a16="http://schemas.microsoft.com/office/drawing/2014/main" val="3720132257"/>
                    </a:ext>
                  </a:extLst>
                </a:gridCol>
                <a:gridCol w="4846621">
                  <a:extLst>
                    <a:ext uri="{9D8B030D-6E8A-4147-A177-3AD203B41FA5}">
                      <a16:colId xmlns:a16="http://schemas.microsoft.com/office/drawing/2014/main" val="1813686856"/>
                    </a:ext>
                  </a:extLst>
                </a:gridCol>
              </a:tblGrid>
              <a:tr h="263092">
                <a:tc>
                  <a:txBody>
                    <a:bodyPr/>
                    <a:lstStyle/>
                    <a:p>
                      <a:pPr marL="0" algn="l" rtl="0" eaLnBrk="1" fontAlgn="t" latinLnBrk="0" hangingPunct="1">
                        <a:spcBef>
                          <a:spcPts val="0"/>
                        </a:spcBef>
                        <a:spcAft>
                          <a:spcPts val="0"/>
                        </a:spcAft>
                      </a:pPr>
                      <a:r>
                        <a:rPr lang="de-DE" sz="1200" b="1" i="0" u="none" strike="noStrike" kern="1200" dirty="0">
                          <a:solidFill>
                            <a:schemeClr val="bg1"/>
                          </a:solidFill>
                          <a:effectLst/>
                          <a:latin typeface="Calibri"/>
                        </a:rPr>
                        <a:t>Ausgewählte Testungen</a:t>
                      </a:r>
                      <a:endParaRPr lang="de-DE" sz="1200" b="0" i="0" u="none" strike="noStrike" dirty="0">
                        <a:solidFill>
                          <a:schemeClr val="bg1"/>
                        </a:solidFill>
                        <a:effectLst/>
                        <a:latin typeface="Calibri"/>
                      </a:endParaRP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l" rtl="0" eaLnBrk="1" fontAlgn="t" latinLnBrk="0" hangingPunct="1">
                        <a:spcBef>
                          <a:spcPts val="0"/>
                        </a:spcBef>
                        <a:spcAft>
                          <a:spcPts val="0"/>
                        </a:spcAft>
                      </a:pPr>
                      <a:r>
                        <a:rPr lang="de-DE" sz="1200" b="1" i="0" u="none" strike="noStrike" kern="1200" dirty="0">
                          <a:solidFill>
                            <a:schemeClr val="bg1"/>
                          </a:solidFill>
                          <a:effectLst/>
                          <a:latin typeface="Calibri"/>
                        </a:rPr>
                        <a:t>Probleme, die optimiert werden müssen</a:t>
                      </a:r>
                      <a:endParaRPr lang="de-DE" sz="1200" b="0" i="0" u="none" strike="noStrike" dirty="0">
                        <a:solidFill>
                          <a:schemeClr val="bg1"/>
                        </a:solidFill>
                        <a:effectLst/>
                        <a:latin typeface="Calibri"/>
                      </a:endParaRP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075162873"/>
                  </a:ext>
                </a:extLst>
              </a:tr>
              <a:tr h="2730486">
                <a:tc>
                  <a:txBody>
                    <a:bodyPr/>
                    <a:lstStyle/>
                    <a:p>
                      <a:pPr marL="0" algn="l" rtl="0" eaLnBrk="1" fontAlgn="t" latinLnBrk="0" hangingPunct="1">
                        <a:spcBef>
                          <a:spcPts val="0"/>
                        </a:spcBef>
                        <a:spcAft>
                          <a:spcPts val="0"/>
                        </a:spcAft>
                      </a:pPr>
                      <a:r>
                        <a:rPr lang="de-DE" sz="1200" b="1" i="0" u="none" strike="noStrike" kern="1200" dirty="0">
                          <a:solidFill>
                            <a:srgbClr val="000000"/>
                          </a:solidFill>
                          <a:effectLst/>
                          <a:latin typeface="Calibri"/>
                        </a:rPr>
                        <a:t>ADME-</a:t>
                      </a:r>
                      <a:r>
                        <a:rPr lang="de-DE" sz="1200" b="1" i="0" u="none" strike="noStrike" kern="1200" noProof="0" dirty="0">
                          <a:solidFill>
                            <a:srgbClr val="000000"/>
                          </a:solidFill>
                          <a:effectLst/>
                          <a:latin typeface="Calibri"/>
                        </a:rPr>
                        <a:t>Testungen</a:t>
                      </a:r>
                      <a:endParaRPr lang="de-DE" sz="1200" b="0" i="0" u="none" strike="noStrike" noProof="0" dirty="0">
                        <a:effectLst/>
                        <a:latin typeface="Calibri"/>
                      </a:endParaRPr>
                    </a:p>
                    <a:p>
                      <a:pPr marL="0" lvl="0" algn="l">
                        <a:spcBef>
                          <a:spcPts val="0"/>
                        </a:spcBef>
                        <a:spcAft>
                          <a:spcPts val="0"/>
                        </a:spcAft>
                        <a:buNone/>
                      </a:pPr>
                      <a:r>
                        <a:rPr lang="de-DE" sz="1200" b="0" i="0" u="none" strike="noStrike" kern="1200" dirty="0">
                          <a:solidFill>
                            <a:srgbClr val="000000"/>
                          </a:solidFill>
                          <a:effectLst/>
                          <a:latin typeface="Calibri"/>
                        </a:rPr>
                        <a:t>Löslichkeit</a:t>
                      </a:r>
                      <a:endParaRPr lang="de-DE" sz="1200" b="0" i="0" u="none" strike="noStrike" dirty="0">
                        <a:effectLst/>
                        <a:latin typeface="Calibri"/>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Lösungsgeschwindigkeit</a:t>
                      </a:r>
                      <a:endParaRPr lang="de-DE" sz="1200" b="0" i="0" u="none" strike="noStrike" dirty="0">
                        <a:effectLst/>
                        <a:latin typeface="Calibri"/>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PAMPA, Zellmodelle, BBB (Membranpermeabilität)</a:t>
                      </a:r>
                      <a:endParaRPr lang="de-DE" sz="1200" b="0" i="0" u="none" strike="noStrike" dirty="0">
                        <a:effectLst/>
                        <a:latin typeface="Calibri"/>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Aktiver Transport</a:t>
                      </a:r>
                      <a:endParaRPr lang="de-DE" sz="1200" b="0" i="0" u="none" strike="noStrike" dirty="0">
                        <a:effectLst/>
                        <a:latin typeface="Calibri"/>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pKs-Wert (Säurestärke)</a:t>
                      </a:r>
                      <a:endParaRPr lang="de-DE" sz="1200" b="0" i="0" u="none" strike="noStrike" dirty="0">
                        <a:effectLst/>
                        <a:latin typeface="Calibri"/>
                      </a:endParaRPr>
                    </a:p>
                    <a:p>
                      <a:pPr marL="283210" indent="-283210" algn="l" rtl="0" eaLnBrk="1" fontAlgn="t" latinLnBrk="0" hangingPunct="1">
                        <a:spcBef>
                          <a:spcPts val="0"/>
                        </a:spcBef>
                        <a:spcAft>
                          <a:spcPts val="0"/>
                        </a:spcAft>
                      </a:pPr>
                      <a:r>
                        <a:rPr lang="de-DE" sz="1200" b="0" i="0" u="none" strike="noStrike" kern="1200" dirty="0" err="1">
                          <a:solidFill>
                            <a:srgbClr val="000000"/>
                          </a:solidFill>
                          <a:effectLst/>
                          <a:latin typeface="Calibri"/>
                        </a:rPr>
                        <a:t>logP</a:t>
                      </a:r>
                      <a:r>
                        <a:rPr lang="de-DE" sz="1200" b="0" i="0" u="none" strike="noStrike" kern="1200" dirty="0">
                          <a:solidFill>
                            <a:srgbClr val="000000"/>
                          </a:solidFill>
                          <a:effectLst/>
                          <a:latin typeface="Calibri"/>
                        </a:rPr>
                        <a:t>, </a:t>
                      </a:r>
                      <a:r>
                        <a:rPr lang="de-DE" sz="1200" b="0" i="0" u="none" strike="noStrike" kern="1200" dirty="0" err="1">
                          <a:solidFill>
                            <a:srgbClr val="000000"/>
                          </a:solidFill>
                          <a:effectLst/>
                          <a:latin typeface="Calibri"/>
                        </a:rPr>
                        <a:t>logD</a:t>
                      </a:r>
                      <a:r>
                        <a:rPr lang="de-DE" sz="1200" b="0" i="0" u="none" strike="noStrike" kern="1200" dirty="0">
                          <a:solidFill>
                            <a:srgbClr val="000000"/>
                          </a:solidFill>
                          <a:effectLst/>
                          <a:latin typeface="Calibri"/>
                        </a:rPr>
                        <a:t> (Lipophilie)</a:t>
                      </a:r>
                      <a:endParaRPr lang="de-DE" sz="1200" b="0" i="0" u="none" strike="noStrike" dirty="0">
                        <a:effectLst/>
                        <a:latin typeface="Calibri"/>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Chemische Stabilität</a:t>
                      </a:r>
                      <a:endParaRPr lang="de-DE" sz="1200" b="0" i="0" u="none" strike="noStrike" dirty="0">
                        <a:effectLst/>
                        <a:latin typeface="Calibri"/>
                      </a:endParaRPr>
                    </a:p>
                    <a:p>
                      <a:pPr marL="283210" lvl="0" indent="-283210" algn="l">
                        <a:spcBef>
                          <a:spcPts val="0"/>
                        </a:spcBef>
                        <a:spcAft>
                          <a:spcPts val="0"/>
                        </a:spcAft>
                        <a:buNone/>
                      </a:pPr>
                      <a:endParaRPr lang="de-DE" sz="1200" b="0" i="0" u="none" strike="noStrike" kern="1200" dirty="0">
                        <a:solidFill>
                          <a:srgbClr val="000000"/>
                        </a:solidFill>
                        <a:effectLst/>
                        <a:latin typeface="Calibri"/>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Metabolische Eliminierung</a:t>
                      </a:r>
                      <a:endParaRPr lang="de-DE" sz="1200" b="0" i="0" u="none" strike="noStrike" dirty="0">
                        <a:effectLst/>
                        <a:latin typeface="Calibri"/>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CYP450 Inhibition</a:t>
                      </a:r>
                      <a:endParaRPr lang="de-DE" sz="1200" b="0" i="0" u="none" strike="noStrike" dirty="0">
                        <a:effectLst/>
                        <a:latin typeface="Calibri"/>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CYP450 Induktion</a:t>
                      </a:r>
                      <a:endParaRPr lang="de-DE" sz="1200" b="0" i="0" u="none" strike="noStrike" dirty="0">
                        <a:effectLst/>
                        <a:latin typeface="Calibri"/>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Protein/Serum-bindung</a:t>
                      </a:r>
                      <a:endParaRPr lang="de-DE" sz="1200" b="0" i="0" u="none" strike="noStrike" dirty="0">
                        <a:effectLst/>
                        <a:latin typeface="Calibri"/>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Identifikation Metabolite</a:t>
                      </a:r>
                      <a:endParaRPr lang="de-DE" sz="1200" b="0" i="0" u="none" strike="noStrike" dirty="0">
                        <a:effectLst/>
                        <a:latin typeface="Calibri"/>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a:t>
                      </a:r>
                      <a:endParaRPr lang="de-DE" sz="1200" b="0" i="0" u="none" strike="noStrike" dirty="0">
                        <a:effectLst/>
                        <a:latin typeface="Calibri"/>
                      </a:endParaRP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rtl="0" eaLnBrk="1" fontAlgn="t" latinLnBrk="0" hangingPunct="1">
                        <a:spcBef>
                          <a:spcPts val="0"/>
                        </a:spcBef>
                        <a:spcAft>
                          <a:spcPts val="0"/>
                        </a:spcAft>
                      </a:pPr>
                      <a:endParaRPr lang="de-DE" sz="1200" b="0" i="0" u="none" strike="noStrike" kern="1200" dirty="0">
                        <a:solidFill>
                          <a:srgbClr val="000000"/>
                        </a:solidFill>
                        <a:effectLst/>
                        <a:latin typeface="Calibri"/>
                      </a:endParaRPr>
                    </a:p>
                    <a:p>
                      <a:pPr marL="0" lvl="0" algn="l">
                        <a:spcBef>
                          <a:spcPts val="0"/>
                        </a:spcBef>
                        <a:spcAft>
                          <a:spcPts val="0"/>
                        </a:spcAft>
                        <a:buNone/>
                      </a:pPr>
                      <a:r>
                        <a:rPr lang="de-DE" sz="1200" b="0" i="0" u="none" strike="noStrike" kern="1200" dirty="0">
                          <a:solidFill>
                            <a:srgbClr val="000000"/>
                          </a:solidFill>
                          <a:effectLst/>
                          <a:latin typeface="Calibri"/>
                        </a:rPr>
                        <a:t>Orale Absorption</a:t>
                      </a:r>
                      <a:endParaRPr lang="de-DE" sz="1200" b="0" i="0" u="none" strike="noStrike" dirty="0">
                        <a:effectLst/>
                        <a:latin typeface="Calibri"/>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Orale Absorption</a:t>
                      </a:r>
                      <a:endParaRPr lang="de-DE" sz="1200" b="0" i="0" u="none" strike="noStrike" dirty="0">
                        <a:effectLst/>
                        <a:latin typeface="Calibri"/>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Orale Absorption und BBB-</a:t>
                      </a:r>
                      <a:r>
                        <a:rPr lang="de-DE" sz="1200" b="0" i="0" u="none" strike="noStrike" kern="1200" noProof="0" dirty="0">
                          <a:solidFill>
                            <a:srgbClr val="000000"/>
                          </a:solidFill>
                          <a:effectLst/>
                          <a:latin typeface="Calibri"/>
                        </a:rPr>
                        <a:t>Penetration</a:t>
                      </a:r>
                      <a:endParaRPr lang="de-DE" sz="1200" b="0" i="0" u="none" strike="noStrike" noProof="0" dirty="0">
                        <a:effectLst/>
                        <a:latin typeface="Calibri"/>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Orale Absorption und Arzneistoffinteraktionen</a:t>
                      </a:r>
                      <a:endParaRPr lang="de-DE" sz="1200" b="0" i="0" u="none" strike="noStrike" dirty="0">
                        <a:effectLst/>
                        <a:latin typeface="Calibri"/>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Orale Absorption und Bindungstyp</a:t>
                      </a:r>
                      <a:endParaRPr lang="de-DE" sz="1200" b="0" i="0" u="none" strike="noStrike" dirty="0">
                        <a:effectLst/>
                        <a:latin typeface="Calibri"/>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Orale Absorption, Zellmembranpenetration, Distribution</a:t>
                      </a:r>
                      <a:endParaRPr lang="de-DE" sz="1200" b="0" i="0" u="none" strike="noStrike" dirty="0">
                        <a:effectLst/>
                        <a:latin typeface="Calibri"/>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Chemische Integrität in Körperflüssigkeiten, Geweben und orale Absorption</a:t>
                      </a:r>
                      <a:endParaRPr lang="de-DE" sz="1200" b="0" i="0" u="none" strike="noStrike" dirty="0">
                        <a:effectLst/>
                        <a:latin typeface="Calibri"/>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Bioverfügbarkeit und Eliminierung</a:t>
                      </a:r>
                      <a:endParaRPr lang="de-DE" sz="1200" b="0" i="0" u="none" strike="noStrike" dirty="0">
                        <a:effectLst/>
                        <a:latin typeface="Calibri"/>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Metabolismus und Arzneistoffinteraktionen</a:t>
                      </a:r>
                      <a:endParaRPr lang="de-DE" sz="1200" b="0" i="0" u="none" strike="noStrike" dirty="0">
                        <a:effectLst/>
                        <a:latin typeface="Arial" panose="020B0604020202020204" pitchFamily="34" charset="0"/>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Metabolismus und Arzneistoffinteraktionen</a:t>
                      </a:r>
                      <a:endParaRPr lang="de-DE" sz="1200" b="0" i="0" u="none" strike="noStrike" dirty="0">
                        <a:effectLst/>
                        <a:latin typeface="Calibri"/>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Eliminierung, Distribution und Bioverfügbarkeit</a:t>
                      </a:r>
                      <a:endParaRPr lang="de-DE" sz="1200" b="0" i="0" u="none" strike="noStrike" dirty="0">
                        <a:effectLst/>
                        <a:latin typeface="Calibri"/>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Metabolischer Mechanismus</a:t>
                      </a:r>
                      <a:endParaRPr lang="de-DE" sz="1200" b="0" i="0" u="none" strike="noStrike" dirty="0">
                        <a:effectLst/>
                        <a:latin typeface="Calibri"/>
                      </a:endParaRPr>
                    </a:p>
                    <a:p>
                      <a:pPr marL="283210" indent="-283210" algn="l" rtl="0" eaLnBrk="1" fontAlgn="t" latinLnBrk="0" hangingPunct="1">
                        <a:spcBef>
                          <a:spcPts val="0"/>
                        </a:spcBef>
                        <a:spcAft>
                          <a:spcPts val="0"/>
                        </a:spcAft>
                      </a:pPr>
                      <a:r>
                        <a:rPr lang="de-DE" sz="1200" b="0" i="0" u="none" strike="noStrike" kern="1200" dirty="0">
                          <a:solidFill>
                            <a:srgbClr val="000000"/>
                          </a:solidFill>
                          <a:effectLst/>
                          <a:latin typeface="Calibri"/>
                        </a:rPr>
                        <a:t>…</a:t>
                      </a:r>
                      <a:endParaRPr lang="de-DE" sz="1200" b="0" i="0" u="none" strike="noStrike" dirty="0">
                        <a:effectLst/>
                        <a:latin typeface="Calibri"/>
                      </a:endParaRP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07895302"/>
                  </a:ext>
                </a:extLst>
              </a:tr>
            </a:tbl>
          </a:graphicData>
        </a:graphic>
      </p:graphicFrame>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5294979" y="6278734"/>
            <a:ext cx="6279466" cy="301314"/>
          </a:xfrm>
        </p:spPr>
        <p:txBody>
          <a:bodyPr vert="horz" lIns="0" tIns="0" rIns="0" bIns="0" rtlCol="0" anchor="t">
            <a:noAutofit/>
          </a:bodyPr>
          <a:lstStyle/>
          <a:p>
            <a:r>
              <a:rPr lang="de-DE" sz="1000">
                <a:latin typeface="Calibri"/>
                <a:ea typeface="Cambria"/>
                <a:cs typeface="Calibri"/>
              </a:rPr>
              <a:t>Quelle: </a:t>
            </a:r>
            <a:r>
              <a:rPr lang="de-DE">
                <a:latin typeface="Calibri"/>
                <a:cs typeface="Calibri"/>
              </a:rPr>
              <a:t>Wang, J., Urban, L. (2004</a:t>
            </a:r>
            <a:r>
              <a:rPr lang="en-GB">
                <a:latin typeface="Calibri"/>
                <a:cs typeface="Calibri"/>
              </a:rPr>
              <a:t>), Drug Discovery World Fall, </a:t>
            </a:r>
            <a:r>
              <a:rPr lang="en-GB">
                <a:solidFill>
                  <a:schemeClr val="accent2"/>
                </a:solidFill>
                <a:latin typeface="Calibri"/>
                <a:cs typeface="Calibri"/>
                <a:hlinkClick r:id="rId3">
                  <a:extLst>
                    <a:ext uri="{A12FA001-AC4F-418D-AE19-62706E023703}">
                      <ahyp:hlinkClr xmlns:ahyp="http://schemas.microsoft.com/office/drawing/2018/hyperlinkcolor" val="tx"/>
                    </a:ext>
                  </a:extLst>
                </a:hlinkClick>
              </a:rPr>
              <a:t>www.ddw-online.com/media/32/04.fal.the-impact-of-early-adme-profiling-on-drug-discovery-and-development-strategy.pdf</a:t>
            </a:r>
            <a:endParaRPr lang="en-GB">
              <a:solidFill>
                <a:schemeClr val="accent2"/>
              </a:solidFill>
              <a:cs typeface="Calibri"/>
              <a:hlinkClick r:id="rId3">
                <a:extLst>
                  <a:ext uri="{A12FA001-AC4F-418D-AE19-62706E023703}">
                    <ahyp:hlinkClr xmlns:ahyp="http://schemas.microsoft.com/office/drawing/2018/hyperlinkcolor" val="tx"/>
                  </a:ext>
                </a:extLst>
              </a:hlinkClick>
            </a:endParaRPr>
          </a:p>
          <a:p>
            <a:endParaRPr lang="en-GB">
              <a:cs typeface="Calibri"/>
            </a:endParaRPr>
          </a:p>
          <a:p>
            <a:endParaRPr lang="de-DE">
              <a:cs typeface="Calibri"/>
            </a:endParaRPr>
          </a:p>
        </p:txBody>
      </p:sp>
      <p:sp>
        <p:nvSpPr>
          <p:cNvPr id="4" name="Textplatzhalter 3"/>
          <p:cNvSpPr>
            <a:spLocks noGrp="1"/>
          </p:cNvSpPr>
          <p:nvPr>
            <p:ph type="body" sz="quarter" idx="13"/>
          </p:nvPr>
        </p:nvSpPr>
        <p:spPr/>
        <p:txBody>
          <a:bodyPr/>
          <a:lstStyle/>
          <a:p>
            <a:r>
              <a:rPr lang="de-DE"/>
              <a:t>Lernziel: Gesellschaftlicher Umgang mit Arzneimitteln</a:t>
            </a:r>
          </a:p>
        </p:txBody>
      </p:sp>
      <p:sp>
        <p:nvSpPr>
          <p:cNvPr id="5" name="Foliennummernplatzhalter 4"/>
          <p:cNvSpPr>
            <a:spLocks noGrp="1"/>
          </p:cNvSpPr>
          <p:nvPr>
            <p:ph type="sldNum" sz="quarter" idx="12"/>
          </p:nvPr>
        </p:nvSpPr>
        <p:spPr/>
        <p:txBody>
          <a:bodyPr/>
          <a:lstStyle/>
          <a:p>
            <a:fld id="{4F0D2E71-061B-4E4D-BF94-C6A9FAAAA5EA}" type="slidenum">
              <a:rPr lang="de-DE" smtClean="0"/>
              <a:pPr/>
              <a:t>18</a:t>
            </a:fld>
            <a:endParaRPr lang="de-DE"/>
          </a:p>
        </p:txBody>
      </p:sp>
      <p:cxnSp>
        <p:nvCxnSpPr>
          <p:cNvPr id="21" name="Straight Arrow Connector 20">
            <a:extLst>
              <a:ext uri="{FF2B5EF4-FFF2-40B4-BE49-F238E27FC236}">
                <a16:creationId xmlns:a16="http://schemas.microsoft.com/office/drawing/2014/main" id="{9374AE03-AC3C-8EAE-5E46-92E9C617C21B}"/>
              </a:ext>
              <a:ext uri="{C183D7F6-B498-43B3-948B-1728B52AA6E4}">
                <adec:decorative xmlns:adec="http://schemas.microsoft.com/office/drawing/2017/decorative" val="1"/>
              </a:ext>
            </a:extLst>
          </p:cNvPr>
          <p:cNvCxnSpPr>
            <a:cxnSpLocks/>
          </p:cNvCxnSpPr>
          <p:nvPr/>
        </p:nvCxnSpPr>
        <p:spPr>
          <a:xfrm>
            <a:off x="552000" y="1795188"/>
            <a:ext cx="4937125" cy="0"/>
          </a:xfrm>
          <a:prstGeom prst="straightConnector1">
            <a:avLst/>
          </a:prstGeom>
          <a:ln w="57150">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54FA34A5-4BE1-13A2-4904-2F801EA5A542}"/>
              </a:ext>
              <a:ext uri="{C183D7F6-B498-43B3-948B-1728B52AA6E4}">
                <adec:decorative xmlns:adec="http://schemas.microsoft.com/office/drawing/2017/decorative" val="1"/>
              </a:ext>
            </a:extLst>
          </p:cNvPr>
          <p:cNvCxnSpPr>
            <a:cxnSpLocks/>
          </p:cNvCxnSpPr>
          <p:nvPr/>
        </p:nvCxnSpPr>
        <p:spPr>
          <a:xfrm>
            <a:off x="5550236" y="1795188"/>
            <a:ext cx="4366970" cy="0"/>
          </a:xfrm>
          <a:prstGeom prst="straightConnector1">
            <a:avLst/>
          </a:prstGeom>
          <a:ln w="57150">
            <a:solidFill>
              <a:schemeClr val="accent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144CB048-D61D-243B-859D-DAA2E39546BF}"/>
              </a:ext>
              <a:ext uri="{C183D7F6-B498-43B3-948B-1728B52AA6E4}">
                <adec:decorative xmlns:adec="http://schemas.microsoft.com/office/drawing/2017/decorative" val="1"/>
              </a:ext>
            </a:extLst>
          </p:cNvPr>
          <p:cNvCxnSpPr>
            <a:cxnSpLocks/>
          </p:cNvCxnSpPr>
          <p:nvPr/>
        </p:nvCxnSpPr>
        <p:spPr>
          <a:xfrm>
            <a:off x="9984441" y="1795188"/>
            <a:ext cx="1517277" cy="0"/>
          </a:xfrm>
          <a:prstGeom prst="straightConnector1">
            <a:avLst/>
          </a:prstGeom>
          <a:ln w="57150">
            <a:solidFill>
              <a:schemeClr val="bg2"/>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39299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52000" y="579326"/>
            <a:ext cx="10972800" cy="612140"/>
          </a:xfrm>
        </p:spPr>
        <p:txBody>
          <a:bodyPr/>
          <a:lstStyle/>
          <a:p>
            <a:r>
              <a:rPr lang="de-DE" dirty="0"/>
              <a:t>Wirkstoffentwicklung: Optimierung </a:t>
            </a:r>
            <a:r>
              <a:rPr lang="de-DE" kern="0" dirty="0"/>
              <a:t>AD</a:t>
            </a:r>
            <a:r>
              <a:rPr lang="de-DE" kern="0" dirty="0">
                <a:solidFill>
                  <a:srgbClr val="FF0000"/>
                </a:solidFill>
              </a:rPr>
              <a:t>M</a:t>
            </a:r>
            <a:r>
              <a:rPr lang="de-DE" kern="0" dirty="0"/>
              <a:t>E – Metabolische Stabilität</a:t>
            </a:r>
            <a:br>
              <a:rPr lang="de-DE" kern="0" dirty="0"/>
            </a:br>
            <a:r>
              <a:rPr lang="de-DE" kern="0" dirty="0"/>
              <a:t>Fluor-Substitution als „Problemlöser“</a:t>
            </a:r>
            <a:endParaRPr lang="de-DE" dirty="0"/>
          </a:p>
        </p:txBody>
      </p:sp>
      <p:sp>
        <p:nvSpPr>
          <p:cNvPr id="22" name="Textfeld 7">
            <a:extLst>
              <a:ext uri="{FF2B5EF4-FFF2-40B4-BE49-F238E27FC236}">
                <a16:creationId xmlns:a16="http://schemas.microsoft.com/office/drawing/2014/main" id="{D9BD5EB7-6F0B-2531-8890-2F4B9DECA191}"/>
              </a:ext>
            </a:extLst>
          </p:cNvPr>
          <p:cNvSpPr txBox="1"/>
          <p:nvPr/>
        </p:nvSpPr>
        <p:spPr>
          <a:xfrm>
            <a:off x="551999" y="1329774"/>
            <a:ext cx="5688017" cy="461665"/>
          </a:xfrm>
          <a:prstGeom prst="rect">
            <a:avLst/>
          </a:prstGeom>
          <a:noFill/>
        </p:spPr>
        <p:txBody>
          <a:bodyPr rot="0" spcFirstLastPara="0" vertOverflow="overflow" horzOverflow="overflow" vert="horz" wrap="square" lIns="0" tIns="45720" rIns="91440" bIns="45720" numCol="1" spcCol="0" rtlCol="0" fromWordArt="0" anchor="t" anchorCtr="0" forceAA="0" compatLnSpc="1">
            <a:prstTxWarp prst="textNoShape">
              <a:avLst/>
            </a:prstTxWarp>
            <a:spAutoFit/>
          </a:bodyPr>
          <a:lstStyle/>
          <a:p>
            <a:r>
              <a:rPr lang="de-DE" sz="1200" b="1" dirty="0">
                <a:latin typeface="Calibri"/>
                <a:cs typeface="Calibri"/>
              </a:rPr>
              <a:t>Fluorsubstitution erhöht die metabolische Stabilität eines potenten </a:t>
            </a:r>
            <a:r>
              <a:rPr lang="de-DE" sz="1200" b="1" dirty="0" err="1">
                <a:latin typeface="Calibri"/>
                <a:cs typeface="Calibri"/>
              </a:rPr>
              <a:t>Thrombininhibitors</a:t>
            </a:r>
            <a:r>
              <a:rPr lang="de-DE" sz="1200" b="1" dirty="0">
                <a:latin typeface="Calibri"/>
                <a:cs typeface="Calibri"/>
              </a:rPr>
              <a:t>, entwickelt von Merck</a:t>
            </a:r>
            <a:endParaRPr lang="de-DE" sz="1200" b="1" dirty="0">
              <a:ea typeface="Cambria"/>
            </a:endParaRPr>
          </a:p>
        </p:txBody>
      </p:sp>
      <p:pic>
        <p:nvPicPr>
          <p:cNvPr id="26" name="Picture 25" descr="chemische Formeln">
            <a:extLst>
              <a:ext uri="{FF2B5EF4-FFF2-40B4-BE49-F238E27FC236}">
                <a16:creationId xmlns:a16="http://schemas.microsoft.com/office/drawing/2014/main" id="{BA967255-D662-2D12-5A84-39333BCEBB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677" y="1729314"/>
            <a:ext cx="6513833" cy="2607266"/>
          </a:xfrm>
          <a:prstGeom prst="rect">
            <a:avLst/>
          </a:prstGeom>
        </p:spPr>
      </p:pic>
      <p:sp>
        <p:nvSpPr>
          <p:cNvPr id="28" name="Geschweifte Klammer links 10">
            <a:extLst>
              <a:ext uri="{FF2B5EF4-FFF2-40B4-BE49-F238E27FC236}">
                <a16:creationId xmlns:a16="http://schemas.microsoft.com/office/drawing/2014/main" id="{7796588B-9260-77B6-CA6C-FD0A019C9B9A}"/>
              </a:ext>
              <a:ext uri="{C183D7F6-B498-43B3-948B-1728B52AA6E4}">
                <adec:decorative xmlns:adec="http://schemas.microsoft.com/office/drawing/2017/decorative" val="1"/>
              </a:ext>
            </a:extLst>
          </p:cNvPr>
          <p:cNvSpPr/>
          <p:nvPr/>
        </p:nvSpPr>
        <p:spPr>
          <a:xfrm rot="16200000">
            <a:off x="1937902" y="2252861"/>
            <a:ext cx="216024" cy="2989060"/>
          </a:xfrm>
          <a:prstGeom prst="leftBrace">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6" name="TextBox 12">
            <a:extLst>
              <a:ext uri="{FF2B5EF4-FFF2-40B4-BE49-F238E27FC236}">
                <a16:creationId xmlns:a16="http://schemas.microsoft.com/office/drawing/2014/main" id="{4C1DA020-3395-4AA4-D83A-322EB7C483E5}"/>
              </a:ext>
            </a:extLst>
          </p:cNvPr>
          <p:cNvSpPr txBox="1"/>
          <p:nvPr/>
        </p:nvSpPr>
        <p:spPr>
          <a:xfrm>
            <a:off x="1201184" y="3833325"/>
            <a:ext cx="1689459" cy="323165"/>
          </a:xfrm>
          <a:prstGeom prst="rect">
            <a:avLst/>
          </a:prstGeom>
          <a:solidFill>
            <a:schemeClr val="bg1"/>
          </a:solidFill>
        </p:spPr>
        <p:txBody>
          <a:bodyPr wrap="square" lIns="91440" tIns="45720" rIns="91440" bIns="45720" rtlCol="0" anchor="t">
            <a:spAutoFit/>
          </a:bodyPr>
          <a:lstStyle/>
          <a:p>
            <a:r>
              <a:rPr lang="de-DE" sz="1500">
                <a:latin typeface="+mj-lt"/>
              </a:rPr>
              <a:t>Phase I Reaktionen</a:t>
            </a:r>
            <a:endParaRPr lang="de-DE" sz="1500">
              <a:latin typeface="+mj-lt"/>
              <a:cs typeface="Calibri"/>
            </a:endParaRPr>
          </a:p>
        </p:txBody>
      </p:sp>
      <p:sp>
        <p:nvSpPr>
          <p:cNvPr id="27" name="Textfeld 8">
            <a:extLst>
              <a:ext uri="{FF2B5EF4-FFF2-40B4-BE49-F238E27FC236}">
                <a16:creationId xmlns:a16="http://schemas.microsoft.com/office/drawing/2014/main" id="{09A6927A-4AE3-FC80-2772-A37C435CBDC0}"/>
              </a:ext>
            </a:extLst>
          </p:cNvPr>
          <p:cNvSpPr txBox="1"/>
          <p:nvPr/>
        </p:nvSpPr>
        <p:spPr>
          <a:xfrm>
            <a:off x="534146" y="4383132"/>
            <a:ext cx="6978568" cy="461665"/>
          </a:xfrm>
          <a:prstGeom prst="rect">
            <a:avLst/>
          </a:prstGeom>
          <a:noFill/>
        </p:spPr>
        <p:txBody>
          <a:bodyPr rot="0" spcFirstLastPara="0" vertOverflow="overflow" horzOverflow="overflow" vert="horz" wrap="square" lIns="0" tIns="45720" rIns="91440" bIns="45720" numCol="1" spcCol="0" rtlCol="0" fromWordArt="0" anchor="t" anchorCtr="0" forceAA="0" compatLnSpc="1">
            <a:prstTxWarp prst="textNoShape">
              <a:avLst/>
            </a:prstTxWarp>
            <a:spAutoFit/>
          </a:bodyPr>
          <a:lstStyle/>
          <a:p>
            <a:r>
              <a:rPr lang="de-DE" sz="1200" b="1">
                <a:latin typeface="Calibri"/>
                <a:cs typeface="Calibri"/>
              </a:rPr>
              <a:t>Fluorsubstitution verhindert unerwünschte metabolische Transformationen im </a:t>
            </a:r>
            <a:r>
              <a:rPr lang="de-DE" sz="1200" b="1" err="1">
                <a:latin typeface="Calibri"/>
                <a:cs typeface="Calibri"/>
              </a:rPr>
              <a:t>Cholesterolabsorptionshemmer</a:t>
            </a:r>
            <a:r>
              <a:rPr lang="de-DE" sz="1200" b="1">
                <a:latin typeface="Calibri"/>
                <a:cs typeface="Calibri"/>
              </a:rPr>
              <a:t> </a:t>
            </a:r>
            <a:r>
              <a:rPr lang="de-DE" sz="1200" b="1" err="1">
                <a:latin typeface="Calibri"/>
                <a:cs typeface="Calibri"/>
              </a:rPr>
              <a:t>Ezetimib</a:t>
            </a:r>
            <a:r>
              <a:rPr lang="de-DE" sz="1200" b="1">
                <a:latin typeface="Calibri"/>
                <a:cs typeface="Calibri"/>
              </a:rPr>
              <a:t> (</a:t>
            </a:r>
            <a:r>
              <a:rPr lang="de-DE" sz="1200" b="1" err="1">
                <a:latin typeface="Calibri"/>
                <a:cs typeface="Calibri"/>
              </a:rPr>
              <a:t>Zetia</a:t>
            </a:r>
            <a:r>
              <a:rPr lang="de-DE" sz="1200" b="1">
                <a:latin typeface="Calibri"/>
                <a:cs typeface="Calibri"/>
              </a:rPr>
              <a:t>), entwickelt von </a:t>
            </a:r>
            <a:r>
              <a:rPr lang="de-DE" sz="1200" b="1" err="1">
                <a:latin typeface="Calibri"/>
                <a:cs typeface="Calibri"/>
              </a:rPr>
              <a:t>Scherin-Plough</a:t>
            </a:r>
            <a:endParaRPr lang="de-DE" sz="1200" b="1">
              <a:ea typeface="Cambria"/>
            </a:endParaRPr>
          </a:p>
        </p:txBody>
      </p:sp>
      <p:pic>
        <p:nvPicPr>
          <p:cNvPr id="10" name="Picture 3" descr="chemische Formeln">
            <a:extLst>
              <a:ext uri="{FF2B5EF4-FFF2-40B4-BE49-F238E27FC236}">
                <a16:creationId xmlns:a16="http://schemas.microsoft.com/office/drawing/2014/main" id="{7BFC191B-1CBF-1199-99FB-65A827AC0729}"/>
              </a:ext>
            </a:extLst>
          </p:cNvPr>
          <p:cNvPicPr>
            <a:picLocks noChangeAspect="1" noChangeArrowheads="1"/>
          </p:cNvPicPr>
          <p:nvPr/>
        </p:nvPicPr>
        <p:blipFill rotWithShape="1">
          <a:blip r:embed="rId3" cstate="print"/>
          <a:srcRect t="30040" b="15415"/>
          <a:stretch/>
        </p:blipFill>
        <p:spPr bwMode="auto">
          <a:xfrm>
            <a:off x="527938" y="4846392"/>
            <a:ext cx="5153025" cy="1298864"/>
          </a:xfrm>
          <a:prstGeom prst="rect">
            <a:avLst/>
          </a:prstGeom>
          <a:noFill/>
          <a:ln w="9525">
            <a:noFill/>
            <a:miter lim="800000"/>
            <a:headEnd/>
            <a:tailEnd/>
          </a:ln>
        </p:spPr>
      </p:pic>
      <p:sp>
        <p:nvSpPr>
          <p:cNvPr id="11" name="Geschweifte Klammer links 13">
            <a:extLst>
              <a:ext uri="{FF2B5EF4-FFF2-40B4-BE49-F238E27FC236}">
                <a16:creationId xmlns:a16="http://schemas.microsoft.com/office/drawing/2014/main" id="{25EE7EFC-3109-200F-1A04-DF29452071DE}"/>
              </a:ext>
              <a:ext uri="{C183D7F6-B498-43B3-948B-1728B52AA6E4}">
                <adec:decorative xmlns:adec="http://schemas.microsoft.com/office/drawing/2017/decorative" val="1"/>
              </a:ext>
            </a:extLst>
          </p:cNvPr>
          <p:cNvSpPr/>
          <p:nvPr/>
        </p:nvSpPr>
        <p:spPr>
          <a:xfrm rot="16200000">
            <a:off x="1628939" y="4946455"/>
            <a:ext cx="197555" cy="2257778"/>
          </a:xfrm>
          <a:prstGeom prst="leftBrace">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solidFill>
                <a:schemeClr val="accent2"/>
              </a:solidFill>
            </a:endParaRPr>
          </a:p>
        </p:txBody>
      </p:sp>
      <p:sp>
        <p:nvSpPr>
          <p:cNvPr id="12" name="TextBox 12">
            <a:extLst>
              <a:ext uri="{FF2B5EF4-FFF2-40B4-BE49-F238E27FC236}">
                <a16:creationId xmlns:a16="http://schemas.microsoft.com/office/drawing/2014/main" id="{BC37A85A-1A1C-A52C-0041-BCCB524C37FB}"/>
              </a:ext>
            </a:extLst>
          </p:cNvPr>
          <p:cNvSpPr txBox="1"/>
          <p:nvPr/>
        </p:nvSpPr>
        <p:spPr>
          <a:xfrm>
            <a:off x="909799" y="6176580"/>
            <a:ext cx="1689459" cy="323165"/>
          </a:xfrm>
          <a:prstGeom prst="rect">
            <a:avLst/>
          </a:prstGeom>
          <a:noFill/>
        </p:spPr>
        <p:txBody>
          <a:bodyPr wrap="square" lIns="91440" tIns="45720" rIns="91440" bIns="45720" rtlCol="0" anchor="t">
            <a:spAutoFit/>
          </a:bodyPr>
          <a:lstStyle/>
          <a:p>
            <a:r>
              <a:rPr lang="de-DE" sz="1500">
                <a:latin typeface="+mj-lt"/>
              </a:rPr>
              <a:t>Phase I Reaktionen</a:t>
            </a:r>
            <a:endParaRPr lang="de-DE" sz="1500">
              <a:latin typeface="+mj-lt"/>
              <a:cs typeface="Calibri"/>
            </a:endParaRPr>
          </a:p>
        </p:txBody>
      </p:sp>
      <p:pic>
        <p:nvPicPr>
          <p:cNvPr id="3" name="Grafik 18" descr="Balkendiagramm Anzahl Neuzulassungen">
            <a:extLst>
              <a:ext uri="{FF2B5EF4-FFF2-40B4-BE49-F238E27FC236}">
                <a16:creationId xmlns:a16="http://schemas.microsoft.com/office/drawing/2014/main" id="{5CE776C5-2342-A62F-CEF9-4C2BA98651B1}"/>
              </a:ext>
            </a:extLst>
          </p:cNvPr>
          <p:cNvPicPr>
            <a:picLocks noChangeAspect="1"/>
          </p:cNvPicPr>
          <p:nvPr/>
        </p:nvPicPr>
        <p:blipFill>
          <a:blip r:embed="rId4"/>
          <a:stretch>
            <a:fillRect/>
          </a:stretch>
        </p:blipFill>
        <p:spPr>
          <a:xfrm>
            <a:off x="7715017" y="1906837"/>
            <a:ext cx="4122857" cy="3632628"/>
          </a:xfrm>
          <a:prstGeom prst="rect">
            <a:avLst/>
          </a:prstGeom>
        </p:spPr>
      </p:pic>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2927648" y="6237288"/>
            <a:ext cx="8667455" cy="337952"/>
          </a:xfrm>
        </p:spPr>
        <p:txBody>
          <a:bodyPr vert="horz" lIns="0" tIns="0" rIns="0" bIns="0" rtlCol="0" anchor="t">
            <a:noAutofit/>
          </a:bodyPr>
          <a:lstStyle/>
          <a:p>
            <a:r>
              <a:rPr lang="de-DE">
                <a:latin typeface="Calibri"/>
                <a:ea typeface="Calibri"/>
                <a:cs typeface="Calibri"/>
              </a:rPr>
              <a:t>Quellen: Böhm, H.J. et al</a:t>
            </a:r>
            <a:r>
              <a:rPr lang="en-GB">
                <a:latin typeface="Calibri"/>
                <a:ea typeface="Calibri"/>
                <a:cs typeface="Calibri"/>
              </a:rPr>
              <a:t>. (2004), </a:t>
            </a:r>
            <a:r>
              <a:rPr lang="en-GB" err="1">
                <a:latin typeface="Calibri"/>
                <a:ea typeface="Calibri"/>
                <a:cs typeface="Calibri"/>
              </a:rPr>
              <a:t>ChemBioChem</a:t>
            </a:r>
            <a:r>
              <a:rPr lang="en-GB">
                <a:latin typeface="Calibri"/>
                <a:ea typeface="Calibri"/>
                <a:cs typeface="Calibri"/>
              </a:rPr>
              <a:t>, </a:t>
            </a:r>
            <a:r>
              <a:rPr lang="en-GB">
                <a:solidFill>
                  <a:schemeClr val="accent2"/>
                </a:solidFill>
                <a:latin typeface="Calibri"/>
                <a:ea typeface="Calibri"/>
                <a:cs typeface="Calibri"/>
                <a:hlinkClick r:id="rId5">
                  <a:extLst>
                    <a:ext uri="{A12FA001-AC4F-418D-AE19-62706E023703}">
                      <ahyp:hlinkClr xmlns:ahyp="http://schemas.microsoft.com/office/drawing/2018/hyperlinkcolor" val="tx"/>
                    </a:ext>
                  </a:extLst>
                </a:hlinkClick>
              </a:rPr>
              <a:t>doi.org/10.1002/cbic.200301023</a:t>
            </a:r>
            <a:r>
              <a:rPr lang="en-GB">
                <a:latin typeface="Calibri"/>
                <a:ea typeface="Calibri"/>
                <a:cs typeface="Calibri"/>
              </a:rPr>
              <a:t>.</a:t>
            </a:r>
            <a:br>
              <a:rPr lang="en-US"/>
            </a:br>
            <a:r>
              <a:rPr lang="de-DE">
                <a:latin typeface="Calibri"/>
                <a:ea typeface="Calibri"/>
                <a:cs typeface="Calibri"/>
              </a:rPr>
              <a:t>M. Inoue et al. (2020) ACS Omega, </a:t>
            </a:r>
            <a:r>
              <a:rPr lang="de-DE">
                <a:solidFill>
                  <a:schemeClr val="accent2"/>
                </a:solidFill>
                <a:latin typeface="Calibri"/>
                <a:ea typeface="Calibri"/>
                <a:cs typeface="Calibri"/>
                <a:hlinkClick r:id="rId6">
                  <a:extLst>
                    <a:ext uri="{A12FA001-AC4F-418D-AE19-62706E023703}">
                      <ahyp:hlinkClr xmlns:ahyp="http://schemas.microsoft.com/office/drawing/2018/hyperlinkcolor" val="tx"/>
                    </a:ext>
                  </a:extLst>
                </a:hlinkClick>
              </a:rPr>
              <a:t>doi.org/10.1021/acsomega.0c00830</a:t>
            </a:r>
            <a:r>
              <a:rPr lang="de-DE">
                <a:solidFill>
                  <a:schemeClr val="accent2"/>
                </a:solidFill>
                <a:latin typeface="Calibri"/>
                <a:ea typeface="Calibri"/>
                <a:cs typeface="Calibri"/>
              </a:rPr>
              <a:t>.</a:t>
            </a:r>
            <a:endParaRPr lang="en-US">
              <a:solidFill>
                <a:schemeClr val="accent2"/>
              </a:solidFill>
              <a:latin typeface="Calibri"/>
              <a:ea typeface="Calibri"/>
              <a:cs typeface="Calibri"/>
            </a:endParaRPr>
          </a:p>
          <a:p>
            <a:endParaRPr lang="de-DE">
              <a:ea typeface="Calibri"/>
              <a:cs typeface="Calibri"/>
            </a:endParaRPr>
          </a:p>
          <a:p>
            <a:endParaRPr lang="de-DE">
              <a:ea typeface="Calibri" panose="020F0502020204030204" pitchFamily="34" charset="0"/>
              <a:cs typeface="Calibri"/>
            </a:endParaRPr>
          </a:p>
        </p:txBody>
      </p:sp>
      <p:sp>
        <p:nvSpPr>
          <p:cNvPr id="4" name="Textplatzhalter 3"/>
          <p:cNvSpPr>
            <a:spLocks noGrp="1"/>
          </p:cNvSpPr>
          <p:nvPr>
            <p:ph type="body" sz="quarter" idx="13"/>
          </p:nvPr>
        </p:nvSpPr>
        <p:spPr/>
        <p:txBody>
          <a:bodyPr/>
          <a:lstStyle/>
          <a:p>
            <a:r>
              <a:rPr lang="de-DE"/>
              <a:t>Lernziel: Gesellschaftlicher Umgang mit Arzneimitteln</a:t>
            </a:r>
          </a:p>
        </p:txBody>
      </p:sp>
      <p:sp>
        <p:nvSpPr>
          <p:cNvPr id="5" name="Foliennummernplatzhalter 4"/>
          <p:cNvSpPr>
            <a:spLocks noGrp="1"/>
          </p:cNvSpPr>
          <p:nvPr>
            <p:ph type="sldNum" sz="quarter" idx="12"/>
          </p:nvPr>
        </p:nvSpPr>
        <p:spPr/>
        <p:txBody>
          <a:bodyPr/>
          <a:lstStyle/>
          <a:p>
            <a:fld id="{4F0D2E71-061B-4E4D-BF94-C6A9FAAAA5EA}" type="slidenum">
              <a:rPr lang="de-DE" smtClean="0"/>
              <a:pPr/>
              <a:t>19</a:t>
            </a:fld>
            <a:endParaRPr lang="de-DE"/>
          </a:p>
        </p:txBody>
      </p:sp>
    </p:spTree>
    <p:extLst>
      <p:ext uri="{BB962C8B-B14F-4D97-AF65-F5344CB8AC3E}">
        <p14:creationId xmlns:p14="http://schemas.microsoft.com/office/powerpoint/2010/main" val="23105591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Untertitel 9"/>
          <p:cNvSpPr>
            <a:spLocks noGrp="1"/>
          </p:cNvSpPr>
          <p:nvPr>
            <p:ph type="title" idx="4294967295"/>
          </p:nvPr>
        </p:nvSpPr>
        <p:spPr>
          <a:xfrm>
            <a:off x="552450" y="3122613"/>
            <a:ext cx="11039475" cy="147637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ts val="4200"/>
              </a:lnSpc>
              <a:spcBef>
                <a:spcPts val="0"/>
              </a:spcBef>
              <a:spcAft>
                <a:spcPts val="0"/>
              </a:spcAft>
              <a:buClrTx/>
              <a:buSzTx/>
              <a:buFont typeface="Arial" pitchFamily="34" charset="0"/>
              <a:buNone/>
              <a:tabLst/>
              <a:defRPr/>
            </a:pPr>
            <a:r>
              <a:rPr kumimoji="0" lang="en-GB" sz="4000" b="1" i="0" u="none" strike="noStrike" kern="1200" cap="none" spc="0" normalizeH="0" baseline="0" noProof="0" dirty="0" err="1">
                <a:ln>
                  <a:noFill/>
                </a:ln>
                <a:solidFill>
                  <a:schemeClr val="bg1"/>
                </a:solidFill>
                <a:effectLst/>
                <a:uLnTx/>
                <a:uFillTx/>
                <a:latin typeface="Calibri" panose="020F0502020204030204" pitchFamily="34" charset="0"/>
                <a:ea typeface="+mn-ea"/>
                <a:cs typeface="+mn-cs"/>
              </a:rPr>
              <a:t>Umweltaspekte</a:t>
            </a:r>
            <a:r>
              <a:rPr kumimoji="0" lang="en-GB" sz="4000" b="1" i="0" u="none" strike="noStrike" kern="1200" cap="none" spc="0" normalizeH="0" baseline="0" noProof="0" dirty="0">
                <a:ln>
                  <a:noFill/>
                </a:ln>
                <a:solidFill>
                  <a:schemeClr val="bg1"/>
                </a:solidFill>
                <a:effectLst/>
                <a:uLnTx/>
                <a:uFillTx/>
                <a:latin typeface="Calibri" panose="020F0502020204030204" pitchFamily="34" charset="0"/>
                <a:ea typeface="+mn-ea"/>
                <a:cs typeface="+mn-cs"/>
              </a:rPr>
              <a:t> von </a:t>
            </a:r>
            <a:r>
              <a:rPr kumimoji="0" lang="en-GB" sz="4000" b="1" i="0" u="none" strike="noStrike" kern="1200" cap="none" spc="0" normalizeH="0" baseline="0" noProof="0" dirty="0" err="1">
                <a:ln>
                  <a:noFill/>
                </a:ln>
                <a:solidFill>
                  <a:schemeClr val="bg1"/>
                </a:solidFill>
                <a:effectLst/>
                <a:uLnTx/>
                <a:uFillTx/>
                <a:latin typeface="Calibri" panose="020F0502020204030204" pitchFamily="34" charset="0"/>
                <a:ea typeface="+mn-ea"/>
                <a:cs typeface="+mn-cs"/>
              </a:rPr>
              <a:t>Humanarzneimitteln</a:t>
            </a:r>
            <a:br>
              <a:rPr kumimoji="0" lang="en-GB" sz="4000" b="1" i="0" u="none" strike="noStrike" kern="1200" cap="none" spc="0" normalizeH="0" baseline="0" noProof="0" dirty="0">
                <a:ln>
                  <a:noFill/>
                </a:ln>
                <a:solidFill>
                  <a:schemeClr val="bg1"/>
                </a:solidFill>
                <a:effectLst/>
                <a:uLnTx/>
                <a:uFillTx/>
                <a:latin typeface="Calibri" panose="020F0502020204030204" pitchFamily="34" charset="0"/>
                <a:ea typeface="+mn-ea"/>
                <a:cs typeface="+mn-cs"/>
              </a:rPr>
            </a:br>
            <a:r>
              <a:rPr kumimoji="0" lang="en-GB" sz="4000" b="1" i="0" u="none" strike="noStrike" kern="1200" cap="none" spc="0" normalizeH="0" baseline="0" noProof="0" dirty="0">
                <a:ln>
                  <a:noFill/>
                </a:ln>
                <a:solidFill>
                  <a:schemeClr val="bg1"/>
                </a:solidFill>
                <a:effectLst/>
                <a:uLnTx/>
                <a:uFillTx/>
                <a:latin typeface="Calibri" panose="020F0502020204030204" pitchFamily="34" charset="0"/>
                <a:ea typeface="+mn-ea"/>
                <a:cs typeface="+mn-cs"/>
              </a:rPr>
              <a:t>in der </a:t>
            </a:r>
            <a:r>
              <a:rPr kumimoji="0" lang="en-GB" sz="4000" b="1" i="0" u="none" strike="noStrike" kern="1200" cap="none" spc="0" normalizeH="0" baseline="0" noProof="0" dirty="0" err="1">
                <a:ln>
                  <a:noFill/>
                </a:ln>
                <a:solidFill>
                  <a:schemeClr val="bg1"/>
                </a:solidFill>
                <a:effectLst/>
                <a:uLnTx/>
                <a:uFillTx/>
                <a:latin typeface="Calibri" panose="020F0502020204030204" pitchFamily="34" charset="0"/>
                <a:ea typeface="+mn-ea"/>
                <a:cs typeface="+mn-cs"/>
              </a:rPr>
              <a:t>pharmazeutischen</a:t>
            </a:r>
            <a:r>
              <a:rPr kumimoji="0" lang="en-GB" sz="4000" b="1" i="0" u="none" strike="noStrike" kern="1200" cap="none" spc="0" normalizeH="0" baseline="0" noProof="0" dirty="0">
                <a:ln>
                  <a:noFill/>
                </a:ln>
                <a:solidFill>
                  <a:schemeClr val="bg1"/>
                </a:solidFill>
                <a:effectLst/>
                <a:uLnTx/>
                <a:uFillTx/>
                <a:latin typeface="Calibri" panose="020F0502020204030204" pitchFamily="34" charset="0"/>
                <a:ea typeface="+mn-ea"/>
                <a:cs typeface="+mn-cs"/>
              </a:rPr>
              <a:t> Praxis</a:t>
            </a:r>
          </a:p>
        </p:txBody>
      </p:sp>
      <p:sp>
        <p:nvSpPr>
          <p:cNvPr id="5" name="Textplatzhalter 4"/>
          <p:cNvSpPr>
            <a:spLocks noGrp="1"/>
          </p:cNvSpPr>
          <p:nvPr>
            <p:ph type="body" sz="quarter" idx="10"/>
          </p:nvPr>
        </p:nvSpPr>
        <p:spPr>
          <a:xfrm>
            <a:off x="551999" y="4617392"/>
            <a:ext cx="11040000" cy="1764358"/>
          </a:xfrm>
        </p:spPr>
        <p:txBody>
          <a:bodyPr/>
          <a:lstStyle/>
          <a:p>
            <a:r>
              <a:rPr lang="en-GB" sz="2000" b="0" err="1"/>
              <a:t>Basisfoliensatz</a:t>
            </a:r>
            <a:r>
              <a:rPr lang="en-GB" sz="2000" b="0"/>
              <a:t> </a:t>
            </a:r>
            <a:r>
              <a:rPr lang="en-GB" sz="2000" b="0" err="1"/>
              <a:t>mit</a:t>
            </a:r>
            <a:r>
              <a:rPr lang="en-GB" sz="2000" b="0"/>
              <a:t> </a:t>
            </a:r>
            <a:r>
              <a:rPr lang="en-GB" sz="2000" b="0" err="1"/>
              <a:t>freien</a:t>
            </a:r>
            <a:r>
              <a:rPr lang="en-GB" sz="2000" b="0"/>
              <a:t> </a:t>
            </a:r>
            <a:r>
              <a:rPr lang="en-GB" sz="2000" b="0" err="1"/>
              <a:t>Materialien</a:t>
            </a:r>
            <a:r>
              <a:rPr lang="en-GB" sz="2000" b="0"/>
              <a:t> für die </a:t>
            </a:r>
            <a:r>
              <a:rPr lang="en-GB" sz="2000" b="0" err="1"/>
              <a:t>pharmazeutische</a:t>
            </a:r>
            <a:r>
              <a:rPr lang="en-GB" sz="2000" b="0"/>
              <a:t> </a:t>
            </a:r>
            <a:r>
              <a:rPr lang="en-GB" sz="2000" b="0" err="1"/>
              <a:t>Lehre</a:t>
            </a:r>
            <a:endParaRPr lang="en-GB" sz="2000" b="0"/>
          </a:p>
        </p:txBody>
      </p:sp>
    </p:spTree>
    <p:extLst>
      <p:ext uri="{BB962C8B-B14F-4D97-AF65-F5344CB8AC3E}">
        <p14:creationId xmlns:p14="http://schemas.microsoft.com/office/powerpoint/2010/main" val="7824839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Wirkstoffentwicklung: Optimierung </a:t>
            </a:r>
            <a:r>
              <a:rPr lang="de-DE" kern="0" dirty="0"/>
              <a:t>metabolischer Stabilität bei AD</a:t>
            </a:r>
            <a:r>
              <a:rPr lang="de-DE" kern="0" dirty="0">
                <a:solidFill>
                  <a:srgbClr val="FF0000"/>
                </a:solidFill>
              </a:rPr>
              <a:t>M</a:t>
            </a:r>
            <a:r>
              <a:rPr lang="de-DE" kern="0" dirty="0"/>
              <a:t>E</a:t>
            </a:r>
            <a:endParaRPr lang="de-DE" dirty="0"/>
          </a:p>
        </p:txBody>
      </p:sp>
      <p:pic>
        <p:nvPicPr>
          <p:cNvPr id="27" name="Grafik 26" descr="chemische Formel">
            <a:extLst>
              <a:ext uri="{FF2B5EF4-FFF2-40B4-BE49-F238E27FC236}">
                <a16:creationId xmlns:a16="http://schemas.microsoft.com/office/drawing/2014/main" id="{CBD4801B-F2AA-5812-D335-C929348EF95B}"/>
              </a:ext>
            </a:extLst>
          </p:cNvPr>
          <p:cNvPicPr>
            <a:picLocks noChangeAspect="1"/>
          </p:cNvPicPr>
          <p:nvPr/>
        </p:nvPicPr>
        <p:blipFill>
          <a:blip r:embed="rId2"/>
          <a:stretch>
            <a:fillRect/>
          </a:stretch>
        </p:blipFill>
        <p:spPr>
          <a:xfrm>
            <a:off x="554473" y="1227159"/>
            <a:ext cx="3369110" cy="1491380"/>
          </a:xfrm>
          <a:prstGeom prst="rect">
            <a:avLst/>
          </a:prstGeom>
        </p:spPr>
      </p:pic>
      <p:sp>
        <p:nvSpPr>
          <p:cNvPr id="3" name="Rectangle 2">
            <a:extLst>
              <a:ext uri="{FF2B5EF4-FFF2-40B4-BE49-F238E27FC236}">
                <a16:creationId xmlns:a16="http://schemas.microsoft.com/office/drawing/2014/main" id="{F6A8DAA5-2394-3E45-F648-0E7AAEC9621A}"/>
              </a:ext>
            </a:extLst>
          </p:cNvPr>
          <p:cNvSpPr/>
          <p:nvPr/>
        </p:nvSpPr>
        <p:spPr>
          <a:xfrm>
            <a:off x="463465" y="2685897"/>
            <a:ext cx="2664296" cy="584775"/>
          </a:xfrm>
          <a:prstGeom prst="rect">
            <a:avLst/>
          </a:prstGeom>
        </p:spPr>
        <p:txBody>
          <a:bodyPr wrap="square">
            <a:spAutoFit/>
          </a:bodyPr>
          <a:lstStyle/>
          <a:p>
            <a:r>
              <a:rPr lang="de-DE" sz="1600" b="1" err="1">
                <a:latin typeface="+mj-lt"/>
              </a:rPr>
              <a:t>Gefitinib</a:t>
            </a:r>
            <a:r>
              <a:rPr lang="de-DE" sz="1600">
                <a:latin typeface="+mj-lt"/>
              </a:rPr>
              <a:t>:</a:t>
            </a:r>
          </a:p>
          <a:p>
            <a:r>
              <a:rPr lang="de-DE" sz="1600">
                <a:latin typeface="+mj-lt"/>
              </a:rPr>
              <a:t>HWZ 24h (1h ohne F)</a:t>
            </a:r>
          </a:p>
        </p:txBody>
      </p:sp>
      <p:pic>
        <p:nvPicPr>
          <p:cNvPr id="28" name="Grafik 27" descr="chemische Formel">
            <a:extLst>
              <a:ext uri="{FF2B5EF4-FFF2-40B4-BE49-F238E27FC236}">
                <a16:creationId xmlns:a16="http://schemas.microsoft.com/office/drawing/2014/main" id="{8D029AEC-DD45-1F2C-2E35-9EA1BB161B91}"/>
              </a:ext>
            </a:extLst>
          </p:cNvPr>
          <p:cNvPicPr>
            <a:picLocks noChangeAspect="1"/>
          </p:cNvPicPr>
          <p:nvPr/>
        </p:nvPicPr>
        <p:blipFill>
          <a:blip r:embed="rId3"/>
          <a:stretch>
            <a:fillRect/>
          </a:stretch>
        </p:blipFill>
        <p:spPr>
          <a:xfrm>
            <a:off x="4737056" y="1257561"/>
            <a:ext cx="3093668" cy="1597590"/>
          </a:xfrm>
          <a:prstGeom prst="rect">
            <a:avLst/>
          </a:prstGeom>
        </p:spPr>
      </p:pic>
      <p:sp>
        <p:nvSpPr>
          <p:cNvPr id="8" name="Rectangle 7">
            <a:extLst>
              <a:ext uri="{FF2B5EF4-FFF2-40B4-BE49-F238E27FC236}">
                <a16:creationId xmlns:a16="http://schemas.microsoft.com/office/drawing/2014/main" id="{D22764A9-B87B-42E4-5017-78EBF71A0380}"/>
              </a:ext>
            </a:extLst>
          </p:cNvPr>
          <p:cNvSpPr/>
          <p:nvPr/>
        </p:nvSpPr>
        <p:spPr>
          <a:xfrm>
            <a:off x="4727848" y="2877521"/>
            <a:ext cx="2952328" cy="584775"/>
          </a:xfrm>
          <a:prstGeom prst="rect">
            <a:avLst/>
          </a:prstGeom>
        </p:spPr>
        <p:txBody>
          <a:bodyPr wrap="square">
            <a:spAutoFit/>
          </a:bodyPr>
          <a:lstStyle/>
          <a:p>
            <a:r>
              <a:rPr lang="de-DE" sz="1600" b="1">
                <a:latin typeface="+mj-lt"/>
              </a:rPr>
              <a:t>Ciprofloxacin</a:t>
            </a:r>
            <a:r>
              <a:rPr lang="de-DE" sz="1600">
                <a:latin typeface="+mj-lt"/>
              </a:rPr>
              <a:t>:</a:t>
            </a:r>
          </a:p>
          <a:p>
            <a:r>
              <a:rPr lang="de-DE" sz="1600">
                <a:latin typeface="+mj-lt"/>
              </a:rPr>
              <a:t>Zell Penetration + Affinität</a:t>
            </a:r>
            <a:r>
              <a:rPr lang="de-DE" sz="1600">
                <a:latin typeface="+mj-lt"/>
                <a:sym typeface="Symbol"/>
              </a:rPr>
              <a:t></a:t>
            </a:r>
            <a:endParaRPr lang="de-DE" sz="1600">
              <a:latin typeface="+mj-lt"/>
            </a:endParaRPr>
          </a:p>
        </p:txBody>
      </p:sp>
      <p:pic>
        <p:nvPicPr>
          <p:cNvPr id="29" name="Grafik 28" descr="chemische Formel">
            <a:extLst>
              <a:ext uri="{FF2B5EF4-FFF2-40B4-BE49-F238E27FC236}">
                <a16:creationId xmlns:a16="http://schemas.microsoft.com/office/drawing/2014/main" id="{AA8826CA-6537-7414-A19E-45D596C642C1}"/>
              </a:ext>
            </a:extLst>
          </p:cNvPr>
          <p:cNvPicPr>
            <a:picLocks noChangeAspect="1"/>
          </p:cNvPicPr>
          <p:nvPr/>
        </p:nvPicPr>
        <p:blipFill>
          <a:blip r:embed="rId4"/>
          <a:stretch>
            <a:fillRect/>
          </a:stretch>
        </p:blipFill>
        <p:spPr>
          <a:xfrm>
            <a:off x="8583655" y="1259453"/>
            <a:ext cx="2227155" cy="1614683"/>
          </a:xfrm>
          <a:prstGeom prst="rect">
            <a:avLst/>
          </a:prstGeom>
        </p:spPr>
      </p:pic>
      <p:sp>
        <p:nvSpPr>
          <p:cNvPr id="19" name="Rectangle 18">
            <a:extLst>
              <a:ext uri="{FF2B5EF4-FFF2-40B4-BE49-F238E27FC236}">
                <a16:creationId xmlns:a16="http://schemas.microsoft.com/office/drawing/2014/main" id="{92E6104B-5C5C-220F-20A5-5895CC19E4A0}"/>
              </a:ext>
            </a:extLst>
          </p:cNvPr>
          <p:cNvSpPr/>
          <p:nvPr/>
        </p:nvSpPr>
        <p:spPr>
          <a:xfrm>
            <a:off x="8579353" y="2865058"/>
            <a:ext cx="2915816" cy="584775"/>
          </a:xfrm>
          <a:prstGeom prst="rect">
            <a:avLst/>
          </a:prstGeom>
        </p:spPr>
        <p:txBody>
          <a:bodyPr wrap="square">
            <a:spAutoFit/>
          </a:bodyPr>
          <a:lstStyle/>
          <a:p>
            <a:r>
              <a:rPr lang="de-DE" sz="1600" b="1" err="1">
                <a:latin typeface="+mj-lt"/>
              </a:rPr>
              <a:t>Diclofenac</a:t>
            </a:r>
            <a:r>
              <a:rPr lang="de-DE" sz="1600">
                <a:latin typeface="+mj-lt"/>
              </a:rPr>
              <a:t>:</a:t>
            </a:r>
          </a:p>
          <a:p>
            <a:r>
              <a:rPr lang="de-DE" sz="1600">
                <a:latin typeface="+mj-lt"/>
              </a:rPr>
              <a:t>Metabolische Stabilität</a:t>
            </a:r>
            <a:r>
              <a:rPr lang="de-DE" sz="1600">
                <a:latin typeface="+mj-lt"/>
                <a:sym typeface="Symbol"/>
              </a:rPr>
              <a:t></a:t>
            </a:r>
            <a:endParaRPr lang="de-DE" sz="1600">
              <a:latin typeface="+mj-lt"/>
            </a:endParaRPr>
          </a:p>
        </p:txBody>
      </p:sp>
      <p:pic>
        <p:nvPicPr>
          <p:cNvPr id="14" name="Grafik 13" descr="chemische Formel">
            <a:extLst>
              <a:ext uri="{FF2B5EF4-FFF2-40B4-BE49-F238E27FC236}">
                <a16:creationId xmlns:a16="http://schemas.microsoft.com/office/drawing/2014/main" id="{A1B4B326-BA5E-CC22-0B34-E4BDC3218C69}"/>
              </a:ext>
            </a:extLst>
          </p:cNvPr>
          <p:cNvPicPr>
            <a:picLocks noChangeAspect="1"/>
          </p:cNvPicPr>
          <p:nvPr/>
        </p:nvPicPr>
        <p:blipFill>
          <a:blip r:embed="rId5"/>
          <a:stretch>
            <a:fillRect/>
          </a:stretch>
        </p:blipFill>
        <p:spPr>
          <a:xfrm>
            <a:off x="362473" y="3816045"/>
            <a:ext cx="1842891" cy="1978852"/>
          </a:xfrm>
          <a:prstGeom prst="rect">
            <a:avLst/>
          </a:prstGeom>
        </p:spPr>
      </p:pic>
      <p:pic>
        <p:nvPicPr>
          <p:cNvPr id="31" name="Grafik 30" descr="chemische Formel">
            <a:extLst>
              <a:ext uri="{FF2B5EF4-FFF2-40B4-BE49-F238E27FC236}">
                <a16:creationId xmlns:a16="http://schemas.microsoft.com/office/drawing/2014/main" id="{740E0CDC-D32E-F1DF-56BA-BD490AD6C83D}"/>
              </a:ext>
            </a:extLst>
          </p:cNvPr>
          <p:cNvPicPr>
            <a:picLocks noChangeAspect="1"/>
          </p:cNvPicPr>
          <p:nvPr/>
        </p:nvPicPr>
        <p:blipFill>
          <a:blip r:embed="rId6"/>
          <a:stretch>
            <a:fillRect/>
          </a:stretch>
        </p:blipFill>
        <p:spPr>
          <a:xfrm>
            <a:off x="2374987" y="3841489"/>
            <a:ext cx="2034957" cy="1980156"/>
          </a:xfrm>
          <a:prstGeom prst="rect">
            <a:avLst/>
          </a:prstGeom>
        </p:spPr>
      </p:pic>
      <p:sp>
        <p:nvSpPr>
          <p:cNvPr id="13" name="Rectangle 12">
            <a:extLst>
              <a:ext uri="{FF2B5EF4-FFF2-40B4-BE49-F238E27FC236}">
                <a16:creationId xmlns:a16="http://schemas.microsoft.com/office/drawing/2014/main" id="{B67F04A8-9677-5D09-CABA-F289399EAB69}"/>
              </a:ext>
            </a:extLst>
          </p:cNvPr>
          <p:cNvSpPr/>
          <p:nvPr/>
        </p:nvSpPr>
        <p:spPr>
          <a:xfrm>
            <a:off x="283464" y="5797742"/>
            <a:ext cx="6545184" cy="338554"/>
          </a:xfrm>
          <a:prstGeom prst="rect">
            <a:avLst/>
          </a:prstGeom>
        </p:spPr>
        <p:txBody>
          <a:bodyPr wrap="square">
            <a:spAutoFit/>
          </a:bodyPr>
          <a:lstStyle/>
          <a:p>
            <a:r>
              <a:rPr lang="de-DE" sz="1600" b="1">
                <a:latin typeface="+mj-lt"/>
              </a:rPr>
              <a:t>Diazepam</a:t>
            </a:r>
            <a:r>
              <a:rPr lang="de-DE" sz="1600">
                <a:latin typeface="+mj-lt"/>
              </a:rPr>
              <a:t> </a:t>
            </a:r>
            <a:r>
              <a:rPr lang="de-DE" sz="1600" err="1">
                <a:latin typeface="+mj-lt"/>
              </a:rPr>
              <a:t>vs</a:t>
            </a:r>
            <a:r>
              <a:rPr lang="de-DE" sz="1600">
                <a:latin typeface="+mj-lt"/>
              </a:rPr>
              <a:t> </a:t>
            </a:r>
            <a:r>
              <a:rPr lang="de-DE" sz="1600" b="1" err="1">
                <a:latin typeface="+mj-lt"/>
              </a:rPr>
              <a:t>Flunitrazepam</a:t>
            </a:r>
            <a:r>
              <a:rPr lang="de-DE" sz="1600" b="1">
                <a:latin typeface="+mj-lt"/>
              </a:rPr>
              <a:t> </a:t>
            </a:r>
            <a:r>
              <a:rPr lang="de-DE" sz="1600">
                <a:latin typeface="+mj-lt"/>
              </a:rPr>
              <a:t>(10 x biologisch aktiver)</a:t>
            </a:r>
          </a:p>
        </p:txBody>
      </p:sp>
      <p:sp>
        <p:nvSpPr>
          <p:cNvPr id="18" name="Rectangle 17">
            <a:extLst>
              <a:ext uri="{FF2B5EF4-FFF2-40B4-BE49-F238E27FC236}">
                <a16:creationId xmlns:a16="http://schemas.microsoft.com/office/drawing/2014/main" id="{D8232273-8B04-17F9-FCA6-BC8990E52DAD}"/>
              </a:ext>
            </a:extLst>
          </p:cNvPr>
          <p:cNvSpPr/>
          <p:nvPr/>
        </p:nvSpPr>
        <p:spPr>
          <a:xfrm>
            <a:off x="4876313" y="4362275"/>
            <a:ext cx="2448272" cy="646331"/>
          </a:xfrm>
          <a:prstGeom prst="rect">
            <a:avLst/>
          </a:prstGeom>
        </p:spPr>
        <p:txBody>
          <a:bodyPr wrap="square">
            <a:spAutoFit/>
          </a:bodyPr>
          <a:lstStyle/>
          <a:p>
            <a:pPr algn="ctr"/>
            <a:r>
              <a:rPr lang="de-DE" b="1" u="sng" dirty="0">
                <a:latin typeface="+mj-lt"/>
              </a:rPr>
              <a:t>Blut-Hirn-</a:t>
            </a:r>
            <a:r>
              <a:rPr lang="de-DE" b="1" u="sng" dirty="0" err="1">
                <a:latin typeface="+mj-lt"/>
              </a:rPr>
              <a:t>Schrankengängigkeit</a:t>
            </a:r>
            <a:endParaRPr lang="de-DE" u="sng" dirty="0">
              <a:latin typeface="+mj-lt"/>
            </a:endParaRPr>
          </a:p>
        </p:txBody>
      </p:sp>
      <p:pic>
        <p:nvPicPr>
          <p:cNvPr id="30" name="Grafik 29" descr="chemische Formel">
            <a:extLst>
              <a:ext uri="{FF2B5EF4-FFF2-40B4-BE49-F238E27FC236}">
                <a16:creationId xmlns:a16="http://schemas.microsoft.com/office/drawing/2014/main" id="{1EDAAA2D-126E-9E6C-4B16-4583F1ACCBE4}"/>
              </a:ext>
            </a:extLst>
          </p:cNvPr>
          <p:cNvPicPr>
            <a:picLocks noChangeAspect="1"/>
          </p:cNvPicPr>
          <p:nvPr/>
        </p:nvPicPr>
        <p:blipFill>
          <a:blip r:embed="rId7"/>
          <a:stretch>
            <a:fillRect/>
          </a:stretch>
        </p:blipFill>
        <p:spPr>
          <a:xfrm>
            <a:off x="8102642" y="4213362"/>
            <a:ext cx="2709017" cy="1251952"/>
          </a:xfrm>
          <a:prstGeom prst="rect">
            <a:avLst/>
          </a:prstGeom>
        </p:spPr>
      </p:pic>
      <p:sp>
        <p:nvSpPr>
          <p:cNvPr id="17" name="Rectangle 16">
            <a:extLst>
              <a:ext uri="{FF2B5EF4-FFF2-40B4-BE49-F238E27FC236}">
                <a16:creationId xmlns:a16="http://schemas.microsoft.com/office/drawing/2014/main" id="{23DAAF7D-1018-6E1C-7EB8-2A8C5CEF10EC}"/>
              </a:ext>
            </a:extLst>
          </p:cNvPr>
          <p:cNvSpPr/>
          <p:nvPr/>
        </p:nvSpPr>
        <p:spPr>
          <a:xfrm>
            <a:off x="8857546" y="5462420"/>
            <a:ext cx="1181870" cy="369332"/>
          </a:xfrm>
          <a:prstGeom prst="rect">
            <a:avLst/>
          </a:prstGeom>
        </p:spPr>
        <p:txBody>
          <a:bodyPr wrap="square">
            <a:spAutoFit/>
          </a:bodyPr>
          <a:lstStyle/>
          <a:p>
            <a:r>
              <a:rPr lang="de-DE" b="1">
                <a:latin typeface="+mj-lt"/>
              </a:rPr>
              <a:t>Fluoxetin</a:t>
            </a:r>
            <a:endParaRPr lang="de-DE">
              <a:latin typeface="+mj-lt"/>
            </a:endParaRPr>
          </a:p>
        </p:txBody>
      </p:sp>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2927648" y="5923880"/>
            <a:ext cx="8667455" cy="697008"/>
          </a:xfrm>
        </p:spPr>
        <p:txBody>
          <a:bodyPr vert="horz" lIns="0" tIns="0" rIns="0" bIns="0" rtlCol="0" anchor="t">
            <a:noAutofit/>
          </a:bodyPr>
          <a:lstStyle/>
          <a:p>
            <a:r>
              <a:rPr lang="de-DE" dirty="0">
                <a:latin typeface="Calibri"/>
                <a:ea typeface="Calibri"/>
                <a:cs typeface="Calibri"/>
              </a:rPr>
              <a:t>Quellen: Hagmann W. (2008), Journal </a:t>
            </a:r>
            <a:r>
              <a:rPr lang="de-DE" dirty="0" err="1">
                <a:latin typeface="Calibri"/>
                <a:ea typeface="Calibri"/>
                <a:cs typeface="Calibri"/>
              </a:rPr>
              <a:t>of</a:t>
            </a:r>
            <a:r>
              <a:rPr lang="de-DE" dirty="0">
                <a:latin typeface="Calibri"/>
                <a:ea typeface="Calibri"/>
                <a:cs typeface="Calibri"/>
              </a:rPr>
              <a:t> </a:t>
            </a:r>
            <a:r>
              <a:rPr lang="de-DE" dirty="0" err="1">
                <a:latin typeface="Calibri"/>
                <a:ea typeface="Calibri"/>
                <a:cs typeface="Calibri"/>
              </a:rPr>
              <a:t>Medicinal</a:t>
            </a:r>
            <a:r>
              <a:rPr lang="de-DE" dirty="0">
                <a:latin typeface="Calibri"/>
                <a:ea typeface="Calibri"/>
                <a:cs typeface="Calibri"/>
              </a:rPr>
              <a:t> Chemistry,  </a:t>
            </a:r>
            <a:r>
              <a:rPr lang="de-DE" dirty="0">
                <a:solidFill>
                  <a:schemeClr val="accent2"/>
                </a:solidFill>
                <a:latin typeface="Calibri"/>
                <a:ea typeface="Calibri"/>
                <a:cs typeface="Calibri"/>
                <a:hlinkClick r:id="rId8">
                  <a:extLst>
                    <a:ext uri="{A12FA001-AC4F-418D-AE19-62706E023703}">
                      <ahyp:hlinkClr xmlns:ahyp="http://schemas.microsoft.com/office/drawing/2018/hyperlinkcolor" val="tx"/>
                    </a:ext>
                  </a:extLst>
                </a:hlinkClick>
              </a:rPr>
              <a:t>doi.org/10.1021/jm800219f</a:t>
            </a:r>
            <a:r>
              <a:rPr lang="de-DE" dirty="0">
                <a:latin typeface="Calibri"/>
                <a:ea typeface="Calibri"/>
                <a:cs typeface="Calibri"/>
              </a:rPr>
              <a:t>.</a:t>
            </a:r>
            <a:endParaRPr lang="de-DE" dirty="0">
              <a:cs typeface="Calibri"/>
            </a:endParaRPr>
          </a:p>
          <a:p>
            <a:r>
              <a:rPr lang="de-DE" dirty="0">
                <a:latin typeface="Calibri"/>
                <a:ea typeface="Calibri"/>
                <a:cs typeface="Calibri"/>
              </a:rPr>
              <a:t>Gillis, E.P. et al. (2015), Journal </a:t>
            </a:r>
            <a:r>
              <a:rPr lang="de-DE" dirty="0" err="1">
                <a:latin typeface="Calibri"/>
                <a:ea typeface="Calibri"/>
                <a:cs typeface="Calibri"/>
              </a:rPr>
              <a:t>of</a:t>
            </a:r>
            <a:r>
              <a:rPr lang="de-DE" dirty="0">
                <a:latin typeface="Calibri"/>
                <a:ea typeface="Calibri"/>
                <a:cs typeface="Calibri"/>
              </a:rPr>
              <a:t> </a:t>
            </a:r>
            <a:r>
              <a:rPr lang="de-DE" dirty="0" err="1">
                <a:latin typeface="Calibri"/>
                <a:ea typeface="Calibri"/>
                <a:cs typeface="Calibri"/>
              </a:rPr>
              <a:t>Medicinal</a:t>
            </a:r>
            <a:r>
              <a:rPr lang="de-DE" dirty="0">
                <a:latin typeface="Calibri"/>
                <a:ea typeface="Calibri"/>
                <a:cs typeface="Calibri"/>
              </a:rPr>
              <a:t> Chemistry, </a:t>
            </a:r>
            <a:r>
              <a:rPr lang="de-DE" dirty="0">
                <a:solidFill>
                  <a:schemeClr val="accent2"/>
                </a:solidFill>
                <a:latin typeface="Calibri"/>
                <a:ea typeface="Calibri"/>
                <a:cs typeface="Calibri"/>
                <a:hlinkClick r:id="rId9">
                  <a:extLst>
                    <a:ext uri="{A12FA001-AC4F-418D-AE19-62706E023703}">
                      <ahyp:hlinkClr xmlns:ahyp="http://schemas.microsoft.com/office/drawing/2018/hyperlinkcolor" val="tx"/>
                    </a:ext>
                  </a:extLst>
                </a:hlinkClick>
              </a:rPr>
              <a:t>doi.org/10.1021/acs.jmedchem.5b00258</a:t>
            </a:r>
            <a:r>
              <a:rPr lang="de-DE" dirty="0">
                <a:latin typeface="Calibri"/>
                <a:ea typeface="Calibri"/>
                <a:cs typeface="Calibri"/>
              </a:rPr>
              <a:t>.</a:t>
            </a:r>
          </a:p>
          <a:p>
            <a:r>
              <a:rPr lang="de-DE" dirty="0">
                <a:latin typeface="Calibri"/>
                <a:ea typeface="Calibri"/>
                <a:cs typeface="Calibri"/>
              </a:rPr>
              <a:t>Shah, P. And </a:t>
            </a:r>
            <a:r>
              <a:rPr lang="de-DE" dirty="0" err="1">
                <a:latin typeface="Calibri"/>
                <a:ea typeface="Calibri"/>
                <a:cs typeface="Calibri"/>
              </a:rPr>
              <a:t>Westwell</a:t>
            </a:r>
            <a:r>
              <a:rPr lang="de-DE" dirty="0">
                <a:latin typeface="Calibri"/>
                <a:ea typeface="Calibri"/>
                <a:cs typeface="Calibri"/>
              </a:rPr>
              <a:t>, P.S. (2006), Journal </a:t>
            </a:r>
            <a:r>
              <a:rPr lang="de-DE" dirty="0" err="1">
                <a:latin typeface="Calibri"/>
                <a:ea typeface="Calibri"/>
                <a:cs typeface="Calibri"/>
              </a:rPr>
              <a:t>of</a:t>
            </a:r>
            <a:r>
              <a:rPr lang="de-DE" dirty="0">
                <a:latin typeface="Calibri"/>
                <a:ea typeface="Calibri"/>
                <a:cs typeface="Calibri"/>
              </a:rPr>
              <a:t> Enzyme Inhibition and </a:t>
            </a:r>
            <a:r>
              <a:rPr lang="de-DE" dirty="0" err="1">
                <a:latin typeface="Calibri"/>
                <a:ea typeface="Calibri"/>
                <a:cs typeface="Calibri"/>
              </a:rPr>
              <a:t>Medicinal</a:t>
            </a:r>
            <a:r>
              <a:rPr lang="de-DE" dirty="0">
                <a:latin typeface="Calibri"/>
                <a:ea typeface="Calibri"/>
                <a:cs typeface="Calibri"/>
              </a:rPr>
              <a:t> Chemistry, </a:t>
            </a:r>
            <a:r>
              <a:rPr lang="de-DE" dirty="0">
                <a:solidFill>
                  <a:schemeClr val="accent2"/>
                </a:solidFill>
                <a:latin typeface="Calibri"/>
                <a:ea typeface="Calibri"/>
                <a:cs typeface="Calibri"/>
                <a:hlinkClick r:id="rId10">
                  <a:extLst>
                    <a:ext uri="{A12FA001-AC4F-418D-AE19-62706E023703}">
                      <ahyp:hlinkClr xmlns:ahyp="http://schemas.microsoft.com/office/drawing/2018/hyperlinkcolor" val="tx"/>
                    </a:ext>
                  </a:extLst>
                </a:hlinkClick>
              </a:rPr>
              <a:t>doi.org/10.1080/14756360701425014</a:t>
            </a:r>
            <a:r>
              <a:rPr lang="de-DE" dirty="0">
                <a:latin typeface="Calibri"/>
                <a:ea typeface="Calibri"/>
                <a:cs typeface="Calibri"/>
              </a:rPr>
              <a:t>.</a:t>
            </a:r>
            <a:endParaRPr lang="de-DE" dirty="0">
              <a:ea typeface="Calibri"/>
              <a:cs typeface="Calibri"/>
            </a:endParaRPr>
          </a:p>
          <a:p>
            <a:r>
              <a:rPr lang="de-DE" dirty="0" err="1">
                <a:latin typeface="Calibri"/>
                <a:ea typeface="Calibri"/>
                <a:cs typeface="Calibri"/>
              </a:rPr>
              <a:t>Khetan</a:t>
            </a:r>
            <a:r>
              <a:rPr lang="de-DE" dirty="0">
                <a:latin typeface="Calibri"/>
                <a:ea typeface="Calibri"/>
                <a:cs typeface="Calibri"/>
              </a:rPr>
              <a:t>, SK and Collins, T.J. (2007), </a:t>
            </a:r>
            <a:r>
              <a:rPr lang="de-DE" dirty="0" err="1">
                <a:latin typeface="Calibri"/>
                <a:ea typeface="Calibri"/>
                <a:cs typeface="Calibri"/>
              </a:rPr>
              <a:t>Chem.Rev</a:t>
            </a:r>
            <a:r>
              <a:rPr lang="de-DE" dirty="0">
                <a:latin typeface="Calibri"/>
                <a:ea typeface="Calibri"/>
                <a:cs typeface="Calibri"/>
              </a:rPr>
              <a:t>., </a:t>
            </a:r>
            <a:r>
              <a:rPr lang="de-DE" dirty="0">
                <a:solidFill>
                  <a:schemeClr val="accent2"/>
                </a:solidFill>
                <a:latin typeface="Calibri"/>
                <a:ea typeface="Calibri"/>
                <a:cs typeface="Calibri"/>
                <a:hlinkClick r:id="rId11">
                  <a:extLst>
                    <a:ext uri="{A12FA001-AC4F-418D-AE19-62706E023703}">
                      <ahyp:hlinkClr xmlns:ahyp="http://schemas.microsoft.com/office/drawing/2018/hyperlinkcolor" val="tx"/>
                    </a:ext>
                  </a:extLst>
                </a:hlinkClick>
              </a:rPr>
              <a:t>doi.org/10.1021/cr020441w</a:t>
            </a:r>
            <a:r>
              <a:rPr lang="de-DE" dirty="0">
                <a:latin typeface="Calibri"/>
                <a:ea typeface="Calibri"/>
                <a:cs typeface="Calibri"/>
              </a:rPr>
              <a:t>.</a:t>
            </a:r>
            <a:endParaRPr lang="de-DE" dirty="0">
              <a:ea typeface="Calibri"/>
              <a:cs typeface="Calibri"/>
            </a:endParaRPr>
          </a:p>
          <a:p>
            <a:endParaRPr lang="de-DE" dirty="0">
              <a:ea typeface="Calibri"/>
              <a:cs typeface="Calibri"/>
            </a:endParaRPr>
          </a:p>
          <a:p>
            <a:endParaRPr lang="de-DE" dirty="0">
              <a:cs typeface="Calibri"/>
            </a:endParaRPr>
          </a:p>
        </p:txBody>
      </p:sp>
      <p:sp>
        <p:nvSpPr>
          <p:cNvPr id="4" name="Textplatzhalter 3"/>
          <p:cNvSpPr>
            <a:spLocks noGrp="1"/>
          </p:cNvSpPr>
          <p:nvPr>
            <p:ph type="body" sz="quarter" idx="13"/>
          </p:nvPr>
        </p:nvSpPr>
        <p:spPr/>
        <p:txBody>
          <a:bodyPr/>
          <a:lstStyle/>
          <a:p>
            <a:r>
              <a:rPr lang="de-DE"/>
              <a:t>Lernziel: Gesellschaftlicher Umgang mit Arzneimitteln</a:t>
            </a:r>
          </a:p>
        </p:txBody>
      </p:sp>
      <p:sp>
        <p:nvSpPr>
          <p:cNvPr id="5" name="Foliennummernplatzhalter 4"/>
          <p:cNvSpPr>
            <a:spLocks noGrp="1"/>
          </p:cNvSpPr>
          <p:nvPr>
            <p:ph type="sldNum" sz="quarter" idx="12"/>
          </p:nvPr>
        </p:nvSpPr>
        <p:spPr/>
        <p:txBody>
          <a:bodyPr/>
          <a:lstStyle/>
          <a:p>
            <a:fld id="{4F0D2E71-061B-4E4D-BF94-C6A9FAAAA5EA}" type="slidenum">
              <a:rPr lang="de-DE" smtClean="0"/>
              <a:pPr/>
              <a:t>20</a:t>
            </a:fld>
            <a:endParaRPr lang="de-DE"/>
          </a:p>
        </p:txBody>
      </p:sp>
    </p:spTree>
    <p:extLst>
      <p:ext uri="{BB962C8B-B14F-4D97-AF65-F5344CB8AC3E}">
        <p14:creationId xmlns:p14="http://schemas.microsoft.com/office/powerpoint/2010/main" val="29610143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9" descr="Hintergrund Foto Kläranlage, © Ivan Bandura / unsplash.com">
            <a:extLst>
              <a:ext uri="{FF2B5EF4-FFF2-40B4-BE49-F238E27FC236}">
                <a16:creationId xmlns:a16="http://schemas.microsoft.com/office/drawing/2014/main" id="{DA44AAE3-33B6-4E80-50BC-184C6E394E65}"/>
              </a:ext>
            </a:extLst>
          </p:cNvPr>
          <p:cNvPicPr>
            <a:picLocks noChangeAspect="1"/>
          </p:cNvPicPr>
          <p:nvPr/>
        </p:nvPicPr>
        <p:blipFill>
          <a:blip r:embed="rId2" cstate="print">
            <a:alphaModFix amt="30000"/>
            <a:extLst>
              <a:ext uri="{28A0092B-C50C-407E-A947-70E740481C1C}">
                <a14:useLocalDpi xmlns:a14="http://schemas.microsoft.com/office/drawing/2010/main" val="0"/>
              </a:ext>
            </a:extLst>
          </a:blip>
          <a:srcRect t="13216" b="13216"/>
          <a:stretch/>
        </p:blipFill>
        <p:spPr>
          <a:xfrm flipH="1">
            <a:off x="179388" y="168089"/>
            <a:ext cx="11828836" cy="6521637"/>
          </a:xfrm>
          <a:prstGeom prst="rect">
            <a:avLst/>
          </a:prstGeom>
        </p:spPr>
      </p:pic>
      <p:sp>
        <p:nvSpPr>
          <p:cNvPr id="11" name="Rectangle 10">
            <a:extLst>
              <a:ext uri="{FF2B5EF4-FFF2-40B4-BE49-F238E27FC236}">
                <a16:creationId xmlns:a16="http://schemas.microsoft.com/office/drawing/2014/main" id="{C3494ECE-9AAB-A1FC-20FF-918E4DD54F8D}"/>
              </a:ext>
              <a:ext uri="{C183D7F6-B498-43B3-948B-1728B52AA6E4}">
                <adec:decorative xmlns:adec="http://schemas.microsoft.com/office/drawing/2017/decorative" val="1"/>
              </a:ext>
            </a:extLst>
          </p:cNvPr>
          <p:cNvSpPr/>
          <p:nvPr/>
        </p:nvSpPr>
        <p:spPr>
          <a:xfrm>
            <a:off x="552450" y="469900"/>
            <a:ext cx="9441295" cy="5911850"/>
          </a:xfrm>
          <a:prstGeom prst="rect">
            <a:avLst/>
          </a:prstGeom>
          <a:solidFill>
            <a:schemeClr val="bg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itel 7"/>
          <p:cNvSpPr>
            <a:spLocks noGrp="1"/>
          </p:cNvSpPr>
          <p:nvPr>
            <p:ph type="title" idx="4294967295"/>
          </p:nvPr>
        </p:nvSpPr>
        <p:spPr>
          <a:xfrm>
            <a:off x="535708" y="469900"/>
            <a:ext cx="10437091" cy="612775"/>
          </a:xfrm>
        </p:spPr>
        <p:txBody>
          <a:bodyPr lIns="180000">
            <a:normAutofit/>
          </a:bodyPr>
          <a:lstStyle/>
          <a:p>
            <a:r>
              <a:rPr lang="en-GB" err="1"/>
              <a:t>Lernziel</a:t>
            </a:r>
            <a:r>
              <a:rPr lang="en-GB"/>
              <a:t>: </a:t>
            </a:r>
            <a:r>
              <a:rPr lang="en-GB" err="1"/>
              <a:t>Eintragspfade</a:t>
            </a:r>
            <a:r>
              <a:rPr lang="en-GB"/>
              <a:t> und </a:t>
            </a:r>
            <a:r>
              <a:rPr lang="en-GB" err="1"/>
              <a:t>Vorkommen</a:t>
            </a:r>
            <a:r>
              <a:rPr lang="en-GB"/>
              <a:t> von </a:t>
            </a:r>
            <a:r>
              <a:rPr lang="en-GB" err="1"/>
              <a:t>Arzneistoffen</a:t>
            </a:r>
            <a:r>
              <a:rPr lang="en-GB"/>
              <a:t> in der Umwelt</a:t>
            </a:r>
            <a:endParaRPr lang="de-DE"/>
          </a:p>
        </p:txBody>
      </p:sp>
      <p:sp>
        <p:nvSpPr>
          <p:cNvPr id="9" name="Inhaltsplatzhalter 8"/>
          <p:cNvSpPr>
            <a:spLocks noGrp="1"/>
          </p:cNvSpPr>
          <p:nvPr>
            <p:ph idx="4294967295"/>
          </p:nvPr>
        </p:nvSpPr>
        <p:spPr>
          <a:xfrm>
            <a:off x="552451" y="1493838"/>
            <a:ext cx="7677150" cy="4525962"/>
          </a:xfrm>
        </p:spPr>
        <p:txBody>
          <a:bodyPr vert="horz" lIns="180000" tIns="0" rIns="0" bIns="0" rtlCol="0" anchor="t">
            <a:noAutofit/>
          </a:bodyPr>
          <a:lstStyle/>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Einleitung und Problematik</a:t>
            </a:r>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Gesellschaftlicher Umgang mit Arzneimitteln</a:t>
            </a:r>
            <a:endParaRPr lang="de-DE" sz="1600" cap="none">
              <a:latin typeface="+mj-lt"/>
              <a:cs typeface="Calibri"/>
            </a:endParaRPr>
          </a:p>
          <a:p>
            <a:pPr marL="285750" lvl="0" indent="-285750">
              <a:lnSpc>
                <a:spcPct val="200000"/>
              </a:lnSpc>
              <a:spcBef>
                <a:spcPct val="0"/>
              </a:spcBef>
              <a:buClr>
                <a:schemeClr val="accent1"/>
              </a:buClr>
              <a:buFont typeface="Arial" panose="020B0604020202020204" pitchFamily="34" charset="0"/>
              <a:buChar char="•"/>
            </a:pPr>
            <a:r>
              <a:rPr lang="de-DE" sz="1600" cap="none">
                <a:solidFill>
                  <a:schemeClr val="accent2"/>
                </a:solidFill>
                <a:latin typeface="+mj-lt"/>
              </a:rPr>
              <a:t>Eintragspfade und Vorkommen von Arzneistoffen in der Umwelt</a:t>
            </a:r>
            <a:endParaRPr lang="de-DE" sz="1600" cap="none">
              <a:solidFill>
                <a:schemeClr val="accent2"/>
              </a:solidFill>
              <a:latin typeface="+mj-lt"/>
              <a:cs typeface="Calibri"/>
            </a:endParaRPr>
          </a:p>
          <a:p>
            <a:pPr marL="645160" lvl="2" indent="-285750">
              <a:lnSpc>
                <a:spcPts val="2200"/>
              </a:lnSpc>
              <a:spcBef>
                <a:spcPct val="0"/>
              </a:spcBef>
              <a:buFont typeface="Arial" panose="020B0604020202020204" pitchFamily="34" charset="0"/>
              <a:buChar char="•"/>
            </a:pPr>
            <a:r>
              <a:rPr lang="de-DE" sz="1600">
                <a:solidFill>
                  <a:schemeClr val="accent2"/>
                </a:solidFill>
                <a:latin typeface="+mj-lt"/>
              </a:rPr>
              <a:t>Eintragspfade von Arzneimittelrückständen in die Umwelt</a:t>
            </a:r>
            <a:endParaRPr lang="de-DE" sz="1600">
              <a:solidFill>
                <a:schemeClr val="accent2"/>
              </a:solidFill>
              <a:latin typeface="+mj-lt"/>
              <a:cs typeface="Calibri"/>
            </a:endParaRPr>
          </a:p>
          <a:p>
            <a:pPr marL="645160" lvl="2" indent="-285750">
              <a:lnSpc>
                <a:spcPts val="2200"/>
              </a:lnSpc>
              <a:spcBef>
                <a:spcPct val="0"/>
              </a:spcBef>
              <a:buFont typeface="Arial" panose="020B0604020202020204" pitchFamily="34" charset="0"/>
              <a:buChar char="•"/>
            </a:pPr>
            <a:r>
              <a:rPr lang="de-DE" sz="1600">
                <a:solidFill>
                  <a:schemeClr val="accent2"/>
                </a:solidFill>
                <a:latin typeface="+mj-lt"/>
              </a:rPr>
              <a:t>Messungen von Arzneimittelwirkstoffen in Kläranlagenablauf, Oberflächengewässern, Grundwasser, Trinkwasser</a:t>
            </a:r>
            <a:endParaRPr lang="de-DE" sz="1600">
              <a:solidFill>
                <a:schemeClr val="accent2"/>
              </a:solidFill>
              <a:latin typeface="+mj-lt"/>
              <a:cs typeface="Calibri"/>
            </a:endParaRPr>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Wirkungen von Arzneistoffen in der Umwelt</a:t>
            </a:r>
            <a:endParaRPr lang="de-DE" sz="1600" cap="none">
              <a:latin typeface="+mj-lt"/>
              <a:cs typeface="Calibri"/>
            </a:endParaRPr>
          </a:p>
          <a:p>
            <a:pPr marL="285750" indent="-285750">
              <a:lnSpc>
                <a:spcPct val="200000"/>
              </a:lnSpc>
              <a:spcBef>
                <a:spcPct val="0"/>
              </a:spcBef>
              <a:buClr>
                <a:schemeClr val="accent1"/>
              </a:buClr>
              <a:buFont typeface="Arial" panose="020B0604020202020204" pitchFamily="34" charset="0"/>
              <a:buChar char="•"/>
            </a:pPr>
            <a:r>
              <a:rPr lang="de-DE" sz="1600" cap="none">
                <a:latin typeface="+mj-lt"/>
              </a:rPr>
              <a:t>Risikoabschätzung von pharmazeutischen Wirkstoffen in der Umwelt</a:t>
            </a:r>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Maßnahmen zur Vermeidung von Arzneistoffeinträgen in die Umwelt</a:t>
            </a:r>
            <a:endParaRPr lang="de-DE"/>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Fazit</a:t>
            </a:r>
            <a:endParaRPr lang="de-DE" sz="1600" cap="none">
              <a:latin typeface="+mj-lt"/>
              <a:cs typeface="Calibri"/>
            </a:endParaRPr>
          </a:p>
        </p:txBody>
      </p:sp>
      <p:sp>
        <p:nvSpPr>
          <p:cNvPr id="6" name="Foliennummernplatzhalter 5"/>
          <p:cNvSpPr>
            <a:spLocks noGrp="1"/>
          </p:cNvSpPr>
          <p:nvPr>
            <p:ph type="sldNum" sz="quarter" idx="4294967295"/>
          </p:nvPr>
        </p:nvSpPr>
        <p:spPr>
          <a:xfrm>
            <a:off x="11449050" y="6597650"/>
            <a:ext cx="742950" cy="260350"/>
          </a:xfrm>
        </p:spPr>
        <p:txBody>
          <a:bodyPr/>
          <a:lstStyle/>
          <a:p>
            <a:fld id="{4F0D2E71-061B-4E4D-BF94-C6A9FAAAA5EA}" type="slidenum">
              <a:rPr lang="de-DE" smtClean="0"/>
              <a:pPr/>
              <a:t>21</a:t>
            </a:fld>
            <a:endParaRPr lang="de-DE"/>
          </a:p>
        </p:txBody>
      </p:sp>
    </p:spTree>
    <p:extLst>
      <p:ext uri="{BB962C8B-B14F-4D97-AF65-F5344CB8AC3E}">
        <p14:creationId xmlns:p14="http://schemas.microsoft.com/office/powerpoint/2010/main" val="7367924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Eintragspfade von Arzneimittelrückständen und Vorkommen in der Umwelt</a:t>
            </a:r>
          </a:p>
        </p:txBody>
      </p:sp>
      <p:sp>
        <p:nvSpPr>
          <p:cNvPr id="3" name="Text Placeholder 8">
            <a:extLst>
              <a:ext uri="{FF2B5EF4-FFF2-40B4-BE49-F238E27FC236}">
                <a16:creationId xmlns:a16="http://schemas.microsoft.com/office/drawing/2014/main" id="{69690D78-549F-4B7F-A7E8-96CB152228A1}"/>
              </a:ext>
            </a:extLst>
          </p:cNvPr>
          <p:cNvSpPr>
            <a:spLocks noGrp="1"/>
          </p:cNvSpPr>
          <p:nvPr>
            <p:ph type="body" sz="quarter" idx="15"/>
          </p:nvPr>
        </p:nvSpPr>
        <p:spPr>
          <a:xfrm>
            <a:off x="9818255" y="6127222"/>
            <a:ext cx="1751448" cy="370714"/>
          </a:xfrm>
        </p:spPr>
        <p:txBody>
          <a:bodyPr vert="horz" lIns="0" tIns="0" rIns="0" bIns="0" rtlCol="0" anchor="t">
            <a:noAutofit/>
          </a:bodyPr>
          <a:lstStyle/>
          <a:p>
            <a:r>
              <a:rPr lang="de-DE">
                <a:latin typeface="Calibri"/>
                <a:ea typeface="Calibri"/>
                <a:cs typeface="Calibri"/>
              </a:rPr>
              <a:t>Quelle: Fraunhofer ISI / </a:t>
            </a:r>
            <a:r>
              <a:rPr lang="de-DE" err="1">
                <a:latin typeface="Calibri"/>
                <a:ea typeface="Calibri"/>
                <a:cs typeface="Calibri"/>
              </a:rPr>
              <a:t>scientific</a:t>
            </a:r>
            <a:r>
              <a:rPr lang="de-DE">
                <a:latin typeface="Calibri"/>
                <a:ea typeface="Calibri"/>
                <a:cs typeface="Calibri"/>
              </a:rPr>
              <a:t> design (2024) </a:t>
            </a:r>
            <a:endParaRPr lang="de-DE"/>
          </a:p>
        </p:txBody>
      </p:sp>
      <p:sp>
        <p:nvSpPr>
          <p:cNvPr id="4" name="Textplatzhalter 3"/>
          <p:cNvSpPr>
            <a:spLocks noGrp="1"/>
          </p:cNvSpPr>
          <p:nvPr>
            <p:ph type="body" sz="quarter" idx="13"/>
          </p:nvPr>
        </p:nvSpPr>
        <p:spPr/>
        <p:txBody>
          <a:bodyPr/>
          <a:lstStyle/>
          <a:p>
            <a:r>
              <a:rPr lang="de-DE"/>
              <a:t>Lernziel: Eintragspfade und Vorkommen von Arzneistoffen in der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22</a:t>
            </a:fld>
            <a:endParaRPr lang="de-DE"/>
          </a:p>
        </p:txBody>
      </p:sp>
      <p:pic>
        <p:nvPicPr>
          <p:cNvPr id="10" name="Picture 9">
            <a:extLst>
              <a:ext uri="{FF2B5EF4-FFF2-40B4-BE49-F238E27FC236}">
                <a16:creationId xmlns:a16="http://schemas.microsoft.com/office/drawing/2014/main" id="{2BD9A5C2-64CD-1E33-945E-FB6B46819A11}"/>
              </a:ext>
            </a:extLst>
          </p:cNvPr>
          <p:cNvPicPr>
            <a:picLocks noChangeAspect="1"/>
          </p:cNvPicPr>
          <p:nvPr/>
        </p:nvPicPr>
        <p:blipFill>
          <a:blip r:embed="rId2"/>
          <a:stretch>
            <a:fillRect/>
          </a:stretch>
        </p:blipFill>
        <p:spPr>
          <a:xfrm>
            <a:off x="551999" y="1126489"/>
            <a:ext cx="9045467" cy="5371447"/>
          </a:xfrm>
          <a:prstGeom prst="rect">
            <a:avLst/>
          </a:prstGeom>
        </p:spPr>
      </p:pic>
    </p:spTree>
    <p:extLst>
      <p:ext uri="{BB962C8B-B14F-4D97-AF65-F5344CB8AC3E}">
        <p14:creationId xmlns:p14="http://schemas.microsoft.com/office/powerpoint/2010/main" val="31178146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a:latin typeface="Calibri"/>
                <a:ea typeface="Calibri"/>
                <a:cs typeface="Calibri"/>
              </a:rPr>
              <a:t>Haupteintragspfade in die Umwelt</a:t>
            </a:r>
            <a:endParaRPr lang="de-DE">
              <a:latin typeface="Calibri"/>
              <a:ea typeface="Calibri"/>
              <a:cs typeface="Calibri"/>
            </a:endParaRPr>
          </a:p>
        </p:txBody>
      </p:sp>
      <p:sp>
        <p:nvSpPr>
          <p:cNvPr id="3" name="TextBox 2">
            <a:extLst>
              <a:ext uri="{FF2B5EF4-FFF2-40B4-BE49-F238E27FC236}">
                <a16:creationId xmlns:a16="http://schemas.microsoft.com/office/drawing/2014/main" id="{14EDC901-8189-BF53-759E-B357F5C9E526}"/>
              </a:ext>
            </a:extLst>
          </p:cNvPr>
          <p:cNvSpPr txBox="1"/>
          <p:nvPr/>
        </p:nvSpPr>
        <p:spPr>
          <a:xfrm>
            <a:off x="496454" y="1258454"/>
            <a:ext cx="5467927"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Calibri"/>
                <a:ea typeface="Cambria"/>
                <a:cs typeface="Calibri"/>
              </a:rPr>
              <a:t>Der </a:t>
            </a:r>
            <a:r>
              <a:rPr lang="en-US" dirty="0" err="1">
                <a:latin typeface="Calibri"/>
                <a:ea typeface="Cambria"/>
                <a:cs typeface="Calibri"/>
              </a:rPr>
              <a:t>Haupteintragsweg</a:t>
            </a:r>
            <a:r>
              <a:rPr lang="en-US" dirty="0">
                <a:latin typeface="Calibri"/>
                <a:ea typeface="Cambria"/>
                <a:cs typeface="Calibri"/>
              </a:rPr>
              <a:t> für </a:t>
            </a:r>
            <a:r>
              <a:rPr lang="en-US" dirty="0" err="1">
                <a:latin typeface="Calibri"/>
                <a:ea typeface="Cambria"/>
                <a:cs typeface="Calibri"/>
              </a:rPr>
              <a:t>Arzneimittel</a:t>
            </a:r>
            <a:r>
              <a:rPr lang="en-US" dirty="0">
                <a:latin typeface="Calibri"/>
                <a:ea typeface="Cambria"/>
                <a:cs typeface="Calibri"/>
              </a:rPr>
              <a:t> in die Umwelt </a:t>
            </a:r>
            <a:r>
              <a:rPr lang="en-US" dirty="0" err="1">
                <a:latin typeface="Calibri"/>
                <a:ea typeface="Cambria"/>
                <a:cs typeface="Calibri"/>
              </a:rPr>
              <a:t>sind</a:t>
            </a:r>
            <a:r>
              <a:rPr lang="en-US" dirty="0">
                <a:latin typeface="Calibri"/>
                <a:ea typeface="Cambria"/>
                <a:cs typeface="Calibri"/>
              </a:rPr>
              <a:t> die </a:t>
            </a:r>
            <a:r>
              <a:rPr lang="en-US" dirty="0" err="1">
                <a:latin typeface="Calibri"/>
                <a:ea typeface="Cambria"/>
                <a:cs typeface="Calibri"/>
              </a:rPr>
              <a:t>Ausscheidungen</a:t>
            </a:r>
            <a:r>
              <a:rPr lang="en-US" dirty="0">
                <a:latin typeface="Calibri"/>
                <a:ea typeface="Cambria"/>
                <a:cs typeface="Calibri"/>
              </a:rPr>
              <a:t> </a:t>
            </a:r>
            <a:r>
              <a:rPr lang="en-US" dirty="0" err="1">
                <a:latin typeface="Calibri"/>
                <a:ea typeface="Cambria"/>
                <a:cs typeface="Calibri"/>
              </a:rPr>
              <a:t>aus</a:t>
            </a:r>
            <a:r>
              <a:rPr lang="en-US" dirty="0">
                <a:latin typeface="Calibri"/>
                <a:ea typeface="Cambria"/>
                <a:cs typeface="Calibri"/>
              </a:rPr>
              <a:t> dem </a:t>
            </a:r>
            <a:r>
              <a:rPr lang="en-US" dirty="0" err="1">
                <a:latin typeface="Calibri"/>
                <a:ea typeface="Cambria"/>
                <a:cs typeface="Calibri"/>
              </a:rPr>
              <a:t>Körper</a:t>
            </a:r>
            <a:r>
              <a:rPr lang="en-US" dirty="0">
                <a:latin typeface="Calibri"/>
                <a:ea typeface="Cambria"/>
                <a:cs typeface="Calibri"/>
              </a:rPr>
              <a:t> </a:t>
            </a:r>
            <a:r>
              <a:rPr lang="en-US" dirty="0" err="1">
                <a:latin typeface="Calibri"/>
                <a:ea typeface="Cambria"/>
                <a:cs typeface="Calibri"/>
              </a:rPr>
              <a:t>nach</a:t>
            </a:r>
            <a:r>
              <a:rPr lang="en-US" dirty="0">
                <a:latin typeface="Calibri"/>
                <a:ea typeface="Cambria"/>
                <a:cs typeface="Calibri"/>
              </a:rPr>
              <a:t>  </a:t>
            </a:r>
            <a:r>
              <a:rPr lang="en-US" dirty="0" err="1">
                <a:latin typeface="Calibri"/>
                <a:ea typeface="Cambria"/>
                <a:cs typeface="Calibri"/>
              </a:rPr>
              <a:t>bestimmungsgemäßem</a:t>
            </a:r>
            <a:r>
              <a:rPr lang="en-US" dirty="0">
                <a:latin typeface="Calibri"/>
                <a:ea typeface="Cambria"/>
                <a:cs typeface="Calibri"/>
              </a:rPr>
              <a:t> </a:t>
            </a:r>
            <a:r>
              <a:rPr lang="en-US" dirty="0" err="1">
                <a:latin typeface="Calibri"/>
                <a:ea typeface="Cambria"/>
                <a:cs typeface="Calibri"/>
              </a:rPr>
              <a:t>Gebrauch</a:t>
            </a:r>
            <a:r>
              <a:rPr lang="en-US" dirty="0">
                <a:latin typeface="Calibri"/>
                <a:ea typeface="Cambria"/>
                <a:cs typeface="Calibri"/>
              </a:rPr>
              <a:t>.</a:t>
            </a:r>
          </a:p>
        </p:txBody>
      </p:sp>
      <p:sp>
        <p:nvSpPr>
          <p:cNvPr id="7" name="Inhaltsplatzhalter 7">
            <a:extLst>
              <a:ext uri="{FF2B5EF4-FFF2-40B4-BE49-F238E27FC236}">
                <a16:creationId xmlns:a16="http://schemas.microsoft.com/office/drawing/2014/main" id="{07B53089-96BE-6869-E6A5-3E71DC1C1628}"/>
              </a:ext>
            </a:extLst>
          </p:cNvPr>
          <p:cNvSpPr>
            <a:spLocks noGrp="1"/>
          </p:cNvSpPr>
          <p:nvPr/>
        </p:nvSpPr>
        <p:spPr>
          <a:xfrm>
            <a:off x="714088" y="2747721"/>
            <a:ext cx="4676637" cy="1432316"/>
          </a:xfrm>
          <a:prstGeom prst="rect">
            <a:avLst/>
          </a:prstGeom>
        </p:spPr>
        <p:txBody>
          <a:bodyPr vert="horz" lIns="0" tIns="0" rIns="0" bIns="0" rtlCol="0" anchor="t">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2" indent="0">
              <a:lnSpc>
                <a:spcPct val="100000"/>
              </a:lnSpc>
              <a:buNone/>
            </a:pPr>
            <a:r>
              <a:rPr lang="de-DE" sz="1800" b="1" dirty="0">
                <a:latin typeface="Calibri"/>
                <a:ea typeface="Calibri"/>
                <a:cs typeface="Calibri"/>
              </a:rPr>
              <a:t>Unsachgemäße Entsorgung</a:t>
            </a:r>
            <a:endParaRPr lang="en-US" sz="1800" b="1" dirty="0">
              <a:cs typeface="Calibri" panose="020F0502020204030204" pitchFamily="34" charset="0"/>
            </a:endParaRPr>
          </a:p>
          <a:p>
            <a:pPr marL="161925" lvl="2" indent="-161925">
              <a:lnSpc>
                <a:spcPct val="100000"/>
              </a:lnSpc>
            </a:pPr>
            <a:r>
              <a:rPr lang="de-DE" dirty="0">
                <a:latin typeface="Calibri"/>
                <a:ea typeface="Calibri" panose="020F0502020204030204" pitchFamily="34" charset="0"/>
                <a:cs typeface="Calibri"/>
              </a:rPr>
              <a:t>Falsche Entsorgung von nicht genutzten, insbesondere flüssigen, Medikamenten im Haushalt sowie in Kranken- und Pflegeeinrichtungen</a:t>
            </a:r>
            <a:endParaRPr lang="de-DE" dirty="0">
              <a:ea typeface="Calibri" panose="020F0502020204030204" pitchFamily="34" charset="0"/>
              <a:cs typeface="Calibri" panose="020F0502020204030204" pitchFamily="34" charset="0"/>
            </a:endParaRPr>
          </a:p>
          <a:p>
            <a:pPr marL="161925" lvl="2" indent="-161925">
              <a:lnSpc>
                <a:spcPct val="100000"/>
              </a:lnSpc>
            </a:pPr>
            <a:r>
              <a:rPr lang="de-DE" dirty="0">
                <a:latin typeface="Calibri"/>
                <a:ea typeface="Calibri" panose="020F0502020204030204" pitchFamily="34" charset="0"/>
                <a:cs typeface="Calibri"/>
              </a:rPr>
              <a:t>Wirkstoffe aus Reinigungen bei Produktionsanlagen</a:t>
            </a:r>
            <a:endParaRPr lang="de-DE" dirty="0">
              <a:ea typeface="Calibri" panose="020F0502020204030204" pitchFamily="34" charset="0"/>
              <a:cs typeface="Calibri" panose="020F0502020204030204" pitchFamily="34" charset="0"/>
            </a:endParaRPr>
          </a:p>
          <a:p>
            <a:pPr marL="161925" lvl="2" indent="-161925">
              <a:lnSpc>
                <a:spcPct val="100000"/>
              </a:lnSpc>
            </a:pPr>
            <a:endParaRPr lang="de-DE" dirty="0">
              <a:ea typeface="Calibri" panose="020F0502020204030204" pitchFamily="34" charset="0"/>
              <a:cs typeface="Calibri" panose="020F0502020204030204" pitchFamily="34" charset="0"/>
            </a:endParaRPr>
          </a:p>
          <a:p>
            <a:pPr marL="161925" lvl="2" indent="-161925">
              <a:lnSpc>
                <a:spcPct val="100000"/>
              </a:lnSpc>
            </a:pPr>
            <a:endParaRPr lang="de-DE" dirty="0">
              <a:ea typeface="Calibri" panose="020F0502020204030204" pitchFamily="34" charset="0"/>
              <a:cs typeface="Calibri" panose="020F0502020204030204" pitchFamily="34" charset="0"/>
            </a:endParaRPr>
          </a:p>
        </p:txBody>
      </p:sp>
      <p:sp>
        <p:nvSpPr>
          <p:cNvPr id="17" name="Rechteck: diagonal liegende Ecken abgerundet 15">
            <a:extLst>
              <a:ext uri="{FF2B5EF4-FFF2-40B4-BE49-F238E27FC236}">
                <a16:creationId xmlns:a16="http://schemas.microsoft.com/office/drawing/2014/main" id="{11FB150E-934F-CE72-AFBC-B5149B538B53}"/>
              </a:ext>
            </a:extLst>
          </p:cNvPr>
          <p:cNvSpPr/>
          <p:nvPr/>
        </p:nvSpPr>
        <p:spPr>
          <a:xfrm>
            <a:off x="907395" y="4798063"/>
            <a:ext cx="3757558" cy="1212854"/>
          </a:xfrm>
          <a:prstGeom prst="snip2DiagRect">
            <a:avLst/>
          </a:prstGeom>
          <a:solidFill>
            <a:schemeClr val="accent2"/>
          </a:solidFill>
        </p:spPr>
        <p:txBody>
          <a:bodyPr wrap="square" lIns="91440" tIns="72000" rIns="91440" bIns="108000" anchor="t">
            <a:spAutoFit/>
          </a:bodyPr>
          <a:lstStyle/>
          <a:p>
            <a:pPr algn="ctr">
              <a:lnSpc>
                <a:spcPct val="110000"/>
              </a:lnSpc>
            </a:pPr>
            <a:r>
              <a:rPr lang="de-DE" dirty="0">
                <a:solidFill>
                  <a:schemeClr val="bg1"/>
                </a:solidFill>
                <a:latin typeface="Calibri"/>
                <a:cs typeface="Calibri"/>
              </a:rPr>
              <a:t>2.500 Wirkstoffe in Deutschland</a:t>
            </a:r>
            <a:r>
              <a:rPr lang="de-DE" baseline="30000" dirty="0">
                <a:solidFill>
                  <a:schemeClr val="bg1"/>
                </a:solidFill>
                <a:latin typeface="Calibri"/>
                <a:cs typeface="Calibri"/>
              </a:rPr>
              <a:t>1</a:t>
            </a:r>
          </a:p>
          <a:p>
            <a:pPr algn="ctr">
              <a:lnSpc>
                <a:spcPct val="110000"/>
              </a:lnSpc>
            </a:pPr>
            <a:r>
              <a:rPr lang="de-DE" i="1" dirty="0">
                <a:solidFill>
                  <a:schemeClr val="bg1"/>
                </a:solidFill>
                <a:latin typeface="Calibri"/>
                <a:cs typeface="Calibri"/>
              </a:rPr>
              <a:t> - davon 1.300 umweltrelevant*</a:t>
            </a:r>
            <a:br>
              <a:rPr lang="de-DE" sz="1400" i="1" dirty="0">
                <a:latin typeface="Calibri" panose="020F0502020204030204" pitchFamily="34" charset="0"/>
              </a:rPr>
            </a:br>
            <a:r>
              <a:rPr lang="de-DE" sz="1400" i="1" dirty="0">
                <a:solidFill>
                  <a:schemeClr val="bg1"/>
                </a:solidFill>
                <a:latin typeface="Calibri"/>
                <a:cs typeface="Calibri"/>
              </a:rPr>
              <a:t> * nach EMA Richtlinie zur Umweltbewertung</a:t>
            </a:r>
            <a:endParaRPr lang="de-DE" sz="1200" i="1" dirty="0">
              <a:solidFill>
                <a:schemeClr val="bg1"/>
              </a:solidFill>
              <a:latin typeface="Calibri"/>
              <a:cs typeface="Calibri"/>
            </a:endParaRPr>
          </a:p>
        </p:txBody>
      </p:sp>
      <p:pic>
        <p:nvPicPr>
          <p:cNvPr id="11" name="Picture 10" descr="schematische Zeichnung Eintragspfade von Humanarzneimitteln in die Umwelt">
            <a:extLst>
              <a:ext uri="{FF2B5EF4-FFF2-40B4-BE49-F238E27FC236}">
                <a16:creationId xmlns:a16="http://schemas.microsoft.com/office/drawing/2014/main" id="{79C7B7BB-3F84-6327-2FDF-05BD4548D0B9}"/>
              </a:ext>
            </a:extLst>
          </p:cNvPr>
          <p:cNvPicPr>
            <a:picLocks noChangeAspect="1"/>
          </p:cNvPicPr>
          <p:nvPr/>
        </p:nvPicPr>
        <p:blipFill>
          <a:blip r:embed="rId3"/>
          <a:stretch>
            <a:fillRect/>
          </a:stretch>
        </p:blipFill>
        <p:spPr>
          <a:xfrm>
            <a:off x="6236718" y="1083288"/>
            <a:ext cx="5294530" cy="5145950"/>
          </a:xfrm>
          <a:prstGeom prst="rect">
            <a:avLst/>
          </a:prstGeom>
        </p:spPr>
      </p:pic>
      <p:sp>
        <p:nvSpPr>
          <p:cNvPr id="8" name="Text Placeholder 8">
            <a:extLst>
              <a:ext uri="{FF2B5EF4-FFF2-40B4-BE49-F238E27FC236}">
                <a16:creationId xmlns:a16="http://schemas.microsoft.com/office/drawing/2014/main" id="{3FBBA9F2-E302-F227-D971-635D5683CB2F}"/>
              </a:ext>
            </a:extLst>
          </p:cNvPr>
          <p:cNvSpPr>
            <a:spLocks noGrp="1"/>
          </p:cNvSpPr>
          <p:nvPr>
            <p:ph type="body" sz="quarter" idx="15"/>
          </p:nvPr>
        </p:nvSpPr>
        <p:spPr>
          <a:xfrm>
            <a:off x="3424335" y="6214190"/>
            <a:ext cx="8094570" cy="339732"/>
          </a:xfrm>
        </p:spPr>
        <p:txBody>
          <a:bodyPr vert="horz" lIns="0" tIns="0" rIns="0" bIns="0" rtlCol="0" anchor="t">
            <a:noAutofit/>
          </a:bodyPr>
          <a:lstStyle/>
          <a:p>
            <a:r>
              <a:rPr lang="de-DE" sz="1000" dirty="0">
                <a:latin typeface="Calibri"/>
                <a:ea typeface="Cambria"/>
                <a:cs typeface="Calibri"/>
              </a:rPr>
              <a:t>Quelle: </a:t>
            </a:r>
            <a:r>
              <a:rPr lang="de-DE" dirty="0">
                <a:latin typeface="Calibri"/>
                <a:ea typeface="Cambria"/>
                <a:cs typeface="Calibri"/>
              </a:rPr>
              <a:t>1. </a:t>
            </a:r>
            <a:r>
              <a:rPr lang="en-US" dirty="0">
                <a:latin typeface="Calibri"/>
                <a:cs typeface="Calibri"/>
              </a:rPr>
              <a:t>Based on internal analysis by UBA using data from the following source: IQVIA MIDAS® Quarterly volume (kg) sales data for Germany </a:t>
            </a:r>
            <a:r>
              <a:rPr lang="en-US" dirty="0" err="1">
                <a:latin typeface="Calibri"/>
                <a:cs typeface="Calibri"/>
              </a:rPr>
              <a:t>Pharmascope</a:t>
            </a:r>
            <a:r>
              <a:rPr lang="en-US" dirty="0">
                <a:latin typeface="Calibri"/>
                <a:cs typeface="Calibri"/>
              </a:rPr>
              <a:t> and Germany Hospital; Data period: Calendar Year 2010 - 2022, reflecting estimates of real-world activity. Copyright IQVIA. All rights reserved.</a:t>
            </a:r>
            <a:endParaRPr lang="de-DE" dirty="0"/>
          </a:p>
        </p:txBody>
      </p:sp>
      <p:sp>
        <p:nvSpPr>
          <p:cNvPr id="4" name="Textplatzhalter 3"/>
          <p:cNvSpPr>
            <a:spLocks noGrp="1"/>
          </p:cNvSpPr>
          <p:nvPr>
            <p:ph type="body" sz="quarter" idx="13"/>
          </p:nvPr>
        </p:nvSpPr>
        <p:spPr/>
        <p:txBody>
          <a:bodyPr/>
          <a:lstStyle/>
          <a:p>
            <a:r>
              <a:rPr lang="de-DE"/>
              <a:t>Lernziel: Eintragspfade und Vorkommen von Arzneistoffen in der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23</a:t>
            </a:fld>
            <a:endParaRPr lang="de-DE"/>
          </a:p>
        </p:txBody>
      </p:sp>
    </p:spTree>
    <p:extLst>
      <p:ext uri="{BB962C8B-B14F-4D97-AF65-F5344CB8AC3E}">
        <p14:creationId xmlns:p14="http://schemas.microsoft.com/office/powerpoint/2010/main" val="21986836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nSpc>
                <a:spcPct val="100000"/>
              </a:lnSpc>
              <a:spcBef>
                <a:spcPts val="0"/>
              </a:spcBef>
            </a:pPr>
            <a:r>
              <a:rPr lang="de-DE">
                <a:latin typeface="Calibri"/>
                <a:ea typeface="Calibri"/>
                <a:cs typeface="Calibri"/>
              </a:rPr>
              <a:t>„Wie in Deutschland alles begann“ </a:t>
            </a:r>
            <a:endParaRPr lang="en-US"/>
          </a:p>
        </p:txBody>
      </p:sp>
      <p:sp>
        <p:nvSpPr>
          <p:cNvPr id="7" name="Rechteck 4">
            <a:extLst>
              <a:ext uri="{FF2B5EF4-FFF2-40B4-BE49-F238E27FC236}">
                <a16:creationId xmlns:a16="http://schemas.microsoft.com/office/drawing/2014/main" id="{B1C36EB7-FD96-88D7-9CA7-5DB548B6751C}"/>
              </a:ext>
            </a:extLst>
          </p:cNvPr>
          <p:cNvSpPr/>
          <p:nvPr/>
        </p:nvSpPr>
        <p:spPr>
          <a:xfrm>
            <a:off x="548979" y="1474106"/>
            <a:ext cx="5511231" cy="3323987"/>
          </a:xfrm>
          <a:prstGeom prst="rect">
            <a:avLst/>
          </a:prstGeom>
        </p:spPr>
        <p:txBody>
          <a:bodyPr wrap="square" lIns="0" tIns="45720" rIns="0" bIns="45720" anchor="t">
            <a:spAutoFit/>
          </a:bodyPr>
          <a:lstStyle/>
          <a:p>
            <a:pPr marL="285750" indent="-285750">
              <a:buClr>
                <a:schemeClr val="accent1"/>
              </a:buClr>
              <a:buFont typeface="Arial" panose="020B0604020202020204" pitchFamily="34" charset="0"/>
              <a:buChar char="•"/>
            </a:pPr>
            <a:r>
              <a:rPr lang="de-DE" sz="1500" dirty="0">
                <a:latin typeface="Calibri"/>
                <a:cs typeface="Calibri"/>
              </a:rPr>
              <a:t>1994 Zufallsfund eines Arzneistoffs in Oberflächengewässern in Berlin</a:t>
            </a:r>
            <a:endParaRPr lang="de-DE" sz="1500" dirty="0">
              <a:solidFill>
                <a:srgbClr val="808080"/>
              </a:solidFill>
              <a:latin typeface="Calibri"/>
              <a:cs typeface="Calibri"/>
            </a:endParaRPr>
          </a:p>
          <a:p>
            <a:pPr marL="285750" indent="-285750">
              <a:buClr>
                <a:schemeClr val="accent1"/>
              </a:buClr>
              <a:buFont typeface="Arial" panose="020B0604020202020204" pitchFamily="34" charset="0"/>
              <a:buChar char="•"/>
            </a:pPr>
            <a:endParaRPr lang="de-DE" sz="1500" dirty="0">
              <a:latin typeface="Calibri"/>
              <a:ea typeface="Calibri"/>
              <a:cs typeface="Calibri"/>
            </a:endParaRPr>
          </a:p>
          <a:p>
            <a:pPr marL="285750" indent="-285750">
              <a:buClr>
                <a:schemeClr val="accent1"/>
              </a:buClr>
              <a:buFont typeface="Arial" panose="020B0604020202020204" pitchFamily="34" charset="0"/>
              <a:buChar char="•"/>
            </a:pPr>
            <a:r>
              <a:rPr lang="de-DE" sz="1500" dirty="0">
                <a:latin typeface="Calibri"/>
                <a:cs typeface="Calibri"/>
              </a:rPr>
              <a:t>Eigentlich wurde nach dem Herbizid </a:t>
            </a:r>
            <a:r>
              <a:rPr lang="de-DE" sz="1500" dirty="0" err="1">
                <a:latin typeface="Calibri"/>
                <a:cs typeface="Calibri"/>
              </a:rPr>
              <a:t>Mecoprop</a:t>
            </a:r>
            <a:r>
              <a:rPr lang="de-DE" sz="1500" dirty="0">
                <a:latin typeface="Calibri"/>
                <a:cs typeface="Calibri"/>
              </a:rPr>
              <a:t> gesucht.</a:t>
            </a:r>
            <a:endParaRPr lang="de-DE" dirty="0"/>
          </a:p>
          <a:p>
            <a:pPr marL="285750" indent="-285750">
              <a:buClr>
                <a:schemeClr val="accent1"/>
              </a:buClr>
              <a:buFont typeface="Arial" panose="020B0604020202020204" pitchFamily="34" charset="0"/>
              <a:buChar char="•"/>
            </a:pPr>
            <a:endParaRPr lang="de-DE" sz="1500" dirty="0">
              <a:latin typeface="Calibri"/>
              <a:cs typeface="Calibri"/>
            </a:endParaRPr>
          </a:p>
          <a:p>
            <a:pPr marL="285750" indent="-285750">
              <a:buClr>
                <a:schemeClr val="accent1"/>
              </a:buClr>
              <a:buFont typeface="Arial" panose="020B0604020202020204" pitchFamily="34" charset="0"/>
              <a:buChar char="•"/>
            </a:pPr>
            <a:r>
              <a:rPr lang="de-DE" sz="1500" dirty="0">
                <a:latin typeface="Calibri"/>
                <a:cs typeface="Calibri"/>
              </a:rPr>
              <a:t>Dabei wurde die strukturell sehr ähnliche </a:t>
            </a:r>
            <a:r>
              <a:rPr lang="de-DE" sz="1500" dirty="0" err="1">
                <a:latin typeface="Calibri"/>
                <a:cs typeface="Calibri"/>
              </a:rPr>
              <a:t>Clofibrinsäure</a:t>
            </a:r>
            <a:r>
              <a:rPr lang="de-DE" sz="1500" dirty="0">
                <a:latin typeface="Calibri"/>
                <a:cs typeface="Calibri"/>
              </a:rPr>
              <a:t> gefunden.</a:t>
            </a:r>
            <a:endParaRPr lang="de-DE" dirty="0">
              <a:ea typeface="Cambria"/>
            </a:endParaRPr>
          </a:p>
          <a:p>
            <a:pPr marL="285750" indent="-285750">
              <a:buClr>
                <a:schemeClr val="accent1"/>
              </a:buClr>
              <a:buFont typeface="Arial" panose="020B0604020202020204" pitchFamily="34" charset="0"/>
              <a:buChar char="•"/>
            </a:pPr>
            <a:endParaRPr lang="de-DE" sz="1500" dirty="0">
              <a:latin typeface="Calibri"/>
              <a:cs typeface="Calibri"/>
            </a:endParaRPr>
          </a:p>
          <a:p>
            <a:pPr marL="285750" indent="-285750">
              <a:buClr>
                <a:schemeClr val="accent1"/>
              </a:buClr>
              <a:buFont typeface="Arial" panose="020B0604020202020204" pitchFamily="34" charset="0"/>
              <a:buChar char="•"/>
            </a:pPr>
            <a:r>
              <a:rPr lang="de-DE" sz="1500" dirty="0">
                <a:latin typeface="Calibri"/>
                <a:cs typeface="Calibri"/>
              </a:rPr>
              <a:t>Dies ist der wirksame Metabolit des Lipidsenkers </a:t>
            </a:r>
            <a:r>
              <a:rPr lang="de-DE" sz="1500" dirty="0" err="1">
                <a:latin typeface="Calibri"/>
                <a:cs typeface="Calibri"/>
              </a:rPr>
              <a:t>Clofibrat</a:t>
            </a:r>
            <a:r>
              <a:rPr lang="de-DE" sz="1500" dirty="0">
                <a:latin typeface="Calibri"/>
                <a:cs typeface="Calibri"/>
              </a:rPr>
              <a:t>.</a:t>
            </a:r>
            <a:endParaRPr lang="de-DE" dirty="0">
              <a:ea typeface="Cambria"/>
            </a:endParaRPr>
          </a:p>
          <a:p>
            <a:pPr marL="285750" indent="-285750">
              <a:buClr>
                <a:schemeClr val="accent1"/>
              </a:buClr>
              <a:buFont typeface="Arial" panose="020B0604020202020204" pitchFamily="34" charset="0"/>
              <a:buChar char="•"/>
            </a:pPr>
            <a:endParaRPr lang="de-DE" sz="1500" dirty="0">
              <a:latin typeface="Calibri"/>
              <a:ea typeface="Calibri"/>
              <a:cs typeface="Calibri"/>
            </a:endParaRPr>
          </a:p>
          <a:p>
            <a:pPr marL="285750" indent="-285750">
              <a:buClr>
                <a:schemeClr val="accent1"/>
              </a:buClr>
              <a:buFont typeface="Arial" panose="020B0604020202020204" pitchFamily="34" charset="0"/>
              <a:buChar char="•"/>
            </a:pPr>
            <a:r>
              <a:rPr lang="de-DE" sz="1500" dirty="0">
                <a:latin typeface="Calibri"/>
                <a:cs typeface="Calibri"/>
              </a:rPr>
              <a:t>In den USA wurde </a:t>
            </a:r>
            <a:r>
              <a:rPr lang="de-DE" sz="1500" dirty="0" err="1">
                <a:latin typeface="Calibri"/>
                <a:cs typeface="Calibri"/>
              </a:rPr>
              <a:t>Clofibrinsäure</a:t>
            </a:r>
            <a:r>
              <a:rPr lang="de-DE" sz="1500" dirty="0">
                <a:latin typeface="Calibri"/>
                <a:cs typeface="Calibri"/>
              </a:rPr>
              <a:t> bereits 1976 in den Abläufen einer Kläranalage gefunden.</a:t>
            </a:r>
            <a:endParaRPr lang="de-DE" dirty="0"/>
          </a:p>
          <a:p>
            <a:pPr marL="285750" indent="-285750">
              <a:buClr>
                <a:schemeClr val="accent1"/>
              </a:buClr>
              <a:buFont typeface="Arial" panose="020B0604020202020204" pitchFamily="34" charset="0"/>
              <a:buChar char="•"/>
            </a:pPr>
            <a:endParaRPr lang="de-DE" sz="1500" dirty="0">
              <a:latin typeface="Calibri"/>
              <a:ea typeface="Calibri"/>
              <a:cs typeface="Calibri"/>
            </a:endParaRPr>
          </a:p>
          <a:p>
            <a:pPr marL="285750" indent="-285750">
              <a:buClr>
                <a:schemeClr val="accent1"/>
              </a:buClr>
              <a:buFont typeface="Arial" panose="020B0604020202020204" pitchFamily="34" charset="0"/>
              <a:buChar char="•"/>
            </a:pPr>
            <a:endParaRPr lang="de-DE" sz="1500" dirty="0">
              <a:solidFill>
                <a:srgbClr val="000000"/>
              </a:solidFill>
              <a:latin typeface="Calibri"/>
              <a:ea typeface="Calibri"/>
              <a:cs typeface="Calibri"/>
            </a:endParaRPr>
          </a:p>
          <a:p>
            <a:pPr marL="285750" indent="-285750">
              <a:buClr>
                <a:schemeClr val="accent1"/>
              </a:buClr>
              <a:buFont typeface="Arial" panose="020B0604020202020204" pitchFamily="34" charset="0"/>
              <a:buChar char="•"/>
            </a:pPr>
            <a:endParaRPr lang="de-DE" sz="1500" dirty="0">
              <a:latin typeface="Calibri"/>
              <a:cs typeface="Calibri"/>
            </a:endParaRPr>
          </a:p>
        </p:txBody>
      </p:sp>
      <p:pic>
        <p:nvPicPr>
          <p:cNvPr id="10" name="Picture 9" descr="chemische Formeln">
            <a:extLst>
              <a:ext uri="{FF2B5EF4-FFF2-40B4-BE49-F238E27FC236}">
                <a16:creationId xmlns:a16="http://schemas.microsoft.com/office/drawing/2014/main" id="{16A3BB58-B9B9-AAD6-EF25-61DF86F4C62C}"/>
              </a:ext>
            </a:extLst>
          </p:cNvPr>
          <p:cNvPicPr>
            <a:picLocks noChangeAspect="1"/>
          </p:cNvPicPr>
          <p:nvPr/>
        </p:nvPicPr>
        <p:blipFill>
          <a:blip r:embed="rId3"/>
          <a:stretch>
            <a:fillRect/>
          </a:stretch>
        </p:blipFill>
        <p:spPr>
          <a:xfrm>
            <a:off x="6424297" y="1555056"/>
            <a:ext cx="5139372" cy="1868863"/>
          </a:xfrm>
          <a:prstGeom prst="rect">
            <a:avLst/>
          </a:prstGeom>
        </p:spPr>
      </p:pic>
      <p:sp>
        <p:nvSpPr>
          <p:cNvPr id="9" name="Text Placeholder 11">
            <a:extLst>
              <a:ext uri="{FF2B5EF4-FFF2-40B4-BE49-F238E27FC236}">
                <a16:creationId xmlns:a16="http://schemas.microsoft.com/office/drawing/2014/main" id="{0D50E2DA-6155-8C56-AC26-FF9430D5FC1F}"/>
              </a:ext>
            </a:extLst>
          </p:cNvPr>
          <p:cNvSpPr>
            <a:spLocks noGrp="1"/>
          </p:cNvSpPr>
          <p:nvPr>
            <p:ph type="body" sz="quarter" idx="15"/>
          </p:nvPr>
        </p:nvSpPr>
        <p:spPr>
          <a:xfrm>
            <a:off x="2062065" y="6301087"/>
            <a:ext cx="9533037" cy="284951"/>
          </a:xfrm>
        </p:spPr>
        <p:txBody>
          <a:bodyPr vert="horz" lIns="0" tIns="0" rIns="0" bIns="0" rtlCol="0" anchor="t">
            <a:noAutofit/>
          </a:bodyPr>
          <a:lstStyle/>
          <a:p>
            <a:r>
              <a:rPr lang="de-DE" dirty="0">
                <a:latin typeface="Calibri"/>
                <a:cs typeface="Calibri"/>
              </a:rPr>
              <a:t>Quelle: : </a:t>
            </a:r>
            <a:r>
              <a:rPr lang="de-DE" dirty="0" err="1">
                <a:latin typeface="Calibri"/>
                <a:cs typeface="Calibri"/>
              </a:rPr>
              <a:t>H.Stan</a:t>
            </a:r>
            <a:r>
              <a:rPr lang="de-DE" dirty="0">
                <a:latin typeface="Calibri"/>
                <a:cs typeface="Calibri"/>
              </a:rPr>
              <a:t>, T. Heberer, M. </a:t>
            </a:r>
            <a:r>
              <a:rPr lang="de-DE" dirty="0" err="1">
                <a:latin typeface="Calibri"/>
                <a:cs typeface="Calibri"/>
              </a:rPr>
              <a:t>Linkerhägner</a:t>
            </a:r>
            <a:r>
              <a:rPr lang="de-DE" dirty="0">
                <a:latin typeface="Calibri"/>
                <a:cs typeface="Calibri"/>
              </a:rPr>
              <a:t>, Vom Wasser 1994, 83, 57</a:t>
            </a:r>
            <a:r>
              <a:rPr lang="de-DE" dirty="0"/>
              <a:t>–</a:t>
            </a:r>
            <a:r>
              <a:rPr lang="de-DE" dirty="0">
                <a:latin typeface="Calibri"/>
                <a:cs typeface="Calibri"/>
              </a:rPr>
              <a:t>68, </a:t>
            </a:r>
            <a:r>
              <a:rPr lang="de-DE" dirty="0">
                <a:solidFill>
                  <a:schemeClr val="accent2"/>
                </a:solidFill>
                <a:latin typeface="Calibri"/>
                <a:cs typeface="Calibri"/>
                <a:hlinkClick r:id="rId4">
                  <a:extLst>
                    <a:ext uri="{A12FA001-AC4F-418D-AE19-62706E023703}">
                      <ahyp:hlinkClr xmlns:ahyp="http://schemas.microsoft.com/office/drawing/2018/hyperlinkcolor" val="tx"/>
                    </a:ext>
                  </a:extLst>
                </a:hlinkClick>
              </a:rPr>
              <a:t>www.destatis.de/DE/Presse/Pressemitteilungen/2023/12/PD23_485_32214.html </a:t>
            </a:r>
            <a:endParaRPr lang="de-DE" dirty="0">
              <a:solidFill>
                <a:schemeClr val="accent2"/>
              </a:solidFill>
              <a:ea typeface="Calibri"/>
              <a:cs typeface="Calibri"/>
            </a:endParaRPr>
          </a:p>
          <a:p>
            <a:endParaRPr lang="de-DE" dirty="0">
              <a:cs typeface="Calibri"/>
            </a:endParaRPr>
          </a:p>
        </p:txBody>
      </p:sp>
      <p:sp>
        <p:nvSpPr>
          <p:cNvPr id="4" name="Textplatzhalter 3"/>
          <p:cNvSpPr>
            <a:spLocks noGrp="1"/>
          </p:cNvSpPr>
          <p:nvPr>
            <p:ph type="body" sz="quarter" idx="13"/>
          </p:nvPr>
        </p:nvSpPr>
        <p:spPr/>
        <p:txBody>
          <a:bodyPr vert="horz" lIns="0" tIns="0" rIns="0" bIns="0" rtlCol="0" anchor="t">
            <a:normAutofit/>
          </a:bodyPr>
          <a:lstStyle/>
          <a:p>
            <a:r>
              <a:rPr lang="de-DE">
                <a:latin typeface="Calibri"/>
                <a:ea typeface="Calibri"/>
                <a:cs typeface="Calibri"/>
              </a:rPr>
              <a:t>Lernziel: Einleitung und Problematik</a:t>
            </a:r>
          </a:p>
        </p:txBody>
      </p:sp>
      <p:sp>
        <p:nvSpPr>
          <p:cNvPr id="29" name="Slide Number Placeholder 2">
            <a:extLst>
              <a:ext uri="{FF2B5EF4-FFF2-40B4-BE49-F238E27FC236}">
                <a16:creationId xmlns:a16="http://schemas.microsoft.com/office/drawing/2014/main" id="{4BA82F18-AABC-0C92-30FC-37B43F715AC1}"/>
              </a:ext>
            </a:extLst>
          </p:cNvPr>
          <p:cNvSpPr>
            <a:spLocks noGrp="1"/>
          </p:cNvSpPr>
          <p:nvPr>
            <p:ph type="sldNum" sz="quarter" idx="12"/>
          </p:nvPr>
        </p:nvSpPr>
        <p:spPr>
          <a:xfrm>
            <a:off x="10822693" y="6597353"/>
            <a:ext cx="743017" cy="260648"/>
          </a:xfrm>
        </p:spPr>
        <p:txBody>
          <a:bodyPr/>
          <a:lstStyle/>
          <a:p>
            <a:fld id="{4F0D2E71-061B-4E4D-BF94-C6A9FAAAA5EA}" type="slidenum">
              <a:rPr lang="de-DE" smtClean="0"/>
              <a:pPr/>
              <a:t>24</a:t>
            </a:fld>
            <a:endParaRPr lang="de-DE"/>
          </a:p>
        </p:txBody>
      </p:sp>
    </p:spTree>
    <p:extLst>
      <p:ext uri="{BB962C8B-B14F-4D97-AF65-F5344CB8AC3E}">
        <p14:creationId xmlns:p14="http://schemas.microsoft.com/office/powerpoint/2010/main" val="34196988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Calibri"/>
                <a:cs typeface="Calibri"/>
              </a:rPr>
              <a:t>Übersicht Fundorte/-matrix von Arzneimittelrückständen weltweit</a:t>
            </a:r>
            <a:endParaRPr lang="de-DE" dirty="0"/>
          </a:p>
        </p:txBody>
      </p:sp>
      <p:graphicFrame>
        <p:nvGraphicFramePr>
          <p:cNvPr id="20" name="Table 19">
            <a:extLst>
              <a:ext uri="{FF2B5EF4-FFF2-40B4-BE49-F238E27FC236}">
                <a16:creationId xmlns:a16="http://schemas.microsoft.com/office/drawing/2014/main" id="{9AD4DB2D-A3B0-953C-40EE-86F40F3123E3}"/>
              </a:ext>
            </a:extLst>
          </p:cNvPr>
          <p:cNvGraphicFramePr>
            <a:graphicFrameLocks noGrp="1"/>
          </p:cNvGraphicFramePr>
          <p:nvPr>
            <p:extLst>
              <p:ext uri="{D42A27DB-BD31-4B8C-83A1-F6EECF244321}">
                <p14:modId xmlns:p14="http://schemas.microsoft.com/office/powerpoint/2010/main" val="2712107792"/>
              </p:ext>
            </p:extLst>
          </p:nvPr>
        </p:nvGraphicFramePr>
        <p:xfrm>
          <a:off x="553049" y="1639959"/>
          <a:ext cx="11042053" cy="4165553"/>
        </p:xfrm>
        <a:graphic>
          <a:graphicData uri="http://schemas.openxmlformats.org/drawingml/2006/table">
            <a:tbl>
              <a:tblPr firstRow="1" bandRow="1">
                <a:tableStyleId>{2D5ABB26-0587-4C30-8999-92F81FD0307C}</a:tableStyleId>
              </a:tblPr>
              <a:tblGrid>
                <a:gridCol w="3300290">
                  <a:extLst>
                    <a:ext uri="{9D8B030D-6E8A-4147-A177-3AD203B41FA5}">
                      <a16:colId xmlns:a16="http://schemas.microsoft.com/office/drawing/2014/main" val="1682032611"/>
                    </a:ext>
                  </a:extLst>
                </a:gridCol>
                <a:gridCol w="2277562">
                  <a:extLst>
                    <a:ext uri="{9D8B030D-6E8A-4147-A177-3AD203B41FA5}">
                      <a16:colId xmlns:a16="http://schemas.microsoft.com/office/drawing/2014/main" val="2176111614"/>
                    </a:ext>
                  </a:extLst>
                </a:gridCol>
                <a:gridCol w="2773411">
                  <a:extLst>
                    <a:ext uri="{9D8B030D-6E8A-4147-A177-3AD203B41FA5}">
                      <a16:colId xmlns:a16="http://schemas.microsoft.com/office/drawing/2014/main" val="2267985578"/>
                    </a:ext>
                  </a:extLst>
                </a:gridCol>
                <a:gridCol w="2690790">
                  <a:extLst>
                    <a:ext uri="{9D8B030D-6E8A-4147-A177-3AD203B41FA5}">
                      <a16:colId xmlns:a16="http://schemas.microsoft.com/office/drawing/2014/main" val="2449950236"/>
                    </a:ext>
                  </a:extLst>
                </a:gridCol>
              </a:tblGrid>
              <a:tr h="503871">
                <a:tc>
                  <a:txBody>
                    <a:bodyPr/>
                    <a:lstStyle/>
                    <a:p>
                      <a:pPr marL="182880" algn="l" rtl="0" eaLnBrk="1" latinLnBrk="0" hangingPunct="1">
                        <a:spcBef>
                          <a:spcPts val="0"/>
                        </a:spcBef>
                        <a:spcAft>
                          <a:spcPts val="0"/>
                        </a:spcAft>
                      </a:pPr>
                      <a:r>
                        <a:rPr lang="de-DE" sz="1500" b="1" kern="1200" noProof="0">
                          <a:solidFill>
                            <a:srgbClr val="FFFFFF"/>
                          </a:solidFill>
                          <a:effectLst/>
                          <a:latin typeface="Calibri"/>
                        </a:rPr>
                        <a:t>Flüssig </a:t>
                      </a:r>
                      <a:r>
                        <a:rPr lang="en-GB" sz="1500" b="1" kern="1200">
                          <a:solidFill>
                            <a:srgbClr val="FFFFFF"/>
                          </a:solidFill>
                          <a:effectLst/>
                          <a:latin typeface="Calibri"/>
                        </a:rPr>
                        <a:t>Emission</a:t>
                      </a:r>
                      <a:endParaRPr lang="en-GB" sz="1500" b="1">
                        <a:solidFill>
                          <a:srgbClr val="FFFFFF"/>
                        </a:solidFill>
                        <a:effectLst/>
                        <a:latin typeface="Calibri"/>
                      </a:endParaRPr>
                    </a:p>
                  </a:txBody>
                  <a:tcPr marL="0" marR="0" marT="0" marB="0" anchor="ctr">
                    <a:solidFill>
                      <a:schemeClr val="accent2"/>
                    </a:solidFill>
                  </a:tcPr>
                </a:tc>
                <a:tc>
                  <a:txBody>
                    <a:bodyPr/>
                    <a:lstStyle/>
                    <a:p>
                      <a:pPr marL="182880" marR="0" lvl="0" indent="0" algn="l">
                        <a:spcBef>
                          <a:spcPts val="0"/>
                        </a:spcBef>
                        <a:spcAft>
                          <a:spcPts val="0"/>
                        </a:spcAft>
                        <a:buNone/>
                      </a:pPr>
                      <a:r>
                        <a:rPr lang="de-DE" sz="1500" b="1" u="none" strike="noStrike" kern="1200" noProof="0">
                          <a:solidFill>
                            <a:srgbClr val="FFFFFF"/>
                          </a:solidFill>
                          <a:effectLst/>
                          <a:latin typeface="Calibri"/>
                        </a:rPr>
                        <a:t>Flüssig I</a:t>
                      </a:r>
                      <a:r>
                        <a:rPr lang="de-DE" sz="1500" b="1" kern="1200">
                          <a:solidFill>
                            <a:srgbClr val="FFFFFF"/>
                          </a:solidFill>
                          <a:effectLst/>
                          <a:latin typeface="Calibri"/>
                        </a:rPr>
                        <a:t>mmission</a:t>
                      </a:r>
                      <a:endParaRPr lang="de-DE" sz="1500" b="1">
                        <a:solidFill>
                          <a:srgbClr val="FFFFFF"/>
                        </a:solidFill>
                        <a:effectLst/>
                        <a:latin typeface="Calibri"/>
                      </a:endParaRPr>
                    </a:p>
                  </a:txBody>
                  <a:tcPr marL="0" marR="0" marT="0" marB="0" anchor="ctr">
                    <a:solidFill>
                      <a:schemeClr val="accent1"/>
                    </a:solidFill>
                  </a:tcPr>
                </a:tc>
                <a:tc>
                  <a:txBody>
                    <a:bodyPr/>
                    <a:lstStyle/>
                    <a:p>
                      <a:pPr marL="182880" algn="l" rtl="0" eaLnBrk="1" latinLnBrk="0" hangingPunct="1">
                        <a:spcBef>
                          <a:spcPts val="0"/>
                        </a:spcBef>
                        <a:spcAft>
                          <a:spcPts val="0"/>
                        </a:spcAft>
                      </a:pPr>
                      <a:r>
                        <a:rPr lang="de-DE" sz="1500" b="1" kern="1200" noProof="0" dirty="0">
                          <a:solidFill>
                            <a:srgbClr val="FFFFFF"/>
                          </a:solidFill>
                          <a:effectLst/>
                          <a:latin typeface="Calibri"/>
                        </a:rPr>
                        <a:t>Fest Emission</a:t>
                      </a:r>
                      <a:endParaRPr lang="de-DE" sz="1500" b="1" noProof="0" dirty="0">
                        <a:solidFill>
                          <a:srgbClr val="FFFFFF"/>
                        </a:solidFill>
                        <a:effectLst/>
                        <a:latin typeface="Calibri"/>
                      </a:endParaRPr>
                    </a:p>
                  </a:txBody>
                  <a:tcPr marL="0" marR="0" marT="0" marB="0" anchor="ctr">
                    <a:solidFill>
                      <a:schemeClr val="accent6"/>
                    </a:solidFill>
                  </a:tcPr>
                </a:tc>
                <a:tc>
                  <a:txBody>
                    <a:bodyPr/>
                    <a:lstStyle/>
                    <a:p>
                      <a:pPr marL="182880" algn="l" rtl="0" eaLnBrk="1" latinLnBrk="0" hangingPunct="1">
                        <a:spcBef>
                          <a:spcPts val="0"/>
                        </a:spcBef>
                        <a:spcAft>
                          <a:spcPts val="0"/>
                        </a:spcAft>
                      </a:pPr>
                      <a:r>
                        <a:rPr lang="de-DE" sz="1500" b="1" kern="1200" noProof="0" dirty="0">
                          <a:solidFill>
                            <a:srgbClr val="FFFFFF"/>
                          </a:solidFill>
                          <a:effectLst/>
                          <a:latin typeface="Calibri"/>
                        </a:rPr>
                        <a:t>Fest Immission</a:t>
                      </a:r>
                      <a:endParaRPr lang="de-DE" sz="1500" b="1" noProof="0" dirty="0">
                        <a:solidFill>
                          <a:srgbClr val="FFFFFF"/>
                        </a:solidFill>
                        <a:effectLst/>
                        <a:latin typeface="Calibri"/>
                      </a:endParaRPr>
                    </a:p>
                  </a:txBody>
                  <a:tcPr marL="0" marR="0" marT="0" marB="0" anchor="ctr">
                    <a:solidFill>
                      <a:schemeClr val="accent5"/>
                    </a:solidFill>
                  </a:tcPr>
                </a:tc>
                <a:extLst>
                  <a:ext uri="{0D108BD9-81ED-4DB2-BD59-A6C34878D82A}">
                    <a16:rowId xmlns:a16="http://schemas.microsoft.com/office/drawing/2014/main" val="7509752"/>
                  </a:ext>
                </a:extLst>
              </a:tr>
              <a:tr h="466793">
                <a:tc>
                  <a:txBody>
                    <a:bodyPr/>
                    <a:lstStyle/>
                    <a:p>
                      <a:pPr marL="182880" algn="l" rtl="0" eaLnBrk="1" latinLnBrk="0" hangingPunct="1">
                        <a:spcBef>
                          <a:spcPts val="0"/>
                        </a:spcBef>
                        <a:spcAft>
                          <a:spcPts val="0"/>
                        </a:spcAft>
                      </a:pPr>
                      <a:r>
                        <a:rPr lang="de-DE" sz="1500" kern="1200">
                          <a:effectLst/>
                          <a:latin typeface="Calibri"/>
                        </a:rPr>
                        <a:t>Abwasser Krankenhaus </a:t>
                      </a:r>
                    </a:p>
                  </a:txBody>
                  <a:tcPr marL="0" marR="0" marT="0" marB="0" anchor="ctr">
                    <a:solidFill>
                      <a:schemeClr val="bg1">
                        <a:lumMod val="95000"/>
                      </a:schemeClr>
                    </a:solidFill>
                  </a:tcPr>
                </a:tc>
                <a:tc>
                  <a:txBody>
                    <a:bodyPr/>
                    <a:lstStyle/>
                    <a:p>
                      <a:pPr marL="182880" marR="0" indent="0" algn="l" rtl="0" eaLnBrk="1" fontAlgn="auto" latinLnBrk="0" hangingPunct="1">
                        <a:spcBef>
                          <a:spcPts val="0"/>
                        </a:spcBef>
                        <a:spcAft>
                          <a:spcPts val="0"/>
                        </a:spcAft>
                      </a:pPr>
                      <a:r>
                        <a:rPr lang="de-DE" sz="1500" kern="1200">
                          <a:effectLst/>
                          <a:latin typeface="Calibri"/>
                        </a:rPr>
                        <a:t>Oberflächenwasser</a:t>
                      </a:r>
                      <a:endParaRPr lang="de-DE" sz="1500">
                        <a:effectLst/>
                        <a:latin typeface="Calibri"/>
                      </a:endParaRPr>
                    </a:p>
                  </a:txBody>
                  <a:tcPr marL="0" marR="0" marT="0" marB="0" anchor="ctr">
                    <a:solidFill>
                      <a:schemeClr val="bg1">
                        <a:lumMod val="95000"/>
                      </a:schemeClr>
                    </a:solidFill>
                  </a:tcPr>
                </a:tc>
                <a:tc>
                  <a:txBody>
                    <a:bodyPr/>
                    <a:lstStyle/>
                    <a:p>
                      <a:pPr marL="182880" algn="l" rtl="0" eaLnBrk="1" latinLnBrk="0" hangingPunct="1">
                        <a:spcBef>
                          <a:spcPts val="0"/>
                        </a:spcBef>
                        <a:spcAft>
                          <a:spcPts val="0"/>
                        </a:spcAft>
                      </a:pPr>
                      <a:r>
                        <a:rPr lang="de-DE" sz="1500" kern="1200" noProof="0">
                          <a:effectLst/>
                          <a:latin typeface="Calibri"/>
                        </a:rPr>
                        <a:t>Klärschlamm</a:t>
                      </a:r>
                      <a:endParaRPr lang="de-DE" sz="1500" noProof="0">
                        <a:effectLst/>
                        <a:latin typeface="Calibri"/>
                      </a:endParaRPr>
                    </a:p>
                  </a:txBody>
                  <a:tcPr marL="0" marR="0" marT="0" marB="0" anchor="ctr">
                    <a:solidFill>
                      <a:schemeClr val="bg1">
                        <a:lumMod val="95000"/>
                      </a:schemeClr>
                    </a:solidFill>
                  </a:tcPr>
                </a:tc>
                <a:tc>
                  <a:txBody>
                    <a:bodyPr/>
                    <a:lstStyle/>
                    <a:p>
                      <a:pPr marL="182880" algn="l" rtl="0" eaLnBrk="1" latinLnBrk="0" hangingPunct="1">
                        <a:spcBef>
                          <a:spcPts val="0"/>
                        </a:spcBef>
                        <a:spcAft>
                          <a:spcPts val="0"/>
                        </a:spcAft>
                      </a:pPr>
                      <a:r>
                        <a:rPr lang="de-DE" sz="1500" kern="1200" noProof="0">
                          <a:effectLst/>
                          <a:latin typeface="Calibri"/>
                        </a:rPr>
                        <a:t>Boden</a:t>
                      </a:r>
                      <a:endParaRPr lang="de-DE" sz="1500" noProof="0">
                        <a:effectLst/>
                        <a:latin typeface="Calibri"/>
                      </a:endParaRPr>
                    </a:p>
                  </a:txBody>
                  <a:tcPr marL="0" marR="0" marT="0" marB="0" anchor="ctr">
                    <a:solidFill>
                      <a:schemeClr val="bg1">
                        <a:lumMod val="95000"/>
                      </a:schemeClr>
                    </a:solidFill>
                  </a:tcPr>
                </a:tc>
                <a:extLst>
                  <a:ext uri="{0D108BD9-81ED-4DB2-BD59-A6C34878D82A}">
                    <a16:rowId xmlns:a16="http://schemas.microsoft.com/office/drawing/2014/main" val="3783494992"/>
                  </a:ext>
                </a:extLst>
              </a:tr>
              <a:tr h="485334">
                <a:tc>
                  <a:txBody>
                    <a:bodyPr/>
                    <a:lstStyle/>
                    <a:p>
                      <a:pPr marL="182880" lvl="0" algn="l">
                        <a:spcBef>
                          <a:spcPts val="0"/>
                        </a:spcBef>
                        <a:spcAft>
                          <a:spcPts val="0"/>
                        </a:spcAft>
                        <a:buNone/>
                      </a:pPr>
                      <a:r>
                        <a:rPr lang="de-DE" sz="1500" u="none" strike="noStrike" kern="1200" noProof="0">
                          <a:solidFill>
                            <a:srgbClr val="000000"/>
                          </a:solidFill>
                          <a:effectLst/>
                          <a:latin typeface="Calibri"/>
                        </a:rPr>
                        <a:t>Abwasser </a:t>
                      </a:r>
                      <a:r>
                        <a:rPr lang="de-DE" sz="1500" kern="1200">
                          <a:effectLst/>
                          <a:latin typeface="Calibri"/>
                        </a:rPr>
                        <a:t>Industrie</a:t>
                      </a:r>
                      <a:endParaRPr lang="de-DE" sz="1500">
                        <a:effectLst/>
                        <a:latin typeface="Calibri"/>
                      </a:endParaRPr>
                    </a:p>
                  </a:txBody>
                  <a:tcPr marL="0" marR="0" marT="0" marB="0" anchor="ctr"/>
                </a:tc>
                <a:tc>
                  <a:txBody>
                    <a:bodyPr/>
                    <a:lstStyle/>
                    <a:p>
                      <a:pPr marL="182880" marR="0" indent="0" algn="l" rtl="0" eaLnBrk="1" fontAlgn="auto" latinLnBrk="0" hangingPunct="1">
                        <a:spcBef>
                          <a:spcPts val="0"/>
                        </a:spcBef>
                        <a:spcAft>
                          <a:spcPts val="0"/>
                        </a:spcAft>
                      </a:pPr>
                      <a:r>
                        <a:rPr lang="de-DE" sz="1500" kern="1200">
                          <a:effectLst/>
                          <a:latin typeface="Calibri"/>
                        </a:rPr>
                        <a:t>Grundwasser</a:t>
                      </a:r>
                      <a:endParaRPr lang="de-DE" sz="1500">
                        <a:effectLst/>
                        <a:latin typeface="Calibri"/>
                      </a:endParaRPr>
                    </a:p>
                  </a:txBody>
                  <a:tcPr marL="0" marR="0" marT="0" marB="0" anchor="ctr"/>
                </a:tc>
                <a:tc>
                  <a:txBody>
                    <a:bodyPr/>
                    <a:lstStyle/>
                    <a:p>
                      <a:pPr marL="182880" algn="l" rtl="0" eaLnBrk="1" latinLnBrk="0" hangingPunct="1">
                        <a:spcBef>
                          <a:spcPts val="0"/>
                        </a:spcBef>
                        <a:spcAft>
                          <a:spcPts val="0"/>
                        </a:spcAft>
                      </a:pPr>
                      <a:r>
                        <a:rPr lang="de-DE" sz="1500" kern="1200" noProof="0">
                          <a:effectLst/>
                          <a:latin typeface="Calibri"/>
                        </a:rPr>
                        <a:t>Dung</a:t>
                      </a:r>
                    </a:p>
                  </a:txBody>
                  <a:tcPr marL="0" marR="0" marT="0" marB="0" anchor="ctr"/>
                </a:tc>
                <a:tc>
                  <a:txBody>
                    <a:bodyPr/>
                    <a:lstStyle/>
                    <a:p>
                      <a:pPr marL="182880" algn="l" rtl="0" eaLnBrk="1" latinLnBrk="0" hangingPunct="1">
                        <a:spcBef>
                          <a:spcPts val="0"/>
                        </a:spcBef>
                        <a:spcAft>
                          <a:spcPts val="0"/>
                        </a:spcAft>
                      </a:pPr>
                      <a:r>
                        <a:rPr lang="de-DE" sz="1500" kern="1200" noProof="0">
                          <a:effectLst/>
                          <a:latin typeface="Calibri"/>
                        </a:rPr>
                        <a:t>Sediment</a:t>
                      </a:r>
                      <a:endParaRPr lang="de-DE" sz="1500" noProof="0">
                        <a:effectLst/>
                        <a:latin typeface="Calibri"/>
                      </a:endParaRPr>
                    </a:p>
                  </a:txBody>
                  <a:tcPr marL="0" marR="0" marT="0" marB="0" anchor="ctr"/>
                </a:tc>
                <a:extLst>
                  <a:ext uri="{0D108BD9-81ED-4DB2-BD59-A6C34878D82A}">
                    <a16:rowId xmlns:a16="http://schemas.microsoft.com/office/drawing/2014/main" val="691809333"/>
                  </a:ext>
                </a:extLst>
              </a:tr>
              <a:tr h="560226">
                <a:tc>
                  <a:txBody>
                    <a:bodyPr/>
                    <a:lstStyle/>
                    <a:p>
                      <a:pPr marL="182880" lvl="0" algn="l">
                        <a:spcBef>
                          <a:spcPts val="0"/>
                        </a:spcBef>
                        <a:spcAft>
                          <a:spcPts val="0"/>
                        </a:spcAft>
                        <a:buNone/>
                      </a:pPr>
                      <a:r>
                        <a:rPr lang="de-DE" sz="1500" u="none" strike="noStrike" kern="1200" noProof="0">
                          <a:solidFill>
                            <a:srgbClr val="000000"/>
                          </a:solidFill>
                          <a:effectLst/>
                          <a:latin typeface="Calibri"/>
                        </a:rPr>
                        <a:t>Abwasser </a:t>
                      </a:r>
                      <a:r>
                        <a:rPr lang="de-DE" sz="1500" kern="1200">
                          <a:effectLst/>
                          <a:latin typeface="Calibri"/>
                        </a:rPr>
                        <a:t>Kommune</a:t>
                      </a:r>
                      <a:endParaRPr lang="de-DE" sz="1500">
                        <a:effectLst/>
                        <a:latin typeface="Calibri"/>
                      </a:endParaRPr>
                    </a:p>
                  </a:txBody>
                  <a:tcPr marL="0" marR="0" marT="0" marB="0" anchor="ctr">
                    <a:solidFill>
                      <a:schemeClr val="bg1">
                        <a:lumMod val="95000"/>
                      </a:schemeClr>
                    </a:solidFill>
                  </a:tcPr>
                </a:tc>
                <a:tc>
                  <a:txBody>
                    <a:bodyPr/>
                    <a:lstStyle/>
                    <a:p>
                      <a:pPr marL="182880" marR="0" indent="0" algn="l" rtl="0" eaLnBrk="1" fontAlgn="auto" latinLnBrk="0" hangingPunct="1">
                        <a:spcBef>
                          <a:spcPts val="0"/>
                        </a:spcBef>
                        <a:spcAft>
                          <a:spcPts val="0"/>
                        </a:spcAft>
                      </a:pPr>
                      <a:r>
                        <a:rPr lang="de-DE" sz="1500" kern="1200" dirty="0">
                          <a:effectLst/>
                          <a:latin typeface="Calibri"/>
                        </a:rPr>
                        <a:t>Trinkwasser</a:t>
                      </a:r>
                      <a:endParaRPr lang="de-DE" sz="1500" dirty="0">
                        <a:effectLst/>
                        <a:latin typeface="Calibri"/>
                      </a:endParaRPr>
                    </a:p>
                  </a:txBody>
                  <a:tcPr marL="0" marR="0" marT="0" marB="0" anchor="ctr">
                    <a:solidFill>
                      <a:schemeClr val="bg1">
                        <a:lumMod val="95000"/>
                      </a:schemeClr>
                    </a:solidFill>
                  </a:tcPr>
                </a:tc>
                <a:tc>
                  <a:txBody>
                    <a:bodyPr/>
                    <a:lstStyle/>
                    <a:p>
                      <a:pPr marL="182880" algn="l" rtl="0" eaLnBrk="1" latinLnBrk="0" hangingPunct="1">
                        <a:spcBef>
                          <a:spcPts val="0"/>
                        </a:spcBef>
                        <a:spcAft>
                          <a:spcPts val="0"/>
                        </a:spcAft>
                      </a:pPr>
                      <a:r>
                        <a:rPr lang="de-DE" sz="1500" kern="1200" noProof="0">
                          <a:effectLst/>
                          <a:latin typeface="Calibri"/>
                        </a:rPr>
                        <a:t>Sediment </a:t>
                      </a:r>
                      <a:endParaRPr lang="en-US" sz="1500"/>
                    </a:p>
                    <a:p>
                      <a:pPr marL="182880" lvl="0" algn="l">
                        <a:spcBef>
                          <a:spcPts val="0"/>
                        </a:spcBef>
                        <a:spcAft>
                          <a:spcPts val="0"/>
                        </a:spcAft>
                        <a:buNone/>
                      </a:pPr>
                      <a:r>
                        <a:rPr lang="de-DE" sz="1500" kern="1200" noProof="0">
                          <a:effectLst/>
                          <a:latin typeface="Calibri"/>
                        </a:rPr>
                        <a:t>Aquakultur</a:t>
                      </a:r>
                    </a:p>
                  </a:txBody>
                  <a:tcPr marL="0" marR="0" marT="0" marB="0" anchor="ctr">
                    <a:solidFill>
                      <a:schemeClr val="bg1">
                        <a:lumMod val="95000"/>
                      </a:schemeClr>
                    </a:solidFill>
                  </a:tcPr>
                </a:tc>
                <a:tc>
                  <a:txBody>
                    <a:bodyPr/>
                    <a:lstStyle/>
                    <a:p>
                      <a:pPr marL="182880" algn="l" rtl="0" eaLnBrk="1" latinLnBrk="0" hangingPunct="1">
                        <a:spcBef>
                          <a:spcPts val="0"/>
                        </a:spcBef>
                        <a:spcAft>
                          <a:spcPts val="0"/>
                        </a:spcAft>
                      </a:pPr>
                      <a:r>
                        <a:rPr lang="de-DE" sz="1500" kern="1200" noProof="0">
                          <a:effectLst/>
                          <a:latin typeface="Calibri"/>
                        </a:rPr>
                        <a:t>Schwebstoffe</a:t>
                      </a:r>
                    </a:p>
                  </a:txBody>
                  <a:tcPr marL="0" marR="0" marT="0" marB="0" anchor="ctr">
                    <a:solidFill>
                      <a:schemeClr val="bg1">
                        <a:lumMod val="95000"/>
                      </a:schemeClr>
                    </a:solidFill>
                  </a:tcPr>
                </a:tc>
                <a:extLst>
                  <a:ext uri="{0D108BD9-81ED-4DB2-BD59-A6C34878D82A}">
                    <a16:rowId xmlns:a16="http://schemas.microsoft.com/office/drawing/2014/main" val="3803852980"/>
                  </a:ext>
                </a:extLst>
              </a:tr>
              <a:tr h="463988">
                <a:tc>
                  <a:txBody>
                    <a:bodyPr/>
                    <a:lstStyle/>
                    <a:p>
                      <a:pPr marL="182880" algn="l" rtl="0" eaLnBrk="1" latinLnBrk="0" hangingPunct="1">
                        <a:spcBef>
                          <a:spcPts val="0"/>
                        </a:spcBef>
                        <a:spcAft>
                          <a:spcPts val="0"/>
                        </a:spcAft>
                      </a:pPr>
                      <a:r>
                        <a:rPr lang="de-DE" sz="1500" kern="1200">
                          <a:effectLst/>
                          <a:latin typeface="Calibri"/>
                        </a:rPr>
                        <a:t>Kläranlagenablauf</a:t>
                      </a:r>
                      <a:endParaRPr lang="de-DE" sz="1500">
                        <a:effectLst/>
                        <a:latin typeface="Calibri"/>
                      </a:endParaRPr>
                    </a:p>
                  </a:txBody>
                  <a:tcPr marL="0" marR="0" marT="0" marB="0" anchor="ctr"/>
                </a:tc>
                <a:tc>
                  <a:txBody>
                    <a:bodyPr/>
                    <a:lstStyle/>
                    <a:p>
                      <a:pPr marL="182880" algn="l" rtl="0" eaLnBrk="1" latinLnBrk="0" hangingPunct="1">
                        <a:spcBef>
                          <a:spcPts val="0"/>
                        </a:spcBef>
                        <a:spcAft>
                          <a:spcPts val="0"/>
                        </a:spcAft>
                      </a:pPr>
                      <a:endParaRPr lang="de-DE" sz="1500">
                        <a:effectLst/>
                        <a:latin typeface="Calibri"/>
                      </a:endParaRPr>
                    </a:p>
                  </a:txBody>
                  <a:tcPr marL="0" marR="0" marT="0" marB="0" anchor="ctr"/>
                </a:tc>
                <a:tc>
                  <a:txBody>
                    <a:bodyPr/>
                    <a:lstStyle/>
                    <a:p>
                      <a:pPr marL="182880" algn="l" rtl="0" eaLnBrk="1" latinLnBrk="0" hangingPunct="1">
                        <a:spcBef>
                          <a:spcPts val="0"/>
                        </a:spcBef>
                        <a:spcAft>
                          <a:spcPts val="0"/>
                        </a:spcAft>
                      </a:pPr>
                      <a:endParaRPr lang="de-DE" sz="1500">
                        <a:effectLst/>
                        <a:latin typeface="Calibri"/>
                      </a:endParaRPr>
                    </a:p>
                  </a:txBody>
                  <a:tcPr marL="0" marR="0" marT="0" marB="0" anchor="ctr"/>
                </a:tc>
                <a:tc>
                  <a:txBody>
                    <a:bodyPr/>
                    <a:lstStyle/>
                    <a:p>
                      <a:pPr marL="182880" algn="l" rtl="0" eaLnBrk="1" latinLnBrk="0" hangingPunct="1">
                        <a:spcBef>
                          <a:spcPts val="0"/>
                        </a:spcBef>
                        <a:spcAft>
                          <a:spcPts val="0"/>
                        </a:spcAft>
                      </a:pPr>
                      <a:endParaRPr lang="de-DE" sz="1500">
                        <a:effectLst/>
                        <a:latin typeface="Calibri"/>
                      </a:endParaRPr>
                    </a:p>
                  </a:txBody>
                  <a:tcPr marL="0" marR="0" marT="0" marB="0" anchor="ctr"/>
                </a:tc>
                <a:extLst>
                  <a:ext uri="{0D108BD9-81ED-4DB2-BD59-A6C34878D82A}">
                    <a16:rowId xmlns:a16="http://schemas.microsoft.com/office/drawing/2014/main" val="642534600"/>
                  </a:ext>
                </a:extLst>
              </a:tr>
              <a:tr h="485334">
                <a:tc>
                  <a:txBody>
                    <a:bodyPr/>
                    <a:lstStyle/>
                    <a:p>
                      <a:pPr marL="182880" lvl="0" algn="l">
                        <a:spcBef>
                          <a:spcPts val="0"/>
                        </a:spcBef>
                        <a:spcAft>
                          <a:spcPts val="0"/>
                        </a:spcAft>
                        <a:buNone/>
                      </a:pPr>
                      <a:r>
                        <a:rPr lang="de-DE" sz="1500" u="none" strike="noStrike" kern="1200" noProof="0">
                          <a:solidFill>
                            <a:srgbClr val="000000"/>
                          </a:solidFill>
                          <a:effectLst/>
                          <a:latin typeface="Calibri"/>
                        </a:rPr>
                        <a:t>Abwasser </a:t>
                      </a:r>
                      <a:r>
                        <a:rPr lang="de-DE" sz="1500" kern="1200">
                          <a:effectLst/>
                          <a:latin typeface="Calibri"/>
                        </a:rPr>
                        <a:t>Tierhaltung</a:t>
                      </a:r>
                      <a:endParaRPr lang="de-DE" sz="1500">
                        <a:effectLst/>
                        <a:latin typeface="Calibri"/>
                      </a:endParaRPr>
                    </a:p>
                  </a:txBody>
                  <a:tcPr marL="0" marR="0" marT="0" marB="0" anchor="ctr">
                    <a:solidFill>
                      <a:schemeClr val="bg1">
                        <a:lumMod val="95000"/>
                      </a:schemeClr>
                    </a:solidFill>
                  </a:tcPr>
                </a:tc>
                <a:tc>
                  <a:txBody>
                    <a:bodyPr/>
                    <a:lstStyle/>
                    <a:p>
                      <a:pPr marL="182880" algn="l" rtl="0" eaLnBrk="1" latinLnBrk="0" hangingPunct="1">
                        <a:spcBef>
                          <a:spcPts val="0"/>
                        </a:spcBef>
                        <a:spcAft>
                          <a:spcPts val="0"/>
                        </a:spcAft>
                      </a:pPr>
                      <a:endParaRPr lang="de-DE" sz="1500">
                        <a:effectLst/>
                        <a:latin typeface="Calibri"/>
                      </a:endParaRPr>
                    </a:p>
                  </a:txBody>
                  <a:tcPr marL="0" marR="0" marT="0" marB="0" anchor="ctr">
                    <a:solidFill>
                      <a:schemeClr val="bg1">
                        <a:lumMod val="95000"/>
                      </a:schemeClr>
                    </a:solidFill>
                  </a:tcPr>
                </a:tc>
                <a:tc>
                  <a:txBody>
                    <a:bodyPr/>
                    <a:lstStyle/>
                    <a:p>
                      <a:pPr marL="182880" algn="l" rtl="0" eaLnBrk="1" latinLnBrk="0" hangingPunct="1">
                        <a:spcBef>
                          <a:spcPts val="0"/>
                        </a:spcBef>
                        <a:spcAft>
                          <a:spcPts val="0"/>
                        </a:spcAft>
                      </a:pPr>
                      <a:endParaRPr lang="de-DE" sz="1500">
                        <a:effectLst/>
                        <a:latin typeface="Calibri"/>
                      </a:endParaRPr>
                    </a:p>
                  </a:txBody>
                  <a:tcPr marL="0" marR="0" marT="0" marB="0" anchor="ctr">
                    <a:solidFill>
                      <a:schemeClr val="bg1">
                        <a:lumMod val="95000"/>
                      </a:schemeClr>
                    </a:solidFill>
                  </a:tcPr>
                </a:tc>
                <a:tc>
                  <a:txBody>
                    <a:bodyPr/>
                    <a:lstStyle/>
                    <a:p>
                      <a:pPr marL="182880" algn="l" rtl="0" eaLnBrk="1" latinLnBrk="0" hangingPunct="1">
                        <a:spcBef>
                          <a:spcPts val="0"/>
                        </a:spcBef>
                        <a:spcAft>
                          <a:spcPts val="0"/>
                        </a:spcAft>
                      </a:pPr>
                      <a:endParaRPr lang="de-DE" sz="1500">
                        <a:effectLst/>
                        <a:latin typeface="Calibri"/>
                      </a:endParaRPr>
                    </a:p>
                  </a:txBody>
                  <a:tcPr marL="0" marR="0" marT="0" marB="0" anchor="ctr">
                    <a:solidFill>
                      <a:schemeClr val="bg1">
                        <a:lumMod val="95000"/>
                      </a:schemeClr>
                    </a:solidFill>
                  </a:tcPr>
                </a:tc>
                <a:extLst>
                  <a:ext uri="{0D108BD9-81ED-4DB2-BD59-A6C34878D82A}">
                    <a16:rowId xmlns:a16="http://schemas.microsoft.com/office/drawing/2014/main" val="3156797458"/>
                  </a:ext>
                </a:extLst>
              </a:tr>
              <a:tr h="485334">
                <a:tc>
                  <a:txBody>
                    <a:bodyPr/>
                    <a:lstStyle/>
                    <a:p>
                      <a:pPr marL="182880" algn="l" rtl="0" eaLnBrk="1" latinLnBrk="0" hangingPunct="1">
                        <a:spcBef>
                          <a:spcPts val="0"/>
                        </a:spcBef>
                        <a:spcAft>
                          <a:spcPts val="0"/>
                        </a:spcAft>
                      </a:pPr>
                      <a:r>
                        <a:rPr lang="de-DE" sz="1500" kern="1200">
                          <a:effectLst/>
                          <a:latin typeface="Calibri"/>
                        </a:rPr>
                        <a:t>Gülle</a:t>
                      </a:r>
                      <a:endParaRPr lang="de-DE" sz="1500">
                        <a:effectLst/>
                        <a:latin typeface="Calibri"/>
                      </a:endParaRPr>
                    </a:p>
                  </a:txBody>
                  <a:tcPr marL="0" marR="0" marT="0" marB="0" anchor="ctr"/>
                </a:tc>
                <a:tc>
                  <a:txBody>
                    <a:bodyPr/>
                    <a:lstStyle/>
                    <a:p>
                      <a:pPr marL="182880" algn="l" rtl="0" eaLnBrk="1" latinLnBrk="0" hangingPunct="1">
                        <a:spcBef>
                          <a:spcPts val="0"/>
                        </a:spcBef>
                        <a:spcAft>
                          <a:spcPts val="0"/>
                        </a:spcAft>
                      </a:pPr>
                      <a:endParaRPr lang="de-DE" sz="1500">
                        <a:effectLst/>
                        <a:latin typeface="Calibri"/>
                      </a:endParaRPr>
                    </a:p>
                  </a:txBody>
                  <a:tcPr marL="0" marR="0" marT="0" marB="0" anchor="ctr"/>
                </a:tc>
                <a:tc>
                  <a:txBody>
                    <a:bodyPr/>
                    <a:lstStyle/>
                    <a:p>
                      <a:pPr marL="182880" algn="l" rtl="0" eaLnBrk="1" latinLnBrk="0" hangingPunct="1">
                        <a:spcBef>
                          <a:spcPts val="0"/>
                        </a:spcBef>
                        <a:spcAft>
                          <a:spcPts val="0"/>
                        </a:spcAft>
                      </a:pPr>
                      <a:endParaRPr lang="de-DE" sz="1500">
                        <a:effectLst/>
                        <a:latin typeface="Calibri"/>
                      </a:endParaRPr>
                    </a:p>
                  </a:txBody>
                  <a:tcPr marL="0" marR="0" marT="0" marB="0" anchor="ctr"/>
                </a:tc>
                <a:tc>
                  <a:txBody>
                    <a:bodyPr/>
                    <a:lstStyle/>
                    <a:p>
                      <a:pPr marL="182880" algn="l" rtl="0" eaLnBrk="1" latinLnBrk="0" hangingPunct="1">
                        <a:spcBef>
                          <a:spcPts val="0"/>
                        </a:spcBef>
                        <a:spcAft>
                          <a:spcPts val="0"/>
                        </a:spcAft>
                      </a:pPr>
                      <a:endParaRPr lang="de-DE" sz="1500">
                        <a:effectLst/>
                        <a:latin typeface="Calibri"/>
                      </a:endParaRPr>
                    </a:p>
                  </a:txBody>
                  <a:tcPr marL="0" marR="0" marT="0" marB="0" anchor="ctr"/>
                </a:tc>
                <a:extLst>
                  <a:ext uri="{0D108BD9-81ED-4DB2-BD59-A6C34878D82A}">
                    <a16:rowId xmlns:a16="http://schemas.microsoft.com/office/drawing/2014/main" val="2858265848"/>
                  </a:ext>
                </a:extLst>
              </a:tr>
              <a:tr h="714673">
                <a:tc>
                  <a:txBody>
                    <a:bodyPr/>
                    <a:lstStyle/>
                    <a:p>
                      <a:pPr marL="182880" lvl="0" algn="l">
                        <a:spcBef>
                          <a:spcPts val="0"/>
                        </a:spcBef>
                        <a:spcAft>
                          <a:spcPts val="0"/>
                        </a:spcAft>
                        <a:buNone/>
                      </a:pPr>
                      <a:r>
                        <a:rPr lang="de-DE" sz="1500" u="none" strike="noStrike" kern="1200" noProof="0">
                          <a:solidFill>
                            <a:srgbClr val="000000"/>
                          </a:solidFill>
                          <a:effectLst/>
                          <a:latin typeface="Calibri"/>
                        </a:rPr>
                        <a:t>Oberflächenwasser</a:t>
                      </a:r>
                      <a:r>
                        <a:rPr lang="de-DE" sz="1500" kern="1200">
                          <a:effectLst/>
                          <a:latin typeface="Calibri"/>
                        </a:rPr>
                        <a:t> </a:t>
                      </a:r>
                      <a:endParaRPr lang="de-DE" sz="1500">
                        <a:effectLst/>
                        <a:latin typeface="Calibri"/>
                      </a:endParaRPr>
                    </a:p>
                    <a:p>
                      <a:pPr marL="182880" lvl="0" algn="l">
                        <a:spcBef>
                          <a:spcPts val="0"/>
                        </a:spcBef>
                        <a:spcAft>
                          <a:spcPts val="0"/>
                        </a:spcAft>
                        <a:buNone/>
                      </a:pPr>
                      <a:r>
                        <a:rPr lang="de-DE" sz="1500" kern="1200">
                          <a:effectLst/>
                          <a:latin typeface="Calibri"/>
                        </a:rPr>
                        <a:t>Aquakultur</a:t>
                      </a:r>
                      <a:endParaRPr lang="de-DE" sz="1500">
                        <a:effectLst/>
                        <a:latin typeface="Calibri"/>
                      </a:endParaRPr>
                    </a:p>
                  </a:txBody>
                  <a:tcPr marL="0" marR="0" marT="0" marB="0" anchor="ctr">
                    <a:solidFill>
                      <a:schemeClr val="bg1">
                        <a:lumMod val="95000"/>
                      </a:schemeClr>
                    </a:solidFill>
                  </a:tcPr>
                </a:tc>
                <a:tc>
                  <a:txBody>
                    <a:bodyPr/>
                    <a:lstStyle/>
                    <a:p>
                      <a:pPr marL="182880" algn="l" rtl="0" eaLnBrk="1" latinLnBrk="0" hangingPunct="1">
                        <a:spcBef>
                          <a:spcPts val="0"/>
                        </a:spcBef>
                        <a:spcAft>
                          <a:spcPts val="0"/>
                        </a:spcAft>
                      </a:pPr>
                      <a:endParaRPr lang="de-DE" sz="1500">
                        <a:effectLst/>
                        <a:latin typeface="Calibri"/>
                      </a:endParaRPr>
                    </a:p>
                  </a:txBody>
                  <a:tcPr marL="0" marR="0" marT="0" marB="0" anchor="ctr">
                    <a:solidFill>
                      <a:schemeClr val="bg1">
                        <a:lumMod val="95000"/>
                      </a:schemeClr>
                    </a:solidFill>
                  </a:tcPr>
                </a:tc>
                <a:tc>
                  <a:txBody>
                    <a:bodyPr/>
                    <a:lstStyle/>
                    <a:p>
                      <a:pPr marL="182880" algn="l" rtl="0" eaLnBrk="1" latinLnBrk="0" hangingPunct="1">
                        <a:spcBef>
                          <a:spcPts val="0"/>
                        </a:spcBef>
                        <a:spcAft>
                          <a:spcPts val="0"/>
                        </a:spcAft>
                      </a:pPr>
                      <a:endParaRPr lang="de-DE" sz="1500" dirty="0">
                        <a:effectLst/>
                        <a:latin typeface="Calibri"/>
                      </a:endParaRPr>
                    </a:p>
                  </a:txBody>
                  <a:tcPr marL="0" marR="0" marT="0" marB="0" anchor="ctr">
                    <a:solidFill>
                      <a:schemeClr val="bg1">
                        <a:lumMod val="95000"/>
                      </a:schemeClr>
                    </a:solidFill>
                  </a:tcPr>
                </a:tc>
                <a:tc>
                  <a:txBody>
                    <a:bodyPr/>
                    <a:lstStyle/>
                    <a:p>
                      <a:pPr marL="182880" algn="l" rtl="0" eaLnBrk="1" latinLnBrk="0" hangingPunct="1">
                        <a:spcBef>
                          <a:spcPts val="0"/>
                        </a:spcBef>
                        <a:spcAft>
                          <a:spcPts val="0"/>
                        </a:spcAft>
                      </a:pPr>
                      <a:endParaRPr lang="de-DE" sz="1500" dirty="0">
                        <a:effectLst/>
                        <a:latin typeface="Calibri"/>
                      </a:endParaRPr>
                    </a:p>
                  </a:txBody>
                  <a:tcPr marL="0" marR="0" marT="0" marB="0" anchor="ctr">
                    <a:solidFill>
                      <a:schemeClr val="bg1">
                        <a:lumMod val="95000"/>
                      </a:schemeClr>
                    </a:solidFill>
                  </a:tcPr>
                </a:tc>
                <a:extLst>
                  <a:ext uri="{0D108BD9-81ED-4DB2-BD59-A6C34878D82A}">
                    <a16:rowId xmlns:a16="http://schemas.microsoft.com/office/drawing/2014/main" val="633027703"/>
                  </a:ext>
                </a:extLst>
              </a:tr>
            </a:tbl>
          </a:graphicData>
        </a:graphic>
      </p:graphicFrame>
      <p:grpSp>
        <p:nvGrpSpPr>
          <p:cNvPr id="13" name="Group 12" descr="Symbole für Menschen, Intensivtierhaltung, Aquakultur und Wiedetierhaltung">
            <a:extLst>
              <a:ext uri="{FF2B5EF4-FFF2-40B4-BE49-F238E27FC236}">
                <a16:creationId xmlns:a16="http://schemas.microsoft.com/office/drawing/2014/main" id="{520039C4-677A-C7C9-6EB1-CE7A356F9477}"/>
              </a:ext>
            </a:extLst>
          </p:cNvPr>
          <p:cNvGrpSpPr/>
          <p:nvPr/>
        </p:nvGrpSpPr>
        <p:grpSpPr>
          <a:xfrm>
            <a:off x="3305613" y="2195296"/>
            <a:ext cx="5412879" cy="3408243"/>
            <a:chOff x="3305613" y="2195296"/>
            <a:chExt cx="5412879" cy="3408243"/>
          </a:xfrm>
        </p:grpSpPr>
        <p:pic>
          <p:nvPicPr>
            <p:cNvPr id="6" name="Picture 5" descr="Symbol Mensch">
              <a:extLst>
                <a:ext uri="{FF2B5EF4-FFF2-40B4-BE49-F238E27FC236}">
                  <a16:creationId xmlns:a16="http://schemas.microsoft.com/office/drawing/2014/main" id="{E34E1E09-92CB-6632-ECD8-A23536CB230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09428" y="2197773"/>
              <a:ext cx="282874" cy="353593"/>
            </a:xfrm>
            <a:prstGeom prst="rect">
              <a:avLst/>
            </a:prstGeom>
          </p:spPr>
        </p:pic>
        <p:pic>
          <p:nvPicPr>
            <p:cNvPr id="7" name="Picture 6" descr="Symbol Mensch">
              <a:extLst>
                <a:ext uri="{FF2B5EF4-FFF2-40B4-BE49-F238E27FC236}">
                  <a16:creationId xmlns:a16="http://schemas.microsoft.com/office/drawing/2014/main" id="{C2C4F915-F45C-36BA-EC44-6CA2BBAF6F4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09428" y="2679782"/>
              <a:ext cx="282874" cy="353593"/>
            </a:xfrm>
            <a:prstGeom prst="rect">
              <a:avLst/>
            </a:prstGeom>
          </p:spPr>
        </p:pic>
        <p:pic>
          <p:nvPicPr>
            <p:cNvPr id="8" name="Picture 7" descr="Symbol Mensch">
              <a:extLst>
                <a:ext uri="{FF2B5EF4-FFF2-40B4-BE49-F238E27FC236}">
                  <a16:creationId xmlns:a16="http://schemas.microsoft.com/office/drawing/2014/main" id="{119CC680-ED22-B033-45EA-E7BD1B7FC13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09428" y="3189691"/>
              <a:ext cx="282874" cy="353593"/>
            </a:xfrm>
            <a:prstGeom prst="rect">
              <a:avLst/>
            </a:prstGeom>
          </p:spPr>
        </p:pic>
        <p:pic>
          <p:nvPicPr>
            <p:cNvPr id="9" name="Picture 8" descr="Symbol Mensch">
              <a:extLst>
                <a:ext uri="{FF2B5EF4-FFF2-40B4-BE49-F238E27FC236}">
                  <a16:creationId xmlns:a16="http://schemas.microsoft.com/office/drawing/2014/main" id="{A2E6C7DE-FC78-11EC-B7E3-D8A4CA31FF6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09428" y="3706178"/>
              <a:ext cx="282874" cy="353593"/>
            </a:xfrm>
            <a:prstGeom prst="rect">
              <a:avLst/>
            </a:prstGeom>
          </p:spPr>
        </p:pic>
        <p:pic>
          <p:nvPicPr>
            <p:cNvPr id="10" name="Picture 9" descr="Symbol Mensch">
              <a:extLst>
                <a:ext uri="{FF2B5EF4-FFF2-40B4-BE49-F238E27FC236}">
                  <a16:creationId xmlns:a16="http://schemas.microsoft.com/office/drawing/2014/main" id="{35D630D4-BED2-A287-4BB4-7BDF2D4ECFA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30932" y="2195296"/>
              <a:ext cx="282874" cy="353593"/>
            </a:xfrm>
            <a:prstGeom prst="rect">
              <a:avLst/>
            </a:prstGeom>
          </p:spPr>
        </p:pic>
        <p:pic>
          <p:nvPicPr>
            <p:cNvPr id="12" name="Picture 11" descr="Schweinsymbol Intensivtierhaltung">
              <a:extLst>
                <a:ext uri="{FF2B5EF4-FFF2-40B4-BE49-F238E27FC236}">
                  <a16:creationId xmlns:a16="http://schemas.microsoft.com/office/drawing/2014/main" id="{02776B27-CD1D-67CC-A59E-AED8511862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05613" y="4179348"/>
              <a:ext cx="490505" cy="368600"/>
            </a:xfrm>
            <a:prstGeom prst="rect">
              <a:avLst/>
            </a:prstGeom>
          </p:spPr>
        </p:pic>
        <p:pic>
          <p:nvPicPr>
            <p:cNvPr id="17" name="Picture 16" descr="Fischsymbol Aquakultur">
              <a:extLst>
                <a:ext uri="{FF2B5EF4-FFF2-40B4-BE49-F238E27FC236}">
                  <a16:creationId xmlns:a16="http://schemas.microsoft.com/office/drawing/2014/main" id="{DAC2126C-BB23-793E-0DF9-EB9376F244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12781" y="5325090"/>
              <a:ext cx="492245" cy="278449"/>
            </a:xfrm>
            <a:prstGeom prst="rect">
              <a:avLst/>
            </a:prstGeom>
          </p:spPr>
        </p:pic>
        <p:pic>
          <p:nvPicPr>
            <p:cNvPr id="19" name="Picture 18" descr="Fischsymbol Aquakultur">
              <a:extLst>
                <a:ext uri="{FF2B5EF4-FFF2-40B4-BE49-F238E27FC236}">
                  <a16:creationId xmlns:a16="http://schemas.microsoft.com/office/drawing/2014/main" id="{C2C7FD76-535D-0A4F-A8E8-8981442E4A7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26247" y="3227262"/>
              <a:ext cx="492245" cy="278449"/>
            </a:xfrm>
            <a:prstGeom prst="rect">
              <a:avLst/>
            </a:prstGeom>
          </p:spPr>
        </p:pic>
        <p:pic>
          <p:nvPicPr>
            <p:cNvPr id="33" name="Picture 32" descr="Kuhsymbol Weidetierhaltung">
              <a:extLst>
                <a:ext uri="{FF2B5EF4-FFF2-40B4-BE49-F238E27FC236}">
                  <a16:creationId xmlns:a16="http://schemas.microsoft.com/office/drawing/2014/main" id="{7BEBB2D5-6BDA-5BDE-318B-43F252CD0C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50121" y="2631587"/>
              <a:ext cx="444496" cy="442349"/>
            </a:xfrm>
            <a:prstGeom prst="rect">
              <a:avLst/>
            </a:prstGeom>
          </p:spPr>
        </p:pic>
        <p:pic>
          <p:nvPicPr>
            <p:cNvPr id="3" name="Picture 2" descr="Schweinsymbol Intensivtierhaltung">
              <a:extLst>
                <a:ext uri="{FF2B5EF4-FFF2-40B4-BE49-F238E27FC236}">
                  <a16:creationId xmlns:a16="http://schemas.microsoft.com/office/drawing/2014/main" id="{8BB99C2B-D81F-4F46-BF48-997FDCA7C0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14577" y="4672406"/>
              <a:ext cx="490505" cy="368600"/>
            </a:xfrm>
            <a:prstGeom prst="rect">
              <a:avLst/>
            </a:prstGeom>
          </p:spPr>
        </p:pic>
      </p:grpSp>
      <p:grpSp>
        <p:nvGrpSpPr>
          <p:cNvPr id="11" name="Group 10" descr="Legende Symbole Tabelle Übersicht Fundorte/-matrix von Arzneimittelrückständen weltweit">
            <a:extLst>
              <a:ext uri="{FF2B5EF4-FFF2-40B4-BE49-F238E27FC236}">
                <a16:creationId xmlns:a16="http://schemas.microsoft.com/office/drawing/2014/main" id="{F81313AA-4E88-647D-EFA5-270A8D152F7B}"/>
              </a:ext>
            </a:extLst>
          </p:cNvPr>
          <p:cNvGrpSpPr/>
          <p:nvPr/>
        </p:nvGrpSpPr>
        <p:grpSpPr>
          <a:xfrm>
            <a:off x="8954738" y="3815879"/>
            <a:ext cx="1912927" cy="1817933"/>
            <a:chOff x="8506503" y="4183432"/>
            <a:chExt cx="1912927" cy="1817933"/>
          </a:xfrm>
        </p:grpSpPr>
        <p:sp>
          <p:nvSpPr>
            <p:cNvPr id="34" name="Rectangle 33">
              <a:extLst>
                <a:ext uri="{FF2B5EF4-FFF2-40B4-BE49-F238E27FC236}">
                  <a16:creationId xmlns:a16="http://schemas.microsoft.com/office/drawing/2014/main" id="{A639714E-575E-6A41-1DB5-6380E7B2A690}"/>
                </a:ext>
              </a:extLst>
            </p:cNvPr>
            <p:cNvSpPr/>
            <p:nvPr/>
          </p:nvSpPr>
          <p:spPr>
            <a:xfrm>
              <a:off x="8506503" y="4183432"/>
              <a:ext cx="1912927" cy="1817933"/>
            </a:xfrm>
            <a:prstGeom prst="rect">
              <a:avLst/>
            </a:prstGeom>
            <a:solidFill>
              <a:schemeClr val="bg1"/>
            </a:solidFill>
            <a:ln w="9525">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TextBox 34">
              <a:extLst>
                <a:ext uri="{FF2B5EF4-FFF2-40B4-BE49-F238E27FC236}">
                  <a16:creationId xmlns:a16="http://schemas.microsoft.com/office/drawing/2014/main" id="{744C6F4D-9750-303E-CE3B-5CD305BC3D4E}"/>
                </a:ext>
              </a:extLst>
            </p:cNvPr>
            <p:cNvSpPr txBox="1"/>
            <p:nvPr/>
          </p:nvSpPr>
          <p:spPr>
            <a:xfrm>
              <a:off x="8619284" y="4287584"/>
              <a:ext cx="1107676" cy="184666"/>
            </a:xfrm>
            <a:prstGeom prst="rect">
              <a:avLst/>
            </a:prstGeom>
            <a:noFill/>
          </p:spPr>
          <p:txBody>
            <a:bodyPr wrap="none" lIns="0" tIns="0" rIns="0" bIns="0" rtlCol="0" anchor="t">
              <a:spAutoFit/>
            </a:bodyPr>
            <a:lstStyle/>
            <a:p>
              <a:r>
                <a:rPr lang="de-DE" sz="1200" b="1">
                  <a:latin typeface="+mj-lt"/>
                </a:rPr>
                <a:t>Emissionsquellen</a:t>
              </a:r>
            </a:p>
          </p:txBody>
        </p:sp>
        <p:pic>
          <p:nvPicPr>
            <p:cNvPr id="36" name="Picture 35">
              <a:extLst>
                <a:ext uri="{FF2B5EF4-FFF2-40B4-BE49-F238E27FC236}">
                  <a16:creationId xmlns:a16="http://schemas.microsoft.com/office/drawing/2014/main" id="{6760559C-4276-4BAB-CF5C-D12053089E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09450" y="4595072"/>
              <a:ext cx="200826" cy="251032"/>
            </a:xfrm>
            <a:prstGeom prst="rect">
              <a:avLst/>
            </a:prstGeom>
          </p:spPr>
        </p:pic>
        <p:pic>
          <p:nvPicPr>
            <p:cNvPr id="37" name="Picture 36">
              <a:extLst>
                <a:ext uri="{FF2B5EF4-FFF2-40B4-BE49-F238E27FC236}">
                  <a16:creationId xmlns:a16="http://schemas.microsoft.com/office/drawing/2014/main" id="{901872B5-8798-8273-CBE3-C4ADFB8E836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42836" y="4963592"/>
              <a:ext cx="334054" cy="251032"/>
            </a:xfrm>
            <a:prstGeom prst="rect">
              <a:avLst/>
            </a:prstGeom>
          </p:spPr>
        </p:pic>
        <p:sp>
          <p:nvSpPr>
            <p:cNvPr id="39" name="TextBox 38">
              <a:extLst>
                <a:ext uri="{FF2B5EF4-FFF2-40B4-BE49-F238E27FC236}">
                  <a16:creationId xmlns:a16="http://schemas.microsoft.com/office/drawing/2014/main" id="{440028E9-5788-9E0E-CC9E-FF2311AA12FC}"/>
                </a:ext>
              </a:extLst>
            </p:cNvPr>
            <p:cNvSpPr txBox="1"/>
            <p:nvPr/>
          </p:nvSpPr>
          <p:spPr>
            <a:xfrm>
              <a:off x="9104257" y="4628255"/>
              <a:ext cx="652423" cy="184666"/>
            </a:xfrm>
            <a:prstGeom prst="rect">
              <a:avLst/>
            </a:prstGeom>
            <a:noFill/>
          </p:spPr>
          <p:txBody>
            <a:bodyPr wrap="none" lIns="0" tIns="0" rIns="0" bIns="0" rtlCol="0">
              <a:spAutoFit/>
            </a:bodyPr>
            <a:lstStyle/>
            <a:p>
              <a:r>
                <a:rPr lang="de-DE" sz="1200">
                  <a:latin typeface="+mj-lt"/>
                </a:rPr>
                <a:t>Menschen</a:t>
              </a:r>
            </a:p>
          </p:txBody>
        </p:sp>
        <p:sp>
          <p:nvSpPr>
            <p:cNvPr id="40" name="TextBox 39">
              <a:extLst>
                <a:ext uri="{FF2B5EF4-FFF2-40B4-BE49-F238E27FC236}">
                  <a16:creationId xmlns:a16="http://schemas.microsoft.com/office/drawing/2014/main" id="{04EBC08C-D04B-4456-E2F5-4B587AC63F01}"/>
                </a:ext>
              </a:extLst>
            </p:cNvPr>
            <p:cNvSpPr txBox="1"/>
            <p:nvPr/>
          </p:nvSpPr>
          <p:spPr>
            <a:xfrm>
              <a:off x="9104257" y="4996775"/>
              <a:ext cx="1179105" cy="184666"/>
            </a:xfrm>
            <a:prstGeom prst="rect">
              <a:avLst/>
            </a:prstGeom>
            <a:noFill/>
          </p:spPr>
          <p:txBody>
            <a:bodyPr wrap="none" lIns="0" tIns="0" rIns="0" bIns="0" rtlCol="0" anchor="t">
              <a:spAutoFit/>
            </a:bodyPr>
            <a:lstStyle/>
            <a:p>
              <a:r>
                <a:rPr lang="de-DE" sz="1200">
                  <a:latin typeface="+mj-lt"/>
                </a:rPr>
                <a:t>Intensivtierhaltung</a:t>
              </a:r>
            </a:p>
          </p:txBody>
        </p:sp>
        <p:pic>
          <p:nvPicPr>
            <p:cNvPr id="42" name="Picture 41">
              <a:extLst>
                <a:ext uri="{FF2B5EF4-FFF2-40B4-BE49-F238E27FC236}">
                  <a16:creationId xmlns:a16="http://schemas.microsoft.com/office/drawing/2014/main" id="{5075906A-896E-4ADD-6959-FC7C55C6508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97217" y="5638667"/>
              <a:ext cx="276292" cy="274957"/>
            </a:xfrm>
            <a:prstGeom prst="rect">
              <a:avLst/>
            </a:prstGeom>
          </p:spPr>
        </p:pic>
        <p:sp>
          <p:nvSpPr>
            <p:cNvPr id="43" name="TextBox 42">
              <a:extLst>
                <a:ext uri="{FF2B5EF4-FFF2-40B4-BE49-F238E27FC236}">
                  <a16:creationId xmlns:a16="http://schemas.microsoft.com/office/drawing/2014/main" id="{E1631C36-1565-08D1-EA28-27F7EF8FE2BF}"/>
                </a:ext>
              </a:extLst>
            </p:cNvPr>
            <p:cNvSpPr txBox="1"/>
            <p:nvPr/>
          </p:nvSpPr>
          <p:spPr>
            <a:xfrm>
              <a:off x="9114049" y="5712984"/>
              <a:ext cx="1088375" cy="184666"/>
            </a:xfrm>
            <a:prstGeom prst="rect">
              <a:avLst/>
            </a:prstGeom>
            <a:noFill/>
          </p:spPr>
          <p:txBody>
            <a:bodyPr wrap="none" lIns="0" tIns="0" rIns="0" bIns="0" rtlCol="0" anchor="t">
              <a:spAutoFit/>
            </a:bodyPr>
            <a:lstStyle/>
            <a:p>
              <a:r>
                <a:rPr lang="de-DE" sz="1200">
                  <a:latin typeface="+mj-lt"/>
                </a:rPr>
                <a:t>Weidetierhaltung</a:t>
              </a:r>
            </a:p>
          </p:txBody>
        </p:sp>
        <p:pic>
          <p:nvPicPr>
            <p:cNvPr id="44" name="Picture 43">
              <a:extLst>
                <a:ext uri="{FF2B5EF4-FFF2-40B4-BE49-F238E27FC236}">
                  <a16:creationId xmlns:a16="http://schemas.microsoft.com/office/drawing/2014/main" id="{A8658668-9EB3-B12A-EC67-D3E0A0AFB12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70323" y="5328469"/>
              <a:ext cx="326456" cy="184667"/>
            </a:xfrm>
            <a:prstGeom prst="rect">
              <a:avLst/>
            </a:prstGeom>
          </p:spPr>
        </p:pic>
        <p:sp>
          <p:nvSpPr>
            <p:cNvPr id="45" name="TextBox 44">
              <a:extLst>
                <a:ext uri="{FF2B5EF4-FFF2-40B4-BE49-F238E27FC236}">
                  <a16:creationId xmlns:a16="http://schemas.microsoft.com/office/drawing/2014/main" id="{D31AEAC9-0AC9-97BF-8714-E416FAF0F13A}"/>
                </a:ext>
              </a:extLst>
            </p:cNvPr>
            <p:cNvSpPr txBox="1"/>
            <p:nvPr/>
          </p:nvSpPr>
          <p:spPr>
            <a:xfrm>
              <a:off x="9115370" y="5328469"/>
              <a:ext cx="692177" cy="184666"/>
            </a:xfrm>
            <a:prstGeom prst="rect">
              <a:avLst/>
            </a:prstGeom>
            <a:noFill/>
          </p:spPr>
          <p:txBody>
            <a:bodyPr wrap="none" lIns="0" tIns="0" rIns="0" bIns="0" rtlCol="0" anchor="t">
              <a:spAutoFit/>
            </a:bodyPr>
            <a:lstStyle/>
            <a:p>
              <a:r>
                <a:rPr lang="de-DE" sz="1200">
                  <a:latin typeface="+mj-lt"/>
                </a:rPr>
                <a:t>Aquakultur</a:t>
              </a:r>
            </a:p>
          </p:txBody>
        </p:sp>
      </p:grpSp>
      <p:sp>
        <p:nvSpPr>
          <p:cNvPr id="15" name="Text Placeholder 14">
            <a:extLst>
              <a:ext uri="{FF2B5EF4-FFF2-40B4-BE49-F238E27FC236}">
                <a16:creationId xmlns:a16="http://schemas.microsoft.com/office/drawing/2014/main" id="{C806BFA5-A118-1026-39DD-4CAE4B3399C2}"/>
              </a:ext>
            </a:extLst>
          </p:cNvPr>
          <p:cNvSpPr>
            <a:spLocks noGrp="1"/>
          </p:cNvSpPr>
          <p:nvPr>
            <p:ph type="body" sz="quarter" idx="15"/>
          </p:nvPr>
        </p:nvSpPr>
        <p:spPr/>
        <p:txBody>
          <a:bodyPr vert="horz" lIns="0" tIns="0" rIns="0" bIns="0" rtlCol="0" anchor="t">
            <a:noAutofit/>
          </a:bodyPr>
          <a:lstStyle/>
          <a:p>
            <a:r>
              <a:rPr lang="de-DE">
                <a:latin typeface="Calibri"/>
                <a:cs typeface="Calibri"/>
              </a:rPr>
              <a:t>Quelle: Basierend</a:t>
            </a:r>
            <a:r>
              <a:rPr kumimoji="0" lang="de-DE" sz="1000" b="0" i="0" strike="noStrike" kern="1200" cap="none" spc="0" normalizeH="0" baseline="0" noProof="0">
                <a:ln>
                  <a:noFill/>
                </a:ln>
                <a:effectLst/>
                <a:uLnTx/>
                <a:uFillTx/>
                <a:latin typeface="Calibri"/>
                <a:ea typeface="+mn-ea"/>
                <a:cs typeface="Calibri"/>
              </a:rPr>
              <a:t> auf Auswertung der UBA Datenbank – „Arzneimittel in der Umwelt“  v3 (2021), </a:t>
            </a:r>
            <a:r>
              <a:rPr kumimoji="0" lang="de-DE" sz="1000" b="0" i="0" strike="noStrike" kern="1200" cap="none" spc="0" normalizeH="0" baseline="0" noProof="0">
                <a:ln>
                  <a:noFill/>
                </a:ln>
                <a:solidFill>
                  <a:srgbClr val="005F85"/>
                </a:solidFill>
                <a:effectLst/>
                <a:uLnTx/>
                <a:uFillTx/>
                <a:latin typeface="Calibri"/>
                <a:ea typeface="+mn-ea"/>
                <a:cs typeface="Calibri"/>
                <a:hlinkClick r:id="rId10">
                  <a:extLst>
                    <a:ext uri="{A12FA001-AC4F-418D-AE19-62706E023703}">
                      <ahyp:hlinkClr xmlns:ahyp="http://schemas.microsoft.com/office/drawing/2018/hyperlinkcolor" val="tx"/>
                    </a:ext>
                  </a:extLst>
                </a:hlinkClick>
              </a:rPr>
              <a:t>www.uba.de/db-pharm</a:t>
            </a:r>
            <a:endParaRPr lang="de-DE" sz="1000" b="0" i="0" strike="noStrike" kern="1200" cap="none" spc="0" normalizeH="0" baseline="0" noProof="0">
              <a:ln>
                <a:noFill/>
              </a:ln>
              <a:effectLst/>
              <a:uLnTx/>
              <a:uFillTx/>
              <a:latin typeface="Calibri"/>
              <a:cs typeface="Calibri"/>
            </a:endParaRPr>
          </a:p>
          <a:p>
            <a:endParaRPr lang="de-DE">
              <a:cs typeface="Calibri"/>
            </a:endParaRPr>
          </a:p>
        </p:txBody>
      </p:sp>
      <p:sp>
        <p:nvSpPr>
          <p:cNvPr id="4" name="Textplatzhalter 3"/>
          <p:cNvSpPr>
            <a:spLocks noGrp="1"/>
          </p:cNvSpPr>
          <p:nvPr>
            <p:ph type="body" sz="quarter" idx="13"/>
          </p:nvPr>
        </p:nvSpPr>
        <p:spPr/>
        <p:txBody>
          <a:bodyPr/>
          <a:lstStyle/>
          <a:p>
            <a:r>
              <a:rPr lang="de-DE"/>
              <a:t>Lernziel: Eintragspfade und Vorkommen von Arzneistoffen in der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25</a:t>
            </a:fld>
            <a:endParaRPr lang="de-DE"/>
          </a:p>
        </p:txBody>
      </p:sp>
    </p:spTree>
    <p:extLst>
      <p:ext uri="{BB962C8B-B14F-4D97-AF65-F5344CB8AC3E}">
        <p14:creationId xmlns:p14="http://schemas.microsoft.com/office/powerpoint/2010/main" val="2071173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52000" y="563682"/>
            <a:ext cx="10972800" cy="612140"/>
          </a:xfrm>
        </p:spPr>
        <p:txBody>
          <a:bodyPr>
            <a:normAutofit/>
          </a:bodyPr>
          <a:lstStyle/>
          <a:p>
            <a:r>
              <a:rPr lang="en-US" dirty="0" err="1">
                <a:latin typeface="Calibri"/>
                <a:cs typeface="Calibri"/>
              </a:rPr>
              <a:t>Anzahl</a:t>
            </a:r>
            <a:r>
              <a:rPr lang="en-US" dirty="0">
                <a:latin typeface="Calibri"/>
                <a:cs typeface="Calibri"/>
              </a:rPr>
              <a:t> der </a:t>
            </a:r>
            <a:r>
              <a:rPr lang="en-US" dirty="0" err="1">
                <a:latin typeface="Calibri"/>
                <a:cs typeface="Calibri"/>
              </a:rPr>
              <a:t>gefundenen</a:t>
            </a:r>
            <a:r>
              <a:rPr lang="en-US" dirty="0">
                <a:latin typeface="Calibri"/>
                <a:cs typeface="Calibri"/>
              </a:rPr>
              <a:t> </a:t>
            </a:r>
            <a:r>
              <a:rPr lang="en-US" dirty="0" err="1">
                <a:latin typeface="Calibri"/>
                <a:cs typeface="Calibri"/>
              </a:rPr>
              <a:t>Arzneistoffe</a:t>
            </a:r>
            <a:r>
              <a:rPr lang="en-US" dirty="0">
                <a:latin typeface="Calibri"/>
                <a:cs typeface="Calibri"/>
              </a:rPr>
              <a:t> in </a:t>
            </a:r>
            <a:r>
              <a:rPr lang="en-US" dirty="0" err="1">
                <a:latin typeface="Calibri"/>
                <a:cs typeface="Calibri"/>
              </a:rPr>
              <a:t>Kläranlagenabläufen</a:t>
            </a:r>
            <a:r>
              <a:rPr lang="en-US" dirty="0">
                <a:latin typeface="Calibri"/>
                <a:cs typeface="Calibri"/>
              </a:rPr>
              <a:t>, </a:t>
            </a:r>
            <a:r>
              <a:rPr lang="en-US" dirty="0" err="1">
                <a:latin typeface="Calibri"/>
                <a:cs typeface="Calibri"/>
              </a:rPr>
              <a:t>Oberflächen</a:t>
            </a:r>
            <a:r>
              <a:rPr lang="en-US" dirty="0">
                <a:latin typeface="Calibri"/>
                <a:cs typeface="Calibri"/>
              </a:rPr>
              <a:t>-, </a:t>
            </a:r>
            <a:r>
              <a:rPr lang="en-US" dirty="0" err="1">
                <a:latin typeface="Calibri"/>
                <a:cs typeface="Calibri"/>
              </a:rPr>
              <a:t>Grund</a:t>
            </a:r>
            <a:r>
              <a:rPr lang="en-US" dirty="0">
                <a:latin typeface="Calibri"/>
                <a:cs typeface="Calibri"/>
              </a:rPr>
              <a:t>- und </a:t>
            </a:r>
            <a:r>
              <a:rPr lang="en-US" dirty="0" err="1">
                <a:latin typeface="Calibri"/>
                <a:cs typeface="Calibri"/>
              </a:rPr>
              <a:t>Trinkwasser</a:t>
            </a:r>
            <a:endParaRPr lang="de-DE" dirty="0"/>
          </a:p>
        </p:txBody>
      </p:sp>
      <p:sp>
        <p:nvSpPr>
          <p:cNvPr id="3" name="Inhaltsplatzhalter 7">
            <a:extLst>
              <a:ext uri="{FF2B5EF4-FFF2-40B4-BE49-F238E27FC236}">
                <a16:creationId xmlns:a16="http://schemas.microsoft.com/office/drawing/2014/main" id="{FDD76F3F-8640-BEBE-FF71-3D531D6CBF5C}"/>
              </a:ext>
            </a:extLst>
          </p:cNvPr>
          <p:cNvSpPr>
            <a:spLocks noGrp="1"/>
          </p:cNvSpPr>
          <p:nvPr/>
        </p:nvSpPr>
        <p:spPr>
          <a:xfrm>
            <a:off x="552451" y="1639889"/>
            <a:ext cx="3845365" cy="4434133"/>
          </a:xfrm>
          <a:prstGeom prst="rect">
            <a:avLst/>
          </a:prstGeom>
        </p:spPr>
        <p:txBody>
          <a:bodyPr vert="horz" lIns="0" tIns="0" rIns="0" bIns="0" rtlCol="0" anchor="t">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61925" lvl="2" indent="-161925">
              <a:lnSpc>
                <a:spcPct val="100000"/>
              </a:lnSpc>
            </a:pPr>
            <a:r>
              <a:rPr lang="de-DE" dirty="0">
                <a:latin typeface="Calibri"/>
                <a:ea typeface="Calibri"/>
                <a:cs typeface="Calibri"/>
              </a:rPr>
              <a:t>Nachweis von 236 verschiedenen Arzneimittel-wirkstoffen(AMW) und 91 Transformations-produkten + Metaboliten (TP) im Kläranlagenablauf (KA-Ablauf) in Deutschland</a:t>
            </a:r>
          </a:p>
          <a:p>
            <a:pPr marL="161925" lvl="2" indent="-161925">
              <a:lnSpc>
                <a:spcPct val="100000"/>
              </a:lnSpc>
            </a:pPr>
            <a:endParaRPr lang="de-DE" dirty="0">
              <a:ea typeface="Calibri" panose="020F0502020204030204" pitchFamily="34" charset="0"/>
              <a:cs typeface="Calibri" panose="020F0502020204030204" pitchFamily="34" charset="0"/>
            </a:endParaRPr>
          </a:p>
          <a:p>
            <a:pPr marL="161925" lvl="2" indent="-161925">
              <a:lnSpc>
                <a:spcPct val="100000"/>
              </a:lnSpc>
            </a:pPr>
            <a:r>
              <a:rPr lang="de-DE" dirty="0">
                <a:latin typeface="Calibri"/>
                <a:ea typeface="Calibri"/>
                <a:cs typeface="Calibri"/>
              </a:rPr>
              <a:t>In Flüssen, Bächen oder Seen (Oberflächenwasser) liegen die Konzentrationen in den meisten Fällen im Bereich bis 1,0 Mikrogramm pro Liter (µg/l). </a:t>
            </a:r>
          </a:p>
          <a:p>
            <a:pPr marL="161925" lvl="2" indent="-161925">
              <a:lnSpc>
                <a:spcPct val="100000"/>
              </a:lnSpc>
            </a:pPr>
            <a:endParaRPr lang="de-DE" dirty="0">
              <a:latin typeface="Calibri"/>
              <a:ea typeface="Calibri"/>
              <a:cs typeface="Calibri"/>
            </a:endParaRPr>
          </a:p>
          <a:p>
            <a:pPr marL="161925" lvl="2" indent="-161925">
              <a:lnSpc>
                <a:spcPct val="100000"/>
              </a:lnSpc>
            </a:pPr>
            <a:r>
              <a:rPr lang="de-DE" dirty="0">
                <a:latin typeface="Calibri"/>
                <a:ea typeface="Calibri"/>
                <a:cs typeface="Calibri"/>
              </a:rPr>
              <a:t>In tiefer liegenden Wasserschichten (Grundwasser) Abnahme der Anzahl und der Konzentrationen der Wirkstoffe -&gt; Wirkstoffe verbleiben beim Versickern in den Erdschichten </a:t>
            </a:r>
            <a:endParaRPr lang="de-DE" dirty="0">
              <a:ea typeface="Calibri" panose="020F0502020204030204" pitchFamily="34" charset="0"/>
              <a:cs typeface="Calibri" panose="020F0502020204030204" pitchFamily="34" charset="0"/>
            </a:endParaRPr>
          </a:p>
        </p:txBody>
      </p:sp>
      <p:sp>
        <p:nvSpPr>
          <p:cNvPr id="11" name="Rechteck 10">
            <a:extLst>
              <a:ext uri="{FF2B5EF4-FFF2-40B4-BE49-F238E27FC236}">
                <a16:creationId xmlns:a16="http://schemas.microsoft.com/office/drawing/2014/main" id="{0688870A-A3E4-1F09-75B1-F234B58F696F}"/>
              </a:ext>
            </a:extLst>
          </p:cNvPr>
          <p:cNvSpPr/>
          <p:nvPr/>
        </p:nvSpPr>
        <p:spPr>
          <a:xfrm>
            <a:off x="5108588" y="1467214"/>
            <a:ext cx="6387023" cy="340734"/>
          </a:xfrm>
          <a:prstGeom prst="rect">
            <a:avLst/>
          </a:prstGeom>
        </p:spPr>
        <p:txBody>
          <a:bodyPr wrap="square" lIns="91440" tIns="45720" rIns="91440" bIns="45720" anchor="t">
            <a:spAutoFit/>
          </a:bodyPr>
          <a:lstStyle/>
          <a:p>
            <a:pPr algn="ctr">
              <a:lnSpc>
                <a:spcPct val="150000"/>
              </a:lnSpc>
            </a:pPr>
            <a:r>
              <a:rPr lang="de-DE" sz="1200" b="1">
                <a:latin typeface="Calibri"/>
                <a:cs typeface="Calibri"/>
              </a:rPr>
              <a:t>Dargestellt nach Konzentrationsklassen der höchsten gemessenen Konzentration</a:t>
            </a:r>
            <a:endParaRPr lang="de-DE" sz="1200" b="1">
              <a:latin typeface="Calibri" panose="020F0502020204030204" pitchFamily="34" charset="0"/>
              <a:ea typeface="Calibri" panose="020F0502020204030204" pitchFamily="34" charset="0"/>
              <a:cs typeface="Calibri" panose="020F0502020204030204" pitchFamily="34" charset="0"/>
            </a:endParaRPr>
          </a:p>
        </p:txBody>
      </p:sp>
      <p:pic>
        <p:nvPicPr>
          <p:cNvPr id="10" name="Grafik 8" descr="gruppiertes Säulendiagramm Anzahl der gefundenen Arzneistoffe in Kläranlagenabläufen, Oberflächen-, Grund- und Trinkwasser">
            <a:extLst>
              <a:ext uri="{FF2B5EF4-FFF2-40B4-BE49-F238E27FC236}">
                <a16:creationId xmlns:a16="http://schemas.microsoft.com/office/drawing/2014/main" id="{88F74660-527F-9470-9F88-D14F002BBC11}"/>
              </a:ext>
            </a:extLst>
          </p:cNvPr>
          <p:cNvPicPr>
            <a:picLocks noChangeAspect="1"/>
          </p:cNvPicPr>
          <p:nvPr/>
        </p:nvPicPr>
        <p:blipFill rotWithShape="1">
          <a:blip r:embed="rId2"/>
          <a:srcRect t="17486" b="12365"/>
          <a:stretch/>
        </p:blipFill>
        <p:spPr>
          <a:xfrm>
            <a:off x="4601132" y="1765395"/>
            <a:ext cx="7292518" cy="3933260"/>
          </a:xfrm>
          <a:prstGeom prst="rect">
            <a:avLst/>
          </a:prstGeom>
        </p:spPr>
      </p:pic>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3647728" y="6237288"/>
            <a:ext cx="7911657" cy="332085"/>
          </a:xfrm>
        </p:spPr>
        <p:txBody>
          <a:bodyPr vert="horz" lIns="0" tIns="0" rIns="0" bIns="0" rtlCol="0" anchor="t">
            <a:noAutofit/>
          </a:bodyPr>
          <a:lstStyle/>
          <a:p>
            <a:pPr algn="r"/>
            <a:r>
              <a:rPr lang="de-DE" sz="1000" dirty="0">
                <a:latin typeface="Calibri"/>
                <a:ea typeface="Calibri"/>
                <a:cs typeface="Calibri"/>
              </a:rPr>
              <a:t>Quelle: Die UBA Datenbank – „Arzneimittel in der Umwelt“  v3 (2021), </a:t>
            </a:r>
            <a:r>
              <a:rPr lang="de-DE" sz="1000" dirty="0">
                <a:solidFill>
                  <a:srgbClr val="005F85"/>
                </a:solidFill>
                <a:latin typeface="Calibri"/>
                <a:ea typeface="Calibri"/>
                <a:cs typeface="Calibri"/>
                <a:hlinkClick r:id="rId3">
                  <a:extLst>
                    <a:ext uri="{A12FA001-AC4F-418D-AE19-62706E023703}">
                      <ahyp:hlinkClr xmlns:ahyp="http://schemas.microsoft.com/office/drawing/2018/hyperlinkcolor" val="tx"/>
                    </a:ext>
                  </a:extLst>
                </a:hlinkClick>
              </a:rPr>
              <a:t>www.uba.de/db-pharm</a:t>
            </a:r>
            <a:endParaRPr lang="de-DE" sz="1000" dirty="0">
              <a:latin typeface="Calibri"/>
              <a:ea typeface="Calibri"/>
              <a:cs typeface="Calibri"/>
            </a:endParaRPr>
          </a:p>
          <a:p>
            <a:pPr algn="r"/>
            <a:r>
              <a:rPr lang="de-DE" sz="1000" dirty="0">
                <a:latin typeface="Calibri"/>
                <a:cs typeface="Calibri"/>
              </a:rPr>
              <a:t>Grafik: </a:t>
            </a:r>
            <a:r>
              <a:rPr lang="de-DE" dirty="0">
                <a:solidFill>
                  <a:srgbClr val="005F85"/>
                </a:solidFill>
                <a:latin typeface="Calibri"/>
                <a:cs typeface="Calibri"/>
                <a:hlinkClick r:id="rId4">
                  <a:extLst>
                    <a:ext uri="{A12FA001-AC4F-418D-AE19-62706E023703}">
                      <ahyp:hlinkClr xmlns:ahyp="http://schemas.microsoft.com/office/drawing/2018/hyperlinkcolor" val="tx"/>
                    </a:ext>
                  </a:extLst>
                </a:hlinkClick>
              </a:rPr>
              <a:t>www.umweltbundesamt.de/daten/chemikalien/arzneimittelrueckstaende-in-der-umwelt</a:t>
            </a:r>
          </a:p>
          <a:p>
            <a:endParaRPr lang="de-DE" dirty="0">
              <a:latin typeface="Calibri"/>
              <a:cs typeface="Calibri"/>
            </a:endParaRPr>
          </a:p>
        </p:txBody>
      </p:sp>
      <p:sp>
        <p:nvSpPr>
          <p:cNvPr id="4" name="Textplatzhalter 3"/>
          <p:cNvSpPr>
            <a:spLocks noGrp="1"/>
          </p:cNvSpPr>
          <p:nvPr>
            <p:ph type="body" sz="quarter" idx="13"/>
          </p:nvPr>
        </p:nvSpPr>
        <p:spPr/>
        <p:txBody>
          <a:bodyPr/>
          <a:lstStyle/>
          <a:p>
            <a:r>
              <a:rPr lang="de-DE"/>
              <a:t>Lernziel: Eintragspfade und Vorkommen von Arzneistoffen in der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26</a:t>
            </a:fld>
            <a:endParaRPr lang="de-DE"/>
          </a:p>
        </p:txBody>
      </p:sp>
    </p:spTree>
    <p:extLst>
      <p:ext uri="{BB962C8B-B14F-4D97-AF65-F5344CB8AC3E}">
        <p14:creationId xmlns:p14="http://schemas.microsoft.com/office/powerpoint/2010/main" val="13035056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009BD5"/>
                </a:solidFill>
                <a:latin typeface="Calibri"/>
                <a:cs typeface="Calibri"/>
              </a:rPr>
              <a:t>Funde von Arzneistoffen</a:t>
            </a:r>
            <a:r>
              <a:rPr lang="de-DE" sz="2300" dirty="0">
                <a:solidFill>
                  <a:srgbClr val="009BD5"/>
                </a:solidFill>
                <a:latin typeface="Calibri"/>
                <a:cs typeface="Calibri"/>
              </a:rPr>
              <a:t> in </a:t>
            </a:r>
            <a:r>
              <a:rPr lang="de-DE" dirty="0">
                <a:solidFill>
                  <a:srgbClr val="009BD5"/>
                </a:solidFill>
                <a:latin typeface="Calibri"/>
                <a:cs typeface="Calibri"/>
              </a:rPr>
              <a:t>Oberflächengewässern über 0,1 µg/L (2021)</a:t>
            </a:r>
            <a:endParaRPr lang="de-DE" dirty="0"/>
          </a:p>
        </p:txBody>
      </p:sp>
      <p:sp>
        <p:nvSpPr>
          <p:cNvPr id="3" name="Inhaltsplatzhalter 7">
            <a:extLst>
              <a:ext uri="{FF2B5EF4-FFF2-40B4-BE49-F238E27FC236}">
                <a16:creationId xmlns:a16="http://schemas.microsoft.com/office/drawing/2014/main" id="{FDD76F3F-8640-BEBE-FF71-3D531D6CBF5C}"/>
              </a:ext>
            </a:extLst>
          </p:cNvPr>
          <p:cNvSpPr>
            <a:spLocks noGrp="1"/>
          </p:cNvSpPr>
          <p:nvPr/>
        </p:nvSpPr>
        <p:spPr>
          <a:xfrm>
            <a:off x="552451" y="1451579"/>
            <a:ext cx="3988800" cy="2716998"/>
          </a:xfrm>
          <a:prstGeom prst="rect">
            <a:avLst/>
          </a:prstGeom>
        </p:spPr>
        <p:txBody>
          <a:bodyPr vert="horz" lIns="0" tIns="0" rIns="0" bIns="0" rtlCol="0" anchor="t">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2" indent="0">
              <a:lnSpc>
                <a:spcPct val="150000"/>
              </a:lnSpc>
              <a:buNone/>
            </a:pPr>
            <a:r>
              <a:rPr lang="en-US" err="1">
                <a:latin typeface="Calibri"/>
                <a:cs typeface="Calibri"/>
              </a:rPr>
              <a:t>Besonders</a:t>
            </a:r>
            <a:r>
              <a:rPr lang="en-US">
                <a:latin typeface="Calibri"/>
                <a:cs typeface="Calibri"/>
              </a:rPr>
              <a:t> </a:t>
            </a:r>
            <a:r>
              <a:rPr lang="en-US" err="1">
                <a:latin typeface="Calibri"/>
                <a:cs typeface="Calibri"/>
              </a:rPr>
              <a:t>häufig</a:t>
            </a:r>
            <a:r>
              <a:rPr lang="en-US">
                <a:latin typeface="Calibri"/>
                <a:cs typeface="Calibri"/>
              </a:rPr>
              <a:t> </a:t>
            </a:r>
            <a:r>
              <a:rPr lang="en-US" err="1">
                <a:latin typeface="Calibri"/>
                <a:cs typeface="Calibri"/>
              </a:rPr>
              <a:t>nachgewiesen</a:t>
            </a:r>
            <a:r>
              <a:rPr lang="en-US">
                <a:latin typeface="Calibri"/>
                <a:cs typeface="Calibri"/>
              </a:rPr>
              <a:t>:</a:t>
            </a:r>
            <a:endParaRPr lang="en-US">
              <a:cs typeface="Calibri" panose="020F0502020204030204" pitchFamily="34" charset="0"/>
            </a:endParaRPr>
          </a:p>
          <a:p>
            <a:pPr marL="323850" lvl="3" indent="-161925">
              <a:lnSpc>
                <a:spcPct val="150000"/>
              </a:lnSpc>
              <a:buClr>
                <a:schemeClr val="accent1"/>
              </a:buClr>
            </a:pPr>
            <a:r>
              <a:rPr lang="en-US" err="1">
                <a:latin typeface="Calibri"/>
                <a:cs typeface="Calibri"/>
              </a:rPr>
              <a:t>Antidiabetika</a:t>
            </a:r>
            <a:endParaRPr lang="en-US">
              <a:cs typeface="Calibri" panose="020F0502020204030204" pitchFamily="34" charset="0"/>
            </a:endParaRPr>
          </a:p>
          <a:p>
            <a:pPr marL="323850" lvl="3" indent="-161925">
              <a:lnSpc>
                <a:spcPct val="150000"/>
              </a:lnSpc>
              <a:buClr>
                <a:schemeClr val="accent1"/>
              </a:buClr>
            </a:pPr>
            <a:r>
              <a:rPr lang="en-US" err="1">
                <a:latin typeface="Calibri"/>
                <a:cs typeface="Calibri"/>
              </a:rPr>
              <a:t>jodierte</a:t>
            </a:r>
            <a:r>
              <a:rPr lang="en-US">
                <a:latin typeface="Calibri"/>
                <a:cs typeface="Calibri"/>
              </a:rPr>
              <a:t> </a:t>
            </a:r>
            <a:r>
              <a:rPr lang="en-US" err="1">
                <a:latin typeface="Calibri"/>
                <a:cs typeface="Calibri"/>
              </a:rPr>
              <a:t>Röntgenkontrastmittel</a:t>
            </a:r>
            <a:endParaRPr lang="en-US">
              <a:cs typeface="Calibri" panose="020F0502020204030204" pitchFamily="34" charset="0"/>
            </a:endParaRPr>
          </a:p>
          <a:p>
            <a:pPr marL="323850" lvl="3" indent="-161925">
              <a:lnSpc>
                <a:spcPct val="150000"/>
              </a:lnSpc>
              <a:buClr>
                <a:schemeClr val="accent1"/>
              </a:buClr>
            </a:pPr>
            <a:r>
              <a:rPr lang="en-US" err="1">
                <a:latin typeface="Calibri"/>
                <a:cs typeface="Calibri"/>
              </a:rPr>
              <a:t>Blutdrucksenker</a:t>
            </a:r>
            <a:endParaRPr lang="en-US">
              <a:cs typeface="Calibri" panose="020F0502020204030204" pitchFamily="34" charset="0"/>
            </a:endParaRPr>
          </a:p>
          <a:p>
            <a:pPr marL="323850" lvl="3" indent="-161925">
              <a:lnSpc>
                <a:spcPct val="150000"/>
              </a:lnSpc>
              <a:buClr>
                <a:schemeClr val="accent1"/>
              </a:buClr>
            </a:pPr>
            <a:r>
              <a:rPr lang="en-US" err="1">
                <a:latin typeface="Calibri"/>
                <a:cs typeface="Calibri"/>
              </a:rPr>
              <a:t>Diuretika</a:t>
            </a:r>
            <a:endParaRPr lang="en-US">
              <a:cs typeface="Calibri" panose="020F0502020204030204" pitchFamily="34" charset="0"/>
            </a:endParaRPr>
          </a:p>
          <a:p>
            <a:pPr marL="323850" lvl="3" indent="-161925">
              <a:lnSpc>
                <a:spcPct val="150000"/>
              </a:lnSpc>
              <a:buClr>
                <a:schemeClr val="accent1"/>
              </a:buClr>
            </a:pPr>
            <a:r>
              <a:rPr lang="en-US" err="1">
                <a:latin typeface="Calibri"/>
                <a:cs typeface="Calibri"/>
              </a:rPr>
              <a:t>Antiepileptika</a:t>
            </a:r>
            <a:endParaRPr lang="en-US">
              <a:cs typeface="Calibri" panose="020F0502020204030204" pitchFamily="34" charset="0"/>
            </a:endParaRPr>
          </a:p>
          <a:p>
            <a:pPr marL="323850" lvl="3" indent="-161925">
              <a:lnSpc>
                <a:spcPct val="150000"/>
              </a:lnSpc>
              <a:buClr>
                <a:schemeClr val="accent1"/>
              </a:buClr>
            </a:pPr>
            <a:r>
              <a:rPr lang="en-US" err="1">
                <a:latin typeface="Calibri"/>
                <a:cs typeface="Calibri"/>
              </a:rPr>
              <a:t>Analgetika</a:t>
            </a:r>
            <a:endParaRPr lang="en-US">
              <a:ea typeface="Calibri" panose="020F0502020204030204" pitchFamily="34" charset="0"/>
              <a:cs typeface="Calibri" panose="020F0502020204030204" pitchFamily="34" charset="0"/>
            </a:endParaRPr>
          </a:p>
        </p:txBody>
      </p:sp>
      <p:pic>
        <p:nvPicPr>
          <p:cNvPr id="14" name="Picture 13" descr="Säulendiagramme Funde von Arzneistoffen in Oberflächengewässern über 0,1 µg/L (2021)">
            <a:extLst>
              <a:ext uri="{FF2B5EF4-FFF2-40B4-BE49-F238E27FC236}">
                <a16:creationId xmlns:a16="http://schemas.microsoft.com/office/drawing/2014/main" id="{391C319C-E3A6-31E0-77FF-30017FB79212}"/>
              </a:ext>
            </a:extLst>
          </p:cNvPr>
          <p:cNvPicPr>
            <a:picLocks noChangeAspect="1"/>
          </p:cNvPicPr>
          <p:nvPr/>
        </p:nvPicPr>
        <p:blipFill>
          <a:blip r:embed="rId2"/>
          <a:stretch>
            <a:fillRect/>
          </a:stretch>
        </p:blipFill>
        <p:spPr>
          <a:xfrm>
            <a:off x="3396254" y="1205737"/>
            <a:ext cx="8316370" cy="4327381"/>
          </a:xfrm>
          <a:prstGeom prst="rect">
            <a:avLst/>
          </a:prstGeom>
        </p:spPr>
      </p:pic>
      <p:grpSp>
        <p:nvGrpSpPr>
          <p:cNvPr id="7" name="Group 6" descr="Legende Säulendiagramme Funde von Arzneistoffen in Oberflächengewässern über 0,1 µg/L (2021)">
            <a:extLst>
              <a:ext uri="{FF2B5EF4-FFF2-40B4-BE49-F238E27FC236}">
                <a16:creationId xmlns:a16="http://schemas.microsoft.com/office/drawing/2014/main" id="{B0329299-8C83-466F-29C2-0E33020CDF29}"/>
              </a:ext>
            </a:extLst>
          </p:cNvPr>
          <p:cNvGrpSpPr/>
          <p:nvPr/>
        </p:nvGrpSpPr>
        <p:grpSpPr>
          <a:xfrm>
            <a:off x="3710759" y="5273510"/>
            <a:ext cx="7689630" cy="675085"/>
            <a:chOff x="3710759" y="5273510"/>
            <a:chExt cx="7689630" cy="675085"/>
          </a:xfrm>
        </p:grpSpPr>
        <p:grpSp>
          <p:nvGrpSpPr>
            <p:cNvPr id="11" name="Group 10">
              <a:extLst>
                <a:ext uri="{FF2B5EF4-FFF2-40B4-BE49-F238E27FC236}">
                  <a16:creationId xmlns:a16="http://schemas.microsoft.com/office/drawing/2014/main" id="{1BFC37FA-23F4-8DBC-19C5-CBC140E9E5FA}"/>
                </a:ext>
              </a:extLst>
            </p:cNvPr>
            <p:cNvGrpSpPr/>
            <p:nvPr/>
          </p:nvGrpSpPr>
          <p:grpSpPr>
            <a:xfrm>
              <a:off x="3710759" y="5275477"/>
              <a:ext cx="1099047" cy="153888"/>
              <a:chOff x="3539728" y="5275477"/>
              <a:chExt cx="1099047" cy="153888"/>
            </a:xfrm>
          </p:grpSpPr>
          <p:sp>
            <p:nvSpPr>
              <p:cNvPr id="6" name="Rectangle 5">
                <a:extLst>
                  <a:ext uri="{FF2B5EF4-FFF2-40B4-BE49-F238E27FC236}">
                    <a16:creationId xmlns:a16="http://schemas.microsoft.com/office/drawing/2014/main" id="{60918B31-3D36-C512-E434-2B87A76B399F}"/>
                  </a:ext>
                </a:extLst>
              </p:cNvPr>
              <p:cNvSpPr/>
              <p:nvPr/>
            </p:nvSpPr>
            <p:spPr>
              <a:xfrm>
                <a:off x="3539728" y="5298421"/>
                <a:ext cx="108000" cy="10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13">
                <a:extLst>
                  <a:ext uri="{FF2B5EF4-FFF2-40B4-BE49-F238E27FC236}">
                    <a16:creationId xmlns:a16="http://schemas.microsoft.com/office/drawing/2014/main" id="{659DBC90-7F7F-13C8-86F9-E62480E61ACF}"/>
                  </a:ext>
                </a:extLst>
              </p:cNvPr>
              <p:cNvSpPr/>
              <p:nvPr/>
            </p:nvSpPr>
            <p:spPr>
              <a:xfrm>
                <a:off x="3725420" y="5275477"/>
                <a:ext cx="913355" cy="153888"/>
              </a:xfrm>
              <a:prstGeom prst="rect">
                <a:avLst/>
              </a:prstGeom>
            </p:spPr>
            <p:txBody>
              <a:bodyPr wrap="square" lIns="0" tIns="0" rIns="91440" bIns="0" anchor="t">
                <a:spAutoFit/>
              </a:bodyPr>
              <a:lstStyle/>
              <a:p>
                <a:pPr>
                  <a:defRPr/>
                </a:pPr>
                <a:r>
                  <a:rPr lang="de-DE" sz="1000" kern="0">
                    <a:solidFill>
                      <a:prstClr val="black"/>
                    </a:solidFill>
                    <a:latin typeface="Calibri"/>
                    <a:ea typeface="+mn-lt"/>
                    <a:cs typeface="+mn-lt"/>
                  </a:rPr>
                  <a:t>Antidiabetikum</a:t>
                </a:r>
                <a:endParaRPr lang="de-DE">
                  <a:solidFill>
                    <a:prstClr val="black"/>
                  </a:solidFill>
                  <a:latin typeface="Calibri"/>
                  <a:cs typeface="Calibri"/>
                </a:endParaRPr>
              </a:p>
            </p:txBody>
          </p:sp>
        </p:grpSp>
        <p:grpSp>
          <p:nvGrpSpPr>
            <p:cNvPr id="13" name="Group 12">
              <a:extLst>
                <a:ext uri="{FF2B5EF4-FFF2-40B4-BE49-F238E27FC236}">
                  <a16:creationId xmlns:a16="http://schemas.microsoft.com/office/drawing/2014/main" id="{DC2CF2F1-C3A9-9195-CE09-DB0527B62F21}"/>
                </a:ext>
              </a:extLst>
            </p:cNvPr>
            <p:cNvGrpSpPr/>
            <p:nvPr/>
          </p:nvGrpSpPr>
          <p:grpSpPr>
            <a:xfrm>
              <a:off x="3710759" y="5533118"/>
              <a:ext cx="1099047" cy="153888"/>
              <a:chOff x="3539728" y="5275477"/>
              <a:chExt cx="1099047" cy="153888"/>
            </a:xfrm>
          </p:grpSpPr>
          <p:sp>
            <p:nvSpPr>
              <p:cNvPr id="15" name="Rectangle 14">
                <a:extLst>
                  <a:ext uri="{FF2B5EF4-FFF2-40B4-BE49-F238E27FC236}">
                    <a16:creationId xmlns:a16="http://schemas.microsoft.com/office/drawing/2014/main" id="{989056B6-9EB1-58BD-0EA4-D3DA5E194FEC}"/>
                  </a:ext>
                </a:extLst>
              </p:cNvPr>
              <p:cNvSpPr/>
              <p:nvPr/>
            </p:nvSpPr>
            <p:spPr>
              <a:xfrm>
                <a:off x="3539728" y="5298421"/>
                <a:ext cx="108000" cy="10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3">
                <a:extLst>
                  <a:ext uri="{FF2B5EF4-FFF2-40B4-BE49-F238E27FC236}">
                    <a16:creationId xmlns:a16="http://schemas.microsoft.com/office/drawing/2014/main" id="{50546C8A-9981-C728-F009-420DA3F44262}"/>
                  </a:ext>
                </a:extLst>
              </p:cNvPr>
              <p:cNvSpPr/>
              <p:nvPr/>
            </p:nvSpPr>
            <p:spPr>
              <a:xfrm>
                <a:off x="3725420" y="5275477"/>
                <a:ext cx="913355" cy="153888"/>
              </a:xfrm>
              <a:prstGeom prst="rect">
                <a:avLst/>
              </a:prstGeom>
            </p:spPr>
            <p:txBody>
              <a:bodyPr wrap="square" lIns="0" tIns="0" rIns="91440" bIns="0" anchor="t">
                <a:spAutoFit/>
              </a:bodyPr>
              <a:lstStyle/>
              <a:p>
                <a:pPr>
                  <a:defRPr/>
                </a:pPr>
                <a:r>
                  <a:rPr lang="de-DE" sz="1000" kern="0">
                    <a:solidFill>
                      <a:prstClr val="black"/>
                    </a:solidFill>
                    <a:latin typeface="Calibri"/>
                    <a:ea typeface="+mn-lt"/>
                    <a:cs typeface="+mn-lt"/>
                  </a:rPr>
                  <a:t>Analgetikum</a:t>
                </a:r>
                <a:endParaRPr lang="de-DE">
                  <a:solidFill>
                    <a:prstClr val="black"/>
                  </a:solidFill>
                  <a:latin typeface="Calibri"/>
                  <a:cs typeface="Calibri"/>
                </a:endParaRPr>
              </a:p>
            </p:txBody>
          </p:sp>
        </p:grpSp>
        <p:grpSp>
          <p:nvGrpSpPr>
            <p:cNvPr id="17" name="Group 16">
              <a:extLst>
                <a:ext uri="{FF2B5EF4-FFF2-40B4-BE49-F238E27FC236}">
                  <a16:creationId xmlns:a16="http://schemas.microsoft.com/office/drawing/2014/main" id="{D8623069-2D2F-F7D2-5B60-B2B04F5036B5}"/>
                </a:ext>
              </a:extLst>
            </p:cNvPr>
            <p:cNvGrpSpPr/>
            <p:nvPr/>
          </p:nvGrpSpPr>
          <p:grpSpPr>
            <a:xfrm>
              <a:off x="3710759" y="5794693"/>
              <a:ext cx="1099047" cy="153888"/>
              <a:chOff x="3539728" y="5275477"/>
              <a:chExt cx="1099047" cy="153888"/>
            </a:xfrm>
          </p:grpSpPr>
          <p:sp>
            <p:nvSpPr>
              <p:cNvPr id="18" name="Rectangle 17">
                <a:extLst>
                  <a:ext uri="{FF2B5EF4-FFF2-40B4-BE49-F238E27FC236}">
                    <a16:creationId xmlns:a16="http://schemas.microsoft.com/office/drawing/2014/main" id="{0FEAEE4B-EA97-0EEC-F704-E9AA921639E1}"/>
                  </a:ext>
                </a:extLst>
              </p:cNvPr>
              <p:cNvSpPr/>
              <p:nvPr/>
            </p:nvSpPr>
            <p:spPr>
              <a:xfrm>
                <a:off x="3539728" y="5298421"/>
                <a:ext cx="108000" cy="108000"/>
              </a:xfrm>
              <a:prstGeom prst="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3">
                <a:extLst>
                  <a:ext uri="{FF2B5EF4-FFF2-40B4-BE49-F238E27FC236}">
                    <a16:creationId xmlns:a16="http://schemas.microsoft.com/office/drawing/2014/main" id="{55F5DF93-FB72-2816-E4C3-82D20893AA3C}"/>
                  </a:ext>
                </a:extLst>
              </p:cNvPr>
              <p:cNvSpPr/>
              <p:nvPr/>
            </p:nvSpPr>
            <p:spPr>
              <a:xfrm>
                <a:off x="3725420" y="5275477"/>
                <a:ext cx="913355" cy="153888"/>
              </a:xfrm>
              <a:prstGeom prst="rect">
                <a:avLst/>
              </a:prstGeom>
            </p:spPr>
            <p:txBody>
              <a:bodyPr wrap="square" lIns="0" tIns="0" rIns="91440" bIns="0" anchor="t">
                <a:spAutoFit/>
              </a:bodyPr>
              <a:lstStyle/>
              <a:p>
                <a:pPr>
                  <a:defRPr/>
                </a:pPr>
                <a:r>
                  <a:rPr lang="de-DE" sz="1000" kern="0">
                    <a:solidFill>
                      <a:prstClr val="black"/>
                    </a:solidFill>
                    <a:latin typeface="Calibri"/>
                    <a:ea typeface="+mn-lt"/>
                    <a:cs typeface="+mn-lt"/>
                  </a:rPr>
                  <a:t>Lipidsenker</a:t>
                </a:r>
                <a:endParaRPr lang="de-DE">
                  <a:solidFill>
                    <a:prstClr val="black"/>
                  </a:solidFill>
                  <a:latin typeface="Calibri"/>
                  <a:cs typeface="Calibri"/>
                </a:endParaRPr>
              </a:p>
            </p:txBody>
          </p:sp>
        </p:grpSp>
        <p:grpSp>
          <p:nvGrpSpPr>
            <p:cNvPr id="20" name="Group 19">
              <a:extLst>
                <a:ext uri="{FF2B5EF4-FFF2-40B4-BE49-F238E27FC236}">
                  <a16:creationId xmlns:a16="http://schemas.microsoft.com/office/drawing/2014/main" id="{533302C7-2997-9617-C9AB-80C93D8CC86D}"/>
                </a:ext>
              </a:extLst>
            </p:cNvPr>
            <p:cNvGrpSpPr/>
            <p:nvPr/>
          </p:nvGrpSpPr>
          <p:grpSpPr>
            <a:xfrm>
              <a:off x="5181967" y="5275477"/>
              <a:ext cx="1554324" cy="153888"/>
              <a:chOff x="3539728" y="5275477"/>
              <a:chExt cx="1554324" cy="153888"/>
            </a:xfrm>
          </p:grpSpPr>
          <p:sp>
            <p:nvSpPr>
              <p:cNvPr id="21" name="Rectangle 20">
                <a:extLst>
                  <a:ext uri="{FF2B5EF4-FFF2-40B4-BE49-F238E27FC236}">
                    <a16:creationId xmlns:a16="http://schemas.microsoft.com/office/drawing/2014/main" id="{613B9C6E-CF69-7A0D-6BCD-5D39541457F4}"/>
                  </a:ext>
                </a:extLst>
              </p:cNvPr>
              <p:cNvSpPr/>
              <p:nvPr/>
            </p:nvSpPr>
            <p:spPr>
              <a:xfrm>
                <a:off x="3539728" y="5298421"/>
                <a:ext cx="108000" cy="1080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13">
                <a:extLst>
                  <a:ext uri="{FF2B5EF4-FFF2-40B4-BE49-F238E27FC236}">
                    <a16:creationId xmlns:a16="http://schemas.microsoft.com/office/drawing/2014/main" id="{A4E8E944-EB2F-6CEA-E468-B24294577721}"/>
                  </a:ext>
                </a:extLst>
              </p:cNvPr>
              <p:cNvSpPr/>
              <p:nvPr/>
            </p:nvSpPr>
            <p:spPr>
              <a:xfrm>
                <a:off x="3725420" y="5275477"/>
                <a:ext cx="1368632" cy="153888"/>
              </a:xfrm>
              <a:prstGeom prst="rect">
                <a:avLst/>
              </a:prstGeom>
            </p:spPr>
            <p:txBody>
              <a:bodyPr wrap="square" lIns="0" tIns="0" rIns="91440" bIns="0" anchor="t">
                <a:spAutoFit/>
              </a:bodyPr>
              <a:lstStyle/>
              <a:p>
                <a:pPr>
                  <a:defRPr/>
                </a:pPr>
                <a:r>
                  <a:rPr lang="de-DE" sz="1000" kern="0">
                    <a:solidFill>
                      <a:prstClr val="black"/>
                    </a:solidFill>
                    <a:latin typeface="Calibri"/>
                    <a:ea typeface="+mn-lt"/>
                    <a:cs typeface="+mn-lt"/>
                  </a:rPr>
                  <a:t>Jodiertes Kontrastmittel</a:t>
                </a:r>
                <a:endParaRPr lang="de-DE">
                  <a:solidFill>
                    <a:prstClr val="black"/>
                  </a:solidFill>
                  <a:latin typeface="Calibri"/>
                  <a:cs typeface="Calibri"/>
                </a:endParaRPr>
              </a:p>
            </p:txBody>
          </p:sp>
        </p:grpSp>
        <p:grpSp>
          <p:nvGrpSpPr>
            <p:cNvPr id="23" name="Group 22">
              <a:extLst>
                <a:ext uri="{FF2B5EF4-FFF2-40B4-BE49-F238E27FC236}">
                  <a16:creationId xmlns:a16="http://schemas.microsoft.com/office/drawing/2014/main" id="{ADF193C6-B126-1620-AC55-0BC53000AA74}"/>
                </a:ext>
              </a:extLst>
            </p:cNvPr>
            <p:cNvGrpSpPr/>
            <p:nvPr/>
          </p:nvGrpSpPr>
          <p:grpSpPr>
            <a:xfrm>
              <a:off x="5181967" y="5533118"/>
              <a:ext cx="1099047" cy="153888"/>
              <a:chOff x="3539728" y="5275477"/>
              <a:chExt cx="1099047" cy="153888"/>
            </a:xfrm>
          </p:grpSpPr>
          <p:sp>
            <p:nvSpPr>
              <p:cNvPr id="24" name="Rectangle 23">
                <a:extLst>
                  <a:ext uri="{FF2B5EF4-FFF2-40B4-BE49-F238E27FC236}">
                    <a16:creationId xmlns:a16="http://schemas.microsoft.com/office/drawing/2014/main" id="{95C637EF-1FAB-1975-A2E8-3F8CBF298EEE}"/>
                  </a:ext>
                </a:extLst>
              </p:cNvPr>
              <p:cNvSpPr/>
              <p:nvPr/>
            </p:nvSpPr>
            <p:spPr>
              <a:xfrm>
                <a:off x="3539728" y="5298421"/>
                <a:ext cx="108000" cy="10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13">
                <a:extLst>
                  <a:ext uri="{FF2B5EF4-FFF2-40B4-BE49-F238E27FC236}">
                    <a16:creationId xmlns:a16="http://schemas.microsoft.com/office/drawing/2014/main" id="{D3F26D52-BB0F-5C28-4A94-E0618E79EF25}"/>
                  </a:ext>
                </a:extLst>
              </p:cNvPr>
              <p:cNvSpPr/>
              <p:nvPr/>
            </p:nvSpPr>
            <p:spPr>
              <a:xfrm>
                <a:off x="3725420" y="5275477"/>
                <a:ext cx="913355" cy="153888"/>
              </a:xfrm>
              <a:prstGeom prst="rect">
                <a:avLst/>
              </a:prstGeom>
            </p:spPr>
            <p:txBody>
              <a:bodyPr wrap="square" lIns="0" tIns="0" rIns="91440" bIns="0" anchor="t">
                <a:spAutoFit/>
              </a:bodyPr>
              <a:lstStyle/>
              <a:p>
                <a:pPr>
                  <a:defRPr/>
                </a:pPr>
                <a:r>
                  <a:rPr lang="de-DE" sz="1000" kern="0">
                    <a:solidFill>
                      <a:prstClr val="black"/>
                    </a:solidFill>
                    <a:latin typeface="Calibri"/>
                    <a:ea typeface="+mn-lt"/>
                    <a:cs typeface="+mn-lt"/>
                  </a:rPr>
                  <a:t>Betablocker</a:t>
                </a:r>
                <a:endParaRPr lang="de-DE">
                  <a:solidFill>
                    <a:prstClr val="black"/>
                  </a:solidFill>
                  <a:latin typeface="Calibri"/>
                  <a:cs typeface="Calibri"/>
                </a:endParaRPr>
              </a:p>
            </p:txBody>
          </p:sp>
        </p:grpSp>
        <p:grpSp>
          <p:nvGrpSpPr>
            <p:cNvPr id="26" name="Group 25">
              <a:extLst>
                <a:ext uri="{FF2B5EF4-FFF2-40B4-BE49-F238E27FC236}">
                  <a16:creationId xmlns:a16="http://schemas.microsoft.com/office/drawing/2014/main" id="{B745DA1E-D4EC-2490-95AA-083AB5B3755E}"/>
                </a:ext>
              </a:extLst>
            </p:cNvPr>
            <p:cNvGrpSpPr/>
            <p:nvPr/>
          </p:nvGrpSpPr>
          <p:grpSpPr>
            <a:xfrm>
              <a:off x="5181967" y="5794693"/>
              <a:ext cx="1099047" cy="153888"/>
              <a:chOff x="3539728" y="5275477"/>
              <a:chExt cx="1099047" cy="153888"/>
            </a:xfrm>
          </p:grpSpPr>
          <p:sp>
            <p:nvSpPr>
              <p:cNvPr id="27" name="Rectangle 26">
                <a:extLst>
                  <a:ext uri="{FF2B5EF4-FFF2-40B4-BE49-F238E27FC236}">
                    <a16:creationId xmlns:a16="http://schemas.microsoft.com/office/drawing/2014/main" id="{467F4CE9-62FA-3260-FFAF-4D20F51E90F5}"/>
                  </a:ext>
                </a:extLst>
              </p:cNvPr>
              <p:cNvSpPr/>
              <p:nvPr/>
            </p:nvSpPr>
            <p:spPr>
              <a:xfrm>
                <a:off x="3539728" y="5298421"/>
                <a:ext cx="108000" cy="108000"/>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13">
                <a:extLst>
                  <a:ext uri="{FF2B5EF4-FFF2-40B4-BE49-F238E27FC236}">
                    <a16:creationId xmlns:a16="http://schemas.microsoft.com/office/drawing/2014/main" id="{34130943-362E-1925-FA02-10A5BAABF139}"/>
                  </a:ext>
                </a:extLst>
              </p:cNvPr>
              <p:cNvSpPr/>
              <p:nvPr/>
            </p:nvSpPr>
            <p:spPr>
              <a:xfrm>
                <a:off x="3725420" y="5275477"/>
                <a:ext cx="913355" cy="153888"/>
              </a:xfrm>
              <a:prstGeom prst="rect">
                <a:avLst/>
              </a:prstGeom>
            </p:spPr>
            <p:txBody>
              <a:bodyPr wrap="square" lIns="0" tIns="0" rIns="91440" bIns="0" anchor="t">
                <a:spAutoFit/>
              </a:bodyPr>
              <a:lstStyle/>
              <a:p>
                <a:pPr>
                  <a:defRPr/>
                </a:pPr>
                <a:r>
                  <a:rPr lang="de-DE" sz="1000" kern="0">
                    <a:solidFill>
                      <a:prstClr val="black"/>
                    </a:solidFill>
                    <a:latin typeface="Calibri"/>
                    <a:ea typeface="+mn-lt"/>
                    <a:cs typeface="+mn-lt"/>
                  </a:rPr>
                  <a:t>Krampflöser</a:t>
                </a:r>
                <a:endParaRPr lang="de-DE">
                  <a:solidFill>
                    <a:prstClr val="black"/>
                  </a:solidFill>
                  <a:latin typeface="Calibri"/>
                  <a:cs typeface="Calibri"/>
                </a:endParaRPr>
              </a:p>
            </p:txBody>
          </p:sp>
        </p:grpSp>
        <p:grpSp>
          <p:nvGrpSpPr>
            <p:cNvPr id="29" name="Group 28">
              <a:extLst>
                <a:ext uri="{FF2B5EF4-FFF2-40B4-BE49-F238E27FC236}">
                  <a16:creationId xmlns:a16="http://schemas.microsoft.com/office/drawing/2014/main" id="{68C47454-E1C7-972C-A08A-4A22EE6509FA}"/>
                </a:ext>
              </a:extLst>
            </p:cNvPr>
            <p:cNvGrpSpPr/>
            <p:nvPr/>
          </p:nvGrpSpPr>
          <p:grpSpPr>
            <a:xfrm>
              <a:off x="7104085" y="5275477"/>
              <a:ext cx="1191291" cy="153888"/>
              <a:chOff x="3539728" y="5275477"/>
              <a:chExt cx="1191291" cy="153888"/>
            </a:xfrm>
          </p:grpSpPr>
          <p:sp>
            <p:nvSpPr>
              <p:cNvPr id="30" name="Rectangle 29">
                <a:extLst>
                  <a:ext uri="{FF2B5EF4-FFF2-40B4-BE49-F238E27FC236}">
                    <a16:creationId xmlns:a16="http://schemas.microsoft.com/office/drawing/2014/main" id="{82469F3A-0840-B7A0-EF29-1DD2C187257D}"/>
                  </a:ext>
                </a:extLst>
              </p:cNvPr>
              <p:cNvSpPr/>
              <p:nvPr/>
            </p:nvSpPr>
            <p:spPr>
              <a:xfrm>
                <a:off x="3539728" y="5298421"/>
                <a:ext cx="108000" cy="10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Rechteck 13">
                <a:extLst>
                  <a:ext uri="{FF2B5EF4-FFF2-40B4-BE49-F238E27FC236}">
                    <a16:creationId xmlns:a16="http://schemas.microsoft.com/office/drawing/2014/main" id="{B93C840E-CA0E-4C92-DFB6-E23DAEFC35A3}"/>
                  </a:ext>
                </a:extLst>
              </p:cNvPr>
              <p:cNvSpPr/>
              <p:nvPr/>
            </p:nvSpPr>
            <p:spPr>
              <a:xfrm>
                <a:off x="3725420" y="5275477"/>
                <a:ext cx="1005599" cy="153888"/>
              </a:xfrm>
              <a:prstGeom prst="rect">
                <a:avLst/>
              </a:prstGeom>
            </p:spPr>
            <p:txBody>
              <a:bodyPr wrap="square" lIns="0" tIns="0" rIns="91440" bIns="0" anchor="t">
                <a:spAutoFit/>
              </a:bodyPr>
              <a:lstStyle/>
              <a:p>
                <a:pPr>
                  <a:defRPr/>
                </a:pPr>
                <a:r>
                  <a:rPr lang="de-DE" sz="1000" kern="0">
                    <a:solidFill>
                      <a:prstClr val="black"/>
                    </a:solidFill>
                    <a:latin typeface="Calibri"/>
                    <a:ea typeface="+mn-lt"/>
                    <a:cs typeface="+mn-lt"/>
                  </a:rPr>
                  <a:t>Blutdrucksenker</a:t>
                </a:r>
                <a:endParaRPr lang="de-DE">
                  <a:solidFill>
                    <a:prstClr val="black"/>
                  </a:solidFill>
                  <a:latin typeface="Calibri"/>
                  <a:cs typeface="Calibri"/>
                </a:endParaRPr>
              </a:p>
            </p:txBody>
          </p:sp>
        </p:grpSp>
        <p:grpSp>
          <p:nvGrpSpPr>
            <p:cNvPr id="32" name="Group 31">
              <a:extLst>
                <a:ext uri="{FF2B5EF4-FFF2-40B4-BE49-F238E27FC236}">
                  <a16:creationId xmlns:a16="http://schemas.microsoft.com/office/drawing/2014/main" id="{C14FDF25-3B04-8C08-55A3-779C4EC66F0E}"/>
                </a:ext>
              </a:extLst>
            </p:cNvPr>
            <p:cNvGrpSpPr/>
            <p:nvPr/>
          </p:nvGrpSpPr>
          <p:grpSpPr>
            <a:xfrm>
              <a:off x="7104085" y="5533118"/>
              <a:ext cx="1099047" cy="153888"/>
              <a:chOff x="3539728" y="5275477"/>
              <a:chExt cx="1099047" cy="153888"/>
            </a:xfrm>
          </p:grpSpPr>
          <p:sp>
            <p:nvSpPr>
              <p:cNvPr id="33" name="Rectangle 32">
                <a:extLst>
                  <a:ext uri="{FF2B5EF4-FFF2-40B4-BE49-F238E27FC236}">
                    <a16:creationId xmlns:a16="http://schemas.microsoft.com/office/drawing/2014/main" id="{5EC71E9D-0A39-0DC5-D1D3-B745EF690407}"/>
                  </a:ext>
                </a:extLst>
              </p:cNvPr>
              <p:cNvSpPr/>
              <p:nvPr/>
            </p:nvSpPr>
            <p:spPr>
              <a:xfrm>
                <a:off x="3539728" y="5298421"/>
                <a:ext cx="108000" cy="108000"/>
              </a:xfrm>
              <a:prstGeom prst="rect">
                <a:avLst/>
              </a:prstGeom>
              <a:solidFill>
                <a:srgbClr val="CE1F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Rechteck 13">
                <a:extLst>
                  <a:ext uri="{FF2B5EF4-FFF2-40B4-BE49-F238E27FC236}">
                    <a16:creationId xmlns:a16="http://schemas.microsoft.com/office/drawing/2014/main" id="{D44ADFF7-E745-3258-3000-8DEF1B63F497}"/>
                  </a:ext>
                </a:extLst>
              </p:cNvPr>
              <p:cNvSpPr/>
              <p:nvPr/>
            </p:nvSpPr>
            <p:spPr>
              <a:xfrm>
                <a:off x="3725420" y="5275477"/>
                <a:ext cx="913355" cy="153888"/>
              </a:xfrm>
              <a:prstGeom prst="rect">
                <a:avLst/>
              </a:prstGeom>
            </p:spPr>
            <p:txBody>
              <a:bodyPr wrap="square" lIns="0" tIns="0" rIns="91440" bIns="0" anchor="t">
                <a:spAutoFit/>
              </a:bodyPr>
              <a:lstStyle/>
              <a:p>
                <a:pPr>
                  <a:defRPr/>
                </a:pPr>
                <a:r>
                  <a:rPr lang="de-DE" sz="1000" kern="0">
                    <a:solidFill>
                      <a:prstClr val="black"/>
                    </a:solidFill>
                    <a:latin typeface="Calibri"/>
                    <a:ea typeface="+mn-lt"/>
                    <a:cs typeface="+mn-lt"/>
                  </a:rPr>
                  <a:t>Neuroleptikum</a:t>
                </a:r>
                <a:endParaRPr lang="de-DE">
                  <a:solidFill>
                    <a:prstClr val="black"/>
                  </a:solidFill>
                  <a:latin typeface="Calibri"/>
                  <a:cs typeface="Calibri"/>
                </a:endParaRPr>
              </a:p>
            </p:txBody>
          </p:sp>
        </p:grpSp>
        <p:grpSp>
          <p:nvGrpSpPr>
            <p:cNvPr id="35" name="Group 34">
              <a:extLst>
                <a:ext uri="{FF2B5EF4-FFF2-40B4-BE49-F238E27FC236}">
                  <a16:creationId xmlns:a16="http://schemas.microsoft.com/office/drawing/2014/main" id="{FFC3321D-CC22-7EB8-3D55-5F45D00A2471}"/>
                </a:ext>
              </a:extLst>
            </p:cNvPr>
            <p:cNvGrpSpPr/>
            <p:nvPr/>
          </p:nvGrpSpPr>
          <p:grpSpPr>
            <a:xfrm>
              <a:off x="7104085" y="5794707"/>
              <a:ext cx="1371230" cy="153888"/>
              <a:chOff x="3539728" y="5275477"/>
              <a:chExt cx="1263654" cy="163406"/>
            </a:xfrm>
          </p:grpSpPr>
          <p:sp>
            <p:nvSpPr>
              <p:cNvPr id="36" name="Rectangle 35">
                <a:extLst>
                  <a:ext uri="{FF2B5EF4-FFF2-40B4-BE49-F238E27FC236}">
                    <a16:creationId xmlns:a16="http://schemas.microsoft.com/office/drawing/2014/main" id="{EB663329-B371-2AEE-91BA-EBA8FFC16E49}"/>
                  </a:ext>
                </a:extLst>
              </p:cNvPr>
              <p:cNvSpPr/>
              <p:nvPr/>
            </p:nvSpPr>
            <p:spPr>
              <a:xfrm>
                <a:off x="3539728" y="5298421"/>
                <a:ext cx="108000" cy="10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Rechteck 13" descr="Legende Säulendiagramme Funde von Arzneistoffen in Oberflächengewässern über 0,1 µg/L (2021)">
                <a:extLst>
                  <a:ext uri="{FF2B5EF4-FFF2-40B4-BE49-F238E27FC236}">
                    <a16:creationId xmlns:a16="http://schemas.microsoft.com/office/drawing/2014/main" id="{B382C9A4-DBD2-6FCB-6ACF-63D7C7A882D0}"/>
                  </a:ext>
                </a:extLst>
              </p:cNvPr>
              <p:cNvSpPr/>
              <p:nvPr/>
            </p:nvSpPr>
            <p:spPr>
              <a:xfrm>
                <a:off x="3725420" y="5275477"/>
                <a:ext cx="1077962" cy="163406"/>
              </a:xfrm>
              <a:prstGeom prst="rect">
                <a:avLst/>
              </a:prstGeom>
            </p:spPr>
            <p:txBody>
              <a:bodyPr wrap="square" lIns="0" tIns="0" rIns="91440" bIns="0" anchor="t">
                <a:spAutoFit/>
              </a:bodyPr>
              <a:lstStyle/>
              <a:p>
                <a:pPr>
                  <a:defRPr/>
                </a:pPr>
                <a:r>
                  <a:rPr lang="de-DE" sz="1000" kern="0" dirty="0">
                    <a:solidFill>
                      <a:prstClr val="black"/>
                    </a:solidFill>
                    <a:latin typeface="Calibri"/>
                    <a:ea typeface="+mn-lt"/>
                    <a:cs typeface="+mn-lt"/>
                  </a:rPr>
                  <a:t>Psychopharmakon</a:t>
                </a:r>
                <a:endParaRPr lang="de-DE" dirty="0">
                  <a:solidFill>
                    <a:prstClr val="black"/>
                  </a:solidFill>
                  <a:latin typeface="Calibri"/>
                  <a:cs typeface="Calibri"/>
                </a:endParaRPr>
              </a:p>
            </p:txBody>
          </p:sp>
        </p:grpSp>
        <p:grpSp>
          <p:nvGrpSpPr>
            <p:cNvPr id="38" name="Group 37">
              <a:extLst>
                <a:ext uri="{FF2B5EF4-FFF2-40B4-BE49-F238E27FC236}">
                  <a16:creationId xmlns:a16="http://schemas.microsoft.com/office/drawing/2014/main" id="{2056B917-7A4E-26EF-1E8F-72D00FC31A83}"/>
                </a:ext>
              </a:extLst>
            </p:cNvPr>
            <p:cNvGrpSpPr/>
            <p:nvPr/>
          </p:nvGrpSpPr>
          <p:grpSpPr>
            <a:xfrm>
              <a:off x="8760859" y="5273510"/>
              <a:ext cx="1099047" cy="153888"/>
              <a:chOff x="3539728" y="5275477"/>
              <a:chExt cx="1099047" cy="153888"/>
            </a:xfrm>
          </p:grpSpPr>
          <p:sp>
            <p:nvSpPr>
              <p:cNvPr id="39" name="Rectangle 38">
                <a:extLst>
                  <a:ext uri="{FF2B5EF4-FFF2-40B4-BE49-F238E27FC236}">
                    <a16:creationId xmlns:a16="http://schemas.microsoft.com/office/drawing/2014/main" id="{CAA2782E-D714-2236-E422-B0CB23EBDDBB}"/>
                  </a:ext>
                </a:extLst>
              </p:cNvPr>
              <p:cNvSpPr/>
              <p:nvPr/>
            </p:nvSpPr>
            <p:spPr>
              <a:xfrm>
                <a:off x="3539728" y="5298421"/>
                <a:ext cx="108000" cy="10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Rechteck 13">
                <a:extLst>
                  <a:ext uri="{FF2B5EF4-FFF2-40B4-BE49-F238E27FC236}">
                    <a16:creationId xmlns:a16="http://schemas.microsoft.com/office/drawing/2014/main" id="{C3E07963-B919-F954-137B-AF5E00E3A336}"/>
                  </a:ext>
                </a:extLst>
              </p:cNvPr>
              <p:cNvSpPr/>
              <p:nvPr/>
            </p:nvSpPr>
            <p:spPr>
              <a:xfrm>
                <a:off x="3725420" y="5275477"/>
                <a:ext cx="913355" cy="153888"/>
              </a:xfrm>
              <a:prstGeom prst="rect">
                <a:avLst/>
              </a:prstGeom>
            </p:spPr>
            <p:txBody>
              <a:bodyPr wrap="square" lIns="0" tIns="0" rIns="91440" bIns="0" anchor="t">
                <a:spAutoFit/>
              </a:bodyPr>
              <a:lstStyle/>
              <a:p>
                <a:pPr>
                  <a:defRPr/>
                </a:pPr>
                <a:r>
                  <a:rPr lang="de-DE" sz="1000" kern="0">
                    <a:solidFill>
                      <a:prstClr val="black"/>
                    </a:solidFill>
                    <a:latin typeface="Calibri"/>
                    <a:ea typeface="+mn-lt"/>
                    <a:cs typeface="+mn-lt"/>
                  </a:rPr>
                  <a:t>Diuretikum</a:t>
                </a:r>
                <a:endParaRPr lang="de-DE">
                  <a:solidFill>
                    <a:prstClr val="black"/>
                  </a:solidFill>
                  <a:latin typeface="Calibri"/>
                  <a:cs typeface="Calibri"/>
                </a:endParaRPr>
              </a:p>
            </p:txBody>
          </p:sp>
        </p:grpSp>
        <p:grpSp>
          <p:nvGrpSpPr>
            <p:cNvPr id="41" name="Group 40">
              <a:extLst>
                <a:ext uri="{FF2B5EF4-FFF2-40B4-BE49-F238E27FC236}">
                  <a16:creationId xmlns:a16="http://schemas.microsoft.com/office/drawing/2014/main" id="{EC534B82-468F-A1C1-90FE-2FA419E5388B}"/>
                </a:ext>
              </a:extLst>
            </p:cNvPr>
            <p:cNvGrpSpPr/>
            <p:nvPr/>
          </p:nvGrpSpPr>
          <p:grpSpPr>
            <a:xfrm>
              <a:off x="8760859" y="5531151"/>
              <a:ext cx="1099047" cy="153888"/>
              <a:chOff x="3539728" y="5275477"/>
              <a:chExt cx="1099047" cy="153888"/>
            </a:xfrm>
          </p:grpSpPr>
          <p:sp>
            <p:nvSpPr>
              <p:cNvPr id="42" name="Rectangle 41">
                <a:extLst>
                  <a:ext uri="{FF2B5EF4-FFF2-40B4-BE49-F238E27FC236}">
                    <a16:creationId xmlns:a16="http://schemas.microsoft.com/office/drawing/2014/main" id="{1687400C-DF3A-B42D-2034-DFB12C463B8F}"/>
                  </a:ext>
                </a:extLst>
              </p:cNvPr>
              <p:cNvSpPr/>
              <p:nvPr/>
            </p:nvSpPr>
            <p:spPr>
              <a:xfrm>
                <a:off x="3539728" y="5298421"/>
                <a:ext cx="108000" cy="10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3" name="Rechteck 13">
                <a:extLst>
                  <a:ext uri="{FF2B5EF4-FFF2-40B4-BE49-F238E27FC236}">
                    <a16:creationId xmlns:a16="http://schemas.microsoft.com/office/drawing/2014/main" id="{9A1BBD34-C6CC-F941-A032-8AE43F3D686A}"/>
                  </a:ext>
                </a:extLst>
              </p:cNvPr>
              <p:cNvSpPr/>
              <p:nvPr/>
            </p:nvSpPr>
            <p:spPr>
              <a:xfrm>
                <a:off x="3725420" y="5275477"/>
                <a:ext cx="913355" cy="153888"/>
              </a:xfrm>
              <a:prstGeom prst="rect">
                <a:avLst/>
              </a:prstGeom>
            </p:spPr>
            <p:txBody>
              <a:bodyPr wrap="square" lIns="0" tIns="0" rIns="91440" bIns="0" anchor="t">
                <a:spAutoFit/>
              </a:bodyPr>
              <a:lstStyle/>
              <a:p>
                <a:pPr>
                  <a:defRPr/>
                </a:pPr>
                <a:r>
                  <a:rPr lang="de-DE" sz="1000" kern="0">
                    <a:solidFill>
                      <a:prstClr val="black"/>
                    </a:solidFill>
                    <a:latin typeface="Calibri"/>
                    <a:ea typeface="+mn-lt"/>
                    <a:cs typeface="+mn-lt"/>
                  </a:rPr>
                  <a:t>Antibiotikum</a:t>
                </a:r>
                <a:endParaRPr lang="de-DE">
                  <a:solidFill>
                    <a:prstClr val="black"/>
                  </a:solidFill>
                  <a:latin typeface="Calibri"/>
                  <a:cs typeface="Calibri"/>
                </a:endParaRPr>
              </a:p>
            </p:txBody>
          </p:sp>
        </p:grpSp>
        <p:grpSp>
          <p:nvGrpSpPr>
            <p:cNvPr id="47" name="Group 46">
              <a:extLst>
                <a:ext uri="{FF2B5EF4-FFF2-40B4-BE49-F238E27FC236}">
                  <a16:creationId xmlns:a16="http://schemas.microsoft.com/office/drawing/2014/main" id="{3BF28D90-2C71-5F7B-772C-A8B15C87B562}"/>
                </a:ext>
              </a:extLst>
            </p:cNvPr>
            <p:cNvGrpSpPr/>
            <p:nvPr/>
          </p:nvGrpSpPr>
          <p:grpSpPr>
            <a:xfrm>
              <a:off x="10138059" y="5273510"/>
              <a:ext cx="1262330" cy="153888"/>
              <a:chOff x="3539728" y="5275477"/>
              <a:chExt cx="1262330" cy="153888"/>
            </a:xfrm>
          </p:grpSpPr>
          <p:sp>
            <p:nvSpPr>
              <p:cNvPr id="48" name="Rectangle 47">
                <a:extLst>
                  <a:ext uri="{FF2B5EF4-FFF2-40B4-BE49-F238E27FC236}">
                    <a16:creationId xmlns:a16="http://schemas.microsoft.com/office/drawing/2014/main" id="{29D9E44C-290C-B605-B91E-5B47D9C81CDA}"/>
                  </a:ext>
                </a:extLst>
              </p:cNvPr>
              <p:cNvSpPr/>
              <p:nvPr/>
            </p:nvSpPr>
            <p:spPr>
              <a:xfrm>
                <a:off x="3539728" y="5298421"/>
                <a:ext cx="108000" cy="108000"/>
              </a:xfrm>
              <a:prstGeom prst="rect">
                <a:avLst/>
              </a:prstGeom>
              <a:solidFill>
                <a:srgbClr val="830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Rechteck 13">
                <a:extLst>
                  <a:ext uri="{FF2B5EF4-FFF2-40B4-BE49-F238E27FC236}">
                    <a16:creationId xmlns:a16="http://schemas.microsoft.com/office/drawing/2014/main" id="{D51083CE-E0F1-A738-1CD1-E55448DEB58C}"/>
                  </a:ext>
                </a:extLst>
              </p:cNvPr>
              <p:cNvSpPr/>
              <p:nvPr/>
            </p:nvSpPr>
            <p:spPr>
              <a:xfrm>
                <a:off x="3725420" y="5275477"/>
                <a:ext cx="1076638" cy="153888"/>
              </a:xfrm>
              <a:prstGeom prst="rect">
                <a:avLst/>
              </a:prstGeom>
            </p:spPr>
            <p:txBody>
              <a:bodyPr wrap="square" lIns="0" tIns="0" rIns="91440" bIns="0" anchor="t">
                <a:spAutoFit/>
              </a:bodyPr>
              <a:lstStyle/>
              <a:p>
                <a:pPr>
                  <a:defRPr/>
                </a:pPr>
                <a:r>
                  <a:rPr lang="de-DE" sz="1000" kern="0">
                    <a:solidFill>
                      <a:prstClr val="black"/>
                    </a:solidFill>
                    <a:latin typeface="Calibri"/>
                    <a:ea typeface="+mn-lt"/>
                    <a:cs typeface="+mn-lt"/>
                  </a:rPr>
                  <a:t>Antiepileptikum</a:t>
                </a:r>
                <a:endParaRPr lang="de-DE">
                  <a:solidFill>
                    <a:prstClr val="black"/>
                  </a:solidFill>
                  <a:latin typeface="Calibri"/>
                  <a:cs typeface="Calibri"/>
                </a:endParaRPr>
              </a:p>
            </p:txBody>
          </p:sp>
        </p:grpSp>
        <p:grpSp>
          <p:nvGrpSpPr>
            <p:cNvPr id="50" name="Group 49">
              <a:extLst>
                <a:ext uri="{FF2B5EF4-FFF2-40B4-BE49-F238E27FC236}">
                  <a16:creationId xmlns:a16="http://schemas.microsoft.com/office/drawing/2014/main" id="{697DAC43-091C-EE23-FDC6-EB17CDFA39DD}"/>
                </a:ext>
              </a:extLst>
            </p:cNvPr>
            <p:cNvGrpSpPr/>
            <p:nvPr/>
          </p:nvGrpSpPr>
          <p:grpSpPr>
            <a:xfrm>
              <a:off x="10138059" y="5531151"/>
              <a:ext cx="1210771" cy="153888"/>
              <a:chOff x="3539728" y="5275477"/>
              <a:chExt cx="1210771" cy="153888"/>
            </a:xfrm>
          </p:grpSpPr>
          <p:sp>
            <p:nvSpPr>
              <p:cNvPr id="51" name="Rectangle 50">
                <a:extLst>
                  <a:ext uri="{FF2B5EF4-FFF2-40B4-BE49-F238E27FC236}">
                    <a16:creationId xmlns:a16="http://schemas.microsoft.com/office/drawing/2014/main" id="{C865D626-3A9E-F3F0-B536-363EAE7C22D3}"/>
                  </a:ext>
                </a:extLst>
              </p:cNvPr>
              <p:cNvSpPr/>
              <p:nvPr/>
            </p:nvSpPr>
            <p:spPr>
              <a:xfrm>
                <a:off x="3539728" y="5298421"/>
                <a:ext cx="108000" cy="108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 name="Rechteck 13">
                <a:extLst>
                  <a:ext uri="{FF2B5EF4-FFF2-40B4-BE49-F238E27FC236}">
                    <a16:creationId xmlns:a16="http://schemas.microsoft.com/office/drawing/2014/main" id="{6314F67A-F41D-84EA-D453-965856F4AB46}"/>
                  </a:ext>
                </a:extLst>
              </p:cNvPr>
              <p:cNvSpPr/>
              <p:nvPr/>
            </p:nvSpPr>
            <p:spPr>
              <a:xfrm>
                <a:off x="3725420" y="5275477"/>
                <a:ext cx="1025079" cy="153888"/>
              </a:xfrm>
              <a:prstGeom prst="rect">
                <a:avLst/>
              </a:prstGeom>
            </p:spPr>
            <p:txBody>
              <a:bodyPr wrap="square" lIns="0" tIns="0" rIns="91440" bIns="0" anchor="t">
                <a:spAutoFit/>
              </a:bodyPr>
              <a:lstStyle/>
              <a:p>
                <a:pPr>
                  <a:defRPr/>
                </a:pPr>
                <a:r>
                  <a:rPr lang="de-DE" sz="1000" kern="0">
                    <a:solidFill>
                      <a:prstClr val="black"/>
                    </a:solidFill>
                    <a:latin typeface="Calibri"/>
                    <a:ea typeface="+mn-lt"/>
                    <a:cs typeface="+mn-lt"/>
                  </a:rPr>
                  <a:t>Antidepressivum</a:t>
                </a:r>
                <a:endParaRPr lang="de-DE">
                  <a:solidFill>
                    <a:prstClr val="black"/>
                  </a:solidFill>
                  <a:latin typeface="Calibri"/>
                  <a:cs typeface="Calibri"/>
                </a:endParaRPr>
              </a:p>
            </p:txBody>
          </p:sp>
        </p:grpSp>
      </p:grpSp>
      <p:sp>
        <p:nvSpPr>
          <p:cNvPr id="8" name="Rechteck 13">
            <a:extLst>
              <a:ext uri="{FF2B5EF4-FFF2-40B4-BE49-F238E27FC236}">
                <a16:creationId xmlns:a16="http://schemas.microsoft.com/office/drawing/2014/main" id="{2F354033-8F7D-B4A7-12A9-5A8FD5AF88DA}"/>
              </a:ext>
            </a:extLst>
          </p:cNvPr>
          <p:cNvSpPr/>
          <p:nvPr/>
        </p:nvSpPr>
        <p:spPr>
          <a:xfrm>
            <a:off x="605163" y="4748111"/>
            <a:ext cx="2361788" cy="1323439"/>
          </a:xfrm>
          <a:prstGeom prst="rect">
            <a:avLst/>
          </a:prstGeom>
        </p:spPr>
        <p:txBody>
          <a:bodyPr wrap="square" lIns="0" tIns="45720" rIns="91440" bIns="45720" anchor="t">
            <a:spAutoFit/>
          </a:bodyPr>
          <a:lstStyle/>
          <a:p>
            <a:pPr>
              <a:defRPr/>
            </a:pPr>
            <a:r>
              <a:rPr lang="de-DE" sz="1000" kern="0" dirty="0">
                <a:solidFill>
                  <a:prstClr val="black"/>
                </a:solidFill>
                <a:latin typeface="Calibri"/>
                <a:ea typeface="+mn-lt"/>
                <a:cs typeface="+mn-lt"/>
              </a:rPr>
              <a:t>Säulen stellen die maximal gemessene Konzentration dar, Striche = höchster Jahresmittelwert aller Messstellen, Anzahl der Messstellen steht </a:t>
            </a:r>
            <a:r>
              <a:rPr kumimoji="0" lang="de-DE" sz="1000" b="0" i="0" u="none" strike="noStrike" kern="0" cap="none" spc="0" normalizeH="0" baseline="0" noProof="0" dirty="0">
                <a:ln>
                  <a:noFill/>
                </a:ln>
                <a:solidFill>
                  <a:prstClr val="black"/>
                </a:solidFill>
                <a:effectLst/>
                <a:uLnTx/>
                <a:uFillTx/>
                <a:latin typeface="Calibri"/>
                <a:ea typeface="+mn-lt"/>
                <a:cs typeface="+mn-lt"/>
              </a:rPr>
              <a:t>nach </a:t>
            </a:r>
            <a:r>
              <a:rPr lang="de-DE" sz="1000" kern="0" dirty="0">
                <a:solidFill>
                  <a:prstClr val="black"/>
                </a:solidFill>
                <a:latin typeface="Calibri"/>
                <a:ea typeface="+mn-lt"/>
                <a:cs typeface="+mn-lt"/>
              </a:rPr>
              <a:t>Stoffnamen in Klammern.</a:t>
            </a:r>
            <a:endParaRPr lang="en-US" dirty="0">
              <a:solidFill>
                <a:prstClr val="black"/>
              </a:solidFill>
              <a:latin typeface="Calibri"/>
              <a:cs typeface="Calibri"/>
            </a:endParaRPr>
          </a:p>
          <a:p>
            <a:pPr>
              <a:defRPr/>
            </a:pPr>
            <a:r>
              <a:rPr lang="de-DE" sz="1000" kern="0" dirty="0">
                <a:solidFill>
                  <a:prstClr val="black"/>
                </a:solidFill>
                <a:latin typeface="Calibri"/>
                <a:ea typeface="+mn-lt"/>
                <a:cs typeface="+mn-lt"/>
              </a:rPr>
              <a:t>* Wert der maximal gemessenen Konzentration, da dieser außerhalb </a:t>
            </a:r>
            <a:r>
              <a:rPr kumimoji="0" lang="de-DE" sz="1000" b="0" i="0" u="none" strike="noStrike" kern="0" cap="none" spc="0" normalizeH="0" baseline="0" noProof="0" dirty="0">
                <a:ln>
                  <a:noFill/>
                </a:ln>
                <a:solidFill>
                  <a:prstClr val="black"/>
                </a:solidFill>
                <a:effectLst/>
                <a:uLnTx/>
                <a:uFillTx/>
                <a:latin typeface="Calibri"/>
                <a:ea typeface="+mn-lt"/>
                <a:cs typeface="+mn-lt"/>
              </a:rPr>
              <a:t>der </a:t>
            </a:r>
            <a:r>
              <a:rPr lang="de-DE" sz="1000" kern="0" dirty="0">
                <a:solidFill>
                  <a:prstClr val="black"/>
                </a:solidFill>
                <a:latin typeface="Calibri"/>
                <a:ea typeface="+mn-lt"/>
                <a:cs typeface="+mn-lt"/>
              </a:rPr>
              <a:t>Skala liegt.  </a:t>
            </a:r>
            <a:endParaRPr lang="de-DE" dirty="0">
              <a:solidFill>
                <a:prstClr val="black"/>
              </a:solidFill>
              <a:latin typeface="Calibri"/>
              <a:cs typeface="Calibri"/>
            </a:endParaRPr>
          </a:p>
        </p:txBody>
      </p:sp>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3647728" y="6237288"/>
            <a:ext cx="7947375" cy="260648"/>
          </a:xfrm>
        </p:spPr>
        <p:txBody>
          <a:bodyPr vert="horz" lIns="0" tIns="0" rIns="0" bIns="0" rtlCol="0" anchor="t">
            <a:noAutofit/>
          </a:bodyPr>
          <a:lstStyle/>
          <a:p>
            <a:pPr>
              <a:defRPr/>
            </a:pPr>
            <a:r>
              <a:rPr kumimoji="0" lang="de-DE" sz="1000" b="0" i="0" u="none" strike="noStrike" kern="0" cap="none" spc="0" normalizeH="0" baseline="0" noProof="0" dirty="0">
                <a:ln>
                  <a:noFill/>
                </a:ln>
                <a:effectLst/>
                <a:uLnTx/>
                <a:uFillTx/>
                <a:latin typeface="Calibri"/>
                <a:ea typeface="Calibri"/>
                <a:cs typeface="Calibri"/>
              </a:rPr>
              <a:t>Quelle: </a:t>
            </a:r>
            <a:r>
              <a:rPr kumimoji="0" lang="de-DE" sz="1000" b="0" i="0" u="none" strike="noStrike" kern="0" cap="none" spc="0" normalizeH="0" baseline="0" noProof="0" dirty="0">
                <a:ln>
                  <a:noFill/>
                </a:ln>
                <a:effectLst/>
                <a:uLnTx/>
                <a:uFillTx/>
                <a:latin typeface="Calibri"/>
                <a:ea typeface="+mn-lt"/>
                <a:cs typeface="+mn-lt"/>
              </a:rPr>
              <a:t>Zusammenstellung </a:t>
            </a:r>
            <a:r>
              <a:rPr lang="de-DE" kern="0" dirty="0">
                <a:latin typeface="Calibri"/>
                <a:ea typeface="+mn-lt"/>
                <a:cs typeface="+mn-lt"/>
              </a:rPr>
              <a:t>Umweltbundesamt</a:t>
            </a:r>
            <a:r>
              <a:rPr kumimoji="0" lang="de-DE" sz="1000" b="0" i="0" u="none" strike="noStrike" kern="0" cap="none" spc="0" normalizeH="0" baseline="0" noProof="0" dirty="0">
                <a:ln>
                  <a:noFill/>
                </a:ln>
                <a:effectLst/>
                <a:uLnTx/>
                <a:uFillTx/>
                <a:latin typeface="Calibri"/>
                <a:ea typeface="+mn-lt"/>
                <a:cs typeface="+mn-lt"/>
              </a:rPr>
              <a:t> (UBA)</a:t>
            </a:r>
            <a:r>
              <a:rPr lang="de-DE" kern="0" dirty="0">
                <a:latin typeface="Calibri"/>
                <a:ea typeface="+mn-lt"/>
                <a:cs typeface="+mn-lt"/>
              </a:rPr>
              <a:t> &amp;</a:t>
            </a:r>
            <a:r>
              <a:rPr kumimoji="0" lang="de-DE" sz="1000" b="0" i="0" u="none" strike="noStrike" kern="0" cap="none" spc="0" normalizeH="0" baseline="0" noProof="0" dirty="0">
                <a:ln>
                  <a:noFill/>
                </a:ln>
                <a:effectLst/>
                <a:uLnTx/>
                <a:uFillTx/>
                <a:latin typeface="Calibri"/>
                <a:ea typeface="+mn-lt"/>
                <a:cs typeface="+mn-lt"/>
              </a:rPr>
              <a:t> Bund/Länder Arbeitsgemeinschaft Wasser (LAWA</a:t>
            </a:r>
            <a:r>
              <a:rPr lang="de-DE" kern="0" dirty="0">
                <a:latin typeface="Calibri"/>
                <a:ea typeface="+mn-lt"/>
                <a:cs typeface="+mn-lt"/>
              </a:rPr>
              <a:t>) (</a:t>
            </a:r>
            <a:r>
              <a:rPr lang="de-DE" kern="0" dirty="0">
                <a:latin typeface="Calibri"/>
                <a:ea typeface="+mn-lt"/>
                <a:cs typeface="Calibri"/>
              </a:rPr>
              <a:t>2023</a:t>
            </a:r>
            <a:r>
              <a:rPr lang="de-DE" kern="0" dirty="0">
                <a:latin typeface="Calibri"/>
                <a:ea typeface="+mn-lt"/>
                <a:cs typeface="+mn-lt"/>
              </a:rPr>
              <a:t>),</a:t>
            </a:r>
            <a:r>
              <a:rPr lang="de-DE" kern="0" dirty="0">
                <a:latin typeface="Calibri"/>
                <a:ea typeface="Cambria"/>
                <a:cs typeface="Calibri"/>
              </a:rPr>
              <a:t> </a:t>
            </a:r>
            <a:r>
              <a:rPr lang="de-DE" kern="0" dirty="0">
                <a:solidFill>
                  <a:schemeClr val="accent2"/>
                </a:solidFill>
                <a:latin typeface="Calibri"/>
                <a:cs typeface="Calibri"/>
                <a:hlinkClick r:id="rId3">
                  <a:extLst>
                    <a:ext uri="{A12FA001-AC4F-418D-AE19-62706E023703}">
                      <ahyp:hlinkClr xmlns:ahyp="http://schemas.microsoft.com/office/drawing/2018/hyperlinkcolor" val="tx"/>
                    </a:ext>
                  </a:extLst>
                </a:hlinkClick>
              </a:rPr>
              <a:t>www</a:t>
            </a:r>
            <a:r>
              <a:rPr lang="de-DE" sz="1000" kern="0" dirty="0">
                <a:solidFill>
                  <a:schemeClr val="accent2"/>
                </a:solidFill>
                <a:latin typeface="Calibri"/>
                <a:cs typeface="Calibri"/>
                <a:hlinkClick r:id="rId3">
                  <a:extLst>
                    <a:ext uri="{A12FA001-AC4F-418D-AE19-62706E023703}">
                      <ahyp:hlinkClr xmlns:ahyp="http://schemas.microsoft.com/office/drawing/2018/hyperlinkcolor" val="tx"/>
                    </a:ext>
                  </a:extLst>
                </a:hlinkClick>
              </a:rPr>
              <a:t>.umweltbundesamt.de/daten/chemikalien/arzneimittelrueckstaende-in-der-umwelt</a:t>
            </a:r>
            <a:endParaRPr lang="de-DE" dirty="0">
              <a:solidFill>
                <a:schemeClr val="accent2"/>
              </a:solidFill>
              <a:latin typeface="Calibri"/>
              <a:cs typeface="Calibri"/>
            </a:endParaRPr>
          </a:p>
        </p:txBody>
      </p:sp>
      <p:sp>
        <p:nvSpPr>
          <p:cNvPr id="4" name="Textplatzhalter 3"/>
          <p:cNvSpPr>
            <a:spLocks noGrp="1"/>
          </p:cNvSpPr>
          <p:nvPr>
            <p:ph type="body" sz="quarter" idx="13"/>
          </p:nvPr>
        </p:nvSpPr>
        <p:spPr/>
        <p:txBody>
          <a:bodyPr/>
          <a:lstStyle/>
          <a:p>
            <a:r>
              <a:rPr lang="de-DE"/>
              <a:t>Lernziel: Eintragspfade und Vorkommen von Arzneistoffen in der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27</a:t>
            </a:fld>
            <a:endParaRPr lang="de-DE"/>
          </a:p>
        </p:txBody>
      </p:sp>
    </p:spTree>
    <p:extLst>
      <p:ext uri="{BB962C8B-B14F-4D97-AF65-F5344CB8AC3E}">
        <p14:creationId xmlns:p14="http://schemas.microsoft.com/office/powerpoint/2010/main" val="30317588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2400" b="1" dirty="0">
                <a:latin typeface="Calibri"/>
                <a:cs typeface="Calibri"/>
              </a:rPr>
              <a:t>Retrospektive Trenduntersuchungen in Schwebstoffen des Rheins</a:t>
            </a:r>
            <a:endParaRPr lang="de-DE" dirty="0"/>
          </a:p>
        </p:txBody>
      </p:sp>
      <p:sp>
        <p:nvSpPr>
          <p:cNvPr id="13" name="Textplatzhalter 7">
            <a:extLst>
              <a:ext uri="{FF2B5EF4-FFF2-40B4-BE49-F238E27FC236}">
                <a16:creationId xmlns:a16="http://schemas.microsoft.com/office/drawing/2014/main" id="{5ECC8FEF-372E-1174-11E6-305B85CD4FC6}"/>
              </a:ext>
            </a:extLst>
          </p:cNvPr>
          <p:cNvSpPr txBox="1">
            <a:spLocks/>
          </p:cNvSpPr>
          <p:nvPr/>
        </p:nvSpPr>
        <p:spPr>
          <a:xfrm>
            <a:off x="552000" y="1227201"/>
            <a:ext cx="9552757" cy="486850"/>
          </a:xfrm>
          <a:prstGeom prst="rect">
            <a:avLst/>
          </a:prstGeom>
        </p:spPr>
        <p:txBody>
          <a:bodyPr vert="horz" lIns="0" tIns="0" rIns="0" bIns="0" rtlCol="0" anchor="t">
            <a:noAutofit/>
          </a:bodyPr>
          <a:lstStyle>
            <a:lvl1pPr marL="0" indent="0" algn="r" defTabSz="914400" rtl="0" eaLnBrk="1" latinLnBrk="0" hangingPunct="1">
              <a:spcBef>
                <a:spcPts val="0"/>
              </a:spcBef>
              <a:buFont typeface="Arial" pitchFamily="34" charset="0"/>
              <a:buNone/>
              <a:tabLst/>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1pPr>
            <a:lvl2pPr marL="0" indent="0" algn="r" defTabSz="914400" rtl="0" eaLnBrk="1" latinLnBrk="0" hangingPunct="1">
              <a:lnSpc>
                <a:spcPct val="120000"/>
              </a:lnSpc>
              <a:spcBef>
                <a:spcPts val="0"/>
              </a:spcBef>
              <a:buFontTx/>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2pPr>
            <a:lvl3pPr marL="0" indent="0" algn="r" defTabSz="914400" rtl="0" eaLnBrk="1" latinLnBrk="0" hangingPunct="1">
              <a:lnSpc>
                <a:spcPct val="120000"/>
              </a:lnSpc>
              <a:spcBef>
                <a:spcPts val="0"/>
              </a:spcBef>
              <a:buClr>
                <a:schemeClr val="accent1"/>
              </a:buClr>
              <a:buSzPct val="110000"/>
              <a:buFont typeface="Arial" pitchFamily="34" charset="0"/>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3pPr>
            <a:lvl4pPr marL="0" indent="0" algn="r" defTabSz="914400" rtl="0" eaLnBrk="1" latinLnBrk="0" hangingPunct="1">
              <a:lnSpc>
                <a:spcPct val="120000"/>
              </a:lnSpc>
              <a:spcBef>
                <a:spcPts val="0"/>
              </a:spcBef>
              <a:buClr>
                <a:srgbClr val="4B4B4D"/>
              </a:buClr>
              <a:buSzPct val="110000"/>
              <a:buFont typeface="Arial" pitchFamily="34" charset="0"/>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4pPr>
            <a:lvl5pPr marL="0" indent="0" algn="r" defTabSz="914400" rtl="0" eaLnBrk="1" latinLnBrk="0" hangingPunct="1">
              <a:lnSpc>
                <a:spcPct val="120000"/>
              </a:lnSpc>
              <a:spcBef>
                <a:spcPts val="0"/>
              </a:spcBef>
              <a:buFont typeface="Symbol" panose="05050102010706020507" pitchFamily="18" charset="2"/>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800"/>
              </a:spcAft>
            </a:pPr>
            <a:r>
              <a:rPr lang="de-DE" sz="1600" b="1" kern="100">
                <a:latin typeface="Calibri"/>
                <a:ea typeface="Calibri"/>
                <a:cs typeface="Times New Roman"/>
              </a:rPr>
              <a:t>Vergleich Verbrauchtrends in Deutschland mit Konzentrationstrends in Schwebstoffen, Standort</a:t>
            </a:r>
            <a:r>
              <a:rPr lang="de-DE" sz="1600" b="1" kern="100">
                <a:effectLst/>
                <a:latin typeface="Calibri"/>
                <a:ea typeface="Calibri"/>
                <a:cs typeface="Times New Roman"/>
              </a:rPr>
              <a:t>: Weil am Rhein</a:t>
            </a:r>
            <a:endParaRPr lang="de-DE">
              <a:cs typeface="Calibri"/>
            </a:endParaRPr>
          </a:p>
        </p:txBody>
      </p:sp>
      <p:sp>
        <p:nvSpPr>
          <p:cNvPr id="10" name="Textfeld 10">
            <a:extLst>
              <a:ext uri="{FF2B5EF4-FFF2-40B4-BE49-F238E27FC236}">
                <a16:creationId xmlns:a16="http://schemas.microsoft.com/office/drawing/2014/main" id="{81B6CFD3-E37E-F5FC-4494-1BB01A9D8302}"/>
              </a:ext>
            </a:extLst>
          </p:cNvPr>
          <p:cNvSpPr txBox="1"/>
          <p:nvPr/>
        </p:nvSpPr>
        <p:spPr>
          <a:xfrm>
            <a:off x="1853079" y="2069867"/>
            <a:ext cx="2683943" cy="338554"/>
          </a:xfrm>
          <a:prstGeom prst="rect">
            <a:avLst/>
          </a:prstGeom>
          <a:noFill/>
        </p:spPr>
        <p:txBody>
          <a:bodyPr wrap="square" lIns="0" tIns="45720" rIns="91440" bIns="4572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MS PGothic"/>
                <a:cs typeface="+mn-cs"/>
              </a:rPr>
              <a:t>Antiepileptikum </a:t>
            </a:r>
            <a:r>
              <a:rPr kumimoji="0" lang="de-DE" sz="1600" b="1" i="0" u="none" strike="noStrike" kern="1200" cap="none" spc="0" normalizeH="0" baseline="0" noProof="0" dirty="0">
                <a:ln>
                  <a:noFill/>
                </a:ln>
                <a:solidFill>
                  <a:srgbClr val="CC9900"/>
                </a:solidFill>
                <a:effectLst/>
                <a:uLnTx/>
                <a:uFillTx/>
                <a:latin typeface="Calibri"/>
                <a:ea typeface="MS PGothic"/>
                <a:cs typeface="+mn-cs"/>
              </a:rPr>
              <a:t>Carbamazepin</a:t>
            </a:r>
            <a:endParaRPr lang="de-DE" sz="1600" b="0" i="0" u="none" strike="noStrike" kern="1200" cap="none" spc="0" normalizeH="0" baseline="0" noProof="0" dirty="0">
              <a:ln>
                <a:noFill/>
              </a:ln>
              <a:solidFill>
                <a:prstClr val="black"/>
              </a:solidFill>
              <a:effectLst/>
              <a:uLnTx/>
              <a:uFillTx/>
              <a:latin typeface="Calibri"/>
              <a:ea typeface="MS PGothic"/>
              <a:cs typeface="Calibri"/>
            </a:endParaRPr>
          </a:p>
        </p:txBody>
      </p:sp>
      <p:pic>
        <p:nvPicPr>
          <p:cNvPr id="3" name="Picture 2" descr="Liniendiagramm Retrospektive Trenduntersuchungen in Schwebstoffen des Rheins - Antiepileptikum Carbamazepin&#10;">
            <a:extLst>
              <a:ext uri="{FF2B5EF4-FFF2-40B4-BE49-F238E27FC236}">
                <a16:creationId xmlns:a16="http://schemas.microsoft.com/office/drawing/2014/main" id="{F9286F7E-6B8C-F5B9-EEBC-950E2C218083}"/>
              </a:ext>
            </a:extLst>
          </p:cNvPr>
          <p:cNvPicPr>
            <a:picLocks noChangeAspect="1"/>
          </p:cNvPicPr>
          <p:nvPr/>
        </p:nvPicPr>
        <p:blipFill rotWithShape="1">
          <a:blip r:embed="rId2"/>
          <a:srcRect r="-3553" b="13461"/>
          <a:stretch/>
        </p:blipFill>
        <p:spPr>
          <a:xfrm>
            <a:off x="449798" y="2474259"/>
            <a:ext cx="5668127" cy="3333466"/>
          </a:xfrm>
          <a:prstGeom prst="rect">
            <a:avLst/>
          </a:prstGeom>
        </p:spPr>
      </p:pic>
      <p:sp>
        <p:nvSpPr>
          <p:cNvPr id="16" name="Textfeld 11">
            <a:extLst>
              <a:ext uri="{FF2B5EF4-FFF2-40B4-BE49-F238E27FC236}">
                <a16:creationId xmlns:a16="http://schemas.microsoft.com/office/drawing/2014/main" id="{51468F00-0DD9-1896-19ED-93C47386CD28}"/>
              </a:ext>
            </a:extLst>
          </p:cNvPr>
          <p:cNvSpPr txBox="1"/>
          <p:nvPr/>
        </p:nvSpPr>
        <p:spPr>
          <a:xfrm>
            <a:off x="7908845" y="2066329"/>
            <a:ext cx="2370956"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Antidiabetikum </a:t>
            </a:r>
            <a:r>
              <a:rPr kumimoji="0" lang="de-DE" sz="1600" b="1" i="0" u="none" strike="noStrike" kern="1200" cap="none" spc="0" normalizeH="0" baseline="0" noProof="0" dirty="0" err="1">
                <a:ln>
                  <a:noFill/>
                </a:ln>
                <a:solidFill>
                  <a:srgbClr val="7030A0"/>
                </a:solidFill>
                <a:effectLst/>
                <a:uLnTx/>
                <a:uFillTx/>
                <a:latin typeface="Calibri"/>
                <a:ea typeface="MS PGothic" panose="020B0600070205080204" pitchFamily="34" charset="-128"/>
                <a:cs typeface="+mn-cs"/>
              </a:rPr>
              <a:t>Sitagliptin</a:t>
            </a:r>
            <a:endParaRPr kumimoji="0" lang="de-DE" sz="1600" b="1" i="0" u="none" strike="noStrike" kern="1200" cap="none" spc="0" normalizeH="0" baseline="0" noProof="0" dirty="0">
              <a:ln>
                <a:noFill/>
              </a:ln>
              <a:solidFill>
                <a:srgbClr val="A5A5A5"/>
              </a:solidFill>
              <a:effectLst/>
              <a:uLnTx/>
              <a:uFillTx/>
              <a:latin typeface="Calibri"/>
              <a:ea typeface="MS PGothic" panose="020B0600070205080204" pitchFamily="34" charset="-128"/>
              <a:cs typeface="+mn-cs"/>
            </a:endParaRPr>
          </a:p>
        </p:txBody>
      </p:sp>
      <p:pic>
        <p:nvPicPr>
          <p:cNvPr id="7" name="Picture 6" descr="Liniendiagramm Retrospektive Trenduntersuchungen in Schwebstoffen des Rheins - Antidiabetikum Sitagliptin">
            <a:extLst>
              <a:ext uri="{FF2B5EF4-FFF2-40B4-BE49-F238E27FC236}">
                <a16:creationId xmlns:a16="http://schemas.microsoft.com/office/drawing/2014/main" id="{53C7BE61-562E-ECD4-C10A-DB29E9225E23}"/>
              </a:ext>
            </a:extLst>
          </p:cNvPr>
          <p:cNvPicPr>
            <a:picLocks noChangeAspect="1"/>
          </p:cNvPicPr>
          <p:nvPr/>
        </p:nvPicPr>
        <p:blipFill rotWithShape="1">
          <a:blip r:embed="rId3"/>
          <a:srcRect r="157" b="14412"/>
          <a:stretch/>
        </p:blipFill>
        <p:spPr>
          <a:xfrm>
            <a:off x="6351509" y="2474259"/>
            <a:ext cx="5492971" cy="3347012"/>
          </a:xfrm>
          <a:prstGeom prst="rect">
            <a:avLst/>
          </a:prstGeom>
        </p:spPr>
      </p:pic>
      <p:grpSp>
        <p:nvGrpSpPr>
          <p:cNvPr id="19" name="Gruppieren 19" descr="Verkaufsstart">
            <a:extLst>
              <a:ext uri="{FF2B5EF4-FFF2-40B4-BE49-F238E27FC236}">
                <a16:creationId xmlns:a16="http://schemas.microsoft.com/office/drawing/2014/main" id="{6E59F322-F0A3-50CD-7DA0-68B357440AFD}"/>
              </a:ext>
              <a:ext uri="{C183D7F6-B498-43B3-948B-1728B52AA6E4}">
                <adec:decorative xmlns:adec="http://schemas.microsoft.com/office/drawing/2017/decorative" val="0"/>
              </a:ext>
            </a:extLst>
          </p:cNvPr>
          <p:cNvGrpSpPr/>
          <p:nvPr/>
        </p:nvGrpSpPr>
        <p:grpSpPr>
          <a:xfrm>
            <a:off x="7289487" y="2556209"/>
            <a:ext cx="276999" cy="2872888"/>
            <a:chOff x="5722195" y="2072689"/>
            <a:chExt cx="276999" cy="3634888"/>
          </a:xfrm>
        </p:grpSpPr>
        <p:cxnSp>
          <p:nvCxnSpPr>
            <p:cNvPr id="20" name="Gerader Verbinder 20">
              <a:extLst>
                <a:ext uri="{FF2B5EF4-FFF2-40B4-BE49-F238E27FC236}">
                  <a16:creationId xmlns:a16="http://schemas.microsoft.com/office/drawing/2014/main" id="{84FC48BC-F183-DF86-C302-503D7D90ED30}"/>
                </a:ext>
              </a:extLst>
            </p:cNvPr>
            <p:cNvCxnSpPr/>
            <p:nvPr/>
          </p:nvCxnSpPr>
          <p:spPr>
            <a:xfrm flipV="1">
              <a:off x="5865178" y="2072689"/>
              <a:ext cx="0" cy="3634888"/>
            </a:xfrm>
            <a:prstGeom prst="line">
              <a:avLst/>
            </a:prstGeom>
            <a:ln w="28575">
              <a:solidFill>
                <a:schemeClr val="accent3"/>
              </a:solidFill>
            </a:ln>
            <a:effectLst/>
          </p:spPr>
          <p:style>
            <a:lnRef idx="2">
              <a:schemeClr val="accent2"/>
            </a:lnRef>
            <a:fillRef idx="0">
              <a:schemeClr val="accent2"/>
            </a:fillRef>
            <a:effectRef idx="1">
              <a:schemeClr val="accent2"/>
            </a:effectRef>
            <a:fontRef idx="minor">
              <a:schemeClr val="tx1"/>
            </a:fontRef>
          </p:style>
        </p:cxnSp>
        <p:sp>
          <p:nvSpPr>
            <p:cNvPr id="21" name="Textfeld 21">
              <a:extLst>
                <a:ext uri="{FF2B5EF4-FFF2-40B4-BE49-F238E27FC236}">
                  <a16:creationId xmlns:a16="http://schemas.microsoft.com/office/drawing/2014/main" id="{199F11A3-BAB1-8F61-55D4-1661C1679C20}"/>
                </a:ext>
              </a:extLst>
            </p:cNvPr>
            <p:cNvSpPr txBox="1"/>
            <p:nvPr/>
          </p:nvSpPr>
          <p:spPr>
            <a:xfrm rot="16200000">
              <a:off x="5207474" y="3723276"/>
              <a:ext cx="1306442" cy="276999"/>
            </a:xfrm>
            <a:prstGeom prst="rect">
              <a:avLst/>
            </a:prstGeom>
            <a:ln>
              <a:solidFill>
                <a:schemeClr val="accent3"/>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200" b="0" i="0" u="none" strike="noStrike" kern="1200" cap="none" spc="0" normalizeH="0" baseline="0" noProof="0">
                  <a:ln>
                    <a:noFill/>
                  </a:ln>
                  <a:solidFill>
                    <a:srgbClr val="005585"/>
                  </a:solidFill>
                  <a:effectLst/>
                  <a:uLnTx/>
                  <a:uFillTx/>
                  <a:latin typeface="Calibri"/>
                  <a:ea typeface="+mn-ea"/>
                  <a:cs typeface="+mn-cs"/>
                </a:rPr>
                <a:t>Verkaufsstart</a:t>
              </a:r>
            </a:p>
          </p:txBody>
        </p:sp>
      </p:grpSp>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3647728" y="6237288"/>
            <a:ext cx="7947375" cy="260648"/>
          </a:xfrm>
        </p:spPr>
        <p:txBody>
          <a:bodyPr vert="horz" lIns="0" tIns="0" rIns="0" bIns="0" rtlCol="0" anchor="t">
            <a:noAutofit/>
          </a:bodyPr>
          <a:lstStyle/>
          <a:p>
            <a:pPr fontAlgn="base">
              <a:spcAft>
                <a:spcPct val="0"/>
              </a:spcAft>
              <a:defRPr/>
            </a:pPr>
            <a:r>
              <a:rPr lang="fr-FR" dirty="0" err="1">
                <a:latin typeface="Calibri"/>
                <a:cs typeface="Calibri"/>
              </a:rPr>
              <a:t>Quellen</a:t>
            </a:r>
            <a:r>
              <a:rPr lang="fr-FR" dirty="0">
                <a:latin typeface="Calibri"/>
                <a:cs typeface="Calibri"/>
              </a:rPr>
              <a:t>: Boulard</a:t>
            </a:r>
            <a:r>
              <a:rPr kumimoji="0" lang="fr-FR" sz="1000" i="0" u="none" strike="noStrike" kern="1200" cap="none" spc="0" normalizeH="0" baseline="0" noProof="0" dirty="0">
                <a:ln>
                  <a:noFill/>
                </a:ln>
                <a:effectLst/>
                <a:uLnTx/>
                <a:uFillTx/>
                <a:latin typeface="Calibri"/>
                <a:cs typeface="Calibri"/>
              </a:rPr>
              <a:t> et al</a:t>
            </a:r>
            <a:r>
              <a:rPr lang="fr-FR" dirty="0">
                <a:latin typeface="Calibri"/>
                <a:cs typeface="Calibri"/>
              </a:rPr>
              <a:t>.</a:t>
            </a:r>
            <a:r>
              <a:rPr kumimoji="0" lang="fr-FR" sz="1000" i="0" u="none" strike="noStrike" kern="1200" cap="none" spc="0" normalizeH="0" baseline="0" noProof="0" dirty="0">
                <a:ln>
                  <a:noFill/>
                </a:ln>
                <a:effectLst/>
                <a:uLnTx/>
                <a:uFillTx/>
                <a:latin typeface="Calibri"/>
                <a:cs typeface="Calibri"/>
              </a:rPr>
              <a:t> </a:t>
            </a:r>
            <a:r>
              <a:rPr lang="fr-FR" dirty="0">
                <a:latin typeface="Calibri"/>
                <a:cs typeface="Calibri"/>
              </a:rPr>
              <a:t>(</a:t>
            </a:r>
            <a:r>
              <a:rPr kumimoji="0" lang="fr-FR" sz="1000" i="0" u="none" strike="noStrike" kern="1200" cap="none" spc="0" normalizeH="0" baseline="0" noProof="0" dirty="0">
                <a:ln>
                  <a:noFill/>
                </a:ln>
                <a:effectLst/>
                <a:uLnTx/>
                <a:uFillTx/>
                <a:latin typeface="Calibri"/>
                <a:cs typeface="Calibri"/>
              </a:rPr>
              <a:t>2019</a:t>
            </a:r>
            <a:r>
              <a:rPr lang="fr-FR" dirty="0">
                <a:latin typeface="Calibri"/>
                <a:cs typeface="Calibri"/>
              </a:rPr>
              <a:t>), Water </a:t>
            </a:r>
            <a:r>
              <a:rPr lang="fr-FR" dirty="0" err="1">
                <a:latin typeface="Calibri"/>
                <a:cs typeface="Calibri"/>
              </a:rPr>
              <a:t>Research</a:t>
            </a:r>
            <a:r>
              <a:rPr lang="fr-FR" dirty="0">
                <a:latin typeface="Calibri"/>
                <a:cs typeface="Calibri"/>
              </a:rPr>
              <a:t>,</a:t>
            </a:r>
            <a:r>
              <a:rPr kumimoji="0" lang="fr-FR" sz="1000" i="0" u="none" strike="noStrike" kern="1200" cap="none" spc="0" normalizeH="0" baseline="0" noProof="0" dirty="0">
                <a:ln>
                  <a:noFill/>
                </a:ln>
                <a:effectLst/>
                <a:uLnTx/>
                <a:uFillTx/>
                <a:latin typeface="Calibri"/>
                <a:cs typeface="Calibri"/>
              </a:rPr>
              <a:t> </a:t>
            </a:r>
            <a:r>
              <a:rPr kumimoji="0" lang="fr-FR" sz="1000" b="0" i="0" u="none" strike="noStrike" kern="1200" cap="none" spc="0" normalizeH="0" baseline="0" noProof="0" dirty="0" err="1">
                <a:ln>
                  <a:noFill/>
                </a:ln>
                <a:solidFill>
                  <a:schemeClr val="accent2"/>
                </a:solidFill>
                <a:effectLst/>
                <a:uLnTx/>
                <a:uFillTx/>
                <a:latin typeface="Calibri"/>
                <a:cs typeface="Calibri"/>
                <a:hlinkClick r:id="rId4">
                  <a:extLst>
                    <a:ext uri="{A12FA001-AC4F-418D-AE19-62706E023703}">
                      <ahyp:hlinkClr xmlns:ahyp="http://schemas.microsoft.com/office/drawing/2018/hyperlinkcolor" val="tx"/>
                    </a:ext>
                  </a:extLst>
                </a:hlinkClick>
              </a:rPr>
              <a:t>doi.Org</a:t>
            </a:r>
            <a:r>
              <a:rPr kumimoji="0" lang="fr-FR" sz="1000" b="0" i="0" u="none" strike="noStrike" kern="1200" cap="none" spc="0" normalizeH="0" baseline="0" noProof="0" dirty="0">
                <a:ln>
                  <a:noFill/>
                </a:ln>
                <a:solidFill>
                  <a:schemeClr val="accent2"/>
                </a:solidFill>
                <a:effectLst/>
                <a:uLnTx/>
                <a:uFillTx/>
                <a:latin typeface="Calibri"/>
                <a:cs typeface="Calibri"/>
                <a:hlinkClick r:id="rId4">
                  <a:extLst>
                    <a:ext uri="{A12FA001-AC4F-418D-AE19-62706E023703}">
                      <ahyp:hlinkClr xmlns:ahyp="http://schemas.microsoft.com/office/drawing/2018/hyperlinkcolor" val="tx"/>
                    </a:ext>
                  </a:extLst>
                </a:hlinkClick>
              </a:rPr>
              <a:t>/10.1016/j.Watres.2019.115366</a:t>
            </a:r>
            <a:r>
              <a:rPr lang="fr-FR" dirty="0">
                <a:latin typeface="Calibri"/>
                <a:cs typeface="Calibri"/>
              </a:rPr>
              <a:t>.</a:t>
            </a:r>
            <a:endParaRPr lang="fr-FR" sz="1000" b="0" i="0" u="none" strike="noStrike" kern="1200" cap="none" spc="0" normalizeH="0" baseline="0" noProof="0" dirty="0">
              <a:ln>
                <a:noFill/>
              </a:ln>
              <a:effectLst/>
              <a:uLnTx/>
              <a:uFillTx/>
              <a:latin typeface="Calibri"/>
              <a:cs typeface="Calibri"/>
            </a:endParaRPr>
          </a:p>
          <a:p>
            <a:pPr marL="0" marR="0" lvl="0" indent="0" defTabSz="914400" rtl="0" eaLnBrk="1" fontAlgn="base" latinLnBrk="0" hangingPunct="1">
              <a:lnSpc>
                <a:spcPct val="100000"/>
              </a:lnSpc>
              <a:spcAft>
                <a:spcPct val="0"/>
              </a:spcAft>
              <a:buClrTx/>
              <a:buSzTx/>
              <a:buFont typeface="Arial" pitchFamily="34" charset="0"/>
              <a:buNone/>
              <a:tabLst/>
              <a:defRPr/>
            </a:pPr>
            <a:r>
              <a:rPr kumimoji="0" lang="de-DE" sz="1000" b="0" i="0" u="none" strike="noStrike" kern="1200" cap="none" spc="0" normalizeH="0" baseline="0" noProof="0" dirty="0">
                <a:ln>
                  <a:noFill/>
                </a:ln>
                <a:effectLst/>
                <a:uLnTx/>
                <a:uFillTx/>
                <a:latin typeface="Calibri"/>
                <a:cs typeface="Calibri"/>
              </a:rPr>
              <a:t>REFOPLAN 2015 &amp; 2017 (FKZ 3715 67 413 0 &amp; 3717 64 413 0</a:t>
            </a:r>
            <a:r>
              <a:rPr lang="de-DE" dirty="0">
                <a:latin typeface="Calibri"/>
                <a:cs typeface="Calibri"/>
              </a:rPr>
              <a:t>).</a:t>
            </a:r>
            <a:endParaRPr lang="fr-FR" sz="1000" b="0" i="0" u="none" strike="noStrike" kern="1200" cap="none" spc="0" normalizeH="0" baseline="0" noProof="0" dirty="0">
              <a:ln>
                <a:noFill/>
              </a:ln>
              <a:effectLst/>
              <a:uLnTx/>
              <a:uFillTx/>
              <a:latin typeface="Calibri"/>
              <a:cs typeface="Calibri"/>
            </a:endParaRPr>
          </a:p>
          <a:p>
            <a:pPr>
              <a:defRPr/>
            </a:pPr>
            <a:endParaRPr lang="de-DE" dirty="0">
              <a:latin typeface="Calibri"/>
              <a:cs typeface="Calibri"/>
            </a:endParaRPr>
          </a:p>
        </p:txBody>
      </p:sp>
      <p:sp>
        <p:nvSpPr>
          <p:cNvPr id="4" name="Textplatzhalter 3"/>
          <p:cNvSpPr>
            <a:spLocks noGrp="1"/>
          </p:cNvSpPr>
          <p:nvPr>
            <p:ph type="body" sz="quarter" idx="13"/>
          </p:nvPr>
        </p:nvSpPr>
        <p:spPr/>
        <p:txBody>
          <a:bodyPr/>
          <a:lstStyle/>
          <a:p>
            <a:r>
              <a:rPr lang="de-DE"/>
              <a:t>Lernziel: Eintragspfade und Vorkommen von Arzneistoffen in der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28</a:t>
            </a:fld>
            <a:endParaRPr lang="de-DE"/>
          </a:p>
        </p:txBody>
      </p:sp>
    </p:spTree>
    <p:extLst>
      <p:ext uri="{BB962C8B-B14F-4D97-AF65-F5344CB8AC3E}">
        <p14:creationId xmlns:p14="http://schemas.microsoft.com/office/powerpoint/2010/main" val="42890297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nSpc>
                <a:spcPct val="100000"/>
              </a:lnSpc>
              <a:spcBef>
                <a:spcPts val="0"/>
              </a:spcBef>
            </a:pPr>
            <a:r>
              <a:rPr lang="de-DE" dirty="0">
                <a:latin typeface="Calibri"/>
                <a:ea typeface="Calibri"/>
                <a:cs typeface="Calibri"/>
              </a:rPr>
              <a:t>Nachweis von Antibiotikarückständen in Deutschland</a:t>
            </a:r>
            <a:endParaRPr lang="en-US" dirty="0"/>
          </a:p>
        </p:txBody>
      </p:sp>
      <p:sp>
        <p:nvSpPr>
          <p:cNvPr id="7" name="Rechteck 4">
            <a:extLst>
              <a:ext uri="{FF2B5EF4-FFF2-40B4-BE49-F238E27FC236}">
                <a16:creationId xmlns:a16="http://schemas.microsoft.com/office/drawing/2014/main" id="{B1C36EB7-FD96-88D7-9CA7-5DB548B6751C}"/>
              </a:ext>
            </a:extLst>
          </p:cNvPr>
          <p:cNvSpPr/>
          <p:nvPr/>
        </p:nvSpPr>
        <p:spPr>
          <a:xfrm>
            <a:off x="548979" y="1474106"/>
            <a:ext cx="3236955" cy="3554819"/>
          </a:xfrm>
          <a:prstGeom prst="rect">
            <a:avLst/>
          </a:prstGeom>
        </p:spPr>
        <p:txBody>
          <a:bodyPr wrap="square" lIns="0" tIns="45720" rIns="0" bIns="45720" anchor="t">
            <a:spAutoFit/>
          </a:bodyPr>
          <a:lstStyle/>
          <a:p>
            <a:pPr marL="285750" indent="-285750">
              <a:buClr>
                <a:schemeClr val="accent1"/>
              </a:buClr>
              <a:buFont typeface="Arial" panose="020B0604020202020204" pitchFamily="34" charset="0"/>
              <a:buChar char="•"/>
            </a:pPr>
            <a:r>
              <a:rPr lang="de-DE" sz="1500" dirty="0">
                <a:latin typeface="Calibri"/>
                <a:cs typeface="Calibri"/>
              </a:rPr>
              <a:t>Bereits Ende der 90er Jahre konnten verschiedene Antibiotika in Flüssen in Deutschland nachgewiesen werden.</a:t>
            </a:r>
            <a:endParaRPr lang="de-DE" dirty="0">
              <a:latin typeface="Cambria"/>
              <a:ea typeface="Cambria"/>
              <a:cs typeface="Calibri"/>
            </a:endParaRPr>
          </a:p>
          <a:p>
            <a:pPr marL="285750" indent="-285750">
              <a:buClr>
                <a:schemeClr val="accent1"/>
              </a:buClr>
              <a:buFont typeface="Arial" panose="020B0604020202020204" pitchFamily="34" charset="0"/>
              <a:buChar char="•"/>
            </a:pPr>
            <a:endParaRPr lang="de-DE" sz="1500" dirty="0">
              <a:latin typeface="Calibri"/>
              <a:cs typeface="Calibri"/>
            </a:endParaRPr>
          </a:p>
          <a:p>
            <a:pPr marL="285750" indent="-285750">
              <a:buClr>
                <a:schemeClr val="accent1"/>
              </a:buClr>
              <a:buFont typeface="Arial" panose="020B0604020202020204" pitchFamily="34" charset="0"/>
              <a:buChar char="•"/>
            </a:pPr>
            <a:r>
              <a:rPr lang="de-DE" sz="1500" dirty="0">
                <a:latin typeface="Calibri"/>
                <a:cs typeface="Calibri"/>
              </a:rPr>
              <a:t>Diese Konzentrationen sind für die menschliche Gesundheit nach jetzigem Wissensstand unbedenklich.</a:t>
            </a:r>
            <a:endParaRPr lang="de-DE" dirty="0">
              <a:ea typeface="Cambria"/>
            </a:endParaRPr>
          </a:p>
          <a:p>
            <a:pPr>
              <a:buClr>
                <a:schemeClr val="accent1"/>
              </a:buClr>
            </a:pPr>
            <a:endParaRPr lang="de-DE" sz="1500" dirty="0">
              <a:latin typeface="Calibri"/>
              <a:cs typeface="Calibri"/>
            </a:endParaRPr>
          </a:p>
          <a:p>
            <a:pPr marL="285750" indent="-285750">
              <a:buClr>
                <a:schemeClr val="accent1"/>
              </a:buClr>
              <a:buFont typeface="Arial" panose="020B0604020202020204" pitchFamily="34" charset="0"/>
              <a:buChar char="•"/>
            </a:pPr>
            <a:r>
              <a:rPr lang="de-DE" sz="1500" u="sng" dirty="0">
                <a:latin typeface="Calibri"/>
                <a:cs typeface="Calibri"/>
              </a:rPr>
              <a:t>Aber:</a:t>
            </a:r>
            <a:r>
              <a:rPr lang="de-DE" sz="1500" dirty="0">
                <a:latin typeface="Calibri"/>
                <a:cs typeface="Calibri"/>
              </a:rPr>
              <a:t> Gefahr der Entstehung von Antibiotikaresistenzen in pathogenen Bakterien</a:t>
            </a:r>
            <a:endParaRPr lang="de-DE" dirty="0"/>
          </a:p>
          <a:p>
            <a:pPr marL="285750" indent="-285750">
              <a:buClr>
                <a:schemeClr val="accent1"/>
              </a:buClr>
              <a:buFont typeface="Arial" panose="020B0604020202020204" pitchFamily="34" charset="0"/>
              <a:buChar char="•"/>
            </a:pPr>
            <a:endParaRPr lang="de-DE" sz="1500" dirty="0">
              <a:latin typeface="Calibri"/>
              <a:cs typeface="Calibri"/>
            </a:endParaRPr>
          </a:p>
          <a:p>
            <a:pPr marL="285750" indent="-285750">
              <a:buClr>
                <a:schemeClr val="accent1"/>
              </a:buClr>
              <a:buFont typeface="Arial" panose="020B0604020202020204" pitchFamily="34" charset="0"/>
              <a:buChar char="•"/>
            </a:pPr>
            <a:endParaRPr lang="de-DE" sz="1500" dirty="0">
              <a:latin typeface="Calibri"/>
              <a:ea typeface="Calibri"/>
              <a:cs typeface="Calibri"/>
            </a:endParaRPr>
          </a:p>
          <a:p>
            <a:pPr marL="285750" indent="-285750">
              <a:buClr>
                <a:schemeClr val="accent1"/>
              </a:buClr>
              <a:buFont typeface="Arial" panose="020B0604020202020204" pitchFamily="34" charset="0"/>
              <a:buChar char="•"/>
            </a:pPr>
            <a:endParaRPr lang="de-DE" sz="1500" dirty="0">
              <a:solidFill>
                <a:srgbClr val="000000"/>
              </a:solidFill>
              <a:latin typeface="Calibri"/>
              <a:ea typeface="Calibri"/>
              <a:cs typeface="Calibri"/>
            </a:endParaRPr>
          </a:p>
          <a:p>
            <a:pPr marL="285750" indent="-285750">
              <a:buClr>
                <a:schemeClr val="accent1"/>
              </a:buClr>
              <a:buFont typeface="Arial" panose="020B0604020202020204" pitchFamily="34" charset="0"/>
              <a:buChar char="•"/>
            </a:pPr>
            <a:endParaRPr lang="de-DE" sz="1500" dirty="0">
              <a:latin typeface="Calibri"/>
              <a:cs typeface="Calibri"/>
            </a:endParaRPr>
          </a:p>
        </p:txBody>
      </p:sp>
      <p:pic>
        <p:nvPicPr>
          <p:cNvPr id="3" name="Picture 2" descr="Säulendiagramm Nachweis von Antibiotikarückständen in Deutschland">
            <a:extLst>
              <a:ext uri="{FF2B5EF4-FFF2-40B4-BE49-F238E27FC236}">
                <a16:creationId xmlns:a16="http://schemas.microsoft.com/office/drawing/2014/main" id="{DF90EB51-13E6-5D2D-577E-224A2759278B}"/>
              </a:ext>
            </a:extLst>
          </p:cNvPr>
          <p:cNvPicPr>
            <a:picLocks noChangeAspect="1"/>
          </p:cNvPicPr>
          <p:nvPr/>
        </p:nvPicPr>
        <p:blipFill>
          <a:blip r:embed="rId3"/>
          <a:stretch>
            <a:fillRect/>
          </a:stretch>
        </p:blipFill>
        <p:spPr>
          <a:xfrm>
            <a:off x="3888035" y="1500554"/>
            <a:ext cx="7850791" cy="4841632"/>
          </a:xfrm>
          <a:prstGeom prst="rect">
            <a:avLst/>
          </a:prstGeom>
        </p:spPr>
      </p:pic>
      <p:sp>
        <p:nvSpPr>
          <p:cNvPr id="9" name="Text Placeholder 11">
            <a:extLst>
              <a:ext uri="{FF2B5EF4-FFF2-40B4-BE49-F238E27FC236}">
                <a16:creationId xmlns:a16="http://schemas.microsoft.com/office/drawing/2014/main" id="{0D50E2DA-6155-8C56-AC26-FF9430D5FC1F}"/>
              </a:ext>
            </a:extLst>
          </p:cNvPr>
          <p:cNvSpPr>
            <a:spLocks noGrp="1"/>
          </p:cNvSpPr>
          <p:nvPr>
            <p:ph type="body" sz="quarter" idx="15"/>
          </p:nvPr>
        </p:nvSpPr>
        <p:spPr>
          <a:xfrm>
            <a:off x="4936142" y="6245101"/>
            <a:ext cx="6658960" cy="284951"/>
          </a:xfrm>
        </p:spPr>
        <p:txBody>
          <a:bodyPr vert="horz" lIns="0" tIns="0" rIns="0" bIns="0" rtlCol="0" anchor="t">
            <a:noAutofit/>
          </a:bodyPr>
          <a:lstStyle/>
          <a:p>
            <a:r>
              <a:rPr lang="de-DE" dirty="0">
                <a:latin typeface="Calibri"/>
                <a:cs typeface="Calibri"/>
              </a:rPr>
              <a:t>Quelle: Schönfeld, J. Konradi S. </a:t>
            </a:r>
            <a:r>
              <a:rPr lang="de-DE" dirty="0" err="1">
                <a:latin typeface="Calibri"/>
                <a:cs typeface="Calibri"/>
              </a:rPr>
              <a:t>Berkner</a:t>
            </a:r>
            <a:r>
              <a:rPr lang="de-DE" dirty="0">
                <a:latin typeface="Calibri"/>
                <a:cs typeface="Calibri"/>
              </a:rPr>
              <a:t> S. Westphal Settele K. UMID 2/2017 </a:t>
            </a:r>
            <a:r>
              <a:rPr lang="de-DE" kern="0" dirty="0">
                <a:solidFill>
                  <a:schemeClr val="accent2"/>
                </a:solidFill>
                <a:latin typeface="Calibri"/>
                <a:cs typeface="Calibri"/>
                <a:hlinkClick r:id="rId4">
                  <a:extLst>
                    <a:ext uri="{A12FA001-AC4F-418D-AE19-62706E023703}">
                      <ahyp:hlinkClr xmlns:ahyp="http://schemas.microsoft.com/office/drawing/2018/hyperlinkcolor" val="tx"/>
                    </a:ext>
                  </a:extLst>
                </a:hlinkClick>
              </a:rPr>
              <a:t>https://www.umweltbundesamt.de/sites/default/files/medien/3240/publikationen/umid_02-2017_uba_antibiotika_0.pdf</a:t>
            </a:r>
            <a:endParaRPr lang="de-DE" kern="0" dirty="0">
              <a:solidFill>
                <a:schemeClr val="accent2"/>
              </a:solidFill>
              <a:latin typeface="Calibri"/>
              <a:cs typeface="Calibri"/>
            </a:endParaRPr>
          </a:p>
          <a:p>
            <a:endParaRPr lang="de-DE" dirty="0">
              <a:cs typeface="Calibri"/>
            </a:endParaRPr>
          </a:p>
        </p:txBody>
      </p:sp>
      <p:sp>
        <p:nvSpPr>
          <p:cNvPr id="4" name="Textplatzhalter 3"/>
          <p:cNvSpPr>
            <a:spLocks noGrp="1"/>
          </p:cNvSpPr>
          <p:nvPr>
            <p:ph type="body" sz="quarter" idx="13"/>
          </p:nvPr>
        </p:nvSpPr>
        <p:spPr/>
        <p:txBody>
          <a:bodyPr vert="horz" lIns="0" tIns="0" rIns="0" bIns="0" rtlCol="0" anchor="t">
            <a:normAutofit/>
          </a:bodyPr>
          <a:lstStyle/>
          <a:p>
            <a:r>
              <a:rPr lang="de-DE">
                <a:latin typeface="Calibri"/>
                <a:ea typeface="Calibri"/>
                <a:cs typeface="Calibri"/>
              </a:rPr>
              <a:t>Lernziel: Eintragspfade und Vorkommen von Arzneistoffen in der Umwelt</a:t>
            </a:r>
          </a:p>
          <a:p>
            <a:endParaRPr lang="de-DE">
              <a:latin typeface="Calibri"/>
              <a:ea typeface="Calibri"/>
              <a:cs typeface="Calibri"/>
            </a:endParaRPr>
          </a:p>
        </p:txBody>
      </p:sp>
      <p:sp>
        <p:nvSpPr>
          <p:cNvPr id="29" name="Slide Number Placeholder 2">
            <a:extLst>
              <a:ext uri="{FF2B5EF4-FFF2-40B4-BE49-F238E27FC236}">
                <a16:creationId xmlns:a16="http://schemas.microsoft.com/office/drawing/2014/main" id="{4BA82F18-AABC-0C92-30FC-37B43F715AC1}"/>
              </a:ext>
            </a:extLst>
          </p:cNvPr>
          <p:cNvSpPr>
            <a:spLocks noGrp="1"/>
          </p:cNvSpPr>
          <p:nvPr>
            <p:ph type="sldNum" sz="quarter" idx="12"/>
          </p:nvPr>
        </p:nvSpPr>
        <p:spPr>
          <a:xfrm>
            <a:off x="10822693" y="6597353"/>
            <a:ext cx="743017" cy="260648"/>
          </a:xfrm>
        </p:spPr>
        <p:txBody>
          <a:bodyPr/>
          <a:lstStyle/>
          <a:p>
            <a:fld id="{4F0D2E71-061B-4E4D-BF94-C6A9FAAAA5EA}" type="slidenum">
              <a:rPr lang="de-DE" smtClean="0"/>
              <a:pPr/>
              <a:t>29</a:t>
            </a:fld>
            <a:endParaRPr lang="de-DE"/>
          </a:p>
        </p:txBody>
      </p:sp>
    </p:spTree>
    <p:extLst>
      <p:ext uri="{BB962C8B-B14F-4D97-AF65-F5344CB8AC3E}">
        <p14:creationId xmlns:p14="http://schemas.microsoft.com/office/powerpoint/2010/main" val="933110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Hintergrund: Foto von Tabletten in Blisterverpackungen, © Roberto Sorin / unsplash.com">
            <a:extLst>
              <a:ext uri="{FF2B5EF4-FFF2-40B4-BE49-F238E27FC236}">
                <a16:creationId xmlns:a16="http://schemas.microsoft.com/office/drawing/2014/main" id="{E4CDAB3A-6BFE-66DB-3F25-3A0EC3068A3C}"/>
              </a:ext>
              <a:ext uri="{C183D7F6-B498-43B3-948B-1728B52AA6E4}">
                <adec:decorative xmlns:adec="http://schemas.microsoft.com/office/drawing/2017/decorative" val="0"/>
              </a:ext>
            </a:extLst>
          </p:cNvPr>
          <p:cNvPicPr>
            <a:picLocks noGrp="1" noChangeAspect="1"/>
          </p:cNvPicPr>
          <p:nvPr>
            <p:ph type="pic" sz="quarter" idx="10"/>
          </p:nvPr>
        </p:nvPicPr>
        <p:blipFill>
          <a:blip r:embed="rId2" cstate="print">
            <a:alphaModFix amt="30000"/>
            <a:extLst>
              <a:ext uri="{28A0092B-C50C-407E-A947-70E740481C1C}">
                <a14:useLocalDpi xmlns:a14="http://schemas.microsoft.com/office/drawing/2010/main" val="0"/>
              </a:ext>
            </a:extLst>
          </a:blip>
          <a:srcRect t="8344" b="8344"/>
          <a:stretch/>
        </p:blipFill>
        <p:spPr>
          <a:xfrm>
            <a:off x="181431" y="159515"/>
            <a:ext cx="11828836" cy="6521637"/>
          </a:xfrm>
        </p:spPr>
      </p:pic>
      <p:sp>
        <p:nvSpPr>
          <p:cNvPr id="11" name="Rectangle 10">
            <a:extLst>
              <a:ext uri="{FF2B5EF4-FFF2-40B4-BE49-F238E27FC236}">
                <a16:creationId xmlns:a16="http://schemas.microsoft.com/office/drawing/2014/main" id="{C3494ECE-9AAB-A1FC-20FF-918E4DD54F8D}"/>
              </a:ext>
              <a:ext uri="{C183D7F6-B498-43B3-948B-1728B52AA6E4}">
                <adec:decorative xmlns:adec="http://schemas.microsoft.com/office/drawing/2017/decorative" val="1"/>
              </a:ext>
            </a:extLst>
          </p:cNvPr>
          <p:cNvSpPr/>
          <p:nvPr/>
        </p:nvSpPr>
        <p:spPr>
          <a:xfrm>
            <a:off x="552450" y="469900"/>
            <a:ext cx="8326438" cy="5911850"/>
          </a:xfrm>
          <a:prstGeom prst="rect">
            <a:avLst/>
          </a:prstGeom>
          <a:solidFill>
            <a:schemeClr val="bg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Inhaltsplatzhalter 8"/>
          <p:cNvSpPr>
            <a:spLocks noGrp="1"/>
          </p:cNvSpPr>
          <p:nvPr>
            <p:ph idx="4294967295"/>
          </p:nvPr>
        </p:nvSpPr>
        <p:spPr>
          <a:xfrm>
            <a:off x="552450" y="1493838"/>
            <a:ext cx="8693149" cy="4525962"/>
          </a:xfrm>
        </p:spPr>
        <p:txBody>
          <a:bodyPr vert="horz" lIns="180000" tIns="0" rIns="0" bIns="0" rtlCol="0" anchor="t">
            <a:noAutofit/>
          </a:bodyPr>
          <a:lstStyle/>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Einleitung und Problematik</a:t>
            </a:r>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Gesellschaftlicher Umgang mit Arzneimitteln</a:t>
            </a:r>
            <a:endParaRPr lang="de-DE" sz="1600" cap="none">
              <a:latin typeface="+mj-lt"/>
              <a:cs typeface="Calibri"/>
            </a:endParaRPr>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Eintragspfade und Vorkommen von Arzneistoffen in der Umwelt</a:t>
            </a:r>
            <a:endParaRPr lang="de-DE" sz="1600" cap="none">
              <a:latin typeface="+mj-lt"/>
              <a:cs typeface="Calibri"/>
            </a:endParaRPr>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Wirkungen von Arzneistoffen in der Umwelt</a:t>
            </a:r>
            <a:endParaRPr lang="de-DE" sz="1600" cap="none">
              <a:latin typeface="+mj-lt"/>
              <a:cs typeface="Calibri"/>
            </a:endParaRPr>
          </a:p>
          <a:p>
            <a:pPr marL="285750" indent="-285750">
              <a:lnSpc>
                <a:spcPct val="200000"/>
              </a:lnSpc>
              <a:spcBef>
                <a:spcPct val="0"/>
              </a:spcBef>
              <a:buClr>
                <a:schemeClr val="accent1"/>
              </a:buClr>
              <a:buFont typeface="Arial" panose="020B0604020202020204" pitchFamily="34" charset="0"/>
              <a:buChar char="•"/>
            </a:pPr>
            <a:r>
              <a:rPr lang="de-DE" sz="1600" cap="none">
                <a:latin typeface="+mj-lt"/>
              </a:rPr>
              <a:t>Risikoabschätzung von pharmazeutischen Wirkstoffen in der Umwelt</a:t>
            </a:r>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Maßnahmen zur Vermeidung von Arzneistoffeinträgen in die Umwelt</a:t>
            </a:r>
            <a:endParaRPr lang="de-DE"/>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Fazit</a:t>
            </a:r>
            <a:endParaRPr lang="de-DE" sz="1600" cap="none">
              <a:latin typeface="+mj-lt"/>
              <a:cs typeface="Calibri"/>
            </a:endParaRPr>
          </a:p>
        </p:txBody>
      </p:sp>
      <p:sp>
        <p:nvSpPr>
          <p:cNvPr id="6" name="Foliennummernplatzhalter 5"/>
          <p:cNvSpPr>
            <a:spLocks noGrp="1"/>
          </p:cNvSpPr>
          <p:nvPr>
            <p:ph type="sldNum" sz="quarter" idx="4294967295"/>
          </p:nvPr>
        </p:nvSpPr>
        <p:spPr>
          <a:xfrm>
            <a:off x="11449050" y="6597650"/>
            <a:ext cx="742950" cy="260350"/>
          </a:xfrm>
        </p:spPr>
        <p:txBody>
          <a:bodyPr/>
          <a:lstStyle/>
          <a:p>
            <a:fld id="{4F0D2E71-061B-4E4D-BF94-C6A9FAAAA5EA}" type="slidenum">
              <a:rPr lang="de-DE" smtClean="0"/>
              <a:pPr/>
              <a:t>3</a:t>
            </a:fld>
            <a:endParaRPr lang="de-DE"/>
          </a:p>
        </p:txBody>
      </p:sp>
      <p:sp>
        <p:nvSpPr>
          <p:cNvPr id="8" name="Titel 7"/>
          <p:cNvSpPr>
            <a:spLocks noGrp="1"/>
          </p:cNvSpPr>
          <p:nvPr>
            <p:ph type="title" idx="4294967295"/>
          </p:nvPr>
        </p:nvSpPr>
        <p:spPr>
          <a:xfrm>
            <a:off x="535708" y="469900"/>
            <a:ext cx="10437091" cy="612775"/>
          </a:xfrm>
        </p:spPr>
        <p:txBody>
          <a:bodyPr lIns="180000">
            <a:normAutofit/>
          </a:bodyPr>
          <a:lstStyle/>
          <a:p>
            <a:r>
              <a:rPr lang="en-GB" err="1"/>
              <a:t>Lernziele</a:t>
            </a:r>
            <a:r>
              <a:rPr lang="en-GB"/>
              <a:t> </a:t>
            </a:r>
            <a:r>
              <a:rPr lang="en-GB" err="1"/>
              <a:t>Überblick</a:t>
            </a:r>
            <a:r>
              <a:rPr lang="en-GB"/>
              <a:t> </a:t>
            </a:r>
            <a:endParaRPr lang="de-DE"/>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009BD5"/>
                </a:solidFill>
                <a:latin typeface="Calibri"/>
                <a:cs typeface="Calibri"/>
              </a:rPr>
              <a:t>Arzneimittelwirkstoffe</a:t>
            </a:r>
            <a:r>
              <a:rPr lang="de-DE" sz="2300" dirty="0">
                <a:solidFill>
                  <a:srgbClr val="009BD5"/>
                </a:solidFill>
                <a:latin typeface="Calibri"/>
                <a:cs typeface="Calibri"/>
              </a:rPr>
              <a:t> </a:t>
            </a:r>
            <a:r>
              <a:rPr lang="de-DE" dirty="0">
                <a:solidFill>
                  <a:srgbClr val="009BD5"/>
                </a:solidFill>
                <a:latin typeface="Calibri"/>
                <a:cs typeface="Calibri"/>
              </a:rPr>
              <a:t>im</a:t>
            </a:r>
            <a:r>
              <a:rPr lang="de-DE" sz="2300" dirty="0">
                <a:solidFill>
                  <a:srgbClr val="009BD5"/>
                </a:solidFill>
                <a:latin typeface="Calibri"/>
                <a:cs typeface="Calibri"/>
              </a:rPr>
              <a:t> </a:t>
            </a:r>
            <a:r>
              <a:rPr lang="de-DE" dirty="0">
                <a:solidFill>
                  <a:srgbClr val="009BD5"/>
                </a:solidFill>
                <a:latin typeface="Calibri"/>
                <a:cs typeface="Calibri"/>
              </a:rPr>
              <a:t>Trinkwasser</a:t>
            </a:r>
            <a:endParaRPr lang="de-DE" dirty="0"/>
          </a:p>
        </p:txBody>
      </p:sp>
      <p:sp>
        <p:nvSpPr>
          <p:cNvPr id="5" name="Foliennummernplatzhalter 4"/>
          <p:cNvSpPr>
            <a:spLocks noGrp="1"/>
          </p:cNvSpPr>
          <p:nvPr>
            <p:ph type="sldNum" sz="quarter" idx="12"/>
          </p:nvPr>
        </p:nvSpPr>
        <p:spPr/>
        <p:txBody>
          <a:bodyPr/>
          <a:lstStyle/>
          <a:p>
            <a:fld id="{4F0D2E71-061B-4E4D-BF94-C6A9FAAAA5EA}" type="slidenum">
              <a:rPr lang="de-DE" dirty="0" smtClean="0"/>
              <a:pPr/>
              <a:t>30</a:t>
            </a:fld>
            <a:endParaRPr lang="de-DE"/>
          </a:p>
        </p:txBody>
      </p:sp>
      <p:sp>
        <p:nvSpPr>
          <p:cNvPr id="4" name="Textplatzhalter 3"/>
          <p:cNvSpPr>
            <a:spLocks noGrp="1"/>
          </p:cNvSpPr>
          <p:nvPr>
            <p:ph type="body" sz="quarter" idx="13"/>
          </p:nvPr>
        </p:nvSpPr>
        <p:spPr/>
        <p:txBody>
          <a:bodyPr/>
          <a:lstStyle/>
          <a:p>
            <a:r>
              <a:rPr lang="de-DE"/>
              <a:t>Lernziel: Eintragspfade und Vorkommen von Arzneistoffen in der Umwelt</a:t>
            </a:r>
          </a:p>
        </p:txBody>
      </p:sp>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6888088" y="6237288"/>
            <a:ext cx="4707015" cy="260648"/>
          </a:xfrm>
        </p:spPr>
        <p:txBody>
          <a:bodyPr/>
          <a:lstStyle/>
          <a:p>
            <a:pPr algn="r"/>
            <a:r>
              <a:rPr lang="de-DE" sz="1000">
                <a:solidFill>
                  <a:prstClr val="black"/>
                </a:solidFill>
                <a:latin typeface="+mj-lt"/>
                <a:cs typeface="Arial"/>
              </a:rPr>
              <a:t>Quelle: Einzelmessungen durch Forschungsinstitute und Länder zwischen 1994–2016 aus der UBA-Datenbank „Arzneimittel in der Umwelt“  v3 (2021), </a:t>
            </a:r>
            <a:r>
              <a:rPr lang="de-DE" sz="1000">
                <a:solidFill>
                  <a:schemeClr val="accent2"/>
                </a:solidFill>
                <a:latin typeface="+mj-lt"/>
                <a:cs typeface="Arial"/>
                <a:hlinkClick r:id="rId2">
                  <a:extLst>
                    <a:ext uri="{A12FA001-AC4F-418D-AE19-62706E023703}">
                      <ahyp:hlinkClr xmlns:ahyp="http://schemas.microsoft.com/office/drawing/2018/hyperlinkcolor" val="tx"/>
                    </a:ext>
                  </a:extLst>
                </a:hlinkClick>
              </a:rPr>
              <a:t>www.uba.de/db-pharm</a:t>
            </a:r>
            <a:endParaRPr lang="en-US">
              <a:solidFill>
                <a:schemeClr val="accent2"/>
              </a:solidFill>
            </a:endParaRPr>
          </a:p>
        </p:txBody>
      </p:sp>
      <p:sp>
        <p:nvSpPr>
          <p:cNvPr id="8" name="Inhaltsplatzhalter 7">
            <a:extLst>
              <a:ext uri="{FF2B5EF4-FFF2-40B4-BE49-F238E27FC236}">
                <a16:creationId xmlns:a16="http://schemas.microsoft.com/office/drawing/2014/main" id="{97B09881-C820-F718-4808-8A364C91B031}"/>
              </a:ext>
            </a:extLst>
          </p:cNvPr>
          <p:cNvSpPr>
            <a:spLocks noGrp="1"/>
          </p:cNvSpPr>
          <p:nvPr/>
        </p:nvSpPr>
        <p:spPr>
          <a:xfrm>
            <a:off x="552451" y="1576072"/>
            <a:ext cx="3988800" cy="4301149"/>
          </a:xfrm>
          <a:prstGeom prst="rect">
            <a:avLst/>
          </a:prstGeom>
        </p:spPr>
        <p:txBody>
          <a:bodyPr vert="horz" lIns="0" tIns="0" rIns="0" bIns="0" rtlCol="0" anchor="t">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b="1" cap="none" err="1">
                <a:latin typeface="Calibri"/>
                <a:ea typeface="+mn-lt"/>
                <a:cs typeface="+mn-lt"/>
              </a:rPr>
              <a:t>Gemessene</a:t>
            </a:r>
            <a:r>
              <a:rPr lang="en-US" b="1" cap="none">
                <a:latin typeface="Calibri"/>
                <a:ea typeface="+mn-lt"/>
                <a:cs typeface="+mn-lt"/>
              </a:rPr>
              <a:t> </a:t>
            </a:r>
            <a:r>
              <a:rPr lang="en-US" b="1" cap="none" err="1">
                <a:latin typeface="Calibri"/>
                <a:ea typeface="+mn-lt"/>
                <a:cs typeface="+mn-lt"/>
              </a:rPr>
              <a:t>Maximalwerte</a:t>
            </a:r>
            <a:r>
              <a:rPr lang="en-US" b="1" cap="none">
                <a:latin typeface="Calibri"/>
                <a:ea typeface="+mn-lt"/>
                <a:cs typeface="+mn-lt"/>
              </a:rPr>
              <a:t>: </a:t>
            </a:r>
            <a:endParaRPr lang="en-US" b="1" cap="none">
              <a:latin typeface="Calibri"/>
              <a:ea typeface="Calibri"/>
              <a:cs typeface="Calibri"/>
            </a:endParaRPr>
          </a:p>
          <a:p>
            <a:r>
              <a:rPr lang="en-US" b="0" cap="none" err="1">
                <a:latin typeface="Calibri"/>
                <a:ea typeface="+mn-lt"/>
                <a:cs typeface="+mn-lt"/>
              </a:rPr>
              <a:t>Kontrastmittel</a:t>
            </a:r>
            <a:r>
              <a:rPr lang="en-US" b="0" cap="none">
                <a:latin typeface="Calibri"/>
                <a:ea typeface="+mn-lt"/>
                <a:cs typeface="+mn-lt"/>
              </a:rPr>
              <a:t> </a:t>
            </a:r>
            <a:endParaRPr lang="en-US" b="0" cap="none">
              <a:latin typeface="Calibri"/>
              <a:ea typeface="Calibri"/>
              <a:cs typeface="Calibri"/>
            </a:endParaRPr>
          </a:p>
          <a:p>
            <a:pPr marL="285750" indent="-285750">
              <a:buClr>
                <a:schemeClr val="accent1"/>
              </a:buClr>
              <a:buFont typeface="Arial"/>
              <a:buChar char="•"/>
            </a:pPr>
            <a:r>
              <a:rPr lang="en-US" b="0" cap="none" err="1">
                <a:latin typeface="Calibri"/>
                <a:cs typeface="Calibri"/>
              </a:rPr>
              <a:t>Amidotrizoesäure</a:t>
            </a:r>
            <a:r>
              <a:rPr lang="en-US" b="0" cap="none">
                <a:latin typeface="Calibri"/>
                <a:cs typeface="Calibri"/>
              </a:rPr>
              <a:t> bis 0,47 µg/L </a:t>
            </a:r>
            <a:endParaRPr lang="en-US" b="0" cap="none">
              <a:latin typeface="Calibri"/>
              <a:ea typeface="Calibri"/>
              <a:cs typeface="Calibri"/>
            </a:endParaRPr>
          </a:p>
          <a:p>
            <a:pPr marL="285750" indent="-285750">
              <a:buClr>
                <a:schemeClr val="accent1"/>
              </a:buClr>
              <a:buFont typeface="Arial"/>
              <a:buChar char="•"/>
            </a:pPr>
            <a:r>
              <a:rPr lang="en-US" b="0" cap="none" err="1">
                <a:latin typeface="Calibri"/>
                <a:cs typeface="Calibri"/>
              </a:rPr>
              <a:t>Iomeprol</a:t>
            </a:r>
            <a:r>
              <a:rPr lang="en-US" b="0" cap="none">
                <a:latin typeface="Calibri"/>
                <a:cs typeface="Calibri"/>
              </a:rPr>
              <a:t> bis 0,092  µg/L </a:t>
            </a:r>
            <a:endParaRPr lang="en-US" b="0" cap="none">
              <a:latin typeface="Calibri"/>
              <a:ea typeface="Calibri"/>
              <a:cs typeface="Calibri"/>
            </a:endParaRPr>
          </a:p>
          <a:p>
            <a:endParaRPr lang="en-US">
              <a:latin typeface="Calibri"/>
              <a:ea typeface="Calibri"/>
              <a:cs typeface="Calibri"/>
            </a:endParaRPr>
          </a:p>
          <a:p>
            <a:r>
              <a:rPr lang="en-US" b="0" cap="none" err="1">
                <a:latin typeface="Calibri"/>
                <a:ea typeface="+mn-lt"/>
                <a:cs typeface="+mn-lt"/>
              </a:rPr>
              <a:t>Analgetika</a:t>
            </a:r>
            <a:r>
              <a:rPr lang="en-US" b="0" cap="none">
                <a:latin typeface="Calibri"/>
                <a:ea typeface="+mn-lt"/>
                <a:cs typeface="+mn-lt"/>
              </a:rPr>
              <a:t> </a:t>
            </a:r>
            <a:endParaRPr lang="en-US" b="0" cap="none">
              <a:latin typeface="Calibri"/>
              <a:ea typeface="Calibri"/>
              <a:cs typeface="Calibri"/>
            </a:endParaRPr>
          </a:p>
          <a:p>
            <a:pPr marL="285750" indent="-285750">
              <a:buClr>
                <a:schemeClr val="accent1"/>
              </a:buClr>
              <a:buFont typeface="Arial"/>
              <a:buChar char="•"/>
            </a:pPr>
            <a:r>
              <a:rPr lang="en-US" b="0" cap="none" err="1">
                <a:latin typeface="Calibri"/>
                <a:ea typeface="+mn-lt"/>
                <a:cs typeface="+mn-lt"/>
              </a:rPr>
              <a:t>Phenazon</a:t>
            </a:r>
            <a:r>
              <a:rPr lang="en-US" b="0" cap="none">
                <a:latin typeface="Calibri"/>
                <a:ea typeface="+mn-lt"/>
                <a:cs typeface="+mn-lt"/>
              </a:rPr>
              <a:t> bis 0,4 µg/L </a:t>
            </a:r>
            <a:endParaRPr lang="en-US" b="0" cap="none">
              <a:latin typeface="Calibri"/>
              <a:ea typeface="Calibri"/>
              <a:cs typeface="Calibri"/>
            </a:endParaRPr>
          </a:p>
          <a:p>
            <a:pPr marL="285750" indent="-285750">
              <a:buClr>
                <a:schemeClr val="accent1"/>
              </a:buClr>
              <a:buFont typeface="Arial"/>
              <a:buChar char="•"/>
            </a:pPr>
            <a:r>
              <a:rPr lang="en-US" b="0" cap="none">
                <a:latin typeface="Calibri"/>
                <a:ea typeface="+mn-lt"/>
                <a:cs typeface="+mn-lt"/>
              </a:rPr>
              <a:t>Diclofenac bis 0,006 µg/L </a:t>
            </a:r>
            <a:endParaRPr lang="en-US" b="0" cap="none">
              <a:latin typeface="Calibri"/>
              <a:ea typeface="Calibri"/>
              <a:cs typeface="Calibri"/>
            </a:endParaRPr>
          </a:p>
          <a:p>
            <a:endParaRPr lang="en-US" b="0" cap="none">
              <a:latin typeface="Calibri"/>
              <a:ea typeface="Calibri"/>
              <a:cs typeface="Calibri"/>
            </a:endParaRPr>
          </a:p>
          <a:p>
            <a:r>
              <a:rPr lang="en-US" b="0" cap="none" err="1">
                <a:latin typeface="Calibri"/>
                <a:ea typeface="+mn-lt"/>
                <a:cs typeface="+mn-lt"/>
              </a:rPr>
              <a:t>Psychopharmaka</a:t>
            </a:r>
            <a:r>
              <a:rPr lang="en-US" b="0" cap="none">
                <a:latin typeface="Calibri"/>
                <a:ea typeface="+mn-lt"/>
                <a:cs typeface="+mn-lt"/>
              </a:rPr>
              <a:t> </a:t>
            </a:r>
            <a:endParaRPr lang="en-US" b="0" cap="none">
              <a:latin typeface="Calibri"/>
              <a:ea typeface="Calibri"/>
              <a:cs typeface="Calibri"/>
            </a:endParaRPr>
          </a:p>
          <a:p>
            <a:pPr marL="285750" indent="-285750">
              <a:buClr>
                <a:schemeClr val="accent1"/>
              </a:buClr>
              <a:buFont typeface="Arial"/>
              <a:buChar char="•"/>
            </a:pPr>
            <a:r>
              <a:rPr lang="en-US" b="0" cap="none" err="1">
                <a:latin typeface="Calibri"/>
                <a:ea typeface="+mn-lt"/>
                <a:cs typeface="+mn-lt"/>
              </a:rPr>
              <a:t>Clozapin</a:t>
            </a:r>
            <a:r>
              <a:rPr lang="en-US" b="0" cap="none">
                <a:latin typeface="Calibri"/>
                <a:ea typeface="+mn-lt"/>
                <a:cs typeface="+mn-lt"/>
              </a:rPr>
              <a:t> bis 0,019 µg/L </a:t>
            </a:r>
            <a:endParaRPr lang="en-US" b="0" cap="none">
              <a:latin typeface="Calibri"/>
              <a:ea typeface="Calibri"/>
              <a:cs typeface="Calibri"/>
            </a:endParaRPr>
          </a:p>
          <a:p>
            <a:pPr marL="285750" indent="-285750">
              <a:buClr>
                <a:schemeClr val="accent1"/>
              </a:buClr>
              <a:buFont typeface="Arial"/>
              <a:buChar char="•"/>
            </a:pPr>
            <a:r>
              <a:rPr lang="en-US" b="0" cap="none" err="1">
                <a:latin typeface="Calibri"/>
                <a:ea typeface="+mn-lt"/>
                <a:cs typeface="+mn-lt"/>
              </a:rPr>
              <a:t>Pipamperon</a:t>
            </a:r>
            <a:r>
              <a:rPr lang="en-US" b="0" cap="none">
                <a:latin typeface="Calibri"/>
                <a:ea typeface="+mn-lt"/>
                <a:cs typeface="+mn-lt"/>
              </a:rPr>
              <a:t> bis 0,0017 µg/L </a:t>
            </a:r>
            <a:endParaRPr lang="en-US" b="0" cap="none">
              <a:latin typeface="Calibri"/>
              <a:ea typeface="Calibri"/>
              <a:cs typeface="Calibri"/>
            </a:endParaRPr>
          </a:p>
          <a:p>
            <a:endParaRPr lang="en-US" b="0" cap="none">
              <a:latin typeface="Calibri"/>
              <a:ea typeface="Calibri"/>
              <a:cs typeface="Calibri"/>
            </a:endParaRPr>
          </a:p>
          <a:p>
            <a:r>
              <a:rPr lang="en-US" b="0" cap="none" err="1">
                <a:latin typeface="Calibri"/>
                <a:ea typeface="+mn-lt"/>
                <a:cs typeface="+mn-lt"/>
              </a:rPr>
              <a:t>Lipidsenker</a:t>
            </a:r>
            <a:r>
              <a:rPr lang="en-US" b="0" cap="none">
                <a:latin typeface="Calibri"/>
                <a:ea typeface="+mn-lt"/>
                <a:cs typeface="+mn-lt"/>
              </a:rPr>
              <a:t> </a:t>
            </a:r>
            <a:endParaRPr lang="en-US" b="0" cap="none">
              <a:latin typeface="Calibri"/>
              <a:ea typeface="Calibri"/>
              <a:cs typeface="Calibri"/>
            </a:endParaRPr>
          </a:p>
          <a:p>
            <a:pPr marL="285750" indent="-285750">
              <a:buClr>
                <a:schemeClr val="accent1"/>
              </a:buClr>
              <a:buFont typeface="Arial"/>
              <a:buChar char="•"/>
            </a:pPr>
            <a:r>
              <a:rPr lang="en-US" b="0" cap="none" err="1">
                <a:latin typeface="Calibri"/>
                <a:ea typeface="+mn-lt"/>
                <a:cs typeface="+mn-lt"/>
              </a:rPr>
              <a:t>Clofibrinsäure</a:t>
            </a:r>
            <a:r>
              <a:rPr lang="en-US" b="0" cap="none">
                <a:latin typeface="Calibri"/>
                <a:ea typeface="+mn-lt"/>
                <a:cs typeface="+mn-lt"/>
              </a:rPr>
              <a:t> bis 0,27 µg/L </a:t>
            </a:r>
            <a:endParaRPr lang="en-US" b="0" cap="none">
              <a:latin typeface="Calibri"/>
              <a:ea typeface="Calibri"/>
              <a:cs typeface="Calibri"/>
            </a:endParaRPr>
          </a:p>
          <a:p>
            <a:pPr marL="285750" indent="-285750">
              <a:buClr>
                <a:schemeClr val="accent1"/>
              </a:buClr>
              <a:buFont typeface="Arial"/>
              <a:buChar char="•"/>
            </a:pPr>
            <a:r>
              <a:rPr lang="en-US" b="0" cap="none" err="1">
                <a:latin typeface="Calibri"/>
                <a:ea typeface="+mn-lt"/>
                <a:cs typeface="+mn-lt"/>
              </a:rPr>
              <a:t>Fenofibrat</a:t>
            </a:r>
            <a:r>
              <a:rPr lang="en-US" b="0" cap="none">
                <a:latin typeface="Calibri"/>
                <a:ea typeface="+mn-lt"/>
                <a:cs typeface="+mn-lt"/>
              </a:rPr>
              <a:t> bis 0,21 µg/L</a:t>
            </a:r>
            <a:endParaRPr lang="en-US" b="0" cap="none">
              <a:latin typeface="Calibri"/>
              <a:cs typeface="Calibri"/>
            </a:endParaRPr>
          </a:p>
          <a:p>
            <a:pPr algn="l"/>
            <a:endParaRPr lang="en-US" sz="1400">
              <a:latin typeface="Calibri"/>
              <a:ea typeface="Cambria"/>
              <a:cs typeface="Calibri"/>
            </a:endParaRPr>
          </a:p>
        </p:txBody>
      </p:sp>
      <p:sp>
        <p:nvSpPr>
          <p:cNvPr id="14" name="Textfeld 4">
            <a:extLst>
              <a:ext uri="{FF2B5EF4-FFF2-40B4-BE49-F238E27FC236}">
                <a16:creationId xmlns:a16="http://schemas.microsoft.com/office/drawing/2014/main" id="{0D05EFEB-B3E1-BCA5-9966-D5A3536241F0}"/>
              </a:ext>
            </a:extLst>
          </p:cNvPr>
          <p:cNvSpPr txBox="1"/>
          <p:nvPr/>
        </p:nvSpPr>
        <p:spPr>
          <a:xfrm>
            <a:off x="5797540" y="5829521"/>
            <a:ext cx="5793804" cy="284693"/>
          </a:xfrm>
          <a:prstGeom prst="rect">
            <a:avLst/>
          </a:prstGeom>
          <a:noFill/>
        </p:spPr>
        <p:txBody>
          <a:bodyPr wrap="square" lIns="91440" tIns="45720" rIns="91440" bIns="45720" rtlCol="0" anchor="t">
            <a:spAutoFit/>
          </a:bodyPr>
          <a:lstStyle/>
          <a:p>
            <a:pPr algn="r">
              <a:lnSpc>
                <a:spcPts val="1500"/>
              </a:lnSpc>
            </a:pPr>
            <a:r>
              <a:rPr lang="de-DE" sz="1300" b="1">
                <a:solidFill>
                  <a:schemeClr val="accent2"/>
                </a:solidFill>
                <a:latin typeface="+mj-lt"/>
              </a:rPr>
              <a:t>Anzahl nachgewiesener Wirkstoffe / Metabolite / Transformationsprodukte</a:t>
            </a:r>
            <a:endParaRPr lang="en-US"/>
          </a:p>
        </p:txBody>
      </p:sp>
      <p:pic>
        <p:nvPicPr>
          <p:cNvPr id="3" name="Picture 2" descr="Balkendiagramm Arzneimittelwirkstoffe im Trinkwasser">
            <a:extLst>
              <a:ext uri="{FF2B5EF4-FFF2-40B4-BE49-F238E27FC236}">
                <a16:creationId xmlns:a16="http://schemas.microsoft.com/office/drawing/2014/main" id="{ECCF5E4F-CD42-D3D1-36A5-0A3CFB1CC7CB}"/>
              </a:ext>
            </a:extLst>
          </p:cNvPr>
          <p:cNvPicPr>
            <a:picLocks noChangeAspect="1"/>
          </p:cNvPicPr>
          <p:nvPr/>
        </p:nvPicPr>
        <p:blipFill rotWithShape="1">
          <a:blip r:embed="rId3"/>
          <a:srcRect r="-130" b="23761"/>
          <a:stretch/>
        </p:blipFill>
        <p:spPr>
          <a:xfrm>
            <a:off x="4326399" y="1641231"/>
            <a:ext cx="7314052" cy="4232037"/>
          </a:xfrm>
          <a:prstGeom prst="rect">
            <a:avLst/>
          </a:prstGeom>
        </p:spPr>
      </p:pic>
    </p:spTree>
    <p:extLst>
      <p:ext uri="{BB962C8B-B14F-4D97-AF65-F5344CB8AC3E}">
        <p14:creationId xmlns:p14="http://schemas.microsoft.com/office/powerpoint/2010/main" val="2897427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9" descr="Hintergrund Foto FIsch im Wasser, © BarbaraJackson / pixabay.com">
            <a:extLst>
              <a:ext uri="{FF2B5EF4-FFF2-40B4-BE49-F238E27FC236}">
                <a16:creationId xmlns:a16="http://schemas.microsoft.com/office/drawing/2014/main" id="{DA44AAE3-33B6-4E80-50BC-184C6E394E65}"/>
              </a:ext>
            </a:extLst>
          </p:cNvPr>
          <p:cNvPicPr preferRelativeResize="0">
            <a:picLocks noChangeAspect="1"/>
          </p:cNvPicPr>
          <p:nvPr/>
        </p:nvPicPr>
        <p:blipFill>
          <a:blip r:embed="rId2">
            <a:alphaModFix amt="65000"/>
            <a:extLst>
              <a:ext uri="{28A0092B-C50C-407E-A947-70E740481C1C}">
                <a14:useLocalDpi xmlns:a14="http://schemas.microsoft.com/office/drawing/2010/main" val="0"/>
              </a:ext>
            </a:extLst>
          </a:blip>
          <a:srcRect t="8577" b="8577"/>
          <a:stretch/>
        </p:blipFill>
        <p:spPr>
          <a:xfrm flipH="1">
            <a:off x="179388" y="168088"/>
            <a:ext cx="11797794" cy="6516000"/>
          </a:xfrm>
          <a:prstGeom prst="rect">
            <a:avLst/>
          </a:prstGeom>
        </p:spPr>
      </p:pic>
      <p:sp>
        <p:nvSpPr>
          <p:cNvPr id="11" name="Rectangle 10">
            <a:extLst>
              <a:ext uri="{FF2B5EF4-FFF2-40B4-BE49-F238E27FC236}">
                <a16:creationId xmlns:a16="http://schemas.microsoft.com/office/drawing/2014/main" id="{C3494ECE-9AAB-A1FC-20FF-918E4DD54F8D}"/>
              </a:ext>
              <a:ext uri="{C183D7F6-B498-43B3-948B-1728B52AA6E4}">
                <adec:decorative xmlns:adec="http://schemas.microsoft.com/office/drawing/2017/decorative" val="1"/>
              </a:ext>
            </a:extLst>
          </p:cNvPr>
          <p:cNvSpPr/>
          <p:nvPr/>
        </p:nvSpPr>
        <p:spPr>
          <a:xfrm>
            <a:off x="552451" y="469900"/>
            <a:ext cx="8326438" cy="5911850"/>
          </a:xfrm>
          <a:prstGeom prst="rect">
            <a:avLst/>
          </a:prstGeom>
          <a:solidFill>
            <a:schemeClr val="bg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itel 7"/>
          <p:cNvSpPr>
            <a:spLocks noGrp="1"/>
          </p:cNvSpPr>
          <p:nvPr>
            <p:ph type="title" idx="4294967295"/>
          </p:nvPr>
        </p:nvSpPr>
        <p:spPr>
          <a:xfrm>
            <a:off x="535708" y="469900"/>
            <a:ext cx="10437091" cy="612775"/>
          </a:xfrm>
        </p:spPr>
        <p:txBody>
          <a:bodyPr lIns="180000">
            <a:normAutofit/>
          </a:bodyPr>
          <a:lstStyle/>
          <a:p>
            <a:r>
              <a:rPr lang="en-GB" err="1"/>
              <a:t>Lernziel</a:t>
            </a:r>
            <a:r>
              <a:rPr lang="en-GB"/>
              <a:t>: </a:t>
            </a:r>
            <a:r>
              <a:rPr lang="en-GB" err="1"/>
              <a:t>Wirkungen</a:t>
            </a:r>
            <a:r>
              <a:rPr lang="en-GB"/>
              <a:t> von </a:t>
            </a:r>
            <a:r>
              <a:rPr lang="en-GB" err="1"/>
              <a:t>Arzneistoffen</a:t>
            </a:r>
            <a:r>
              <a:rPr lang="en-GB"/>
              <a:t> in der Umwelt</a:t>
            </a:r>
            <a:endParaRPr lang="de-DE"/>
          </a:p>
        </p:txBody>
      </p:sp>
      <p:sp>
        <p:nvSpPr>
          <p:cNvPr id="9" name="Inhaltsplatzhalter 8"/>
          <p:cNvSpPr>
            <a:spLocks noGrp="1"/>
          </p:cNvSpPr>
          <p:nvPr>
            <p:ph idx="4294967295"/>
          </p:nvPr>
        </p:nvSpPr>
        <p:spPr>
          <a:xfrm>
            <a:off x="552451" y="1312863"/>
            <a:ext cx="7677150" cy="4525962"/>
          </a:xfrm>
        </p:spPr>
        <p:txBody>
          <a:bodyPr vert="horz" lIns="180000" tIns="0" rIns="0" bIns="0" rtlCol="0" anchor="t">
            <a:noAutofit/>
          </a:bodyPr>
          <a:lstStyle/>
          <a:p>
            <a:pPr marL="285750" lvl="0" indent="-285750">
              <a:lnSpc>
                <a:spcPct val="200000"/>
              </a:lnSpc>
              <a:spcBef>
                <a:spcPct val="0"/>
              </a:spcBef>
              <a:buClr>
                <a:schemeClr val="accent1"/>
              </a:buClr>
              <a:buFont typeface="Arial" panose="020B0604020202020204" pitchFamily="34" charset="0"/>
              <a:buChar char="•"/>
            </a:pPr>
            <a:r>
              <a:rPr lang="de-DE" sz="1600" cap="none" dirty="0">
                <a:latin typeface="+mj-lt"/>
              </a:rPr>
              <a:t>Einleitung und Problematik</a:t>
            </a:r>
          </a:p>
          <a:p>
            <a:pPr marL="285750" lvl="0" indent="-285750">
              <a:lnSpc>
                <a:spcPct val="200000"/>
              </a:lnSpc>
              <a:spcBef>
                <a:spcPct val="0"/>
              </a:spcBef>
              <a:buClr>
                <a:schemeClr val="accent1"/>
              </a:buClr>
              <a:buFont typeface="Arial" panose="020B0604020202020204" pitchFamily="34" charset="0"/>
              <a:buChar char="•"/>
            </a:pPr>
            <a:r>
              <a:rPr lang="de-DE" sz="1600" cap="none" dirty="0">
                <a:latin typeface="+mj-lt"/>
              </a:rPr>
              <a:t>Gesellschaftlicher Umgang mit Arzneimitteln</a:t>
            </a:r>
            <a:endParaRPr lang="de-DE" sz="1600" cap="none" dirty="0">
              <a:latin typeface="+mj-lt"/>
              <a:cs typeface="Calibri"/>
            </a:endParaRPr>
          </a:p>
          <a:p>
            <a:pPr marL="285750" lvl="0" indent="-285750">
              <a:lnSpc>
                <a:spcPct val="200000"/>
              </a:lnSpc>
              <a:spcBef>
                <a:spcPct val="0"/>
              </a:spcBef>
              <a:buClr>
                <a:schemeClr val="accent1"/>
              </a:buClr>
              <a:buFont typeface="Arial" panose="020B0604020202020204" pitchFamily="34" charset="0"/>
              <a:buChar char="•"/>
            </a:pPr>
            <a:r>
              <a:rPr lang="de-DE" sz="1600" cap="none" dirty="0">
                <a:latin typeface="+mj-lt"/>
              </a:rPr>
              <a:t>Eintragspfade und Vorkommen von Arzneistoffen in der Umwelt</a:t>
            </a:r>
            <a:endParaRPr lang="de-DE" sz="1600" cap="none" dirty="0">
              <a:latin typeface="+mj-lt"/>
              <a:cs typeface="Calibri"/>
            </a:endParaRPr>
          </a:p>
          <a:p>
            <a:pPr marL="285750" lvl="0" indent="-285750">
              <a:lnSpc>
                <a:spcPct val="200000"/>
              </a:lnSpc>
              <a:spcBef>
                <a:spcPct val="0"/>
              </a:spcBef>
              <a:buClr>
                <a:schemeClr val="accent1"/>
              </a:buClr>
              <a:buFont typeface="Arial" panose="020B0604020202020204" pitchFamily="34" charset="0"/>
              <a:buChar char="•"/>
            </a:pPr>
            <a:r>
              <a:rPr lang="de-DE" sz="1600" cap="none" dirty="0">
                <a:solidFill>
                  <a:schemeClr val="accent2"/>
                </a:solidFill>
                <a:latin typeface="+mj-lt"/>
              </a:rPr>
              <a:t>Wirkungen von Arzneistoffen in der Umwelt</a:t>
            </a:r>
            <a:endParaRPr lang="de-DE" sz="1600" cap="none" dirty="0">
              <a:solidFill>
                <a:schemeClr val="accent2"/>
              </a:solidFill>
              <a:latin typeface="+mj-lt"/>
              <a:cs typeface="Calibri"/>
            </a:endParaRPr>
          </a:p>
          <a:p>
            <a:pPr marL="645160" lvl="2" indent="-285750">
              <a:lnSpc>
                <a:spcPts val="2200"/>
              </a:lnSpc>
              <a:spcBef>
                <a:spcPct val="0"/>
              </a:spcBef>
              <a:buFont typeface="Arial" panose="020B0604020202020204" pitchFamily="34" charset="0"/>
              <a:buChar char="•"/>
            </a:pPr>
            <a:r>
              <a:rPr lang="de-DE" sz="1600" dirty="0">
                <a:solidFill>
                  <a:schemeClr val="accent2"/>
                </a:solidFill>
                <a:latin typeface="+mj-lt"/>
              </a:rPr>
              <a:t>Pharmakologische Targets – nicht nur im Menschen</a:t>
            </a:r>
            <a:endParaRPr lang="de-DE" sz="1600" dirty="0">
              <a:solidFill>
                <a:schemeClr val="accent2"/>
              </a:solidFill>
              <a:latin typeface="+mj-lt"/>
              <a:cs typeface="Calibri"/>
            </a:endParaRPr>
          </a:p>
          <a:p>
            <a:pPr marL="645160" lvl="2" indent="-285750">
              <a:lnSpc>
                <a:spcPts val="2200"/>
              </a:lnSpc>
              <a:spcBef>
                <a:spcPct val="0"/>
              </a:spcBef>
              <a:buFont typeface="Arial" panose="020B0604020202020204" pitchFamily="34" charset="0"/>
              <a:buChar char="•"/>
            </a:pPr>
            <a:r>
              <a:rPr lang="de-DE" sz="1600" dirty="0">
                <a:solidFill>
                  <a:schemeClr val="accent2"/>
                </a:solidFill>
                <a:latin typeface="+mj-lt"/>
              </a:rPr>
              <a:t>Toxizität von Humanarzneimittelwirkstoffen für Nichtzielorganismen</a:t>
            </a:r>
            <a:endParaRPr lang="de-DE" sz="1600" dirty="0">
              <a:solidFill>
                <a:schemeClr val="accent2"/>
              </a:solidFill>
              <a:latin typeface="+mj-lt"/>
              <a:cs typeface="Calibri"/>
            </a:endParaRPr>
          </a:p>
          <a:p>
            <a:pPr marL="645160" lvl="2" indent="-285750">
              <a:lnSpc>
                <a:spcPts val="2200"/>
              </a:lnSpc>
              <a:spcBef>
                <a:spcPct val="0"/>
              </a:spcBef>
              <a:spcAft>
                <a:spcPts val="600"/>
              </a:spcAft>
              <a:buFont typeface="Arial" panose="020B0604020202020204" pitchFamily="34" charset="0"/>
              <a:buChar char="•"/>
            </a:pPr>
            <a:r>
              <a:rPr lang="de-DE" sz="1600" dirty="0">
                <a:solidFill>
                  <a:schemeClr val="accent2"/>
                </a:solidFill>
                <a:latin typeface="+mj-lt"/>
              </a:rPr>
              <a:t>Kritisches </a:t>
            </a:r>
            <a:r>
              <a:rPr lang="de-DE" sz="1600" dirty="0">
                <a:solidFill>
                  <a:srgbClr val="005F85"/>
                </a:solidFill>
                <a:latin typeface="+mj-lt"/>
              </a:rPr>
              <a:t>Beispiel</a:t>
            </a:r>
            <a:r>
              <a:rPr lang="de-DE" sz="1600" dirty="0">
                <a:solidFill>
                  <a:schemeClr val="accent2"/>
                </a:solidFill>
                <a:latin typeface="+mj-lt"/>
              </a:rPr>
              <a:t> im Detail: </a:t>
            </a:r>
            <a:r>
              <a:rPr lang="de-DE" sz="1600" dirty="0" err="1">
                <a:solidFill>
                  <a:schemeClr val="accent2"/>
                </a:solidFill>
                <a:latin typeface="+mj-lt"/>
              </a:rPr>
              <a:t>Diclofenac</a:t>
            </a:r>
            <a:r>
              <a:rPr lang="de-DE" sz="1600" dirty="0">
                <a:solidFill>
                  <a:schemeClr val="accent2"/>
                </a:solidFill>
                <a:latin typeface="+mj-lt"/>
              </a:rPr>
              <a:t> </a:t>
            </a:r>
            <a:endParaRPr lang="de-DE" sz="1600" dirty="0">
              <a:solidFill>
                <a:schemeClr val="accent2"/>
              </a:solidFill>
              <a:latin typeface="+mj-lt"/>
              <a:cs typeface="Calibri"/>
            </a:endParaRPr>
          </a:p>
          <a:p>
            <a:pPr marL="1318895" lvl="2" indent="-285750">
              <a:lnSpc>
                <a:spcPct val="100000"/>
              </a:lnSpc>
              <a:spcBef>
                <a:spcPct val="0"/>
              </a:spcBef>
              <a:buClr>
                <a:schemeClr val="accent2"/>
              </a:buClr>
              <a:buFont typeface="Arial" panose="020B0604020202020204" pitchFamily="34" charset="0"/>
              <a:buChar char="•"/>
            </a:pPr>
            <a:r>
              <a:rPr lang="de-DE" sz="1600" dirty="0">
                <a:solidFill>
                  <a:srgbClr val="005F85"/>
                </a:solidFill>
                <a:latin typeface="+mj-lt"/>
              </a:rPr>
              <a:t>Verbrauch und Vorkommen in der Umwelt</a:t>
            </a:r>
            <a:endParaRPr lang="de-DE" sz="1600" dirty="0">
              <a:solidFill>
                <a:srgbClr val="005F85"/>
              </a:solidFill>
              <a:latin typeface="+mj-lt"/>
              <a:cs typeface="Calibri"/>
            </a:endParaRPr>
          </a:p>
          <a:p>
            <a:pPr marL="1318895" lvl="2" indent="-285750">
              <a:lnSpc>
                <a:spcPct val="100000"/>
              </a:lnSpc>
              <a:spcBef>
                <a:spcPct val="0"/>
              </a:spcBef>
              <a:buClr>
                <a:schemeClr val="accent2"/>
              </a:buClr>
              <a:buFont typeface="Arial" panose="020B0604020202020204" pitchFamily="34" charset="0"/>
              <a:buChar char="•"/>
            </a:pPr>
            <a:r>
              <a:rPr lang="de-DE" sz="1600" dirty="0">
                <a:solidFill>
                  <a:srgbClr val="005F85"/>
                </a:solidFill>
                <a:latin typeface="+mj-lt"/>
              </a:rPr>
              <a:t>Wirkung auf Umweltorganismen </a:t>
            </a:r>
            <a:endParaRPr lang="de-DE" sz="1600" dirty="0">
              <a:solidFill>
                <a:srgbClr val="005F85"/>
              </a:solidFill>
              <a:latin typeface="+mj-lt"/>
              <a:cs typeface="Calibri"/>
            </a:endParaRPr>
          </a:p>
          <a:p>
            <a:pPr marL="1318895" lvl="2" indent="-285750">
              <a:lnSpc>
                <a:spcPct val="100000"/>
              </a:lnSpc>
              <a:spcBef>
                <a:spcPct val="0"/>
              </a:spcBef>
              <a:buClr>
                <a:schemeClr val="accent2"/>
              </a:buClr>
              <a:buFont typeface="Arial" panose="020B0604020202020204" pitchFamily="34" charset="0"/>
              <a:buChar char="•"/>
            </a:pPr>
            <a:r>
              <a:rPr lang="de-DE" sz="1600" dirty="0">
                <a:solidFill>
                  <a:srgbClr val="005F85"/>
                </a:solidFill>
                <a:latin typeface="+mj-lt"/>
              </a:rPr>
              <a:t>Verbleib und Abbau</a:t>
            </a:r>
            <a:endParaRPr lang="de-DE" sz="1600" dirty="0">
              <a:solidFill>
                <a:srgbClr val="005F85"/>
              </a:solidFill>
              <a:latin typeface="+mj-lt"/>
              <a:cs typeface="Calibri"/>
            </a:endParaRPr>
          </a:p>
          <a:p>
            <a:pPr marL="285750" indent="-285750">
              <a:lnSpc>
                <a:spcPct val="200000"/>
              </a:lnSpc>
              <a:spcBef>
                <a:spcPct val="0"/>
              </a:spcBef>
              <a:buClr>
                <a:schemeClr val="accent1"/>
              </a:buClr>
              <a:buFont typeface="Arial" panose="020B0604020202020204" pitchFamily="34" charset="0"/>
              <a:buChar char="•"/>
            </a:pPr>
            <a:r>
              <a:rPr lang="de-DE" sz="1600" cap="none" dirty="0">
                <a:latin typeface="+mj-lt"/>
              </a:rPr>
              <a:t>Risikoabschätzung von pharmazeutischen Wirkstoffen in der Umwelt</a:t>
            </a:r>
          </a:p>
          <a:p>
            <a:pPr marL="285750" lvl="0" indent="-285750">
              <a:lnSpc>
                <a:spcPct val="200000"/>
              </a:lnSpc>
              <a:spcBef>
                <a:spcPct val="0"/>
              </a:spcBef>
              <a:buClr>
                <a:schemeClr val="accent1"/>
              </a:buClr>
              <a:buFont typeface="Arial" panose="020B0604020202020204" pitchFamily="34" charset="0"/>
              <a:buChar char="•"/>
            </a:pPr>
            <a:r>
              <a:rPr lang="de-DE" sz="1600" cap="none" dirty="0">
                <a:latin typeface="+mj-lt"/>
              </a:rPr>
              <a:t>Maßnahmen zur Vermeidung von Arzneistoffeinträgen in die Umwelt</a:t>
            </a:r>
            <a:endParaRPr lang="de-DE" dirty="0"/>
          </a:p>
          <a:p>
            <a:pPr marL="285750" lvl="0" indent="-285750">
              <a:lnSpc>
                <a:spcPct val="200000"/>
              </a:lnSpc>
              <a:spcBef>
                <a:spcPct val="0"/>
              </a:spcBef>
              <a:buClr>
                <a:schemeClr val="accent1"/>
              </a:buClr>
              <a:buFont typeface="Arial" panose="020B0604020202020204" pitchFamily="34" charset="0"/>
              <a:buChar char="•"/>
            </a:pPr>
            <a:r>
              <a:rPr lang="de-DE" sz="1600" cap="none" dirty="0">
                <a:latin typeface="+mj-lt"/>
              </a:rPr>
              <a:t>Fazit</a:t>
            </a:r>
            <a:endParaRPr lang="de-DE" sz="1600" cap="none" dirty="0">
              <a:latin typeface="+mj-lt"/>
              <a:cs typeface="Calibri"/>
            </a:endParaRPr>
          </a:p>
        </p:txBody>
      </p:sp>
      <p:sp>
        <p:nvSpPr>
          <p:cNvPr id="6" name="Foliennummernplatzhalter 5"/>
          <p:cNvSpPr>
            <a:spLocks noGrp="1"/>
          </p:cNvSpPr>
          <p:nvPr>
            <p:ph type="sldNum" sz="quarter" idx="4294967295"/>
          </p:nvPr>
        </p:nvSpPr>
        <p:spPr>
          <a:xfrm>
            <a:off x="11449050" y="6597650"/>
            <a:ext cx="742950" cy="260350"/>
          </a:xfrm>
        </p:spPr>
        <p:txBody>
          <a:bodyPr/>
          <a:lstStyle/>
          <a:p>
            <a:fld id="{4F0D2E71-061B-4E4D-BF94-C6A9FAAAA5EA}" type="slidenum">
              <a:rPr lang="de-DE" smtClean="0"/>
              <a:pPr/>
              <a:t>31</a:t>
            </a:fld>
            <a:endParaRPr lang="de-DE"/>
          </a:p>
        </p:txBody>
      </p:sp>
    </p:spTree>
    <p:extLst>
      <p:ext uri="{BB962C8B-B14F-4D97-AF65-F5344CB8AC3E}">
        <p14:creationId xmlns:p14="http://schemas.microsoft.com/office/powerpoint/2010/main" val="21847754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Pharmakologische Targets – nicht nur im Menschen</a:t>
            </a:r>
          </a:p>
        </p:txBody>
      </p:sp>
      <p:pic>
        <p:nvPicPr>
          <p:cNvPr id="10" name="Picture 9" descr="Infografik Pharmakologische Targets – nicht nur im Menschen">
            <a:extLst>
              <a:ext uri="{FF2B5EF4-FFF2-40B4-BE49-F238E27FC236}">
                <a16:creationId xmlns:a16="http://schemas.microsoft.com/office/drawing/2014/main" id="{6881E7BC-6A31-AC43-EBE3-E706262ECDB6}"/>
              </a:ext>
            </a:extLst>
          </p:cNvPr>
          <p:cNvPicPr>
            <a:picLocks noChangeAspect="1"/>
          </p:cNvPicPr>
          <p:nvPr/>
        </p:nvPicPr>
        <p:blipFill>
          <a:blip r:embed="rId3"/>
          <a:stretch>
            <a:fillRect/>
          </a:stretch>
        </p:blipFill>
        <p:spPr>
          <a:xfrm>
            <a:off x="594244" y="1230489"/>
            <a:ext cx="5133291" cy="4914429"/>
          </a:xfrm>
          <a:prstGeom prst="rect">
            <a:avLst/>
          </a:prstGeom>
        </p:spPr>
      </p:pic>
      <p:sp>
        <p:nvSpPr>
          <p:cNvPr id="3" name="TextBox 2">
            <a:extLst>
              <a:ext uri="{FF2B5EF4-FFF2-40B4-BE49-F238E27FC236}">
                <a16:creationId xmlns:a16="http://schemas.microsoft.com/office/drawing/2014/main" id="{D8C5583A-D722-50FA-F040-598A6CE360C4}"/>
              </a:ext>
            </a:extLst>
          </p:cNvPr>
          <p:cNvSpPr txBox="1"/>
          <p:nvPr/>
        </p:nvSpPr>
        <p:spPr>
          <a:xfrm>
            <a:off x="6436804" y="1286465"/>
            <a:ext cx="4921784" cy="44935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dirty="0" err="1">
                <a:latin typeface="+mj-lt"/>
                <a:ea typeface="Cambria"/>
                <a:cs typeface="Calibri"/>
              </a:rPr>
              <a:t>Verteilung</a:t>
            </a:r>
            <a:r>
              <a:rPr lang="en-US" sz="1100" dirty="0">
                <a:latin typeface="+mj-lt"/>
                <a:ea typeface="Cambria"/>
                <a:cs typeface="Calibri"/>
              </a:rPr>
              <a:t> der </a:t>
            </a:r>
            <a:r>
              <a:rPr lang="en-US" sz="1100" u="sng" dirty="0" err="1">
                <a:latin typeface="+mj-lt"/>
                <a:ea typeface="Cambria"/>
                <a:cs typeface="Calibri"/>
              </a:rPr>
              <a:t>umwelttoxikologischen</a:t>
            </a:r>
            <a:r>
              <a:rPr lang="en-US" sz="1100" u="sng" dirty="0">
                <a:latin typeface="+mj-lt"/>
                <a:ea typeface="Cambria"/>
                <a:cs typeface="Calibri"/>
              </a:rPr>
              <a:t> </a:t>
            </a:r>
            <a:r>
              <a:rPr lang="en-US" sz="1100" u="sng" dirty="0" err="1">
                <a:latin typeface="+mj-lt"/>
                <a:ea typeface="Cambria"/>
                <a:cs typeface="Calibri"/>
              </a:rPr>
              <a:t>Daten</a:t>
            </a:r>
            <a:r>
              <a:rPr lang="en-US" sz="1100" u="sng" dirty="0">
                <a:latin typeface="+mj-lt"/>
                <a:ea typeface="Cambria"/>
                <a:cs typeface="Calibri"/>
              </a:rPr>
              <a:t> </a:t>
            </a:r>
            <a:r>
              <a:rPr lang="en-US" sz="1100" dirty="0">
                <a:latin typeface="+mj-lt"/>
                <a:ea typeface="Cambria"/>
                <a:cs typeface="Calibri"/>
              </a:rPr>
              <a:t>auf </a:t>
            </a:r>
            <a:r>
              <a:rPr lang="en-US" sz="1100" dirty="0" err="1">
                <a:latin typeface="+mj-lt"/>
                <a:ea typeface="Cambria"/>
                <a:cs typeface="Calibri"/>
              </a:rPr>
              <a:t>Arzneimittel</a:t>
            </a:r>
            <a:r>
              <a:rPr lang="en-US" sz="1100" dirty="0">
                <a:latin typeface="+mj-lt"/>
                <a:ea typeface="Cambria"/>
                <a:cs typeface="Calibri"/>
              </a:rPr>
              <a:t> und </a:t>
            </a:r>
            <a:r>
              <a:rPr lang="en-US" sz="1100" dirty="0" err="1">
                <a:latin typeface="+mj-lt"/>
                <a:ea typeface="Cambria"/>
                <a:cs typeface="Calibri"/>
              </a:rPr>
              <a:t>Zielprotein</a:t>
            </a:r>
            <a:r>
              <a:rPr lang="en-US" sz="1100" dirty="0">
                <a:latin typeface="+mj-lt"/>
                <a:ea typeface="Cambria"/>
                <a:cs typeface="Calibri"/>
              </a:rPr>
              <a:t>-Klassen </a:t>
            </a:r>
            <a:r>
              <a:rPr lang="en-US" sz="1100" dirty="0" err="1">
                <a:latin typeface="+mj-lt"/>
                <a:ea typeface="Cambria"/>
                <a:cs typeface="Calibri"/>
              </a:rPr>
              <a:t>sowie</a:t>
            </a:r>
            <a:r>
              <a:rPr lang="en-US" sz="1100" dirty="0">
                <a:latin typeface="+mj-lt"/>
                <a:ea typeface="Cambria"/>
                <a:cs typeface="Calibri"/>
              </a:rPr>
              <a:t> die </a:t>
            </a:r>
            <a:r>
              <a:rPr lang="en-US" sz="1100" dirty="0" err="1">
                <a:latin typeface="+mj-lt"/>
                <a:ea typeface="Cambria"/>
                <a:cs typeface="Calibri"/>
              </a:rPr>
              <a:t>evolutionäre</a:t>
            </a:r>
            <a:r>
              <a:rPr lang="en-US" sz="1100" dirty="0">
                <a:latin typeface="+mj-lt"/>
                <a:ea typeface="Cambria"/>
                <a:cs typeface="Calibri"/>
              </a:rPr>
              <a:t> </a:t>
            </a:r>
            <a:r>
              <a:rPr lang="en-US" sz="1100" dirty="0" err="1">
                <a:latin typeface="+mj-lt"/>
                <a:ea typeface="Cambria"/>
                <a:cs typeface="Calibri"/>
              </a:rPr>
              <a:t>Erhaltung</a:t>
            </a:r>
            <a:r>
              <a:rPr lang="en-US" sz="1100" dirty="0">
                <a:latin typeface="+mj-lt"/>
                <a:ea typeface="Cambria"/>
                <a:cs typeface="Calibri"/>
              </a:rPr>
              <a:t> der </a:t>
            </a:r>
            <a:r>
              <a:rPr lang="en-US" sz="1100" dirty="0" err="1">
                <a:latin typeface="+mj-lt"/>
                <a:ea typeface="Cambria"/>
                <a:cs typeface="Calibri"/>
              </a:rPr>
              <a:t>Zielproteine</a:t>
            </a:r>
            <a:r>
              <a:rPr lang="en-US" sz="1100" dirty="0">
                <a:latin typeface="+mj-lt"/>
                <a:ea typeface="Cambria"/>
                <a:cs typeface="Calibri"/>
              </a:rPr>
              <a:t>. Die </a:t>
            </a:r>
            <a:r>
              <a:rPr lang="en-US" sz="1100" dirty="0" err="1">
                <a:latin typeface="+mj-lt"/>
                <a:ea typeface="Cambria"/>
                <a:cs typeface="Calibri"/>
              </a:rPr>
              <a:t>Anzahl</a:t>
            </a:r>
            <a:r>
              <a:rPr lang="en-US" sz="1100" dirty="0">
                <a:latin typeface="+mj-lt"/>
                <a:ea typeface="Cambria"/>
                <a:cs typeface="Calibri"/>
              </a:rPr>
              <a:t> der </a:t>
            </a:r>
            <a:r>
              <a:rPr lang="en-US" sz="1100" dirty="0" err="1">
                <a:latin typeface="+mj-lt"/>
                <a:ea typeface="Cambria"/>
                <a:cs typeface="Calibri"/>
              </a:rPr>
              <a:t>niedermolekularen</a:t>
            </a:r>
            <a:r>
              <a:rPr lang="en-US" sz="1100" dirty="0">
                <a:latin typeface="+mj-lt"/>
                <a:ea typeface="Cambria"/>
                <a:cs typeface="Calibri"/>
              </a:rPr>
              <a:t> </a:t>
            </a:r>
            <a:r>
              <a:rPr lang="en-US" sz="1100" dirty="0" err="1">
                <a:latin typeface="+mj-lt"/>
                <a:ea typeface="Cambria"/>
                <a:cs typeface="Calibri"/>
              </a:rPr>
              <a:t>Arzneimittel</a:t>
            </a:r>
            <a:r>
              <a:rPr lang="en-US" sz="1100" dirty="0">
                <a:latin typeface="+mj-lt"/>
                <a:ea typeface="Cambria"/>
                <a:cs typeface="Calibri"/>
              </a:rPr>
              <a:t> (</a:t>
            </a:r>
            <a:r>
              <a:rPr lang="en-US" sz="1100" dirty="0" err="1">
                <a:latin typeface="+mj-lt"/>
                <a:ea typeface="Cambria"/>
                <a:cs typeface="Calibri"/>
              </a:rPr>
              <a:t>blau</a:t>
            </a:r>
            <a:r>
              <a:rPr lang="en-US" sz="1100" dirty="0">
                <a:latin typeface="+mj-lt"/>
                <a:ea typeface="Cambria"/>
                <a:cs typeface="Calibri"/>
              </a:rPr>
              <a:t>) und </a:t>
            </a:r>
            <a:r>
              <a:rPr lang="en-US" sz="1100" dirty="0" err="1">
                <a:latin typeface="+mj-lt"/>
                <a:ea typeface="Cambria"/>
                <a:cs typeface="Calibri"/>
              </a:rPr>
              <a:t>ihre</a:t>
            </a:r>
            <a:r>
              <a:rPr lang="en-US" sz="1100" dirty="0">
                <a:latin typeface="+mj-lt"/>
                <a:ea typeface="Cambria"/>
                <a:cs typeface="Calibri"/>
              </a:rPr>
              <a:t> </a:t>
            </a:r>
            <a:r>
              <a:rPr lang="en-US" sz="1100" dirty="0" err="1">
                <a:latin typeface="+mj-lt"/>
                <a:ea typeface="Cambria"/>
                <a:cs typeface="Calibri"/>
              </a:rPr>
              <a:t>entsprechenden</a:t>
            </a:r>
            <a:r>
              <a:rPr lang="en-US" sz="1100" dirty="0">
                <a:latin typeface="+mj-lt"/>
                <a:ea typeface="Cambria"/>
                <a:cs typeface="Calibri"/>
              </a:rPr>
              <a:t> </a:t>
            </a:r>
            <a:r>
              <a:rPr lang="en-US" sz="1100" dirty="0" err="1">
                <a:latin typeface="+mj-lt"/>
                <a:ea typeface="Cambria"/>
                <a:cs typeface="Calibri"/>
              </a:rPr>
              <a:t>menschlichen</a:t>
            </a:r>
            <a:r>
              <a:rPr lang="en-US" sz="1100" dirty="0">
                <a:latin typeface="+mj-lt"/>
                <a:ea typeface="Cambria"/>
                <a:cs typeface="Calibri"/>
              </a:rPr>
              <a:t> </a:t>
            </a:r>
            <a:r>
              <a:rPr lang="en-US" sz="1100" dirty="0" err="1">
                <a:latin typeface="+mj-lt"/>
                <a:ea typeface="Cambria"/>
                <a:cs typeface="Calibri"/>
              </a:rPr>
              <a:t>Proteintargets</a:t>
            </a:r>
            <a:r>
              <a:rPr lang="en-US" sz="1100" dirty="0">
                <a:latin typeface="+mj-lt"/>
                <a:ea typeface="Cambria"/>
                <a:cs typeface="Calibri"/>
              </a:rPr>
              <a:t> (orange) </a:t>
            </a:r>
            <a:r>
              <a:rPr lang="en-US" sz="1100" dirty="0" err="1">
                <a:latin typeface="+mj-lt"/>
                <a:ea typeface="Cambria"/>
                <a:cs typeface="Calibri"/>
              </a:rPr>
              <a:t>sind</a:t>
            </a:r>
            <a:r>
              <a:rPr lang="en-US" sz="1100" dirty="0">
                <a:latin typeface="+mj-lt"/>
                <a:ea typeface="Cambria"/>
                <a:cs typeface="Calibri"/>
              </a:rPr>
              <a:t> </a:t>
            </a:r>
            <a:r>
              <a:rPr lang="en-US" sz="1100" dirty="0" err="1">
                <a:latin typeface="+mj-lt"/>
                <a:ea typeface="Cambria"/>
                <a:cs typeface="Calibri"/>
              </a:rPr>
              <a:t>durch</a:t>
            </a:r>
            <a:r>
              <a:rPr lang="en-US" sz="1100" dirty="0">
                <a:latin typeface="+mj-lt"/>
                <a:ea typeface="Cambria"/>
                <a:cs typeface="Calibri"/>
              </a:rPr>
              <a:t> die </a:t>
            </a:r>
            <a:r>
              <a:rPr lang="en-US" sz="1100" dirty="0" err="1">
                <a:latin typeface="+mj-lt"/>
                <a:ea typeface="Cambria"/>
                <a:cs typeface="Calibri"/>
              </a:rPr>
              <a:t>Balken</a:t>
            </a:r>
            <a:r>
              <a:rPr lang="en-US" sz="1100" dirty="0">
                <a:latin typeface="+mj-lt"/>
                <a:ea typeface="Cambria"/>
                <a:cs typeface="Calibri"/>
              </a:rPr>
              <a:t> auf der </a:t>
            </a:r>
            <a:r>
              <a:rPr lang="en-US" sz="1100" dirty="0" err="1">
                <a:latin typeface="+mj-lt"/>
                <a:ea typeface="Cambria"/>
                <a:cs typeface="Calibri"/>
              </a:rPr>
              <a:t>linken</a:t>
            </a:r>
            <a:r>
              <a:rPr lang="en-US" sz="1100" dirty="0">
                <a:latin typeface="+mj-lt"/>
                <a:ea typeface="Cambria"/>
                <a:cs typeface="Calibri"/>
              </a:rPr>
              <a:t> </a:t>
            </a:r>
            <a:r>
              <a:rPr lang="en-US" sz="1100" dirty="0" err="1">
                <a:latin typeface="+mj-lt"/>
                <a:ea typeface="Cambria"/>
                <a:cs typeface="Calibri"/>
              </a:rPr>
              <a:t>Seite</a:t>
            </a:r>
            <a:r>
              <a:rPr lang="en-US" sz="1100" dirty="0">
                <a:latin typeface="+mj-lt"/>
                <a:ea typeface="Cambria"/>
                <a:cs typeface="Calibri"/>
              </a:rPr>
              <a:t> der </a:t>
            </a:r>
            <a:r>
              <a:rPr lang="en-US" sz="1100" dirty="0" err="1">
                <a:latin typeface="+mj-lt"/>
                <a:ea typeface="Cambria"/>
                <a:cs typeface="Calibri"/>
              </a:rPr>
              <a:t>Abbildung</a:t>
            </a:r>
            <a:r>
              <a:rPr lang="en-US" sz="1100" dirty="0">
                <a:latin typeface="+mj-lt"/>
                <a:ea typeface="Cambria"/>
                <a:cs typeface="Calibri"/>
              </a:rPr>
              <a:t> </a:t>
            </a:r>
            <a:r>
              <a:rPr lang="en-US" sz="1100" dirty="0" err="1">
                <a:latin typeface="+mj-lt"/>
                <a:ea typeface="Cambria"/>
                <a:cs typeface="Calibri"/>
              </a:rPr>
              <a:t>dargestellt</a:t>
            </a:r>
            <a:r>
              <a:rPr lang="en-US" sz="1100" dirty="0">
                <a:latin typeface="+mj-lt"/>
                <a:ea typeface="Cambria"/>
                <a:cs typeface="Calibri"/>
              </a:rPr>
              <a:t>. Die </a:t>
            </a:r>
            <a:r>
              <a:rPr lang="en-US" sz="1100" dirty="0" err="1">
                <a:latin typeface="+mj-lt"/>
                <a:ea typeface="Cambria"/>
                <a:cs typeface="Calibri"/>
              </a:rPr>
              <a:t>Abdeckung</a:t>
            </a:r>
            <a:r>
              <a:rPr lang="en-US" sz="1100" dirty="0">
                <a:latin typeface="+mj-lt"/>
                <a:ea typeface="Cambria"/>
                <a:cs typeface="Calibri"/>
              </a:rPr>
              <a:t> der in </a:t>
            </a:r>
            <a:r>
              <a:rPr lang="en-US" sz="1100" dirty="0" err="1">
                <a:latin typeface="+mj-lt"/>
                <a:ea typeface="Cambria"/>
                <a:cs typeface="Calibri"/>
              </a:rPr>
              <a:t>DrugBank</a:t>
            </a:r>
            <a:r>
              <a:rPr lang="en-US" sz="1100" dirty="0">
                <a:latin typeface="+mj-lt"/>
                <a:ea typeface="Cambria"/>
                <a:cs typeface="Calibri"/>
              </a:rPr>
              <a:t> (</a:t>
            </a:r>
            <a:r>
              <a:rPr lang="en-US" sz="1100" u="sng" dirty="0">
                <a:solidFill>
                  <a:schemeClr val="accent2"/>
                </a:solidFill>
                <a:latin typeface="+mj-lt"/>
                <a:ea typeface="Cambria"/>
                <a:cs typeface="Calibri"/>
                <a:hlinkClick r:id="rId4">
                  <a:extLst>
                    <a:ext uri="{A12FA001-AC4F-418D-AE19-62706E023703}">
                      <ahyp:hlinkClr xmlns:ahyp="http://schemas.microsoft.com/office/drawing/2018/hyperlinkcolor" val="tx"/>
                    </a:ext>
                  </a:extLst>
                </a:hlinkClick>
              </a:rPr>
              <a:t>go.drugbank.com</a:t>
            </a:r>
            <a:r>
              <a:rPr lang="en-US" sz="1100" dirty="0">
                <a:latin typeface="+mj-lt"/>
                <a:ea typeface="Cambria"/>
                <a:cs typeface="Calibri"/>
              </a:rPr>
              <a:t>) </a:t>
            </a:r>
            <a:r>
              <a:rPr lang="en-US" sz="1100" dirty="0" err="1">
                <a:latin typeface="+mj-lt"/>
                <a:ea typeface="Cambria"/>
                <a:cs typeface="Calibri"/>
              </a:rPr>
              <a:t>verfügbaren</a:t>
            </a:r>
            <a:r>
              <a:rPr lang="en-US" sz="1100" dirty="0">
                <a:latin typeface="+mj-lt"/>
                <a:ea typeface="Cambria"/>
                <a:cs typeface="Calibri"/>
              </a:rPr>
              <a:t> </a:t>
            </a:r>
            <a:r>
              <a:rPr lang="en-US" sz="1100" dirty="0" err="1">
                <a:latin typeface="+mj-lt"/>
                <a:ea typeface="Cambria"/>
                <a:cs typeface="Calibri"/>
              </a:rPr>
              <a:t>Arzneimittel</a:t>
            </a:r>
            <a:r>
              <a:rPr lang="en-US" sz="1100" dirty="0">
                <a:latin typeface="+mj-lt"/>
                <a:ea typeface="Cambria"/>
                <a:cs typeface="Calibri"/>
              </a:rPr>
              <a:t> </a:t>
            </a:r>
            <a:r>
              <a:rPr lang="en-US" sz="1100" dirty="0" err="1">
                <a:latin typeface="+mj-lt"/>
                <a:ea typeface="Cambria"/>
                <a:cs typeface="Calibri"/>
              </a:rPr>
              <a:t>mit</a:t>
            </a:r>
            <a:r>
              <a:rPr lang="en-US" sz="1100" dirty="0">
                <a:latin typeface="+mj-lt"/>
                <a:ea typeface="Cambria"/>
                <a:cs typeface="Calibri"/>
              </a:rPr>
              <a:t> </a:t>
            </a:r>
            <a:r>
              <a:rPr lang="en-US" sz="1100" dirty="0" err="1">
                <a:latin typeface="+mj-lt"/>
                <a:ea typeface="Cambria"/>
                <a:cs typeface="Calibri"/>
              </a:rPr>
              <a:t>einem</a:t>
            </a:r>
            <a:r>
              <a:rPr lang="en-US" sz="1100" dirty="0">
                <a:latin typeface="+mj-lt"/>
                <a:ea typeface="Cambria"/>
                <a:cs typeface="Calibri"/>
              </a:rPr>
              <a:t> </a:t>
            </a:r>
            <a:r>
              <a:rPr lang="en-US" sz="1100" dirty="0" err="1">
                <a:latin typeface="+mj-lt"/>
                <a:ea typeface="Cambria"/>
                <a:cs typeface="Calibri"/>
              </a:rPr>
              <a:t>vollständigen</a:t>
            </a:r>
            <a:r>
              <a:rPr lang="en-US" sz="1100" dirty="0">
                <a:latin typeface="+mj-lt"/>
                <a:ea typeface="Cambria"/>
                <a:cs typeface="Calibri"/>
              </a:rPr>
              <a:t> </a:t>
            </a:r>
            <a:r>
              <a:rPr lang="en-US" sz="1100" dirty="0" err="1">
                <a:latin typeface="+mj-lt"/>
                <a:ea typeface="Cambria"/>
                <a:cs typeface="Calibri"/>
              </a:rPr>
              <a:t>Satz</a:t>
            </a:r>
            <a:r>
              <a:rPr lang="en-US" sz="1100" dirty="0">
                <a:latin typeface="+mj-lt"/>
                <a:ea typeface="Cambria"/>
                <a:cs typeface="Calibri"/>
              </a:rPr>
              <a:t> von </a:t>
            </a:r>
            <a:r>
              <a:rPr lang="en-US" sz="1100" dirty="0" err="1">
                <a:latin typeface="+mj-lt"/>
                <a:ea typeface="Cambria"/>
                <a:cs typeface="Calibri"/>
              </a:rPr>
              <a:t>Daten</a:t>
            </a:r>
            <a:r>
              <a:rPr lang="en-US" sz="1100" dirty="0">
                <a:latin typeface="+mj-lt"/>
                <a:ea typeface="Cambria"/>
                <a:cs typeface="Calibri"/>
              </a:rPr>
              <a:t> </a:t>
            </a:r>
            <a:r>
              <a:rPr lang="en-US" sz="1100" dirty="0" err="1">
                <a:latin typeface="+mj-lt"/>
                <a:ea typeface="Cambria"/>
                <a:cs typeface="Calibri"/>
              </a:rPr>
              <a:t>über</a:t>
            </a:r>
            <a:r>
              <a:rPr lang="en-US" sz="1100" dirty="0">
                <a:latin typeface="+mj-lt"/>
                <a:ea typeface="Cambria"/>
                <a:cs typeface="Calibri"/>
              </a:rPr>
              <a:t> die </a:t>
            </a:r>
            <a:r>
              <a:rPr lang="en-US" sz="1100" dirty="0" err="1">
                <a:latin typeface="+mj-lt"/>
                <a:ea typeface="Cambria"/>
                <a:cs typeface="Calibri"/>
              </a:rPr>
              <a:t>Auswirkungen</a:t>
            </a:r>
            <a:r>
              <a:rPr lang="en-US" sz="1100" dirty="0">
                <a:latin typeface="+mj-lt"/>
                <a:ea typeface="Cambria"/>
                <a:cs typeface="Calibri"/>
              </a:rPr>
              <a:t> auf die </a:t>
            </a:r>
            <a:r>
              <a:rPr lang="en-US" sz="1100" dirty="0" err="1">
                <a:latin typeface="+mj-lt"/>
                <a:ea typeface="Cambria"/>
                <a:cs typeface="Calibri"/>
              </a:rPr>
              <a:t>aquatische</a:t>
            </a:r>
            <a:r>
              <a:rPr lang="en-US" sz="1100" dirty="0">
                <a:latin typeface="+mj-lt"/>
                <a:ea typeface="Cambria"/>
                <a:cs typeface="Calibri"/>
              </a:rPr>
              <a:t> Umwelt (120) </a:t>
            </a:r>
            <a:r>
              <a:rPr lang="en-US" sz="1100" dirty="0" err="1">
                <a:latin typeface="+mj-lt"/>
                <a:ea typeface="Cambria"/>
                <a:cs typeface="Calibri"/>
              </a:rPr>
              <a:t>wird</a:t>
            </a:r>
            <a:r>
              <a:rPr lang="en-US" sz="1100" dirty="0">
                <a:latin typeface="+mj-lt"/>
                <a:ea typeface="Cambria"/>
                <a:cs typeface="Calibri"/>
              </a:rPr>
              <a:t> </a:t>
            </a:r>
            <a:r>
              <a:rPr lang="en-US" sz="1100" dirty="0" err="1">
                <a:latin typeface="+mj-lt"/>
                <a:ea typeface="Cambria"/>
                <a:cs typeface="Calibri"/>
              </a:rPr>
              <a:t>durch</a:t>
            </a:r>
            <a:r>
              <a:rPr lang="en-US" sz="1100" dirty="0">
                <a:latin typeface="+mj-lt"/>
                <a:ea typeface="Cambria"/>
                <a:cs typeface="Calibri"/>
              </a:rPr>
              <a:t> die </a:t>
            </a:r>
            <a:r>
              <a:rPr lang="en-US" sz="1100" dirty="0" err="1">
                <a:latin typeface="+mj-lt"/>
                <a:ea typeface="Cambria"/>
                <a:cs typeface="Calibri"/>
              </a:rPr>
              <a:t>dunkleren</a:t>
            </a:r>
            <a:r>
              <a:rPr lang="en-US" sz="1100" dirty="0">
                <a:latin typeface="+mj-lt"/>
                <a:ea typeface="Cambria"/>
                <a:cs typeface="Calibri"/>
              </a:rPr>
              <a:t> </a:t>
            </a:r>
            <a:r>
              <a:rPr lang="en-US" sz="1100" dirty="0" err="1">
                <a:latin typeface="+mj-lt"/>
                <a:ea typeface="Cambria"/>
                <a:cs typeface="Calibri"/>
              </a:rPr>
              <a:t>Farben</a:t>
            </a:r>
            <a:r>
              <a:rPr lang="en-US" sz="1100" dirty="0">
                <a:latin typeface="+mj-lt"/>
                <a:ea typeface="Cambria"/>
                <a:cs typeface="Calibri"/>
              </a:rPr>
              <a:t> </a:t>
            </a:r>
            <a:r>
              <a:rPr lang="en-US" sz="1100" dirty="0" err="1">
                <a:latin typeface="+mj-lt"/>
                <a:ea typeface="Cambria"/>
                <a:cs typeface="Calibri"/>
              </a:rPr>
              <a:t>innerhalb</a:t>
            </a:r>
            <a:r>
              <a:rPr lang="en-US" sz="1100" dirty="0">
                <a:latin typeface="+mj-lt"/>
                <a:ea typeface="Cambria"/>
                <a:cs typeface="Calibri"/>
              </a:rPr>
              <a:t> </a:t>
            </a:r>
            <a:r>
              <a:rPr lang="en-US" sz="1100" dirty="0" err="1">
                <a:latin typeface="+mj-lt"/>
                <a:ea typeface="Cambria"/>
                <a:cs typeface="Calibri"/>
              </a:rPr>
              <a:t>dieser</a:t>
            </a:r>
            <a:r>
              <a:rPr lang="en-US" sz="1100" dirty="0">
                <a:latin typeface="+mj-lt"/>
                <a:ea typeface="Cambria"/>
                <a:cs typeface="Calibri"/>
              </a:rPr>
              <a:t> </a:t>
            </a:r>
            <a:r>
              <a:rPr lang="en-US" sz="1100" dirty="0" err="1">
                <a:latin typeface="+mj-lt"/>
                <a:ea typeface="Cambria"/>
                <a:cs typeface="Calibri"/>
              </a:rPr>
              <a:t>Balken</a:t>
            </a:r>
            <a:r>
              <a:rPr lang="en-US" sz="1100" dirty="0">
                <a:latin typeface="+mj-lt"/>
                <a:ea typeface="Cambria"/>
                <a:cs typeface="Calibri"/>
              </a:rPr>
              <a:t> </a:t>
            </a:r>
            <a:r>
              <a:rPr lang="en-US" sz="1100" dirty="0" err="1">
                <a:latin typeface="+mj-lt"/>
                <a:ea typeface="Cambria"/>
                <a:cs typeface="Calibri"/>
              </a:rPr>
              <a:t>angezeigt</a:t>
            </a:r>
            <a:r>
              <a:rPr lang="en-US" sz="1100" dirty="0">
                <a:latin typeface="+mj-lt"/>
                <a:ea typeface="Cambria"/>
                <a:cs typeface="Calibri"/>
              </a:rPr>
              <a:t>. Auf der </a:t>
            </a:r>
            <a:r>
              <a:rPr lang="en-US" sz="1100" dirty="0" err="1">
                <a:latin typeface="+mj-lt"/>
                <a:ea typeface="Cambria"/>
                <a:cs typeface="Calibri"/>
              </a:rPr>
              <a:t>rechten</a:t>
            </a:r>
            <a:r>
              <a:rPr lang="en-US" sz="1100" dirty="0">
                <a:latin typeface="+mj-lt"/>
                <a:ea typeface="Cambria"/>
                <a:cs typeface="Calibri"/>
              </a:rPr>
              <a:t> </a:t>
            </a:r>
            <a:r>
              <a:rPr lang="en-US" sz="1100" dirty="0" err="1">
                <a:latin typeface="+mj-lt"/>
                <a:ea typeface="Cambria"/>
                <a:cs typeface="Calibri"/>
              </a:rPr>
              <a:t>Seite</a:t>
            </a:r>
            <a:r>
              <a:rPr lang="en-US" sz="1100" dirty="0">
                <a:latin typeface="+mj-lt"/>
                <a:ea typeface="Cambria"/>
                <a:cs typeface="Calibri"/>
              </a:rPr>
              <a:t> der </a:t>
            </a:r>
            <a:r>
              <a:rPr lang="en-US" sz="1100" dirty="0" err="1">
                <a:latin typeface="+mj-lt"/>
                <a:ea typeface="Cambria"/>
                <a:cs typeface="Calibri"/>
              </a:rPr>
              <a:t>Abbildung</a:t>
            </a:r>
            <a:r>
              <a:rPr lang="en-US" sz="1100" dirty="0">
                <a:latin typeface="+mj-lt"/>
                <a:ea typeface="Cambria"/>
                <a:cs typeface="Calibri"/>
              </a:rPr>
              <a:t> </a:t>
            </a:r>
            <a:r>
              <a:rPr lang="en-US" sz="1100" dirty="0" err="1">
                <a:latin typeface="+mj-lt"/>
                <a:ea typeface="Cambria"/>
                <a:cs typeface="Calibri"/>
              </a:rPr>
              <a:t>ist</a:t>
            </a:r>
            <a:r>
              <a:rPr lang="en-US" sz="1100" dirty="0">
                <a:latin typeface="+mj-lt"/>
                <a:ea typeface="Cambria"/>
                <a:cs typeface="Calibri"/>
              </a:rPr>
              <a:t> für </a:t>
            </a:r>
            <a:r>
              <a:rPr lang="en-US" sz="1100" dirty="0" err="1">
                <a:latin typeface="+mj-lt"/>
                <a:ea typeface="Cambria"/>
                <a:cs typeface="Calibri"/>
              </a:rPr>
              <a:t>jede</a:t>
            </a:r>
            <a:r>
              <a:rPr lang="en-US" sz="1100" dirty="0">
                <a:latin typeface="+mj-lt"/>
                <a:ea typeface="Cambria"/>
                <a:cs typeface="Calibri"/>
              </a:rPr>
              <a:t> </a:t>
            </a:r>
            <a:r>
              <a:rPr lang="en-US" sz="1100" dirty="0" err="1">
                <a:latin typeface="+mj-lt"/>
                <a:ea typeface="Cambria"/>
                <a:cs typeface="Calibri"/>
              </a:rPr>
              <a:t>Proteinklasse</a:t>
            </a:r>
            <a:r>
              <a:rPr lang="en-US" sz="1100" dirty="0">
                <a:latin typeface="+mj-lt"/>
                <a:ea typeface="Cambria"/>
                <a:cs typeface="Calibri"/>
              </a:rPr>
              <a:t> die </a:t>
            </a:r>
            <a:r>
              <a:rPr lang="en-US" sz="1100" dirty="0" err="1">
                <a:latin typeface="+mj-lt"/>
                <a:ea typeface="Cambria"/>
                <a:cs typeface="Calibri"/>
              </a:rPr>
              <a:t>Anzahl</a:t>
            </a:r>
            <a:r>
              <a:rPr lang="en-US" sz="1100" dirty="0">
                <a:latin typeface="+mj-lt"/>
                <a:ea typeface="Cambria"/>
                <a:cs typeface="Calibri"/>
              </a:rPr>
              <a:t> der </a:t>
            </a:r>
            <a:r>
              <a:rPr lang="en-US" sz="1100" dirty="0" err="1">
                <a:latin typeface="+mj-lt"/>
                <a:ea typeface="Cambria"/>
                <a:cs typeface="Calibri"/>
              </a:rPr>
              <a:t>menschlichen</a:t>
            </a:r>
            <a:r>
              <a:rPr lang="en-US" sz="1100" dirty="0">
                <a:latin typeface="+mj-lt"/>
                <a:ea typeface="Cambria"/>
                <a:cs typeface="Calibri"/>
              </a:rPr>
              <a:t> </a:t>
            </a:r>
            <a:r>
              <a:rPr lang="en-US" sz="1100" dirty="0" err="1">
                <a:latin typeface="+mj-lt"/>
                <a:ea typeface="Cambria"/>
                <a:cs typeface="Calibri"/>
              </a:rPr>
              <a:t>Wirkstoffziele</a:t>
            </a:r>
            <a:r>
              <a:rPr lang="en-US" sz="1100" dirty="0">
                <a:latin typeface="+mj-lt"/>
                <a:ea typeface="Cambria"/>
                <a:cs typeface="Calibri"/>
              </a:rPr>
              <a:t> </a:t>
            </a:r>
            <a:r>
              <a:rPr lang="en-US" sz="1100" dirty="0" err="1">
                <a:latin typeface="+mj-lt"/>
                <a:ea typeface="Cambria"/>
                <a:cs typeface="Calibri"/>
              </a:rPr>
              <a:t>mit</a:t>
            </a:r>
            <a:r>
              <a:rPr lang="en-US" sz="1100" dirty="0">
                <a:latin typeface="+mj-lt"/>
                <a:ea typeface="Cambria"/>
                <a:cs typeface="Calibri"/>
              </a:rPr>
              <a:t> </a:t>
            </a:r>
            <a:r>
              <a:rPr lang="en-US" sz="1100" dirty="0" err="1">
                <a:latin typeface="+mj-lt"/>
                <a:ea typeface="Cambria"/>
                <a:cs typeface="Calibri"/>
              </a:rPr>
              <a:t>Orthologen</a:t>
            </a:r>
            <a:r>
              <a:rPr lang="en-US" sz="1100" dirty="0">
                <a:latin typeface="+mj-lt"/>
                <a:ea typeface="Cambria"/>
                <a:cs typeface="Calibri"/>
              </a:rPr>
              <a:t> </a:t>
            </a:r>
            <a:r>
              <a:rPr lang="en-US" sz="1100" dirty="0" err="1">
                <a:latin typeface="+mj-lt"/>
                <a:ea typeface="Cambria"/>
                <a:cs typeface="Calibri"/>
              </a:rPr>
              <a:t>im</a:t>
            </a:r>
            <a:r>
              <a:rPr lang="en-US" sz="1100" dirty="0">
                <a:latin typeface="+mj-lt"/>
                <a:ea typeface="Cambria"/>
                <a:cs typeface="Calibri"/>
              </a:rPr>
              <a:t> </a:t>
            </a:r>
            <a:r>
              <a:rPr lang="en-US" sz="1100" dirty="0" err="1">
                <a:latin typeface="+mj-lt"/>
                <a:ea typeface="Cambria"/>
                <a:cs typeface="Calibri"/>
              </a:rPr>
              <a:t>Zebrafisch</a:t>
            </a:r>
            <a:r>
              <a:rPr lang="en-US" sz="1100" dirty="0">
                <a:latin typeface="+mj-lt"/>
                <a:ea typeface="Cambria"/>
                <a:cs typeface="Calibri"/>
              </a:rPr>
              <a:t> (</a:t>
            </a:r>
            <a:r>
              <a:rPr lang="en-US" sz="1100" i="1" dirty="0">
                <a:latin typeface="+mj-lt"/>
                <a:ea typeface="Cambria"/>
                <a:cs typeface="Calibri"/>
              </a:rPr>
              <a:t>Danio rerio</a:t>
            </a:r>
            <a:r>
              <a:rPr lang="en-US" sz="1100" dirty="0">
                <a:latin typeface="+mj-lt"/>
                <a:ea typeface="Cambria"/>
                <a:cs typeface="Calibri"/>
              </a:rPr>
              <a:t>), </a:t>
            </a:r>
            <a:r>
              <a:rPr lang="en-US" sz="1100" dirty="0" err="1">
                <a:latin typeface="+mj-lt"/>
                <a:ea typeface="Cambria"/>
                <a:cs typeface="Calibri"/>
              </a:rPr>
              <a:t>im</a:t>
            </a:r>
            <a:r>
              <a:rPr lang="en-US" sz="1100" dirty="0">
                <a:latin typeface="+mj-lt"/>
                <a:ea typeface="Cambria"/>
                <a:cs typeface="Calibri"/>
              </a:rPr>
              <a:t> </a:t>
            </a:r>
            <a:r>
              <a:rPr lang="en-US" sz="1100" dirty="0" err="1">
                <a:latin typeface="+mj-lt"/>
                <a:ea typeface="Cambria"/>
                <a:cs typeface="Calibri"/>
              </a:rPr>
              <a:t>Wasserfloh</a:t>
            </a:r>
            <a:r>
              <a:rPr lang="en-US" sz="1100" dirty="0">
                <a:latin typeface="+mj-lt"/>
                <a:ea typeface="Cambria"/>
                <a:cs typeface="Calibri"/>
              </a:rPr>
              <a:t> (</a:t>
            </a:r>
            <a:r>
              <a:rPr lang="en-US" sz="1100" i="1" dirty="0">
                <a:latin typeface="+mj-lt"/>
                <a:ea typeface="Cambria"/>
                <a:cs typeface="Calibri"/>
              </a:rPr>
              <a:t>Daphnia </a:t>
            </a:r>
            <a:r>
              <a:rPr lang="en-US" sz="1100" i="1" dirty="0" err="1">
                <a:latin typeface="+mj-lt"/>
                <a:ea typeface="Cambria"/>
                <a:cs typeface="Calibri"/>
              </a:rPr>
              <a:t>pulex</a:t>
            </a:r>
            <a:r>
              <a:rPr lang="en-US" sz="1100" dirty="0">
                <a:latin typeface="+mj-lt"/>
                <a:ea typeface="Cambria"/>
                <a:cs typeface="Calibri"/>
              </a:rPr>
              <a:t>) und in der </a:t>
            </a:r>
            <a:r>
              <a:rPr lang="en-US" sz="1100" dirty="0" err="1">
                <a:latin typeface="+mj-lt"/>
                <a:ea typeface="Cambria"/>
                <a:cs typeface="Calibri"/>
              </a:rPr>
              <a:t>Grünalge</a:t>
            </a:r>
            <a:r>
              <a:rPr lang="en-US" sz="1100" dirty="0">
                <a:latin typeface="+mj-lt"/>
                <a:ea typeface="Cambria"/>
                <a:cs typeface="Calibri"/>
              </a:rPr>
              <a:t> (</a:t>
            </a:r>
            <a:r>
              <a:rPr lang="en-US" sz="1100" i="1" dirty="0">
                <a:latin typeface="+mj-lt"/>
                <a:ea typeface="Cambria"/>
                <a:cs typeface="Calibri"/>
              </a:rPr>
              <a:t>Chlamydomonas </a:t>
            </a:r>
            <a:r>
              <a:rPr lang="en-US" sz="1100" i="1" dirty="0" err="1">
                <a:latin typeface="+mj-lt"/>
                <a:ea typeface="Cambria"/>
                <a:cs typeface="Calibri"/>
              </a:rPr>
              <a:t>reinhardtii</a:t>
            </a:r>
            <a:r>
              <a:rPr lang="en-US" sz="1100" dirty="0">
                <a:latin typeface="+mj-lt"/>
                <a:ea typeface="Cambria"/>
                <a:cs typeface="Calibri"/>
              </a:rPr>
              <a:t>) </a:t>
            </a:r>
            <a:r>
              <a:rPr lang="en-US" sz="1100" dirty="0" err="1">
                <a:latin typeface="+mj-lt"/>
                <a:ea typeface="Cambria"/>
                <a:cs typeface="Calibri"/>
              </a:rPr>
              <a:t>angegeben</a:t>
            </a:r>
            <a:r>
              <a:rPr lang="en-US" sz="1100" dirty="0">
                <a:latin typeface="+mj-lt"/>
                <a:ea typeface="Cambria"/>
                <a:cs typeface="Calibri"/>
              </a:rPr>
              <a:t>. Der </a:t>
            </a:r>
            <a:r>
              <a:rPr lang="en-US" sz="1100" dirty="0" err="1">
                <a:latin typeface="+mj-lt"/>
                <a:ea typeface="Cambria"/>
                <a:cs typeface="Calibri"/>
              </a:rPr>
              <a:t>Orangeton</a:t>
            </a:r>
            <a:r>
              <a:rPr lang="en-US" sz="1100" dirty="0">
                <a:latin typeface="+mj-lt"/>
                <a:ea typeface="Cambria"/>
                <a:cs typeface="Calibri"/>
              </a:rPr>
              <a:t> </a:t>
            </a:r>
            <a:r>
              <a:rPr lang="en-US" sz="1100" dirty="0" err="1">
                <a:latin typeface="+mj-lt"/>
                <a:ea typeface="Cambria"/>
                <a:cs typeface="Calibri"/>
              </a:rPr>
              <a:t>entspricht</a:t>
            </a:r>
            <a:r>
              <a:rPr lang="en-US" sz="1100" dirty="0">
                <a:latin typeface="+mj-lt"/>
                <a:ea typeface="Cambria"/>
                <a:cs typeface="Calibri"/>
              </a:rPr>
              <a:t> dem </a:t>
            </a:r>
            <a:r>
              <a:rPr lang="en-US" sz="1100" dirty="0" err="1">
                <a:latin typeface="+mj-lt"/>
                <a:ea typeface="Cambria"/>
                <a:cs typeface="Calibri"/>
              </a:rPr>
              <a:t>Anteil</a:t>
            </a:r>
            <a:r>
              <a:rPr lang="en-US" sz="1100" dirty="0">
                <a:latin typeface="+mj-lt"/>
                <a:ea typeface="Cambria"/>
                <a:cs typeface="Calibri"/>
              </a:rPr>
              <a:t> der </a:t>
            </a:r>
            <a:r>
              <a:rPr lang="en-US" sz="1100" dirty="0" err="1">
                <a:latin typeface="+mj-lt"/>
                <a:ea typeface="Cambria"/>
                <a:cs typeface="Calibri"/>
              </a:rPr>
              <a:t>Wirkstoffziele</a:t>
            </a:r>
            <a:r>
              <a:rPr lang="en-US" sz="1100" dirty="0">
                <a:latin typeface="+mj-lt"/>
                <a:ea typeface="Cambria"/>
                <a:cs typeface="Calibri"/>
              </a:rPr>
              <a:t>, für die </a:t>
            </a:r>
            <a:r>
              <a:rPr lang="en-US" sz="1100" dirty="0" err="1">
                <a:latin typeface="+mj-lt"/>
                <a:ea typeface="Cambria"/>
                <a:cs typeface="Calibri"/>
              </a:rPr>
              <a:t>Orthologe</a:t>
            </a:r>
            <a:r>
              <a:rPr lang="en-US" sz="1100" dirty="0">
                <a:latin typeface="+mj-lt"/>
                <a:ea typeface="Cambria"/>
                <a:cs typeface="Calibri"/>
              </a:rPr>
              <a:t> </a:t>
            </a:r>
            <a:r>
              <a:rPr lang="en-US" sz="1100" dirty="0" err="1">
                <a:latin typeface="+mj-lt"/>
                <a:ea typeface="Cambria"/>
                <a:cs typeface="Calibri"/>
              </a:rPr>
              <a:t>gefunden</a:t>
            </a:r>
            <a:r>
              <a:rPr lang="en-US" sz="1100" dirty="0">
                <a:latin typeface="+mj-lt"/>
                <a:ea typeface="Cambria"/>
                <a:cs typeface="Calibri"/>
              </a:rPr>
              <a:t> </a:t>
            </a:r>
            <a:r>
              <a:rPr lang="en-US" sz="1100" dirty="0" err="1">
                <a:latin typeface="+mj-lt"/>
                <a:ea typeface="Cambria"/>
                <a:cs typeface="Calibri"/>
              </a:rPr>
              <a:t>wurden</a:t>
            </a:r>
            <a:r>
              <a:rPr lang="en-US" sz="1100" dirty="0">
                <a:latin typeface="+mj-lt"/>
                <a:ea typeface="Cambria"/>
                <a:cs typeface="Calibri"/>
              </a:rPr>
              <a:t>. (Zur Interpretation der </a:t>
            </a:r>
            <a:r>
              <a:rPr lang="en-US" sz="1100" dirty="0" err="1">
                <a:latin typeface="+mj-lt"/>
                <a:ea typeface="Cambria"/>
                <a:cs typeface="Calibri"/>
              </a:rPr>
              <a:t>Farbangaben</a:t>
            </a:r>
            <a:r>
              <a:rPr lang="en-US" sz="1100" dirty="0">
                <a:latin typeface="+mj-lt"/>
                <a:ea typeface="Cambria"/>
                <a:cs typeface="Calibri"/>
              </a:rPr>
              <a:t> in der </a:t>
            </a:r>
            <a:r>
              <a:rPr lang="en-US" sz="1100" dirty="0" err="1">
                <a:latin typeface="+mj-lt"/>
                <a:ea typeface="Cambria"/>
                <a:cs typeface="Calibri"/>
              </a:rPr>
              <a:t>Legende</a:t>
            </a:r>
            <a:r>
              <a:rPr lang="en-US" sz="1100" dirty="0">
                <a:latin typeface="+mj-lt"/>
                <a:ea typeface="Cambria"/>
                <a:cs typeface="Calibri"/>
              </a:rPr>
              <a:t> </a:t>
            </a:r>
            <a:r>
              <a:rPr lang="en-US" sz="1100" dirty="0" err="1">
                <a:latin typeface="+mj-lt"/>
                <a:ea typeface="Cambria"/>
                <a:cs typeface="Calibri"/>
              </a:rPr>
              <a:t>dieser</a:t>
            </a:r>
            <a:r>
              <a:rPr lang="en-US" sz="1100" dirty="0">
                <a:latin typeface="+mj-lt"/>
                <a:ea typeface="Cambria"/>
                <a:cs typeface="Calibri"/>
              </a:rPr>
              <a:t> </a:t>
            </a:r>
            <a:r>
              <a:rPr lang="en-US" sz="1100" dirty="0" err="1">
                <a:latin typeface="+mj-lt"/>
                <a:ea typeface="Cambria"/>
                <a:cs typeface="Calibri"/>
              </a:rPr>
              <a:t>Abbildung</a:t>
            </a:r>
            <a:r>
              <a:rPr lang="en-US" sz="1100" dirty="0">
                <a:latin typeface="+mj-lt"/>
                <a:ea typeface="Cambria"/>
                <a:cs typeface="Calibri"/>
              </a:rPr>
              <a:t> </a:t>
            </a:r>
            <a:r>
              <a:rPr lang="en-US" sz="1100" dirty="0" err="1">
                <a:latin typeface="+mj-lt"/>
                <a:ea typeface="Cambria"/>
                <a:cs typeface="Calibri"/>
              </a:rPr>
              <a:t>wird</a:t>
            </a:r>
            <a:r>
              <a:rPr lang="en-US" sz="1100" dirty="0">
                <a:latin typeface="+mj-lt"/>
                <a:ea typeface="Cambria"/>
                <a:cs typeface="Calibri"/>
              </a:rPr>
              <a:t> auf die Web-Version dieses </a:t>
            </a:r>
            <a:r>
              <a:rPr lang="en-US" sz="1100" dirty="0" err="1">
                <a:latin typeface="+mj-lt"/>
                <a:ea typeface="Cambria"/>
                <a:cs typeface="Calibri"/>
              </a:rPr>
              <a:t>Artikels</a:t>
            </a:r>
            <a:r>
              <a:rPr lang="en-US" sz="1100" dirty="0">
                <a:latin typeface="+mj-lt"/>
                <a:ea typeface="Cambria"/>
                <a:cs typeface="Calibri"/>
              </a:rPr>
              <a:t> </a:t>
            </a:r>
            <a:r>
              <a:rPr lang="en-US" sz="1100" dirty="0" err="1">
                <a:latin typeface="+mj-lt"/>
                <a:ea typeface="Cambria"/>
                <a:cs typeface="Calibri"/>
              </a:rPr>
              <a:t>verwiesen</a:t>
            </a:r>
            <a:r>
              <a:rPr lang="en-US" sz="1100" dirty="0">
                <a:latin typeface="+mj-lt"/>
                <a:ea typeface="Cambria"/>
                <a:cs typeface="Calibri"/>
              </a:rPr>
              <a:t>)</a:t>
            </a:r>
            <a:endParaRPr lang="en-US" dirty="0">
              <a:latin typeface="+mj-lt"/>
              <a:ea typeface="Cambria"/>
              <a:cs typeface="Calibri"/>
            </a:endParaRPr>
          </a:p>
          <a:p>
            <a:endParaRPr lang="en-US" sz="1100" dirty="0">
              <a:latin typeface="+mj-lt"/>
              <a:ea typeface="Cambria"/>
              <a:cs typeface="Calibri"/>
            </a:endParaRPr>
          </a:p>
          <a:p>
            <a:r>
              <a:rPr lang="en-US" sz="1100" dirty="0">
                <a:latin typeface="+mj-lt"/>
                <a:ea typeface="Cambria"/>
                <a:cs typeface="Calibri"/>
              </a:rPr>
              <a:t>Distribution of the </a:t>
            </a:r>
            <a:r>
              <a:rPr lang="en-US" sz="1100" u="sng" dirty="0">
                <a:latin typeface="+mj-lt"/>
                <a:ea typeface="Cambria"/>
                <a:cs typeface="Calibri"/>
              </a:rPr>
              <a:t>environmental toxicology</a:t>
            </a:r>
            <a:r>
              <a:rPr lang="en-US" sz="1100" dirty="0">
                <a:latin typeface="+mj-lt"/>
                <a:ea typeface="Cambria"/>
                <a:cs typeface="Calibri"/>
              </a:rPr>
              <a:t> data across drugs and drug-target classes, and the evolutionary conservation of the drug targets. The number of small molecule drugs (blue) and their corresponding human protein targets (orange) are represented by the bars on the left-hand side of the figure. The coverage of drugs available in DrugBank.ca (</a:t>
            </a:r>
            <a:r>
              <a:rPr lang="en-US" sz="1100" u="sng" dirty="0">
                <a:solidFill>
                  <a:schemeClr val="accent2"/>
                </a:solidFill>
                <a:latin typeface="+mj-lt"/>
                <a:ea typeface="Cambria"/>
                <a:cs typeface="Calibri"/>
                <a:hlinkClick r:id="rId4">
                  <a:extLst>
                    <a:ext uri="{A12FA001-AC4F-418D-AE19-62706E023703}">
                      <ahyp:hlinkClr xmlns:ahyp="http://schemas.microsoft.com/office/drawing/2018/hyperlinkcolor" val="tx"/>
                    </a:ext>
                  </a:extLst>
                </a:hlinkClick>
              </a:rPr>
              <a:t>go.drugbank.com</a:t>
            </a:r>
            <a:r>
              <a:rPr lang="en-US" sz="1100" dirty="0">
                <a:latin typeface="+mj-lt"/>
                <a:ea typeface="Cambria"/>
                <a:cs typeface="Calibri"/>
              </a:rPr>
              <a:t>) with a full set of aquatic environmental effects data (120) are indicated by the darker </a:t>
            </a:r>
            <a:r>
              <a:rPr lang="en-US" sz="1100" dirty="0" err="1">
                <a:latin typeface="+mj-lt"/>
                <a:ea typeface="Cambria"/>
                <a:cs typeface="Calibri"/>
              </a:rPr>
              <a:t>colours</a:t>
            </a:r>
            <a:r>
              <a:rPr lang="en-US" sz="1100" dirty="0">
                <a:latin typeface="+mj-lt"/>
                <a:ea typeface="Cambria"/>
                <a:cs typeface="Calibri"/>
              </a:rPr>
              <a:t> inlaid within these bars. The number of human drug targets with orthologues in zebrafish (</a:t>
            </a:r>
            <a:r>
              <a:rPr lang="en-US" sz="1100" i="1" dirty="0">
                <a:latin typeface="+mj-lt"/>
                <a:ea typeface="Cambria"/>
                <a:cs typeface="Calibri"/>
              </a:rPr>
              <a:t>Danio rerio</a:t>
            </a:r>
            <a:r>
              <a:rPr lang="en-US" sz="1100" dirty="0">
                <a:latin typeface="+mj-lt"/>
                <a:ea typeface="Cambria"/>
                <a:cs typeface="Calibri"/>
              </a:rPr>
              <a:t>), the water flea (</a:t>
            </a:r>
            <a:r>
              <a:rPr lang="en-US" sz="1100" i="1" dirty="0">
                <a:latin typeface="+mj-lt"/>
                <a:ea typeface="Cambria"/>
                <a:cs typeface="Calibri"/>
              </a:rPr>
              <a:t>Daphnia </a:t>
            </a:r>
            <a:r>
              <a:rPr lang="en-US" sz="1100" i="1" dirty="0" err="1">
                <a:latin typeface="+mj-lt"/>
                <a:ea typeface="Cambria"/>
                <a:cs typeface="Calibri"/>
              </a:rPr>
              <a:t>pulex</a:t>
            </a:r>
            <a:r>
              <a:rPr lang="en-US" sz="1100" dirty="0">
                <a:latin typeface="+mj-lt"/>
                <a:ea typeface="Cambria"/>
                <a:cs typeface="Calibri"/>
              </a:rPr>
              <a:t>) and the </a:t>
            </a:r>
            <a:r>
              <a:rPr lang="en-US" sz="1100" u="sng" dirty="0">
                <a:latin typeface="+mj-lt"/>
                <a:ea typeface="Cambria"/>
                <a:cs typeface="Calibri"/>
              </a:rPr>
              <a:t>green algae</a:t>
            </a:r>
            <a:r>
              <a:rPr lang="en-US" sz="1100" dirty="0">
                <a:latin typeface="+mj-lt"/>
                <a:ea typeface="Cambria"/>
                <a:cs typeface="Calibri"/>
              </a:rPr>
              <a:t> (</a:t>
            </a:r>
            <a:r>
              <a:rPr lang="en-US" sz="1100" i="1" dirty="0">
                <a:latin typeface="+mj-lt"/>
                <a:ea typeface="Cambria"/>
                <a:cs typeface="Calibri"/>
              </a:rPr>
              <a:t>Chlamydomonas </a:t>
            </a:r>
            <a:r>
              <a:rPr lang="en-US" sz="1100" i="1" dirty="0" err="1">
                <a:latin typeface="+mj-lt"/>
                <a:ea typeface="Cambria"/>
                <a:cs typeface="Calibri"/>
              </a:rPr>
              <a:t>reinhardtii</a:t>
            </a:r>
            <a:r>
              <a:rPr lang="en-US" sz="1100" dirty="0">
                <a:latin typeface="+mj-lt"/>
                <a:ea typeface="Cambria"/>
                <a:cs typeface="Calibri"/>
              </a:rPr>
              <a:t>) for each protein class are shown on the right-hand side of the figure. The shade of orange corresponds to the proportion of drug targets for which orthologues were present. (For interpretation of the references to </a:t>
            </a:r>
            <a:r>
              <a:rPr lang="en-US" sz="1100" dirty="0" err="1">
                <a:latin typeface="+mj-lt"/>
                <a:ea typeface="Cambria"/>
                <a:cs typeface="Calibri"/>
              </a:rPr>
              <a:t>colour</a:t>
            </a:r>
            <a:r>
              <a:rPr lang="en-US" sz="1100" dirty="0">
                <a:latin typeface="+mj-lt"/>
                <a:ea typeface="Cambria"/>
                <a:cs typeface="Calibri"/>
              </a:rPr>
              <a:t> in this figure legend, the reader is referred to the web version of this article.)</a:t>
            </a:r>
            <a:endParaRPr lang="en-US" dirty="0">
              <a:latin typeface="+mj-lt"/>
            </a:endParaRPr>
          </a:p>
        </p:txBody>
      </p:sp>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5748717" y="6322165"/>
            <a:ext cx="5822406" cy="271691"/>
          </a:xfrm>
        </p:spPr>
        <p:txBody>
          <a:bodyPr vert="horz" lIns="0" tIns="0" rIns="0" bIns="0" rtlCol="0" anchor="t">
            <a:noAutofit/>
          </a:bodyPr>
          <a:lstStyle/>
          <a:p>
            <a:r>
              <a:rPr lang="de-DE" dirty="0">
                <a:latin typeface="Calibri"/>
                <a:cs typeface="Calibri"/>
              </a:rPr>
              <a:t>Quelle: Gunnarsson et al. (2019), Environment International, </a:t>
            </a:r>
            <a:r>
              <a:rPr lang="de-DE" dirty="0">
                <a:solidFill>
                  <a:schemeClr val="accent2"/>
                </a:solidFill>
                <a:latin typeface="Calibri"/>
                <a:cs typeface="Calibri"/>
                <a:hlinkClick r:id="rId5">
                  <a:extLst>
                    <a:ext uri="{A12FA001-AC4F-418D-AE19-62706E023703}">
                      <ahyp:hlinkClr xmlns:ahyp="http://schemas.microsoft.com/office/drawing/2018/hyperlinkcolor" val="tx"/>
                    </a:ext>
                  </a:extLst>
                </a:hlinkClick>
              </a:rPr>
              <a:t>doi.org/10.1016/j.envint.2019.04.075</a:t>
            </a:r>
            <a:r>
              <a:rPr lang="de-DE" sz="1100" dirty="0">
                <a:latin typeface="Calibri"/>
                <a:cs typeface="Calibri"/>
              </a:rPr>
              <a:t>.</a:t>
            </a:r>
            <a:endParaRPr lang="de-DE" dirty="0">
              <a:cs typeface="Calibri"/>
            </a:endParaRPr>
          </a:p>
        </p:txBody>
      </p:sp>
      <p:sp>
        <p:nvSpPr>
          <p:cNvPr id="4" name="Textplatzhalter 3"/>
          <p:cNvSpPr>
            <a:spLocks noGrp="1"/>
          </p:cNvSpPr>
          <p:nvPr>
            <p:ph type="body" sz="quarter" idx="13"/>
          </p:nvPr>
        </p:nvSpPr>
        <p:spPr/>
        <p:txBody>
          <a:bodyPr/>
          <a:lstStyle/>
          <a:p>
            <a:r>
              <a:rPr lang="de-DE"/>
              <a:t>Lernziel: Wirkungen von Arzneistoffen in der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32</a:t>
            </a:fld>
            <a:endParaRPr lang="de-DE"/>
          </a:p>
        </p:txBody>
      </p:sp>
    </p:spTree>
    <p:extLst>
      <p:ext uri="{BB962C8B-B14F-4D97-AF65-F5344CB8AC3E}">
        <p14:creationId xmlns:p14="http://schemas.microsoft.com/office/powerpoint/2010/main" val="13704402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Calibri"/>
                <a:cs typeface="Calibri"/>
              </a:rPr>
              <a:t>Toxizität von Humanarzneistoffen für Nichtzielorganismen – Beispiel Antibiotika</a:t>
            </a:r>
            <a:endParaRPr lang="de-DE" dirty="0"/>
          </a:p>
        </p:txBody>
      </p:sp>
      <p:graphicFrame>
        <p:nvGraphicFramePr>
          <p:cNvPr id="3" name="Table 2">
            <a:extLst>
              <a:ext uri="{FF2B5EF4-FFF2-40B4-BE49-F238E27FC236}">
                <a16:creationId xmlns:a16="http://schemas.microsoft.com/office/drawing/2014/main" id="{96D1E5A8-96E8-F81B-F34E-BA7BCFC45D8E}"/>
              </a:ext>
            </a:extLst>
          </p:cNvPr>
          <p:cNvGraphicFramePr>
            <a:graphicFrameLocks noGrp="1"/>
          </p:cNvGraphicFramePr>
          <p:nvPr>
            <p:extLst>
              <p:ext uri="{D42A27DB-BD31-4B8C-83A1-F6EECF244321}">
                <p14:modId xmlns:p14="http://schemas.microsoft.com/office/powerpoint/2010/main" val="1535515398"/>
              </p:ext>
            </p:extLst>
          </p:nvPr>
        </p:nvGraphicFramePr>
        <p:xfrm>
          <a:off x="1673000" y="1602223"/>
          <a:ext cx="8846000" cy="431932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1273729091"/>
                    </a:ext>
                  </a:extLst>
                </a:gridCol>
                <a:gridCol w="3085765">
                  <a:extLst>
                    <a:ext uri="{9D8B030D-6E8A-4147-A177-3AD203B41FA5}">
                      <a16:colId xmlns:a16="http://schemas.microsoft.com/office/drawing/2014/main" val="2907071635"/>
                    </a:ext>
                  </a:extLst>
                </a:gridCol>
                <a:gridCol w="1519517">
                  <a:extLst>
                    <a:ext uri="{9D8B030D-6E8A-4147-A177-3AD203B41FA5}">
                      <a16:colId xmlns:a16="http://schemas.microsoft.com/office/drawing/2014/main" val="3997969358"/>
                    </a:ext>
                  </a:extLst>
                </a:gridCol>
                <a:gridCol w="2208718">
                  <a:extLst>
                    <a:ext uri="{9D8B030D-6E8A-4147-A177-3AD203B41FA5}">
                      <a16:colId xmlns:a16="http://schemas.microsoft.com/office/drawing/2014/main" val="4140815346"/>
                    </a:ext>
                  </a:extLst>
                </a:gridCol>
              </a:tblGrid>
              <a:tr h="263314">
                <a:tc>
                  <a:txBody>
                    <a:bodyPr/>
                    <a:lstStyle/>
                    <a:p>
                      <a:r>
                        <a:rPr lang="de-DE" sz="1500" dirty="0">
                          <a:latin typeface="+mj-lt"/>
                        </a:rPr>
                        <a:t>Wirkstoffgruppe</a:t>
                      </a:r>
                    </a:p>
                  </a:txBody>
                  <a:tcPr>
                    <a:solidFill>
                      <a:srgbClr val="4B4B4D"/>
                    </a:solidFill>
                  </a:tcPr>
                </a:tc>
                <a:tc>
                  <a:txBody>
                    <a:bodyPr/>
                    <a:lstStyle/>
                    <a:p>
                      <a:r>
                        <a:rPr lang="de-DE" sz="1500">
                          <a:latin typeface="+mj-lt"/>
                        </a:rPr>
                        <a:t>Wirkstoff</a:t>
                      </a:r>
                    </a:p>
                  </a:txBody>
                  <a:tcPr>
                    <a:solidFill>
                      <a:srgbClr val="4B4B4D"/>
                    </a:solidFill>
                  </a:tcPr>
                </a:tc>
                <a:tc>
                  <a:txBody>
                    <a:bodyPr/>
                    <a:lstStyle/>
                    <a:p>
                      <a:r>
                        <a:rPr lang="de-DE" sz="1500">
                          <a:latin typeface="+mj-lt"/>
                        </a:rPr>
                        <a:t>Toxizität</a:t>
                      </a:r>
                    </a:p>
                  </a:txBody>
                  <a:tcPr>
                    <a:solidFill>
                      <a:srgbClr val="4B4B4D"/>
                    </a:solidFill>
                  </a:tcPr>
                </a:tc>
                <a:tc>
                  <a:txBody>
                    <a:bodyPr/>
                    <a:lstStyle/>
                    <a:p>
                      <a:r>
                        <a:rPr lang="de-DE" sz="1500">
                          <a:latin typeface="+mj-lt"/>
                        </a:rPr>
                        <a:t>Nichtzielorganismen</a:t>
                      </a:r>
                    </a:p>
                  </a:txBody>
                  <a:tcPr>
                    <a:solidFill>
                      <a:srgbClr val="4B4B4D"/>
                    </a:solidFill>
                  </a:tcPr>
                </a:tc>
                <a:extLst>
                  <a:ext uri="{0D108BD9-81ED-4DB2-BD59-A6C34878D82A}">
                    <a16:rowId xmlns:a16="http://schemas.microsoft.com/office/drawing/2014/main" val="900151941"/>
                  </a:ext>
                </a:extLst>
              </a:tr>
              <a:tr h="240454">
                <a:tc rowSpan="4">
                  <a:txBody>
                    <a:bodyPr/>
                    <a:lstStyle/>
                    <a:p>
                      <a:r>
                        <a:rPr lang="de-DE" sz="1500" b="1">
                          <a:latin typeface="+mj-lt"/>
                        </a:rPr>
                        <a:t>Antibiotika</a:t>
                      </a:r>
                    </a:p>
                  </a:txBody>
                  <a:tcPr>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de-DE" sz="1500">
                          <a:latin typeface="+mj-lt"/>
                        </a:rPr>
                        <a:t>Amoxicillin</a:t>
                      </a:r>
                    </a:p>
                    <a:p>
                      <a:r>
                        <a:rPr lang="de-DE" sz="1500">
                          <a:latin typeface="+mj-lt"/>
                        </a:rPr>
                        <a:t>Azithromycin</a:t>
                      </a:r>
                    </a:p>
                    <a:p>
                      <a:r>
                        <a:rPr lang="de-DE" sz="1500">
                          <a:latin typeface="+mj-lt"/>
                        </a:rPr>
                        <a:t>Clarithromycin</a:t>
                      </a:r>
                    </a:p>
                    <a:p>
                      <a:r>
                        <a:rPr lang="de-DE" sz="1500">
                          <a:latin typeface="+mj-lt"/>
                        </a:rPr>
                        <a:t>Erythromycin</a:t>
                      </a:r>
                    </a:p>
                  </a:txBody>
                  <a:tcPr anchor="ctr">
                    <a:solidFill>
                      <a:schemeClr val="bg1">
                        <a:lumMod val="95000"/>
                      </a:schemeClr>
                    </a:solidFill>
                  </a:tcPr>
                </a:tc>
                <a:tc>
                  <a:txBody>
                    <a:bodyPr/>
                    <a:lstStyle/>
                    <a:p>
                      <a:pPr marL="0" indent="0">
                        <a:buClr>
                          <a:srgbClr val="83053C"/>
                        </a:buClr>
                        <a:buSzPct val="200000"/>
                        <a:buFont typeface="Wingdings" panose="05000000000000000000" pitchFamily="2" charset="2"/>
                        <a:buNone/>
                      </a:pPr>
                      <a:r>
                        <a:rPr lang="de-DE" sz="1500">
                          <a:latin typeface="+mj-lt"/>
                        </a:rPr>
                        <a:t>         sehr hoch</a:t>
                      </a:r>
                    </a:p>
                  </a:txBody>
                  <a:tcPr anchor="ctr">
                    <a:solidFill>
                      <a:schemeClr val="bg1">
                        <a:lumMod val="95000"/>
                      </a:schemeClr>
                    </a:solidFill>
                  </a:tcPr>
                </a:tc>
                <a:tc>
                  <a:txBody>
                    <a:bodyPr/>
                    <a:lstStyle/>
                    <a:p>
                      <a:r>
                        <a:rPr lang="de-DE" sz="1500">
                          <a:latin typeface="+mj-lt"/>
                        </a:rPr>
                        <a:t>Cyanobakterien</a:t>
                      </a:r>
                    </a:p>
                  </a:txBody>
                  <a:tcPr anchor="ctr">
                    <a:solidFill>
                      <a:schemeClr val="bg1">
                        <a:lumMod val="95000"/>
                      </a:schemeClr>
                    </a:solidFill>
                  </a:tcPr>
                </a:tc>
                <a:extLst>
                  <a:ext uri="{0D108BD9-81ED-4DB2-BD59-A6C34878D82A}">
                    <a16:rowId xmlns:a16="http://schemas.microsoft.com/office/drawing/2014/main" val="3111429380"/>
                  </a:ext>
                </a:extLst>
              </a:tr>
              <a:tr h="370840">
                <a:tc vMerge="1">
                  <a:txBody>
                    <a:bodyPr/>
                    <a:lstStyle/>
                    <a:p>
                      <a:endParaRPr lang="de-DE" sz="1500">
                        <a:latin typeface="+mj-lt"/>
                      </a:endParaRP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500" kern="1200" dirty="0">
                          <a:solidFill>
                            <a:schemeClr val="dk1"/>
                          </a:solidFill>
                          <a:latin typeface="+mj-lt"/>
                          <a:ea typeface="+mn-ea"/>
                          <a:cs typeface="+mn-cs"/>
                        </a:rPr>
                        <a:t>Doxycyclin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500" kern="1200" dirty="0">
                          <a:solidFill>
                            <a:schemeClr val="dk1"/>
                          </a:solidFill>
                          <a:latin typeface="+mj-lt"/>
                          <a:ea typeface="+mn-ea"/>
                          <a:cs typeface="+mn-cs"/>
                        </a:rPr>
                        <a:t>Oxytetracyclin</a:t>
                      </a:r>
                    </a:p>
                    <a:p>
                      <a:r>
                        <a:rPr lang="de-DE" sz="1500" kern="1200" dirty="0" err="1">
                          <a:solidFill>
                            <a:schemeClr val="dk1"/>
                          </a:solidFill>
                          <a:latin typeface="+mj-lt"/>
                          <a:ea typeface="+mn-ea"/>
                          <a:cs typeface="+mn-cs"/>
                        </a:rPr>
                        <a:t>Sulfamethoxazol</a:t>
                      </a:r>
                      <a:endParaRPr lang="de-DE" sz="1500" dirty="0">
                        <a:latin typeface="+mj-lt"/>
                      </a:endParaRPr>
                    </a:p>
                  </a:txBody>
                  <a:tcPr anchor="ctr">
                    <a:solidFill>
                      <a:schemeClr val="bg1"/>
                    </a:solidFill>
                  </a:tcPr>
                </a:tc>
                <a:tc>
                  <a:txBody>
                    <a:bodyPr/>
                    <a:lstStyle/>
                    <a:p>
                      <a:r>
                        <a:rPr lang="de-DE" sz="1500">
                          <a:latin typeface="+mj-lt"/>
                        </a:rPr>
                        <a:t>        hoch</a:t>
                      </a:r>
                    </a:p>
                  </a:txBody>
                  <a:tcPr anchor="ctr">
                    <a:solidFill>
                      <a:schemeClr val="bg1"/>
                    </a:solidFill>
                  </a:tcPr>
                </a:tc>
                <a:tc>
                  <a:txBody>
                    <a:bodyPr/>
                    <a:lstStyle/>
                    <a:p>
                      <a:r>
                        <a:rPr kumimoji="0" lang="de-DE" sz="1500" b="0" i="0" u="none" strike="noStrike" kern="1200" cap="none" spc="0" normalizeH="0" baseline="0" noProof="0" err="1">
                          <a:ln>
                            <a:noFill/>
                          </a:ln>
                          <a:solidFill>
                            <a:prstClr val="black"/>
                          </a:solidFill>
                          <a:effectLst/>
                          <a:uLnTx/>
                          <a:uFillTx/>
                          <a:latin typeface="Calibri"/>
                          <a:ea typeface="+mn-ea"/>
                          <a:cs typeface="+mn-cs"/>
                        </a:rPr>
                        <a:t>Cyanobakterien</a:t>
                      </a:r>
                      <a:endParaRPr lang="de-DE" sz="1500">
                        <a:latin typeface="+mj-lt"/>
                      </a:endParaRPr>
                    </a:p>
                  </a:txBody>
                  <a:tcPr anchor="ctr">
                    <a:solidFill>
                      <a:schemeClr val="bg1"/>
                    </a:solidFill>
                  </a:tcPr>
                </a:tc>
                <a:extLst>
                  <a:ext uri="{0D108BD9-81ED-4DB2-BD59-A6C34878D82A}">
                    <a16:rowId xmlns:a16="http://schemas.microsoft.com/office/drawing/2014/main" val="3916703722"/>
                  </a:ext>
                </a:extLst>
              </a:tr>
              <a:tr h="370840">
                <a:tc vMerge="1">
                  <a:txBody>
                    <a:bodyPr/>
                    <a:lstStyle/>
                    <a:p>
                      <a:endParaRPr lang="de-DE" sz="1500">
                        <a:latin typeface="+mj-lt"/>
                      </a:endParaRPr>
                    </a:p>
                  </a:txBody>
                  <a:tcP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de-DE" sz="1500" err="1">
                          <a:latin typeface="+mj-lt"/>
                        </a:rPr>
                        <a:t>Trimethoprim</a:t>
                      </a:r>
                      <a:endParaRPr lang="de-DE" sz="1500">
                        <a:latin typeface="+mj-lt"/>
                      </a:endParaRPr>
                    </a:p>
                  </a:txBody>
                  <a:tcPr anchor="ctr">
                    <a:lnB w="12700" cap="flat" cmpd="sng" algn="ctr">
                      <a:noFill/>
                      <a:prstDash val="solid"/>
                      <a:round/>
                      <a:headEnd type="none" w="med" len="med"/>
                      <a:tailEnd type="none" w="med" len="med"/>
                    </a:lnB>
                    <a:solidFill>
                      <a:schemeClr val="bg1">
                        <a:lumMod val="95000"/>
                      </a:schemeClr>
                    </a:solidFill>
                  </a:tcPr>
                </a:tc>
                <a:tc>
                  <a:txBody>
                    <a:bodyPr/>
                    <a:lstStyle/>
                    <a:p>
                      <a:r>
                        <a:rPr lang="de-DE" sz="1500">
                          <a:latin typeface="+mj-lt"/>
                        </a:rPr>
                        <a:t>         moderat</a:t>
                      </a:r>
                    </a:p>
                  </a:txBody>
                  <a:tcPr anchor="ctr">
                    <a:lnB w="12700" cap="flat" cmpd="sng" algn="ctr">
                      <a:noFill/>
                      <a:prstDash val="solid"/>
                      <a:round/>
                      <a:headEnd type="none" w="med" len="med"/>
                      <a:tailEnd type="none" w="med" len="med"/>
                    </a:lnB>
                    <a:solidFill>
                      <a:schemeClr val="bg1">
                        <a:lumMod val="95000"/>
                      </a:schemeClr>
                    </a:solidFill>
                  </a:tcPr>
                </a:tc>
                <a:tc>
                  <a:txBody>
                    <a:bodyPr/>
                    <a:lstStyle/>
                    <a:p>
                      <a:r>
                        <a:rPr kumimoji="0" lang="de-DE" sz="1500" b="0" i="0" u="none" strike="noStrike" kern="1200" cap="none" spc="0" normalizeH="0" baseline="0" noProof="0" err="1">
                          <a:ln>
                            <a:noFill/>
                          </a:ln>
                          <a:solidFill>
                            <a:prstClr val="black"/>
                          </a:solidFill>
                          <a:effectLst/>
                          <a:uLnTx/>
                          <a:uFillTx/>
                          <a:latin typeface="Calibri"/>
                          <a:ea typeface="+mn-ea"/>
                          <a:cs typeface="+mn-cs"/>
                        </a:rPr>
                        <a:t>Cyanobakterien</a:t>
                      </a:r>
                      <a:endParaRPr lang="de-DE" sz="1500">
                        <a:latin typeface="+mj-lt"/>
                      </a:endParaRPr>
                    </a:p>
                  </a:txBody>
                  <a:tcPr anchor="ctr">
                    <a:lnB w="12700"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548890433"/>
                  </a:ext>
                </a:extLst>
              </a:tr>
              <a:tr h="370840">
                <a:tc vMerge="1">
                  <a:txBody>
                    <a:bodyPr/>
                    <a:lstStyle/>
                    <a:p>
                      <a:endParaRPr lang="de-DE" sz="1500" b="1">
                        <a:latin typeface="+mj-lt"/>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de-DE" sz="1500" dirty="0" err="1">
                          <a:latin typeface="+mj-lt"/>
                        </a:rPr>
                        <a:t>Sulfadiazin</a:t>
                      </a:r>
                      <a:endParaRPr lang="de-DE" sz="1500" dirty="0">
                        <a:latin typeface="+mj-lt"/>
                      </a:endParaRPr>
                    </a:p>
                    <a:p>
                      <a:r>
                        <a:rPr lang="de-DE" sz="1500" dirty="0" err="1">
                          <a:latin typeface="+mj-lt"/>
                        </a:rPr>
                        <a:t>Sulfamethoxazol</a:t>
                      </a:r>
                      <a:r>
                        <a:rPr lang="de-DE" sz="1500" dirty="0">
                          <a:latin typeface="+mj-lt"/>
                        </a:rPr>
                        <a:t>/</a:t>
                      </a:r>
                      <a:r>
                        <a:rPr lang="de-DE" sz="1500" dirty="0" err="1">
                          <a:latin typeface="+mj-lt"/>
                        </a:rPr>
                        <a:t>Trimethoprim</a:t>
                      </a:r>
                      <a:r>
                        <a:rPr lang="de-DE" sz="1500" dirty="0">
                          <a:latin typeface="+mj-lt"/>
                        </a:rPr>
                        <a:t> (5:1)</a:t>
                      </a:r>
                    </a:p>
                    <a:p>
                      <a:r>
                        <a:rPr lang="de-DE" sz="1500" kern="1200" dirty="0">
                          <a:solidFill>
                            <a:schemeClr val="dk1"/>
                          </a:solidFill>
                          <a:latin typeface="+mj-lt"/>
                          <a:ea typeface="+mn-ea"/>
                          <a:cs typeface="+mn-cs"/>
                        </a:rPr>
                        <a:t>Tetracyclin</a:t>
                      </a:r>
                      <a:endParaRPr lang="de-DE" sz="1500" dirty="0">
                        <a:latin typeface="+mj-lt"/>
                      </a:endParaRPr>
                    </a:p>
                  </a:txBody>
                  <a:tcPr anchor="ct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de-DE" sz="1500" b="0" i="0" u="none" strike="noStrike" kern="1200" cap="none" spc="0" normalizeH="0" baseline="0" noProof="0">
                          <a:ln>
                            <a:noFill/>
                          </a:ln>
                          <a:solidFill>
                            <a:prstClr val="black"/>
                          </a:solidFill>
                          <a:effectLst/>
                          <a:uLnTx/>
                          <a:uFillTx/>
                          <a:latin typeface="Calibri"/>
                          <a:ea typeface="+mn-ea"/>
                          <a:cs typeface="+mn-cs"/>
                        </a:rPr>
                        <a:t>        </a:t>
                      </a:r>
                      <a:r>
                        <a:rPr kumimoji="0" lang="de-DE" sz="1500" b="0" i="0" u="none" strike="noStrike" kern="1200" cap="none" spc="0" normalizeH="0" baseline="0" noProof="0">
                          <a:ln>
                            <a:noFill/>
                          </a:ln>
                          <a:solidFill>
                            <a:prstClr val="black"/>
                          </a:solidFill>
                          <a:effectLst/>
                          <a:uLnTx/>
                          <a:uFillTx/>
                          <a:latin typeface="Calibri"/>
                          <a:ea typeface="+mn-ea"/>
                          <a:cs typeface="+mn-cs"/>
                        </a:rPr>
                        <a:t> gering</a:t>
                      </a:r>
                      <a:endParaRPr lang="de-DE" sz="1500">
                        <a:latin typeface="+mj-lt"/>
                      </a:endParaRPr>
                    </a:p>
                  </a:txBody>
                  <a:tcPr anchor="ct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0" lang="de-DE" sz="1500" b="0" i="0" u="none" strike="noStrike" kern="1200" cap="none" spc="0" normalizeH="0" baseline="0" noProof="0" err="1">
                          <a:ln>
                            <a:noFill/>
                          </a:ln>
                          <a:solidFill>
                            <a:prstClr val="black"/>
                          </a:solidFill>
                          <a:effectLst/>
                          <a:uLnTx/>
                          <a:uFillTx/>
                          <a:latin typeface="Calibri"/>
                          <a:ea typeface="+mn-ea"/>
                          <a:cs typeface="+mn-cs"/>
                        </a:rPr>
                        <a:t>Cyanobakterien</a:t>
                      </a:r>
                      <a:endParaRPr lang="de-DE" sz="1500">
                        <a:latin typeface="+mj-lt"/>
                      </a:endParaRPr>
                    </a:p>
                  </a:txBody>
                  <a:tcPr anchor="ct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8206834"/>
                  </a:ext>
                </a:extLst>
              </a:tr>
              <a:tr h="370840">
                <a:tc gridSpan="2">
                  <a:txBody>
                    <a:bodyPr/>
                    <a:lstStyle/>
                    <a:p>
                      <a:r>
                        <a:rPr lang="de-DE" sz="1200" b="1">
                          <a:latin typeface="+mj-lt"/>
                        </a:rPr>
                        <a:t>Einstufung für akute Toxizitätstests (LC/EC/IC50):</a:t>
                      </a:r>
                    </a:p>
                    <a:p>
                      <a:r>
                        <a:rPr lang="de-DE" sz="1200">
                          <a:latin typeface="+mj-lt"/>
                        </a:rPr>
                        <a:t>bis 1 mg/L – sehr hohe Toxizität</a:t>
                      </a:r>
                    </a:p>
                    <a:p>
                      <a:r>
                        <a:rPr lang="de-DE" sz="1200">
                          <a:latin typeface="+mj-lt"/>
                        </a:rPr>
                        <a:t>1</a:t>
                      </a:r>
                      <a:r>
                        <a:rPr lang="de-DE" sz="1200" kern="1200">
                          <a:solidFill>
                            <a:schemeClr val="dk1"/>
                          </a:solidFill>
                          <a:latin typeface="+mn-lt"/>
                          <a:ea typeface="+mn-ea"/>
                          <a:cs typeface="+mn-cs"/>
                        </a:rPr>
                        <a:t>–</a:t>
                      </a:r>
                      <a:r>
                        <a:rPr lang="de-DE" sz="1200">
                          <a:latin typeface="+mj-lt"/>
                        </a:rPr>
                        <a:t>10 mg/L – hohe Toxizität</a:t>
                      </a:r>
                    </a:p>
                    <a:p>
                      <a:r>
                        <a:rPr lang="de-DE" sz="1200">
                          <a:latin typeface="+mj-lt"/>
                        </a:rPr>
                        <a:t>10</a:t>
                      </a:r>
                      <a:r>
                        <a:rPr lang="de-DE" sz="1200" kern="1200">
                          <a:solidFill>
                            <a:schemeClr val="dk1"/>
                          </a:solidFill>
                          <a:latin typeface="+mn-lt"/>
                          <a:ea typeface="+mn-ea"/>
                          <a:cs typeface="+mn-cs"/>
                        </a:rPr>
                        <a:t>–</a:t>
                      </a:r>
                      <a:r>
                        <a:rPr lang="de-DE" sz="1200">
                          <a:latin typeface="+mj-lt"/>
                        </a:rPr>
                        <a:t>100 mg/L – moderate Toxizität</a:t>
                      </a:r>
                    </a:p>
                    <a:p>
                      <a:r>
                        <a:rPr lang="de-DE" sz="1200">
                          <a:latin typeface="+mj-lt"/>
                        </a:rPr>
                        <a:t>&gt; 100 mg/L – geringe Toxizität</a:t>
                      </a:r>
                    </a:p>
                  </a:txBody>
                  <a:tcPr marT="108000" anchor="b">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hMerge="1">
                  <a:txBody>
                    <a:bodyPr/>
                    <a:lstStyle/>
                    <a:p>
                      <a:endParaRPr lang="de-DE" sz="1500">
                        <a:latin typeface="+mj-lt"/>
                      </a:endParaRPr>
                    </a:p>
                  </a:txBody>
                  <a:tcPr>
                    <a:lnT w="12700" cap="flat" cmpd="sng" algn="ctr">
                      <a:solidFill>
                        <a:schemeClr val="tx1"/>
                      </a:solidFill>
                      <a:prstDash val="solid"/>
                      <a:round/>
                      <a:headEnd type="none" w="med" len="med"/>
                      <a:tailEnd type="none" w="med" len="med"/>
                    </a:lnT>
                    <a:solidFill>
                      <a:schemeClr val="bg1"/>
                    </a:solid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noProof="0" dirty="0">
                          <a:ln>
                            <a:noFill/>
                          </a:ln>
                          <a:solidFill>
                            <a:prstClr val="black"/>
                          </a:solidFill>
                          <a:effectLst/>
                          <a:uLnTx/>
                          <a:uFillTx/>
                          <a:latin typeface="Calibri"/>
                          <a:ea typeface="+mn-ea"/>
                          <a:cs typeface="+mn-cs"/>
                        </a:rPr>
                        <a:t>Einstufung für chronische Toxizitätstests (NOEC/EC10):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latin typeface="Calibri"/>
                          <a:ea typeface="+mn-ea"/>
                          <a:cs typeface="+mn-cs"/>
                        </a:rPr>
                        <a:t>bis 0,01 mg/L – sehr hohe Toxizität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latin typeface="Calibri"/>
                          <a:ea typeface="+mn-ea"/>
                          <a:cs typeface="+mn-cs"/>
                        </a:rPr>
                        <a:t>0,01</a:t>
                      </a:r>
                      <a:r>
                        <a:rPr kumimoji="0" lang="de-DE" sz="1200" b="0" i="0" u="none" strike="noStrike" kern="1200" cap="none" spc="0" normalizeH="0" baseline="0" noProof="0" dirty="0">
                          <a:ln>
                            <a:noFill/>
                          </a:ln>
                          <a:solidFill>
                            <a:prstClr val="black"/>
                          </a:solidFill>
                          <a:effectLst/>
                          <a:uLnTx/>
                          <a:uFillTx/>
                          <a:latin typeface="+mn-lt"/>
                          <a:ea typeface="+mn-ea"/>
                          <a:cs typeface="+mn-cs"/>
                        </a:rPr>
                        <a:t>–&lt;</a:t>
                      </a:r>
                      <a:r>
                        <a:rPr kumimoji="0" lang="de-DE" sz="1200" b="0" i="0" u="none" strike="noStrike" kern="1200" cap="none" spc="0" normalizeH="0" baseline="0" noProof="0" dirty="0">
                          <a:ln>
                            <a:noFill/>
                          </a:ln>
                          <a:solidFill>
                            <a:prstClr val="black"/>
                          </a:solidFill>
                          <a:effectLst/>
                          <a:uLnTx/>
                          <a:uFillTx/>
                          <a:latin typeface="Calibri"/>
                          <a:ea typeface="+mn-ea"/>
                          <a:cs typeface="+mn-cs"/>
                        </a:rPr>
                        <a:t>0,1 mg/L – hohe Toxizität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latin typeface="Calibri"/>
                          <a:ea typeface="+mn-ea"/>
                          <a:cs typeface="+mn-cs"/>
                        </a:rPr>
                        <a:t>0,1</a:t>
                      </a:r>
                      <a:r>
                        <a:rPr kumimoji="0" lang="de-DE" sz="1200" b="0" i="0" u="none" strike="noStrike" kern="1200" cap="none" spc="0" normalizeH="0" baseline="0" noProof="0" dirty="0">
                          <a:ln>
                            <a:noFill/>
                          </a:ln>
                          <a:solidFill>
                            <a:prstClr val="black"/>
                          </a:solidFill>
                          <a:effectLst/>
                          <a:uLnTx/>
                          <a:uFillTx/>
                          <a:latin typeface="+mn-lt"/>
                          <a:ea typeface="+mn-ea"/>
                          <a:cs typeface="+mn-cs"/>
                        </a:rPr>
                        <a:t>–</a:t>
                      </a:r>
                      <a:r>
                        <a:rPr kumimoji="0" lang="de-DE" sz="1200" b="0" i="0" u="none" strike="noStrike" kern="1200" cap="none" spc="0" normalizeH="0" baseline="0" noProof="0" dirty="0">
                          <a:ln>
                            <a:noFill/>
                          </a:ln>
                          <a:solidFill>
                            <a:prstClr val="black"/>
                          </a:solidFill>
                          <a:effectLst/>
                          <a:uLnTx/>
                          <a:uFillTx/>
                          <a:latin typeface="Calibri"/>
                          <a:ea typeface="+mn-ea"/>
                          <a:cs typeface="+mn-cs"/>
                        </a:rPr>
                        <a:t>1 mg/L – moderate Toxizität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latin typeface="Calibri"/>
                          <a:ea typeface="+mn-ea"/>
                          <a:cs typeface="+mn-cs"/>
                        </a:rPr>
                        <a:t>&gt; 1 mg/L – geringe Toxizität</a:t>
                      </a:r>
                    </a:p>
                  </a:txBody>
                  <a:tcPr marT="108000" anchor="b">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hMerge="1">
                  <a:txBody>
                    <a:bodyPr/>
                    <a:lstStyle/>
                    <a:p>
                      <a:endParaRPr lang="de-DE" sz="1500">
                        <a:latin typeface="+mj-lt"/>
                      </a:endParaRPr>
                    </a:p>
                  </a:txBody>
                  <a:tcP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481971693"/>
                  </a:ext>
                </a:extLst>
              </a:tr>
            </a:tbl>
          </a:graphicData>
        </a:graphic>
      </p:graphicFrame>
      <p:sp>
        <p:nvSpPr>
          <p:cNvPr id="7" name="Rectangle 6">
            <a:extLst>
              <a:ext uri="{FF2B5EF4-FFF2-40B4-BE49-F238E27FC236}">
                <a16:creationId xmlns:a16="http://schemas.microsoft.com/office/drawing/2014/main" id="{EECFE2F5-1462-9E33-21C0-5A3FCC19991F}"/>
              </a:ext>
              <a:ext uri="{C183D7F6-B498-43B3-948B-1728B52AA6E4}">
                <adec:decorative xmlns:adec="http://schemas.microsoft.com/office/drawing/2017/decorative" val="1"/>
              </a:ext>
            </a:extLst>
          </p:cNvPr>
          <p:cNvSpPr/>
          <p:nvPr/>
        </p:nvSpPr>
        <p:spPr>
          <a:xfrm>
            <a:off x="6963540" y="2354146"/>
            <a:ext cx="175260" cy="182880"/>
          </a:xfrm>
          <a:prstGeom prst="rect">
            <a:avLst/>
          </a:prstGeom>
          <a:solidFill>
            <a:srgbClr val="830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tangle 7">
            <a:extLst>
              <a:ext uri="{FF2B5EF4-FFF2-40B4-BE49-F238E27FC236}">
                <a16:creationId xmlns:a16="http://schemas.microsoft.com/office/drawing/2014/main" id="{EB11D6F9-7C83-4CAD-B075-AE896B2FB491}"/>
              </a:ext>
              <a:ext uri="{C183D7F6-B498-43B3-948B-1728B52AA6E4}">
                <adec:decorative xmlns:adec="http://schemas.microsoft.com/office/drawing/2017/decorative" val="1"/>
              </a:ext>
            </a:extLst>
          </p:cNvPr>
          <p:cNvSpPr/>
          <p:nvPr/>
        </p:nvSpPr>
        <p:spPr>
          <a:xfrm>
            <a:off x="6963540" y="3230920"/>
            <a:ext cx="175260" cy="182880"/>
          </a:xfrm>
          <a:prstGeom prst="rect">
            <a:avLst/>
          </a:prstGeom>
          <a:solidFill>
            <a:srgbClr val="CE1F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tangle 8">
            <a:extLst>
              <a:ext uri="{FF2B5EF4-FFF2-40B4-BE49-F238E27FC236}">
                <a16:creationId xmlns:a16="http://schemas.microsoft.com/office/drawing/2014/main" id="{1AB13F9B-4124-00FD-CC2B-FA2A11604D41}"/>
              </a:ext>
              <a:ext uri="{C183D7F6-B498-43B3-948B-1728B52AA6E4}">
                <adec:decorative xmlns:adec="http://schemas.microsoft.com/office/drawing/2017/decorative" val="1"/>
              </a:ext>
            </a:extLst>
          </p:cNvPr>
          <p:cNvSpPr/>
          <p:nvPr/>
        </p:nvSpPr>
        <p:spPr>
          <a:xfrm>
            <a:off x="6963540" y="3804778"/>
            <a:ext cx="175260" cy="18288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tangle 18">
            <a:extLst>
              <a:ext uri="{FF2B5EF4-FFF2-40B4-BE49-F238E27FC236}">
                <a16:creationId xmlns:a16="http://schemas.microsoft.com/office/drawing/2014/main" id="{2D41A723-5586-E171-D740-CC12270DCECD}"/>
              </a:ext>
              <a:ext uri="{C183D7F6-B498-43B3-948B-1728B52AA6E4}">
                <adec:decorative xmlns:adec="http://schemas.microsoft.com/office/drawing/2017/decorative" val="1"/>
              </a:ext>
            </a:extLst>
          </p:cNvPr>
          <p:cNvSpPr/>
          <p:nvPr/>
        </p:nvSpPr>
        <p:spPr>
          <a:xfrm>
            <a:off x="6963540" y="4393763"/>
            <a:ext cx="175260" cy="18288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Picture 9" descr="Zeichnung Cyanobakterien">
            <a:extLst>
              <a:ext uri="{FF2B5EF4-FFF2-40B4-BE49-F238E27FC236}">
                <a16:creationId xmlns:a16="http://schemas.microsoft.com/office/drawing/2014/main" id="{37662FA7-5926-D9A9-19E1-773779944A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55302" y="2291187"/>
            <a:ext cx="296847" cy="325312"/>
          </a:xfrm>
          <a:prstGeom prst="rect">
            <a:avLst/>
          </a:prstGeom>
        </p:spPr>
      </p:pic>
      <p:pic>
        <p:nvPicPr>
          <p:cNvPr id="11" name="Picture 10" descr="Zeichnung Cyanobakterien">
            <a:extLst>
              <a:ext uri="{FF2B5EF4-FFF2-40B4-BE49-F238E27FC236}">
                <a16:creationId xmlns:a16="http://schemas.microsoft.com/office/drawing/2014/main" id="{CDA742C6-9D85-D551-30A6-FECBDAE562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55870" y="3171873"/>
            <a:ext cx="296847" cy="325312"/>
          </a:xfrm>
          <a:prstGeom prst="rect">
            <a:avLst/>
          </a:prstGeom>
        </p:spPr>
      </p:pic>
      <p:pic>
        <p:nvPicPr>
          <p:cNvPr id="12" name="Picture 11" descr="Zeichnung Cyanobakterien">
            <a:extLst>
              <a:ext uri="{FF2B5EF4-FFF2-40B4-BE49-F238E27FC236}">
                <a16:creationId xmlns:a16="http://schemas.microsoft.com/office/drawing/2014/main" id="{9CA42EC0-D698-76F1-C5B9-46EB2C28A0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51604" y="3734524"/>
            <a:ext cx="296847" cy="325312"/>
          </a:xfrm>
          <a:prstGeom prst="rect">
            <a:avLst/>
          </a:prstGeom>
        </p:spPr>
      </p:pic>
      <p:pic>
        <p:nvPicPr>
          <p:cNvPr id="13" name="Picture 12" descr="Zeichnung Cyanobakterien">
            <a:extLst>
              <a:ext uri="{FF2B5EF4-FFF2-40B4-BE49-F238E27FC236}">
                <a16:creationId xmlns:a16="http://schemas.microsoft.com/office/drawing/2014/main" id="{4D61D7D5-F76B-BCCA-FD30-36B5727AF4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55301" y="4338738"/>
            <a:ext cx="296847" cy="325312"/>
          </a:xfrm>
          <a:prstGeom prst="rect">
            <a:avLst/>
          </a:prstGeom>
        </p:spPr>
      </p:pic>
      <p:sp>
        <p:nvSpPr>
          <p:cNvPr id="20" name="Text Placeholder 8">
            <a:extLst>
              <a:ext uri="{FF2B5EF4-FFF2-40B4-BE49-F238E27FC236}">
                <a16:creationId xmlns:a16="http://schemas.microsoft.com/office/drawing/2014/main" id="{67386DBE-6AF6-28BE-2B61-F56A0A6AFA1C}"/>
              </a:ext>
            </a:extLst>
          </p:cNvPr>
          <p:cNvSpPr>
            <a:spLocks noGrp="1"/>
          </p:cNvSpPr>
          <p:nvPr>
            <p:ph type="body" sz="quarter" idx="15"/>
          </p:nvPr>
        </p:nvSpPr>
        <p:spPr>
          <a:xfrm>
            <a:off x="4439393" y="6237288"/>
            <a:ext cx="7155710" cy="260648"/>
          </a:xfrm>
        </p:spPr>
        <p:txBody>
          <a:bodyPr vert="horz" lIns="0" tIns="0" rIns="0" bIns="0" rtlCol="0" anchor="t">
            <a:noAutofit/>
          </a:bodyPr>
          <a:lstStyle/>
          <a:p>
            <a:r>
              <a:rPr lang="de-DE" dirty="0">
                <a:latin typeface="Calibri"/>
                <a:ea typeface="Calibri"/>
                <a:cs typeface="Calibri"/>
              </a:rPr>
              <a:t>Quelle: Umweltbundesamt 2024 | </a:t>
            </a:r>
            <a:r>
              <a:rPr lang="de-DE" dirty="0">
                <a:solidFill>
                  <a:schemeClr val="accent2"/>
                </a:solidFill>
                <a:hlinkClick r:id="rId4">
                  <a:extLst>
                    <a:ext uri="{A12FA001-AC4F-418D-AE19-62706E023703}">
                      <ahyp:hlinkClr xmlns:ahyp="http://schemas.microsoft.com/office/drawing/2018/hyperlinkcolor" val="tx"/>
                    </a:ext>
                  </a:extLst>
                </a:hlinkClick>
              </a:rPr>
              <a:t>uba.de/</a:t>
            </a:r>
            <a:r>
              <a:rPr lang="de-DE" dirty="0" err="1">
                <a:solidFill>
                  <a:schemeClr val="accent2"/>
                </a:solidFill>
                <a:hlinkClick r:id="rId4">
                  <a:extLst>
                    <a:ext uri="{A12FA001-AC4F-418D-AE19-62706E023703}">
                      <ahyp:hlinkClr xmlns:ahyp="http://schemas.microsoft.com/office/drawing/2018/hyperlinkcolor" val="tx"/>
                    </a:ext>
                  </a:extLst>
                </a:hlinkClick>
              </a:rPr>
              <a:t>ham</a:t>
            </a:r>
            <a:r>
              <a:rPr lang="de-DE" dirty="0">
                <a:solidFill>
                  <a:schemeClr val="accent2"/>
                </a:solidFill>
                <a:hlinkClick r:id="rId4">
                  <a:extLst>
                    <a:ext uri="{A12FA001-AC4F-418D-AE19-62706E023703}">
                      <ahyp:hlinkClr xmlns:ahyp="http://schemas.microsoft.com/office/drawing/2018/hyperlinkcolor" val="tx"/>
                    </a:ext>
                  </a:extLst>
                </a:hlinkClick>
              </a:rPr>
              <a:t>/</a:t>
            </a:r>
            <a:r>
              <a:rPr lang="de-DE" dirty="0" err="1">
                <a:solidFill>
                  <a:schemeClr val="accent2"/>
                </a:solidFill>
                <a:hlinkClick r:id="rId4">
                  <a:extLst>
                    <a:ext uri="{A12FA001-AC4F-418D-AE19-62706E023703}">
                      <ahyp:hlinkClr xmlns:ahyp="http://schemas.microsoft.com/office/drawing/2018/hyperlinkcolor" val="tx"/>
                    </a:ext>
                  </a:extLst>
                </a:hlinkClick>
              </a:rPr>
              <a:t>effekte</a:t>
            </a:r>
            <a:endParaRPr lang="de-DE" dirty="0">
              <a:solidFill>
                <a:schemeClr val="accent2"/>
              </a:solidFill>
              <a:latin typeface="Calibri"/>
              <a:ea typeface="Calibri"/>
              <a:cs typeface="Calibri"/>
            </a:endParaRPr>
          </a:p>
        </p:txBody>
      </p:sp>
      <p:sp>
        <p:nvSpPr>
          <p:cNvPr id="4" name="Textplatzhalter 3"/>
          <p:cNvSpPr>
            <a:spLocks noGrp="1"/>
          </p:cNvSpPr>
          <p:nvPr>
            <p:ph type="body" sz="quarter" idx="13"/>
          </p:nvPr>
        </p:nvSpPr>
        <p:spPr/>
        <p:txBody>
          <a:bodyPr/>
          <a:lstStyle/>
          <a:p>
            <a:r>
              <a:rPr lang="de-DE"/>
              <a:t>Lernziel: Wirkungen von Arzneistoffen in der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33</a:t>
            </a:fld>
            <a:endParaRPr lang="de-DE"/>
          </a:p>
        </p:txBody>
      </p:sp>
    </p:spTree>
    <p:extLst>
      <p:ext uri="{BB962C8B-B14F-4D97-AF65-F5344CB8AC3E}">
        <p14:creationId xmlns:p14="http://schemas.microsoft.com/office/powerpoint/2010/main" val="32873471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Calibri"/>
                <a:cs typeface="Calibri"/>
              </a:rPr>
              <a:t>Toxizität von Humanarzneistoffen für Nichtzielorganismen – Beispiel Hormone</a:t>
            </a:r>
            <a:endParaRPr lang="de-DE" dirty="0"/>
          </a:p>
        </p:txBody>
      </p:sp>
      <p:graphicFrame>
        <p:nvGraphicFramePr>
          <p:cNvPr id="6" name="Table 5">
            <a:extLst>
              <a:ext uri="{FF2B5EF4-FFF2-40B4-BE49-F238E27FC236}">
                <a16:creationId xmlns:a16="http://schemas.microsoft.com/office/drawing/2014/main" id="{DD5ACBAD-58E7-59B9-9CC9-5782A3F79FC8}"/>
              </a:ext>
            </a:extLst>
          </p:cNvPr>
          <p:cNvGraphicFramePr>
            <a:graphicFrameLocks noGrp="1"/>
          </p:cNvGraphicFramePr>
          <p:nvPr>
            <p:extLst>
              <p:ext uri="{D42A27DB-BD31-4B8C-83A1-F6EECF244321}">
                <p14:modId xmlns:p14="http://schemas.microsoft.com/office/powerpoint/2010/main" val="46156778"/>
              </p:ext>
            </p:extLst>
          </p:nvPr>
        </p:nvGraphicFramePr>
        <p:xfrm>
          <a:off x="1673000" y="2106506"/>
          <a:ext cx="8846000" cy="285120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1273729091"/>
                    </a:ext>
                  </a:extLst>
                </a:gridCol>
                <a:gridCol w="2032000">
                  <a:extLst>
                    <a:ext uri="{9D8B030D-6E8A-4147-A177-3AD203B41FA5}">
                      <a16:colId xmlns:a16="http://schemas.microsoft.com/office/drawing/2014/main" val="2907071635"/>
                    </a:ext>
                  </a:extLst>
                </a:gridCol>
                <a:gridCol w="1532294">
                  <a:extLst>
                    <a:ext uri="{9D8B030D-6E8A-4147-A177-3AD203B41FA5}">
                      <a16:colId xmlns:a16="http://schemas.microsoft.com/office/drawing/2014/main" val="3997969358"/>
                    </a:ext>
                  </a:extLst>
                </a:gridCol>
                <a:gridCol w="3249706">
                  <a:extLst>
                    <a:ext uri="{9D8B030D-6E8A-4147-A177-3AD203B41FA5}">
                      <a16:colId xmlns:a16="http://schemas.microsoft.com/office/drawing/2014/main" val="4140815346"/>
                    </a:ext>
                  </a:extLst>
                </a:gridCol>
              </a:tblGrid>
              <a:tr h="263314">
                <a:tc>
                  <a:txBody>
                    <a:bodyPr/>
                    <a:lstStyle/>
                    <a:p>
                      <a:r>
                        <a:rPr lang="de-DE" sz="1500" dirty="0">
                          <a:latin typeface="+mj-lt"/>
                        </a:rPr>
                        <a:t>Wirkstoffgruppe</a:t>
                      </a:r>
                    </a:p>
                  </a:txBody>
                  <a:tcPr>
                    <a:solidFill>
                      <a:srgbClr val="4B4B4D"/>
                    </a:solidFill>
                  </a:tcPr>
                </a:tc>
                <a:tc>
                  <a:txBody>
                    <a:bodyPr/>
                    <a:lstStyle/>
                    <a:p>
                      <a:r>
                        <a:rPr lang="de-DE" sz="1500">
                          <a:latin typeface="+mj-lt"/>
                        </a:rPr>
                        <a:t>Wirkstoff</a:t>
                      </a:r>
                    </a:p>
                  </a:txBody>
                  <a:tcPr>
                    <a:solidFill>
                      <a:srgbClr val="4B4B4D"/>
                    </a:solidFill>
                  </a:tcPr>
                </a:tc>
                <a:tc>
                  <a:txBody>
                    <a:bodyPr/>
                    <a:lstStyle/>
                    <a:p>
                      <a:r>
                        <a:rPr lang="de-DE" sz="1500">
                          <a:latin typeface="+mj-lt"/>
                        </a:rPr>
                        <a:t>Toxizität</a:t>
                      </a:r>
                    </a:p>
                  </a:txBody>
                  <a:tcPr>
                    <a:solidFill>
                      <a:srgbClr val="4B4B4D"/>
                    </a:solidFill>
                  </a:tcPr>
                </a:tc>
                <a:tc>
                  <a:txBody>
                    <a:bodyPr/>
                    <a:lstStyle/>
                    <a:p>
                      <a:r>
                        <a:rPr lang="de-DE" sz="1500">
                          <a:latin typeface="+mj-lt"/>
                        </a:rPr>
                        <a:t>Nichtzielorganismen</a:t>
                      </a:r>
                    </a:p>
                  </a:txBody>
                  <a:tcPr>
                    <a:solidFill>
                      <a:srgbClr val="4B4B4D"/>
                    </a:solidFill>
                  </a:tcPr>
                </a:tc>
                <a:extLst>
                  <a:ext uri="{0D108BD9-81ED-4DB2-BD59-A6C34878D82A}">
                    <a16:rowId xmlns:a16="http://schemas.microsoft.com/office/drawing/2014/main" val="900151941"/>
                  </a:ext>
                </a:extLst>
              </a:tr>
              <a:tr h="240454">
                <a:tc>
                  <a:txBody>
                    <a:bodyPr/>
                    <a:lstStyle/>
                    <a:p>
                      <a:r>
                        <a:rPr lang="de-DE" sz="1500" b="1">
                          <a:latin typeface="+mj-lt"/>
                        </a:rPr>
                        <a:t>Steroidhormone</a:t>
                      </a:r>
                    </a:p>
                  </a:txBody>
                  <a:tcPr>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de-DE" sz="1500" dirty="0">
                          <a:latin typeface="+mj-lt"/>
                        </a:rPr>
                        <a:t>17-Beta Estradiol (E2)</a:t>
                      </a:r>
                    </a:p>
                    <a:p>
                      <a:r>
                        <a:rPr lang="de-DE" sz="1500" dirty="0" err="1">
                          <a:latin typeface="+mj-lt"/>
                        </a:rPr>
                        <a:t>Dienogest</a:t>
                      </a:r>
                      <a:endParaRPr lang="de-DE" sz="1500" dirty="0">
                        <a:latin typeface="+mj-lt"/>
                      </a:endParaRPr>
                    </a:p>
                    <a:p>
                      <a:r>
                        <a:rPr lang="de-DE" sz="1500" dirty="0">
                          <a:latin typeface="+mj-lt"/>
                        </a:rPr>
                        <a:t>Drospirenon</a:t>
                      </a:r>
                    </a:p>
                    <a:p>
                      <a:r>
                        <a:rPr lang="de-DE" sz="1500" dirty="0" err="1">
                          <a:latin typeface="+mj-lt"/>
                        </a:rPr>
                        <a:t>Estron</a:t>
                      </a:r>
                      <a:r>
                        <a:rPr lang="de-DE" sz="1500" dirty="0">
                          <a:latin typeface="+mj-lt"/>
                        </a:rPr>
                        <a:t> (E1)</a:t>
                      </a:r>
                    </a:p>
                    <a:p>
                      <a:r>
                        <a:rPr lang="de-DE" sz="1500" dirty="0">
                          <a:latin typeface="+mj-lt"/>
                        </a:rPr>
                        <a:t>Ethinylestradiol (EE2)</a:t>
                      </a:r>
                    </a:p>
                    <a:p>
                      <a:pPr lvl="0">
                        <a:buNone/>
                      </a:pPr>
                      <a:r>
                        <a:rPr lang="de-DE" sz="1500" dirty="0">
                          <a:latin typeface="+mj-lt"/>
                        </a:rPr>
                        <a:t>Levonorgestrel</a:t>
                      </a:r>
                    </a:p>
                  </a:txBody>
                  <a:tcP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indent="0">
                        <a:buClr>
                          <a:srgbClr val="83053C"/>
                        </a:buClr>
                        <a:buSzPct val="200000"/>
                        <a:buFont typeface="Wingdings" panose="05000000000000000000" pitchFamily="2" charset="2"/>
                        <a:buNone/>
                      </a:pPr>
                      <a:r>
                        <a:rPr lang="de-DE" sz="1500">
                          <a:latin typeface="+mj-lt"/>
                        </a:rPr>
                        <a:t>         sehr hoch</a:t>
                      </a:r>
                    </a:p>
                  </a:txBody>
                  <a:tcPr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de-DE" sz="1500">
                          <a:latin typeface="+mj-lt"/>
                        </a:rPr>
                        <a:t>Fische</a:t>
                      </a:r>
                    </a:p>
                  </a:txBody>
                  <a:tcPr anchor="ctr">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11429380"/>
                  </a:ext>
                </a:extLst>
              </a:tr>
              <a:tr h="370840">
                <a:tc gridSpan="2">
                  <a:txBody>
                    <a:bodyPr/>
                    <a:lstStyle/>
                    <a:p>
                      <a:r>
                        <a:rPr lang="de-DE" sz="1200" b="1">
                          <a:latin typeface="+mj-lt"/>
                        </a:rPr>
                        <a:t>Einstufung für akute Toxizitätstests (LC/EC/IC50):</a:t>
                      </a:r>
                    </a:p>
                    <a:p>
                      <a:r>
                        <a:rPr lang="de-DE" sz="1200">
                          <a:latin typeface="+mj-lt"/>
                        </a:rPr>
                        <a:t>bis 1 mg/L – sehr hohe Toxizität</a:t>
                      </a:r>
                    </a:p>
                    <a:p>
                      <a:r>
                        <a:rPr lang="de-DE" sz="1200">
                          <a:latin typeface="+mj-lt"/>
                        </a:rPr>
                        <a:t>1</a:t>
                      </a:r>
                      <a:r>
                        <a:rPr lang="de-DE" sz="1200" kern="1200">
                          <a:solidFill>
                            <a:schemeClr val="dk1"/>
                          </a:solidFill>
                          <a:latin typeface="+mn-lt"/>
                          <a:ea typeface="+mn-ea"/>
                          <a:cs typeface="+mn-cs"/>
                        </a:rPr>
                        <a:t>–</a:t>
                      </a:r>
                      <a:r>
                        <a:rPr lang="de-DE" sz="1200">
                          <a:latin typeface="+mj-lt"/>
                        </a:rPr>
                        <a:t>10 mg/L – hohe Toxizität</a:t>
                      </a:r>
                    </a:p>
                    <a:p>
                      <a:r>
                        <a:rPr lang="de-DE" sz="1200">
                          <a:latin typeface="+mj-lt"/>
                        </a:rPr>
                        <a:t>10</a:t>
                      </a:r>
                      <a:r>
                        <a:rPr lang="de-DE" sz="1200" kern="1200">
                          <a:solidFill>
                            <a:schemeClr val="dk1"/>
                          </a:solidFill>
                          <a:latin typeface="+mn-lt"/>
                          <a:ea typeface="+mn-ea"/>
                          <a:cs typeface="+mn-cs"/>
                        </a:rPr>
                        <a:t>–</a:t>
                      </a:r>
                      <a:r>
                        <a:rPr lang="de-DE" sz="1200">
                          <a:latin typeface="+mj-lt"/>
                        </a:rPr>
                        <a:t>100 mg/L – moderate Toxizität</a:t>
                      </a:r>
                    </a:p>
                    <a:p>
                      <a:r>
                        <a:rPr lang="de-DE" sz="1200">
                          <a:latin typeface="+mj-lt"/>
                        </a:rPr>
                        <a:t>&gt; 100 mg/L – geringe Toxizität</a:t>
                      </a:r>
                    </a:p>
                  </a:txBody>
                  <a:tcPr marT="108000" anchor="b">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hMerge="1">
                  <a:txBody>
                    <a:bodyPr/>
                    <a:lstStyle/>
                    <a:p>
                      <a:endParaRPr lang="de-DE" sz="1500">
                        <a:latin typeface="+mj-lt"/>
                      </a:endParaRPr>
                    </a:p>
                  </a:txBody>
                  <a:tcPr>
                    <a:lnT w="12700" cap="flat" cmpd="sng" algn="ctr">
                      <a:solidFill>
                        <a:schemeClr val="tx1"/>
                      </a:solidFill>
                      <a:prstDash val="solid"/>
                      <a:round/>
                      <a:headEnd type="none" w="med" len="med"/>
                      <a:tailEnd type="none" w="med" len="med"/>
                    </a:lnT>
                    <a:solidFill>
                      <a:schemeClr val="bg1"/>
                    </a:solid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noProof="0" dirty="0">
                          <a:ln>
                            <a:noFill/>
                          </a:ln>
                          <a:solidFill>
                            <a:prstClr val="black"/>
                          </a:solidFill>
                          <a:effectLst/>
                          <a:uLnTx/>
                          <a:uFillTx/>
                          <a:latin typeface="Calibri"/>
                          <a:ea typeface="+mn-ea"/>
                          <a:cs typeface="+mn-cs"/>
                        </a:rPr>
                        <a:t>Einstufung für chronische Toxizitätstests (NOEC/EC10):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latin typeface="Calibri"/>
                          <a:ea typeface="+mn-ea"/>
                          <a:cs typeface="+mn-cs"/>
                        </a:rPr>
                        <a:t>bis 0,01 mg/L – sehr hohe Toxizität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latin typeface="Calibri"/>
                          <a:ea typeface="+mn-ea"/>
                          <a:cs typeface="+mn-cs"/>
                        </a:rPr>
                        <a:t>0,01</a:t>
                      </a:r>
                      <a:r>
                        <a:rPr kumimoji="0" lang="de-DE" sz="1200" b="0" i="0" u="none" strike="noStrike" kern="1200" cap="none" spc="0" normalizeH="0" baseline="0" noProof="0" dirty="0">
                          <a:ln>
                            <a:noFill/>
                          </a:ln>
                          <a:solidFill>
                            <a:prstClr val="black"/>
                          </a:solidFill>
                          <a:effectLst/>
                          <a:uLnTx/>
                          <a:uFillTx/>
                          <a:latin typeface="+mn-lt"/>
                          <a:ea typeface="+mn-ea"/>
                          <a:cs typeface="+mn-cs"/>
                        </a:rPr>
                        <a:t>–&lt;</a:t>
                      </a:r>
                      <a:r>
                        <a:rPr kumimoji="0" lang="de-DE" sz="1200" b="0" i="0" u="none" strike="noStrike" kern="1200" cap="none" spc="0" normalizeH="0" baseline="0" noProof="0" dirty="0">
                          <a:ln>
                            <a:noFill/>
                          </a:ln>
                          <a:solidFill>
                            <a:prstClr val="black"/>
                          </a:solidFill>
                          <a:effectLst/>
                          <a:uLnTx/>
                          <a:uFillTx/>
                          <a:latin typeface="Calibri"/>
                          <a:ea typeface="+mn-ea"/>
                          <a:cs typeface="+mn-cs"/>
                        </a:rPr>
                        <a:t>0,1 mg/L – hohe Toxizität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latin typeface="Calibri"/>
                          <a:ea typeface="+mn-ea"/>
                          <a:cs typeface="+mn-cs"/>
                        </a:rPr>
                        <a:t>0,1</a:t>
                      </a:r>
                      <a:r>
                        <a:rPr kumimoji="0" lang="de-DE" sz="1200" b="0" i="0" u="none" strike="noStrike" kern="1200" cap="none" spc="0" normalizeH="0" baseline="0" noProof="0" dirty="0">
                          <a:ln>
                            <a:noFill/>
                          </a:ln>
                          <a:solidFill>
                            <a:prstClr val="black"/>
                          </a:solidFill>
                          <a:effectLst/>
                          <a:uLnTx/>
                          <a:uFillTx/>
                          <a:latin typeface="+mn-lt"/>
                          <a:ea typeface="+mn-ea"/>
                          <a:cs typeface="+mn-cs"/>
                        </a:rPr>
                        <a:t>–</a:t>
                      </a:r>
                      <a:r>
                        <a:rPr kumimoji="0" lang="de-DE" sz="1200" b="0" i="0" u="none" strike="noStrike" kern="1200" cap="none" spc="0" normalizeH="0" baseline="0" noProof="0" dirty="0">
                          <a:ln>
                            <a:noFill/>
                          </a:ln>
                          <a:solidFill>
                            <a:prstClr val="black"/>
                          </a:solidFill>
                          <a:effectLst/>
                          <a:uLnTx/>
                          <a:uFillTx/>
                          <a:latin typeface="Calibri"/>
                          <a:ea typeface="+mn-ea"/>
                          <a:cs typeface="+mn-cs"/>
                        </a:rPr>
                        <a:t>1 mg/L – moderate Toxizität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latin typeface="Calibri"/>
                          <a:ea typeface="+mn-ea"/>
                          <a:cs typeface="+mn-cs"/>
                        </a:rPr>
                        <a:t>&gt; 1 mg/L – geringe Toxizität</a:t>
                      </a:r>
                    </a:p>
                  </a:txBody>
                  <a:tcPr marT="108000" anchor="b">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hMerge="1">
                  <a:txBody>
                    <a:bodyPr/>
                    <a:lstStyle/>
                    <a:p>
                      <a:endParaRPr lang="de-DE" sz="1500">
                        <a:latin typeface="+mj-lt"/>
                      </a:endParaRPr>
                    </a:p>
                  </a:txBody>
                  <a:tcP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481971693"/>
                  </a:ext>
                </a:extLst>
              </a:tr>
            </a:tbl>
          </a:graphicData>
        </a:graphic>
      </p:graphicFrame>
      <p:sp>
        <p:nvSpPr>
          <p:cNvPr id="8" name="Rectangle 7">
            <a:extLst>
              <a:ext uri="{FF2B5EF4-FFF2-40B4-BE49-F238E27FC236}">
                <a16:creationId xmlns:a16="http://schemas.microsoft.com/office/drawing/2014/main" id="{1E3FFE0D-28CE-6DBC-913F-27784031419A}"/>
              </a:ext>
              <a:ext uri="{C183D7F6-B498-43B3-948B-1728B52AA6E4}">
                <adec:decorative xmlns:adec="http://schemas.microsoft.com/office/drawing/2017/decorative" val="1"/>
              </a:ext>
            </a:extLst>
          </p:cNvPr>
          <p:cNvSpPr/>
          <p:nvPr/>
        </p:nvSpPr>
        <p:spPr>
          <a:xfrm>
            <a:off x="5881052" y="3078596"/>
            <a:ext cx="175260" cy="182880"/>
          </a:xfrm>
          <a:prstGeom prst="rect">
            <a:avLst/>
          </a:prstGeom>
          <a:solidFill>
            <a:srgbClr val="830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4" name="Picture 13" descr="Zeichnung Fisch">
            <a:extLst>
              <a:ext uri="{FF2B5EF4-FFF2-40B4-BE49-F238E27FC236}">
                <a16:creationId xmlns:a16="http://schemas.microsoft.com/office/drawing/2014/main" id="{533D8925-C2A8-2119-47E7-F76615EB06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59076" y="3090357"/>
            <a:ext cx="546783" cy="208848"/>
          </a:xfrm>
          <a:prstGeom prst="rect">
            <a:avLst/>
          </a:prstGeom>
        </p:spPr>
      </p:pic>
      <p:sp>
        <p:nvSpPr>
          <p:cNvPr id="18" name="Text Placeholder 8">
            <a:extLst>
              <a:ext uri="{FF2B5EF4-FFF2-40B4-BE49-F238E27FC236}">
                <a16:creationId xmlns:a16="http://schemas.microsoft.com/office/drawing/2014/main" id="{C7E6DE64-84F8-669D-78D7-1FD737CF8184}"/>
              </a:ext>
            </a:extLst>
          </p:cNvPr>
          <p:cNvSpPr>
            <a:spLocks noGrp="1"/>
          </p:cNvSpPr>
          <p:nvPr>
            <p:ph type="body" sz="quarter" idx="15"/>
          </p:nvPr>
        </p:nvSpPr>
        <p:spPr>
          <a:xfrm>
            <a:off x="4439393" y="6237288"/>
            <a:ext cx="7155710" cy="260648"/>
          </a:xfrm>
        </p:spPr>
        <p:txBody>
          <a:bodyPr vert="horz" lIns="0" tIns="0" rIns="0" bIns="0" rtlCol="0" anchor="t">
            <a:noAutofit/>
          </a:bodyPr>
          <a:lstStyle/>
          <a:p>
            <a:r>
              <a:rPr lang="de-DE" dirty="0">
                <a:latin typeface="Calibri"/>
                <a:ea typeface="Calibri"/>
                <a:cs typeface="Calibri"/>
              </a:rPr>
              <a:t>Quelle: Umweltbundesamt 2024 | </a:t>
            </a:r>
            <a:r>
              <a:rPr lang="de-DE" dirty="0">
                <a:solidFill>
                  <a:schemeClr val="accent2"/>
                </a:solidFill>
                <a:hlinkClick r:id="rId3">
                  <a:extLst>
                    <a:ext uri="{A12FA001-AC4F-418D-AE19-62706E023703}">
                      <ahyp:hlinkClr xmlns:ahyp="http://schemas.microsoft.com/office/drawing/2018/hyperlinkcolor" val="tx"/>
                    </a:ext>
                  </a:extLst>
                </a:hlinkClick>
              </a:rPr>
              <a:t>uba.de/</a:t>
            </a:r>
            <a:r>
              <a:rPr lang="de-DE" dirty="0" err="1">
                <a:solidFill>
                  <a:schemeClr val="accent2"/>
                </a:solidFill>
                <a:hlinkClick r:id="rId3">
                  <a:extLst>
                    <a:ext uri="{A12FA001-AC4F-418D-AE19-62706E023703}">
                      <ahyp:hlinkClr xmlns:ahyp="http://schemas.microsoft.com/office/drawing/2018/hyperlinkcolor" val="tx"/>
                    </a:ext>
                  </a:extLst>
                </a:hlinkClick>
              </a:rPr>
              <a:t>ham</a:t>
            </a:r>
            <a:r>
              <a:rPr lang="de-DE" dirty="0">
                <a:solidFill>
                  <a:schemeClr val="accent2"/>
                </a:solidFill>
                <a:hlinkClick r:id="rId3">
                  <a:extLst>
                    <a:ext uri="{A12FA001-AC4F-418D-AE19-62706E023703}">
                      <ahyp:hlinkClr xmlns:ahyp="http://schemas.microsoft.com/office/drawing/2018/hyperlinkcolor" val="tx"/>
                    </a:ext>
                  </a:extLst>
                </a:hlinkClick>
              </a:rPr>
              <a:t>/</a:t>
            </a:r>
            <a:r>
              <a:rPr lang="de-DE" dirty="0" err="1">
                <a:solidFill>
                  <a:schemeClr val="accent2"/>
                </a:solidFill>
                <a:hlinkClick r:id="rId3">
                  <a:extLst>
                    <a:ext uri="{A12FA001-AC4F-418D-AE19-62706E023703}">
                      <ahyp:hlinkClr xmlns:ahyp="http://schemas.microsoft.com/office/drawing/2018/hyperlinkcolor" val="tx"/>
                    </a:ext>
                  </a:extLst>
                </a:hlinkClick>
              </a:rPr>
              <a:t>effekte</a:t>
            </a:r>
            <a:endParaRPr lang="de-DE" dirty="0">
              <a:solidFill>
                <a:schemeClr val="accent2"/>
              </a:solidFill>
              <a:latin typeface="Calibri"/>
              <a:ea typeface="Calibri"/>
              <a:cs typeface="Calibri"/>
            </a:endParaRPr>
          </a:p>
          <a:p>
            <a:endParaRPr lang="de-DE" dirty="0">
              <a:solidFill>
                <a:schemeClr val="accent2"/>
              </a:solidFill>
            </a:endParaRPr>
          </a:p>
        </p:txBody>
      </p:sp>
      <p:sp>
        <p:nvSpPr>
          <p:cNvPr id="4" name="Textplatzhalter 3"/>
          <p:cNvSpPr>
            <a:spLocks noGrp="1"/>
          </p:cNvSpPr>
          <p:nvPr>
            <p:ph type="body" sz="quarter" idx="13"/>
          </p:nvPr>
        </p:nvSpPr>
        <p:spPr/>
        <p:txBody>
          <a:bodyPr/>
          <a:lstStyle/>
          <a:p>
            <a:r>
              <a:rPr lang="de-DE"/>
              <a:t>Lernziel: Wirkungen von Arzneistoffen in der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34</a:t>
            </a:fld>
            <a:endParaRPr lang="de-DE"/>
          </a:p>
        </p:txBody>
      </p:sp>
    </p:spTree>
    <p:extLst>
      <p:ext uri="{BB962C8B-B14F-4D97-AF65-F5344CB8AC3E}">
        <p14:creationId xmlns:p14="http://schemas.microsoft.com/office/powerpoint/2010/main" val="24161604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Calibri"/>
                <a:ea typeface="Calibri"/>
                <a:cs typeface="Calibri"/>
              </a:rPr>
              <a:t>Kritisches Beispiel: Levonorgestrel 1</a:t>
            </a:r>
            <a:endParaRPr lang="en-US" dirty="0"/>
          </a:p>
        </p:txBody>
      </p:sp>
      <p:sp>
        <p:nvSpPr>
          <p:cNvPr id="37" name="Inhaltsplatzhalter 7">
            <a:extLst>
              <a:ext uri="{FF2B5EF4-FFF2-40B4-BE49-F238E27FC236}">
                <a16:creationId xmlns:a16="http://schemas.microsoft.com/office/drawing/2014/main" id="{E6321D82-08EF-0D6C-3737-7F1CD31D46EA}"/>
              </a:ext>
            </a:extLst>
          </p:cNvPr>
          <p:cNvSpPr>
            <a:spLocks noGrp="1"/>
          </p:cNvSpPr>
          <p:nvPr/>
        </p:nvSpPr>
        <p:spPr>
          <a:xfrm>
            <a:off x="552451" y="1412776"/>
            <a:ext cx="3609970" cy="4301149"/>
          </a:xfrm>
          <a:prstGeom prst="rect">
            <a:avLst/>
          </a:prstGeom>
        </p:spPr>
        <p:txBody>
          <a:bodyPr vert="horz" lIns="0" tIns="0" rIns="0" bIns="0" rtlCol="0" anchor="t">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spcBef>
                <a:spcPts val="20"/>
              </a:spcBef>
              <a:buClr>
                <a:schemeClr val="accent1"/>
              </a:buClr>
              <a:buFont typeface="Arial"/>
              <a:buChar char="•"/>
            </a:pPr>
            <a:r>
              <a:rPr lang="de-DE" b="0" cap="none" dirty="0">
                <a:latin typeface="Calibri"/>
                <a:ea typeface="Cambria"/>
                <a:cs typeface="Calibri"/>
              </a:rPr>
              <a:t>Laborstudie mit Dickkopfelritzen und </a:t>
            </a:r>
            <a:r>
              <a:rPr lang="de-DE" b="0" cap="none" dirty="0" err="1">
                <a:latin typeface="Calibri"/>
                <a:ea typeface="Cambria"/>
                <a:cs typeface="Calibri"/>
              </a:rPr>
              <a:t>Levo-norgestrel</a:t>
            </a:r>
            <a:r>
              <a:rPr lang="de-DE" b="0" cap="none" dirty="0">
                <a:latin typeface="Calibri"/>
                <a:ea typeface="Cambria"/>
                <a:cs typeface="Calibri"/>
              </a:rPr>
              <a:t> über 21 Tage</a:t>
            </a:r>
          </a:p>
          <a:p>
            <a:pPr marL="285750" indent="-285750">
              <a:spcBef>
                <a:spcPts val="20"/>
              </a:spcBef>
              <a:buClr>
                <a:schemeClr val="accent1"/>
              </a:buClr>
              <a:buFont typeface="Arial"/>
              <a:buChar char="•"/>
            </a:pPr>
            <a:endParaRPr lang="de-DE" b="0" cap="none" dirty="0">
              <a:latin typeface="Calibri"/>
              <a:ea typeface="Calibri"/>
              <a:cs typeface="Calibri"/>
            </a:endParaRPr>
          </a:p>
          <a:p>
            <a:pPr marL="285750" indent="-285750">
              <a:spcBef>
                <a:spcPts val="20"/>
              </a:spcBef>
              <a:buClr>
                <a:schemeClr val="accent1"/>
              </a:buClr>
              <a:buFont typeface="Arial"/>
              <a:buChar char="•"/>
            </a:pPr>
            <a:r>
              <a:rPr lang="de-DE" b="0" cap="none" dirty="0">
                <a:latin typeface="Calibri"/>
                <a:ea typeface="Calibri"/>
                <a:cs typeface="Calibri"/>
              </a:rPr>
              <a:t>Durch das künstliche Gestagen kommt es zur Vermännlichung weiblicher Fische (Abbildung rechts) und zur Beeinträchtigung der Fortpflanzung.</a:t>
            </a:r>
          </a:p>
          <a:p>
            <a:pPr marL="285750" indent="-285750">
              <a:spcBef>
                <a:spcPts val="20"/>
              </a:spcBef>
              <a:buClr>
                <a:schemeClr val="accent1"/>
              </a:buClr>
              <a:buFont typeface="Arial"/>
              <a:buChar char="•"/>
            </a:pPr>
            <a:endParaRPr lang="de-DE" b="0" cap="none" dirty="0">
              <a:latin typeface="Calibri"/>
              <a:ea typeface="Calibri"/>
              <a:cs typeface="Calibri"/>
            </a:endParaRPr>
          </a:p>
          <a:p>
            <a:pPr marL="285750" indent="-285750">
              <a:spcBef>
                <a:spcPts val="20"/>
              </a:spcBef>
              <a:buClr>
                <a:schemeClr val="accent1"/>
              </a:buClr>
              <a:buFont typeface="Arial"/>
              <a:buChar char="•"/>
            </a:pPr>
            <a:r>
              <a:rPr lang="de-DE" b="0" cap="none" dirty="0">
                <a:latin typeface="Calibri"/>
                <a:ea typeface="Calibri"/>
                <a:cs typeface="Calibri"/>
              </a:rPr>
              <a:t>In den weiblichen Fortpflanzungsorganen wurde Hodengewebe mit Spermatiden gefunden (nächste Folie).</a:t>
            </a:r>
          </a:p>
          <a:p>
            <a:pPr marL="285750" indent="-285750">
              <a:spcBef>
                <a:spcPts val="20"/>
              </a:spcBef>
              <a:buClr>
                <a:schemeClr val="accent1"/>
              </a:buClr>
              <a:buFont typeface="Arial"/>
              <a:buChar char="•"/>
            </a:pPr>
            <a:endParaRPr lang="de-DE" b="0" cap="none" dirty="0">
              <a:latin typeface="Calibri"/>
              <a:ea typeface="Calibri"/>
              <a:cs typeface="Calibri"/>
            </a:endParaRPr>
          </a:p>
          <a:p>
            <a:pPr marL="285750" indent="-285750">
              <a:spcBef>
                <a:spcPts val="20"/>
              </a:spcBef>
              <a:buClr>
                <a:schemeClr val="accent1"/>
              </a:buClr>
              <a:buFont typeface="Arial"/>
              <a:buChar char="•"/>
            </a:pPr>
            <a:r>
              <a:rPr lang="de-DE" b="0" cap="none" dirty="0">
                <a:latin typeface="Calibri"/>
                <a:ea typeface="Calibri"/>
                <a:cs typeface="Calibri"/>
              </a:rPr>
              <a:t>In männlichen Fischen wurden Eizellen (Oozyten) im Hodengewebe gefunden (nächste Folie). </a:t>
            </a:r>
          </a:p>
          <a:p>
            <a:pPr marL="285750" indent="-285750">
              <a:buClr>
                <a:schemeClr val="accent1"/>
              </a:buClr>
              <a:buFont typeface="Arial"/>
              <a:buChar char="•"/>
            </a:pPr>
            <a:endParaRPr lang="de-DE" b="0" cap="none" dirty="0">
              <a:ea typeface="Cambria"/>
              <a:cs typeface="Calibri"/>
            </a:endParaRPr>
          </a:p>
        </p:txBody>
      </p:sp>
      <p:sp>
        <p:nvSpPr>
          <p:cNvPr id="13" name="Textfeld 10">
            <a:extLst>
              <a:ext uri="{FF2B5EF4-FFF2-40B4-BE49-F238E27FC236}">
                <a16:creationId xmlns:a16="http://schemas.microsoft.com/office/drawing/2014/main" id="{895E8DAE-0D7D-4712-F833-849FC8007F76}"/>
              </a:ext>
            </a:extLst>
          </p:cNvPr>
          <p:cNvSpPr txBox="1"/>
          <p:nvPr/>
        </p:nvSpPr>
        <p:spPr>
          <a:xfrm>
            <a:off x="5730484" y="1078948"/>
            <a:ext cx="5762441" cy="8771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dirty="0">
                <a:ea typeface="Cambria"/>
              </a:rPr>
              <a:t>Laborstudie zeigt Vermännlichung von weiblichen Fischen durch Gestagene</a:t>
            </a:r>
            <a:endParaRPr lang="en-US" dirty="0">
              <a:ea typeface="Cambria"/>
            </a:endParaRPr>
          </a:p>
          <a:p>
            <a:r>
              <a:rPr lang="de-DE" sz="1500" dirty="0">
                <a:ea typeface="Cambria"/>
              </a:rPr>
              <a:t>(</a:t>
            </a:r>
            <a:r>
              <a:rPr lang="de-DE" sz="1500" dirty="0" err="1">
                <a:ea typeface="Cambria"/>
              </a:rPr>
              <a:t>Fathead</a:t>
            </a:r>
            <a:r>
              <a:rPr lang="de-DE" sz="1500" dirty="0">
                <a:ea typeface="Cambria"/>
              </a:rPr>
              <a:t> </a:t>
            </a:r>
            <a:r>
              <a:rPr lang="de-DE" sz="1500" dirty="0" err="1">
                <a:ea typeface="Cambria"/>
              </a:rPr>
              <a:t>minnow</a:t>
            </a:r>
            <a:r>
              <a:rPr lang="de-DE" sz="1500" dirty="0">
                <a:ea typeface="Cambria"/>
              </a:rPr>
              <a:t> = </a:t>
            </a:r>
            <a:r>
              <a:rPr lang="de-DE" sz="1500" i="1" dirty="0" err="1">
                <a:ea typeface="Cambria"/>
              </a:rPr>
              <a:t>Pimephales</a:t>
            </a:r>
            <a:r>
              <a:rPr lang="de-DE" sz="1500" i="1" dirty="0">
                <a:ea typeface="Cambria"/>
              </a:rPr>
              <a:t> </a:t>
            </a:r>
            <a:r>
              <a:rPr lang="de-DE" sz="1500" i="1" dirty="0" err="1">
                <a:ea typeface="Cambria"/>
              </a:rPr>
              <a:t>promelas</a:t>
            </a:r>
            <a:r>
              <a:rPr lang="de-DE" sz="1500" i="1" dirty="0">
                <a:ea typeface="Cambria"/>
              </a:rPr>
              <a:t>)</a:t>
            </a:r>
          </a:p>
        </p:txBody>
      </p:sp>
      <p:pic>
        <p:nvPicPr>
          <p:cNvPr id="7" name="Picture 6" descr="Fotos von Versuchsfischen ">
            <a:extLst>
              <a:ext uri="{FF2B5EF4-FFF2-40B4-BE49-F238E27FC236}">
                <a16:creationId xmlns:a16="http://schemas.microsoft.com/office/drawing/2014/main" id="{54795737-57A4-4BDA-9EF5-DED7D9CC8842}"/>
              </a:ext>
            </a:extLst>
          </p:cNvPr>
          <p:cNvPicPr>
            <a:picLocks noChangeAspect="1"/>
          </p:cNvPicPr>
          <p:nvPr/>
        </p:nvPicPr>
        <p:blipFill rotWithShape="1">
          <a:blip r:embed="rId2"/>
          <a:srcRect l="808" t="15123" r="-275" b="10388"/>
          <a:stretch/>
        </p:blipFill>
        <p:spPr>
          <a:xfrm>
            <a:off x="5730484" y="1896383"/>
            <a:ext cx="5845549" cy="3504963"/>
          </a:xfrm>
          <a:prstGeom prst="rect">
            <a:avLst/>
          </a:prstGeom>
        </p:spPr>
      </p:pic>
      <p:sp>
        <p:nvSpPr>
          <p:cNvPr id="14" name="TextBox 13">
            <a:extLst>
              <a:ext uri="{FF2B5EF4-FFF2-40B4-BE49-F238E27FC236}">
                <a16:creationId xmlns:a16="http://schemas.microsoft.com/office/drawing/2014/main" id="{4422B545-1DE3-0158-240D-69321094A73B}"/>
              </a:ext>
            </a:extLst>
          </p:cNvPr>
          <p:cNvSpPr txBox="1"/>
          <p:nvPr/>
        </p:nvSpPr>
        <p:spPr>
          <a:xfrm>
            <a:off x="5733142" y="5319486"/>
            <a:ext cx="5762171"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500"/>
              <a:t>A: </a:t>
            </a:r>
            <a:r>
              <a:rPr lang="en-US" sz="1500" err="1"/>
              <a:t>Kontrolle</a:t>
            </a:r>
            <a:r>
              <a:rPr lang="en-US" sz="1500"/>
              <a:t>          B: 0,7 ng/L Levonorgestrel</a:t>
            </a:r>
            <a:endParaRPr lang="en-US" sz="1500">
              <a:ea typeface="Cambria"/>
            </a:endParaRPr>
          </a:p>
          <a:p>
            <a:r>
              <a:rPr lang="en-US" sz="1500">
                <a:ea typeface="Cambria"/>
              </a:rPr>
              <a:t>C: 22 ng/L Levonorgestrel    D: 29,7 ng/L Levonorgestrel</a:t>
            </a:r>
          </a:p>
        </p:txBody>
      </p:sp>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471593" y="6273695"/>
            <a:ext cx="11021332" cy="164099"/>
          </a:xfrm>
        </p:spPr>
        <p:txBody>
          <a:bodyPr vert="horz" lIns="0" tIns="0" rIns="0" bIns="0" rtlCol="0" anchor="t">
            <a:noAutofit/>
          </a:bodyPr>
          <a:lstStyle/>
          <a:p>
            <a:r>
              <a:rPr lang="de-DE">
                <a:latin typeface="Calibri"/>
                <a:cs typeface="Calibri"/>
              </a:rPr>
              <a:t>Quelle: J. Zeilinger (2009),  Aquatische Ökotoxikologie von Arzneimitteln: Die reproduktionstoxische Wirkung von synthetischen Gestagenen am Fisch (</a:t>
            </a:r>
            <a:r>
              <a:rPr lang="de-DE" i="1" err="1">
                <a:latin typeface="Calibri"/>
                <a:cs typeface="Calibri"/>
              </a:rPr>
              <a:t>Pimephales</a:t>
            </a:r>
            <a:r>
              <a:rPr lang="de-DE" i="1">
                <a:latin typeface="Calibri"/>
                <a:cs typeface="Calibri"/>
              </a:rPr>
              <a:t> </a:t>
            </a:r>
            <a:r>
              <a:rPr lang="de-DE" i="1" err="1">
                <a:latin typeface="Calibri"/>
                <a:cs typeface="Calibri"/>
              </a:rPr>
              <a:t>promelas</a:t>
            </a:r>
            <a:r>
              <a:rPr lang="de-DE">
                <a:latin typeface="Calibri"/>
                <a:cs typeface="Calibri"/>
              </a:rPr>
              <a:t>), Dissertation CAU Kiel. </a:t>
            </a:r>
            <a:endParaRPr lang="en-US"/>
          </a:p>
          <a:p>
            <a:endParaRPr lang="de-DE">
              <a:ea typeface="Calibri" panose="020F0502020204030204" pitchFamily="34" charset="0"/>
              <a:cs typeface="Calibri" panose="020F0502020204030204" pitchFamily="34" charset="0"/>
            </a:endParaRPr>
          </a:p>
        </p:txBody>
      </p:sp>
      <p:sp>
        <p:nvSpPr>
          <p:cNvPr id="4" name="Textplatzhalter 3"/>
          <p:cNvSpPr>
            <a:spLocks noGrp="1"/>
          </p:cNvSpPr>
          <p:nvPr>
            <p:ph type="body" sz="quarter" idx="13"/>
          </p:nvPr>
        </p:nvSpPr>
        <p:spPr/>
        <p:txBody>
          <a:bodyPr/>
          <a:lstStyle/>
          <a:p>
            <a:r>
              <a:rPr lang="de-DE"/>
              <a:t>Lernziel: Wirkungen von Arzneistoffen in der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35</a:t>
            </a:fld>
            <a:endParaRPr lang="de-DE"/>
          </a:p>
        </p:txBody>
      </p:sp>
    </p:spTree>
    <p:extLst>
      <p:ext uri="{BB962C8B-B14F-4D97-AF65-F5344CB8AC3E}">
        <p14:creationId xmlns:p14="http://schemas.microsoft.com/office/powerpoint/2010/main" val="24072589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latin typeface="Calibri"/>
                <a:ea typeface="Calibri"/>
                <a:cs typeface="Calibri"/>
              </a:rPr>
              <a:t>Kritisches Beispiel: Levonorgestrel 2</a:t>
            </a:r>
            <a:endParaRPr lang="en-US" dirty="0"/>
          </a:p>
        </p:txBody>
      </p:sp>
      <p:sp>
        <p:nvSpPr>
          <p:cNvPr id="13" name="Textfeld 10">
            <a:extLst>
              <a:ext uri="{FF2B5EF4-FFF2-40B4-BE49-F238E27FC236}">
                <a16:creationId xmlns:a16="http://schemas.microsoft.com/office/drawing/2014/main" id="{895E8DAE-0D7D-4712-F833-849FC8007F76}"/>
              </a:ext>
            </a:extLst>
          </p:cNvPr>
          <p:cNvSpPr txBox="1"/>
          <p:nvPr/>
        </p:nvSpPr>
        <p:spPr>
          <a:xfrm>
            <a:off x="505341" y="1354720"/>
            <a:ext cx="5762441"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dirty="0">
                <a:ea typeface="Cambria"/>
              </a:rPr>
              <a:t>Entwicklung von Eizellen und Hodengewebe bei weiblichen Fischen</a:t>
            </a:r>
            <a:endParaRPr lang="en-US" dirty="0"/>
          </a:p>
          <a:p>
            <a:r>
              <a:rPr lang="de-DE" sz="1200" dirty="0">
                <a:ea typeface="Cambria"/>
              </a:rPr>
              <a:t>(bei 22,0 und 29,7 </a:t>
            </a:r>
            <a:r>
              <a:rPr lang="de-DE" sz="1200" dirty="0" err="1">
                <a:ea typeface="Cambria"/>
              </a:rPr>
              <a:t>ng</a:t>
            </a:r>
            <a:r>
              <a:rPr lang="de-DE" sz="1200" dirty="0">
                <a:ea typeface="Cambria"/>
              </a:rPr>
              <a:t>/L Levonorgestrel)</a:t>
            </a:r>
          </a:p>
        </p:txBody>
      </p:sp>
      <p:pic>
        <p:nvPicPr>
          <p:cNvPr id="3" name="Picture 2" descr="Mikroskopaufnahme">
            <a:extLst>
              <a:ext uri="{FF2B5EF4-FFF2-40B4-BE49-F238E27FC236}">
                <a16:creationId xmlns:a16="http://schemas.microsoft.com/office/drawing/2014/main" id="{74F71E63-69E1-CA74-E1B1-9D52ED3FD7F5}"/>
              </a:ext>
            </a:extLst>
          </p:cNvPr>
          <p:cNvPicPr>
            <a:picLocks noChangeAspect="1"/>
          </p:cNvPicPr>
          <p:nvPr/>
        </p:nvPicPr>
        <p:blipFill rotWithShape="1">
          <a:blip r:embed="rId2"/>
          <a:srcRect l="1581" t="14361" r="1341" b="6663"/>
          <a:stretch/>
        </p:blipFill>
        <p:spPr>
          <a:xfrm>
            <a:off x="581024" y="1862550"/>
            <a:ext cx="5259121" cy="3530872"/>
          </a:xfrm>
          <a:prstGeom prst="rect">
            <a:avLst/>
          </a:prstGeom>
        </p:spPr>
      </p:pic>
      <p:sp>
        <p:nvSpPr>
          <p:cNvPr id="14" name="TextBox 13">
            <a:extLst>
              <a:ext uri="{FF2B5EF4-FFF2-40B4-BE49-F238E27FC236}">
                <a16:creationId xmlns:a16="http://schemas.microsoft.com/office/drawing/2014/main" id="{4422B545-1DE3-0158-240D-69321094A73B}"/>
              </a:ext>
            </a:extLst>
          </p:cNvPr>
          <p:cNvSpPr txBox="1"/>
          <p:nvPr/>
        </p:nvSpPr>
        <p:spPr>
          <a:xfrm>
            <a:off x="508000" y="5471886"/>
            <a:ext cx="5392056" cy="3231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500" dirty="0"/>
              <a:t>H: </a:t>
            </a:r>
            <a:r>
              <a:rPr lang="en-US" sz="1500" dirty="0" err="1">
                <a:ea typeface="+mn-lt"/>
                <a:cs typeface="+mn-lt"/>
              </a:rPr>
              <a:t>Hodengewebe</a:t>
            </a:r>
            <a:r>
              <a:rPr lang="en-US" sz="1500" dirty="0">
                <a:ea typeface="+mn-lt"/>
                <a:cs typeface="+mn-lt"/>
              </a:rPr>
              <a:t> </a:t>
            </a:r>
            <a:r>
              <a:rPr lang="en-US" sz="1500" dirty="0" err="1">
                <a:ea typeface="+mn-lt"/>
                <a:cs typeface="+mn-lt"/>
              </a:rPr>
              <a:t>mit</a:t>
            </a:r>
            <a:r>
              <a:rPr lang="en-US" sz="1500" dirty="0">
                <a:ea typeface="+mn-lt"/>
                <a:cs typeface="+mn-lt"/>
              </a:rPr>
              <a:t> </a:t>
            </a:r>
            <a:r>
              <a:rPr lang="en-US" sz="1500" dirty="0" err="1">
                <a:ea typeface="+mn-lt"/>
                <a:cs typeface="+mn-lt"/>
              </a:rPr>
              <a:t>Spermatiden</a:t>
            </a:r>
            <a:r>
              <a:rPr lang="en-US" sz="1500" dirty="0"/>
              <a:t>  O: </a:t>
            </a:r>
            <a:r>
              <a:rPr lang="en-US" sz="1500" dirty="0" err="1"/>
              <a:t>Eizellen</a:t>
            </a:r>
            <a:endParaRPr lang="en-US" sz="1500" dirty="0">
              <a:ea typeface="Cambria"/>
            </a:endParaRPr>
          </a:p>
        </p:txBody>
      </p:sp>
      <p:sp>
        <p:nvSpPr>
          <p:cNvPr id="10" name="Textfeld 10">
            <a:extLst>
              <a:ext uri="{FF2B5EF4-FFF2-40B4-BE49-F238E27FC236}">
                <a16:creationId xmlns:a16="http://schemas.microsoft.com/office/drawing/2014/main" id="{4351D22D-2930-1303-5ED5-EE81FF3DAF07}"/>
              </a:ext>
            </a:extLst>
          </p:cNvPr>
          <p:cNvSpPr txBox="1"/>
          <p:nvPr/>
        </p:nvSpPr>
        <p:spPr>
          <a:xfrm>
            <a:off x="7327054" y="1354719"/>
            <a:ext cx="4129584"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a:ea typeface="+mn-lt"/>
                <a:cs typeface="+mn-lt"/>
              </a:rPr>
              <a:t>Entwicklung der Hoden-Eizellen bei Männchen</a:t>
            </a:r>
            <a:endParaRPr lang="en-US"/>
          </a:p>
          <a:p>
            <a:r>
              <a:rPr lang="de-DE" sz="1200">
                <a:ea typeface="Cambria"/>
              </a:rPr>
              <a:t>(bei 22,0 und 29,7 </a:t>
            </a:r>
            <a:r>
              <a:rPr lang="de-DE" sz="1200" err="1">
                <a:ea typeface="Cambria"/>
              </a:rPr>
              <a:t>ng</a:t>
            </a:r>
            <a:r>
              <a:rPr lang="de-DE" sz="1200">
                <a:ea typeface="Cambria"/>
              </a:rPr>
              <a:t>/L Levonorgestrel)</a:t>
            </a:r>
          </a:p>
        </p:txBody>
      </p:sp>
      <p:pic>
        <p:nvPicPr>
          <p:cNvPr id="6" name="Picture 5" descr="Mikroskopaufnahme">
            <a:extLst>
              <a:ext uri="{FF2B5EF4-FFF2-40B4-BE49-F238E27FC236}">
                <a16:creationId xmlns:a16="http://schemas.microsoft.com/office/drawing/2014/main" id="{FA3E4BEA-C3F5-2AF8-7FF4-AD6B7F1A7EEB}"/>
              </a:ext>
            </a:extLst>
          </p:cNvPr>
          <p:cNvPicPr>
            <a:picLocks noChangeAspect="1"/>
          </p:cNvPicPr>
          <p:nvPr/>
        </p:nvPicPr>
        <p:blipFill rotWithShape="1">
          <a:blip r:embed="rId3"/>
          <a:srcRect l="8026" t="13622" r="14210" b="3856"/>
          <a:stretch/>
        </p:blipFill>
        <p:spPr>
          <a:xfrm>
            <a:off x="7329941" y="1863499"/>
            <a:ext cx="4179782" cy="3661053"/>
          </a:xfrm>
          <a:prstGeom prst="rect">
            <a:avLst/>
          </a:prstGeom>
        </p:spPr>
      </p:pic>
      <p:sp>
        <p:nvSpPr>
          <p:cNvPr id="11" name="TextBox 10">
            <a:extLst>
              <a:ext uri="{FF2B5EF4-FFF2-40B4-BE49-F238E27FC236}">
                <a16:creationId xmlns:a16="http://schemas.microsoft.com/office/drawing/2014/main" id="{963DE40C-6166-18EB-CA65-07B1719B9CEB}"/>
              </a:ext>
            </a:extLst>
          </p:cNvPr>
          <p:cNvSpPr txBox="1"/>
          <p:nvPr/>
        </p:nvSpPr>
        <p:spPr>
          <a:xfrm>
            <a:off x="7380512" y="5522685"/>
            <a:ext cx="3236686" cy="3231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500"/>
              <a:t>O: </a:t>
            </a:r>
            <a:r>
              <a:rPr lang="en-US" sz="1500" err="1"/>
              <a:t>Eizellen</a:t>
            </a:r>
            <a:endParaRPr lang="en-US" sz="1500" err="1">
              <a:ea typeface="Cambria"/>
            </a:endParaRPr>
          </a:p>
        </p:txBody>
      </p:sp>
      <p:sp>
        <p:nvSpPr>
          <p:cNvPr id="15" name="Text Placeholder 8">
            <a:extLst>
              <a:ext uri="{FF2B5EF4-FFF2-40B4-BE49-F238E27FC236}">
                <a16:creationId xmlns:a16="http://schemas.microsoft.com/office/drawing/2014/main" id="{BBEA1AF7-C7BF-E359-4F89-96518E573EFA}"/>
              </a:ext>
            </a:extLst>
          </p:cNvPr>
          <p:cNvSpPr txBox="1">
            <a:spLocks/>
          </p:cNvSpPr>
          <p:nvPr/>
        </p:nvSpPr>
        <p:spPr>
          <a:xfrm>
            <a:off x="435306" y="6173933"/>
            <a:ext cx="11021332" cy="164099"/>
          </a:xfrm>
          <a:prstGeom prst="rect">
            <a:avLst/>
          </a:prstGeom>
        </p:spPr>
        <p:txBody>
          <a:bodyPr vert="horz" lIns="0" tIns="0" rIns="0" bIns="0" rtlCol="0" anchor="t">
            <a:noAutofit/>
          </a:bodyPr>
          <a:lstStyle>
            <a:lvl1pPr marL="0" indent="0" algn="r" defTabSz="914400" rtl="0" eaLnBrk="1" latinLnBrk="0" hangingPunct="1">
              <a:spcBef>
                <a:spcPts val="0"/>
              </a:spcBef>
              <a:buFont typeface="Arial" pitchFamily="34" charset="0"/>
              <a:buNone/>
              <a:tabLst/>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1pPr>
            <a:lvl2pPr marL="0" indent="0" algn="r" defTabSz="914400" rtl="0" eaLnBrk="1" latinLnBrk="0" hangingPunct="1">
              <a:lnSpc>
                <a:spcPct val="120000"/>
              </a:lnSpc>
              <a:spcBef>
                <a:spcPts val="0"/>
              </a:spcBef>
              <a:buFontTx/>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2pPr>
            <a:lvl3pPr marL="0" indent="0" algn="r" defTabSz="914400" rtl="0" eaLnBrk="1" latinLnBrk="0" hangingPunct="1">
              <a:lnSpc>
                <a:spcPct val="120000"/>
              </a:lnSpc>
              <a:spcBef>
                <a:spcPts val="0"/>
              </a:spcBef>
              <a:buClr>
                <a:schemeClr val="accent1"/>
              </a:buClr>
              <a:buSzPct val="110000"/>
              <a:buFont typeface="Arial" pitchFamily="34" charset="0"/>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3pPr>
            <a:lvl4pPr marL="0" indent="0" algn="r" defTabSz="914400" rtl="0" eaLnBrk="1" latinLnBrk="0" hangingPunct="1">
              <a:lnSpc>
                <a:spcPct val="120000"/>
              </a:lnSpc>
              <a:spcBef>
                <a:spcPts val="0"/>
              </a:spcBef>
              <a:buClr>
                <a:srgbClr val="4B4B4D"/>
              </a:buClr>
              <a:buSzPct val="110000"/>
              <a:buFont typeface="Arial" pitchFamily="34" charset="0"/>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4pPr>
            <a:lvl5pPr marL="0" indent="0" algn="r" defTabSz="914400" rtl="0" eaLnBrk="1" latinLnBrk="0" hangingPunct="1">
              <a:lnSpc>
                <a:spcPct val="120000"/>
              </a:lnSpc>
              <a:spcBef>
                <a:spcPts val="0"/>
              </a:spcBef>
              <a:buFont typeface="Symbol" panose="05050102010706020507" pitchFamily="18" charset="2"/>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atin typeface="Calibri"/>
                <a:cs typeface="Calibri"/>
              </a:rPr>
              <a:t>Quelle: J. </a:t>
            </a:r>
            <a:r>
              <a:rPr lang="en-US" err="1">
                <a:latin typeface="Calibri"/>
                <a:cs typeface="Calibri"/>
              </a:rPr>
              <a:t>Zeilinger</a:t>
            </a:r>
            <a:r>
              <a:rPr lang="en-US">
                <a:latin typeface="Calibri"/>
                <a:cs typeface="Calibri"/>
              </a:rPr>
              <a:t> (2009),  </a:t>
            </a:r>
            <a:r>
              <a:rPr lang="en-US" err="1">
                <a:latin typeface="Calibri"/>
                <a:cs typeface="Calibri"/>
              </a:rPr>
              <a:t>Aquatische</a:t>
            </a:r>
            <a:r>
              <a:rPr lang="en-US">
                <a:latin typeface="Calibri"/>
                <a:cs typeface="Calibri"/>
              </a:rPr>
              <a:t> </a:t>
            </a:r>
            <a:r>
              <a:rPr lang="en-US" err="1">
                <a:latin typeface="Calibri"/>
                <a:cs typeface="Calibri"/>
              </a:rPr>
              <a:t>Ökotoxikologie</a:t>
            </a:r>
            <a:r>
              <a:rPr lang="en-US">
                <a:latin typeface="Calibri"/>
                <a:cs typeface="Calibri"/>
              </a:rPr>
              <a:t> von </a:t>
            </a:r>
            <a:r>
              <a:rPr lang="en-US" err="1">
                <a:latin typeface="Calibri"/>
                <a:cs typeface="Calibri"/>
              </a:rPr>
              <a:t>Arzneimitteln</a:t>
            </a:r>
            <a:r>
              <a:rPr lang="en-US">
                <a:latin typeface="Calibri"/>
                <a:cs typeface="Calibri"/>
              </a:rPr>
              <a:t>: Die </a:t>
            </a:r>
            <a:r>
              <a:rPr lang="en-US" err="1">
                <a:latin typeface="Calibri"/>
                <a:cs typeface="Calibri"/>
              </a:rPr>
              <a:t>reproduktionstoxische</a:t>
            </a:r>
            <a:r>
              <a:rPr lang="en-US">
                <a:latin typeface="Calibri"/>
                <a:cs typeface="Calibri"/>
              </a:rPr>
              <a:t> </a:t>
            </a:r>
            <a:r>
              <a:rPr lang="en-US" err="1">
                <a:latin typeface="Calibri"/>
                <a:cs typeface="Calibri"/>
              </a:rPr>
              <a:t>Wirkung</a:t>
            </a:r>
            <a:r>
              <a:rPr lang="en-US">
                <a:latin typeface="Calibri"/>
                <a:cs typeface="Calibri"/>
              </a:rPr>
              <a:t> von </a:t>
            </a:r>
            <a:r>
              <a:rPr lang="en-US" err="1">
                <a:latin typeface="Calibri"/>
                <a:cs typeface="Calibri"/>
              </a:rPr>
              <a:t>synthetischen</a:t>
            </a:r>
            <a:r>
              <a:rPr lang="en-US">
                <a:latin typeface="Calibri"/>
                <a:cs typeface="Calibri"/>
              </a:rPr>
              <a:t> </a:t>
            </a:r>
            <a:r>
              <a:rPr lang="en-US" err="1">
                <a:latin typeface="Calibri"/>
                <a:cs typeface="Calibri"/>
              </a:rPr>
              <a:t>Gestagenen</a:t>
            </a:r>
            <a:r>
              <a:rPr lang="en-US">
                <a:latin typeface="Calibri"/>
                <a:cs typeface="Calibri"/>
              </a:rPr>
              <a:t> am Fisch (</a:t>
            </a:r>
            <a:r>
              <a:rPr lang="en-US" i="1" err="1">
                <a:latin typeface="Calibri"/>
                <a:cs typeface="Calibri"/>
              </a:rPr>
              <a:t>Pimephales</a:t>
            </a:r>
            <a:r>
              <a:rPr lang="en-US" i="1">
                <a:latin typeface="Calibri"/>
                <a:cs typeface="Calibri"/>
              </a:rPr>
              <a:t> </a:t>
            </a:r>
            <a:r>
              <a:rPr lang="en-US" i="1" err="1">
                <a:latin typeface="Calibri"/>
                <a:cs typeface="Calibri"/>
              </a:rPr>
              <a:t>promelas</a:t>
            </a:r>
            <a:r>
              <a:rPr lang="en-US">
                <a:latin typeface="Calibri"/>
                <a:cs typeface="Calibri"/>
              </a:rPr>
              <a:t>), Dissertation CAU Kiel. </a:t>
            </a:r>
            <a:endParaRPr lang="en-US"/>
          </a:p>
          <a:p>
            <a:endParaRPr lang="en-US">
              <a:ea typeface="Calibri" panose="020F0502020204030204" pitchFamily="34" charset="0"/>
              <a:cs typeface="Calibri" panose="020F0502020204030204" pitchFamily="34" charset="0"/>
            </a:endParaRPr>
          </a:p>
        </p:txBody>
      </p:sp>
      <p:sp>
        <p:nvSpPr>
          <p:cNvPr id="4" name="Textplatzhalter 3"/>
          <p:cNvSpPr>
            <a:spLocks noGrp="1"/>
          </p:cNvSpPr>
          <p:nvPr>
            <p:ph type="body" sz="quarter" idx="13"/>
          </p:nvPr>
        </p:nvSpPr>
        <p:spPr/>
        <p:txBody>
          <a:bodyPr/>
          <a:lstStyle/>
          <a:p>
            <a:r>
              <a:rPr lang="de-DE"/>
              <a:t>Lernziel: Wirkungen von Arzneistoffen in der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36</a:t>
            </a:fld>
            <a:endParaRPr lang="de-DE"/>
          </a:p>
        </p:txBody>
      </p:sp>
    </p:spTree>
    <p:extLst>
      <p:ext uri="{BB962C8B-B14F-4D97-AF65-F5344CB8AC3E}">
        <p14:creationId xmlns:p14="http://schemas.microsoft.com/office/powerpoint/2010/main" val="17048785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atin typeface="Calibri"/>
                <a:cs typeface="Calibri"/>
              </a:rPr>
              <a:t>Toxizität von Humanarzneistoffen für Nichtzielorganismen – Beispiel Analgetika</a:t>
            </a:r>
            <a:endParaRPr lang="de-DE"/>
          </a:p>
        </p:txBody>
      </p:sp>
      <p:graphicFrame>
        <p:nvGraphicFramePr>
          <p:cNvPr id="3" name="Table 2">
            <a:extLst>
              <a:ext uri="{FF2B5EF4-FFF2-40B4-BE49-F238E27FC236}">
                <a16:creationId xmlns:a16="http://schemas.microsoft.com/office/drawing/2014/main" id="{F75C860A-D055-FC57-10FD-62869BC24D56}"/>
              </a:ext>
            </a:extLst>
          </p:cNvPr>
          <p:cNvGraphicFramePr>
            <a:graphicFrameLocks noGrp="1"/>
          </p:cNvGraphicFramePr>
          <p:nvPr>
            <p:extLst>
              <p:ext uri="{D42A27DB-BD31-4B8C-83A1-F6EECF244321}">
                <p14:modId xmlns:p14="http://schemas.microsoft.com/office/powerpoint/2010/main" val="2174850992"/>
              </p:ext>
            </p:extLst>
          </p:nvPr>
        </p:nvGraphicFramePr>
        <p:xfrm>
          <a:off x="1673000" y="2106506"/>
          <a:ext cx="8846000" cy="303408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1273729091"/>
                    </a:ext>
                  </a:extLst>
                </a:gridCol>
                <a:gridCol w="2032000">
                  <a:extLst>
                    <a:ext uri="{9D8B030D-6E8A-4147-A177-3AD203B41FA5}">
                      <a16:colId xmlns:a16="http://schemas.microsoft.com/office/drawing/2014/main" val="2907071635"/>
                    </a:ext>
                  </a:extLst>
                </a:gridCol>
                <a:gridCol w="1532294">
                  <a:extLst>
                    <a:ext uri="{9D8B030D-6E8A-4147-A177-3AD203B41FA5}">
                      <a16:colId xmlns:a16="http://schemas.microsoft.com/office/drawing/2014/main" val="3997969358"/>
                    </a:ext>
                  </a:extLst>
                </a:gridCol>
                <a:gridCol w="3249706">
                  <a:extLst>
                    <a:ext uri="{9D8B030D-6E8A-4147-A177-3AD203B41FA5}">
                      <a16:colId xmlns:a16="http://schemas.microsoft.com/office/drawing/2014/main" val="4140815346"/>
                    </a:ext>
                  </a:extLst>
                </a:gridCol>
              </a:tblGrid>
              <a:tr h="263314">
                <a:tc>
                  <a:txBody>
                    <a:bodyPr/>
                    <a:lstStyle/>
                    <a:p>
                      <a:r>
                        <a:rPr lang="de-DE" sz="1500">
                          <a:latin typeface="+mj-lt"/>
                        </a:rPr>
                        <a:t>Wirkstoffgruppe</a:t>
                      </a:r>
                    </a:p>
                  </a:txBody>
                  <a:tcPr>
                    <a:solidFill>
                      <a:srgbClr val="4B4B4D"/>
                    </a:solidFill>
                  </a:tcPr>
                </a:tc>
                <a:tc>
                  <a:txBody>
                    <a:bodyPr/>
                    <a:lstStyle/>
                    <a:p>
                      <a:r>
                        <a:rPr lang="de-DE" sz="1500">
                          <a:latin typeface="+mj-lt"/>
                        </a:rPr>
                        <a:t>Wirkstoff</a:t>
                      </a:r>
                    </a:p>
                  </a:txBody>
                  <a:tcPr>
                    <a:solidFill>
                      <a:srgbClr val="4B4B4D"/>
                    </a:solidFill>
                  </a:tcPr>
                </a:tc>
                <a:tc>
                  <a:txBody>
                    <a:bodyPr/>
                    <a:lstStyle/>
                    <a:p>
                      <a:r>
                        <a:rPr lang="de-DE" sz="1500">
                          <a:latin typeface="+mj-lt"/>
                        </a:rPr>
                        <a:t>Toxizität</a:t>
                      </a:r>
                    </a:p>
                  </a:txBody>
                  <a:tcPr>
                    <a:solidFill>
                      <a:srgbClr val="4B4B4D"/>
                    </a:solidFill>
                  </a:tcPr>
                </a:tc>
                <a:tc>
                  <a:txBody>
                    <a:bodyPr/>
                    <a:lstStyle/>
                    <a:p>
                      <a:r>
                        <a:rPr lang="de-DE" sz="1500">
                          <a:latin typeface="+mj-lt"/>
                        </a:rPr>
                        <a:t>Nichtzielorganismen</a:t>
                      </a:r>
                    </a:p>
                  </a:txBody>
                  <a:tcPr>
                    <a:solidFill>
                      <a:srgbClr val="4B4B4D"/>
                    </a:solidFill>
                  </a:tcPr>
                </a:tc>
                <a:extLst>
                  <a:ext uri="{0D108BD9-81ED-4DB2-BD59-A6C34878D82A}">
                    <a16:rowId xmlns:a16="http://schemas.microsoft.com/office/drawing/2014/main" val="900151941"/>
                  </a:ext>
                </a:extLst>
              </a:tr>
              <a:tr h="240454">
                <a:tc rowSpan="3">
                  <a:txBody>
                    <a:bodyPr/>
                    <a:lstStyle/>
                    <a:p>
                      <a:r>
                        <a:rPr lang="de-DE" sz="1500" b="1">
                          <a:latin typeface="+mj-lt"/>
                        </a:rPr>
                        <a:t>Analgetika</a:t>
                      </a:r>
                    </a:p>
                  </a:txBody>
                  <a:tcPr>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de-DE" sz="1500" err="1">
                          <a:latin typeface="+mj-lt"/>
                        </a:rPr>
                        <a:t>Diclofenac</a:t>
                      </a:r>
                      <a:endParaRPr lang="de-DE" sz="1500">
                        <a:latin typeface="+mj-lt"/>
                      </a:endParaRPr>
                    </a:p>
                    <a:p>
                      <a:r>
                        <a:rPr lang="de-DE" sz="1500">
                          <a:latin typeface="+mj-lt"/>
                        </a:rPr>
                        <a:t>Ibuprofen</a:t>
                      </a:r>
                    </a:p>
                  </a:txBody>
                  <a:tcPr>
                    <a:solidFill>
                      <a:schemeClr val="bg1">
                        <a:lumMod val="95000"/>
                      </a:schemeClr>
                    </a:solidFill>
                  </a:tcPr>
                </a:tc>
                <a:tc>
                  <a:txBody>
                    <a:bodyPr/>
                    <a:lstStyle/>
                    <a:p>
                      <a:pPr marL="0" indent="0">
                        <a:buClr>
                          <a:srgbClr val="83053C"/>
                        </a:buClr>
                        <a:buSzPct val="200000"/>
                        <a:buFont typeface="Wingdings" panose="05000000000000000000" pitchFamily="2" charset="2"/>
                        <a:buNone/>
                      </a:pPr>
                      <a:r>
                        <a:rPr lang="de-DE" sz="1500">
                          <a:latin typeface="+mj-lt"/>
                        </a:rPr>
                        <a:t>         sehr hoch</a:t>
                      </a:r>
                    </a:p>
                  </a:txBody>
                  <a:tcPr anchor="ctr">
                    <a:solidFill>
                      <a:schemeClr val="bg1">
                        <a:lumMod val="95000"/>
                      </a:schemeClr>
                    </a:solidFill>
                  </a:tcPr>
                </a:tc>
                <a:tc>
                  <a:txBody>
                    <a:bodyPr/>
                    <a:lstStyle/>
                    <a:p>
                      <a:r>
                        <a:rPr lang="de-DE" sz="1500">
                          <a:latin typeface="+mj-lt"/>
                        </a:rPr>
                        <a:t>Fische</a:t>
                      </a:r>
                    </a:p>
                  </a:txBody>
                  <a:tcPr anchor="ctr">
                    <a:solidFill>
                      <a:schemeClr val="bg1">
                        <a:lumMod val="95000"/>
                      </a:schemeClr>
                    </a:solidFill>
                  </a:tcPr>
                </a:tc>
                <a:extLst>
                  <a:ext uri="{0D108BD9-81ED-4DB2-BD59-A6C34878D82A}">
                    <a16:rowId xmlns:a16="http://schemas.microsoft.com/office/drawing/2014/main" val="3111429380"/>
                  </a:ext>
                </a:extLst>
              </a:tr>
              <a:tr h="370840">
                <a:tc vMerge="1">
                  <a:txBody>
                    <a:bodyPr/>
                    <a:lstStyle/>
                    <a:p>
                      <a:endParaRPr lang="de-DE" sz="1500">
                        <a:latin typeface="+mj-lt"/>
                      </a:endParaRPr>
                    </a:p>
                  </a:txBody>
                  <a:tcPr>
                    <a:solidFill>
                      <a:schemeClr val="bg1"/>
                    </a:solidFill>
                  </a:tcPr>
                </a:tc>
                <a:tc>
                  <a:txBody>
                    <a:bodyPr/>
                    <a:lstStyle/>
                    <a:p>
                      <a:r>
                        <a:rPr lang="de-DE" sz="1500" err="1">
                          <a:latin typeface="+mj-lt"/>
                        </a:rPr>
                        <a:t>Ketoprofen</a:t>
                      </a:r>
                      <a:endParaRPr lang="de-DE" sz="1500">
                        <a:latin typeface="+mj-lt"/>
                      </a:endParaRPr>
                    </a:p>
                    <a:p>
                      <a:r>
                        <a:rPr lang="de-DE" sz="1500">
                          <a:latin typeface="+mj-lt"/>
                        </a:rPr>
                        <a:t>Naproxen</a:t>
                      </a:r>
                    </a:p>
                  </a:txBody>
                  <a:tcPr>
                    <a:solidFill>
                      <a:schemeClr val="bg1"/>
                    </a:solidFill>
                  </a:tcPr>
                </a:tc>
                <a:tc>
                  <a:txBody>
                    <a:bodyPr/>
                    <a:lstStyle/>
                    <a:p>
                      <a:r>
                        <a:rPr lang="de-DE" sz="1500">
                          <a:latin typeface="+mj-lt"/>
                        </a:rPr>
                        <a:t>         hoch</a:t>
                      </a:r>
                    </a:p>
                  </a:txBody>
                  <a:tcPr anchor="ctr">
                    <a:solidFill>
                      <a:schemeClr val="bg1"/>
                    </a:solidFill>
                  </a:tcPr>
                </a:tc>
                <a:tc>
                  <a:txBody>
                    <a:bodyPr/>
                    <a:lstStyle/>
                    <a:p>
                      <a:r>
                        <a:rPr lang="de-DE" sz="1500">
                          <a:latin typeface="+mj-lt"/>
                        </a:rPr>
                        <a:t>Grünalgen, Wasserflöhe</a:t>
                      </a:r>
                    </a:p>
                  </a:txBody>
                  <a:tcPr anchor="ctr">
                    <a:solidFill>
                      <a:schemeClr val="bg1"/>
                    </a:solidFill>
                  </a:tcPr>
                </a:tc>
                <a:extLst>
                  <a:ext uri="{0D108BD9-81ED-4DB2-BD59-A6C34878D82A}">
                    <a16:rowId xmlns:a16="http://schemas.microsoft.com/office/drawing/2014/main" val="3916703722"/>
                  </a:ext>
                </a:extLst>
              </a:tr>
              <a:tr h="370840">
                <a:tc vMerge="1">
                  <a:txBody>
                    <a:bodyPr/>
                    <a:lstStyle/>
                    <a:p>
                      <a:endParaRPr lang="de-DE" sz="1500">
                        <a:latin typeface="+mj-lt"/>
                      </a:endParaRPr>
                    </a:p>
                  </a:txBody>
                  <a:tcP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de-DE" sz="1500">
                          <a:latin typeface="+mj-lt"/>
                        </a:rPr>
                        <a:t>Paracetamol</a:t>
                      </a:r>
                    </a:p>
                    <a:p>
                      <a:r>
                        <a:rPr lang="de-DE" sz="1500">
                          <a:latin typeface="+mj-lt"/>
                        </a:rPr>
                        <a:t>Acetylsalicylsäure</a:t>
                      </a:r>
                    </a:p>
                  </a:txBody>
                  <a:tcP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de-DE" sz="1500">
                          <a:latin typeface="+mj-lt"/>
                        </a:rPr>
                        <a:t>         moderat</a:t>
                      </a:r>
                    </a:p>
                  </a:txBody>
                  <a:tcPr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de-DE" sz="1500">
                          <a:latin typeface="+mj-lt"/>
                        </a:rPr>
                        <a:t>Wasserflöhe, Fische</a:t>
                      </a:r>
                    </a:p>
                  </a:txBody>
                  <a:tcPr anchor="ctr">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548890433"/>
                  </a:ext>
                </a:extLst>
              </a:tr>
              <a:tr h="370840">
                <a:tc gridSpan="2">
                  <a:txBody>
                    <a:bodyPr/>
                    <a:lstStyle/>
                    <a:p>
                      <a:r>
                        <a:rPr lang="de-DE" sz="1200" b="1">
                          <a:latin typeface="+mj-lt"/>
                        </a:rPr>
                        <a:t>Einstufung für akute Toxizitätstests (LC/EC/IC50):</a:t>
                      </a:r>
                    </a:p>
                    <a:p>
                      <a:r>
                        <a:rPr lang="de-DE" sz="1200">
                          <a:latin typeface="+mj-lt"/>
                        </a:rPr>
                        <a:t>bis 1 mg/L – sehr hohe Toxizität</a:t>
                      </a:r>
                    </a:p>
                    <a:p>
                      <a:r>
                        <a:rPr lang="de-DE" sz="1200">
                          <a:latin typeface="+mj-lt"/>
                        </a:rPr>
                        <a:t>1</a:t>
                      </a:r>
                      <a:r>
                        <a:rPr lang="de-DE" sz="1200" kern="1200">
                          <a:solidFill>
                            <a:schemeClr val="dk1"/>
                          </a:solidFill>
                          <a:latin typeface="+mn-lt"/>
                          <a:ea typeface="+mn-ea"/>
                          <a:cs typeface="+mn-cs"/>
                        </a:rPr>
                        <a:t>–</a:t>
                      </a:r>
                      <a:r>
                        <a:rPr lang="de-DE" sz="1200">
                          <a:latin typeface="+mj-lt"/>
                        </a:rPr>
                        <a:t>10 mg/L – hohe Toxizität</a:t>
                      </a:r>
                    </a:p>
                    <a:p>
                      <a:r>
                        <a:rPr lang="de-DE" sz="1200">
                          <a:latin typeface="+mj-lt"/>
                        </a:rPr>
                        <a:t>10</a:t>
                      </a:r>
                      <a:r>
                        <a:rPr lang="de-DE" sz="1200" kern="1200">
                          <a:solidFill>
                            <a:schemeClr val="dk1"/>
                          </a:solidFill>
                          <a:latin typeface="+mn-lt"/>
                          <a:ea typeface="+mn-ea"/>
                          <a:cs typeface="+mn-cs"/>
                        </a:rPr>
                        <a:t>–</a:t>
                      </a:r>
                      <a:r>
                        <a:rPr lang="de-DE" sz="1200">
                          <a:latin typeface="+mj-lt"/>
                        </a:rPr>
                        <a:t>100 mg/L – moderate Toxizität</a:t>
                      </a:r>
                    </a:p>
                    <a:p>
                      <a:r>
                        <a:rPr lang="de-DE" sz="1200">
                          <a:latin typeface="+mj-lt"/>
                        </a:rPr>
                        <a:t>&gt; 100 mg/L – geringe Toxizität</a:t>
                      </a:r>
                    </a:p>
                  </a:txBody>
                  <a:tcPr marT="108000" anchor="b">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hMerge="1">
                  <a:txBody>
                    <a:bodyPr/>
                    <a:lstStyle/>
                    <a:p>
                      <a:endParaRPr lang="de-DE" sz="1500">
                        <a:latin typeface="+mj-lt"/>
                      </a:endParaRPr>
                    </a:p>
                  </a:txBody>
                  <a:tcPr>
                    <a:lnT w="12700" cap="flat" cmpd="sng" algn="ctr">
                      <a:solidFill>
                        <a:schemeClr val="tx1"/>
                      </a:solidFill>
                      <a:prstDash val="solid"/>
                      <a:round/>
                      <a:headEnd type="none" w="med" len="med"/>
                      <a:tailEnd type="none" w="med" len="med"/>
                    </a:lnT>
                    <a:solidFill>
                      <a:schemeClr val="bg1"/>
                    </a:solid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noProof="0" dirty="0">
                          <a:ln>
                            <a:noFill/>
                          </a:ln>
                          <a:solidFill>
                            <a:prstClr val="black"/>
                          </a:solidFill>
                          <a:effectLst/>
                          <a:uLnTx/>
                          <a:uFillTx/>
                          <a:latin typeface="Calibri"/>
                          <a:ea typeface="+mn-ea"/>
                          <a:cs typeface="+mn-cs"/>
                        </a:rPr>
                        <a:t>Einstufung für chronische Toxizitätstests (NOEC/EC10):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latin typeface="Calibri"/>
                          <a:ea typeface="+mn-ea"/>
                          <a:cs typeface="+mn-cs"/>
                        </a:rPr>
                        <a:t>bis 0,01 mg/L – sehr hohe Toxizität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latin typeface="Calibri"/>
                          <a:ea typeface="+mn-ea"/>
                          <a:cs typeface="+mn-cs"/>
                        </a:rPr>
                        <a:t>0,01</a:t>
                      </a:r>
                      <a:r>
                        <a:rPr kumimoji="0" lang="de-DE" sz="1200" b="0" i="0" u="none" strike="noStrike" kern="1200" cap="none" spc="0" normalizeH="0" baseline="0" noProof="0" dirty="0">
                          <a:ln>
                            <a:noFill/>
                          </a:ln>
                          <a:solidFill>
                            <a:prstClr val="black"/>
                          </a:solidFill>
                          <a:effectLst/>
                          <a:uLnTx/>
                          <a:uFillTx/>
                          <a:latin typeface="+mn-lt"/>
                          <a:ea typeface="+mn-ea"/>
                          <a:cs typeface="+mn-cs"/>
                        </a:rPr>
                        <a:t>–&lt;</a:t>
                      </a:r>
                      <a:r>
                        <a:rPr kumimoji="0" lang="de-DE" sz="1200" b="0" i="0" u="none" strike="noStrike" kern="1200" cap="none" spc="0" normalizeH="0" baseline="0" noProof="0" dirty="0">
                          <a:ln>
                            <a:noFill/>
                          </a:ln>
                          <a:solidFill>
                            <a:prstClr val="black"/>
                          </a:solidFill>
                          <a:effectLst/>
                          <a:uLnTx/>
                          <a:uFillTx/>
                          <a:latin typeface="Calibri"/>
                          <a:ea typeface="+mn-ea"/>
                          <a:cs typeface="+mn-cs"/>
                        </a:rPr>
                        <a:t>0,1 mg/L – hohe Toxizität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latin typeface="Calibri"/>
                          <a:ea typeface="+mn-ea"/>
                          <a:cs typeface="+mn-cs"/>
                        </a:rPr>
                        <a:t>0,1</a:t>
                      </a:r>
                      <a:r>
                        <a:rPr kumimoji="0" lang="de-DE" sz="1200" b="0" i="0" u="none" strike="noStrike" kern="1200" cap="none" spc="0" normalizeH="0" baseline="0" noProof="0" dirty="0">
                          <a:ln>
                            <a:noFill/>
                          </a:ln>
                          <a:solidFill>
                            <a:prstClr val="black"/>
                          </a:solidFill>
                          <a:effectLst/>
                          <a:uLnTx/>
                          <a:uFillTx/>
                          <a:latin typeface="+mn-lt"/>
                          <a:ea typeface="+mn-ea"/>
                          <a:cs typeface="+mn-cs"/>
                        </a:rPr>
                        <a:t>–</a:t>
                      </a:r>
                      <a:r>
                        <a:rPr kumimoji="0" lang="de-DE" sz="1200" b="0" i="0" u="none" strike="noStrike" kern="1200" cap="none" spc="0" normalizeH="0" baseline="0" noProof="0" dirty="0">
                          <a:ln>
                            <a:noFill/>
                          </a:ln>
                          <a:solidFill>
                            <a:prstClr val="black"/>
                          </a:solidFill>
                          <a:effectLst/>
                          <a:uLnTx/>
                          <a:uFillTx/>
                          <a:latin typeface="Calibri"/>
                          <a:ea typeface="+mn-ea"/>
                          <a:cs typeface="+mn-cs"/>
                        </a:rPr>
                        <a:t>1 mg/L – moderate Toxizität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latin typeface="Calibri"/>
                          <a:ea typeface="+mn-ea"/>
                          <a:cs typeface="+mn-cs"/>
                        </a:rPr>
                        <a:t>&gt; 1 mg/L – geringe Toxizität</a:t>
                      </a:r>
                    </a:p>
                  </a:txBody>
                  <a:tcPr marT="108000" anchor="b">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hMerge="1">
                  <a:txBody>
                    <a:bodyPr/>
                    <a:lstStyle/>
                    <a:p>
                      <a:endParaRPr lang="de-DE" sz="1500">
                        <a:latin typeface="+mj-lt"/>
                      </a:endParaRPr>
                    </a:p>
                  </a:txBody>
                  <a:tcP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481971693"/>
                  </a:ext>
                </a:extLst>
              </a:tr>
            </a:tbl>
          </a:graphicData>
        </a:graphic>
      </p:graphicFrame>
      <p:grpSp>
        <p:nvGrpSpPr>
          <p:cNvPr id="26" name="Group 25">
            <a:extLst>
              <a:ext uri="{FF2B5EF4-FFF2-40B4-BE49-F238E27FC236}">
                <a16:creationId xmlns:a16="http://schemas.microsoft.com/office/drawing/2014/main" id="{AC05EA9C-DC35-E5B1-CDF6-B16406F7E1AE}"/>
              </a:ext>
              <a:ext uri="{C183D7F6-B498-43B3-948B-1728B52AA6E4}">
                <adec:decorative xmlns:adec="http://schemas.microsoft.com/office/drawing/2017/decorative" val="1"/>
              </a:ext>
            </a:extLst>
          </p:cNvPr>
          <p:cNvGrpSpPr/>
          <p:nvPr/>
        </p:nvGrpSpPr>
        <p:grpSpPr>
          <a:xfrm>
            <a:off x="5881052" y="2606131"/>
            <a:ext cx="175260" cy="1291166"/>
            <a:chOff x="6183605" y="2606131"/>
            <a:chExt cx="175260" cy="1291166"/>
          </a:xfrm>
        </p:grpSpPr>
        <p:sp>
          <p:nvSpPr>
            <p:cNvPr id="11" name="Rectangle 10">
              <a:extLst>
                <a:ext uri="{FF2B5EF4-FFF2-40B4-BE49-F238E27FC236}">
                  <a16:creationId xmlns:a16="http://schemas.microsoft.com/office/drawing/2014/main" id="{C3A6E6DA-117D-2A17-9E00-75A3F8B25532}"/>
                </a:ext>
              </a:extLst>
            </p:cNvPr>
            <p:cNvSpPr/>
            <p:nvPr/>
          </p:nvSpPr>
          <p:spPr>
            <a:xfrm>
              <a:off x="6183605" y="2606131"/>
              <a:ext cx="175260" cy="182880"/>
            </a:xfrm>
            <a:prstGeom prst="rect">
              <a:avLst/>
            </a:prstGeom>
            <a:solidFill>
              <a:srgbClr val="830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tangle 11">
              <a:extLst>
                <a:ext uri="{FF2B5EF4-FFF2-40B4-BE49-F238E27FC236}">
                  <a16:creationId xmlns:a16="http://schemas.microsoft.com/office/drawing/2014/main" id="{373F9857-A6C7-6DEC-D6EB-B8AA31592208}"/>
                </a:ext>
              </a:extLst>
            </p:cNvPr>
            <p:cNvSpPr/>
            <p:nvPr/>
          </p:nvSpPr>
          <p:spPr>
            <a:xfrm>
              <a:off x="6183605" y="3145604"/>
              <a:ext cx="175260" cy="182880"/>
            </a:xfrm>
            <a:prstGeom prst="rect">
              <a:avLst/>
            </a:prstGeom>
            <a:solidFill>
              <a:srgbClr val="CE1F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tangle 12">
              <a:extLst>
                <a:ext uri="{FF2B5EF4-FFF2-40B4-BE49-F238E27FC236}">
                  <a16:creationId xmlns:a16="http://schemas.microsoft.com/office/drawing/2014/main" id="{94BCF445-F178-47C0-4F0D-B928DD2CB3B7}"/>
                </a:ext>
              </a:extLst>
            </p:cNvPr>
            <p:cNvSpPr/>
            <p:nvPr/>
          </p:nvSpPr>
          <p:spPr>
            <a:xfrm>
              <a:off x="6183605" y="3714417"/>
              <a:ext cx="175260" cy="18288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5" name="Group 24" descr="Zeichnung Fische, Grünalgen, Wasserflöhe">
            <a:extLst>
              <a:ext uri="{FF2B5EF4-FFF2-40B4-BE49-F238E27FC236}">
                <a16:creationId xmlns:a16="http://schemas.microsoft.com/office/drawing/2014/main" id="{DBCF3924-EA6F-D5ED-66AC-B00C3C7087A8}"/>
              </a:ext>
            </a:extLst>
          </p:cNvPr>
          <p:cNvGrpSpPr/>
          <p:nvPr/>
        </p:nvGrpSpPr>
        <p:grpSpPr>
          <a:xfrm>
            <a:off x="9440083" y="2635398"/>
            <a:ext cx="939167" cy="1348434"/>
            <a:chOff x="9742636" y="2635398"/>
            <a:chExt cx="939167" cy="1348434"/>
          </a:xfrm>
        </p:grpSpPr>
        <p:pic>
          <p:nvPicPr>
            <p:cNvPr id="17" name="Picture 16">
              <a:extLst>
                <a:ext uri="{FF2B5EF4-FFF2-40B4-BE49-F238E27FC236}">
                  <a16:creationId xmlns:a16="http://schemas.microsoft.com/office/drawing/2014/main" id="{B2E0725D-58B4-C6AC-EEB7-EBF39258DAE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35020" y="3701433"/>
              <a:ext cx="546783" cy="208848"/>
            </a:xfrm>
            <a:prstGeom prst="rect">
              <a:avLst/>
            </a:prstGeom>
          </p:spPr>
        </p:pic>
        <p:pic>
          <p:nvPicPr>
            <p:cNvPr id="20" name="Picture 19">
              <a:extLst>
                <a:ext uri="{FF2B5EF4-FFF2-40B4-BE49-F238E27FC236}">
                  <a16:creationId xmlns:a16="http://schemas.microsoft.com/office/drawing/2014/main" id="{31318561-E204-E546-9D29-DD49AB6F7D9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9592" y="3612212"/>
              <a:ext cx="304976" cy="371620"/>
            </a:xfrm>
            <a:prstGeom prst="rect">
              <a:avLst/>
            </a:prstGeom>
          </p:spPr>
        </p:pic>
        <p:pic>
          <p:nvPicPr>
            <p:cNvPr id="21" name="Picture 20">
              <a:extLst>
                <a:ext uri="{FF2B5EF4-FFF2-40B4-BE49-F238E27FC236}">
                  <a16:creationId xmlns:a16="http://schemas.microsoft.com/office/drawing/2014/main" id="{25846444-30B5-DE9E-5F54-17D34FFFE06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61629" y="2635398"/>
              <a:ext cx="546783" cy="208848"/>
            </a:xfrm>
            <a:prstGeom prst="rect">
              <a:avLst/>
            </a:prstGeom>
          </p:spPr>
        </p:pic>
        <p:pic>
          <p:nvPicPr>
            <p:cNvPr id="22" name="Picture 21">
              <a:extLst>
                <a:ext uri="{FF2B5EF4-FFF2-40B4-BE49-F238E27FC236}">
                  <a16:creationId xmlns:a16="http://schemas.microsoft.com/office/drawing/2014/main" id="{61D832DE-0D70-3C20-EDFA-3134C93FE7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55923" y="3087029"/>
              <a:ext cx="304976" cy="371620"/>
            </a:xfrm>
            <a:prstGeom prst="rect">
              <a:avLst/>
            </a:prstGeom>
          </p:spPr>
        </p:pic>
        <p:pic>
          <p:nvPicPr>
            <p:cNvPr id="24" name="Picture 23">
              <a:extLst>
                <a:ext uri="{FF2B5EF4-FFF2-40B4-BE49-F238E27FC236}">
                  <a16:creationId xmlns:a16="http://schemas.microsoft.com/office/drawing/2014/main" id="{980D9C35-E81A-AFA6-20AC-2BDF673958E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742636" y="3140136"/>
              <a:ext cx="358889" cy="265406"/>
            </a:xfrm>
            <a:prstGeom prst="rect">
              <a:avLst/>
            </a:prstGeom>
          </p:spPr>
        </p:pic>
      </p:grpSp>
      <p:sp>
        <p:nvSpPr>
          <p:cNvPr id="14" name="Text Placeholder 8">
            <a:extLst>
              <a:ext uri="{FF2B5EF4-FFF2-40B4-BE49-F238E27FC236}">
                <a16:creationId xmlns:a16="http://schemas.microsoft.com/office/drawing/2014/main" id="{4B24753C-63DC-3827-044C-7E79BE9A9A95}"/>
              </a:ext>
            </a:extLst>
          </p:cNvPr>
          <p:cNvSpPr>
            <a:spLocks noGrp="1"/>
          </p:cNvSpPr>
          <p:nvPr>
            <p:ph type="body" sz="quarter" idx="15"/>
          </p:nvPr>
        </p:nvSpPr>
        <p:spPr>
          <a:xfrm>
            <a:off x="4439393" y="6237288"/>
            <a:ext cx="7155710" cy="260648"/>
          </a:xfrm>
        </p:spPr>
        <p:txBody>
          <a:bodyPr vert="horz" lIns="0" tIns="0" rIns="0" bIns="0" rtlCol="0" anchor="t">
            <a:noAutofit/>
          </a:bodyPr>
          <a:lstStyle/>
          <a:p>
            <a:r>
              <a:rPr lang="de-DE" dirty="0">
                <a:latin typeface="Calibri"/>
                <a:ea typeface="Calibri"/>
                <a:cs typeface="Calibri"/>
              </a:rPr>
              <a:t>Quelle: Umweltbundesamt 2024 | </a:t>
            </a:r>
            <a:r>
              <a:rPr lang="de-DE" dirty="0">
                <a:solidFill>
                  <a:schemeClr val="accent2"/>
                </a:solidFill>
                <a:hlinkClick r:id="rId5">
                  <a:extLst>
                    <a:ext uri="{A12FA001-AC4F-418D-AE19-62706E023703}">
                      <ahyp:hlinkClr xmlns:ahyp="http://schemas.microsoft.com/office/drawing/2018/hyperlinkcolor" val="tx"/>
                    </a:ext>
                  </a:extLst>
                </a:hlinkClick>
              </a:rPr>
              <a:t>uba.de/</a:t>
            </a:r>
            <a:r>
              <a:rPr lang="de-DE" dirty="0" err="1">
                <a:solidFill>
                  <a:schemeClr val="accent2"/>
                </a:solidFill>
                <a:hlinkClick r:id="rId5">
                  <a:extLst>
                    <a:ext uri="{A12FA001-AC4F-418D-AE19-62706E023703}">
                      <ahyp:hlinkClr xmlns:ahyp="http://schemas.microsoft.com/office/drawing/2018/hyperlinkcolor" val="tx"/>
                    </a:ext>
                  </a:extLst>
                </a:hlinkClick>
              </a:rPr>
              <a:t>ham</a:t>
            </a:r>
            <a:r>
              <a:rPr lang="de-DE" dirty="0">
                <a:solidFill>
                  <a:schemeClr val="accent2"/>
                </a:solidFill>
                <a:hlinkClick r:id="rId5">
                  <a:extLst>
                    <a:ext uri="{A12FA001-AC4F-418D-AE19-62706E023703}">
                      <ahyp:hlinkClr xmlns:ahyp="http://schemas.microsoft.com/office/drawing/2018/hyperlinkcolor" val="tx"/>
                    </a:ext>
                  </a:extLst>
                </a:hlinkClick>
              </a:rPr>
              <a:t>/</a:t>
            </a:r>
            <a:r>
              <a:rPr lang="de-DE" dirty="0" err="1">
                <a:solidFill>
                  <a:schemeClr val="accent2"/>
                </a:solidFill>
                <a:hlinkClick r:id="rId5">
                  <a:extLst>
                    <a:ext uri="{A12FA001-AC4F-418D-AE19-62706E023703}">
                      <ahyp:hlinkClr xmlns:ahyp="http://schemas.microsoft.com/office/drawing/2018/hyperlinkcolor" val="tx"/>
                    </a:ext>
                  </a:extLst>
                </a:hlinkClick>
              </a:rPr>
              <a:t>effekte</a:t>
            </a:r>
            <a:endParaRPr lang="de-DE" dirty="0">
              <a:solidFill>
                <a:schemeClr val="accent2"/>
              </a:solidFill>
              <a:latin typeface="Calibri"/>
              <a:ea typeface="Calibri"/>
              <a:cs typeface="Calibri"/>
            </a:endParaRPr>
          </a:p>
        </p:txBody>
      </p:sp>
      <p:sp>
        <p:nvSpPr>
          <p:cNvPr id="4" name="Textplatzhalter 3"/>
          <p:cNvSpPr>
            <a:spLocks noGrp="1"/>
          </p:cNvSpPr>
          <p:nvPr>
            <p:ph type="body" sz="quarter" idx="13"/>
          </p:nvPr>
        </p:nvSpPr>
        <p:spPr/>
        <p:txBody>
          <a:bodyPr/>
          <a:lstStyle/>
          <a:p>
            <a:r>
              <a:rPr lang="de-DE"/>
              <a:t>Lernziel: Wirkungen von Arzneistoffen in der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37</a:t>
            </a:fld>
            <a:endParaRPr lang="de-DE"/>
          </a:p>
        </p:txBody>
      </p:sp>
    </p:spTree>
    <p:extLst>
      <p:ext uri="{BB962C8B-B14F-4D97-AF65-F5344CB8AC3E}">
        <p14:creationId xmlns:p14="http://schemas.microsoft.com/office/powerpoint/2010/main" val="2648533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atin typeface="Calibri"/>
                <a:ea typeface="Calibri"/>
                <a:cs typeface="Calibri"/>
              </a:rPr>
              <a:t>Kritisches Beispiel: Diclofenac</a:t>
            </a:r>
            <a:endParaRPr lang="de-DE">
              <a:ea typeface="Calibri"/>
              <a:cs typeface="Calibri"/>
            </a:endParaRPr>
          </a:p>
        </p:txBody>
      </p:sp>
      <p:sp>
        <p:nvSpPr>
          <p:cNvPr id="37" name="Inhaltsplatzhalter 7">
            <a:extLst>
              <a:ext uri="{FF2B5EF4-FFF2-40B4-BE49-F238E27FC236}">
                <a16:creationId xmlns:a16="http://schemas.microsoft.com/office/drawing/2014/main" id="{E6321D82-08EF-0D6C-3737-7F1CD31D46EA}"/>
              </a:ext>
            </a:extLst>
          </p:cNvPr>
          <p:cNvSpPr>
            <a:spLocks noGrp="1"/>
          </p:cNvSpPr>
          <p:nvPr/>
        </p:nvSpPr>
        <p:spPr>
          <a:xfrm>
            <a:off x="552451" y="1412776"/>
            <a:ext cx="3167285" cy="4301149"/>
          </a:xfrm>
          <a:prstGeom prst="rect">
            <a:avLst/>
          </a:prstGeom>
        </p:spPr>
        <p:txBody>
          <a:bodyPr vert="horz" lIns="0" tIns="0" rIns="0" bIns="0" rtlCol="0">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buClr>
                <a:schemeClr val="accent1"/>
              </a:buClr>
              <a:buFont typeface="Arial"/>
              <a:buChar char="•"/>
            </a:pPr>
            <a:r>
              <a:rPr lang="de-DE" b="0" cap="none">
                <a:latin typeface="Calibri"/>
                <a:ea typeface="Cambria"/>
                <a:cs typeface="Calibri"/>
              </a:rPr>
              <a:t>Aufgreifen des Themas in einem pharmazeutischen Leitmedium (Nachstellung Artikel DAZ, 2019)</a:t>
            </a:r>
            <a:endParaRPr lang="de-DE" b="0" cap="none">
              <a:ea typeface="Cambria"/>
            </a:endParaRPr>
          </a:p>
        </p:txBody>
      </p:sp>
      <p:pic>
        <p:nvPicPr>
          <p:cNvPr id="3" name="Grafik 24">
            <a:extLst>
              <a:ext uri="{FF2B5EF4-FFF2-40B4-BE49-F238E27FC236}">
                <a16:creationId xmlns:a16="http://schemas.microsoft.com/office/drawing/2014/main" id="{805AC836-8F1C-A98C-7E79-ADDCC4390091}"/>
              </a:ext>
              <a:ext uri="{C183D7F6-B498-43B3-948B-1728B52AA6E4}">
                <adec:decorative xmlns:adec="http://schemas.microsoft.com/office/drawing/2017/decorative" val="1"/>
              </a:ext>
            </a:extLst>
          </p:cNvPr>
          <p:cNvPicPr>
            <a:picLocks noChangeAspect="1"/>
          </p:cNvPicPr>
          <p:nvPr/>
        </p:nvPicPr>
        <p:blipFill>
          <a:blip r:embed="rId3">
            <a:alphaModFix amt="40000"/>
          </a:blip>
          <a:stretch>
            <a:fillRect/>
          </a:stretch>
        </p:blipFill>
        <p:spPr>
          <a:xfrm>
            <a:off x="5171944" y="1280989"/>
            <a:ext cx="6430323" cy="4544811"/>
          </a:xfrm>
          <a:prstGeom prst="rect">
            <a:avLst/>
          </a:prstGeom>
        </p:spPr>
      </p:pic>
      <p:sp>
        <p:nvSpPr>
          <p:cNvPr id="36" name="Textfeld 10">
            <a:extLst>
              <a:ext uri="{FF2B5EF4-FFF2-40B4-BE49-F238E27FC236}">
                <a16:creationId xmlns:a16="http://schemas.microsoft.com/office/drawing/2014/main" id="{E11CEDED-1EDB-B6B1-04E2-25C85B4A12D2}"/>
              </a:ext>
            </a:extLst>
          </p:cNvPr>
          <p:cNvSpPr txBox="1"/>
          <p:nvPr/>
        </p:nvSpPr>
        <p:spPr>
          <a:xfrm>
            <a:off x="5273285" y="1412776"/>
            <a:ext cx="6509926" cy="12157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200"/>
              </a:spcAft>
            </a:pPr>
            <a:r>
              <a:rPr lang="de-DE" sz="1500">
                <a:ea typeface="Cambria"/>
              </a:rPr>
              <a:t>Schwedische Ärzte warnen</a:t>
            </a:r>
            <a:br>
              <a:rPr lang="de-DE">
                <a:ea typeface="Cambria"/>
              </a:rPr>
            </a:br>
            <a:r>
              <a:rPr lang="de-DE">
                <a:ea typeface="Cambria"/>
              </a:rPr>
              <a:t>„</a:t>
            </a:r>
            <a:r>
              <a:rPr lang="de-DE" err="1">
                <a:ea typeface="Cambria"/>
              </a:rPr>
              <a:t>Diclofenac</a:t>
            </a:r>
            <a:r>
              <a:rPr lang="de-DE">
                <a:ea typeface="Cambria"/>
              </a:rPr>
              <a:t>-Gel – kleiner Nutzen für Patienten,                                    großer Schaden für die Umwelt“</a:t>
            </a:r>
          </a:p>
          <a:p>
            <a:pPr>
              <a:spcAft>
                <a:spcPts val="2400"/>
              </a:spcAft>
            </a:pPr>
            <a:r>
              <a:rPr lang="de-DE" sz="1200">
                <a:ea typeface="Cambria"/>
              </a:rPr>
              <a:t>Stuttgart – 10.01.2019, 15:25 Uhr</a:t>
            </a:r>
            <a:endParaRPr lang="de-DE"/>
          </a:p>
        </p:txBody>
      </p:sp>
      <p:pic>
        <p:nvPicPr>
          <p:cNvPr id="8" name="Grafik 8" descr="Infografik Diclofenac Gel Sport">
            <a:extLst>
              <a:ext uri="{FF2B5EF4-FFF2-40B4-BE49-F238E27FC236}">
                <a16:creationId xmlns:a16="http://schemas.microsoft.com/office/drawing/2014/main" id="{9629E7BA-2DD9-B945-000C-F130BDDF05FB}"/>
              </a:ext>
            </a:extLst>
          </p:cNvPr>
          <p:cNvPicPr>
            <a:picLocks noChangeAspect="1"/>
          </p:cNvPicPr>
          <p:nvPr/>
        </p:nvPicPr>
        <p:blipFill>
          <a:blip r:embed="rId4">
            <a:extLst>
              <a:ext uri="{28A0092B-C50C-407E-A947-70E740481C1C}">
                <a14:useLocalDpi xmlns:a14="http://schemas.microsoft.com/office/drawing/2010/main" val="0"/>
              </a:ext>
            </a:extLst>
          </a:blip>
          <a:srcRect l="62" r="62"/>
          <a:stretch/>
        </p:blipFill>
        <p:spPr>
          <a:xfrm>
            <a:off x="5273285" y="2334045"/>
            <a:ext cx="6218882" cy="3385054"/>
          </a:xfrm>
          <a:prstGeom prst="rect">
            <a:avLst/>
          </a:prstGeom>
        </p:spPr>
      </p:pic>
      <p:sp>
        <p:nvSpPr>
          <p:cNvPr id="6" name="Textfeld 14">
            <a:extLst>
              <a:ext uri="{FF2B5EF4-FFF2-40B4-BE49-F238E27FC236}">
                <a16:creationId xmlns:a16="http://schemas.microsoft.com/office/drawing/2014/main" id="{7E5F7BBE-A4CC-18A0-71FC-F95D30E1A53A}"/>
              </a:ext>
            </a:extLst>
          </p:cNvPr>
          <p:cNvSpPr txBox="1"/>
          <p:nvPr/>
        </p:nvSpPr>
        <p:spPr>
          <a:xfrm>
            <a:off x="9464555" y="5445224"/>
            <a:ext cx="2020355"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de-DE" sz="1000">
                <a:ea typeface="Cambria"/>
              </a:rPr>
              <a:t>Erstellt mit BioRender.com</a:t>
            </a:r>
            <a:endParaRPr lang="de-DE" sz="1000"/>
          </a:p>
        </p:txBody>
      </p:sp>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3409122" y="6043552"/>
            <a:ext cx="8185981" cy="454384"/>
          </a:xfrm>
        </p:spPr>
        <p:txBody>
          <a:bodyPr vert="horz" lIns="0" tIns="0" rIns="0" bIns="0" rtlCol="0" anchor="t">
            <a:noAutofit/>
          </a:bodyPr>
          <a:lstStyle/>
          <a:p>
            <a:r>
              <a:rPr lang="de-DE" dirty="0">
                <a:latin typeface="Calibri"/>
                <a:cs typeface="Calibri"/>
              </a:rPr>
              <a:t>Quelle: Borsch, J. (10.01.2019), Deutsche Apotheker Zeitung (DAZ online), </a:t>
            </a:r>
            <a:r>
              <a:rPr lang="de-DE" dirty="0">
                <a:solidFill>
                  <a:schemeClr val="accent2"/>
                </a:solidFill>
                <a:latin typeface="Calibri"/>
                <a:cs typeface="Calibri"/>
                <a:hlinkClick r:id="rId5">
                  <a:extLst>
                    <a:ext uri="{A12FA001-AC4F-418D-AE19-62706E023703}">
                      <ahyp:hlinkClr xmlns:ahyp="http://schemas.microsoft.com/office/drawing/2018/hyperlinkcolor" val="tx"/>
                    </a:ext>
                  </a:extLst>
                </a:hlinkClick>
              </a:rPr>
              <a:t>https://www.deutsche-apotheker-zeitung.de/news/artikel/2019/01/10/diclofenac-gel-kleiner-nutzen-fuer-den-patienten-grosser-schaden-fuer-die-umwelt</a:t>
            </a:r>
            <a:r>
              <a:rPr lang="de-DE" dirty="0">
                <a:latin typeface="Calibri"/>
                <a:cs typeface="Calibri"/>
              </a:rPr>
              <a:t>, abgerufen am 20.11.2023. </a:t>
            </a:r>
            <a:endParaRPr lang="de-DE" dirty="0">
              <a:cs typeface="Calibri" panose="020F0502020204030204" pitchFamily="34" charset="0"/>
            </a:endParaRPr>
          </a:p>
        </p:txBody>
      </p:sp>
      <p:sp>
        <p:nvSpPr>
          <p:cNvPr id="4" name="Textplatzhalter 3"/>
          <p:cNvSpPr>
            <a:spLocks noGrp="1"/>
          </p:cNvSpPr>
          <p:nvPr>
            <p:ph type="body" sz="quarter" idx="13"/>
          </p:nvPr>
        </p:nvSpPr>
        <p:spPr/>
        <p:txBody>
          <a:bodyPr/>
          <a:lstStyle/>
          <a:p>
            <a:r>
              <a:rPr lang="de-DE"/>
              <a:t>Lernziel: Wirkungen von Arzneistoffen in der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38</a:t>
            </a:fld>
            <a:endParaRPr lang="de-DE"/>
          </a:p>
        </p:txBody>
      </p:sp>
    </p:spTree>
    <p:extLst>
      <p:ext uri="{BB962C8B-B14F-4D97-AF65-F5344CB8AC3E}">
        <p14:creationId xmlns:p14="http://schemas.microsoft.com/office/powerpoint/2010/main" val="12435032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nSpc>
                <a:spcPct val="100000"/>
              </a:lnSpc>
              <a:spcBef>
                <a:spcPts val="0"/>
              </a:spcBef>
            </a:pPr>
            <a:r>
              <a:rPr lang="de-DE" dirty="0" err="1"/>
              <a:t>Diclofenac</a:t>
            </a:r>
            <a:r>
              <a:rPr lang="de-DE" dirty="0"/>
              <a:t> &amp; Metabolite mit Beispielen ökotoxikologischer Auswirkungen</a:t>
            </a:r>
            <a:endParaRPr lang="en-GB" dirty="0"/>
          </a:p>
        </p:txBody>
      </p:sp>
      <p:grpSp>
        <p:nvGrpSpPr>
          <p:cNvPr id="3" name="Group 2" descr="Infografik  Diclofenac &amp; Metabolite mit Beispielen ökotoxikologischer Auswirkungen">
            <a:extLst>
              <a:ext uri="{FF2B5EF4-FFF2-40B4-BE49-F238E27FC236}">
                <a16:creationId xmlns:a16="http://schemas.microsoft.com/office/drawing/2014/main" id="{EE6C6F08-144F-48F2-0602-ACE0AC10A5BC}"/>
              </a:ext>
            </a:extLst>
          </p:cNvPr>
          <p:cNvGrpSpPr/>
          <p:nvPr/>
        </p:nvGrpSpPr>
        <p:grpSpPr>
          <a:xfrm>
            <a:off x="692303" y="1769765"/>
            <a:ext cx="10769975" cy="4092976"/>
            <a:chOff x="692303" y="1662692"/>
            <a:chExt cx="10769975" cy="4092976"/>
          </a:xfrm>
        </p:grpSpPr>
        <p:pic>
          <p:nvPicPr>
            <p:cNvPr id="8" name="Grafik 10" descr="Zeichnung Pflanze">
              <a:extLst>
                <a:ext uri="{FF2B5EF4-FFF2-40B4-BE49-F238E27FC236}">
                  <a16:creationId xmlns:a16="http://schemas.microsoft.com/office/drawing/2014/main" id="{173EA177-875F-7256-6E2C-279BD77526DE}"/>
                </a:ext>
              </a:extLst>
            </p:cNvPr>
            <p:cNvPicPr>
              <a:picLocks noChangeAspect="1"/>
            </p:cNvPicPr>
            <p:nvPr/>
          </p:nvPicPr>
          <p:blipFill>
            <a:blip r:embed="rId2"/>
            <a:stretch>
              <a:fillRect/>
            </a:stretch>
          </p:blipFill>
          <p:spPr>
            <a:xfrm>
              <a:off x="8305663" y="1662692"/>
              <a:ext cx="2018830" cy="1412240"/>
            </a:xfrm>
            <a:prstGeom prst="rect">
              <a:avLst/>
            </a:prstGeom>
          </p:spPr>
        </p:pic>
        <p:pic>
          <p:nvPicPr>
            <p:cNvPr id="37" name="Grafik 12" descr="Zeichung Krebs">
              <a:extLst>
                <a:ext uri="{FF2B5EF4-FFF2-40B4-BE49-F238E27FC236}">
                  <a16:creationId xmlns:a16="http://schemas.microsoft.com/office/drawing/2014/main" id="{DC9ACD48-AF83-3500-2155-706322C52377}"/>
                </a:ext>
              </a:extLst>
            </p:cNvPr>
            <p:cNvPicPr>
              <a:picLocks noChangeAspect="1"/>
            </p:cNvPicPr>
            <p:nvPr/>
          </p:nvPicPr>
          <p:blipFill>
            <a:blip r:embed="rId3"/>
            <a:stretch>
              <a:fillRect/>
            </a:stretch>
          </p:blipFill>
          <p:spPr>
            <a:xfrm>
              <a:off x="5113974" y="3748288"/>
              <a:ext cx="1303867" cy="904241"/>
            </a:xfrm>
            <a:prstGeom prst="rect">
              <a:avLst/>
            </a:prstGeom>
          </p:spPr>
        </p:pic>
        <p:pic>
          <p:nvPicPr>
            <p:cNvPr id="38" name="Grafik 9" descr="Ein Bild, das Diagramm, Entwurf, Reihe, Design enthält.&#10;&#10;Beschreibung automatisch generiert.">
              <a:extLst>
                <a:ext uri="{FF2B5EF4-FFF2-40B4-BE49-F238E27FC236}">
                  <a16:creationId xmlns:a16="http://schemas.microsoft.com/office/drawing/2014/main" id="{7E872FE9-362B-E482-115F-60F2671D813F}"/>
                </a:ext>
              </a:extLst>
            </p:cNvPr>
            <p:cNvPicPr>
              <a:picLocks noChangeAspect="1"/>
            </p:cNvPicPr>
            <p:nvPr/>
          </p:nvPicPr>
          <p:blipFill>
            <a:blip r:embed="rId4"/>
            <a:stretch>
              <a:fillRect/>
            </a:stretch>
          </p:blipFill>
          <p:spPr>
            <a:xfrm>
              <a:off x="4707114" y="1831446"/>
              <a:ext cx="1893476" cy="1511183"/>
            </a:xfrm>
            <a:prstGeom prst="rect">
              <a:avLst/>
            </a:prstGeom>
          </p:spPr>
        </p:pic>
        <p:sp>
          <p:nvSpPr>
            <p:cNvPr id="39" name="Google Shape;907;p90">
              <a:extLst>
                <a:ext uri="{FF2B5EF4-FFF2-40B4-BE49-F238E27FC236}">
                  <a16:creationId xmlns:a16="http://schemas.microsoft.com/office/drawing/2014/main" id="{820805AA-40A3-865B-C076-BF3130F6BAD3}"/>
                </a:ext>
              </a:extLst>
            </p:cNvPr>
            <p:cNvSpPr txBox="1">
              <a:spLocks/>
            </p:cNvSpPr>
            <p:nvPr/>
          </p:nvSpPr>
          <p:spPr>
            <a:xfrm>
              <a:off x="938262" y="2598796"/>
              <a:ext cx="2126100" cy="444000"/>
            </a:xfrm>
            <a:prstGeom prst="rect">
              <a:avLst/>
            </a:prstGeom>
          </p:spPr>
          <p:txBody>
            <a:bodyPr spcFirstLastPara="1" wrap="square" lIns="91425" tIns="91425" rIns="91425" bIns="91425" anchor="t" anchorCtr="0">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ts val="0"/>
                </a:spcBef>
              </a:pPr>
              <a:r>
                <a:rPr lang="de-DE" cap="none" dirty="0"/>
                <a:t>Säugetiere &amp; Vögel</a:t>
              </a:r>
            </a:p>
          </p:txBody>
        </p:sp>
        <p:sp>
          <p:nvSpPr>
            <p:cNvPr id="40" name="Google Shape;908;p90">
              <a:extLst>
                <a:ext uri="{FF2B5EF4-FFF2-40B4-BE49-F238E27FC236}">
                  <a16:creationId xmlns:a16="http://schemas.microsoft.com/office/drawing/2014/main" id="{D93F3119-0142-3228-E905-D39FCF991A92}"/>
                </a:ext>
              </a:extLst>
            </p:cNvPr>
            <p:cNvSpPr txBox="1">
              <a:spLocks/>
            </p:cNvSpPr>
            <p:nvPr/>
          </p:nvSpPr>
          <p:spPr>
            <a:xfrm>
              <a:off x="938262" y="2818184"/>
              <a:ext cx="2126100" cy="572700"/>
            </a:xfrm>
            <a:prstGeom prst="rect">
              <a:avLst/>
            </a:prstGeom>
          </p:spPr>
          <p:txBody>
            <a:bodyPr spcFirstLastPara="1" wrap="square" lIns="91425" tIns="91425" rIns="91425" bIns="91425" anchor="t" anchorCtr="0">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ts val="0"/>
                </a:spcBef>
              </a:pPr>
              <a:r>
                <a:rPr lang="de-DE" sz="1400" b="0" cap="none" dirty="0"/>
                <a:t>u. a. </a:t>
              </a:r>
              <a:r>
                <a:rPr lang="de-DE" sz="1400" b="0" cap="none" dirty="0" err="1"/>
                <a:t>Hepato</a:t>
              </a:r>
              <a:r>
                <a:rPr lang="de-DE" sz="1400" b="0" cap="none" dirty="0"/>
                <a:t>-, Kardio-, </a:t>
              </a:r>
              <a:r>
                <a:rPr lang="de-DE" sz="1400" b="0" cap="none" dirty="0" err="1"/>
                <a:t>Nephrotoxizität</a:t>
              </a:r>
              <a:endParaRPr lang="de-DE" sz="1400" b="0" cap="none" dirty="0"/>
            </a:p>
          </p:txBody>
        </p:sp>
        <p:sp>
          <p:nvSpPr>
            <p:cNvPr id="41" name="Google Shape;909;p90">
              <a:extLst>
                <a:ext uri="{FF2B5EF4-FFF2-40B4-BE49-F238E27FC236}">
                  <a16:creationId xmlns:a16="http://schemas.microsoft.com/office/drawing/2014/main" id="{4260ABFA-B85F-44BB-1BF8-109A75A43CE1}"/>
                </a:ext>
              </a:extLst>
            </p:cNvPr>
            <p:cNvSpPr txBox="1">
              <a:spLocks/>
            </p:cNvSpPr>
            <p:nvPr/>
          </p:nvSpPr>
          <p:spPr>
            <a:xfrm>
              <a:off x="8252028" y="3018892"/>
              <a:ext cx="2126100" cy="444000"/>
            </a:xfrm>
            <a:prstGeom prst="rect">
              <a:avLst/>
            </a:prstGeom>
          </p:spPr>
          <p:txBody>
            <a:bodyPr spcFirstLastPara="1" wrap="square" lIns="91425" tIns="91425" rIns="91425" bIns="91425" anchor="t" anchorCtr="0">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ts val="0"/>
                </a:spcBef>
              </a:pPr>
              <a:r>
                <a:rPr lang="de-DE" cap="none"/>
                <a:t>Pflanzen</a:t>
              </a:r>
            </a:p>
          </p:txBody>
        </p:sp>
        <p:sp>
          <p:nvSpPr>
            <p:cNvPr id="42" name="Google Shape;910;p90">
              <a:extLst>
                <a:ext uri="{FF2B5EF4-FFF2-40B4-BE49-F238E27FC236}">
                  <a16:creationId xmlns:a16="http://schemas.microsoft.com/office/drawing/2014/main" id="{4909AA20-FFB2-2EF2-F8A3-19D3B06A6920}"/>
                </a:ext>
              </a:extLst>
            </p:cNvPr>
            <p:cNvSpPr txBox="1">
              <a:spLocks/>
            </p:cNvSpPr>
            <p:nvPr/>
          </p:nvSpPr>
          <p:spPr>
            <a:xfrm>
              <a:off x="7565605" y="3192711"/>
              <a:ext cx="3498947" cy="572700"/>
            </a:xfrm>
            <a:prstGeom prst="rect">
              <a:avLst/>
            </a:prstGeom>
          </p:spPr>
          <p:txBody>
            <a:bodyPr spcFirstLastPara="1" wrap="square" lIns="91425" tIns="91425" rIns="91425" bIns="91425" anchor="t" anchorCtr="0">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de-DE" sz="1400" b="0" cap="none"/>
                <a:t>Dauerhafte Veränderung der DNA</a:t>
              </a:r>
            </a:p>
          </p:txBody>
        </p:sp>
        <p:sp>
          <p:nvSpPr>
            <p:cNvPr id="43" name="Google Shape;912;p90">
              <a:extLst>
                <a:ext uri="{FF2B5EF4-FFF2-40B4-BE49-F238E27FC236}">
                  <a16:creationId xmlns:a16="http://schemas.microsoft.com/office/drawing/2014/main" id="{5AA850B7-E1E4-735D-7F2B-6CFE9FC11A2F}"/>
                </a:ext>
              </a:extLst>
            </p:cNvPr>
            <p:cNvSpPr txBox="1">
              <a:spLocks/>
            </p:cNvSpPr>
            <p:nvPr/>
          </p:nvSpPr>
          <p:spPr>
            <a:xfrm>
              <a:off x="4702857" y="4543012"/>
              <a:ext cx="2126100" cy="444000"/>
            </a:xfrm>
            <a:prstGeom prst="rect">
              <a:avLst/>
            </a:prstGeom>
          </p:spPr>
          <p:txBody>
            <a:bodyPr spcFirstLastPara="1" wrap="square" lIns="91425" tIns="91425" rIns="91425" bIns="91425" anchor="t" anchorCtr="0">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ts val="0"/>
                </a:spcBef>
              </a:pPr>
              <a:r>
                <a:rPr lang="de-DE" cap="none"/>
                <a:t>Arthropoden</a:t>
              </a:r>
            </a:p>
          </p:txBody>
        </p:sp>
        <p:sp>
          <p:nvSpPr>
            <p:cNvPr id="44" name="Google Shape;913;p90">
              <a:extLst>
                <a:ext uri="{FF2B5EF4-FFF2-40B4-BE49-F238E27FC236}">
                  <a16:creationId xmlns:a16="http://schemas.microsoft.com/office/drawing/2014/main" id="{A54470BB-D612-4589-549B-AC346CF99370}"/>
                </a:ext>
              </a:extLst>
            </p:cNvPr>
            <p:cNvSpPr txBox="1">
              <a:spLocks/>
            </p:cNvSpPr>
            <p:nvPr/>
          </p:nvSpPr>
          <p:spPr>
            <a:xfrm>
              <a:off x="4439393" y="4759036"/>
              <a:ext cx="2653029" cy="996632"/>
            </a:xfrm>
            <a:prstGeom prst="rect">
              <a:avLst/>
            </a:prstGeom>
          </p:spPr>
          <p:txBody>
            <a:bodyPr spcFirstLastPara="1" wrap="square" lIns="91425" tIns="91425" rIns="91425" bIns="91425" anchor="t" anchorCtr="0">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de-DE" sz="1400" b="0" cap="none" dirty="0"/>
                <a:t>u. a. Beeinträchtigung </a:t>
              </a:r>
              <a:r>
                <a:rPr lang="de-DE" sz="1400" b="0" cap="none" dirty="0" err="1"/>
                <a:t>Osmoregulationsfähigkeit</a:t>
              </a:r>
              <a:r>
                <a:rPr lang="de-DE" sz="1400" b="0" cap="none" dirty="0"/>
                <a:t> </a:t>
              </a:r>
            </a:p>
          </p:txBody>
        </p:sp>
        <p:sp>
          <p:nvSpPr>
            <p:cNvPr id="45" name="Google Shape;914;p90">
              <a:extLst>
                <a:ext uri="{FF2B5EF4-FFF2-40B4-BE49-F238E27FC236}">
                  <a16:creationId xmlns:a16="http://schemas.microsoft.com/office/drawing/2014/main" id="{527E1791-D9EE-3330-CC64-6FDDD73D3231}"/>
                </a:ext>
              </a:extLst>
            </p:cNvPr>
            <p:cNvSpPr txBox="1">
              <a:spLocks/>
            </p:cNvSpPr>
            <p:nvPr/>
          </p:nvSpPr>
          <p:spPr>
            <a:xfrm>
              <a:off x="1072107" y="4459052"/>
              <a:ext cx="2126100" cy="444000"/>
            </a:xfrm>
            <a:prstGeom prst="rect">
              <a:avLst/>
            </a:prstGeom>
          </p:spPr>
          <p:txBody>
            <a:bodyPr spcFirstLastPara="1" wrap="square" lIns="91425" tIns="91425" rIns="91425" bIns="91425" anchor="t" anchorCtr="0">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ts val="0"/>
                </a:spcBef>
              </a:pPr>
              <a:r>
                <a:rPr lang="de-DE" cap="none"/>
                <a:t>Fische</a:t>
              </a:r>
            </a:p>
          </p:txBody>
        </p:sp>
        <p:sp>
          <p:nvSpPr>
            <p:cNvPr id="46" name="Google Shape;915;p90">
              <a:extLst>
                <a:ext uri="{FF2B5EF4-FFF2-40B4-BE49-F238E27FC236}">
                  <a16:creationId xmlns:a16="http://schemas.microsoft.com/office/drawing/2014/main" id="{BD7246C2-0288-91A6-D722-42EB702AA9C9}"/>
                </a:ext>
              </a:extLst>
            </p:cNvPr>
            <p:cNvSpPr txBox="1">
              <a:spLocks/>
            </p:cNvSpPr>
            <p:nvPr/>
          </p:nvSpPr>
          <p:spPr>
            <a:xfrm>
              <a:off x="1167830" y="4637744"/>
              <a:ext cx="1934655" cy="613120"/>
            </a:xfrm>
            <a:prstGeom prst="rect">
              <a:avLst/>
            </a:prstGeom>
          </p:spPr>
          <p:txBody>
            <a:bodyPr spcFirstLastPara="1" vert="horz" wrap="square" lIns="91425" tIns="91425" rIns="91425" bIns="91425" rtlCol="0" anchor="t" anchorCtr="0">
              <a:noAutofit/>
            </a:bodyPr>
            <a:lstStyle>
              <a:lvl1pPr marL="0" indent="0" algn="l" defTabSz="914400" rtl="0" eaLnBrk="1" latinLnBrk="0" hangingPunct="1">
                <a:spcBef>
                  <a:spcPct val="20000"/>
                </a:spcBef>
                <a:buFont typeface="Arial" pitchFamily="34" charset="0"/>
                <a:buNone/>
                <a:tabLst/>
                <a:defRPr kumimoji="0" lang="de-DE" sz="12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de-DE" sz="1400"/>
                <a:t>Veränderungen in Nieren und Kiemen</a:t>
              </a:r>
            </a:p>
          </p:txBody>
        </p:sp>
        <p:sp>
          <p:nvSpPr>
            <p:cNvPr id="47" name="Google Shape;916;p90">
              <a:extLst>
                <a:ext uri="{FF2B5EF4-FFF2-40B4-BE49-F238E27FC236}">
                  <a16:creationId xmlns:a16="http://schemas.microsoft.com/office/drawing/2014/main" id="{EB875E40-2057-6459-C4B2-DC2997417D5C}"/>
                </a:ext>
              </a:extLst>
            </p:cNvPr>
            <p:cNvSpPr txBox="1">
              <a:spLocks/>
            </p:cNvSpPr>
            <p:nvPr/>
          </p:nvSpPr>
          <p:spPr>
            <a:xfrm>
              <a:off x="8043537" y="4372416"/>
              <a:ext cx="2126100" cy="444000"/>
            </a:xfrm>
            <a:prstGeom prst="rect">
              <a:avLst/>
            </a:prstGeom>
          </p:spPr>
          <p:txBody>
            <a:bodyPr spcFirstLastPara="1" vert="horz" wrap="square" lIns="91425" tIns="91425" rIns="91425" bIns="91425" rtlCol="0" anchor="t" anchorCtr="0">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ts val="0"/>
                </a:spcBef>
              </a:pPr>
              <a:r>
                <a:rPr lang="de-DE" cap="none"/>
                <a:t>Regenwürmer</a:t>
              </a:r>
            </a:p>
          </p:txBody>
        </p:sp>
        <p:sp>
          <p:nvSpPr>
            <p:cNvPr id="48" name="Google Shape;917;p90">
              <a:extLst>
                <a:ext uri="{FF2B5EF4-FFF2-40B4-BE49-F238E27FC236}">
                  <a16:creationId xmlns:a16="http://schemas.microsoft.com/office/drawing/2014/main" id="{ABA463BB-7FB8-43AF-70AA-9607914D32B2}"/>
                </a:ext>
              </a:extLst>
            </p:cNvPr>
            <p:cNvSpPr txBox="1">
              <a:spLocks/>
            </p:cNvSpPr>
            <p:nvPr/>
          </p:nvSpPr>
          <p:spPr>
            <a:xfrm>
              <a:off x="7796695" y="4603555"/>
              <a:ext cx="2619785" cy="579958"/>
            </a:xfrm>
            <a:prstGeom prst="rect">
              <a:avLst/>
            </a:prstGeom>
          </p:spPr>
          <p:txBody>
            <a:bodyPr spcFirstLastPara="1" vert="horz" wrap="square" lIns="91425" tIns="91425" rIns="91425" bIns="91425" rtlCol="0" anchor="t" anchorCtr="0">
              <a:noAutofit/>
            </a:bodyPr>
            <a:lstStyle>
              <a:lvl1pPr marL="0" indent="0" algn="r" defTabSz="914400" rtl="0" eaLnBrk="1" latinLnBrk="0" hangingPunct="1">
                <a:spcBef>
                  <a:spcPts val="0"/>
                </a:spcBef>
                <a:buFont typeface="Arial" pitchFamily="34" charset="0"/>
                <a:buNone/>
                <a:tabLst/>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1pPr>
              <a:lvl2pPr marL="0" indent="0" algn="r" defTabSz="914400" rtl="0" eaLnBrk="1" latinLnBrk="0" hangingPunct="1">
                <a:lnSpc>
                  <a:spcPct val="120000"/>
                </a:lnSpc>
                <a:spcBef>
                  <a:spcPts val="0"/>
                </a:spcBef>
                <a:buFontTx/>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2pPr>
              <a:lvl3pPr marL="0" indent="0" algn="r" defTabSz="914400" rtl="0" eaLnBrk="1" latinLnBrk="0" hangingPunct="1">
                <a:lnSpc>
                  <a:spcPct val="120000"/>
                </a:lnSpc>
                <a:spcBef>
                  <a:spcPts val="0"/>
                </a:spcBef>
                <a:buClr>
                  <a:schemeClr val="accent1"/>
                </a:buClr>
                <a:buSzPct val="110000"/>
                <a:buFont typeface="Arial" pitchFamily="34" charset="0"/>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3pPr>
              <a:lvl4pPr marL="0" indent="0" algn="r" defTabSz="914400" rtl="0" eaLnBrk="1" latinLnBrk="0" hangingPunct="1">
                <a:lnSpc>
                  <a:spcPct val="120000"/>
                </a:lnSpc>
                <a:spcBef>
                  <a:spcPts val="0"/>
                </a:spcBef>
                <a:buClr>
                  <a:srgbClr val="4B4B4D"/>
                </a:buClr>
                <a:buSzPct val="110000"/>
                <a:buFont typeface="Arial" pitchFamily="34" charset="0"/>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4pPr>
              <a:lvl5pPr marL="0" indent="0" algn="r" defTabSz="914400" rtl="0" eaLnBrk="1" latinLnBrk="0" hangingPunct="1">
                <a:lnSpc>
                  <a:spcPct val="120000"/>
                </a:lnSpc>
                <a:spcBef>
                  <a:spcPts val="0"/>
                </a:spcBef>
                <a:buFont typeface="Symbol" panose="05050102010706020507" pitchFamily="18" charset="2"/>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de-DE" sz="1400"/>
                <a:t>Veränderungen der Biochemischen Reaktionen</a:t>
              </a:r>
            </a:p>
          </p:txBody>
        </p:sp>
        <p:cxnSp>
          <p:nvCxnSpPr>
            <p:cNvPr id="49" name="Gerade Verbindung mit Pfeil 30">
              <a:extLst>
                <a:ext uri="{FF2B5EF4-FFF2-40B4-BE49-F238E27FC236}">
                  <a16:creationId xmlns:a16="http://schemas.microsoft.com/office/drawing/2014/main" id="{94E0F850-4B08-E027-6951-D673FF80FD92}"/>
                </a:ext>
              </a:extLst>
            </p:cNvPr>
            <p:cNvCxnSpPr>
              <a:cxnSpLocks/>
            </p:cNvCxnSpPr>
            <p:nvPr/>
          </p:nvCxnSpPr>
          <p:spPr>
            <a:xfrm flipH="1" flipV="1">
              <a:off x="3408726" y="2357242"/>
              <a:ext cx="1218138" cy="2527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0" name="Gerade Verbindung mit Pfeil 32">
              <a:extLst>
                <a:ext uri="{FF2B5EF4-FFF2-40B4-BE49-F238E27FC236}">
                  <a16:creationId xmlns:a16="http://schemas.microsoft.com/office/drawing/2014/main" id="{8C86E8E0-A633-DC46-17EC-513EA6A88DE4}"/>
                </a:ext>
              </a:extLst>
            </p:cNvPr>
            <p:cNvCxnSpPr/>
            <p:nvPr/>
          </p:nvCxnSpPr>
          <p:spPr>
            <a:xfrm flipH="1">
              <a:off x="3384282" y="3222109"/>
              <a:ext cx="1795925" cy="7064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Gerade Verbindung mit Pfeil 34">
              <a:extLst>
                <a:ext uri="{FF2B5EF4-FFF2-40B4-BE49-F238E27FC236}">
                  <a16:creationId xmlns:a16="http://schemas.microsoft.com/office/drawing/2014/main" id="{EA0365D3-658C-A566-AC65-E0D99A4C3C51}"/>
                </a:ext>
              </a:extLst>
            </p:cNvPr>
            <p:cNvCxnSpPr>
              <a:cxnSpLocks/>
            </p:cNvCxnSpPr>
            <p:nvPr/>
          </p:nvCxnSpPr>
          <p:spPr>
            <a:xfrm flipV="1">
              <a:off x="6688974" y="2406574"/>
              <a:ext cx="1783290" cy="1308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2" name="Gerade Verbindung mit Pfeil 36">
              <a:extLst>
                <a:ext uri="{FF2B5EF4-FFF2-40B4-BE49-F238E27FC236}">
                  <a16:creationId xmlns:a16="http://schemas.microsoft.com/office/drawing/2014/main" id="{2F607BF5-DBA6-8AFE-630E-BC2C7BD852F8}"/>
                </a:ext>
              </a:extLst>
            </p:cNvPr>
            <p:cNvCxnSpPr>
              <a:cxnSpLocks/>
            </p:cNvCxnSpPr>
            <p:nvPr/>
          </p:nvCxnSpPr>
          <p:spPr>
            <a:xfrm>
              <a:off x="6513590" y="3179281"/>
              <a:ext cx="1734298" cy="6981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Gerade Verbindung mit Pfeil 38">
              <a:extLst>
                <a:ext uri="{FF2B5EF4-FFF2-40B4-BE49-F238E27FC236}">
                  <a16:creationId xmlns:a16="http://schemas.microsoft.com/office/drawing/2014/main" id="{F8661B1E-F8A6-5442-BC8E-D392AA308362}"/>
                </a:ext>
              </a:extLst>
            </p:cNvPr>
            <p:cNvCxnSpPr>
              <a:cxnSpLocks/>
            </p:cNvCxnSpPr>
            <p:nvPr/>
          </p:nvCxnSpPr>
          <p:spPr>
            <a:xfrm>
              <a:off x="5820711" y="3340469"/>
              <a:ext cx="21186" cy="4514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54" name="Grafik 8" descr="Zeichnung Ratte, Vogel">
              <a:extLst>
                <a:ext uri="{FF2B5EF4-FFF2-40B4-BE49-F238E27FC236}">
                  <a16:creationId xmlns:a16="http://schemas.microsoft.com/office/drawing/2014/main" id="{FEA11C99-F3B7-A4BA-9CA1-5074BA030B52}"/>
                </a:ext>
              </a:extLst>
            </p:cNvPr>
            <p:cNvPicPr>
              <a:picLocks noChangeAspect="1"/>
            </p:cNvPicPr>
            <p:nvPr/>
          </p:nvPicPr>
          <p:blipFill rotWithShape="1">
            <a:blip r:embed="rId5"/>
            <a:srcRect l="20618" t="31069" r="30584" b="42850"/>
            <a:stretch/>
          </p:blipFill>
          <p:spPr>
            <a:xfrm>
              <a:off x="692303" y="1665332"/>
              <a:ext cx="2618018" cy="952375"/>
            </a:xfrm>
            <a:prstGeom prst="rect">
              <a:avLst/>
            </a:prstGeom>
          </p:spPr>
        </p:pic>
        <p:pic>
          <p:nvPicPr>
            <p:cNvPr id="55" name="Grafik 11" descr="Zeichnung Regenwurm">
              <a:extLst>
                <a:ext uri="{FF2B5EF4-FFF2-40B4-BE49-F238E27FC236}">
                  <a16:creationId xmlns:a16="http://schemas.microsoft.com/office/drawing/2014/main" id="{43780866-C832-5A0B-6A55-84083B8A732C}"/>
                </a:ext>
              </a:extLst>
            </p:cNvPr>
            <p:cNvPicPr>
              <a:picLocks noChangeAspect="1"/>
            </p:cNvPicPr>
            <p:nvPr/>
          </p:nvPicPr>
          <p:blipFill rotWithShape="1">
            <a:blip r:embed="rId6"/>
            <a:srcRect l="17311" t="5560" r="2978" b="44118"/>
            <a:stretch/>
          </p:blipFill>
          <p:spPr>
            <a:xfrm>
              <a:off x="8361345" y="3750924"/>
              <a:ext cx="1490485" cy="646452"/>
            </a:xfrm>
            <a:prstGeom prst="rect">
              <a:avLst/>
            </a:prstGeom>
          </p:spPr>
        </p:pic>
        <p:pic>
          <p:nvPicPr>
            <p:cNvPr id="56" name="Grafik 13" descr="Zeichnung Fisch">
              <a:extLst>
                <a:ext uri="{FF2B5EF4-FFF2-40B4-BE49-F238E27FC236}">
                  <a16:creationId xmlns:a16="http://schemas.microsoft.com/office/drawing/2014/main" id="{BCC95A56-3887-4FFA-1604-71A7D55229E4}"/>
                </a:ext>
              </a:extLst>
            </p:cNvPr>
            <p:cNvPicPr>
              <a:picLocks noChangeAspect="1"/>
            </p:cNvPicPr>
            <p:nvPr/>
          </p:nvPicPr>
          <p:blipFill rotWithShape="1">
            <a:blip r:embed="rId7"/>
            <a:srcRect l="-603" t="10939" r="-344" b="43137"/>
            <a:stretch/>
          </p:blipFill>
          <p:spPr>
            <a:xfrm>
              <a:off x="1220941" y="3890191"/>
              <a:ext cx="1828432" cy="580813"/>
            </a:xfrm>
            <a:prstGeom prst="rect">
              <a:avLst/>
            </a:prstGeom>
          </p:spPr>
        </p:pic>
        <p:sp>
          <p:nvSpPr>
            <p:cNvPr id="57" name="Textfeld 14">
              <a:extLst>
                <a:ext uri="{FF2B5EF4-FFF2-40B4-BE49-F238E27FC236}">
                  <a16:creationId xmlns:a16="http://schemas.microsoft.com/office/drawing/2014/main" id="{56616986-2A4B-A248-6889-EDE78C3B7CEA}"/>
                </a:ext>
              </a:extLst>
            </p:cNvPr>
            <p:cNvSpPr txBox="1"/>
            <p:nvPr/>
          </p:nvSpPr>
          <p:spPr>
            <a:xfrm>
              <a:off x="10278118" y="4976554"/>
              <a:ext cx="118416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de-DE" sz="1000">
                  <a:ea typeface="Cambria"/>
                </a:rPr>
                <a:t>Erstellt mit BioRender.com</a:t>
              </a:r>
              <a:endParaRPr lang="de-DE" sz="1000"/>
            </a:p>
          </p:txBody>
        </p:sp>
      </p:grpSp>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4295800" y="6237288"/>
            <a:ext cx="7299303" cy="260648"/>
          </a:xfrm>
        </p:spPr>
        <p:txBody>
          <a:bodyPr vert="horz" lIns="0" tIns="0" rIns="0" bIns="0" rtlCol="0" anchor="t">
            <a:noAutofit/>
          </a:bodyPr>
          <a:lstStyle/>
          <a:p>
            <a:r>
              <a:rPr lang="de-DE" dirty="0">
                <a:latin typeface="+mj-lt"/>
              </a:rPr>
              <a:t>Quelle: </a:t>
            </a:r>
            <a:r>
              <a:rPr lang="de-DE" dirty="0" err="1">
                <a:latin typeface="+mj-lt"/>
              </a:rPr>
              <a:t>Sathishkumar</a:t>
            </a:r>
            <a:r>
              <a:rPr lang="de-DE" dirty="0">
                <a:latin typeface="+mj-lt"/>
              </a:rPr>
              <a:t>, P., Meena et al. (2020). Science </a:t>
            </a:r>
            <a:r>
              <a:rPr lang="de-DE" dirty="0" err="1">
                <a:latin typeface="+mj-lt"/>
              </a:rPr>
              <a:t>of</a:t>
            </a:r>
            <a:r>
              <a:rPr lang="de-DE" dirty="0">
                <a:latin typeface="+mj-lt"/>
              </a:rPr>
              <a:t> The Total Environment, </a:t>
            </a:r>
            <a:r>
              <a:rPr lang="de-DE" dirty="0">
                <a:solidFill>
                  <a:schemeClr val="accent2"/>
                </a:solidFill>
                <a:latin typeface="+mj-lt"/>
                <a:hlinkClick r:id="rId8">
                  <a:extLst>
                    <a:ext uri="{A12FA001-AC4F-418D-AE19-62706E023703}">
                      <ahyp:hlinkClr xmlns:ahyp="http://schemas.microsoft.com/office/drawing/2018/hyperlinkcolor" val="tx"/>
                    </a:ext>
                  </a:extLst>
                </a:hlinkClick>
              </a:rPr>
              <a:t>doi.org/10.1016/j.scitotenv.2019.134057</a:t>
            </a:r>
            <a:r>
              <a:rPr lang="de-DE" dirty="0">
                <a:latin typeface="+mj-lt"/>
              </a:rPr>
              <a:t>.</a:t>
            </a:r>
          </a:p>
        </p:txBody>
      </p:sp>
      <p:sp>
        <p:nvSpPr>
          <p:cNvPr id="4" name="Textplatzhalter 3"/>
          <p:cNvSpPr>
            <a:spLocks noGrp="1"/>
          </p:cNvSpPr>
          <p:nvPr>
            <p:ph type="body" sz="quarter" idx="13"/>
          </p:nvPr>
        </p:nvSpPr>
        <p:spPr/>
        <p:txBody>
          <a:bodyPr/>
          <a:lstStyle/>
          <a:p>
            <a:r>
              <a:rPr lang="de-DE"/>
              <a:t>Lernziel: Wirkungen von Arzneistoffen in der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39</a:t>
            </a:fld>
            <a:endParaRPr lang="de-DE"/>
          </a:p>
        </p:txBody>
      </p:sp>
    </p:spTree>
    <p:extLst>
      <p:ext uri="{BB962C8B-B14F-4D97-AF65-F5344CB8AC3E}">
        <p14:creationId xmlns:p14="http://schemas.microsoft.com/office/powerpoint/2010/main" val="24568745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Hintergrund Medikamente und Medikamentenbehältnisse, das Bild wurde mit Hilfe von KI (ChatGPT) erstellt">
            <a:extLst>
              <a:ext uri="{FF2B5EF4-FFF2-40B4-BE49-F238E27FC236}">
                <a16:creationId xmlns:a16="http://schemas.microsoft.com/office/drawing/2014/main" id="{E4CDAB3A-6BFE-66DB-3F25-3A0EC3068A3C}"/>
              </a:ext>
            </a:extLst>
          </p:cNvPr>
          <p:cNvPicPr>
            <a:picLocks noGrp="1" noChangeAspect="1"/>
          </p:cNvPicPr>
          <p:nvPr>
            <p:ph type="pic" sz="quarter" idx="10"/>
          </p:nvPr>
        </p:nvPicPr>
        <p:blipFill>
          <a:blip r:embed="rId2">
            <a:alphaModFix amt="30000"/>
            <a:extLst>
              <a:ext uri="{28A0092B-C50C-407E-A947-70E740481C1C}">
                <a14:useLocalDpi xmlns:a14="http://schemas.microsoft.com/office/drawing/2010/main" val="0"/>
              </a:ext>
            </a:extLst>
          </a:blip>
          <a:srcRect t="1758" b="1758"/>
          <a:stretch/>
        </p:blipFill>
        <p:spPr/>
      </p:pic>
      <p:sp>
        <p:nvSpPr>
          <p:cNvPr id="11" name="Rectangle 10">
            <a:extLst>
              <a:ext uri="{FF2B5EF4-FFF2-40B4-BE49-F238E27FC236}">
                <a16:creationId xmlns:a16="http://schemas.microsoft.com/office/drawing/2014/main" id="{C3494ECE-9AAB-A1FC-20FF-918E4DD54F8D}"/>
              </a:ext>
              <a:ext uri="{C183D7F6-B498-43B3-948B-1728B52AA6E4}">
                <adec:decorative xmlns:adec="http://schemas.microsoft.com/office/drawing/2017/decorative" val="1"/>
              </a:ext>
            </a:extLst>
          </p:cNvPr>
          <p:cNvSpPr/>
          <p:nvPr/>
        </p:nvSpPr>
        <p:spPr>
          <a:xfrm>
            <a:off x="552450" y="469900"/>
            <a:ext cx="8326438" cy="5911850"/>
          </a:xfrm>
          <a:prstGeom prst="rect">
            <a:avLst/>
          </a:prstGeom>
          <a:solidFill>
            <a:schemeClr val="bg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itel 7"/>
          <p:cNvSpPr>
            <a:spLocks noGrp="1"/>
          </p:cNvSpPr>
          <p:nvPr>
            <p:ph type="title" idx="4294967295"/>
          </p:nvPr>
        </p:nvSpPr>
        <p:spPr>
          <a:xfrm>
            <a:off x="535708" y="469900"/>
            <a:ext cx="10437091" cy="612775"/>
          </a:xfrm>
        </p:spPr>
        <p:txBody>
          <a:bodyPr lIns="180000">
            <a:normAutofit/>
          </a:bodyPr>
          <a:lstStyle/>
          <a:p>
            <a:r>
              <a:rPr lang="en-GB" err="1"/>
              <a:t>Lernziel</a:t>
            </a:r>
            <a:r>
              <a:rPr lang="en-GB"/>
              <a:t>: </a:t>
            </a:r>
            <a:r>
              <a:rPr lang="en-GB" err="1"/>
              <a:t>Einleitung</a:t>
            </a:r>
            <a:r>
              <a:rPr lang="en-GB"/>
              <a:t> und </a:t>
            </a:r>
            <a:r>
              <a:rPr lang="en-GB" err="1"/>
              <a:t>Problematik</a:t>
            </a:r>
            <a:endParaRPr lang="de-DE"/>
          </a:p>
        </p:txBody>
      </p:sp>
      <p:sp>
        <p:nvSpPr>
          <p:cNvPr id="9" name="Inhaltsplatzhalter 8"/>
          <p:cNvSpPr>
            <a:spLocks noGrp="1"/>
          </p:cNvSpPr>
          <p:nvPr>
            <p:ph idx="4294967295"/>
          </p:nvPr>
        </p:nvSpPr>
        <p:spPr>
          <a:xfrm>
            <a:off x="552450" y="1493838"/>
            <a:ext cx="8693149" cy="4525962"/>
          </a:xfrm>
        </p:spPr>
        <p:txBody>
          <a:bodyPr vert="horz" lIns="180000" tIns="0" rIns="0" bIns="0" rtlCol="0" anchor="t">
            <a:noAutofit/>
          </a:bodyPr>
          <a:lstStyle/>
          <a:p>
            <a:pPr marL="285750" lvl="0" indent="-285750">
              <a:lnSpc>
                <a:spcPct val="200000"/>
              </a:lnSpc>
              <a:spcBef>
                <a:spcPct val="0"/>
              </a:spcBef>
              <a:buClr>
                <a:schemeClr val="accent1"/>
              </a:buClr>
              <a:buFont typeface="Arial" panose="020B0604020202020204" pitchFamily="34" charset="0"/>
              <a:buChar char="•"/>
            </a:pPr>
            <a:r>
              <a:rPr lang="de-DE" sz="1600" cap="none" dirty="0">
                <a:solidFill>
                  <a:schemeClr val="accent2"/>
                </a:solidFill>
                <a:latin typeface="+mj-lt"/>
              </a:rPr>
              <a:t>Einleitung und Problematik</a:t>
            </a:r>
          </a:p>
          <a:p>
            <a:pPr marL="645160" lvl="2" indent="-285750">
              <a:lnSpc>
                <a:spcPts val="2200"/>
              </a:lnSpc>
              <a:spcBef>
                <a:spcPct val="0"/>
              </a:spcBef>
              <a:buFont typeface="Arial" panose="020B0604020202020204" pitchFamily="34" charset="0"/>
              <a:buChar char="•"/>
            </a:pPr>
            <a:r>
              <a:rPr lang="de-DE" sz="1600" dirty="0">
                <a:solidFill>
                  <a:schemeClr val="accent2"/>
                </a:solidFill>
                <a:latin typeface="+mj-lt"/>
              </a:rPr>
              <a:t>Arzneimittelrückstände in der Umwelt </a:t>
            </a:r>
            <a:r>
              <a:rPr lang="de-DE" sz="1600" dirty="0">
                <a:solidFill>
                  <a:schemeClr val="accent2"/>
                </a:solidFill>
                <a:latin typeface="Calibri"/>
                <a:cs typeface="Calibri"/>
              </a:rPr>
              <a:t>–</a:t>
            </a:r>
            <a:r>
              <a:rPr lang="de-DE" sz="1600" dirty="0">
                <a:solidFill>
                  <a:schemeClr val="accent2"/>
                </a:solidFill>
                <a:latin typeface="+mj-lt"/>
              </a:rPr>
              <a:t> ein globales Problem</a:t>
            </a:r>
            <a:endParaRPr lang="de-DE" sz="1600" dirty="0">
              <a:solidFill>
                <a:schemeClr val="accent2"/>
              </a:solidFill>
              <a:latin typeface="+mj-lt"/>
              <a:cs typeface="Calibri"/>
            </a:endParaRPr>
          </a:p>
          <a:p>
            <a:pPr marL="645160" lvl="2" indent="-285750">
              <a:lnSpc>
                <a:spcPts val="2200"/>
              </a:lnSpc>
              <a:spcBef>
                <a:spcPct val="0"/>
              </a:spcBef>
              <a:buFont typeface="Arial" panose="020B0604020202020204" pitchFamily="34" charset="0"/>
              <a:buChar char="•"/>
            </a:pPr>
            <a:r>
              <a:rPr lang="de-DE" sz="1600" dirty="0">
                <a:solidFill>
                  <a:schemeClr val="accent2"/>
                </a:solidFill>
                <a:latin typeface="+mj-lt"/>
              </a:rPr>
              <a:t>Antibiotika</a:t>
            </a:r>
            <a:r>
              <a:rPr lang="de-DE" sz="1600" dirty="0">
                <a:solidFill>
                  <a:schemeClr val="accent2"/>
                </a:solidFill>
                <a:effectLst/>
                <a:latin typeface="Calibri"/>
                <a:ea typeface="Calibri" panose="020F0502020204030204" pitchFamily="34" charset="0"/>
                <a:cs typeface="Times New Roman"/>
              </a:rPr>
              <a:t>produktion: Schwellenwertüberschreitungen</a:t>
            </a:r>
            <a:r>
              <a:rPr lang="de-DE" sz="1600" dirty="0">
                <a:solidFill>
                  <a:schemeClr val="accent2"/>
                </a:solidFill>
                <a:latin typeface="+mj-lt"/>
              </a:rPr>
              <a:t> im Abwasser</a:t>
            </a:r>
            <a:endParaRPr lang="de-DE" sz="1600" dirty="0">
              <a:solidFill>
                <a:schemeClr val="accent2"/>
              </a:solidFill>
              <a:latin typeface="+mj-lt"/>
              <a:cs typeface="Calibri"/>
            </a:endParaRPr>
          </a:p>
          <a:p>
            <a:pPr marL="645160" lvl="2" indent="-285750">
              <a:lnSpc>
                <a:spcPts val="2200"/>
              </a:lnSpc>
              <a:spcBef>
                <a:spcPct val="0"/>
              </a:spcBef>
              <a:buFont typeface="Arial" panose="020B0604020202020204" pitchFamily="34" charset="0"/>
              <a:buChar char="•"/>
            </a:pPr>
            <a:r>
              <a:rPr lang="de-DE" sz="1600" dirty="0">
                <a:solidFill>
                  <a:schemeClr val="accent2"/>
                </a:solidFill>
                <a:latin typeface="+mj-lt"/>
              </a:rPr>
              <a:t>Mediale Aufmerksamkeit für Arzneistoffe in der Umwelt</a:t>
            </a:r>
            <a:endParaRPr lang="de-DE" sz="1600" dirty="0">
              <a:solidFill>
                <a:schemeClr val="accent2"/>
              </a:solidFill>
              <a:latin typeface="+mj-lt"/>
              <a:cs typeface="Calibri"/>
            </a:endParaRPr>
          </a:p>
          <a:p>
            <a:pPr marL="645160" lvl="2" indent="-285750">
              <a:lnSpc>
                <a:spcPts val="2200"/>
              </a:lnSpc>
              <a:spcBef>
                <a:spcPct val="0"/>
              </a:spcBef>
              <a:buFont typeface="Arial" panose="020B0604020202020204" pitchFamily="34" charset="0"/>
              <a:buChar char="•"/>
            </a:pPr>
            <a:r>
              <a:rPr lang="de-DE" sz="1600" dirty="0">
                <a:solidFill>
                  <a:schemeClr val="accent2"/>
                </a:solidFill>
                <a:latin typeface="+mj-lt"/>
              </a:rPr>
              <a:t>Arzneimittel </a:t>
            </a:r>
            <a:r>
              <a:rPr lang="de-DE" sz="1600" dirty="0">
                <a:solidFill>
                  <a:schemeClr val="accent2"/>
                </a:solidFill>
                <a:latin typeface="Calibri"/>
                <a:cs typeface="Calibri"/>
              </a:rPr>
              <a:t>–</a:t>
            </a:r>
            <a:r>
              <a:rPr lang="de-DE" sz="1600" dirty="0">
                <a:solidFill>
                  <a:schemeClr val="accent2"/>
                </a:solidFill>
                <a:latin typeface="+mj-lt"/>
              </a:rPr>
              <a:t> eine relevante Chemikaliengruppe</a:t>
            </a:r>
            <a:endParaRPr lang="de-DE" sz="1600" dirty="0">
              <a:solidFill>
                <a:schemeClr val="accent2"/>
              </a:solidFill>
              <a:latin typeface="+mj-lt"/>
              <a:cs typeface="Calibri"/>
            </a:endParaRPr>
          </a:p>
          <a:p>
            <a:pPr marL="285750" lvl="0" indent="-285750">
              <a:lnSpc>
                <a:spcPct val="200000"/>
              </a:lnSpc>
              <a:spcBef>
                <a:spcPct val="0"/>
              </a:spcBef>
              <a:buClr>
                <a:schemeClr val="accent1"/>
              </a:buClr>
              <a:buFont typeface="Arial" panose="020B0604020202020204" pitchFamily="34" charset="0"/>
              <a:buChar char="•"/>
            </a:pPr>
            <a:r>
              <a:rPr lang="de-DE" sz="1600" cap="none" dirty="0">
                <a:latin typeface="+mj-lt"/>
              </a:rPr>
              <a:t>Gesellschaftlicher Umgang mit Arzneimitteln</a:t>
            </a:r>
            <a:endParaRPr lang="de-DE" sz="1600" cap="none" dirty="0">
              <a:latin typeface="+mj-lt"/>
              <a:cs typeface="Calibri"/>
            </a:endParaRPr>
          </a:p>
          <a:p>
            <a:pPr marL="285750" lvl="0" indent="-285750">
              <a:lnSpc>
                <a:spcPct val="200000"/>
              </a:lnSpc>
              <a:spcBef>
                <a:spcPct val="0"/>
              </a:spcBef>
              <a:buClr>
                <a:schemeClr val="accent1"/>
              </a:buClr>
              <a:buFont typeface="Arial" panose="020B0604020202020204" pitchFamily="34" charset="0"/>
              <a:buChar char="•"/>
            </a:pPr>
            <a:r>
              <a:rPr lang="de-DE" sz="1600" cap="none" dirty="0">
                <a:latin typeface="+mj-lt"/>
              </a:rPr>
              <a:t>Eintragspfade und Vorkommen von Arzneistoffen in der Umwelt</a:t>
            </a:r>
            <a:endParaRPr lang="de-DE" sz="1600" cap="none" dirty="0">
              <a:latin typeface="+mj-lt"/>
              <a:cs typeface="Calibri"/>
            </a:endParaRPr>
          </a:p>
          <a:p>
            <a:pPr marL="285750" lvl="0" indent="-285750">
              <a:lnSpc>
                <a:spcPct val="200000"/>
              </a:lnSpc>
              <a:spcBef>
                <a:spcPct val="0"/>
              </a:spcBef>
              <a:buClr>
                <a:schemeClr val="accent1"/>
              </a:buClr>
              <a:buFont typeface="Arial" panose="020B0604020202020204" pitchFamily="34" charset="0"/>
              <a:buChar char="•"/>
            </a:pPr>
            <a:r>
              <a:rPr lang="de-DE" sz="1600" cap="none" dirty="0">
                <a:latin typeface="+mj-lt"/>
              </a:rPr>
              <a:t>Wirkungen von Arzneistoffen in der Umwelt</a:t>
            </a:r>
            <a:endParaRPr lang="de-DE" sz="1600" cap="none" dirty="0">
              <a:latin typeface="+mj-lt"/>
              <a:cs typeface="Calibri"/>
            </a:endParaRPr>
          </a:p>
          <a:p>
            <a:pPr marL="285750" indent="-285750">
              <a:lnSpc>
                <a:spcPct val="200000"/>
              </a:lnSpc>
              <a:spcBef>
                <a:spcPct val="0"/>
              </a:spcBef>
              <a:buClr>
                <a:schemeClr val="accent1"/>
              </a:buClr>
              <a:buFont typeface="Arial" panose="020B0604020202020204" pitchFamily="34" charset="0"/>
              <a:buChar char="•"/>
            </a:pPr>
            <a:r>
              <a:rPr lang="de-DE" sz="1600" cap="none" dirty="0">
                <a:latin typeface="+mj-lt"/>
              </a:rPr>
              <a:t>Risikoabschätzung von pharmazeutischen Wirkstoffen in der Umwelt</a:t>
            </a:r>
          </a:p>
          <a:p>
            <a:pPr marL="285750" lvl="0" indent="-285750">
              <a:lnSpc>
                <a:spcPct val="200000"/>
              </a:lnSpc>
              <a:spcBef>
                <a:spcPct val="0"/>
              </a:spcBef>
              <a:buClr>
                <a:schemeClr val="accent1"/>
              </a:buClr>
              <a:buFont typeface="Arial" panose="020B0604020202020204" pitchFamily="34" charset="0"/>
              <a:buChar char="•"/>
            </a:pPr>
            <a:r>
              <a:rPr lang="de-DE" sz="1600" cap="none" dirty="0">
                <a:latin typeface="+mj-lt"/>
              </a:rPr>
              <a:t>Maßnahmen zur Vermeidung von Arzneistoffeinträgen in die Umwelt</a:t>
            </a:r>
            <a:endParaRPr lang="de-DE" dirty="0"/>
          </a:p>
          <a:p>
            <a:pPr marL="285750" lvl="0" indent="-285750">
              <a:lnSpc>
                <a:spcPct val="200000"/>
              </a:lnSpc>
              <a:spcBef>
                <a:spcPct val="0"/>
              </a:spcBef>
              <a:buClr>
                <a:schemeClr val="accent1"/>
              </a:buClr>
              <a:buFont typeface="Arial" panose="020B0604020202020204" pitchFamily="34" charset="0"/>
              <a:buChar char="•"/>
            </a:pPr>
            <a:r>
              <a:rPr lang="de-DE" sz="1600" cap="none" dirty="0">
                <a:latin typeface="+mj-lt"/>
              </a:rPr>
              <a:t>Fazit</a:t>
            </a:r>
            <a:endParaRPr lang="de-DE" sz="1600" cap="none" dirty="0">
              <a:latin typeface="+mj-lt"/>
              <a:cs typeface="Calibri"/>
            </a:endParaRPr>
          </a:p>
        </p:txBody>
      </p:sp>
      <p:sp>
        <p:nvSpPr>
          <p:cNvPr id="6" name="Foliennummernplatzhalter 5"/>
          <p:cNvSpPr>
            <a:spLocks noGrp="1"/>
          </p:cNvSpPr>
          <p:nvPr>
            <p:ph type="sldNum" sz="quarter" idx="4294967295"/>
          </p:nvPr>
        </p:nvSpPr>
        <p:spPr>
          <a:xfrm>
            <a:off x="11449050" y="6597650"/>
            <a:ext cx="742950" cy="260350"/>
          </a:xfrm>
        </p:spPr>
        <p:txBody>
          <a:bodyPr/>
          <a:lstStyle/>
          <a:p>
            <a:fld id="{4F0D2E71-061B-4E4D-BF94-C6A9FAAAA5EA}" type="slidenum">
              <a:rPr lang="de-DE" smtClean="0"/>
              <a:pPr/>
              <a:t>4</a:t>
            </a:fld>
            <a:endParaRPr lang="de-DE"/>
          </a:p>
        </p:txBody>
      </p:sp>
    </p:spTree>
    <p:extLst>
      <p:ext uri="{BB962C8B-B14F-4D97-AF65-F5344CB8AC3E}">
        <p14:creationId xmlns:p14="http://schemas.microsoft.com/office/powerpoint/2010/main" val="27094756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err="1">
                <a:latin typeface="+mj-lt"/>
              </a:rPr>
              <a:t>Diclofenac</a:t>
            </a:r>
            <a:r>
              <a:rPr lang="de-DE">
                <a:latin typeface="+mj-lt"/>
              </a:rPr>
              <a:t>: akute Toxizität in Fischen 1</a:t>
            </a:r>
            <a:endParaRPr lang="de-DE"/>
          </a:p>
        </p:txBody>
      </p:sp>
      <p:grpSp>
        <p:nvGrpSpPr>
          <p:cNvPr id="10" name="Gruppieren 2" descr="Foto Fischaugen">
            <a:extLst>
              <a:ext uri="{FF2B5EF4-FFF2-40B4-BE49-F238E27FC236}">
                <a16:creationId xmlns:a16="http://schemas.microsoft.com/office/drawing/2014/main" id="{3C92A098-CD7E-E4B3-C7A3-B2EF18217FE1}"/>
              </a:ext>
            </a:extLst>
          </p:cNvPr>
          <p:cNvGrpSpPr/>
          <p:nvPr/>
        </p:nvGrpSpPr>
        <p:grpSpPr>
          <a:xfrm>
            <a:off x="552000" y="1490583"/>
            <a:ext cx="5799705" cy="2075539"/>
            <a:chOff x="767408" y="1124744"/>
            <a:chExt cx="5799705" cy="2075539"/>
          </a:xfrm>
        </p:grpSpPr>
        <p:pic>
          <p:nvPicPr>
            <p:cNvPr id="11" name="Grafik 6">
              <a:extLst>
                <a:ext uri="{FF2B5EF4-FFF2-40B4-BE49-F238E27FC236}">
                  <a16:creationId xmlns:a16="http://schemas.microsoft.com/office/drawing/2014/main" id="{A4D716DF-5C01-93D0-908A-8C0D94C168B6}"/>
                </a:ext>
              </a:extLst>
            </p:cNvPr>
            <p:cNvPicPr>
              <a:picLocks noChangeAspect="1"/>
            </p:cNvPicPr>
            <p:nvPr/>
          </p:nvPicPr>
          <p:blipFill>
            <a:blip r:embed="rId2"/>
            <a:stretch>
              <a:fillRect/>
            </a:stretch>
          </p:blipFill>
          <p:spPr>
            <a:xfrm>
              <a:off x="767408" y="1124744"/>
              <a:ext cx="5684901" cy="1748885"/>
            </a:xfrm>
            <a:prstGeom prst="rect">
              <a:avLst/>
            </a:prstGeom>
            <a:ln>
              <a:solidFill>
                <a:schemeClr val="tx1"/>
              </a:solidFill>
            </a:ln>
          </p:spPr>
        </p:pic>
        <p:sp>
          <p:nvSpPr>
            <p:cNvPr id="12" name="Rechteck 9">
              <a:extLst>
                <a:ext uri="{FF2B5EF4-FFF2-40B4-BE49-F238E27FC236}">
                  <a16:creationId xmlns:a16="http://schemas.microsoft.com/office/drawing/2014/main" id="{5E73F6C0-DB9B-D134-B5EA-482FFCEB4145}"/>
                </a:ext>
              </a:extLst>
            </p:cNvPr>
            <p:cNvSpPr/>
            <p:nvPr/>
          </p:nvSpPr>
          <p:spPr>
            <a:xfrm>
              <a:off x="767408" y="2892506"/>
              <a:ext cx="5799705" cy="307777"/>
            </a:xfrm>
            <a:prstGeom prst="rect">
              <a:avLst/>
            </a:prstGeom>
          </p:spPr>
          <p:txBody>
            <a:bodyPr wrap="square" lIns="0" tIns="45720" rIns="91440" bIns="45720" anchor="t">
              <a:spAutoFit/>
            </a:bodyPr>
            <a:lstStyle/>
            <a:p>
              <a:r>
                <a:rPr lang="de-DE" sz="1400" b="1">
                  <a:solidFill>
                    <a:srgbClr val="000000"/>
                  </a:solidFill>
                  <a:latin typeface="Calibri"/>
                  <a:cs typeface="Calibri"/>
                </a:rPr>
                <a:t>Bild 1: </a:t>
              </a:r>
              <a:r>
                <a:rPr lang="de-DE" sz="1400">
                  <a:solidFill>
                    <a:srgbClr val="000000"/>
                  </a:solidFill>
                  <a:latin typeface="Calibri"/>
                  <a:cs typeface="Calibri"/>
                </a:rPr>
                <a:t>Kontrolle; </a:t>
              </a:r>
              <a:r>
                <a:rPr lang="de-DE" sz="1400" b="1">
                  <a:solidFill>
                    <a:srgbClr val="000000"/>
                  </a:solidFill>
                  <a:latin typeface="Calibri"/>
                  <a:cs typeface="Calibri"/>
                </a:rPr>
                <a:t>Bild 2 und 3: </a:t>
              </a:r>
              <a:r>
                <a:rPr lang="de-DE" sz="1400">
                  <a:solidFill>
                    <a:srgbClr val="000000"/>
                  </a:solidFill>
                  <a:latin typeface="Calibri"/>
                  <a:cs typeface="Calibri"/>
                </a:rPr>
                <a:t>Augen nach 28 tägiger Exposition mit 100 </a:t>
              </a:r>
              <a:r>
                <a:rPr lang="de-DE" sz="1400" err="1">
                  <a:solidFill>
                    <a:srgbClr val="000000"/>
                  </a:solidFill>
                  <a:latin typeface="Calibri"/>
                  <a:cs typeface="Calibri"/>
                </a:rPr>
                <a:t>μg</a:t>
              </a:r>
              <a:r>
                <a:rPr lang="de-DE" sz="1400">
                  <a:solidFill>
                    <a:srgbClr val="000000"/>
                  </a:solidFill>
                  <a:latin typeface="Calibri"/>
                  <a:cs typeface="Calibri"/>
                </a:rPr>
                <a:t>/L</a:t>
              </a:r>
              <a:endParaRPr lang="en-GB" sz="1400">
                <a:latin typeface="Calibri"/>
                <a:cs typeface="Calibri"/>
              </a:endParaRPr>
            </a:p>
          </p:txBody>
        </p:sp>
      </p:grpSp>
      <p:grpSp>
        <p:nvGrpSpPr>
          <p:cNvPr id="17" name="Gruppieren 1" descr="Mikroskopaufnahmen">
            <a:extLst>
              <a:ext uri="{FF2B5EF4-FFF2-40B4-BE49-F238E27FC236}">
                <a16:creationId xmlns:a16="http://schemas.microsoft.com/office/drawing/2014/main" id="{EA66C0E0-E5ED-DD92-C967-8271F96ECE1C}"/>
              </a:ext>
            </a:extLst>
          </p:cNvPr>
          <p:cNvGrpSpPr/>
          <p:nvPr/>
        </p:nvGrpSpPr>
        <p:grpSpPr>
          <a:xfrm>
            <a:off x="443964" y="3880732"/>
            <a:ext cx="5792937" cy="2403813"/>
            <a:chOff x="1026406" y="3402942"/>
            <a:chExt cx="5792937" cy="2403813"/>
          </a:xfrm>
        </p:grpSpPr>
        <p:pic>
          <p:nvPicPr>
            <p:cNvPr id="18" name="Grafik 10">
              <a:extLst>
                <a:ext uri="{FF2B5EF4-FFF2-40B4-BE49-F238E27FC236}">
                  <a16:creationId xmlns:a16="http://schemas.microsoft.com/office/drawing/2014/main" id="{E050C18A-AA34-2444-E032-DEFD5F9FB590}"/>
                </a:ext>
              </a:extLst>
            </p:cNvPr>
            <p:cNvPicPr>
              <a:picLocks noChangeAspect="1"/>
            </p:cNvPicPr>
            <p:nvPr/>
          </p:nvPicPr>
          <p:blipFill>
            <a:blip r:embed="rId3"/>
            <a:stretch>
              <a:fillRect/>
            </a:stretch>
          </p:blipFill>
          <p:spPr>
            <a:xfrm>
              <a:off x="1134442" y="3402942"/>
              <a:ext cx="5684901" cy="1855374"/>
            </a:xfrm>
            <a:prstGeom prst="rect">
              <a:avLst/>
            </a:prstGeom>
            <a:ln>
              <a:solidFill>
                <a:schemeClr val="tx1"/>
              </a:solidFill>
            </a:ln>
          </p:spPr>
        </p:pic>
        <p:sp>
          <p:nvSpPr>
            <p:cNvPr id="19" name="Rechteck 11">
              <a:extLst>
                <a:ext uri="{FF2B5EF4-FFF2-40B4-BE49-F238E27FC236}">
                  <a16:creationId xmlns:a16="http://schemas.microsoft.com/office/drawing/2014/main" id="{E14FE3A4-46DC-187F-58BF-DC90DB51B888}"/>
                </a:ext>
              </a:extLst>
            </p:cNvPr>
            <p:cNvSpPr/>
            <p:nvPr/>
          </p:nvSpPr>
          <p:spPr>
            <a:xfrm>
              <a:off x="1026406" y="5283535"/>
              <a:ext cx="3687008" cy="523220"/>
            </a:xfrm>
            <a:prstGeom prst="rect">
              <a:avLst/>
            </a:prstGeom>
          </p:spPr>
          <p:txBody>
            <a:bodyPr wrap="square" lIns="91440" tIns="45720" rIns="91440" bIns="45720" anchor="t">
              <a:spAutoFit/>
            </a:bodyPr>
            <a:lstStyle/>
            <a:p>
              <a:r>
                <a:rPr lang="en-GB" sz="1400" err="1">
                  <a:solidFill>
                    <a:srgbClr val="000000"/>
                  </a:solidFill>
                  <a:latin typeface="Calibri"/>
                  <a:cs typeface="Calibri"/>
                </a:rPr>
                <a:t>Rumpfniere</a:t>
              </a:r>
              <a:r>
                <a:rPr lang="en-GB" sz="1400">
                  <a:solidFill>
                    <a:srgbClr val="000000"/>
                  </a:solidFill>
                  <a:latin typeface="Calibri"/>
                  <a:cs typeface="Calibri"/>
                </a:rPr>
                <a:t>; </a:t>
              </a:r>
              <a:r>
                <a:rPr lang="en-GB" sz="1400" b="1">
                  <a:solidFill>
                    <a:srgbClr val="000000"/>
                  </a:solidFill>
                  <a:latin typeface="Calibri"/>
                  <a:cs typeface="Calibri"/>
                </a:rPr>
                <a:t>Bild A: </a:t>
              </a:r>
              <a:r>
                <a:rPr lang="en-GB" sz="1400" err="1">
                  <a:solidFill>
                    <a:srgbClr val="000000"/>
                  </a:solidFill>
                  <a:latin typeface="Calibri"/>
                  <a:cs typeface="Calibri"/>
                </a:rPr>
                <a:t>Kontrolle</a:t>
              </a:r>
              <a:r>
                <a:rPr lang="en-GB" sz="1400">
                  <a:solidFill>
                    <a:srgbClr val="000000"/>
                  </a:solidFill>
                  <a:latin typeface="Calibri"/>
                  <a:cs typeface="Calibri"/>
                </a:rPr>
                <a:t> </a:t>
              </a:r>
              <a:r>
                <a:rPr lang="en-GB" sz="1400" b="1">
                  <a:solidFill>
                    <a:srgbClr val="000000"/>
                  </a:solidFill>
                  <a:latin typeface="Calibri"/>
                  <a:cs typeface="Calibri"/>
                </a:rPr>
                <a:t>Bild B</a:t>
              </a:r>
              <a:r>
                <a:rPr lang="en-GB" sz="1400">
                  <a:solidFill>
                    <a:srgbClr val="000000"/>
                  </a:solidFill>
                  <a:latin typeface="Calibri"/>
                  <a:cs typeface="Calibri"/>
                </a:rPr>
                <a:t>: 100 </a:t>
              </a:r>
              <a:r>
                <a:rPr lang="el-GR" sz="1400">
                  <a:solidFill>
                    <a:srgbClr val="000000"/>
                  </a:solidFill>
                  <a:latin typeface="Calibri"/>
                  <a:cs typeface="Calibri"/>
                </a:rPr>
                <a:t>μ</a:t>
              </a:r>
              <a:r>
                <a:rPr lang="en-GB" sz="1400">
                  <a:solidFill>
                    <a:srgbClr val="000000"/>
                  </a:solidFill>
                  <a:latin typeface="Calibri"/>
                  <a:cs typeface="Calibri"/>
                </a:rPr>
                <a:t>g/L; </a:t>
              </a:r>
            </a:p>
            <a:p>
              <a:r>
                <a:rPr lang="en-GB" sz="1400" err="1">
                  <a:solidFill>
                    <a:srgbClr val="000000"/>
                  </a:solidFill>
                  <a:latin typeface="Calibri"/>
                  <a:cs typeface="Calibri"/>
                </a:rPr>
                <a:t>Volumendichte</a:t>
              </a:r>
              <a:r>
                <a:rPr lang="en-GB" sz="1400">
                  <a:solidFill>
                    <a:srgbClr val="000000"/>
                  </a:solidFill>
                  <a:latin typeface="Calibri"/>
                  <a:cs typeface="Calibri"/>
                </a:rPr>
                <a:t> des </a:t>
              </a:r>
              <a:r>
                <a:rPr lang="en-GB" sz="1400" err="1">
                  <a:solidFill>
                    <a:srgbClr val="000000"/>
                  </a:solidFill>
                  <a:latin typeface="Calibri"/>
                  <a:cs typeface="Calibri"/>
                </a:rPr>
                <a:t>Interstitiums</a:t>
              </a:r>
              <a:r>
                <a:rPr lang="en-GB" sz="1400">
                  <a:solidFill>
                    <a:srgbClr val="000000"/>
                  </a:solidFill>
                  <a:latin typeface="Calibri"/>
                  <a:cs typeface="Calibri"/>
                </a:rPr>
                <a:t> </a:t>
              </a:r>
              <a:r>
                <a:rPr lang="en-GB" sz="1400" err="1">
                  <a:solidFill>
                    <a:srgbClr val="000000"/>
                  </a:solidFill>
                  <a:latin typeface="Calibri"/>
                  <a:cs typeface="Calibri"/>
                </a:rPr>
                <a:t>deutlich</a:t>
              </a:r>
              <a:r>
                <a:rPr lang="en-GB" sz="1400">
                  <a:solidFill>
                    <a:srgbClr val="000000"/>
                  </a:solidFill>
                  <a:latin typeface="Calibri"/>
                  <a:cs typeface="Calibri"/>
                </a:rPr>
                <a:t> </a:t>
              </a:r>
              <a:r>
                <a:rPr lang="en-GB" sz="1400" err="1">
                  <a:solidFill>
                    <a:srgbClr val="000000"/>
                  </a:solidFill>
                  <a:latin typeface="Calibri"/>
                  <a:cs typeface="Calibri"/>
                </a:rPr>
                <a:t>erhöht</a:t>
              </a:r>
              <a:endParaRPr lang="en-GB" sz="1400">
                <a:latin typeface="Calibri"/>
                <a:cs typeface="Calibri"/>
              </a:endParaRPr>
            </a:p>
          </p:txBody>
        </p:sp>
      </p:grpSp>
      <p:pic>
        <p:nvPicPr>
          <p:cNvPr id="15" name="Grafik 7">
            <a:extLst>
              <a:ext uri="{FF2B5EF4-FFF2-40B4-BE49-F238E27FC236}">
                <a16:creationId xmlns:a16="http://schemas.microsoft.com/office/drawing/2014/main" id="{95216360-E2EF-B7E6-EFC0-E22FE7422CFD}"/>
              </a:ext>
            </a:extLst>
          </p:cNvPr>
          <p:cNvPicPr>
            <a:picLocks noChangeAspect="1"/>
          </p:cNvPicPr>
          <p:nvPr/>
        </p:nvPicPr>
        <p:blipFill>
          <a:blip r:embed="rId4"/>
          <a:stretch>
            <a:fillRect/>
          </a:stretch>
        </p:blipFill>
        <p:spPr>
          <a:xfrm>
            <a:off x="7710202" y="1454737"/>
            <a:ext cx="3857803" cy="1937040"/>
          </a:xfrm>
          <a:prstGeom prst="rect">
            <a:avLst/>
          </a:prstGeom>
          <a:ln>
            <a:solidFill>
              <a:schemeClr val="tx1"/>
            </a:solidFill>
          </a:ln>
        </p:spPr>
      </p:pic>
      <p:sp>
        <p:nvSpPr>
          <p:cNvPr id="16" name="Rechteck 8">
            <a:extLst>
              <a:ext uri="{FF2B5EF4-FFF2-40B4-BE49-F238E27FC236}">
                <a16:creationId xmlns:a16="http://schemas.microsoft.com/office/drawing/2014/main" id="{A1988E37-0547-EF69-1731-BF9A1F61E4EB}"/>
              </a:ext>
            </a:extLst>
          </p:cNvPr>
          <p:cNvSpPr/>
          <p:nvPr/>
        </p:nvSpPr>
        <p:spPr>
          <a:xfrm>
            <a:off x="7680176" y="3411096"/>
            <a:ext cx="4176464" cy="523220"/>
          </a:xfrm>
          <a:prstGeom prst="rect">
            <a:avLst/>
          </a:prstGeom>
        </p:spPr>
        <p:txBody>
          <a:bodyPr wrap="square" lIns="91440" tIns="45720" rIns="91440" bIns="45720" anchor="t">
            <a:spAutoFit/>
          </a:bodyPr>
          <a:lstStyle/>
          <a:p>
            <a:r>
              <a:rPr lang="en-GB" sz="1400" err="1">
                <a:solidFill>
                  <a:srgbClr val="000000"/>
                </a:solidFill>
                <a:latin typeface="Calibri"/>
                <a:cs typeface="Calibri"/>
              </a:rPr>
              <a:t>Sekundärlamellen</a:t>
            </a:r>
            <a:r>
              <a:rPr lang="en-GB" sz="1400">
                <a:solidFill>
                  <a:srgbClr val="000000"/>
                </a:solidFill>
                <a:latin typeface="Calibri"/>
                <a:cs typeface="Calibri"/>
              </a:rPr>
              <a:t> der </a:t>
            </a:r>
            <a:r>
              <a:rPr lang="en-GB" sz="1400" err="1">
                <a:solidFill>
                  <a:srgbClr val="000000"/>
                </a:solidFill>
                <a:latin typeface="Calibri"/>
                <a:cs typeface="Calibri"/>
              </a:rPr>
              <a:t>Kiemen</a:t>
            </a:r>
            <a:r>
              <a:rPr lang="en-GB" sz="1400">
                <a:solidFill>
                  <a:srgbClr val="000000"/>
                </a:solidFill>
                <a:latin typeface="Calibri"/>
                <a:cs typeface="Calibri"/>
              </a:rPr>
              <a:t>; </a:t>
            </a:r>
            <a:br>
              <a:rPr lang="en-GB" sz="1400">
                <a:latin typeface="Calibri"/>
              </a:rPr>
            </a:br>
            <a:r>
              <a:rPr lang="en-GB" sz="1400" b="1">
                <a:solidFill>
                  <a:srgbClr val="000000"/>
                </a:solidFill>
                <a:latin typeface="Calibri"/>
                <a:cs typeface="Calibri"/>
              </a:rPr>
              <a:t>Bild A</a:t>
            </a:r>
            <a:r>
              <a:rPr lang="en-GB" sz="1400">
                <a:solidFill>
                  <a:srgbClr val="000000"/>
                </a:solidFill>
                <a:latin typeface="Calibri"/>
                <a:cs typeface="Calibri"/>
              </a:rPr>
              <a:t>: </a:t>
            </a:r>
            <a:r>
              <a:rPr lang="en-GB" sz="1400" err="1">
                <a:solidFill>
                  <a:srgbClr val="000000"/>
                </a:solidFill>
                <a:latin typeface="Calibri"/>
                <a:cs typeface="Calibri"/>
              </a:rPr>
              <a:t>Kontrolle</a:t>
            </a:r>
            <a:r>
              <a:rPr lang="en-GB" sz="1400">
                <a:solidFill>
                  <a:srgbClr val="000000"/>
                </a:solidFill>
                <a:latin typeface="Calibri"/>
                <a:cs typeface="Calibri"/>
              </a:rPr>
              <a:t>; </a:t>
            </a:r>
            <a:r>
              <a:rPr lang="en-GB" sz="1400" b="1">
                <a:solidFill>
                  <a:srgbClr val="000000"/>
                </a:solidFill>
                <a:latin typeface="Calibri"/>
                <a:cs typeface="Calibri"/>
              </a:rPr>
              <a:t>Bild B</a:t>
            </a:r>
            <a:r>
              <a:rPr lang="en-GB" sz="1400">
                <a:solidFill>
                  <a:srgbClr val="000000"/>
                </a:solidFill>
                <a:latin typeface="Calibri"/>
                <a:cs typeface="Calibri"/>
              </a:rPr>
              <a:t>: 100 </a:t>
            </a:r>
            <a:r>
              <a:rPr lang="el-GR" sz="1400">
                <a:solidFill>
                  <a:srgbClr val="000000"/>
                </a:solidFill>
                <a:latin typeface="Calibri"/>
                <a:cs typeface="Calibri"/>
              </a:rPr>
              <a:t>μ</a:t>
            </a:r>
            <a:r>
              <a:rPr lang="en-GB" sz="1400">
                <a:solidFill>
                  <a:srgbClr val="000000"/>
                </a:solidFill>
                <a:latin typeface="Calibri"/>
                <a:cs typeface="Calibri"/>
              </a:rPr>
              <a:t>g/L</a:t>
            </a:r>
            <a:endParaRPr lang="en-GB" sz="1400">
              <a:latin typeface="Calibri"/>
              <a:cs typeface="Calibri"/>
            </a:endParaRPr>
          </a:p>
        </p:txBody>
      </p:sp>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6237083" y="5875920"/>
            <a:ext cx="5585125" cy="712782"/>
          </a:xfrm>
        </p:spPr>
        <p:txBody>
          <a:bodyPr vert="horz" lIns="0" tIns="0" rIns="0" bIns="0" rtlCol="0" anchor="t">
            <a:noAutofit/>
          </a:bodyPr>
          <a:lstStyle/>
          <a:p>
            <a:pPr marL="1077595" indent="-1077595"/>
            <a:r>
              <a:rPr lang="en-GB" dirty="0" err="1">
                <a:latin typeface="+mj-lt"/>
              </a:rPr>
              <a:t>Quellen</a:t>
            </a:r>
            <a:r>
              <a:rPr lang="en-GB" dirty="0">
                <a:latin typeface="+mj-lt"/>
              </a:rPr>
              <a:t>: </a:t>
            </a:r>
            <a:r>
              <a:rPr lang="en-GB" dirty="0" err="1">
                <a:latin typeface="+mj-lt"/>
              </a:rPr>
              <a:t>Birzle</a:t>
            </a:r>
            <a:r>
              <a:rPr lang="en-GB" sz="1000" dirty="0">
                <a:latin typeface="+mj-lt"/>
              </a:rPr>
              <a:t>, C.</a:t>
            </a:r>
            <a:r>
              <a:rPr lang="en-GB" dirty="0">
                <a:latin typeface="+mj-lt"/>
              </a:rPr>
              <a:t> </a:t>
            </a:r>
            <a:r>
              <a:rPr lang="en-GB" sz="1000" dirty="0">
                <a:latin typeface="+mj-lt"/>
              </a:rPr>
              <a:t> </a:t>
            </a:r>
            <a:r>
              <a:rPr lang="en-GB" dirty="0">
                <a:latin typeface="+mj-lt"/>
              </a:rPr>
              <a:t>(</a:t>
            </a:r>
            <a:r>
              <a:rPr lang="en-GB" sz="1000" dirty="0">
                <a:latin typeface="+mj-lt"/>
              </a:rPr>
              <a:t>2015</a:t>
            </a:r>
            <a:r>
              <a:rPr lang="en-GB" dirty="0">
                <a:latin typeface="+mj-lt"/>
              </a:rPr>
              <a:t>)</a:t>
            </a:r>
            <a:r>
              <a:rPr lang="en-GB" sz="1000" dirty="0">
                <a:latin typeface="+mj-lt"/>
              </a:rPr>
              <a:t> </a:t>
            </a:r>
            <a:r>
              <a:rPr lang="de-DE" sz="1000" dirty="0">
                <a:latin typeface="+mj-lt"/>
              </a:rPr>
              <a:t>Etablierung und Validierung quantitativ-morphologischer Parameter bei Regenbogenforellen im Rahmen ökotoxikologischer Fragestellungen </a:t>
            </a:r>
            <a:r>
              <a:rPr lang="en-GB" sz="1000" dirty="0">
                <a:latin typeface="+mj-lt"/>
              </a:rPr>
              <a:t>Promotion,</a:t>
            </a:r>
            <a:r>
              <a:rPr lang="en-GB" dirty="0">
                <a:latin typeface="+mj-lt"/>
              </a:rPr>
              <a:t>  </a:t>
            </a:r>
            <a:r>
              <a:rPr lang="de-DE" dirty="0">
                <a:latin typeface="+mj-lt"/>
              </a:rPr>
              <a:t>Tierärztliche</a:t>
            </a:r>
            <a:r>
              <a:rPr lang="de-DE" sz="1000" dirty="0">
                <a:latin typeface="+mj-lt"/>
              </a:rPr>
              <a:t> Fakultät der Ludwig-Maximilians-Universität München</a:t>
            </a:r>
            <a:r>
              <a:rPr lang="en-GB" dirty="0">
                <a:latin typeface="+mj-lt"/>
              </a:rPr>
              <a:t> </a:t>
            </a:r>
            <a:endParaRPr lang="de-DE" dirty="0">
              <a:cs typeface="Calibri"/>
            </a:endParaRPr>
          </a:p>
          <a:p>
            <a:pPr marL="1077595" indent="-1077595"/>
            <a:r>
              <a:rPr lang="en-GB" sz="1000" kern="0" dirty="0" err="1">
                <a:latin typeface="Calibri" panose="020F0502020204030204"/>
                <a:cs typeface="+mn-cs"/>
              </a:rPr>
              <a:t>Birzle</a:t>
            </a:r>
            <a:r>
              <a:rPr lang="en-GB" sz="1000" kern="0" dirty="0">
                <a:latin typeface="Calibri" panose="020F0502020204030204"/>
                <a:cs typeface="+mn-cs"/>
              </a:rPr>
              <a:t> et al. </a:t>
            </a:r>
            <a:r>
              <a:rPr lang="en-GB" kern="0" dirty="0">
                <a:latin typeface="Calibri" panose="020F0502020204030204"/>
              </a:rPr>
              <a:t>(</a:t>
            </a:r>
            <a:r>
              <a:rPr lang="en-GB" sz="1000" kern="0" dirty="0">
                <a:latin typeface="Calibri" panose="020F0502020204030204"/>
                <a:cs typeface="+mn-cs"/>
              </a:rPr>
              <a:t>2023</a:t>
            </a:r>
            <a:r>
              <a:rPr lang="en-GB" kern="0" dirty="0">
                <a:latin typeface="Calibri" panose="020F0502020204030204"/>
              </a:rPr>
              <a:t>), </a:t>
            </a:r>
            <a:r>
              <a:rPr lang="en-US" sz="1000" kern="0" dirty="0">
                <a:latin typeface="Calibri" panose="020F0502020204030204"/>
                <a:cs typeface="+mn-cs"/>
              </a:rPr>
              <a:t>Environ </a:t>
            </a:r>
            <a:r>
              <a:rPr lang="en-US" sz="1000" kern="0" dirty="0" err="1">
                <a:latin typeface="Calibri" panose="020F0502020204030204"/>
                <a:cs typeface="+mn-cs"/>
              </a:rPr>
              <a:t>Toxicol</a:t>
            </a:r>
            <a:r>
              <a:rPr lang="en-US" sz="1000" kern="0" dirty="0">
                <a:latin typeface="Calibri" panose="020F0502020204030204"/>
                <a:cs typeface="+mn-cs"/>
              </a:rPr>
              <a:t> Chem 42, 4 859-872 </a:t>
            </a:r>
            <a:r>
              <a:rPr lang="en-US" sz="1000" kern="0" dirty="0">
                <a:solidFill>
                  <a:schemeClr val="accent2"/>
                </a:solidFill>
                <a:latin typeface="Calibri" panose="020F0502020204030204"/>
                <a:hlinkClick r:id="rId5">
                  <a:extLst>
                    <a:ext uri="{A12FA001-AC4F-418D-AE19-62706E023703}">
                      <ahyp:hlinkClr xmlns:ahyp="http://schemas.microsoft.com/office/drawing/2018/hyperlinkcolor" val="tx"/>
                    </a:ext>
                  </a:extLst>
                </a:hlinkClick>
              </a:rPr>
              <a:t>doi.org/10.1002/etc.5573</a:t>
            </a:r>
            <a:endParaRPr lang="en-US" sz="1000" kern="0" dirty="0">
              <a:solidFill>
                <a:schemeClr val="accent2"/>
              </a:solidFill>
              <a:latin typeface="Calibri" panose="020F0502020204030204"/>
              <a:cs typeface="Calibri" panose="020F0502020204030204"/>
            </a:endParaRPr>
          </a:p>
          <a:p>
            <a:pPr marL="1077595" indent="-1077595"/>
            <a:endParaRPr lang="en-GB" sz="1000" dirty="0">
              <a:latin typeface="+mj-lt"/>
              <a:cs typeface="Calibri"/>
            </a:endParaRPr>
          </a:p>
        </p:txBody>
      </p:sp>
      <p:sp>
        <p:nvSpPr>
          <p:cNvPr id="4" name="Textplatzhalter 3"/>
          <p:cNvSpPr>
            <a:spLocks noGrp="1"/>
          </p:cNvSpPr>
          <p:nvPr>
            <p:ph type="body" sz="quarter" idx="13"/>
          </p:nvPr>
        </p:nvSpPr>
        <p:spPr/>
        <p:txBody>
          <a:bodyPr/>
          <a:lstStyle/>
          <a:p>
            <a:r>
              <a:rPr lang="de-DE"/>
              <a:t>Lernziel: Wirkungen von Arzneistoffen in der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40</a:t>
            </a:fld>
            <a:endParaRPr lang="de-DE"/>
          </a:p>
        </p:txBody>
      </p:sp>
    </p:spTree>
    <p:extLst>
      <p:ext uri="{BB962C8B-B14F-4D97-AF65-F5344CB8AC3E}">
        <p14:creationId xmlns:p14="http://schemas.microsoft.com/office/powerpoint/2010/main" val="42328581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Diclofenac</a:t>
            </a:r>
            <a:r>
              <a:rPr lang="de-DE" dirty="0"/>
              <a:t>: akute Toxizität in Fischen 2</a:t>
            </a:r>
          </a:p>
        </p:txBody>
      </p:sp>
      <p:sp>
        <p:nvSpPr>
          <p:cNvPr id="6" name="Textfeld 9">
            <a:extLst>
              <a:ext uri="{FF2B5EF4-FFF2-40B4-BE49-F238E27FC236}">
                <a16:creationId xmlns:a16="http://schemas.microsoft.com/office/drawing/2014/main" id="{7B5AEAC6-A454-B400-A3B4-AE47BEC92FF5}"/>
              </a:ext>
            </a:extLst>
          </p:cNvPr>
          <p:cNvSpPr txBox="1"/>
          <p:nvPr/>
        </p:nvSpPr>
        <p:spPr>
          <a:xfrm>
            <a:off x="552449" y="1920165"/>
            <a:ext cx="4423023" cy="784830"/>
          </a:xfrm>
          <a:prstGeom prst="rect">
            <a:avLst/>
          </a:prstGeom>
          <a:noFill/>
        </p:spPr>
        <p:txBody>
          <a:bodyPr wrap="square" lIns="0" rtlCol="0">
            <a:spAutoFit/>
          </a:bodyPr>
          <a:lstStyle/>
          <a:p>
            <a:pPr marL="285750" indent="-285750">
              <a:buClr>
                <a:schemeClr val="accent1"/>
              </a:buClr>
              <a:buFont typeface="Arial" panose="020B0604020202020204" pitchFamily="34" charset="0"/>
              <a:buChar char="•"/>
            </a:pPr>
            <a:r>
              <a:rPr lang="de-DE" sz="1500" dirty="0" err="1">
                <a:latin typeface="+mj-lt"/>
              </a:rPr>
              <a:t>Diclofenac</a:t>
            </a:r>
            <a:r>
              <a:rPr lang="de-DE" sz="1500" dirty="0">
                <a:latin typeface="+mj-lt"/>
              </a:rPr>
              <a:t> führt zu einem signifikanten Anstieg der Mortalität bei 6 Monate alten </a:t>
            </a:r>
            <a:r>
              <a:rPr lang="it-IT" sz="1500" dirty="0" err="1">
                <a:latin typeface="+mj-lt"/>
              </a:rPr>
              <a:t>Bachforellen</a:t>
            </a:r>
            <a:r>
              <a:rPr lang="it-IT" sz="1500" dirty="0">
                <a:latin typeface="+mj-lt"/>
              </a:rPr>
              <a:t> (</a:t>
            </a:r>
            <a:r>
              <a:rPr lang="it-IT" sz="1500" i="1" dirty="0">
                <a:latin typeface="+mj-lt"/>
              </a:rPr>
              <a:t>Salmo </a:t>
            </a:r>
            <a:r>
              <a:rPr lang="it-IT" sz="1500" i="1" dirty="0" err="1">
                <a:latin typeface="+mj-lt"/>
              </a:rPr>
              <a:t>trutta</a:t>
            </a:r>
            <a:r>
              <a:rPr lang="it-IT" sz="1500" i="1" dirty="0">
                <a:latin typeface="+mj-lt"/>
              </a:rPr>
              <a:t> f. fario)</a:t>
            </a:r>
            <a:r>
              <a:rPr lang="it-IT" sz="1500" dirty="0">
                <a:latin typeface="+mj-lt"/>
              </a:rPr>
              <a:t> </a:t>
            </a:r>
            <a:r>
              <a:rPr lang="de-DE" sz="1500" dirty="0">
                <a:latin typeface="+mj-lt"/>
              </a:rPr>
              <a:t>bei 100 </a:t>
            </a:r>
            <a:r>
              <a:rPr lang="de-DE" sz="1500" dirty="0" err="1">
                <a:latin typeface="+mj-lt"/>
              </a:rPr>
              <a:t>μg</a:t>
            </a:r>
            <a:r>
              <a:rPr lang="de-DE" sz="1500" dirty="0">
                <a:latin typeface="+mj-lt"/>
              </a:rPr>
              <a:t>/L und 200 </a:t>
            </a:r>
            <a:r>
              <a:rPr lang="de-DE" sz="1500" dirty="0" err="1">
                <a:latin typeface="+mj-lt"/>
              </a:rPr>
              <a:t>μg</a:t>
            </a:r>
            <a:r>
              <a:rPr lang="de-DE" sz="1500" dirty="0">
                <a:latin typeface="+mj-lt"/>
              </a:rPr>
              <a:t>/L.</a:t>
            </a:r>
            <a:endParaRPr lang="en-GB" sz="1500" dirty="0">
              <a:latin typeface="+mj-lt"/>
            </a:endParaRPr>
          </a:p>
        </p:txBody>
      </p:sp>
      <p:grpSp>
        <p:nvGrpSpPr>
          <p:cNvPr id="7" name="Gruppieren 15" descr="Liniengrafik Diclofenac: akute Toxizität in Fischen ">
            <a:extLst>
              <a:ext uri="{FF2B5EF4-FFF2-40B4-BE49-F238E27FC236}">
                <a16:creationId xmlns:a16="http://schemas.microsoft.com/office/drawing/2014/main" id="{35148D19-8D1F-14B0-7099-316EB6B9112E}"/>
              </a:ext>
            </a:extLst>
          </p:cNvPr>
          <p:cNvGrpSpPr/>
          <p:nvPr/>
        </p:nvGrpSpPr>
        <p:grpSpPr>
          <a:xfrm>
            <a:off x="5725594" y="1034619"/>
            <a:ext cx="4911515" cy="4788762"/>
            <a:chOff x="5725594" y="1034619"/>
            <a:chExt cx="4911515" cy="4788762"/>
          </a:xfrm>
        </p:grpSpPr>
        <p:grpSp>
          <p:nvGrpSpPr>
            <p:cNvPr id="10" name="Gruppieren 14">
              <a:extLst>
                <a:ext uri="{FF2B5EF4-FFF2-40B4-BE49-F238E27FC236}">
                  <a16:creationId xmlns:a16="http://schemas.microsoft.com/office/drawing/2014/main" id="{29C2BD2A-22FC-6DEB-ADCE-DFA4EFC5E77D}"/>
                </a:ext>
              </a:extLst>
            </p:cNvPr>
            <p:cNvGrpSpPr/>
            <p:nvPr/>
          </p:nvGrpSpPr>
          <p:grpSpPr>
            <a:xfrm>
              <a:off x="5725594" y="1034619"/>
              <a:ext cx="4911515" cy="4788762"/>
              <a:chOff x="6728485" y="796797"/>
              <a:chExt cx="4911515" cy="4788762"/>
            </a:xfrm>
          </p:grpSpPr>
          <p:pic>
            <p:nvPicPr>
              <p:cNvPr id="12" name="Picture 6" descr="1-s2.0-S004896971731745X-gr1_lrg.jpg (1598×1583)">
                <a:extLst>
                  <a:ext uri="{FF2B5EF4-FFF2-40B4-BE49-F238E27FC236}">
                    <a16:creationId xmlns:a16="http://schemas.microsoft.com/office/drawing/2014/main" id="{8DABFFCD-5F8A-9E46-39B7-62FB5FEAE382}"/>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294" b="6319"/>
              <a:stretch/>
            </p:blipFill>
            <p:spPr bwMode="auto">
              <a:xfrm>
                <a:off x="7216528" y="796797"/>
                <a:ext cx="4423472" cy="44280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feld 10">
                <a:extLst>
                  <a:ext uri="{FF2B5EF4-FFF2-40B4-BE49-F238E27FC236}">
                    <a16:creationId xmlns:a16="http://schemas.microsoft.com/office/drawing/2014/main" id="{ADCD9669-C293-F773-85A2-69AACD1CB940}"/>
                  </a:ext>
                </a:extLst>
              </p:cNvPr>
              <p:cNvSpPr txBox="1"/>
              <p:nvPr/>
            </p:nvSpPr>
            <p:spPr>
              <a:xfrm>
                <a:off x="9247435" y="5308560"/>
                <a:ext cx="1354410" cy="276999"/>
              </a:xfrm>
              <a:prstGeom prst="rect">
                <a:avLst/>
              </a:prstGeom>
              <a:noFill/>
            </p:spPr>
            <p:txBody>
              <a:bodyPr wrap="none" rtlCol="0">
                <a:spAutoFit/>
              </a:bodyPr>
              <a:lstStyle/>
              <a:p>
                <a:r>
                  <a:rPr lang="en-GB" sz="1200" b="1">
                    <a:latin typeface="+mj-lt"/>
                  </a:rPr>
                  <a:t>Tag der Exposition</a:t>
                </a:r>
              </a:p>
            </p:txBody>
          </p:sp>
          <p:sp>
            <p:nvSpPr>
              <p:cNvPr id="14" name="Textfeld 21">
                <a:extLst>
                  <a:ext uri="{FF2B5EF4-FFF2-40B4-BE49-F238E27FC236}">
                    <a16:creationId xmlns:a16="http://schemas.microsoft.com/office/drawing/2014/main" id="{7862CD59-4334-D117-8261-976B1A12DDC0}"/>
                  </a:ext>
                </a:extLst>
              </p:cNvPr>
              <p:cNvSpPr txBox="1"/>
              <p:nvPr/>
            </p:nvSpPr>
            <p:spPr>
              <a:xfrm rot="16200000">
                <a:off x="5944713" y="2958348"/>
                <a:ext cx="1844544" cy="276999"/>
              </a:xfrm>
              <a:prstGeom prst="rect">
                <a:avLst/>
              </a:prstGeom>
              <a:noFill/>
            </p:spPr>
            <p:txBody>
              <a:bodyPr wrap="none" rtlCol="0">
                <a:spAutoFit/>
              </a:bodyPr>
              <a:lstStyle/>
              <a:p>
                <a:r>
                  <a:rPr lang="de-DE" sz="1200" b="1">
                    <a:latin typeface="+mj-lt"/>
                  </a:rPr>
                  <a:t>Kumulative Mortalität (%)</a:t>
                </a:r>
              </a:p>
            </p:txBody>
          </p:sp>
        </p:grpSp>
        <p:pic>
          <p:nvPicPr>
            <p:cNvPr id="11" name="Picture 8" descr="https://ars.els-cdn.com/content/image/1-s2.0-S004896971731745X-fx1_lrg.jpg">
              <a:extLst>
                <a:ext uri="{FF2B5EF4-FFF2-40B4-BE49-F238E27FC236}">
                  <a16:creationId xmlns:a16="http://schemas.microsoft.com/office/drawing/2014/main" id="{B9AA0A95-E5F0-BDB4-E854-2F1AD941D3D2}"/>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8552" t="7574" r="43834" b="61697"/>
            <a:stretch/>
          </p:blipFill>
          <p:spPr bwMode="auto">
            <a:xfrm>
              <a:off x="9114504" y="1613698"/>
              <a:ext cx="1202206" cy="486022"/>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4439393" y="6237288"/>
            <a:ext cx="7155710" cy="260648"/>
          </a:xfrm>
        </p:spPr>
        <p:txBody>
          <a:bodyPr vert="horz" lIns="0" tIns="0" rIns="0" bIns="0" rtlCol="0" anchor="t">
            <a:noAutofit/>
          </a:bodyPr>
          <a:lstStyle/>
          <a:p>
            <a:r>
              <a:rPr lang="de-DE">
                <a:latin typeface="Calibri"/>
                <a:cs typeface="Calibri"/>
              </a:rPr>
              <a:t>Quelle: S. Schwarz et al. (2017), Science </a:t>
            </a:r>
            <a:r>
              <a:rPr lang="de-DE" err="1">
                <a:latin typeface="Calibri"/>
                <a:cs typeface="Calibri"/>
              </a:rPr>
              <a:t>of</a:t>
            </a:r>
            <a:r>
              <a:rPr lang="de-DE">
                <a:latin typeface="Calibri"/>
                <a:cs typeface="Calibri"/>
              </a:rPr>
              <a:t> </a:t>
            </a:r>
            <a:r>
              <a:rPr lang="de-DE" err="1">
                <a:latin typeface="Calibri"/>
                <a:cs typeface="Calibri"/>
              </a:rPr>
              <a:t>the</a:t>
            </a:r>
            <a:r>
              <a:rPr lang="de-DE">
                <a:latin typeface="Calibri"/>
                <a:cs typeface="Calibri"/>
              </a:rPr>
              <a:t> total Environment, </a:t>
            </a:r>
            <a:r>
              <a:rPr lang="de-DE">
                <a:solidFill>
                  <a:schemeClr val="accent2"/>
                </a:solidFill>
                <a:latin typeface="+mj-lt"/>
              </a:rPr>
              <a:t> </a:t>
            </a:r>
            <a:r>
              <a:rPr lang="en-GB">
                <a:solidFill>
                  <a:schemeClr val="accent2"/>
                </a:solidFill>
                <a:latin typeface="Calibri"/>
                <a:cs typeface="Calibri"/>
                <a:hlinkClick r:id="rId4">
                  <a:extLst>
                    <a:ext uri="{A12FA001-AC4F-418D-AE19-62706E023703}">
                      <ahyp:hlinkClr xmlns:ahyp="http://schemas.microsoft.com/office/drawing/2018/hyperlinkcolor" val="tx"/>
                    </a:ext>
                  </a:extLst>
                </a:hlinkClick>
              </a:rPr>
              <a:t>doi.org/10.1016/j.scitotenv.2017.07.042</a:t>
            </a:r>
            <a:r>
              <a:rPr lang="en-GB">
                <a:latin typeface="Calibri"/>
                <a:cs typeface="Calibri"/>
              </a:rPr>
              <a:t>.</a:t>
            </a:r>
            <a:endParaRPr lang="de-DE">
              <a:latin typeface="Calibri"/>
              <a:cs typeface="Calibri"/>
            </a:endParaRPr>
          </a:p>
        </p:txBody>
      </p:sp>
      <p:sp>
        <p:nvSpPr>
          <p:cNvPr id="4" name="Textplatzhalter 3"/>
          <p:cNvSpPr>
            <a:spLocks noGrp="1"/>
          </p:cNvSpPr>
          <p:nvPr>
            <p:ph type="body" sz="quarter" idx="13"/>
          </p:nvPr>
        </p:nvSpPr>
        <p:spPr/>
        <p:txBody>
          <a:bodyPr/>
          <a:lstStyle/>
          <a:p>
            <a:r>
              <a:rPr lang="de-DE"/>
              <a:t>Lernziel: Wirkungen von Arzneistoffen in der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41</a:t>
            </a:fld>
            <a:endParaRPr lang="de-DE"/>
          </a:p>
        </p:txBody>
      </p:sp>
    </p:spTree>
    <p:extLst>
      <p:ext uri="{BB962C8B-B14F-4D97-AF65-F5344CB8AC3E}">
        <p14:creationId xmlns:p14="http://schemas.microsoft.com/office/powerpoint/2010/main" val="23260351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latin typeface="Calibri"/>
                <a:cs typeface="Calibri"/>
              </a:rPr>
              <a:t>NSAIDs </a:t>
            </a:r>
            <a:r>
              <a:rPr lang="en-US" err="1">
                <a:latin typeface="Calibri"/>
                <a:cs typeface="Calibri"/>
              </a:rPr>
              <a:t>reduzieren</a:t>
            </a:r>
            <a:r>
              <a:rPr lang="en-US">
                <a:latin typeface="Calibri"/>
                <a:cs typeface="Calibri"/>
              </a:rPr>
              <a:t> die </a:t>
            </a:r>
            <a:r>
              <a:rPr lang="en-US" err="1">
                <a:latin typeface="Calibri"/>
                <a:cs typeface="Calibri"/>
              </a:rPr>
              <a:t>Dicke</a:t>
            </a:r>
            <a:r>
              <a:rPr lang="en-US">
                <a:latin typeface="Calibri"/>
                <a:cs typeface="Calibri"/>
              </a:rPr>
              <a:t> der </a:t>
            </a:r>
            <a:r>
              <a:rPr lang="en-US" err="1">
                <a:latin typeface="Calibri"/>
                <a:cs typeface="Calibri"/>
              </a:rPr>
              <a:t>Eischalen</a:t>
            </a:r>
            <a:endParaRPr lang="de-DE"/>
          </a:p>
        </p:txBody>
      </p:sp>
      <p:sp>
        <p:nvSpPr>
          <p:cNvPr id="8" name="Inhaltsplatzhalter 7">
            <a:extLst>
              <a:ext uri="{FF2B5EF4-FFF2-40B4-BE49-F238E27FC236}">
                <a16:creationId xmlns:a16="http://schemas.microsoft.com/office/drawing/2014/main" id="{97B09881-C820-F718-4808-8A364C91B031}"/>
              </a:ext>
            </a:extLst>
          </p:cNvPr>
          <p:cNvSpPr>
            <a:spLocks noGrp="1"/>
          </p:cNvSpPr>
          <p:nvPr/>
        </p:nvSpPr>
        <p:spPr>
          <a:xfrm>
            <a:off x="552450" y="1602763"/>
            <a:ext cx="4103389" cy="4301149"/>
          </a:xfrm>
          <a:prstGeom prst="rect">
            <a:avLst/>
          </a:prstGeom>
        </p:spPr>
        <p:txBody>
          <a:bodyPr vert="horz" lIns="0" tIns="0" rIns="0" bIns="0" rtlCol="0" anchor="t">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b="1" cap="none" dirty="0" err="1">
                <a:latin typeface="Calibri"/>
                <a:ea typeface="+mn-lt"/>
                <a:cs typeface="+mn-lt"/>
              </a:rPr>
              <a:t>Hühner</a:t>
            </a:r>
            <a:r>
              <a:rPr lang="en-US" b="0" cap="none" dirty="0">
                <a:latin typeface="Calibri"/>
                <a:ea typeface="+mn-lt"/>
                <a:cs typeface="+mn-lt"/>
              </a:rPr>
              <a:t> </a:t>
            </a:r>
            <a:endParaRPr lang="en-US" b="0" cap="none" dirty="0">
              <a:latin typeface="Calibri"/>
              <a:cs typeface="Calibri"/>
            </a:endParaRPr>
          </a:p>
          <a:p>
            <a:pPr marL="285750" indent="-285750">
              <a:buClr>
                <a:schemeClr val="accent1"/>
              </a:buClr>
              <a:buFont typeface="Arial"/>
              <a:buChar char="•"/>
            </a:pPr>
            <a:r>
              <a:rPr lang="de-DE" b="0" cap="none" dirty="0">
                <a:latin typeface="Calibri"/>
                <a:ea typeface="ＭＳ Ｐゴシック"/>
              </a:rPr>
              <a:t>nach Gabe von  3 x 100 mg/d:  Dicke der Eischalen bis zu 40 % reduziert  (</a:t>
            </a:r>
            <a:r>
              <a:rPr lang="de-DE" b="0" cap="none" dirty="0" err="1">
                <a:latin typeface="Calibri"/>
                <a:ea typeface="ＭＳ Ｐゴシック"/>
              </a:rPr>
              <a:t>Lundholm</a:t>
            </a:r>
            <a:r>
              <a:rPr lang="de-DE" b="0" cap="none" dirty="0">
                <a:latin typeface="Calibri"/>
                <a:ea typeface="ＭＳ Ｐゴシック"/>
              </a:rPr>
              <a:t> 1985)</a:t>
            </a:r>
            <a:endParaRPr lang="en-US" b="0" cap="none" dirty="0">
              <a:latin typeface="Calibri"/>
              <a:cs typeface="Calibri"/>
            </a:endParaRPr>
          </a:p>
          <a:p>
            <a:pPr marL="285750" indent="-285750">
              <a:buClr>
                <a:schemeClr val="accent1"/>
              </a:buClr>
              <a:buFont typeface="Arial"/>
              <a:buChar char="•"/>
            </a:pPr>
            <a:r>
              <a:rPr lang="de-DE" b="0" cap="none" dirty="0">
                <a:latin typeface="Calibri"/>
                <a:ea typeface="ＭＳ Ｐゴシック"/>
              </a:rPr>
              <a:t>nach Injektion &lt; 10 mg/kg:  keine Eier oder sehr dünne Eischalen (Naidoo et al. 2007)</a:t>
            </a:r>
            <a:endParaRPr lang="de-DE" b="0" cap="none" dirty="0">
              <a:latin typeface="Calibri"/>
              <a:ea typeface="ＭＳ Ｐゴシック"/>
              <a:cs typeface="Calibri"/>
            </a:endParaRPr>
          </a:p>
          <a:p>
            <a:pPr>
              <a:buClr>
                <a:schemeClr val="accent1"/>
              </a:buClr>
            </a:pPr>
            <a:endParaRPr lang="en-US" b="0" cap="none" dirty="0">
              <a:latin typeface="Calibri"/>
              <a:cs typeface="Calibri"/>
            </a:endParaRPr>
          </a:p>
          <a:p>
            <a:r>
              <a:rPr lang="de-DE" sz="1600" b="1" cap="none" dirty="0">
                <a:latin typeface="Calibri"/>
                <a:ea typeface="ＭＳ Ｐゴシック"/>
              </a:rPr>
              <a:t>Japanische Wachtel</a:t>
            </a:r>
            <a:endParaRPr lang="en-US" sz="1600" b="0" cap="none" dirty="0">
              <a:latin typeface="Calibri"/>
              <a:cs typeface="Calibri"/>
            </a:endParaRPr>
          </a:p>
          <a:p>
            <a:pPr marL="285750" indent="-285750">
              <a:buClr>
                <a:schemeClr val="accent1"/>
              </a:buClr>
              <a:buFont typeface="Arial"/>
              <a:buChar char="•"/>
            </a:pPr>
            <a:r>
              <a:rPr lang="de-DE" b="0" cap="none" dirty="0">
                <a:latin typeface="Calibri"/>
                <a:ea typeface="ＭＳ Ｐゴシック"/>
              </a:rPr>
              <a:t>nach Gabe von 0,5 mg/kg:  Dicke der Eischalen reduziert (Singh et al. 2011)</a:t>
            </a:r>
            <a:endParaRPr lang="en-US" b="0" cap="none" dirty="0">
              <a:latin typeface="Calibri"/>
              <a:ea typeface="Cambria"/>
              <a:cs typeface="Calibri"/>
            </a:endParaRPr>
          </a:p>
        </p:txBody>
      </p:sp>
      <p:sp>
        <p:nvSpPr>
          <p:cNvPr id="11" name="Rechteck: diagonal liegende Ecken abgerundet 8">
            <a:extLst>
              <a:ext uri="{FF2B5EF4-FFF2-40B4-BE49-F238E27FC236}">
                <a16:creationId xmlns:a16="http://schemas.microsoft.com/office/drawing/2014/main" id="{1253D7E7-E159-B8E4-4BCE-A1C353D501AB}"/>
              </a:ext>
            </a:extLst>
          </p:cNvPr>
          <p:cNvSpPr/>
          <p:nvPr/>
        </p:nvSpPr>
        <p:spPr>
          <a:xfrm>
            <a:off x="552000" y="4350464"/>
            <a:ext cx="4823920" cy="1853025"/>
          </a:xfrm>
          <a:prstGeom prst="snip2DiagRect">
            <a:avLst/>
          </a:prstGeom>
          <a:solidFill>
            <a:schemeClr val="accent2"/>
          </a:solidFill>
        </p:spPr>
        <p:txBody>
          <a:bodyPr wrap="square" lIns="91440" tIns="108000" rIns="91440" bIns="180000" anchor="ctr">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ts val="600"/>
              </a:spcAft>
              <a:defRPr/>
            </a:pPr>
            <a:r>
              <a:rPr kumimoji="0" lang="de-DE" sz="1400" b="1" i="0" u="none" strike="noStrike" kern="0" spc="0" normalizeH="0" noProof="0" dirty="0">
                <a:ln>
                  <a:noFill/>
                </a:ln>
                <a:solidFill>
                  <a:schemeClr val="bg1"/>
                </a:solidFill>
                <a:effectLst/>
                <a:uLnTx/>
                <a:uFillTx/>
                <a:latin typeface="Calibri"/>
                <a:ea typeface="+mn-ea"/>
                <a:cs typeface="+mn-cs"/>
              </a:rPr>
              <a:t>Vermuteter Mechanismus:</a:t>
            </a:r>
            <a:r>
              <a:rPr lang="de-DE" sz="1400" b="1" kern="0" dirty="0">
                <a:solidFill>
                  <a:schemeClr val="bg1"/>
                </a:solidFill>
                <a:latin typeface="Calibri"/>
              </a:rPr>
              <a:t> </a:t>
            </a:r>
            <a:endParaRPr lang="de-DE" sz="1400" b="1" i="0" u="none" strike="noStrike" kern="0" spc="0" normalizeH="0" noProof="0" dirty="0">
              <a:ln>
                <a:noFill/>
              </a:ln>
              <a:solidFill>
                <a:schemeClr val="bg1"/>
              </a:solidFill>
              <a:effectLst/>
              <a:uLnTx/>
              <a:uFillTx/>
              <a:latin typeface="Calibri"/>
              <a:cs typeface="Calibri"/>
            </a:endParaRPr>
          </a:p>
          <a:p>
            <a:pPr marL="285750" marR="0" lvl="0" indent="-285750" defTabSz="914400" eaLnBrk="1" fontAlgn="base" latinLnBrk="0" hangingPunct="1">
              <a:spcBef>
                <a:spcPct val="0"/>
              </a:spcBef>
              <a:spcAft>
                <a:spcPts val="600"/>
              </a:spcAft>
              <a:buClrTx/>
              <a:buSzTx/>
              <a:buFont typeface="Arial" panose="020B0604020202020204" pitchFamily="34" charset="0"/>
              <a:buChar char="•"/>
              <a:tabLst/>
              <a:defRPr/>
            </a:pPr>
            <a:r>
              <a:rPr kumimoji="0" lang="de-DE" sz="1400" b="1" i="0" u="none" strike="noStrike" kern="0" cap="none" spc="0" normalizeH="0" baseline="0" noProof="0" dirty="0">
                <a:ln>
                  <a:noFill/>
                </a:ln>
                <a:solidFill>
                  <a:schemeClr val="bg1"/>
                </a:solidFill>
                <a:effectLst/>
                <a:uLnTx/>
                <a:uFillTx/>
                <a:latin typeface="Calibri"/>
                <a:ea typeface="+mn-ea"/>
                <a:cs typeface="+mn-cs"/>
              </a:rPr>
              <a:t>Inhibition der </a:t>
            </a:r>
            <a:r>
              <a:rPr kumimoji="0" lang="de-DE" sz="1400" b="1" i="0" u="none" strike="noStrike" kern="0" cap="none" spc="0" normalizeH="0" baseline="0" noProof="0" dirty="0" err="1">
                <a:ln>
                  <a:noFill/>
                </a:ln>
                <a:solidFill>
                  <a:schemeClr val="bg1"/>
                </a:solidFill>
                <a:effectLst/>
                <a:uLnTx/>
                <a:uFillTx/>
                <a:latin typeface="Calibri"/>
                <a:ea typeface="+mn-ea"/>
                <a:cs typeface="+mn-cs"/>
              </a:rPr>
              <a:t>Prostaglandinsynthese</a:t>
            </a:r>
            <a:r>
              <a:rPr kumimoji="0" lang="de-DE" sz="1400" b="1" i="0" u="none" strike="noStrike" kern="0" cap="none" spc="0" normalizeH="0" baseline="0" noProof="0" dirty="0">
                <a:ln>
                  <a:noFill/>
                </a:ln>
                <a:solidFill>
                  <a:schemeClr val="bg1"/>
                </a:solidFill>
                <a:effectLst/>
                <a:uLnTx/>
                <a:uFillTx/>
                <a:latin typeface="Calibri"/>
                <a:ea typeface="+mn-ea"/>
                <a:cs typeface="+mn-cs"/>
              </a:rPr>
              <a:t> durch Hemmung der Cyclooxygenase (</a:t>
            </a:r>
            <a:r>
              <a:rPr lang="de-DE" sz="1400" b="1" kern="0" dirty="0">
                <a:solidFill>
                  <a:schemeClr val="bg1"/>
                </a:solidFill>
                <a:latin typeface="Calibri"/>
              </a:rPr>
              <a:t>COX-1</a:t>
            </a:r>
            <a:r>
              <a:rPr kumimoji="0" lang="de-DE" sz="1400" b="1" i="0" u="none" strike="noStrike" kern="0" cap="none" spc="0" normalizeH="0" baseline="0" noProof="0" dirty="0">
                <a:ln>
                  <a:noFill/>
                </a:ln>
                <a:solidFill>
                  <a:schemeClr val="bg1"/>
                </a:solidFill>
                <a:effectLst/>
                <a:uLnTx/>
                <a:uFillTx/>
                <a:latin typeface="Calibri"/>
                <a:ea typeface="+mn-ea"/>
                <a:cs typeface="+mn-cs"/>
              </a:rPr>
              <a:t> und </a:t>
            </a:r>
            <a:r>
              <a:rPr lang="de-DE" sz="1400" b="1" kern="0" dirty="0">
                <a:solidFill>
                  <a:schemeClr val="bg1"/>
                </a:solidFill>
                <a:latin typeface="Calibri"/>
              </a:rPr>
              <a:t>COX-2</a:t>
            </a:r>
            <a:r>
              <a:rPr kumimoji="0" lang="de-DE" sz="1400" b="1" i="0" u="none" strike="noStrike" kern="0" cap="none" spc="0" normalizeH="0" baseline="0" noProof="0" dirty="0">
                <a:ln>
                  <a:noFill/>
                </a:ln>
                <a:solidFill>
                  <a:schemeClr val="bg1"/>
                </a:solidFill>
                <a:effectLst/>
                <a:uLnTx/>
                <a:uFillTx/>
                <a:latin typeface="Calibri"/>
                <a:ea typeface="+mn-ea"/>
                <a:cs typeface="+mn-cs"/>
              </a:rPr>
              <a:t>)</a:t>
            </a:r>
            <a:endParaRPr lang="de-DE" sz="1400" b="1" i="0" u="none" strike="noStrike" kern="0" cap="none" spc="0" normalizeH="0" baseline="0" noProof="0" dirty="0">
              <a:ln>
                <a:noFill/>
              </a:ln>
              <a:solidFill>
                <a:schemeClr val="bg1"/>
              </a:solidFill>
              <a:effectLst/>
              <a:uLnTx/>
              <a:uFillTx/>
              <a:latin typeface="Calibri"/>
              <a:cs typeface="Calibri"/>
            </a:endParaRPr>
          </a:p>
          <a:p>
            <a:pPr marL="285750" indent="-285750" fontAlgn="base">
              <a:spcBef>
                <a:spcPct val="0"/>
              </a:spcBef>
              <a:spcAft>
                <a:spcPts val="600"/>
              </a:spcAft>
              <a:buFont typeface="Arial" panose="020B0604020202020204" pitchFamily="34" charset="0"/>
              <a:buChar char="•"/>
              <a:defRPr/>
            </a:pPr>
            <a:r>
              <a:rPr kumimoji="0" lang="de-DE" sz="1400" b="1" i="0" u="none" strike="noStrike" kern="0" cap="none" spc="0" normalizeH="0" baseline="0" noProof="0" dirty="0">
                <a:ln>
                  <a:noFill/>
                </a:ln>
                <a:solidFill>
                  <a:schemeClr val="bg1"/>
                </a:solidFill>
                <a:effectLst/>
                <a:uLnTx/>
                <a:uFillTx/>
                <a:latin typeface="Calibri"/>
                <a:ea typeface="+mn-ea"/>
                <a:cs typeface="+mn-cs"/>
              </a:rPr>
              <a:t>Dadurch reduzierter Transport von Ca</a:t>
            </a:r>
            <a:r>
              <a:rPr kumimoji="0" lang="de-DE" sz="1400" b="1" i="0" u="none" strike="noStrike" kern="0" cap="none" spc="0" normalizeH="0" baseline="30000" noProof="0" dirty="0">
                <a:ln>
                  <a:noFill/>
                </a:ln>
                <a:solidFill>
                  <a:schemeClr val="bg1"/>
                </a:solidFill>
                <a:effectLst/>
                <a:uLnTx/>
                <a:uFillTx/>
                <a:latin typeface="Calibri"/>
                <a:ea typeface="+mn-ea"/>
                <a:cs typeface="+mn-cs"/>
              </a:rPr>
              <a:t>2+</a:t>
            </a:r>
            <a:r>
              <a:rPr lang="de-DE" sz="1400" b="1" kern="0" baseline="30000" dirty="0">
                <a:solidFill>
                  <a:schemeClr val="bg1"/>
                </a:solidFill>
                <a:latin typeface="Calibri"/>
              </a:rPr>
              <a:t> </a:t>
            </a:r>
            <a:r>
              <a:rPr kumimoji="0" lang="de-DE" sz="1400" b="1" i="0" u="none" strike="noStrike" kern="0" cap="none" spc="0" normalizeH="0" baseline="30000" noProof="0" dirty="0">
                <a:ln>
                  <a:noFill/>
                </a:ln>
                <a:solidFill>
                  <a:schemeClr val="bg1"/>
                </a:solidFill>
                <a:effectLst/>
                <a:uLnTx/>
                <a:uFillTx/>
                <a:latin typeface="Calibri"/>
                <a:ea typeface="+mn-ea"/>
                <a:cs typeface="+mn-cs"/>
              </a:rPr>
              <a:t> </a:t>
            </a:r>
            <a:r>
              <a:rPr kumimoji="0" lang="de-DE" sz="1400" b="1" i="0" u="none" strike="noStrike" kern="0" cap="none" spc="0" normalizeH="0" baseline="0" noProof="0" dirty="0">
                <a:ln>
                  <a:noFill/>
                </a:ln>
                <a:solidFill>
                  <a:schemeClr val="bg1"/>
                </a:solidFill>
                <a:effectLst/>
                <a:uLnTx/>
                <a:uFillTx/>
                <a:latin typeface="Calibri"/>
                <a:ea typeface="+mn-ea"/>
                <a:cs typeface="+mn-cs"/>
              </a:rPr>
              <a:t>zum sich entwickelnden Ei</a:t>
            </a:r>
            <a:endParaRPr kumimoji="0" lang="de-DE" sz="1400" b="0" i="0" u="none" strike="noStrike" kern="0" cap="none" spc="0" normalizeH="0" baseline="0" noProof="0" dirty="0">
              <a:ln>
                <a:noFill/>
              </a:ln>
              <a:solidFill>
                <a:schemeClr val="bg1"/>
              </a:solidFill>
              <a:effectLst/>
              <a:uLnTx/>
              <a:uFillTx/>
              <a:latin typeface="Calibri"/>
              <a:ea typeface="+mn-ea"/>
              <a:cs typeface="+mn-cs"/>
            </a:endParaRPr>
          </a:p>
        </p:txBody>
      </p:sp>
      <p:pic>
        <p:nvPicPr>
          <p:cNvPr id="15" name="Grafik 6" descr="Zeichnung Adler">
            <a:extLst>
              <a:ext uri="{FF2B5EF4-FFF2-40B4-BE49-F238E27FC236}">
                <a16:creationId xmlns:a16="http://schemas.microsoft.com/office/drawing/2014/main" id="{E4AFFA2C-E9A3-A0E4-C155-0A93BE0D699E}"/>
              </a:ext>
            </a:extLst>
          </p:cNvPr>
          <p:cNvPicPr>
            <a:picLocks noChangeAspect="1"/>
          </p:cNvPicPr>
          <p:nvPr/>
        </p:nvPicPr>
        <p:blipFill rotWithShape="1">
          <a:blip r:embed="rId2"/>
          <a:srcRect l="12715" r="15120" b="-490"/>
          <a:stretch/>
        </p:blipFill>
        <p:spPr>
          <a:xfrm>
            <a:off x="10034590" y="620688"/>
            <a:ext cx="1631560" cy="1600394"/>
          </a:xfrm>
          <a:prstGeom prst="rect">
            <a:avLst/>
          </a:prstGeom>
        </p:spPr>
      </p:pic>
      <p:sp>
        <p:nvSpPr>
          <p:cNvPr id="17" name="Textfeld 10">
            <a:extLst>
              <a:ext uri="{FF2B5EF4-FFF2-40B4-BE49-F238E27FC236}">
                <a16:creationId xmlns:a16="http://schemas.microsoft.com/office/drawing/2014/main" id="{E9EB1A66-4246-1411-B7BE-FCE10F49AD01}"/>
              </a:ext>
            </a:extLst>
          </p:cNvPr>
          <p:cNvSpPr txBox="1"/>
          <p:nvPr/>
        </p:nvSpPr>
        <p:spPr>
          <a:xfrm>
            <a:off x="8760296" y="1853864"/>
            <a:ext cx="1728192" cy="246221"/>
          </a:xfrm>
          <a:prstGeom prst="rect">
            <a:avLst/>
          </a:prstGeom>
          <a:noFill/>
        </p:spPr>
        <p:txBody>
          <a:bodyPr wrap="square" lIns="91440" tIns="45720" rIns="91440" bIns="45720" rtlCol="0" anchor="t">
            <a:spAutoFit/>
          </a:bodyPr>
          <a:lstStyle/>
          <a:p>
            <a:r>
              <a:rPr lang="de-DE" sz="1000"/>
              <a:t>Erstellt mit BioRender.com</a:t>
            </a:r>
            <a:endParaRPr lang="de-DE"/>
          </a:p>
        </p:txBody>
      </p:sp>
      <p:pic>
        <p:nvPicPr>
          <p:cNvPr id="16" name="Grafik 8" descr="Prinzipdarstellung">
            <a:extLst>
              <a:ext uri="{FF2B5EF4-FFF2-40B4-BE49-F238E27FC236}">
                <a16:creationId xmlns:a16="http://schemas.microsoft.com/office/drawing/2014/main" id="{4EF548A3-A6FB-F00F-BEBF-1911F8FC9FD7}"/>
              </a:ext>
            </a:extLst>
          </p:cNvPr>
          <p:cNvPicPr>
            <a:picLocks noChangeAspect="1"/>
          </p:cNvPicPr>
          <p:nvPr/>
        </p:nvPicPr>
        <p:blipFill rotWithShape="1">
          <a:blip r:embed="rId3"/>
          <a:srcRect l="12486" r="12080"/>
          <a:stretch/>
        </p:blipFill>
        <p:spPr>
          <a:xfrm>
            <a:off x="7031782" y="2201549"/>
            <a:ext cx="4521391" cy="3248745"/>
          </a:xfrm>
          <a:prstGeom prst="rect">
            <a:avLst/>
          </a:prstGeom>
          <a:ln>
            <a:solidFill>
              <a:sysClr val="windowText" lastClr="000000"/>
            </a:solidFill>
          </a:ln>
        </p:spPr>
      </p:pic>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6854958" y="6182977"/>
            <a:ext cx="4707015" cy="260648"/>
          </a:xfrm>
        </p:spPr>
        <p:txBody>
          <a:bodyPr vert="horz" lIns="0" tIns="0" rIns="0" bIns="0" rtlCol="0" anchor="t">
            <a:noAutofit/>
          </a:bodyPr>
          <a:lstStyle/>
          <a:p>
            <a:pPr fontAlgn="base">
              <a:spcBef>
                <a:spcPct val="0"/>
              </a:spcBef>
              <a:spcAft>
                <a:spcPct val="0"/>
              </a:spcAft>
              <a:defRPr/>
            </a:pPr>
            <a:r>
              <a:rPr lang="en-GB">
                <a:latin typeface="Calibri"/>
                <a:ea typeface="ＭＳ Ｐゴシック"/>
              </a:rPr>
              <a:t>Quelle: De</a:t>
            </a:r>
            <a:r>
              <a:rPr lang="en-GB" sz="1000">
                <a:latin typeface="Calibri"/>
                <a:ea typeface="ＭＳ Ｐゴシック"/>
              </a:rPr>
              <a:t> </a:t>
            </a:r>
            <a:r>
              <a:rPr lang="en-GB" sz="1000" err="1">
                <a:latin typeface="Calibri"/>
                <a:ea typeface="ＭＳ Ｐゴシック"/>
              </a:rPr>
              <a:t>Solla</a:t>
            </a:r>
            <a:r>
              <a:rPr lang="en-GB" sz="1000">
                <a:latin typeface="Calibri"/>
                <a:ea typeface="ＭＳ Ｐゴシック"/>
              </a:rPr>
              <a:t> et al. (2023). Environment International</a:t>
            </a:r>
            <a:r>
              <a:rPr lang="en-GB">
                <a:latin typeface="Calibri"/>
                <a:ea typeface="ＭＳ Ｐゴシック"/>
              </a:rPr>
              <a:t>,</a:t>
            </a:r>
            <a:r>
              <a:rPr lang="en-GB">
                <a:latin typeface="Calibri"/>
                <a:ea typeface="ＭＳ Ｐゴシック"/>
                <a:cs typeface="Calibri"/>
              </a:rPr>
              <a:t> </a:t>
            </a:r>
            <a:r>
              <a:rPr lang="de-DE">
                <a:solidFill>
                  <a:schemeClr val="accent2"/>
                </a:solidFill>
                <a:latin typeface="+mj-lt"/>
              </a:rPr>
              <a:t> </a:t>
            </a:r>
            <a:r>
              <a:rPr lang="en-GB">
                <a:solidFill>
                  <a:schemeClr val="accent2"/>
                </a:solidFill>
                <a:latin typeface="Calibri"/>
                <a:cs typeface="Calibri"/>
                <a:hlinkClick r:id="rId4">
                  <a:extLst>
                    <a:ext uri="{A12FA001-AC4F-418D-AE19-62706E023703}">
                      <ahyp:hlinkClr xmlns:ahyp="http://schemas.microsoft.com/office/drawing/2018/hyperlinkcolor" val="tx"/>
                    </a:ext>
                  </a:extLst>
                </a:hlinkClick>
              </a:rPr>
              <a:t>doi.org/10.1016/j.envint.2022.107638</a:t>
            </a:r>
            <a:endParaRPr lang="en-GB">
              <a:solidFill>
                <a:schemeClr val="accent2"/>
              </a:solidFill>
              <a:latin typeface="Calibri"/>
              <a:ea typeface="ＭＳ Ｐゴシック"/>
              <a:cs typeface="Calibri"/>
            </a:endParaRPr>
          </a:p>
          <a:p>
            <a:pPr fontAlgn="base">
              <a:spcBef>
                <a:spcPct val="0"/>
              </a:spcBef>
              <a:spcAft>
                <a:spcPct val="0"/>
              </a:spcAft>
              <a:defRPr/>
            </a:pPr>
            <a:endParaRPr lang="en-GB" sz="1000">
              <a:latin typeface="Calibri"/>
              <a:ea typeface="ＭＳ Ｐゴシック" charset="0"/>
              <a:cs typeface="Calibri"/>
            </a:endParaRPr>
          </a:p>
        </p:txBody>
      </p:sp>
      <p:sp>
        <p:nvSpPr>
          <p:cNvPr id="4" name="Textplatzhalter 3"/>
          <p:cNvSpPr>
            <a:spLocks noGrp="1"/>
          </p:cNvSpPr>
          <p:nvPr>
            <p:ph type="body" sz="quarter" idx="13"/>
          </p:nvPr>
        </p:nvSpPr>
        <p:spPr/>
        <p:txBody>
          <a:bodyPr/>
          <a:lstStyle/>
          <a:p>
            <a:r>
              <a:rPr lang="de-DE"/>
              <a:t>Lernziel: Eintragspfade und Vorkommen von Arzneistoffen in der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42</a:t>
            </a:fld>
            <a:endParaRPr lang="de-DE"/>
          </a:p>
        </p:txBody>
      </p:sp>
    </p:spTree>
    <p:extLst>
      <p:ext uri="{BB962C8B-B14F-4D97-AF65-F5344CB8AC3E}">
        <p14:creationId xmlns:p14="http://schemas.microsoft.com/office/powerpoint/2010/main" val="5065347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Diclofenac</a:t>
            </a:r>
            <a:r>
              <a:rPr lang="de-DE" dirty="0"/>
              <a:t> – Toxizität bei Geiern</a:t>
            </a:r>
          </a:p>
        </p:txBody>
      </p:sp>
      <p:sp>
        <p:nvSpPr>
          <p:cNvPr id="6" name="Rectangle 3">
            <a:extLst>
              <a:ext uri="{FF2B5EF4-FFF2-40B4-BE49-F238E27FC236}">
                <a16:creationId xmlns:a16="http://schemas.microsoft.com/office/drawing/2014/main" id="{CB76B180-1B2B-547E-6251-86D77EF16937}"/>
              </a:ext>
            </a:extLst>
          </p:cNvPr>
          <p:cNvSpPr txBox="1">
            <a:spLocks noChangeArrowheads="1"/>
          </p:cNvSpPr>
          <p:nvPr/>
        </p:nvSpPr>
        <p:spPr bwMode="auto">
          <a:xfrm>
            <a:off x="552450" y="1428959"/>
            <a:ext cx="6229350" cy="177728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0" tIns="45720" rIns="91440" bIns="45720" rtlCol="0">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spcBef>
                <a:spcPts val="300"/>
              </a:spcBef>
              <a:defRPr/>
            </a:pPr>
            <a:r>
              <a:rPr lang="de-DE" altLang="de-DE" sz="1600" cap="none" dirty="0">
                <a:latin typeface="+mj-lt"/>
              </a:rPr>
              <a:t>Effekt auf Populationsebene</a:t>
            </a:r>
          </a:p>
          <a:p>
            <a:pPr marL="285750" indent="-285750">
              <a:spcBef>
                <a:spcPts val="300"/>
              </a:spcBef>
              <a:buClr>
                <a:schemeClr val="accent1"/>
              </a:buClr>
              <a:buFont typeface="Arial" pitchFamily="34" charset="0"/>
              <a:buChar char="•"/>
              <a:defRPr/>
            </a:pPr>
            <a:r>
              <a:rPr lang="de-DE" altLang="de-DE" b="0" cap="none" dirty="0">
                <a:latin typeface="+mj-lt"/>
              </a:rPr>
              <a:t>Populationsrückgang von 3 einheimischen Geierarten um</a:t>
            </a:r>
            <a:br>
              <a:rPr lang="de-DE" altLang="de-DE" b="0" cap="none" dirty="0">
                <a:latin typeface="+mj-lt"/>
              </a:rPr>
            </a:br>
            <a:r>
              <a:rPr lang="de-DE" altLang="de-DE" b="0" cap="none" dirty="0">
                <a:latin typeface="+mj-lt"/>
              </a:rPr>
              <a:t>bis zu 97 % durch Nierenversagen</a:t>
            </a:r>
          </a:p>
          <a:p>
            <a:pPr marL="285750" indent="-285750">
              <a:spcBef>
                <a:spcPts val="300"/>
              </a:spcBef>
              <a:buClr>
                <a:schemeClr val="accent1"/>
              </a:buClr>
              <a:buFont typeface="Arial" pitchFamily="34" charset="0"/>
              <a:buChar char="•"/>
              <a:defRPr/>
            </a:pPr>
            <a:r>
              <a:rPr lang="de-DE" altLang="de-DE" b="0" cap="none" dirty="0">
                <a:latin typeface="+mj-lt"/>
              </a:rPr>
              <a:t>Ursache: </a:t>
            </a:r>
            <a:r>
              <a:rPr lang="de-DE" altLang="de-DE" b="0" i="1" cap="none" dirty="0">
                <a:latin typeface="+mj-lt"/>
              </a:rPr>
              <a:t>Sekundär-Vergiftung</a:t>
            </a:r>
            <a:r>
              <a:rPr lang="de-DE" altLang="de-DE" b="0" cap="none" dirty="0">
                <a:latin typeface="+mj-lt"/>
              </a:rPr>
              <a:t> durch Tierkadaver, </a:t>
            </a:r>
            <a:br>
              <a:rPr lang="de-DE" altLang="de-DE" b="0" cap="none" dirty="0">
                <a:latin typeface="+mj-lt"/>
              </a:rPr>
            </a:br>
            <a:r>
              <a:rPr lang="de-DE" altLang="de-DE" b="0" cap="none" dirty="0">
                <a:latin typeface="+mj-lt"/>
              </a:rPr>
              <a:t>die mit </a:t>
            </a:r>
            <a:r>
              <a:rPr lang="de-DE" altLang="de-DE" b="0" cap="none" dirty="0" err="1">
                <a:latin typeface="+mj-lt"/>
              </a:rPr>
              <a:t>Diclofenac</a:t>
            </a:r>
            <a:r>
              <a:rPr lang="de-DE" altLang="de-DE" b="0" cap="none" dirty="0">
                <a:latin typeface="+mj-lt"/>
              </a:rPr>
              <a:t> behandelt wurden</a:t>
            </a:r>
          </a:p>
          <a:p>
            <a:pPr marL="285750" indent="-285750">
              <a:spcBef>
                <a:spcPts val="300"/>
              </a:spcBef>
              <a:buClr>
                <a:schemeClr val="accent1"/>
              </a:buClr>
              <a:buFont typeface="Arial" pitchFamily="34" charset="0"/>
              <a:buChar char="•"/>
              <a:defRPr/>
            </a:pPr>
            <a:r>
              <a:rPr lang="de-DE" altLang="de-DE" b="0" cap="none" dirty="0">
                <a:latin typeface="+mj-lt"/>
              </a:rPr>
              <a:t>Den einheimischen Geiern fehlt das Enzym um </a:t>
            </a:r>
            <a:r>
              <a:rPr lang="de-DE" altLang="de-DE" b="0" cap="none" dirty="0" err="1">
                <a:latin typeface="+mj-lt"/>
              </a:rPr>
              <a:t>Diclofenac</a:t>
            </a:r>
            <a:r>
              <a:rPr lang="de-DE" altLang="de-DE" b="0" cap="none" dirty="0">
                <a:latin typeface="+mj-lt"/>
              </a:rPr>
              <a:t> abzubauen.</a:t>
            </a:r>
          </a:p>
          <a:p>
            <a:pPr>
              <a:lnSpc>
                <a:spcPct val="150000"/>
              </a:lnSpc>
              <a:spcBef>
                <a:spcPts val="300"/>
              </a:spcBef>
              <a:defRPr/>
            </a:pPr>
            <a:endParaRPr lang="de-DE" altLang="de-DE" sz="1600" dirty="0">
              <a:solidFill>
                <a:schemeClr val="tx2"/>
              </a:solidFill>
              <a:latin typeface="+mj-lt"/>
            </a:endParaRPr>
          </a:p>
        </p:txBody>
      </p:sp>
      <p:sp>
        <p:nvSpPr>
          <p:cNvPr id="8" name="Rechteck: diagonal liegende Ecken abgerundet 8">
            <a:extLst>
              <a:ext uri="{FF2B5EF4-FFF2-40B4-BE49-F238E27FC236}">
                <a16:creationId xmlns:a16="http://schemas.microsoft.com/office/drawing/2014/main" id="{77E0666E-04E4-D914-979E-488B48A55F24}"/>
              </a:ext>
            </a:extLst>
          </p:cNvPr>
          <p:cNvSpPr/>
          <p:nvPr/>
        </p:nvSpPr>
        <p:spPr>
          <a:xfrm>
            <a:off x="552000" y="3968371"/>
            <a:ext cx="5544000" cy="1706101"/>
          </a:xfrm>
          <a:prstGeom prst="snip2DiagRect">
            <a:avLst/>
          </a:prstGeom>
          <a:solidFill>
            <a:schemeClr val="accent2"/>
          </a:solidFill>
        </p:spPr>
        <p:txBody>
          <a:bodyPr wrap="square" lIns="91440" tIns="108000" rIns="91440" bIns="180000" anchor="ctr">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0" indent="-285750" fontAlgn="base">
              <a:spcBef>
                <a:spcPct val="0"/>
              </a:spcBef>
              <a:spcAft>
                <a:spcPts val="600"/>
              </a:spcAft>
              <a:buFont typeface="Arial" panose="020B0604020202020204" pitchFamily="34" charset="0"/>
              <a:buChar char="•"/>
              <a:defRPr/>
            </a:pPr>
            <a:r>
              <a:rPr lang="de-DE" sz="1600" b="1" kern="0" dirty="0">
                <a:solidFill>
                  <a:schemeClr val="bg1"/>
                </a:solidFill>
                <a:latin typeface="Calibri"/>
              </a:rPr>
              <a:t>Kühe sind heilige Tiere im Hinduismus </a:t>
            </a:r>
          </a:p>
          <a:p>
            <a:pPr marL="285750" lvl="0" indent="-285750" fontAlgn="base">
              <a:spcBef>
                <a:spcPct val="0"/>
              </a:spcBef>
              <a:spcAft>
                <a:spcPts val="600"/>
              </a:spcAft>
              <a:buFont typeface="Arial" panose="020B0604020202020204" pitchFamily="34" charset="0"/>
              <a:buChar char="•"/>
              <a:defRPr/>
            </a:pPr>
            <a:r>
              <a:rPr lang="de-DE" sz="1600" b="1" kern="0" dirty="0">
                <a:solidFill>
                  <a:schemeClr val="bg1"/>
                </a:solidFill>
                <a:latin typeface="Calibri"/>
              </a:rPr>
              <a:t>Einsatz von </a:t>
            </a:r>
            <a:r>
              <a:rPr lang="de-DE" sz="1600" b="1" kern="0" dirty="0" err="1">
                <a:solidFill>
                  <a:schemeClr val="bg1"/>
                </a:solidFill>
                <a:latin typeface="Calibri"/>
              </a:rPr>
              <a:t>Diclofenac</a:t>
            </a:r>
            <a:r>
              <a:rPr lang="de-DE" sz="1600" b="1" kern="0" dirty="0">
                <a:solidFill>
                  <a:schemeClr val="bg1"/>
                </a:solidFill>
                <a:latin typeface="Calibri"/>
              </a:rPr>
              <a:t> in der Palliativmedizin bei Kühen innerhalb der Hindu Gemeinschaften</a:t>
            </a:r>
          </a:p>
          <a:p>
            <a:pPr marL="285750" lvl="0" indent="-285750" fontAlgn="base">
              <a:spcBef>
                <a:spcPct val="0"/>
              </a:spcBef>
              <a:spcAft>
                <a:spcPts val="600"/>
              </a:spcAft>
              <a:buFont typeface="Arial" panose="020B0604020202020204" pitchFamily="34" charset="0"/>
              <a:buChar char="•"/>
              <a:defRPr/>
            </a:pPr>
            <a:r>
              <a:rPr lang="de-DE" sz="1600" b="1" kern="0" dirty="0">
                <a:solidFill>
                  <a:schemeClr val="bg1"/>
                </a:solidFill>
                <a:latin typeface="Calibri"/>
              </a:rPr>
              <a:t>Kühe sind die primäre Nahrung von Geiern in Süd-Asien</a:t>
            </a:r>
          </a:p>
        </p:txBody>
      </p:sp>
      <p:pic>
        <p:nvPicPr>
          <p:cNvPr id="9" name="Grafik 8" descr="Prinzipdarstellung Diclofenac - Toxizität bei Geiern">
            <a:extLst>
              <a:ext uri="{FF2B5EF4-FFF2-40B4-BE49-F238E27FC236}">
                <a16:creationId xmlns:a16="http://schemas.microsoft.com/office/drawing/2014/main" id="{16C2A277-6E76-BD71-FBC5-02402EF34C5B}"/>
              </a:ext>
            </a:extLst>
          </p:cNvPr>
          <p:cNvPicPr>
            <a:picLocks noChangeAspect="1"/>
          </p:cNvPicPr>
          <p:nvPr/>
        </p:nvPicPr>
        <p:blipFill rotWithShape="1">
          <a:blip r:embed="rId2"/>
          <a:srcRect l="31342" t="3221" r="40473" b="4199"/>
          <a:stretch/>
        </p:blipFill>
        <p:spPr>
          <a:xfrm>
            <a:off x="7315516" y="574261"/>
            <a:ext cx="2275403" cy="5255833"/>
          </a:xfrm>
          <a:prstGeom prst="rect">
            <a:avLst/>
          </a:prstGeom>
        </p:spPr>
      </p:pic>
      <p:sp>
        <p:nvSpPr>
          <p:cNvPr id="3" name="Textfeld 11">
            <a:extLst>
              <a:ext uri="{FF2B5EF4-FFF2-40B4-BE49-F238E27FC236}">
                <a16:creationId xmlns:a16="http://schemas.microsoft.com/office/drawing/2014/main" id="{D3A8B654-C5F9-C567-CDA6-EC9261AA5A31}"/>
              </a:ext>
            </a:extLst>
          </p:cNvPr>
          <p:cNvSpPr txBox="1"/>
          <p:nvPr/>
        </p:nvSpPr>
        <p:spPr>
          <a:xfrm>
            <a:off x="9086360" y="5435818"/>
            <a:ext cx="147580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de-DE" sz="1000">
                <a:ea typeface="Cambria"/>
              </a:rPr>
              <a:t>Erstellt mit BioRender.com</a:t>
            </a:r>
          </a:p>
        </p:txBody>
      </p:sp>
      <p:sp>
        <p:nvSpPr>
          <p:cNvPr id="10" name="Text Placeholder 9">
            <a:extLst>
              <a:ext uri="{FF2B5EF4-FFF2-40B4-BE49-F238E27FC236}">
                <a16:creationId xmlns:a16="http://schemas.microsoft.com/office/drawing/2014/main" id="{9E312C3D-CE23-3B50-8DB8-F9947E43A0E7}"/>
              </a:ext>
            </a:extLst>
          </p:cNvPr>
          <p:cNvSpPr>
            <a:spLocks noGrp="1"/>
          </p:cNvSpPr>
          <p:nvPr>
            <p:ph type="body" sz="quarter" idx="15"/>
          </p:nvPr>
        </p:nvSpPr>
        <p:spPr>
          <a:xfrm>
            <a:off x="4667713" y="6292505"/>
            <a:ext cx="6938433" cy="125412"/>
          </a:xfrm>
        </p:spPr>
        <p:txBody>
          <a:bodyPr vert="horz" lIns="0" tIns="0" rIns="0" bIns="0" rtlCol="0" anchor="t">
            <a:noAutofit/>
          </a:bodyPr>
          <a:lstStyle/>
          <a:p>
            <a:r>
              <a:rPr lang="de-DE" dirty="0">
                <a:latin typeface="Calibri"/>
                <a:ea typeface="Calibri"/>
                <a:cs typeface="Arial"/>
              </a:rPr>
              <a:t>Quelle: J. Lindsay Oaks et al. </a:t>
            </a:r>
            <a:r>
              <a:rPr lang="en-US" dirty="0">
                <a:latin typeface="Calibri"/>
                <a:ea typeface="Calibri"/>
                <a:cs typeface="Arial"/>
              </a:rPr>
              <a:t>(2004), Nature</a:t>
            </a:r>
            <a:r>
              <a:rPr lang="en-US" dirty="0">
                <a:latin typeface="Calibri"/>
                <a:cs typeface="Arial"/>
              </a:rPr>
              <a:t>, </a:t>
            </a:r>
            <a:r>
              <a:rPr lang="de-DE" dirty="0">
                <a:solidFill>
                  <a:schemeClr val="accent2"/>
                </a:solidFill>
                <a:latin typeface="+mj-lt"/>
              </a:rPr>
              <a:t> </a:t>
            </a:r>
            <a:r>
              <a:rPr lang="en-GB" dirty="0">
                <a:solidFill>
                  <a:schemeClr val="accent2"/>
                </a:solidFill>
                <a:latin typeface="Calibri"/>
                <a:cs typeface="Calibri"/>
                <a:hlinkClick r:id="rId3">
                  <a:extLst>
                    <a:ext uri="{A12FA001-AC4F-418D-AE19-62706E023703}">
                      <ahyp:hlinkClr xmlns:ahyp="http://schemas.microsoft.com/office/drawing/2018/hyperlinkcolor" val="tx"/>
                    </a:ext>
                  </a:extLst>
                </a:hlinkClick>
              </a:rPr>
              <a:t>dx.doi.org/10.1038/nature02317</a:t>
            </a:r>
            <a:r>
              <a:rPr lang="en-GB" dirty="0">
                <a:latin typeface="Calibri"/>
                <a:cs typeface="Calibri"/>
              </a:rPr>
              <a:t>.</a:t>
            </a:r>
            <a:endParaRPr lang="de-DE" dirty="0">
              <a:latin typeface="Calibri"/>
              <a:cs typeface="Calibri"/>
            </a:endParaRPr>
          </a:p>
          <a:p>
            <a:endParaRPr lang="de-DE" dirty="0">
              <a:cs typeface="Calibri"/>
            </a:endParaRPr>
          </a:p>
        </p:txBody>
      </p:sp>
      <p:sp>
        <p:nvSpPr>
          <p:cNvPr id="4" name="Textplatzhalter 3"/>
          <p:cNvSpPr>
            <a:spLocks noGrp="1"/>
          </p:cNvSpPr>
          <p:nvPr>
            <p:ph type="body" sz="quarter" idx="13"/>
          </p:nvPr>
        </p:nvSpPr>
        <p:spPr/>
        <p:txBody>
          <a:bodyPr/>
          <a:lstStyle/>
          <a:p>
            <a:r>
              <a:rPr lang="de-DE"/>
              <a:t>Lernziel: Wirkungen von Arzneistoffen in der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43</a:t>
            </a:fld>
            <a:endParaRPr lang="de-DE"/>
          </a:p>
        </p:txBody>
      </p:sp>
    </p:spTree>
    <p:extLst>
      <p:ext uri="{BB962C8B-B14F-4D97-AF65-F5344CB8AC3E}">
        <p14:creationId xmlns:p14="http://schemas.microsoft.com/office/powerpoint/2010/main" val="41341356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latin typeface="Calibri"/>
                <a:cs typeface="Calibri"/>
              </a:rPr>
              <a:t>Diclofenac</a:t>
            </a:r>
            <a:r>
              <a:rPr lang="de-DE" dirty="0">
                <a:latin typeface="Calibri"/>
                <a:cs typeface="Calibri"/>
              </a:rPr>
              <a:t> </a:t>
            </a:r>
            <a:r>
              <a:rPr lang="de-DE" dirty="0"/>
              <a:t>–</a:t>
            </a:r>
            <a:r>
              <a:rPr lang="de-DE" dirty="0">
                <a:latin typeface="Calibri"/>
                <a:cs typeface="Calibri"/>
              </a:rPr>
              <a:t> Verbrauchtrends in Deutschland</a:t>
            </a:r>
            <a:endParaRPr lang="de-DE" dirty="0">
              <a:cs typeface="Calibri"/>
            </a:endParaRPr>
          </a:p>
        </p:txBody>
      </p:sp>
      <p:pic>
        <p:nvPicPr>
          <p:cNvPr id="7" name="Picture 6" descr="Flächendiagramm Diclofenac – Verbrauchtrends in Deutschland">
            <a:extLst>
              <a:ext uri="{FF2B5EF4-FFF2-40B4-BE49-F238E27FC236}">
                <a16:creationId xmlns:a16="http://schemas.microsoft.com/office/drawing/2014/main" id="{4B9CC525-AEF8-AEC3-B36D-E882AB625746}"/>
              </a:ext>
            </a:extLst>
          </p:cNvPr>
          <p:cNvPicPr>
            <a:picLocks noChangeAspect="1"/>
          </p:cNvPicPr>
          <p:nvPr/>
        </p:nvPicPr>
        <p:blipFill rotWithShape="1">
          <a:blip r:embed="rId3"/>
          <a:srcRect t="147" r="6407" b="14606"/>
          <a:stretch/>
        </p:blipFill>
        <p:spPr>
          <a:xfrm>
            <a:off x="4551925" y="1668564"/>
            <a:ext cx="7023965" cy="4545786"/>
          </a:xfrm>
          <a:prstGeom prst="rect">
            <a:avLst/>
          </a:prstGeom>
        </p:spPr>
      </p:pic>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4871864" y="6237288"/>
            <a:ext cx="6723239" cy="260648"/>
          </a:xfrm>
        </p:spPr>
        <p:txBody>
          <a:bodyPr vert="horz" lIns="0" tIns="0" rIns="0" bIns="0" rtlCol="0" anchor="t">
            <a:noAutofit/>
          </a:bodyPr>
          <a:lstStyle/>
          <a:p>
            <a:r>
              <a:rPr lang="de-DE" dirty="0">
                <a:latin typeface="Calibri"/>
                <a:cs typeface="Calibri"/>
              </a:rPr>
              <a:t>Quelle: Maack et al. (2023) UMID Heft 1</a:t>
            </a:r>
            <a:endParaRPr lang="de-DE" dirty="0">
              <a:cs typeface="Calibri"/>
            </a:endParaRPr>
          </a:p>
          <a:p>
            <a:r>
              <a:rPr lang="de-DE" dirty="0">
                <a:solidFill>
                  <a:schemeClr val="accent2"/>
                </a:solidFill>
                <a:latin typeface="Calibri"/>
                <a:cs typeface="Calibri"/>
                <a:hlinkClick r:id="rId4">
                  <a:extLst>
                    <a:ext uri="{A12FA001-AC4F-418D-AE19-62706E023703}">
                      <ahyp:hlinkClr xmlns:ahyp="http://schemas.microsoft.com/office/drawing/2018/hyperlinkcolor" val="tx"/>
                    </a:ext>
                  </a:extLst>
                </a:hlinkClick>
              </a:rPr>
              <a:t>www.umweltbundesamt.de/sites/default/files/medien/4031/publikationen/umid_2301_230404_clean_33_t_02a_0.pdf</a:t>
            </a:r>
            <a:endParaRPr lang="de-DE" dirty="0">
              <a:solidFill>
                <a:schemeClr val="accent2"/>
              </a:solidFill>
              <a:latin typeface="Calibri"/>
              <a:cs typeface="Calibri"/>
            </a:endParaRPr>
          </a:p>
        </p:txBody>
      </p:sp>
      <p:sp>
        <p:nvSpPr>
          <p:cNvPr id="4" name="Textplatzhalter 3"/>
          <p:cNvSpPr>
            <a:spLocks noGrp="1"/>
          </p:cNvSpPr>
          <p:nvPr>
            <p:ph type="body" sz="quarter" idx="13"/>
          </p:nvPr>
        </p:nvSpPr>
        <p:spPr/>
        <p:txBody>
          <a:bodyPr/>
          <a:lstStyle/>
          <a:p>
            <a:r>
              <a:rPr lang="de-DE"/>
              <a:t>Lernziel: Wirkungen von Arzneistoffen in der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44</a:t>
            </a:fld>
            <a:endParaRPr lang="de-DE"/>
          </a:p>
        </p:txBody>
      </p:sp>
      <p:sp>
        <p:nvSpPr>
          <p:cNvPr id="3" name="Rectangle 3">
            <a:extLst>
              <a:ext uri="{FF2B5EF4-FFF2-40B4-BE49-F238E27FC236}">
                <a16:creationId xmlns:a16="http://schemas.microsoft.com/office/drawing/2014/main" id="{868D6993-9323-8DF6-C310-82ED587D532F}"/>
              </a:ext>
            </a:extLst>
          </p:cNvPr>
          <p:cNvSpPr txBox="1">
            <a:spLocks noChangeArrowheads="1"/>
          </p:cNvSpPr>
          <p:nvPr/>
        </p:nvSpPr>
        <p:spPr bwMode="auto">
          <a:xfrm>
            <a:off x="552450" y="1707260"/>
            <a:ext cx="3999475" cy="111545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0" tIns="45720" rIns="91440" bIns="45720" rtlCol="0">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spcBef>
                <a:spcPts val="300"/>
              </a:spcBef>
              <a:buClr>
                <a:schemeClr val="accent1"/>
              </a:buClr>
              <a:buFont typeface="Arial" pitchFamily="34" charset="0"/>
              <a:buChar char="•"/>
              <a:defRPr/>
            </a:pPr>
            <a:r>
              <a:rPr lang="de-DE" altLang="de-DE" b="0" cap="none" dirty="0">
                <a:latin typeface="+mj-lt"/>
              </a:rPr>
              <a:t>Vergleich von Gesamtverbrauch und rezeptfreier </a:t>
            </a:r>
            <a:r>
              <a:rPr lang="de-DE" altLang="de-DE" b="0" cap="none" dirty="0" err="1">
                <a:latin typeface="+mj-lt"/>
              </a:rPr>
              <a:t>topischer</a:t>
            </a:r>
            <a:r>
              <a:rPr lang="de-DE" altLang="de-DE" b="0" cap="none" dirty="0">
                <a:latin typeface="+mj-lt"/>
              </a:rPr>
              <a:t> Anwendung von </a:t>
            </a:r>
            <a:r>
              <a:rPr lang="de-DE" altLang="de-DE" b="0" cap="none" dirty="0" err="1">
                <a:latin typeface="+mj-lt"/>
              </a:rPr>
              <a:t>Diclofenac</a:t>
            </a:r>
            <a:r>
              <a:rPr lang="de-DE" altLang="de-DE" b="0" cap="none" dirty="0">
                <a:latin typeface="+mj-lt"/>
              </a:rPr>
              <a:t> in Deutschland.</a:t>
            </a:r>
            <a:endParaRPr lang="de-DE" altLang="de-DE" sz="1600" dirty="0">
              <a:solidFill>
                <a:schemeClr val="tx2"/>
              </a:solidFill>
              <a:latin typeface="+mj-lt"/>
            </a:endParaRPr>
          </a:p>
        </p:txBody>
      </p:sp>
      <p:sp>
        <p:nvSpPr>
          <p:cNvPr id="6" name="Rechteck 13">
            <a:extLst>
              <a:ext uri="{FF2B5EF4-FFF2-40B4-BE49-F238E27FC236}">
                <a16:creationId xmlns:a16="http://schemas.microsoft.com/office/drawing/2014/main" id="{F4DBDEF0-88A8-4A43-0549-039F02948F3C}"/>
              </a:ext>
            </a:extLst>
          </p:cNvPr>
          <p:cNvSpPr/>
          <p:nvPr/>
        </p:nvSpPr>
        <p:spPr>
          <a:xfrm>
            <a:off x="605162" y="5354391"/>
            <a:ext cx="3261159" cy="553998"/>
          </a:xfrm>
          <a:prstGeom prst="rect">
            <a:avLst/>
          </a:prstGeom>
        </p:spPr>
        <p:txBody>
          <a:bodyPr wrap="square" lIns="0" tIns="45720" rIns="91440" bIns="45720" anchor="t">
            <a:spAutoFit/>
          </a:bodyPr>
          <a:lstStyle/>
          <a:p>
            <a:pPr>
              <a:defRPr/>
            </a:pPr>
            <a:r>
              <a:rPr lang="de-DE" sz="1000" kern="0" dirty="0">
                <a:solidFill>
                  <a:prstClr val="black"/>
                </a:solidFill>
                <a:latin typeface="Calibri"/>
                <a:ea typeface="+mn-lt"/>
                <a:cs typeface="+mn-lt"/>
              </a:rPr>
              <a:t>UBA-interne Berechnung.</a:t>
            </a:r>
          </a:p>
          <a:p>
            <a:pPr>
              <a:defRPr/>
            </a:pPr>
            <a:r>
              <a:rPr lang="de-DE" sz="1000" kern="0" dirty="0">
                <a:solidFill>
                  <a:prstClr val="black"/>
                </a:solidFill>
                <a:latin typeface="Calibri"/>
                <a:ea typeface="+mn-lt"/>
                <a:cs typeface="+mn-lt"/>
              </a:rPr>
              <a:t>Datengrundlage: IQVIA: MIDAS® Quartalsdaten 2011 bis 2021, die Schätzungen der realen Aktivität widerspiegeln.</a:t>
            </a:r>
            <a:endParaRPr lang="de-DE" dirty="0">
              <a:solidFill>
                <a:prstClr val="black"/>
              </a:solidFill>
              <a:latin typeface="Calibri"/>
              <a:cs typeface="Calibri"/>
            </a:endParaRPr>
          </a:p>
        </p:txBody>
      </p:sp>
    </p:spTree>
    <p:extLst>
      <p:ext uri="{BB962C8B-B14F-4D97-AF65-F5344CB8AC3E}">
        <p14:creationId xmlns:p14="http://schemas.microsoft.com/office/powerpoint/2010/main" val="4358997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lnSpc>
                <a:spcPct val="100000"/>
              </a:lnSpc>
              <a:spcBef>
                <a:spcPts val="0"/>
              </a:spcBef>
            </a:pPr>
            <a:r>
              <a:rPr lang="de-DE" dirty="0" err="1"/>
              <a:t>Diclofenac</a:t>
            </a:r>
            <a:r>
              <a:rPr lang="de-DE" dirty="0"/>
              <a:t> – Einfluss von Arzneiform und Abwasserreinigung auf den Umwelteintrag*</a:t>
            </a:r>
            <a:endParaRPr lang="en-GB" dirty="0"/>
          </a:p>
        </p:txBody>
      </p:sp>
      <p:sp>
        <p:nvSpPr>
          <p:cNvPr id="6" name="TextBox 5">
            <a:extLst>
              <a:ext uri="{FF2B5EF4-FFF2-40B4-BE49-F238E27FC236}">
                <a16:creationId xmlns:a16="http://schemas.microsoft.com/office/drawing/2014/main" id="{A9EF650D-6D6C-AE3A-C35D-D6AA0D8C3B3A}"/>
              </a:ext>
            </a:extLst>
          </p:cNvPr>
          <p:cNvSpPr txBox="1"/>
          <p:nvPr/>
        </p:nvSpPr>
        <p:spPr>
          <a:xfrm>
            <a:off x="468923" y="1001120"/>
            <a:ext cx="9370646" cy="423449"/>
          </a:xfrm>
          <a:prstGeom prst="rect">
            <a:avLst/>
          </a:prstGeom>
          <a:noFill/>
        </p:spPr>
        <p:txBody>
          <a:bodyPr wrap="square">
            <a:spAutoFit/>
          </a:bodyPr>
          <a:lstStyle/>
          <a:p>
            <a:pPr>
              <a:lnSpc>
                <a:spcPct val="150000"/>
              </a:lnSpc>
              <a:spcBef>
                <a:spcPts val="300"/>
              </a:spcBef>
              <a:defRPr/>
            </a:pPr>
            <a:r>
              <a:rPr lang="de-DE" altLang="de-DE" sz="1600" b="1" cap="none">
                <a:latin typeface="+mj-lt"/>
              </a:rPr>
              <a:t>Vergleich: Pflaster – Tablette – Gel (mit/</a:t>
            </a:r>
            <a:r>
              <a:rPr lang="de-DE" altLang="de-DE" sz="1600" b="1">
                <a:latin typeface="+mj-lt"/>
              </a:rPr>
              <a:t>ohne Händeabwischen) **</a:t>
            </a:r>
            <a:endParaRPr lang="de-DE" altLang="de-DE" sz="1600" b="1" cap="none">
              <a:latin typeface="+mj-lt"/>
            </a:endParaRPr>
          </a:p>
        </p:txBody>
      </p:sp>
      <p:pic>
        <p:nvPicPr>
          <p:cNvPr id="10" name="Picture 9" descr="Säulendiagramm Diclofenac – Einfluss von Arzneiform und Abwasserreinigung auf den Umwelteintrag">
            <a:extLst>
              <a:ext uri="{FF2B5EF4-FFF2-40B4-BE49-F238E27FC236}">
                <a16:creationId xmlns:a16="http://schemas.microsoft.com/office/drawing/2014/main" id="{D2AB7542-9AE7-1612-5AE8-6694A43100A9}"/>
              </a:ext>
            </a:extLst>
          </p:cNvPr>
          <p:cNvPicPr>
            <a:picLocks noChangeAspect="1"/>
          </p:cNvPicPr>
          <p:nvPr/>
        </p:nvPicPr>
        <p:blipFill rotWithShape="1">
          <a:blip r:embed="rId2"/>
          <a:srcRect r="2841" b="21034"/>
          <a:stretch/>
        </p:blipFill>
        <p:spPr>
          <a:xfrm>
            <a:off x="586150" y="1488993"/>
            <a:ext cx="8280000" cy="3888000"/>
          </a:xfrm>
          <a:prstGeom prst="rect">
            <a:avLst/>
          </a:prstGeom>
        </p:spPr>
      </p:pic>
      <p:graphicFrame>
        <p:nvGraphicFramePr>
          <p:cNvPr id="7" name="Table 6">
            <a:extLst>
              <a:ext uri="{FF2B5EF4-FFF2-40B4-BE49-F238E27FC236}">
                <a16:creationId xmlns:a16="http://schemas.microsoft.com/office/drawing/2014/main" id="{F3B19CFE-5660-3FA2-C80F-275767BD9924}"/>
              </a:ext>
            </a:extLst>
          </p:cNvPr>
          <p:cNvGraphicFramePr>
            <a:graphicFrameLocks noGrp="1"/>
          </p:cNvGraphicFramePr>
          <p:nvPr>
            <p:extLst>
              <p:ext uri="{D42A27DB-BD31-4B8C-83A1-F6EECF244321}">
                <p14:modId xmlns:p14="http://schemas.microsoft.com/office/powerpoint/2010/main" val="661834465"/>
              </p:ext>
            </p:extLst>
          </p:nvPr>
        </p:nvGraphicFramePr>
        <p:xfrm>
          <a:off x="8971925" y="1589853"/>
          <a:ext cx="2713568" cy="2540381"/>
        </p:xfrm>
        <a:graphic>
          <a:graphicData uri="http://schemas.openxmlformats.org/drawingml/2006/table">
            <a:tbl>
              <a:tblPr firstRow="1" firstCol="1" bandRow="1">
                <a:tableStyleId>{5C22544A-7EE6-4342-B048-85BDC9FD1C3A}</a:tableStyleId>
              </a:tblPr>
              <a:tblGrid>
                <a:gridCol w="2713568">
                  <a:extLst>
                    <a:ext uri="{9D8B030D-6E8A-4147-A177-3AD203B41FA5}">
                      <a16:colId xmlns:a16="http://schemas.microsoft.com/office/drawing/2014/main" val="3517955871"/>
                    </a:ext>
                  </a:extLst>
                </a:gridCol>
              </a:tblGrid>
              <a:tr h="0">
                <a:tc>
                  <a:txBody>
                    <a:bodyPr/>
                    <a:lstStyle/>
                    <a:p>
                      <a:pPr>
                        <a:lnSpc>
                          <a:spcPct val="107000"/>
                        </a:lnSpc>
                        <a:spcAft>
                          <a:spcPts val="800"/>
                        </a:spcAft>
                      </a:pPr>
                      <a:r>
                        <a:rPr lang="de-DE" sz="1000" b="0" i="1" kern="100" dirty="0">
                          <a:solidFill>
                            <a:schemeClr val="tx1"/>
                          </a:solidFill>
                          <a:effectLst/>
                          <a:latin typeface="+mj-lt"/>
                        </a:rPr>
                        <a:t>*Die in der Infografik dargestellten Werte wurden gemäß der Studienlage 2023 berechnet. Um eine schematische Vergleichbarkeit zu ermöglichen, mussten Annahmen und Vereinfachungen getroffen sowie theoretische Mengen ermittelt werden, beispielweise welches Verfahren in der 4. Reinigungsstufe einer Kläranlage zum Einsatz kommt. Zur Berechnung wurden die maximale mögliche Aufnahme, der maximale Zerfall der </a:t>
                      </a:r>
                      <a:r>
                        <a:rPr lang="de-DE" sz="1000" b="0" i="1" kern="100" dirty="0" err="1">
                          <a:solidFill>
                            <a:schemeClr val="tx1"/>
                          </a:solidFill>
                          <a:effectLst/>
                          <a:latin typeface="+mj-lt"/>
                        </a:rPr>
                        <a:t>Glucuronid</a:t>
                      </a:r>
                      <a:r>
                        <a:rPr lang="de-DE" sz="1000" b="0" i="1" kern="100" dirty="0">
                          <a:solidFill>
                            <a:schemeClr val="tx1"/>
                          </a:solidFill>
                          <a:effectLst/>
                          <a:latin typeface="+mj-lt"/>
                        </a:rPr>
                        <a:t>-Metabolite und eine vierte Reinigungsstufe mit Pulveraktivkohle angenommen. Zudem wurden die Eliminationen von 3. und 4. Reinigungsstufe getrennt berechnet und nicht in Reihe geschaltet.</a:t>
                      </a:r>
                    </a:p>
                    <a:p>
                      <a:pPr>
                        <a:lnSpc>
                          <a:spcPct val="107000"/>
                        </a:lnSpc>
                        <a:spcAft>
                          <a:spcPts val="800"/>
                        </a:spcAft>
                      </a:pPr>
                      <a:endParaRPr lang="de-DE" sz="1000" b="0" i="1" kern="100" dirty="0">
                        <a:solidFill>
                          <a:schemeClr val="tx1"/>
                        </a:solidFill>
                        <a:effectLst/>
                        <a:latin typeface="+mj-lt"/>
                        <a:ea typeface="Calibri" panose="020F0502020204030204" pitchFamily="34" charset="0"/>
                        <a:cs typeface="Arial" panose="020B0604020202020204" pitchFamily="34" charset="0"/>
                      </a:endParaRPr>
                    </a:p>
                  </a:txBody>
                  <a:tcPr marL="68580" marR="68580" marT="0" marB="0">
                    <a:noFill/>
                  </a:tcPr>
                </a:tc>
                <a:extLst>
                  <a:ext uri="{0D108BD9-81ED-4DB2-BD59-A6C34878D82A}">
                    <a16:rowId xmlns:a16="http://schemas.microsoft.com/office/drawing/2014/main" val="1005894448"/>
                  </a:ext>
                </a:extLst>
              </a:tr>
            </a:tbl>
          </a:graphicData>
        </a:graphic>
      </p:graphicFrame>
      <p:graphicFrame>
        <p:nvGraphicFramePr>
          <p:cNvPr id="8" name="Table 7">
            <a:extLst>
              <a:ext uri="{FF2B5EF4-FFF2-40B4-BE49-F238E27FC236}">
                <a16:creationId xmlns:a16="http://schemas.microsoft.com/office/drawing/2014/main" id="{7BA781FD-8294-3E69-27D7-EFBF4DBA294B}"/>
              </a:ext>
            </a:extLst>
          </p:cNvPr>
          <p:cNvGraphicFramePr>
            <a:graphicFrameLocks noGrp="1"/>
          </p:cNvGraphicFramePr>
          <p:nvPr>
            <p:extLst>
              <p:ext uri="{D42A27DB-BD31-4B8C-83A1-F6EECF244321}">
                <p14:modId xmlns:p14="http://schemas.microsoft.com/office/powerpoint/2010/main" val="1879777452"/>
              </p:ext>
            </p:extLst>
          </p:nvPr>
        </p:nvGraphicFramePr>
        <p:xfrm>
          <a:off x="8971924" y="4168954"/>
          <a:ext cx="2713569" cy="1134237"/>
        </p:xfrm>
        <a:graphic>
          <a:graphicData uri="http://schemas.openxmlformats.org/drawingml/2006/table">
            <a:tbl>
              <a:tblPr firstRow="1" firstCol="1" bandRow="1">
                <a:tableStyleId>{5C22544A-7EE6-4342-B048-85BDC9FD1C3A}</a:tableStyleId>
              </a:tblPr>
              <a:tblGrid>
                <a:gridCol w="2713569">
                  <a:extLst>
                    <a:ext uri="{9D8B030D-6E8A-4147-A177-3AD203B41FA5}">
                      <a16:colId xmlns:a16="http://schemas.microsoft.com/office/drawing/2014/main" val="134679464"/>
                    </a:ext>
                  </a:extLst>
                </a:gridCol>
              </a:tblGrid>
              <a:tr h="0">
                <a:tc>
                  <a:txBody>
                    <a:bodyPr/>
                    <a:lstStyle/>
                    <a:p>
                      <a:pPr>
                        <a:lnSpc>
                          <a:spcPct val="107000"/>
                        </a:lnSpc>
                        <a:spcAft>
                          <a:spcPts val="800"/>
                        </a:spcAft>
                      </a:pPr>
                      <a:r>
                        <a:rPr lang="de-DE" sz="1000" b="0" i="1" kern="100" dirty="0">
                          <a:solidFill>
                            <a:schemeClr val="tx1"/>
                          </a:solidFill>
                          <a:effectLst/>
                          <a:latin typeface="+mj-lt"/>
                        </a:rPr>
                        <a:t>**Diese Grafik ist als Infografik über den Eintrag von Arzneistoffen in die Umwelt zu verstehen. Bei Fragen zu individuell am besten geeigneten Arzneiform orientieren Sie sich bitte immer an den Leitlinien (z.B. Nationale Versorgungsleitlinie Nicht-spezifischer Kreuzschmerz) oder fragen Sie Ihre*n Ärztin*Arzt oder Apotheker*in</a:t>
                      </a:r>
                      <a:endParaRPr lang="de-DE" sz="1000" b="0" i="1" kern="100" dirty="0">
                        <a:solidFill>
                          <a:schemeClr val="tx1"/>
                        </a:solidFill>
                        <a:effectLst/>
                        <a:latin typeface="+mj-lt"/>
                        <a:ea typeface="Calibri" panose="020F0502020204030204" pitchFamily="34" charset="0"/>
                        <a:cs typeface="Arial" panose="020B0604020202020204" pitchFamily="34" charset="0"/>
                      </a:endParaRPr>
                    </a:p>
                  </a:txBody>
                  <a:tcPr marL="68580" marR="68580" marT="0" marB="0">
                    <a:noFill/>
                  </a:tcPr>
                </a:tc>
                <a:extLst>
                  <a:ext uri="{0D108BD9-81ED-4DB2-BD59-A6C34878D82A}">
                    <a16:rowId xmlns:a16="http://schemas.microsoft.com/office/drawing/2014/main" val="2100423407"/>
                  </a:ext>
                </a:extLst>
              </a:tr>
            </a:tbl>
          </a:graphicData>
        </a:graphic>
      </p:graphicFrame>
      <p:graphicFrame>
        <p:nvGraphicFramePr>
          <p:cNvPr id="9" name="Table 8">
            <a:extLst>
              <a:ext uri="{FF2B5EF4-FFF2-40B4-BE49-F238E27FC236}">
                <a16:creationId xmlns:a16="http://schemas.microsoft.com/office/drawing/2014/main" id="{2E37245E-1345-836F-7A27-77A92911E81F}"/>
              </a:ext>
            </a:extLst>
          </p:cNvPr>
          <p:cNvGraphicFramePr>
            <a:graphicFrameLocks noGrp="1"/>
          </p:cNvGraphicFramePr>
          <p:nvPr>
            <p:extLst>
              <p:ext uri="{D42A27DB-BD31-4B8C-83A1-F6EECF244321}">
                <p14:modId xmlns:p14="http://schemas.microsoft.com/office/powerpoint/2010/main" val="3537973516"/>
              </p:ext>
            </p:extLst>
          </p:nvPr>
        </p:nvGraphicFramePr>
        <p:xfrm>
          <a:off x="887509" y="5457486"/>
          <a:ext cx="5109882" cy="155829"/>
        </p:xfrm>
        <a:graphic>
          <a:graphicData uri="http://schemas.openxmlformats.org/drawingml/2006/table">
            <a:tbl>
              <a:tblPr firstRow="1" firstCol="1" bandRow="1">
                <a:tableStyleId>{5C22544A-7EE6-4342-B048-85BDC9FD1C3A}</a:tableStyleId>
              </a:tblPr>
              <a:tblGrid>
                <a:gridCol w="5109882">
                  <a:extLst>
                    <a:ext uri="{9D8B030D-6E8A-4147-A177-3AD203B41FA5}">
                      <a16:colId xmlns:a16="http://schemas.microsoft.com/office/drawing/2014/main" val="3517955871"/>
                    </a:ext>
                  </a:extLst>
                </a:gridCol>
              </a:tblGrid>
              <a:tr h="0">
                <a:tc>
                  <a:txBody>
                    <a:bodyPr/>
                    <a:lstStyle/>
                    <a:p>
                      <a:pPr>
                        <a:lnSpc>
                          <a:spcPct val="107000"/>
                        </a:lnSpc>
                        <a:spcAft>
                          <a:spcPts val="800"/>
                        </a:spcAft>
                      </a:pPr>
                      <a:r>
                        <a:rPr lang="de-DE" sz="1000" b="0" kern="1200" dirty="0">
                          <a:solidFill>
                            <a:schemeClr val="tx1"/>
                          </a:solidFill>
                          <a:effectLst/>
                          <a:latin typeface="+mj-lt"/>
                          <a:ea typeface="+mn-ea"/>
                          <a:cs typeface="+mn-cs"/>
                        </a:rPr>
                        <a:t>a) In Deutschland wird 79 % des Hausmülls verbrannt.</a:t>
                      </a:r>
                      <a:endParaRPr lang="de-DE" sz="1000" b="0" kern="100" dirty="0">
                        <a:solidFill>
                          <a:schemeClr val="tx1"/>
                        </a:solidFill>
                        <a:effectLst/>
                        <a:latin typeface="+mj-lt"/>
                        <a:ea typeface="Calibri" panose="020F0502020204030204" pitchFamily="34" charset="0"/>
                        <a:cs typeface="Arial" panose="020B0604020202020204" pitchFamily="34" charset="0"/>
                      </a:endParaRPr>
                    </a:p>
                  </a:txBody>
                  <a:tcPr marL="68580" marR="68580" marT="0" marB="0">
                    <a:noFill/>
                  </a:tcPr>
                </a:tc>
                <a:extLst>
                  <a:ext uri="{0D108BD9-81ED-4DB2-BD59-A6C34878D82A}">
                    <a16:rowId xmlns:a16="http://schemas.microsoft.com/office/drawing/2014/main" val="1005894448"/>
                  </a:ext>
                </a:extLst>
              </a:tr>
            </a:tbl>
          </a:graphicData>
        </a:graphic>
      </p:graphicFrame>
      <p:graphicFrame>
        <p:nvGraphicFramePr>
          <p:cNvPr id="11" name="Table 10">
            <a:extLst>
              <a:ext uri="{FF2B5EF4-FFF2-40B4-BE49-F238E27FC236}">
                <a16:creationId xmlns:a16="http://schemas.microsoft.com/office/drawing/2014/main" id="{5C48A5B4-165C-1073-1F73-E5AF2BFE54DD}"/>
              </a:ext>
            </a:extLst>
          </p:cNvPr>
          <p:cNvGraphicFramePr>
            <a:graphicFrameLocks noGrp="1"/>
          </p:cNvGraphicFramePr>
          <p:nvPr>
            <p:extLst>
              <p:ext uri="{D42A27DB-BD31-4B8C-83A1-F6EECF244321}">
                <p14:modId xmlns:p14="http://schemas.microsoft.com/office/powerpoint/2010/main" val="3911228582"/>
              </p:ext>
            </p:extLst>
          </p:nvPr>
        </p:nvGraphicFramePr>
        <p:xfrm>
          <a:off x="887509" y="5701051"/>
          <a:ext cx="5282453" cy="318897"/>
        </p:xfrm>
        <a:graphic>
          <a:graphicData uri="http://schemas.openxmlformats.org/drawingml/2006/table">
            <a:tbl>
              <a:tblPr firstRow="1" firstCol="1" bandRow="1">
                <a:tableStyleId>{5C22544A-7EE6-4342-B048-85BDC9FD1C3A}</a:tableStyleId>
              </a:tblPr>
              <a:tblGrid>
                <a:gridCol w="5282453">
                  <a:extLst>
                    <a:ext uri="{9D8B030D-6E8A-4147-A177-3AD203B41FA5}">
                      <a16:colId xmlns:a16="http://schemas.microsoft.com/office/drawing/2014/main" val="3517955871"/>
                    </a:ext>
                  </a:extLst>
                </a:gridCol>
              </a:tblGrid>
              <a:tr h="0">
                <a:tc>
                  <a:txBody>
                    <a:bodyPr/>
                    <a:lstStyle/>
                    <a:p>
                      <a:pPr>
                        <a:lnSpc>
                          <a:spcPct val="107000"/>
                        </a:lnSpc>
                        <a:spcAft>
                          <a:spcPts val="800"/>
                        </a:spcAft>
                      </a:pPr>
                      <a:r>
                        <a:rPr lang="de-DE" sz="1000" b="0" kern="100" dirty="0">
                          <a:solidFill>
                            <a:schemeClr val="tx1"/>
                          </a:solidFill>
                          <a:effectLst/>
                          <a:latin typeface="Calibri" panose="020F0502020204030204" pitchFamily="34" charset="0"/>
                          <a:ea typeface="Calibri" panose="020F0502020204030204" pitchFamily="34" charset="0"/>
                          <a:cs typeface="Arial" panose="020B0604020202020204" pitchFamily="34" charset="0"/>
                        </a:rPr>
                        <a:t>b) 2021 wurden in Deutschland 79,4 % des Klärschlamms verbrannt. Der Rest kann über die Ausbringung als landwirtschaftlicher Dünger in die Umwelt gelangen.</a:t>
                      </a:r>
                    </a:p>
                  </a:txBody>
                  <a:tcPr marL="68580" marR="68580" marT="0" marB="0">
                    <a:noFill/>
                  </a:tcPr>
                </a:tc>
                <a:extLst>
                  <a:ext uri="{0D108BD9-81ED-4DB2-BD59-A6C34878D82A}">
                    <a16:rowId xmlns:a16="http://schemas.microsoft.com/office/drawing/2014/main" val="1005894448"/>
                  </a:ext>
                </a:extLst>
              </a:tr>
            </a:tbl>
          </a:graphicData>
        </a:graphic>
      </p:graphicFrame>
      <p:graphicFrame>
        <p:nvGraphicFramePr>
          <p:cNvPr id="12" name="Table 11">
            <a:extLst>
              <a:ext uri="{FF2B5EF4-FFF2-40B4-BE49-F238E27FC236}">
                <a16:creationId xmlns:a16="http://schemas.microsoft.com/office/drawing/2014/main" id="{1F39AEAA-469B-5C8B-D988-DA93E3D9D903}"/>
              </a:ext>
            </a:extLst>
          </p:cNvPr>
          <p:cNvGraphicFramePr>
            <a:graphicFrameLocks noGrp="1"/>
          </p:cNvGraphicFramePr>
          <p:nvPr>
            <p:extLst>
              <p:ext uri="{D42A27DB-BD31-4B8C-83A1-F6EECF244321}">
                <p14:modId xmlns:p14="http://schemas.microsoft.com/office/powerpoint/2010/main" val="254017417"/>
              </p:ext>
            </p:extLst>
          </p:nvPr>
        </p:nvGraphicFramePr>
        <p:xfrm>
          <a:off x="887508" y="6107684"/>
          <a:ext cx="7012641" cy="318897"/>
        </p:xfrm>
        <a:graphic>
          <a:graphicData uri="http://schemas.openxmlformats.org/drawingml/2006/table">
            <a:tbl>
              <a:tblPr firstRow="1" firstCol="1" bandRow="1">
                <a:tableStyleId>{5C22544A-7EE6-4342-B048-85BDC9FD1C3A}</a:tableStyleId>
              </a:tblPr>
              <a:tblGrid>
                <a:gridCol w="7012641">
                  <a:extLst>
                    <a:ext uri="{9D8B030D-6E8A-4147-A177-3AD203B41FA5}">
                      <a16:colId xmlns:a16="http://schemas.microsoft.com/office/drawing/2014/main" val="3517955871"/>
                    </a:ext>
                  </a:extLst>
                </a:gridCol>
              </a:tblGrid>
              <a:tr h="0">
                <a:tc>
                  <a:txBody>
                    <a:bodyPr/>
                    <a:lstStyle/>
                    <a:p>
                      <a:pPr>
                        <a:lnSpc>
                          <a:spcPct val="107000"/>
                        </a:lnSpc>
                        <a:spcAft>
                          <a:spcPts val="800"/>
                        </a:spcAft>
                      </a:pPr>
                      <a:r>
                        <a:rPr lang="de-DE" sz="1000" b="0" kern="100" dirty="0">
                          <a:solidFill>
                            <a:schemeClr val="tx1"/>
                          </a:solidFill>
                          <a:effectLst/>
                          <a:latin typeface="Calibri" panose="020F0502020204030204" pitchFamily="34" charset="0"/>
                          <a:ea typeface="Calibri" panose="020F0502020204030204" pitchFamily="34" charset="0"/>
                          <a:cs typeface="Arial" panose="020B0604020202020204" pitchFamily="34" charset="0"/>
                        </a:rPr>
                        <a:t>c) Es liegen keine deutschlandweiten Zahlen darüber vor, wie viele Kläranlagen über eine 4. Reinigungsstufe verfügen. In Hessen waren es 2023 ca. 1 % (7 von 713 Kläranlagen), in Baden-Württemberg 2020 3,6 % (32 von 890 Kläranlagen).</a:t>
                      </a:r>
                    </a:p>
                  </a:txBody>
                  <a:tcPr marL="68580" marR="68580" marT="0" marB="0">
                    <a:noFill/>
                  </a:tcPr>
                </a:tc>
                <a:extLst>
                  <a:ext uri="{0D108BD9-81ED-4DB2-BD59-A6C34878D82A}">
                    <a16:rowId xmlns:a16="http://schemas.microsoft.com/office/drawing/2014/main" val="1005894448"/>
                  </a:ext>
                </a:extLst>
              </a:tr>
            </a:tbl>
          </a:graphicData>
        </a:graphic>
      </p:graphicFrame>
      <p:sp>
        <p:nvSpPr>
          <p:cNvPr id="3" name="Text Placeholder 11">
            <a:extLst>
              <a:ext uri="{FF2B5EF4-FFF2-40B4-BE49-F238E27FC236}">
                <a16:creationId xmlns:a16="http://schemas.microsoft.com/office/drawing/2014/main" id="{F5D60CD3-C5DE-FBDE-84E6-8F409FEF3A0E}"/>
              </a:ext>
            </a:extLst>
          </p:cNvPr>
          <p:cNvSpPr>
            <a:spLocks noGrp="1"/>
          </p:cNvSpPr>
          <p:nvPr>
            <p:ph type="body" sz="quarter" idx="15"/>
          </p:nvPr>
        </p:nvSpPr>
        <p:spPr>
          <a:xfrm>
            <a:off x="7831248" y="6290366"/>
            <a:ext cx="3763854" cy="284951"/>
          </a:xfrm>
        </p:spPr>
        <p:txBody>
          <a:bodyPr vert="horz" lIns="0" tIns="0" rIns="0" bIns="0" rtlCol="0" anchor="t">
            <a:noAutofit/>
          </a:bodyPr>
          <a:lstStyle/>
          <a:p>
            <a:r>
              <a:rPr lang="de-DE" dirty="0">
                <a:latin typeface="Calibri"/>
                <a:cs typeface="Calibri"/>
              </a:rPr>
              <a:t>Grafik: CC-BY 4.0 Umweltbundesamt, CAU Kiel, Ecologic Institut 2024</a:t>
            </a:r>
            <a:endParaRPr lang="de-DE" dirty="0">
              <a:ea typeface="Calibri" panose="020F0502020204030204" pitchFamily="34" charset="0"/>
              <a:cs typeface="Calibri"/>
            </a:endParaRPr>
          </a:p>
        </p:txBody>
      </p:sp>
      <p:sp>
        <p:nvSpPr>
          <p:cNvPr id="4" name="Textplatzhalter 3"/>
          <p:cNvSpPr>
            <a:spLocks noGrp="1"/>
          </p:cNvSpPr>
          <p:nvPr>
            <p:ph type="body" sz="quarter" idx="13"/>
          </p:nvPr>
        </p:nvSpPr>
        <p:spPr/>
        <p:txBody>
          <a:bodyPr/>
          <a:lstStyle/>
          <a:p>
            <a:r>
              <a:rPr lang="de-DE"/>
              <a:t>Lernziel: Eintragspfade und Vorkommen von Arzneistoffen in der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45</a:t>
            </a:fld>
            <a:endParaRPr lang="de-DE"/>
          </a:p>
        </p:txBody>
      </p:sp>
    </p:spTree>
    <p:extLst>
      <p:ext uri="{BB962C8B-B14F-4D97-AF65-F5344CB8AC3E}">
        <p14:creationId xmlns:p14="http://schemas.microsoft.com/office/powerpoint/2010/main" val="9313821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latin typeface="Calibri"/>
                <a:cs typeface="Calibri"/>
              </a:rPr>
              <a:t>Diclofenac</a:t>
            </a:r>
            <a:r>
              <a:rPr lang="de-DE" dirty="0">
                <a:latin typeface="Calibri"/>
                <a:cs typeface="Calibri"/>
              </a:rPr>
              <a:t> </a:t>
            </a:r>
            <a:r>
              <a:rPr lang="de-DE" dirty="0"/>
              <a:t>–</a:t>
            </a:r>
            <a:r>
              <a:rPr lang="de-DE" dirty="0">
                <a:latin typeface="Calibri"/>
                <a:cs typeface="Calibri"/>
              </a:rPr>
              <a:t> Vorkommen in der Umwelt</a:t>
            </a:r>
          </a:p>
        </p:txBody>
      </p:sp>
      <p:sp>
        <p:nvSpPr>
          <p:cNvPr id="28" name="Google Shape;996;p92">
            <a:extLst>
              <a:ext uri="{FF2B5EF4-FFF2-40B4-BE49-F238E27FC236}">
                <a16:creationId xmlns:a16="http://schemas.microsoft.com/office/drawing/2014/main" id="{FD7F318D-C40B-6AB9-A097-F42FA4CBCDC7}"/>
              </a:ext>
            </a:extLst>
          </p:cNvPr>
          <p:cNvSpPr txBox="1"/>
          <p:nvPr/>
        </p:nvSpPr>
        <p:spPr>
          <a:xfrm>
            <a:off x="715817" y="1962764"/>
            <a:ext cx="3695978" cy="31639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en" b="1">
                <a:solidFill>
                  <a:schemeClr val="accent1"/>
                </a:solidFill>
                <a:latin typeface="+mj-lt"/>
                <a:ea typeface="Vidaloka"/>
                <a:cs typeface="Vidaloka"/>
                <a:sym typeface="Vidaloka"/>
              </a:rPr>
              <a:t>Oberflächengewässer</a:t>
            </a:r>
            <a:endParaRPr b="1">
              <a:solidFill>
                <a:schemeClr val="accent1"/>
              </a:solidFill>
              <a:latin typeface="+mj-lt"/>
              <a:ea typeface="Vidaloka"/>
              <a:cs typeface="Vidaloka"/>
              <a:sym typeface="Vidaloka"/>
            </a:endParaRPr>
          </a:p>
        </p:txBody>
      </p:sp>
      <p:sp>
        <p:nvSpPr>
          <p:cNvPr id="29" name="Google Shape;997;p92">
            <a:extLst>
              <a:ext uri="{FF2B5EF4-FFF2-40B4-BE49-F238E27FC236}">
                <a16:creationId xmlns:a16="http://schemas.microsoft.com/office/drawing/2014/main" id="{9A9224ED-7508-B2F8-92BE-7C5FE5795F1E}"/>
              </a:ext>
            </a:extLst>
          </p:cNvPr>
          <p:cNvSpPr txBox="1"/>
          <p:nvPr/>
        </p:nvSpPr>
        <p:spPr>
          <a:xfrm>
            <a:off x="1439404" y="2327203"/>
            <a:ext cx="2248805" cy="588006"/>
          </a:xfrm>
          <a:prstGeom prst="rect">
            <a:avLst/>
          </a:prstGeom>
          <a:noFill/>
          <a:ln>
            <a:noFill/>
          </a:ln>
        </p:spPr>
        <p:txBody>
          <a:bodyPr spcFirstLastPara="1" wrap="square" lIns="0" tIns="0" rIns="91425" bIns="91425" anchor="t" anchorCtr="0">
            <a:noAutofit/>
          </a:bodyPr>
          <a:lstStyle/>
          <a:p>
            <a:pPr algn="ctr">
              <a:buClr>
                <a:schemeClr val="dk2"/>
              </a:buClr>
              <a:buSzPts val="1100"/>
            </a:pPr>
            <a:r>
              <a:rPr lang="en" err="1">
                <a:solidFill>
                  <a:schemeClr val="dk1"/>
                </a:solidFill>
                <a:latin typeface="+mj-lt"/>
                <a:ea typeface="Montserrat"/>
                <a:cs typeface="Montserrat"/>
                <a:sym typeface="Montserrat"/>
              </a:rPr>
              <a:t>Teltowkanal</a:t>
            </a:r>
            <a:r>
              <a:rPr lang="en">
                <a:solidFill>
                  <a:schemeClr val="dk1"/>
                </a:solidFill>
                <a:latin typeface="+mj-lt"/>
                <a:ea typeface="Montserrat"/>
                <a:cs typeface="Montserrat"/>
                <a:sym typeface="Montserrat"/>
              </a:rPr>
              <a:t> Berlin:  </a:t>
            </a:r>
            <a:endParaRPr lang="de-DE" baseline="30000">
              <a:solidFill>
                <a:schemeClr val="dk1"/>
              </a:solidFill>
              <a:latin typeface="+mj-lt"/>
              <a:ea typeface="Montserrat"/>
              <a:cs typeface="Montserrat"/>
            </a:endParaRPr>
          </a:p>
          <a:p>
            <a:pPr lvl="0" algn="ctr">
              <a:buSzPts val="1100"/>
            </a:pPr>
            <a:r>
              <a:rPr lang="de-DE">
                <a:solidFill>
                  <a:schemeClr val="dk1"/>
                </a:solidFill>
                <a:latin typeface="+mj-lt"/>
                <a:ea typeface="Montserrat"/>
                <a:cs typeface="Montserrat"/>
              </a:rPr>
              <a:t>2,1</a:t>
            </a:r>
            <a:r>
              <a:rPr lang="el-GR">
                <a:solidFill>
                  <a:schemeClr val="dk1"/>
                </a:solidFill>
                <a:latin typeface="+mj-lt"/>
                <a:ea typeface="Montserrat"/>
                <a:cs typeface="Montserrat"/>
              </a:rPr>
              <a:t> μ</a:t>
            </a:r>
            <a:r>
              <a:rPr lang="de-DE">
                <a:solidFill>
                  <a:schemeClr val="dk1"/>
                </a:solidFill>
                <a:latin typeface="+mj-lt"/>
                <a:ea typeface="Montserrat"/>
                <a:cs typeface="Montserrat"/>
              </a:rPr>
              <a:t>g L</a:t>
            </a:r>
            <a:r>
              <a:rPr lang="de-DE" baseline="30000">
                <a:solidFill>
                  <a:schemeClr val="dk1"/>
                </a:solidFill>
                <a:latin typeface="+mj-lt"/>
                <a:ea typeface="Montserrat"/>
                <a:cs typeface="Montserrat"/>
              </a:rPr>
              <a:t>−1</a:t>
            </a:r>
            <a:endParaRPr baseline="30000">
              <a:solidFill>
                <a:schemeClr val="dk1"/>
              </a:solidFill>
              <a:latin typeface="+mj-lt"/>
              <a:ea typeface="Montserrat"/>
              <a:cs typeface="Montserrat"/>
            </a:endParaRPr>
          </a:p>
        </p:txBody>
      </p:sp>
      <p:sp>
        <p:nvSpPr>
          <p:cNvPr id="16" name="Google Shape;981;p92">
            <a:extLst>
              <a:ext uri="{FF2B5EF4-FFF2-40B4-BE49-F238E27FC236}">
                <a16:creationId xmlns:a16="http://schemas.microsoft.com/office/drawing/2014/main" id="{DD6EB2D1-C5E5-4FC4-D6F2-8326D3E07B10}"/>
              </a:ext>
            </a:extLst>
          </p:cNvPr>
          <p:cNvSpPr txBox="1"/>
          <p:nvPr/>
        </p:nvSpPr>
        <p:spPr>
          <a:xfrm>
            <a:off x="3243812" y="4456038"/>
            <a:ext cx="2159394" cy="328591"/>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en" b="1">
                <a:solidFill>
                  <a:schemeClr val="accent1"/>
                </a:solidFill>
                <a:latin typeface="+mj-lt"/>
                <a:ea typeface="Vidaloka"/>
                <a:cs typeface="Vidaloka"/>
                <a:sym typeface="Vidaloka"/>
              </a:rPr>
              <a:t>Grundwasser</a:t>
            </a:r>
            <a:endParaRPr b="1">
              <a:solidFill>
                <a:schemeClr val="accent1"/>
              </a:solidFill>
              <a:latin typeface="+mj-lt"/>
              <a:ea typeface="Vidaloka"/>
              <a:cs typeface="Vidaloka"/>
              <a:sym typeface="Vidaloka"/>
            </a:endParaRPr>
          </a:p>
        </p:txBody>
      </p:sp>
      <p:sp>
        <p:nvSpPr>
          <p:cNvPr id="17" name="Google Shape;982;p92">
            <a:extLst>
              <a:ext uri="{FF2B5EF4-FFF2-40B4-BE49-F238E27FC236}">
                <a16:creationId xmlns:a16="http://schemas.microsoft.com/office/drawing/2014/main" id="{E7B2629D-5E64-1247-E2C5-A0FEBE84A195}"/>
              </a:ext>
            </a:extLst>
          </p:cNvPr>
          <p:cNvSpPr txBox="1"/>
          <p:nvPr/>
        </p:nvSpPr>
        <p:spPr>
          <a:xfrm>
            <a:off x="2855640" y="4747416"/>
            <a:ext cx="2935738" cy="628082"/>
          </a:xfrm>
          <a:prstGeom prst="rect">
            <a:avLst/>
          </a:prstGeom>
          <a:noFill/>
          <a:ln>
            <a:noFill/>
          </a:ln>
        </p:spPr>
        <p:txBody>
          <a:bodyPr spcFirstLastPara="1" wrap="square" lIns="0" tIns="0" rIns="91425" bIns="91425" anchor="t" anchorCtr="0">
            <a:noAutofit/>
          </a:bodyPr>
          <a:lstStyle/>
          <a:p>
            <a:pPr lvl="0" algn="ctr">
              <a:buClr>
                <a:schemeClr val="dk2"/>
              </a:buClr>
              <a:buSzPts val="1100"/>
            </a:pPr>
            <a:r>
              <a:rPr lang="en">
                <a:solidFill>
                  <a:schemeClr val="dk1"/>
                </a:solidFill>
                <a:latin typeface="+mj-lt"/>
                <a:ea typeface="Montserrat"/>
                <a:cs typeface="Montserrat"/>
              </a:rPr>
              <a:t>Deutschland:                        </a:t>
            </a:r>
            <a:r>
              <a:rPr lang="de-DE">
                <a:solidFill>
                  <a:schemeClr val="dk1"/>
                </a:solidFill>
                <a:latin typeface="+mj-lt"/>
                <a:ea typeface="Montserrat"/>
                <a:cs typeface="Montserrat"/>
              </a:rPr>
              <a:t>0,59</a:t>
            </a:r>
            <a:r>
              <a:rPr lang="el-GR">
                <a:solidFill>
                  <a:schemeClr val="dk1"/>
                </a:solidFill>
                <a:latin typeface="+mj-lt"/>
                <a:ea typeface="Montserrat"/>
                <a:cs typeface="Montserrat"/>
              </a:rPr>
              <a:t> μ</a:t>
            </a:r>
            <a:r>
              <a:rPr lang="de-DE">
                <a:solidFill>
                  <a:schemeClr val="dk1"/>
                </a:solidFill>
                <a:latin typeface="+mj-lt"/>
                <a:ea typeface="Montserrat"/>
                <a:cs typeface="Montserrat"/>
              </a:rPr>
              <a:t>g L</a:t>
            </a:r>
            <a:r>
              <a:rPr lang="de-DE" baseline="30000">
                <a:solidFill>
                  <a:schemeClr val="dk1"/>
                </a:solidFill>
                <a:latin typeface="+mj-lt"/>
                <a:ea typeface="Montserrat"/>
                <a:cs typeface="Montserrat"/>
              </a:rPr>
              <a:t>−1</a:t>
            </a:r>
            <a:endParaRPr baseline="30000">
              <a:solidFill>
                <a:schemeClr val="accent1"/>
              </a:solidFill>
              <a:latin typeface="+mj-lt"/>
              <a:ea typeface="Montserrat"/>
              <a:cs typeface="Montserrat"/>
              <a:sym typeface="Montserrat"/>
            </a:endParaRPr>
          </a:p>
        </p:txBody>
      </p:sp>
      <p:sp>
        <p:nvSpPr>
          <p:cNvPr id="12" name="Google Shape;973;p92">
            <a:extLst>
              <a:ext uri="{FF2B5EF4-FFF2-40B4-BE49-F238E27FC236}">
                <a16:creationId xmlns:a16="http://schemas.microsoft.com/office/drawing/2014/main" id="{3D1810B3-9511-DDAD-26A3-98476A84828D}"/>
              </a:ext>
            </a:extLst>
          </p:cNvPr>
          <p:cNvSpPr txBox="1"/>
          <p:nvPr/>
        </p:nvSpPr>
        <p:spPr>
          <a:xfrm>
            <a:off x="5118311" y="1881161"/>
            <a:ext cx="1954734" cy="397993"/>
          </a:xfrm>
          <a:prstGeom prst="rect">
            <a:avLst/>
          </a:prstGeom>
          <a:noFill/>
          <a:ln>
            <a:noFill/>
          </a:ln>
        </p:spPr>
        <p:txBody>
          <a:bodyPr spcFirstLastPara="1" wrap="square" lIns="0" tIns="0" rIns="0" bIns="0" anchor="ctr" anchorCtr="0">
            <a:noAutofit/>
          </a:bodyPr>
          <a:lstStyle/>
          <a:p>
            <a:pPr marL="0" lvl="0" indent="0" algn="ctr" rtl="0">
              <a:spcBef>
                <a:spcPts val="0"/>
              </a:spcBef>
              <a:spcAft>
                <a:spcPts val="0"/>
              </a:spcAft>
              <a:buNone/>
            </a:pPr>
            <a:r>
              <a:rPr lang="en" b="1">
                <a:solidFill>
                  <a:schemeClr val="accent1"/>
                </a:solidFill>
                <a:latin typeface="+mj-lt"/>
                <a:ea typeface="Vidaloka"/>
                <a:cs typeface="Vidaloka"/>
                <a:sym typeface="Vidaloka"/>
              </a:rPr>
              <a:t>Trinkwasser</a:t>
            </a:r>
            <a:endParaRPr b="1">
              <a:solidFill>
                <a:schemeClr val="accent1"/>
              </a:solidFill>
              <a:latin typeface="+mj-lt"/>
              <a:ea typeface="Vidaloka"/>
              <a:cs typeface="Vidaloka"/>
              <a:sym typeface="Vidaloka"/>
            </a:endParaRPr>
          </a:p>
        </p:txBody>
      </p:sp>
      <p:sp>
        <p:nvSpPr>
          <p:cNvPr id="14" name="Google Shape;974;p92">
            <a:extLst>
              <a:ext uri="{FF2B5EF4-FFF2-40B4-BE49-F238E27FC236}">
                <a16:creationId xmlns:a16="http://schemas.microsoft.com/office/drawing/2014/main" id="{378D00EA-8985-261A-C7DE-86C4430CB9B6}"/>
              </a:ext>
            </a:extLst>
          </p:cNvPr>
          <p:cNvSpPr txBox="1"/>
          <p:nvPr/>
        </p:nvSpPr>
        <p:spPr>
          <a:xfrm>
            <a:off x="4714147" y="2089673"/>
            <a:ext cx="2763062" cy="1063066"/>
          </a:xfrm>
          <a:prstGeom prst="rect">
            <a:avLst/>
          </a:prstGeom>
          <a:noFill/>
          <a:ln>
            <a:noFill/>
          </a:ln>
        </p:spPr>
        <p:txBody>
          <a:bodyPr spcFirstLastPara="1" wrap="square" lIns="0" tIns="0" rIns="91425" bIns="91425" anchor="ctr" anchorCtr="0">
            <a:noAutofit/>
          </a:bodyPr>
          <a:lstStyle/>
          <a:p>
            <a:pPr lvl="0" algn="ctr">
              <a:buClr>
                <a:schemeClr val="dk2"/>
              </a:buClr>
              <a:buSzPts val="1100"/>
            </a:pPr>
            <a:r>
              <a:rPr lang="en">
                <a:solidFill>
                  <a:schemeClr val="dk1"/>
                </a:solidFill>
                <a:latin typeface="+mj-lt"/>
                <a:ea typeface="Montserrat"/>
                <a:cs typeface="Montserrat"/>
              </a:rPr>
              <a:t>Valencia, Spanien:</a:t>
            </a:r>
            <a:br>
              <a:rPr lang="en">
                <a:solidFill>
                  <a:schemeClr val="dk1"/>
                </a:solidFill>
                <a:latin typeface="+mj-lt"/>
                <a:ea typeface="Montserrat"/>
                <a:cs typeface="Montserrat"/>
              </a:rPr>
            </a:br>
            <a:r>
              <a:rPr lang="de-DE">
                <a:solidFill>
                  <a:schemeClr val="dk1"/>
                </a:solidFill>
                <a:latin typeface="+mj-lt"/>
                <a:ea typeface="Montserrat"/>
                <a:cs typeface="Montserrat"/>
              </a:rPr>
              <a:t>0,0</a:t>
            </a:r>
            <a:r>
              <a:rPr lang="el-GR">
                <a:solidFill>
                  <a:schemeClr val="dk1"/>
                </a:solidFill>
                <a:latin typeface="+mj-lt"/>
                <a:ea typeface="Montserrat"/>
                <a:cs typeface="Montserrat"/>
              </a:rPr>
              <a:t>1</a:t>
            </a:r>
            <a:r>
              <a:rPr lang="de-DE">
                <a:solidFill>
                  <a:schemeClr val="dk1"/>
                </a:solidFill>
                <a:latin typeface="+mj-lt"/>
                <a:ea typeface="Montserrat"/>
                <a:cs typeface="Montserrat"/>
              </a:rPr>
              <a:t>8</a:t>
            </a:r>
            <a:r>
              <a:rPr lang="el-GR">
                <a:solidFill>
                  <a:schemeClr val="dk1"/>
                </a:solidFill>
                <a:latin typeface="+mj-lt"/>
                <a:ea typeface="Montserrat"/>
                <a:cs typeface="Montserrat"/>
              </a:rPr>
              <a:t> μ</a:t>
            </a:r>
            <a:r>
              <a:rPr lang="de-DE">
                <a:solidFill>
                  <a:schemeClr val="dk1"/>
                </a:solidFill>
                <a:latin typeface="+mj-lt"/>
                <a:ea typeface="Montserrat"/>
                <a:cs typeface="Montserrat"/>
              </a:rPr>
              <a:t>g L</a:t>
            </a:r>
            <a:r>
              <a:rPr lang="de-DE" baseline="30000">
                <a:solidFill>
                  <a:schemeClr val="dk1"/>
                </a:solidFill>
                <a:latin typeface="+mj-lt"/>
                <a:ea typeface="Montserrat"/>
                <a:cs typeface="Montserrat"/>
              </a:rPr>
              <a:t>−1</a:t>
            </a:r>
            <a:endParaRPr lang="de-DE" baseline="30000">
              <a:solidFill>
                <a:schemeClr val="dk1"/>
              </a:solidFill>
              <a:latin typeface="+mj-lt"/>
              <a:ea typeface="Montserrat"/>
              <a:cs typeface="Montserrat"/>
              <a:sym typeface="Montserrat"/>
            </a:endParaRPr>
          </a:p>
        </p:txBody>
      </p:sp>
      <p:sp>
        <p:nvSpPr>
          <p:cNvPr id="22" name="Google Shape;987;p92">
            <a:extLst>
              <a:ext uri="{FF2B5EF4-FFF2-40B4-BE49-F238E27FC236}">
                <a16:creationId xmlns:a16="http://schemas.microsoft.com/office/drawing/2014/main" id="{296A6441-DC38-88E9-F1DD-9FCB8A4F1624}"/>
              </a:ext>
            </a:extLst>
          </p:cNvPr>
          <p:cNvSpPr txBox="1"/>
          <p:nvPr/>
        </p:nvSpPr>
        <p:spPr>
          <a:xfrm>
            <a:off x="6827629" y="4451519"/>
            <a:ext cx="1849524" cy="365172"/>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en" b="1">
                <a:solidFill>
                  <a:schemeClr val="accent1"/>
                </a:solidFill>
                <a:latin typeface="+mj-lt"/>
                <a:ea typeface="Vidaloka"/>
                <a:cs typeface="Vidaloka"/>
                <a:sym typeface="Vidaloka"/>
              </a:rPr>
              <a:t>Erde</a:t>
            </a:r>
            <a:endParaRPr b="1">
              <a:solidFill>
                <a:schemeClr val="accent1"/>
              </a:solidFill>
              <a:latin typeface="+mj-lt"/>
              <a:ea typeface="Vidaloka"/>
              <a:cs typeface="Vidaloka"/>
              <a:sym typeface="Vidaloka"/>
            </a:endParaRPr>
          </a:p>
        </p:txBody>
      </p:sp>
      <p:sp>
        <p:nvSpPr>
          <p:cNvPr id="23" name="Google Shape;990;p92">
            <a:extLst>
              <a:ext uri="{FF2B5EF4-FFF2-40B4-BE49-F238E27FC236}">
                <a16:creationId xmlns:a16="http://schemas.microsoft.com/office/drawing/2014/main" id="{648F1586-6C8B-2127-AB96-E3B82573FBC1}"/>
              </a:ext>
            </a:extLst>
          </p:cNvPr>
          <p:cNvSpPr txBox="1"/>
          <p:nvPr/>
        </p:nvSpPr>
        <p:spPr>
          <a:xfrm>
            <a:off x="6312024" y="4799434"/>
            <a:ext cx="2880735" cy="628082"/>
          </a:xfrm>
          <a:prstGeom prst="rect">
            <a:avLst/>
          </a:prstGeom>
          <a:noFill/>
          <a:ln>
            <a:noFill/>
          </a:ln>
        </p:spPr>
        <p:txBody>
          <a:bodyPr spcFirstLastPara="1" wrap="square" lIns="0" tIns="0" rIns="91425" bIns="91425" anchor="t" anchorCtr="0">
            <a:noAutofit/>
          </a:bodyPr>
          <a:lstStyle/>
          <a:p>
            <a:pPr algn="ctr">
              <a:buClr>
                <a:schemeClr val="dk2"/>
              </a:buClr>
              <a:buSzPts val="1100"/>
            </a:pPr>
            <a:r>
              <a:rPr lang="de-DE">
                <a:solidFill>
                  <a:schemeClr val="dk1"/>
                </a:solidFill>
                <a:latin typeface="+mj-lt"/>
                <a:ea typeface="Montserrat"/>
                <a:cs typeface="Montserrat"/>
              </a:rPr>
              <a:t>Tomatenkultur in Zypern: </a:t>
            </a:r>
            <a:endParaRPr lang="de-DE" baseline="30000">
              <a:solidFill>
                <a:schemeClr val="dk1"/>
              </a:solidFill>
              <a:latin typeface="+mj-lt"/>
              <a:ea typeface="Montserrat"/>
              <a:cs typeface="Montserrat"/>
            </a:endParaRPr>
          </a:p>
          <a:p>
            <a:pPr lvl="0" algn="ctr">
              <a:buSzPts val="1100"/>
            </a:pPr>
            <a:r>
              <a:rPr lang="de-DE">
                <a:solidFill>
                  <a:schemeClr val="dk1"/>
                </a:solidFill>
                <a:latin typeface="+mj-lt"/>
                <a:ea typeface="Montserrat"/>
                <a:cs typeface="Montserrat"/>
              </a:rPr>
              <a:t>0,35</a:t>
            </a:r>
            <a:r>
              <a:rPr lang="el-GR">
                <a:solidFill>
                  <a:schemeClr val="dk1"/>
                </a:solidFill>
                <a:latin typeface="+mj-lt"/>
                <a:ea typeface="Montserrat"/>
                <a:cs typeface="Montserrat"/>
              </a:rPr>
              <a:t> μ</a:t>
            </a:r>
            <a:r>
              <a:rPr lang="de-DE">
                <a:solidFill>
                  <a:schemeClr val="dk1"/>
                </a:solidFill>
                <a:latin typeface="+mj-lt"/>
                <a:ea typeface="Montserrat"/>
                <a:cs typeface="Montserrat"/>
              </a:rPr>
              <a:t>g kg</a:t>
            </a:r>
            <a:r>
              <a:rPr lang="de-DE" baseline="30000">
                <a:solidFill>
                  <a:schemeClr val="dk1"/>
                </a:solidFill>
                <a:latin typeface="+mj-lt"/>
                <a:ea typeface="Montserrat"/>
                <a:cs typeface="Montserrat"/>
              </a:rPr>
              <a:t>−1</a:t>
            </a:r>
            <a:endParaRPr baseline="30000">
              <a:solidFill>
                <a:schemeClr val="dk1"/>
              </a:solidFill>
              <a:latin typeface="+mj-lt"/>
              <a:ea typeface="Montserrat"/>
              <a:cs typeface="Montserrat"/>
            </a:endParaRPr>
          </a:p>
        </p:txBody>
      </p:sp>
      <p:sp>
        <p:nvSpPr>
          <p:cNvPr id="25" name="Google Shape;993;p92">
            <a:extLst>
              <a:ext uri="{FF2B5EF4-FFF2-40B4-BE49-F238E27FC236}">
                <a16:creationId xmlns:a16="http://schemas.microsoft.com/office/drawing/2014/main" id="{95D59A0B-DD2E-37FD-E5B7-459927AC0018}"/>
              </a:ext>
            </a:extLst>
          </p:cNvPr>
          <p:cNvSpPr txBox="1"/>
          <p:nvPr/>
        </p:nvSpPr>
        <p:spPr>
          <a:xfrm>
            <a:off x="8727342" y="1937475"/>
            <a:ext cx="1881252" cy="341679"/>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en" b="1">
                <a:solidFill>
                  <a:schemeClr val="accent1"/>
                </a:solidFill>
                <a:latin typeface="+mj-lt"/>
                <a:ea typeface="Vidaloka"/>
                <a:cs typeface="Vidaloka"/>
                <a:sym typeface="Vidaloka"/>
              </a:rPr>
              <a:t>Lebewesen</a:t>
            </a:r>
            <a:endParaRPr b="1">
              <a:solidFill>
                <a:schemeClr val="accent1"/>
              </a:solidFill>
              <a:latin typeface="+mj-lt"/>
              <a:ea typeface="Vidaloka"/>
              <a:cs typeface="Vidaloka"/>
              <a:sym typeface="Vidaloka"/>
            </a:endParaRPr>
          </a:p>
        </p:txBody>
      </p:sp>
      <p:sp>
        <p:nvSpPr>
          <p:cNvPr id="26" name="Google Shape;994;p92">
            <a:extLst>
              <a:ext uri="{FF2B5EF4-FFF2-40B4-BE49-F238E27FC236}">
                <a16:creationId xmlns:a16="http://schemas.microsoft.com/office/drawing/2014/main" id="{1BCF8DE5-2EBF-DF55-1271-306B546D9876}"/>
              </a:ext>
            </a:extLst>
          </p:cNvPr>
          <p:cNvSpPr txBox="1"/>
          <p:nvPr/>
        </p:nvSpPr>
        <p:spPr>
          <a:xfrm>
            <a:off x="7773803" y="2327203"/>
            <a:ext cx="3788331" cy="588006"/>
          </a:xfrm>
          <a:prstGeom prst="rect">
            <a:avLst/>
          </a:prstGeom>
          <a:noFill/>
          <a:ln>
            <a:noFill/>
          </a:ln>
        </p:spPr>
        <p:txBody>
          <a:bodyPr spcFirstLastPara="1" wrap="square" lIns="0" tIns="0" rIns="91425" bIns="91425" anchor="t" anchorCtr="0">
            <a:noAutofit/>
          </a:bodyPr>
          <a:lstStyle/>
          <a:p>
            <a:pPr lvl="0" algn="ctr">
              <a:buClr>
                <a:schemeClr val="dk2"/>
              </a:buClr>
              <a:buSzPts val="1100"/>
            </a:pPr>
            <a:r>
              <a:rPr lang="en">
                <a:solidFill>
                  <a:schemeClr val="dk1"/>
                </a:solidFill>
                <a:latin typeface="+mj-lt"/>
                <a:ea typeface="Montserrat"/>
                <a:cs typeface="Montserrat"/>
                <a:sym typeface="Montserrat"/>
              </a:rPr>
              <a:t>Muscheln in Portugal:</a:t>
            </a:r>
          </a:p>
          <a:p>
            <a:pPr lvl="0" algn="ctr">
              <a:buClr>
                <a:schemeClr val="dk2"/>
              </a:buClr>
              <a:buSzPts val="1100"/>
            </a:pPr>
            <a:r>
              <a:rPr lang="de-DE">
                <a:solidFill>
                  <a:schemeClr val="dk1"/>
                </a:solidFill>
                <a:latin typeface="+mj-lt"/>
                <a:ea typeface="Montserrat"/>
                <a:cs typeface="Montserrat"/>
              </a:rPr>
              <a:t>4,5</a:t>
            </a:r>
            <a:r>
              <a:rPr lang="el-GR">
                <a:solidFill>
                  <a:schemeClr val="dk1"/>
                </a:solidFill>
                <a:latin typeface="+mj-lt"/>
                <a:ea typeface="Montserrat"/>
                <a:cs typeface="Montserrat"/>
              </a:rPr>
              <a:t> μ</a:t>
            </a:r>
            <a:r>
              <a:rPr lang="de-DE">
                <a:solidFill>
                  <a:schemeClr val="dk1"/>
                </a:solidFill>
                <a:latin typeface="+mj-lt"/>
                <a:ea typeface="Montserrat"/>
                <a:cs typeface="Montserrat"/>
              </a:rPr>
              <a:t>g kg</a:t>
            </a:r>
            <a:r>
              <a:rPr lang="de-DE" baseline="30000">
                <a:solidFill>
                  <a:schemeClr val="dk1"/>
                </a:solidFill>
                <a:latin typeface="+mj-lt"/>
                <a:ea typeface="Montserrat"/>
                <a:cs typeface="Montserrat"/>
              </a:rPr>
              <a:t>−1</a:t>
            </a:r>
            <a:endParaRPr baseline="30000">
              <a:solidFill>
                <a:schemeClr val="dk1"/>
              </a:solidFill>
              <a:latin typeface="+mj-lt"/>
              <a:ea typeface="Montserrat"/>
              <a:cs typeface="Montserrat"/>
              <a:sym typeface="Montserrat"/>
            </a:endParaRPr>
          </a:p>
        </p:txBody>
      </p:sp>
      <p:grpSp>
        <p:nvGrpSpPr>
          <p:cNvPr id="3" name="Group 2" descr="Symbole für Oberflächengewässer, Grundwasser, Trinkwasser, Erde und Lebewesen">
            <a:extLst>
              <a:ext uri="{FF2B5EF4-FFF2-40B4-BE49-F238E27FC236}">
                <a16:creationId xmlns:a16="http://schemas.microsoft.com/office/drawing/2014/main" id="{6AAF52BC-FA3F-0555-EBA3-74A4FC6BD74A}"/>
              </a:ext>
            </a:extLst>
          </p:cNvPr>
          <p:cNvGrpSpPr/>
          <p:nvPr/>
        </p:nvGrpSpPr>
        <p:grpSpPr>
          <a:xfrm>
            <a:off x="2183871" y="3066677"/>
            <a:ext cx="7738722" cy="1389360"/>
            <a:chOff x="2183871" y="3066677"/>
            <a:chExt cx="7738722" cy="1389360"/>
          </a:xfrm>
        </p:grpSpPr>
        <p:cxnSp>
          <p:nvCxnSpPr>
            <p:cNvPr id="11" name="Google Shape;970;p92">
              <a:extLst>
                <a:ext uri="{FF2B5EF4-FFF2-40B4-BE49-F238E27FC236}">
                  <a16:creationId xmlns:a16="http://schemas.microsoft.com/office/drawing/2014/main" id="{92374440-00BB-EC0E-085A-3EF79781F96B}"/>
                </a:ext>
                <a:ext uri="{C183D7F6-B498-43B3-948B-1728B52AA6E4}">
                  <adec:decorative xmlns:adec="http://schemas.microsoft.com/office/drawing/2017/decorative" val="1"/>
                </a:ext>
              </a:extLst>
            </p:cNvPr>
            <p:cNvCxnSpPr/>
            <p:nvPr/>
          </p:nvCxnSpPr>
          <p:spPr>
            <a:xfrm>
              <a:off x="4654790" y="3835822"/>
              <a:ext cx="1045293" cy="0"/>
            </a:xfrm>
            <a:prstGeom prst="straightConnector1">
              <a:avLst/>
            </a:prstGeom>
            <a:noFill/>
            <a:ln w="28575" cap="flat" cmpd="sng">
              <a:solidFill>
                <a:schemeClr val="accent2"/>
              </a:solidFill>
              <a:prstDash val="solid"/>
              <a:round/>
              <a:headEnd type="none" w="med" len="med"/>
              <a:tailEnd type="none" w="med" len="med"/>
            </a:ln>
          </p:spPr>
        </p:cxnSp>
        <p:cxnSp>
          <p:nvCxnSpPr>
            <p:cNvPr id="15" name="Google Shape;979;p92">
              <a:extLst>
                <a:ext uri="{FF2B5EF4-FFF2-40B4-BE49-F238E27FC236}">
                  <a16:creationId xmlns:a16="http://schemas.microsoft.com/office/drawing/2014/main" id="{A9DC8FA8-D222-1B42-64CF-7A932D42BD1F}"/>
                </a:ext>
                <a:ext uri="{C183D7F6-B498-43B3-948B-1728B52AA6E4}">
                  <adec:decorative xmlns:adec="http://schemas.microsoft.com/office/drawing/2017/decorative" val="1"/>
                </a:ext>
              </a:extLst>
            </p:cNvPr>
            <p:cNvCxnSpPr>
              <a:cxnSpLocks/>
            </p:cNvCxnSpPr>
            <p:nvPr/>
          </p:nvCxnSpPr>
          <p:spPr>
            <a:xfrm flipH="1" flipV="1">
              <a:off x="6061617" y="3066677"/>
              <a:ext cx="3022" cy="459641"/>
            </a:xfrm>
            <a:prstGeom prst="straightConnector1">
              <a:avLst/>
            </a:prstGeom>
            <a:noFill/>
            <a:ln w="28575" cap="flat" cmpd="sng">
              <a:solidFill>
                <a:schemeClr val="accent2"/>
              </a:solidFill>
              <a:prstDash val="solid"/>
              <a:round/>
              <a:headEnd type="none" w="med" len="med"/>
              <a:tailEnd type="none" w="med" len="med"/>
            </a:ln>
          </p:spPr>
        </p:cxnSp>
        <p:cxnSp>
          <p:nvCxnSpPr>
            <p:cNvPr id="18" name="Google Shape;983;p92">
              <a:extLst>
                <a:ext uri="{FF2B5EF4-FFF2-40B4-BE49-F238E27FC236}">
                  <a16:creationId xmlns:a16="http://schemas.microsoft.com/office/drawing/2014/main" id="{0E79619C-8151-B710-C520-3F1D6CA52CD6}"/>
                </a:ext>
                <a:ext uri="{C183D7F6-B498-43B3-948B-1728B52AA6E4}">
                  <adec:decorative xmlns:adec="http://schemas.microsoft.com/office/drawing/2017/decorative" val="1"/>
                </a:ext>
              </a:extLst>
            </p:cNvPr>
            <p:cNvCxnSpPr>
              <a:cxnSpLocks/>
            </p:cNvCxnSpPr>
            <p:nvPr/>
          </p:nvCxnSpPr>
          <p:spPr>
            <a:xfrm>
              <a:off x="4352310" y="4154406"/>
              <a:ext cx="0" cy="301631"/>
            </a:xfrm>
            <a:prstGeom prst="straightConnector1">
              <a:avLst/>
            </a:prstGeom>
            <a:noFill/>
            <a:ln w="28575" cap="flat" cmpd="sng">
              <a:solidFill>
                <a:schemeClr val="accent2"/>
              </a:solidFill>
              <a:prstDash val="solid"/>
              <a:round/>
              <a:headEnd type="none" w="med" len="med"/>
              <a:tailEnd type="none" w="med" len="med"/>
            </a:ln>
          </p:spPr>
        </p:cxnSp>
        <p:cxnSp>
          <p:nvCxnSpPr>
            <p:cNvPr id="19" name="Google Shape;984;p92">
              <a:extLst>
                <a:ext uri="{FF2B5EF4-FFF2-40B4-BE49-F238E27FC236}">
                  <a16:creationId xmlns:a16="http://schemas.microsoft.com/office/drawing/2014/main" id="{43C1C1E8-E798-878F-6D63-15E1B880F2DB}"/>
                </a:ext>
                <a:ext uri="{C183D7F6-B498-43B3-948B-1728B52AA6E4}">
                  <adec:decorative xmlns:adec="http://schemas.microsoft.com/office/drawing/2017/decorative" val="1"/>
                </a:ext>
              </a:extLst>
            </p:cNvPr>
            <p:cNvCxnSpPr/>
            <p:nvPr/>
          </p:nvCxnSpPr>
          <p:spPr>
            <a:xfrm>
              <a:off x="2931832" y="3824767"/>
              <a:ext cx="1041499" cy="11055"/>
            </a:xfrm>
            <a:prstGeom prst="straightConnector1">
              <a:avLst/>
            </a:prstGeom>
            <a:noFill/>
            <a:ln w="28575" cap="flat" cmpd="sng">
              <a:solidFill>
                <a:schemeClr val="accent2"/>
              </a:solidFill>
              <a:prstDash val="solid"/>
              <a:round/>
              <a:headEnd type="none" w="med" len="med"/>
              <a:tailEnd type="none" w="med" len="med"/>
            </a:ln>
          </p:spPr>
        </p:cxnSp>
        <p:cxnSp>
          <p:nvCxnSpPr>
            <p:cNvPr id="20" name="Google Shape;985;p92">
              <a:extLst>
                <a:ext uri="{FF2B5EF4-FFF2-40B4-BE49-F238E27FC236}">
                  <a16:creationId xmlns:a16="http://schemas.microsoft.com/office/drawing/2014/main" id="{3A4E04F3-6C13-4BD4-EE9E-E7EE3CF6EE92}"/>
                </a:ext>
                <a:ext uri="{C183D7F6-B498-43B3-948B-1728B52AA6E4}">
                  <adec:decorative xmlns:adec="http://schemas.microsoft.com/office/drawing/2017/decorative" val="1"/>
                </a:ext>
              </a:extLst>
            </p:cNvPr>
            <p:cNvCxnSpPr>
              <a:cxnSpLocks/>
            </p:cNvCxnSpPr>
            <p:nvPr/>
          </p:nvCxnSpPr>
          <p:spPr>
            <a:xfrm>
              <a:off x="7773803" y="4154406"/>
              <a:ext cx="0" cy="297112"/>
            </a:xfrm>
            <a:prstGeom prst="straightConnector1">
              <a:avLst/>
            </a:prstGeom>
            <a:noFill/>
            <a:ln w="28575" cap="flat" cmpd="sng">
              <a:solidFill>
                <a:schemeClr val="accent2"/>
              </a:solidFill>
              <a:prstDash val="solid"/>
              <a:round/>
              <a:headEnd type="none" w="med" len="med"/>
              <a:tailEnd type="none" w="med" len="med"/>
            </a:ln>
          </p:spPr>
        </p:cxnSp>
        <p:cxnSp>
          <p:nvCxnSpPr>
            <p:cNvPr id="21" name="Google Shape;988;p92">
              <a:extLst>
                <a:ext uri="{FF2B5EF4-FFF2-40B4-BE49-F238E27FC236}">
                  <a16:creationId xmlns:a16="http://schemas.microsoft.com/office/drawing/2014/main" id="{3B72E847-0B63-7CE2-0BF4-5CE8BCEA3C72}"/>
                </a:ext>
                <a:ext uri="{C183D7F6-B498-43B3-948B-1728B52AA6E4}">
                  <adec:decorative xmlns:adec="http://schemas.microsoft.com/office/drawing/2017/decorative" val="1"/>
                </a:ext>
              </a:extLst>
            </p:cNvPr>
            <p:cNvCxnSpPr/>
            <p:nvPr/>
          </p:nvCxnSpPr>
          <p:spPr>
            <a:xfrm>
              <a:off x="6381670" y="3835822"/>
              <a:ext cx="1059777" cy="0"/>
            </a:xfrm>
            <a:prstGeom prst="straightConnector1">
              <a:avLst/>
            </a:prstGeom>
            <a:noFill/>
            <a:ln w="28575" cap="flat" cmpd="sng">
              <a:solidFill>
                <a:schemeClr val="accent2"/>
              </a:solidFill>
              <a:prstDash val="solid"/>
              <a:round/>
              <a:headEnd type="none" w="med" len="med"/>
              <a:tailEnd type="none" w="med" len="med"/>
            </a:ln>
          </p:spPr>
        </p:cxnSp>
        <p:cxnSp>
          <p:nvCxnSpPr>
            <p:cNvPr id="24" name="Google Shape;991;p92">
              <a:extLst>
                <a:ext uri="{FF2B5EF4-FFF2-40B4-BE49-F238E27FC236}">
                  <a16:creationId xmlns:a16="http://schemas.microsoft.com/office/drawing/2014/main" id="{44519396-F6E2-3C70-D1FD-7B55EF1D57F3}"/>
                </a:ext>
                <a:ext uri="{C183D7F6-B498-43B3-948B-1728B52AA6E4}">
                  <adec:decorative xmlns:adec="http://schemas.microsoft.com/office/drawing/2017/decorative" val="1"/>
                </a:ext>
              </a:extLst>
            </p:cNvPr>
            <p:cNvCxnSpPr/>
            <p:nvPr/>
          </p:nvCxnSpPr>
          <p:spPr>
            <a:xfrm>
              <a:off x="8122837" y="3835822"/>
              <a:ext cx="1073572" cy="0"/>
            </a:xfrm>
            <a:prstGeom prst="straightConnector1">
              <a:avLst/>
            </a:prstGeom>
            <a:noFill/>
            <a:ln w="28575" cap="flat" cmpd="sng">
              <a:solidFill>
                <a:schemeClr val="accent2"/>
              </a:solidFill>
              <a:prstDash val="solid"/>
              <a:round/>
              <a:headEnd type="none" w="med" len="med"/>
              <a:tailEnd type="none" w="med" len="med"/>
            </a:ln>
          </p:spPr>
        </p:cxnSp>
        <p:cxnSp>
          <p:nvCxnSpPr>
            <p:cNvPr id="27" name="Google Shape;995;p92">
              <a:extLst>
                <a:ext uri="{FF2B5EF4-FFF2-40B4-BE49-F238E27FC236}">
                  <a16:creationId xmlns:a16="http://schemas.microsoft.com/office/drawing/2014/main" id="{87940597-3FCA-5B89-A567-42DE8D710D61}"/>
                </a:ext>
                <a:ext uri="{C183D7F6-B498-43B3-948B-1728B52AA6E4}">
                  <adec:decorative xmlns:adec="http://schemas.microsoft.com/office/drawing/2017/decorative" val="1"/>
                </a:ext>
              </a:extLst>
            </p:cNvPr>
            <p:cNvCxnSpPr>
              <a:cxnSpLocks/>
            </p:cNvCxnSpPr>
            <p:nvPr/>
          </p:nvCxnSpPr>
          <p:spPr>
            <a:xfrm rot="10800000">
              <a:off x="9546435" y="3114891"/>
              <a:ext cx="0" cy="311968"/>
            </a:xfrm>
            <a:prstGeom prst="straightConnector1">
              <a:avLst/>
            </a:prstGeom>
            <a:noFill/>
            <a:ln w="28575" cap="flat" cmpd="sng">
              <a:solidFill>
                <a:schemeClr val="accent2"/>
              </a:solidFill>
              <a:prstDash val="solid"/>
              <a:round/>
              <a:headEnd type="none" w="med" len="med"/>
              <a:tailEnd type="none" w="med" len="med"/>
            </a:ln>
          </p:spPr>
        </p:cxnSp>
        <p:cxnSp>
          <p:nvCxnSpPr>
            <p:cNvPr id="30" name="Google Shape;1004;p92">
              <a:extLst>
                <a:ext uri="{FF2B5EF4-FFF2-40B4-BE49-F238E27FC236}">
                  <a16:creationId xmlns:a16="http://schemas.microsoft.com/office/drawing/2014/main" id="{8F5F9060-45FD-803C-AA6C-D138ED5FE440}"/>
                </a:ext>
                <a:ext uri="{C183D7F6-B498-43B3-948B-1728B52AA6E4}">
                  <adec:decorative xmlns:adec="http://schemas.microsoft.com/office/drawing/2017/decorative" val="1"/>
                </a:ext>
              </a:extLst>
            </p:cNvPr>
            <p:cNvCxnSpPr>
              <a:cxnSpLocks/>
            </p:cNvCxnSpPr>
            <p:nvPr/>
          </p:nvCxnSpPr>
          <p:spPr>
            <a:xfrm rot="10800000">
              <a:off x="2540632" y="3224841"/>
              <a:ext cx="0" cy="312659"/>
            </a:xfrm>
            <a:prstGeom prst="straightConnector1">
              <a:avLst/>
            </a:prstGeom>
            <a:noFill/>
            <a:ln w="28575" cap="flat" cmpd="sng">
              <a:solidFill>
                <a:schemeClr val="accent2"/>
              </a:solidFill>
              <a:prstDash val="solid"/>
              <a:round/>
              <a:headEnd type="none" w="med" len="med"/>
              <a:tailEnd type="none" w="med" len="med"/>
            </a:ln>
          </p:spPr>
        </p:cxnSp>
        <p:pic>
          <p:nvPicPr>
            <p:cNvPr id="31" name="Grafik 9" descr="Symbol Oberflächengewässer">
              <a:extLst>
                <a:ext uri="{FF2B5EF4-FFF2-40B4-BE49-F238E27FC236}">
                  <a16:creationId xmlns:a16="http://schemas.microsoft.com/office/drawing/2014/main" id="{A5CED100-8A36-EE79-2F30-1646B5795D5D}"/>
                </a:ext>
              </a:extLst>
            </p:cNvPr>
            <p:cNvPicPr>
              <a:picLocks noChangeAspect="1"/>
            </p:cNvPicPr>
            <p:nvPr/>
          </p:nvPicPr>
          <p:blipFill>
            <a:blip r:embed="rId3"/>
            <a:stretch>
              <a:fillRect/>
            </a:stretch>
          </p:blipFill>
          <p:spPr>
            <a:xfrm>
              <a:off x="2183871" y="3604456"/>
              <a:ext cx="713521" cy="376204"/>
            </a:xfrm>
            <a:prstGeom prst="rect">
              <a:avLst/>
            </a:prstGeom>
          </p:spPr>
        </p:pic>
        <p:pic>
          <p:nvPicPr>
            <p:cNvPr id="32" name="Grafik 11" descr="Symbol Grundwasser">
              <a:extLst>
                <a:ext uri="{FF2B5EF4-FFF2-40B4-BE49-F238E27FC236}">
                  <a16:creationId xmlns:a16="http://schemas.microsoft.com/office/drawing/2014/main" id="{775780B3-274A-C4E2-E40E-075B445058E2}"/>
                </a:ext>
              </a:extLst>
            </p:cNvPr>
            <p:cNvPicPr>
              <a:picLocks noChangeAspect="1"/>
            </p:cNvPicPr>
            <p:nvPr/>
          </p:nvPicPr>
          <p:blipFill>
            <a:blip r:embed="rId4"/>
            <a:stretch>
              <a:fillRect/>
            </a:stretch>
          </p:blipFill>
          <p:spPr>
            <a:xfrm>
              <a:off x="3973366" y="3582261"/>
              <a:ext cx="726070" cy="559697"/>
            </a:xfrm>
            <a:prstGeom prst="rect">
              <a:avLst/>
            </a:prstGeom>
          </p:spPr>
        </p:pic>
        <p:pic>
          <p:nvPicPr>
            <p:cNvPr id="33" name="Grafik 15" descr="Symbol Trinkwasser">
              <a:extLst>
                <a:ext uri="{FF2B5EF4-FFF2-40B4-BE49-F238E27FC236}">
                  <a16:creationId xmlns:a16="http://schemas.microsoft.com/office/drawing/2014/main" id="{8F51E5DB-3949-EBF5-10A9-24E199019149}"/>
                </a:ext>
              </a:extLst>
            </p:cNvPr>
            <p:cNvPicPr>
              <a:picLocks noChangeAspect="1"/>
            </p:cNvPicPr>
            <p:nvPr/>
          </p:nvPicPr>
          <p:blipFill>
            <a:blip r:embed="rId5"/>
            <a:stretch>
              <a:fillRect/>
            </a:stretch>
          </p:blipFill>
          <p:spPr>
            <a:xfrm>
              <a:off x="5864105" y="3599521"/>
              <a:ext cx="395023" cy="580258"/>
            </a:xfrm>
            <a:prstGeom prst="rect">
              <a:avLst/>
            </a:prstGeom>
          </p:spPr>
        </p:pic>
        <p:pic>
          <p:nvPicPr>
            <p:cNvPr id="34" name="Grafik 17" descr="Symbol Erde">
              <a:extLst>
                <a:ext uri="{FF2B5EF4-FFF2-40B4-BE49-F238E27FC236}">
                  <a16:creationId xmlns:a16="http://schemas.microsoft.com/office/drawing/2014/main" id="{9ADCE721-590A-8207-F157-CC1C1AB3DFE8}"/>
                </a:ext>
              </a:extLst>
            </p:cNvPr>
            <p:cNvPicPr>
              <a:picLocks noChangeAspect="1"/>
            </p:cNvPicPr>
            <p:nvPr/>
          </p:nvPicPr>
          <p:blipFill>
            <a:blip r:embed="rId6"/>
            <a:stretch>
              <a:fillRect/>
            </a:stretch>
          </p:blipFill>
          <p:spPr>
            <a:xfrm>
              <a:off x="7477210" y="3402290"/>
              <a:ext cx="729869" cy="739667"/>
            </a:xfrm>
            <a:prstGeom prst="rect">
              <a:avLst/>
            </a:prstGeom>
          </p:spPr>
        </p:pic>
        <p:pic>
          <p:nvPicPr>
            <p:cNvPr id="35" name="Grafik 19" descr="Symbol Lebewesen">
              <a:extLst>
                <a:ext uri="{FF2B5EF4-FFF2-40B4-BE49-F238E27FC236}">
                  <a16:creationId xmlns:a16="http://schemas.microsoft.com/office/drawing/2014/main" id="{7B3B387C-4D69-88B4-9B81-D2670048665C}"/>
                </a:ext>
              </a:extLst>
            </p:cNvPr>
            <p:cNvPicPr>
              <a:picLocks noChangeAspect="1"/>
            </p:cNvPicPr>
            <p:nvPr/>
          </p:nvPicPr>
          <p:blipFill>
            <a:blip r:embed="rId7"/>
            <a:stretch>
              <a:fillRect/>
            </a:stretch>
          </p:blipFill>
          <p:spPr>
            <a:xfrm>
              <a:off x="9170276" y="3462060"/>
              <a:ext cx="752317" cy="739667"/>
            </a:xfrm>
            <a:prstGeom prst="rect">
              <a:avLst/>
            </a:prstGeom>
          </p:spPr>
        </p:pic>
      </p:grpSp>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4406235" y="6347723"/>
            <a:ext cx="7299303" cy="260648"/>
          </a:xfrm>
        </p:spPr>
        <p:txBody>
          <a:bodyPr vert="horz" lIns="0" tIns="0" rIns="0" bIns="0" rtlCol="0" anchor="t">
            <a:noAutofit/>
          </a:bodyPr>
          <a:lstStyle/>
          <a:p>
            <a:r>
              <a:rPr lang="de-DE" dirty="0">
                <a:latin typeface="+mj-lt"/>
              </a:rPr>
              <a:t>Quelle: </a:t>
            </a:r>
            <a:r>
              <a:rPr lang="de-DE" dirty="0" err="1">
                <a:latin typeface="+mj-lt"/>
              </a:rPr>
              <a:t>Sathishkumar</a:t>
            </a:r>
            <a:r>
              <a:rPr lang="de-DE" dirty="0">
                <a:latin typeface="+mj-lt"/>
              </a:rPr>
              <a:t>, P., Meena et al. (2020), Science </a:t>
            </a:r>
            <a:r>
              <a:rPr lang="de-DE" dirty="0" err="1">
                <a:latin typeface="+mj-lt"/>
              </a:rPr>
              <a:t>of</a:t>
            </a:r>
            <a:r>
              <a:rPr lang="de-DE" dirty="0">
                <a:latin typeface="+mj-lt"/>
              </a:rPr>
              <a:t> The Total Environment, </a:t>
            </a:r>
            <a:r>
              <a:rPr lang="de-DE" dirty="0">
                <a:solidFill>
                  <a:schemeClr val="accent2"/>
                </a:solidFill>
                <a:latin typeface="Calibri"/>
                <a:cs typeface="Calibri"/>
                <a:hlinkClick r:id="rId8">
                  <a:extLst>
                    <a:ext uri="{A12FA001-AC4F-418D-AE19-62706E023703}">
                      <ahyp:hlinkClr xmlns:ahyp="http://schemas.microsoft.com/office/drawing/2018/hyperlinkcolor" val="tx"/>
                    </a:ext>
                  </a:extLst>
                </a:hlinkClick>
              </a:rPr>
              <a:t>doi.org/10.1016/j.scitotenv2019.134057</a:t>
            </a:r>
            <a:endParaRPr lang="de-DE" dirty="0">
              <a:solidFill>
                <a:schemeClr val="accent2"/>
              </a:solidFill>
              <a:latin typeface="Calibri"/>
              <a:cs typeface="Calibri"/>
            </a:endParaRPr>
          </a:p>
        </p:txBody>
      </p:sp>
      <p:sp>
        <p:nvSpPr>
          <p:cNvPr id="4" name="Textplatzhalter 3"/>
          <p:cNvSpPr>
            <a:spLocks noGrp="1"/>
          </p:cNvSpPr>
          <p:nvPr>
            <p:ph type="body" sz="quarter" idx="13"/>
          </p:nvPr>
        </p:nvSpPr>
        <p:spPr/>
        <p:txBody>
          <a:bodyPr/>
          <a:lstStyle/>
          <a:p>
            <a:r>
              <a:rPr lang="de-DE"/>
              <a:t>Lernziel: Wirkungen von Arzneistoffen in der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46</a:t>
            </a:fld>
            <a:endParaRPr lang="de-DE"/>
          </a:p>
        </p:txBody>
      </p:sp>
    </p:spTree>
    <p:extLst>
      <p:ext uri="{BB962C8B-B14F-4D97-AF65-F5344CB8AC3E}">
        <p14:creationId xmlns:p14="http://schemas.microsoft.com/office/powerpoint/2010/main" val="8641208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latin typeface="Calibri"/>
                <a:ea typeface="Calibri"/>
                <a:cs typeface="Calibri"/>
              </a:rPr>
              <a:t>Diclofenac</a:t>
            </a:r>
            <a:r>
              <a:rPr lang="de-DE" dirty="0">
                <a:latin typeface="Calibri"/>
                <a:ea typeface="Calibri"/>
                <a:cs typeface="Calibri"/>
              </a:rPr>
              <a:t> – Abbau in der Umwelt</a:t>
            </a:r>
          </a:p>
        </p:txBody>
      </p:sp>
      <p:pic>
        <p:nvPicPr>
          <p:cNvPr id="3" name="Grafik 7" descr="chemische Formeln">
            <a:extLst>
              <a:ext uri="{FF2B5EF4-FFF2-40B4-BE49-F238E27FC236}">
                <a16:creationId xmlns:a16="http://schemas.microsoft.com/office/drawing/2014/main" id="{952FDFDF-0A5D-A3EB-B8E6-0CF4DF61E35E}"/>
              </a:ext>
            </a:extLst>
          </p:cNvPr>
          <p:cNvPicPr>
            <a:picLocks noChangeAspect="1"/>
          </p:cNvPicPr>
          <p:nvPr/>
        </p:nvPicPr>
        <p:blipFill>
          <a:blip r:embed="rId2"/>
          <a:stretch>
            <a:fillRect/>
          </a:stretch>
        </p:blipFill>
        <p:spPr>
          <a:xfrm>
            <a:off x="3510844" y="1040888"/>
            <a:ext cx="5170311" cy="5086499"/>
          </a:xfrm>
          <a:prstGeom prst="rect">
            <a:avLst/>
          </a:prstGeom>
        </p:spPr>
      </p:pic>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2929812" y="6367922"/>
            <a:ext cx="8665291" cy="260648"/>
          </a:xfrm>
        </p:spPr>
        <p:txBody>
          <a:bodyPr vert="horz" lIns="0" tIns="0" rIns="0" bIns="0" rtlCol="0" anchor="t">
            <a:noAutofit/>
          </a:bodyPr>
          <a:lstStyle/>
          <a:p>
            <a:r>
              <a:rPr lang="en-US" dirty="0">
                <a:latin typeface="Calibri"/>
                <a:cs typeface="Calibri"/>
              </a:rPr>
              <a:t>Quelle: Facey, S. J., </a:t>
            </a:r>
            <a:r>
              <a:rPr lang="en-US" dirty="0" err="1">
                <a:latin typeface="Calibri"/>
                <a:cs typeface="Calibri"/>
              </a:rPr>
              <a:t>Nebel</a:t>
            </a:r>
            <a:r>
              <a:rPr lang="en-US" dirty="0">
                <a:latin typeface="Calibri"/>
                <a:cs typeface="Calibri"/>
              </a:rPr>
              <a:t>, B. A., </a:t>
            </a:r>
            <a:r>
              <a:rPr lang="en-US" dirty="0" err="1">
                <a:latin typeface="Calibri"/>
                <a:cs typeface="Calibri"/>
              </a:rPr>
              <a:t>Kontny</a:t>
            </a:r>
            <a:r>
              <a:rPr lang="en-US" dirty="0">
                <a:latin typeface="Calibri"/>
                <a:cs typeface="Calibri"/>
              </a:rPr>
              <a:t>, L., </a:t>
            </a:r>
            <a:r>
              <a:rPr lang="en-US" dirty="0" err="1">
                <a:latin typeface="Calibri"/>
                <a:cs typeface="Calibri"/>
              </a:rPr>
              <a:t>Allgaier</a:t>
            </a:r>
            <a:r>
              <a:rPr lang="en-US" dirty="0">
                <a:latin typeface="Calibri"/>
                <a:cs typeface="Calibri"/>
              </a:rPr>
              <a:t>, M., &amp; Hauer, B. (2018), </a:t>
            </a:r>
            <a:r>
              <a:rPr lang="en-US" i="1" dirty="0">
                <a:latin typeface="Calibri"/>
                <a:cs typeface="Calibri"/>
              </a:rPr>
              <a:t>Environmental Technology &amp; Innovation 10</a:t>
            </a:r>
            <a:r>
              <a:rPr lang="en-US" dirty="0">
                <a:latin typeface="Calibri"/>
                <a:cs typeface="Calibri"/>
              </a:rPr>
              <a:t>, S. 55</a:t>
            </a:r>
            <a:r>
              <a:rPr lang="de-DE" dirty="0">
                <a:latin typeface="Calibri"/>
                <a:cs typeface="Calibri"/>
              </a:rPr>
              <a:t>–</a:t>
            </a:r>
            <a:r>
              <a:rPr lang="en-US" dirty="0">
                <a:latin typeface="Calibri"/>
                <a:cs typeface="Calibri"/>
              </a:rPr>
              <a:t>61.</a:t>
            </a:r>
            <a:r>
              <a:rPr lang="de-DE" dirty="0">
                <a:latin typeface="Calibri"/>
                <a:cs typeface="Calibri"/>
              </a:rPr>
              <a:t> </a:t>
            </a:r>
            <a:r>
              <a:rPr lang="de-DE" dirty="0">
                <a:solidFill>
                  <a:schemeClr val="accent2"/>
                </a:solidFill>
                <a:latin typeface="Calibri"/>
                <a:cs typeface="Calibri"/>
                <a:hlinkClick r:id="rId3">
                  <a:extLst>
                    <a:ext uri="{A12FA001-AC4F-418D-AE19-62706E023703}">
                      <ahyp:hlinkClr xmlns:ahyp="http://schemas.microsoft.com/office/drawing/2018/hyperlinkcolor" val="tx"/>
                    </a:ext>
                  </a:extLst>
                </a:hlinkClick>
              </a:rPr>
              <a:t>doi.org/10.1016/j.eti.2017.12.009</a:t>
            </a:r>
            <a:endParaRPr lang="de-DE" dirty="0">
              <a:solidFill>
                <a:schemeClr val="accent2"/>
              </a:solidFill>
              <a:latin typeface="Calibri"/>
              <a:cs typeface="Calibri"/>
            </a:endParaRPr>
          </a:p>
          <a:p>
            <a:endParaRPr lang="de-DE" dirty="0">
              <a:cs typeface="Calibri"/>
            </a:endParaRPr>
          </a:p>
        </p:txBody>
      </p:sp>
      <p:sp>
        <p:nvSpPr>
          <p:cNvPr id="4" name="Textplatzhalter 3"/>
          <p:cNvSpPr>
            <a:spLocks noGrp="1"/>
          </p:cNvSpPr>
          <p:nvPr>
            <p:ph type="body" sz="quarter" idx="13"/>
          </p:nvPr>
        </p:nvSpPr>
        <p:spPr/>
        <p:txBody>
          <a:bodyPr/>
          <a:lstStyle/>
          <a:p>
            <a:r>
              <a:rPr lang="de-DE"/>
              <a:t>Lernziel: Wirkungen von Arzneistoffen in der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47</a:t>
            </a:fld>
            <a:endParaRPr lang="de-DE"/>
          </a:p>
        </p:txBody>
      </p:sp>
    </p:spTree>
    <p:extLst>
      <p:ext uri="{BB962C8B-B14F-4D97-AF65-F5344CB8AC3E}">
        <p14:creationId xmlns:p14="http://schemas.microsoft.com/office/powerpoint/2010/main" val="31712996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EA5473-0C17-EF4D-D332-60CB725B747A}"/>
            </a:ext>
          </a:extLst>
        </p:cNvPr>
        <p:cNvGrpSpPr/>
        <p:nvPr/>
      </p:nvGrpSpPr>
      <p:grpSpPr>
        <a:xfrm>
          <a:off x="0" y="0"/>
          <a:ext cx="0" cy="0"/>
          <a:chOff x="0" y="0"/>
          <a:chExt cx="0" cy="0"/>
        </a:xfrm>
      </p:grpSpPr>
      <p:pic>
        <p:nvPicPr>
          <p:cNvPr id="5" name="Bildplatzhalter 4" descr="Hintergrund Labor © MF / Umweltbundesamt">
            <a:extLst>
              <a:ext uri="{FF2B5EF4-FFF2-40B4-BE49-F238E27FC236}">
                <a16:creationId xmlns:a16="http://schemas.microsoft.com/office/drawing/2014/main" id="{3A8348E2-3824-593A-2E78-48318E320C45}"/>
              </a:ext>
            </a:extLst>
          </p:cNvPr>
          <p:cNvPicPr>
            <a:picLocks noGrp="1" noChangeAspect="1"/>
          </p:cNvPicPr>
          <p:nvPr>
            <p:ph type="pic" sz="quarter" idx="10"/>
          </p:nvPr>
        </p:nvPicPr>
        <p:blipFill>
          <a:blip r:embed="rId2">
            <a:alphaModFix amt="50000"/>
          </a:blip>
          <a:srcRect t="27796" r="18914" b="12771"/>
          <a:stretch/>
        </p:blipFill>
        <p:spPr>
          <a:xfrm>
            <a:off x="179388" y="202746"/>
            <a:ext cx="11831878" cy="6493431"/>
          </a:xfrm>
        </p:spPr>
      </p:pic>
      <p:sp>
        <p:nvSpPr>
          <p:cNvPr id="11" name="Rectangle 10">
            <a:extLst>
              <a:ext uri="{FF2B5EF4-FFF2-40B4-BE49-F238E27FC236}">
                <a16:creationId xmlns:a16="http://schemas.microsoft.com/office/drawing/2014/main" id="{4BFF3B2D-B6EC-AE8E-8AAD-F25040DCA5E1}"/>
              </a:ext>
              <a:ext uri="{C183D7F6-B498-43B3-948B-1728B52AA6E4}">
                <adec:decorative xmlns:adec="http://schemas.microsoft.com/office/drawing/2017/decorative" val="1"/>
              </a:ext>
            </a:extLst>
          </p:cNvPr>
          <p:cNvSpPr/>
          <p:nvPr/>
        </p:nvSpPr>
        <p:spPr>
          <a:xfrm>
            <a:off x="552450" y="469900"/>
            <a:ext cx="10124786" cy="5911850"/>
          </a:xfrm>
          <a:prstGeom prst="rect">
            <a:avLst/>
          </a:prstGeom>
          <a:solidFill>
            <a:schemeClr val="bg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itel 7">
            <a:extLst>
              <a:ext uri="{FF2B5EF4-FFF2-40B4-BE49-F238E27FC236}">
                <a16:creationId xmlns:a16="http://schemas.microsoft.com/office/drawing/2014/main" id="{3D44B2B4-6BCD-B351-5B87-0341AC9E699C}"/>
              </a:ext>
            </a:extLst>
          </p:cNvPr>
          <p:cNvSpPr>
            <a:spLocks noGrp="1"/>
          </p:cNvSpPr>
          <p:nvPr>
            <p:ph type="title" idx="4294967295"/>
          </p:nvPr>
        </p:nvSpPr>
        <p:spPr>
          <a:xfrm>
            <a:off x="535708" y="469900"/>
            <a:ext cx="10437091" cy="612775"/>
          </a:xfrm>
        </p:spPr>
        <p:txBody>
          <a:bodyPr lIns="180000">
            <a:normAutofit/>
          </a:bodyPr>
          <a:lstStyle/>
          <a:p>
            <a:r>
              <a:rPr lang="en-GB" err="1">
                <a:latin typeface="Calibri"/>
                <a:cs typeface="Calibri"/>
              </a:rPr>
              <a:t>Lernziel</a:t>
            </a:r>
            <a:r>
              <a:rPr lang="en-GB">
                <a:latin typeface="Calibri"/>
                <a:cs typeface="Calibri"/>
              </a:rPr>
              <a:t>: </a:t>
            </a:r>
            <a:r>
              <a:rPr lang="en-GB" err="1">
                <a:latin typeface="Calibri"/>
                <a:cs typeface="Calibri"/>
              </a:rPr>
              <a:t>Risikoabschätzung</a:t>
            </a:r>
            <a:r>
              <a:rPr lang="en-GB">
                <a:latin typeface="Calibri"/>
                <a:cs typeface="Calibri"/>
              </a:rPr>
              <a:t> von </a:t>
            </a:r>
            <a:r>
              <a:rPr lang="en-GB" err="1">
                <a:latin typeface="Calibri"/>
                <a:cs typeface="Calibri"/>
              </a:rPr>
              <a:t>pharmazeutischen</a:t>
            </a:r>
            <a:r>
              <a:rPr lang="en-GB">
                <a:latin typeface="Calibri"/>
                <a:cs typeface="Calibri"/>
              </a:rPr>
              <a:t> </a:t>
            </a:r>
            <a:r>
              <a:rPr lang="en-GB" err="1">
                <a:latin typeface="Calibri"/>
                <a:cs typeface="Calibri"/>
              </a:rPr>
              <a:t>Wirkstoffen</a:t>
            </a:r>
            <a:r>
              <a:rPr lang="en-GB">
                <a:latin typeface="Calibri"/>
                <a:cs typeface="Calibri"/>
              </a:rPr>
              <a:t> in der Umwelt</a:t>
            </a:r>
            <a:endParaRPr lang="de-DE">
              <a:latin typeface="Calibri"/>
              <a:cs typeface="Calibri"/>
            </a:endParaRPr>
          </a:p>
        </p:txBody>
      </p:sp>
      <p:sp>
        <p:nvSpPr>
          <p:cNvPr id="9" name="Inhaltsplatzhalter 8">
            <a:extLst>
              <a:ext uri="{FF2B5EF4-FFF2-40B4-BE49-F238E27FC236}">
                <a16:creationId xmlns:a16="http://schemas.microsoft.com/office/drawing/2014/main" id="{A2206739-EEE6-B0F6-2A66-9488F0879875}"/>
              </a:ext>
            </a:extLst>
          </p:cNvPr>
          <p:cNvSpPr>
            <a:spLocks noGrp="1"/>
          </p:cNvSpPr>
          <p:nvPr>
            <p:ph idx="4294967295"/>
          </p:nvPr>
        </p:nvSpPr>
        <p:spPr>
          <a:xfrm>
            <a:off x="552451" y="1785191"/>
            <a:ext cx="7677150" cy="4525962"/>
          </a:xfrm>
        </p:spPr>
        <p:txBody>
          <a:bodyPr vert="horz" lIns="180000" tIns="0" rIns="0" bIns="0" rtlCol="0" anchor="t">
            <a:noAutofit/>
          </a:bodyPr>
          <a:lstStyle/>
          <a:p>
            <a:pPr marL="285750" lvl="0" indent="-285750">
              <a:lnSpc>
                <a:spcPts val="3200"/>
              </a:lnSpc>
              <a:spcBef>
                <a:spcPct val="0"/>
              </a:spcBef>
              <a:buClr>
                <a:schemeClr val="accent1"/>
              </a:buClr>
              <a:buFont typeface="Arial" panose="020B0604020202020204" pitchFamily="34" charset="0"/>
              <a:buChar char="•"/>
            </a:pPr>
            <a:r>
              <a:rPr lang="de-DE" sz="1600" cap="none" dirty="0">
                <a:latin typeface="+mj-lt"/>
              </a:rPr>
              <a:t>Einleitung und Problematik</a:t>
            </a:r>
          </a:p>
          <a:p>
            <a:pPr marL="285750" lvl="0" indent="-285750">
              <a:lnSpc>
                <a:spcPts val="3200"/>
              </a:lnSpc>
              <a:spcBef>
                <a:spcPct val="0"/>
              </a:spcBef>
              <a:buClr>
                <a:schemeClr val="accent1"/>
              </a:buClr>
              <a:buFont typeface="Arial" panose="020B0604020202020204" pitchFamily="34" charset="0"/>
              <a:buChar char="•"/>
            </a:pPr>
            <a:r>
              <a:rPr lang="de-DE" sz="1600" cap="none" dirty="0">
                <a:latin typeface="+mj-lt"/>
              </a:rPr>
              <a:t>Gesellschaftlicher Umgang mit Arzneimitteln</a:t>
            </a:r>
            <a:endParaRPr lang="de-DE" sz="1600" cap="none" dirty="0">
              <a:latin typeface="+mj-lt"/>
              <a:cs typeface="Calibri"/>
            </a:endParaRPr>
          </a:p>
          <a:p>
            <a:pPr marL="285750" lvl="0" indent="-285750">
              <a:lnSpc>
                <a:spcPts val="3200"/>
              </a:lnSpc>
              <a:spcBef>
                <a:spcPct val="0"/>
              </a:spcBef>
              <a:buClr>
                <a:schemeClr val="accent1"/>
              </a:buClr>
              <a:buFont typeface="Arial" panose="020B0604020202020204" pitchFamily="34" charset="0"/>
              <a:buChar char="•"/>
            </a:pPr>
            <a:r>
              <a:rPr lang="de-DE" sz="1600" cap="none" dirty="0">
                <a:latin typeface="+mj-lt"/>
              </a:rPr>
              <a:t>Eintragspfade und Vorkommen von Arzneistoffen in der Umwelt</a:t>
            </a:r>
            <a:endParaRPr lang="de-DE" sz="1600" cap="none" dirty="0">
              <a:latin typeface="+mj-lt"/>
              <a:cs typeface="Calibri"/>
            </a:endParaRPr>
          </a:p>
          <a:p>
            <a:pPr marL="285750" lvl="0" indent="-285750">
              <a:lnSpc>
                <a:spcPts val="3200"/>
              </a:lnSpc>
              <a:spcBef>
                <a:spcPct val="0"/>
              </a:spcBef>
              <a:buClr>
                <a:schemeClr val="accent1"/>
              </a:buClr>
              <a:buFont typeface="Arial" panose="020B0604020202020204" pitchFamily="34" charset="0"/>
              <a:buChar char="•"/>
            </a:pPr>
            <a:r>
              <a:rPr lang="de-DE" sz="1600" cap="none" dirty="0">
                <a:latin typeface="+mj-lt"/>
              </a:rPr>
              <a:t>Wirkungen von Arzneistoffen in der Umwelt</a:t>
            </a:r>
            <a:endParaRPr lang="de-DE" sz="1600" cap="none" dirty="0">
              <a:latin typeface="+mj-lt"/>
              <a:cs typeface="Calibri"/>
            </a:endParaRPr>
          </a:p>
          <a:p>
            <a:pPr marL="285750" indent="-285750">
              <a:lnSpc>
                <a:spcPts val="3200"/>
              </a:lnSpc>
              <a:spcBef>
                <a:spcPct val="0"/>
              </a:spcBef>
              <a:buClr>
                <a:schemeClr val="accent1"/>
              </a:buClr>
              <a:buFont typeface="Arial" panose="020B0604020202020204" pitchFamily="34" charset="0"/>
              <a:buChar char="•"/>
            </a:pPr>
            <a:r>
              <a:rPr lang="de-DE" sz="1600" cap="none" dirty="0">
                <a:solidFill>
                  <a:schemeClr val="accent2"/>
                </a:solidFill>
                <a:latin typeface="+mj-lt"/>
              </a:rPr>
              <a:t>Risikoabschätzung von pharmazeutischen Wirkstoffen in der Umwelt</a:t>
            </a:r>
            <a:endParaRPr lang="de-DE" sz="1600" cap="none" dirty="0">
              <a:solidFill>
                <a:schemeClr val="accent2"/>
              </a:solidFill>
              <a:latin typeface="+mj-lt"/>
              <a:cs typeface="Calibri"/>
            </a:endParaRPr>
          </a:p>
          <a:p>
            <a:pPr marL="628650" indent="-285750">
              <a:lnSpc>
                <a:spcPts val="3200"/>
              </a:lnSpc>
              <a:spcBef>
                <a:spcPct val="0"/>
              </a:spcBef>
              <a:buClr>
                <a:schemeClr val="accent1"/>
              </a:buClr>
              <a:buFont typeface="Arial" panose="020B0604020202020204" pitchFamily="34" charset="0"/>
              <a:buChar char="•"/>
            </a:pPr>
            <a:r>
              <a:rPr lang="de-DE" sz="1600" b="0" cap="none" dirty="0">
                <a:solidFill>
                  <a:schemeClr val="accent2"/>
                </a:solidFill>
                <a:latin typeface="+mj-lt"/>
                <a:cs typeface="Calibri"/>
              </a:rPr>
              <a:t>Aufbau Umweltverträglichkeitsprüfung </a:t>
            </a:r>
          </a:p>
          <a:p>
            <a:pPr marL="628650" indent="-285750">
              <a:lnSpc>
                <a:spcPts val="3200"/>
              </a:lnSpc>
              <a:spcBef>
                <a:spcPct val="0"/>
              </a:spcBef>
              <a:buClr>
                <a:schemeClr val="accent1"/>
              </a:buClr>
              <a:buFont typeface="Arial" panose="020B0604020202020204" pitchFamily="34" charset="0"/>
              <a:buChar char="•"/>
            </a:pPr>
            <a:r>
              <a:rPr lang="de-DE" sz="1600" b="0" cap="none" dirty="0">
                <a:solidFill>
                  <a:schemeClr val="accent2"/>
                </a:solidFill>
                <a:latin typeface="+mj-lt"/>
                <a:cs typeface="Calibri"/>
              </a:rPr>
              <a:t>Vorgehen Umweltverträglichkeitsprüfung</a:t>
            </a:r>
          </a:p>
          <a:p>
            <a:pPr marL="628650" indent="-285750">
              <a:lnSpc>
                <a:spcPts val="3200"/>
              </a:lnSpc>
              <a:spcBef>
                <a:spcPct val="0"/>
              </a:spcBef>
              <a:buClr>
                <a:schemeClr val="accent1"/>
              </a:buClr>
              <a:buFont typeface="Arial" panose="020B0604020202020204" pitchFamily="34" charset="0"/>
              <a:buChar char="•"/>
            </a:pPr>
            <a:r>
              <a:rPr lang="de-DE" sz="1600" b="0" cap="none" dirty="0">
                <a:solidFill>
                  <a:schemeClr val="accent2"/>
                </a:solidFill>
                <a:latin typeface="+mj-lt"/>
                <a:cs typeface="Calibri"/>
              </a:rPr>
              <a:t>Umweltverträglichkeitsprüfung für Humanarzneimittel (Stand 2024)</a:t>
            </a:r>
          </a:p>
          <a:p>
            <a:pPr marL="285750" lvl="0" indent="-285750">
              <a:lnSpc>
                <a:spcPts val="3200"/>
              </a:lnSpc>
              <a:spcBef>
                <a:spcPct val="0"/>
              </a:spcBef>
              <a:buClr>
                <a:schemeClr val="accent1"/>
              </a:buClr>
              <a:buFont typeface="Arial" panose="020B0604020202020204" pitchFamily="34" charset="0"/>
              <a:buChar char="•"/>
            </a:pPr>
            <a:r>
              <a:rPr lang="de-DE" sz="1600" cap="none" dirty="0">
                <a:latin typeface="+mj-lt"/>
              </a:rPr>
              <a:t>Maßnahmen zur Vermeidung von Arzneistoffeinträgen in die Umwelt</a:t>
            </a:r>
            <a:endParaRPr lang="de-DE" sz="1600" cap="none" dirty="0">
              <a:latin typeface="+mj-lt"/>
              <a:cs typeface="Calibri"/>
            </a:endParaRPr>
          </a:p>
          <a:p>
            <a:pPr marL="285750" indent="-285750">
              <a:lnSpc>
                <a:spcPts val="2800"/>
              </a:lnSpc>
              <a:spcBef>
                <a:spcPct val="0"/>
              </a:spcBef>
              <a:buFont typeface="Arial" panose="020B0604020202020204" pitchFamily="34" charset="0"/>
              <a:buChar char="•"/>
            </a:pPr>
            <a:r>
              <a:rPr lang="de-DE" sz="1600" cap="none" dirty="0">
                <a:latin typeface="+mj-lt"/>
              </a:rPr>
              <a:t>Fazit</a:t>
            </a:r>
          </a:p>
        </p:txBody>
      </p:sp>
      <p:sp>
        <p:nvSpPr>
          <p:cNvPr id="6" name="Foliennummernplatzhalter 5">
            <a:extLst>
              <a:ext uri="{FF2B5EF4-FFF2-40B4-BE49-F238E27FC236}">
                <a16:creationId xmlns:a16="http://schemas.microsoft.com/office/drawing/2014/main" id="{E39C88B5-16CC-2DBE-5545-44E2B641DF95}"/>
              </a:ext>
            </a:extLst>
          </p:cNvPr>
          <p:cNvSpPr>
            <a:spLocks noGrp="1"/>
          </p:cNvSpPr>
          <p:nvPr>
            <p:ph type="sldNum" sz="quarter" idx="4294967295"/>
          </p:nvPr>
        </p:nvSpPr>
        <p:spPr>
          <a:xfrm>
            <a:off x="11449050" y="6597650"/>
            <a:ext cx="742950" cy="260350"/>
          </a:xfrm>
        </p:spPr>
        <p:txBody>
          <a:bodyPr/>
          <a:lstStyle/>
          <a:p>
            <a:fld id="{4F0D2E71-061B-4E4D-BF94-C6A9FAAAA5EA}" type="slidenum">
              <a:rPr lang="de-DE" smtClean="0"/>
              <a:pPr/>
              <a:t>48</a:t>
            </a:fld>
            <a:endParaRPr lang="de-DE"/>
          </a:p>
        </p:txBody>
      </p:sp>
    </p:spTree>
    <p:extLst>
      <p:ext uri="{BB962C8B-B14F-4D97-AF65-F5344CB8AC3E}">
        <p14:creationId xmlns:p14="http://schemas.microsoft.com/office/powerpoint/2010/main" val="5313219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nSpc>
                <a:spcPct val="100000"/>
              </a:lnSpc>
              <a:spcBef>
                <a:spcPts val="0"/>
              </a:spcBef>
            </a:pPr>
            <a:r>
              <a:rPr lang="de-DE">
                <a:latin typeface="Calibri"/>
                <a:cs typeface="Calibri"/>
              </a:rPr>
              <a:t>Aufbau Umweltverträglichkeitsprüfung </a:t>
            </a:r>
            <a:endParaRPr lang="en-US"/>
          </a:p>
        </p:txBody>
      </p:sp>
      <p:sp>
        <p:nvSpPr>
          <p:cNvPr id="7" name="Rechteck 4">
            <a:extLst>
              <a:ext uri="{FF2B5EF4-FFF2-40B4-BE49-F238E27FC236}">
                <a16:creationId xmlns:a16="http://schemas.microsoft.com/office/drawing/2014/main" id="{B1C36EB7-FD96-88D7-9CA7-5DB548B6751C}"/>
              </a:ext>
            </a:extLst>
          </p:cNvPr>
          <p:cNvSpPr/>
          <p:nvPr/>
        </p:nvSpPr>
        <p:spPr>
          <a:xfrm>
            <a:off x="548979" y="1321706"/>
            <a:ext cx="8023699" cy="4708981"/>
          </a:xfrm>
          <a:prstGeom prst="rect">
            <a:avLst/>
          </a:prstGeom>
        </p:spPr>
        <p:txBody>
          <a:bodyPr wrap="square" lIns="0" tIns="45720" rIns="0" bIns="45720" anchor="t">
            <a:spAutoFit/>
          </a:bodyPr>
          <a:lstStyle/>
          <a:p>
            <a:r>
              <a:rPr lang="de-DE" sz="1500" dirty="0">
                <a:latin typeface="Calibri"/>
                <a:cs typeface="Calibri"/>
              </a:rPr>
              <a:t>Die Umweltverträglichkeitsprüfung (UVP) / Environmental Risk Assessment (ERA) ist ein wissenschaftliches Verfahren zur Ermittlung und Bewertung von Schwere und Wahrscheinlichkeit eines Schadens für die Umwelt durch eine bestimmte Aktivität (hier: Eintrag von Arzneistoffrückständen), insbesondere für lebende Organismen, deren Habitate und Ökosysteme. </a:t>
            </a:r>
            <a:endParaRPr lang="en-US" dirty="0"/>
          </a:p>
          <a:p>
            <a:endParaRPr lang="de-DE" sz="1500" dirty="0">
              <a:latin typeface="Calibri"/>
              <a:cs typeface="Calibri"/>
            </a:endParaRPr>
          </a:p>
          <a:p>
            <a:r>
              <a:rPr lang="de-DE" sz="1500" dirty="0">
                <a:latin typeface="Calibri"/>
                <a:cs typeface="Calibri"/>
              </a:rPr>
              <a:t>Die Umweltverträglichkeitsprüfung umfasst: </a:t>
            </a:r>
            <a:endParaRPr lang="de-DE" dirty="0">
              <a:ea typeface="Cambria"/>
            </a:endParaRPr>
          </a:p>
          <a:p>
            <a:endParaRPr lang="de-DE" sz="1500" dirty="0">
              <a:latin typeface="Calibri"/>
              <a:cs typeface="Calibri"/>
            </a:endParaRPr>
          </a:p>
          <a:p>
            <a:r>
              <a:rPr lang="de-DE" sz="1500" dirty="0">
                <a:solidFill>
                  <a:schemeClr val="accent1"/>
                </a:solidFill>
                <a:latin typeface="Calibri"/>
                <a:cs typeface="Calibri"/>
              </a:rPr>
              <a:t>(1) </a:t>
            </a:r>
            <a:r>
              <a:rPr lang="de-DE" sz="1500" dirty="0">
                <a:latin typeface="Calibri"/>
                <a:cs typeface="Calibri"/>
              </a:rPr>
              <a:t>Expositionsbeschreibung</a:t>
            </a:r>
            <a:endParaRPr lang="de-DE" dirty="0"/>
          </a:p>
          <a:p>
            <a:endParaRPr lang="de-DE" sz="1500" dirty="0">
              <a:latin typeface="Calibri"/>
              <a:ea typeface="Calibri"/>
              <a:cs typeface="Calibri"/>
            </a:endParaRPr>
          </a:p>
          <a:p>
            <a:r>
              <a:rPr lang="de-DE" sz="1500" dirty="0">
                <a:solidFill>
                  <a:schemeClr val="accent1"/>
                </a:solidFill>
                <a:latin typeface="Calibri"/>
                <a:cs typeface="Calibri"/>
              </a:rPr>
              <a:t>(2)</a:t>
            </a:r>
            <a:r>
              <a:rPr lang="de-DE" sz="1500" dirty="0">
                <a:latin typeface="Calibri"/>
                <a:cs typeface="Calibri"/>
              </a:rPr>
              <a:t> Bewertung der Effekte</a:t>
            </a:r>
            <a:endParaRPr lang="de-DE" dirty="0">
              <a:ea typeface="Cambria"/>
            </a:endParaRPr>
          </a:p>
          <a:p>
            <a:endParaRPr lang="de-DE" sz="1500" dirty="0">
              <a:latin typeface="Calibri"/>
              <a:ea typeface="Calibri"/>
              <a:cs typeface="Calibri"/>
            </a:endParaRPr>
          </a:p>
          <a:p>
            <a:r>
              <a:rPr lang="de-DE" sz="1500" dirty="0">
                <a:solidFill>
                  <a:schemeClr val="accent1"/>
                </a:solidFill>
                <a:latin typeface="Calibri"/>
                <a:cs typeface="Calibri"/>
              </a:rPr>
              <a:t>(3)</a:t>
            </a:r>
            <a:r>
              <a:rPr lang="de-DE" sz="1500" dirty="0">
                <a:latin typeface="Calibri"/>
                <a:cs typeface="Calibri"/>
              </a:rPr>
              <a:t> Bewertung des Risikos</a:t>
            </a:r>
          </a:p>
          <a:p>
            <a:endParaRPr lang="de-DE" sz="1500" dirty="0">
              <a:latin typeface="Calibri"/>
              <a:ea typeface="Calibri"/>
              <a:cs typeface="Calibri"/>
            </a:endParaRPr>
          </a:p>
          <a:p>
            <a:r>
              <a:rPr lang="de-DE" sz="1500" dirty="0">
                <a:solidFill>
                  <a:schemeClr val="accent1"/>
                </a:solidFill>
                <a:latin typeface="Calibri"/>
                <a:cs typeface="Calibri"/>
              </a:rPr>
              <a:t>(4)</a:t>
            </a:r>
            <a:r>
              <a:rPr lang="de-DE" sz="1500" dirty="0">
                <a:latin typeface="Calibri"/>
                <a:cs typeface="Calibri"/>
              </a:rPr>
              <a:t> Bewertung der Gefährlichkeit</a:t>
            </a:r>
            <a:endParaRPr lang="de-DE" dirty="0"/>
          </a:p>
          <a:p>
            <a:endParaRPr lang="de-DE" sz="1500" dirty="0">
              <a:latin typeface="Calibri"/>
              <a:ea typeface="Calibri"/>
              <a:cs typeface="Calibri"/>
            </a:endParaRPr>
          </a:p>
          <a:p>
            <a:r>
              <a:rPr lang="de-DE" sz="1500" dirty="0">
                <a:solidFill>
                  <a:schemeClr val="accent1"/>
                </a:solidFill>
                <a:latin typeface="Calibri"/>
                <a:cs typeface="Calibri"/>
              </a:rPr>
              <a:t>(5)</a:t>
            </a:r>
            <a:r>
              <a:rPr lang="de-DE" sz="1500" dirty="0">
                <a:latin typeface="Calibri"/>
                <a:cs typeface="Calibri"/>
              </a:rPr>
              <a:t> Risikomanagement </a:t>
            </a:r>
            <a:endParaRPr lang="de-DE" dirty="0"/>
          </a:p>
          <a:p>
            <a:endParaRPr lang="de-DE" sz="1500" dirty="0">
              <a:latin typeface="Calibri"/>
              <a:ea typeface="Calibri"/>
              <a:cs typeface="Calibri"/>
            </a:endParaRPr>
          </a:p>
          <a:p>
            <a:pPr marL="285750" indent="-285750">
              <a:buClr>
                <a:schemeClr val="accent1"/>
              </a:buClr>
              <a:buFont typeface="Arial" panose="020B0604020202020204" pitchFamily="34" charset="0"/>
              <a:buChar char="•"/>
            </a:pPr>
            <a:endParaRPr lang="de-DE" sz="1500" dirty="0">
              <a:latin typeface="Calibri"/>
              <a:ea typeface="Calibri"/>
              <a:cs typeface="Calibri"/>
            </a:endParaRPr>
          </a:p>
          <a:p>
            <a:pPr marL="285750" indent="-285750">
              <a:buClr>
                <a:schemeClr val="accent1"/>
              </a:buClr>
              <a:buFont typeface="Arial" panose="020B0604020202020204" pitchFamily="34" charset="0"/>
              <a:buChar char="•"/>
            </a:pPr>
            <a:endParaRPr lang="de-DE" sz="1500" dirty="0">
              <a:solidFill>
                <a:srgbClr val="000000"/>
              </a:solidFill>
              <a:latin typeface="Calibri"/>
              <a:ea typeface="Calibri"/>
              <a:cs typeface="Calibri"/>
            </a:endParaRPr>
          </a:p>
          <a:p>
            <a:pPr marL="285750" indent="-285750">
              <a:buClr>
                <a:schemeClr val="accent1"/>
              </a:buClr>
              <a:buFont typeface="Arial" panose="020B0604020202020204" pitchFamily="34" charset="0"/>
              <a:buChar char="•"/>
            </a:pPr>
            <a:endParaRPr lang="de-DE" sz="1500" dirty="0">
              <a:latin typeface="Calibri"/>
              <a:cs typeface="Calibri"/>
            </a:endParaRPr>
          </a:p>
        </p:txBody>
      </p:sp>
      <p:sp>
        <p:nvSpPr>
          <p:cNvPr id="4" name="Textplatzhalter 3"/>
          <p:cNvSpPr>
            <a:spLocks noGrp="1"/>
          </p:cNvSpPr>
          <p:nvPr>
            <p:ph type="body" sz="quarter" idx="13"/>
          </p:nvPr>
        </p:nvSpPr>
        <p:spPr/>
        <p:txBody>
          <a:bodyPr vert="horz" lIns="0" tIns="0" rIns="0" bIns="0" rtlCol="0" anchor="t">
            <a:normAutofit/>
          </a:bodyPr>
          <a:lstStyle/>
          <a:p>
            <a:r>
              <a:rPr lang="de-DE">
                <a:latin typeface="Calibri"/>
                <a:ea typeface="Calibri"/>
                <a:cs typeface="Calibri"/>
              </a:rPr>
              <a:t>Lernziel: Risikoabschätzung von pharmazeutischen Wirkstoffen in der Umwelt</a:t>
            </a:r>
          </a:p>
          <a:p>
            <a:endParaRPr lang="de-DE">
              <a:latin typeface="Calibri"/>
              <a:ea typeface="Calibri"/>
              <a:cs typeface="Calibri"/>
            </a:endParaRPr>
          </a:p>
          <a:p>
            <a:endParaRPr lang="de-DE">
              <a:latin typeface="Calibri"/>
              <a:ea typeface="Calibri"/>
              <a:cs typeface="Calibri"/>
            </a:endParaRPr>
          </a:p>
        </p:txBody>
      </p:sp>
      <p:sp>
        <p:nvSpPr>
          <p:cNvPr id="29" name="Slide Number Placeholder 2">
            <a:extLst>
              <a:ext uri="{FF2B5EF4-FFF2-40B4-BE49-F238E27FC236}">
                <a16:creationId xmlns:a16="http://schemas.microsoft.com/office/drawing/2014/main" id="{4BA82F18-AABC-0C92-30FC-37B43F715AC1}"/>
              </a:ext>
            </a:extLst>
          </p:cNvPr>
          <p:cNvSpPr>
            <a:spLocks noGrp="1"/>
          </p:cNvSpPr>
          <p:nvPr>
            <p:ph type="sldNum" sz="quarter" idx="12"/>
          </p:nvPr>
        </p:nvSpPr>
        <p:spPr>
          <a:xfrm>
            <a:off x="10822693" y="6597353"/>
            <a:ext cx="743017" cy="260648"/>
          </a:xfrm>
        </p:spPr>
        <p:txBody>
          <a:bodyPr/>
          <a:lstStyle/>
          <a:p>
            <a:fld id="{4F0D2E71-061B-4E4D-BF94-C6A9FAAAA5EA}" type="slidenum">
              <a:rPr lang="de-DE" smtClean="0"/>
              <a:pPr/>
              <a:t>49</a:t>
            </a:fld>
            <a:endParaRPr lang="de-DE"/>
          </a:p>
        </p:txBody>
      </p:sp>
    </p:spTree>
    <p:extLst>
      <p:ext uri="{BB962C8B-B14F-4D97-AF65-F5344CB8AC3E}">
        <p14:creationId xmlns:p14="http://schemas.microsoft.com/office/powerpoint/2010/main" val="40297949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normAutofit/>
          </a:bodyPr>
          <a:lstStyle/>
          <a:p>
            <a:r>
              <a:rPr lang="de-DE" altLang="de-DE" dirty="0">
                <a:latin typeface="Calibri"/>
                <a:ea typeface="Calibri"/>
                <a:cs typeface="Calibri"/>
              </a:rPr>
              <a:t>Arzneimittelrückstände in der Umwelt </a:t>
            </a:r>
            <a:r>
              <a:rPr lang="de-DE" b="1" dirty="0"/>
              <a:t>–</a:t>
            </a:r>
            <a:r>
              <a:rPr lang="de-DE" altLang="de-DE" dirty="0">
                <a:latin typeface="Calibri"/>
                <a:ea typeface="Calibri"/>
                <a:cs typeface="Calibri"/>
              </a:rPr>
              <a:t> ein globales Problem</a:t>
            </a:r>
            <a:endParaRPr lang="de-DE" dirty="0"/>
          </a:p>
        </p:txBody>
      </p:sp>
      <p:grpSp>
        <p:nvGrpSpPr>
          <p:cNvPr id="13" name="Group 12" descr="Weltkarte. Länder je nach Anzahl der Arzneimittelfunde in der Umwelt eingefärbt">
            <a:extLst>
              <a:ext uri="{FF2B5EF4-FFF2-40B4-BE49-F238E27FC236}">
                <a16:creationId xmlns:a16="http://schemas.microsoft.com/office/drawing/2014/main" id="{D3F27774-EF5A-0AB6-837E-E4DF3748BCEB}"/>
              </a:ext>
            </a:extLst>
          </p:cNvPr>
          <p:cNvGrpSpPr/>
          <p:nvPr/>
        </p:nvGrpSpPr>
        <p:grpSpPr>
          <a:xfrm>
            <a:off x="365325" y="1208193"/>
            <a:ext cx="11275291" cy="5209805"/>
            <a:chOff x="365325" y="1046268"/>
            <a:chExt cx="11275291" cy="5209805"/>
          </a:xfrm>
        </p:grpSpPr>
        <p:pic>
          <p:nvPicPr>
            <p:cNvPr id="14" name="Grafik 11">
              <a:extLst>
                <a:ext uri="{FF2B5EF4-FFF2-40B4-BE49-F238E27FC236}">
                  <a16:creationId xmlns:a16="http://schemas.microsoft.com/office/drawing/2014/main" id="{C4A09A34-0E32-4DD9-C71B-E44899351ABC}"/>
                </a:ext>
              </a:extLst>
            </p:cNvPr>
            <p:cNvPicPr>
              <a:picLocks noChangeAspect="1"/>
            </p:cNvPicPr>
            <p:nvPr/>
          </p:nvPicPr>
          <p:blipFill rotWithShape="1">
            <a:blip r:embed="rId2">
              <a:extLst>
                <a:ext uri="{28A0092B-C50C-407E-A947-70E740481C1C}">
                  <a14:useLocalDpi xmlns:a14="http://schemas.microsoft.com/office/drawing/2010/main" val="0"/>
                </a:ext>
              </a:extLst>
            </a:blip>
            <a:srcRect l="409" t="3503" r="16757"/>
            <a:stretch/>
          </p:blipFill>
          <p:spPr>
            <a:xfrm>
              <a:off x="365325" y="1046268"/>
              <a:ext cx="10448913" cy="5209805"/>
            </a:xfrm>
            <a:prstGeom prst="rect">
              <a:avLst/>
            </a:prstGeom>
          </p:spPr>
        </p:pic>
        <p:pic>
          <p:nvPicPr>
            <p:cNvPr id="15" name="Grafik 11">
              <a:extLst>
                <a:ext uri="{FF2B5EF4-FFF2-40B4-BE49-F238E27FC236}">
                  <a16:creationId xmlns:a16="http://schemas.microsoft.com/office/drawing/2014/main" id="{A6DB7D18-8828-8813-0A09-E3813B0CF708}"/>
                </a:ext>
              </a:extLst>
            </p:cNvPr>
            <p:cNvPicPr>
              <a:picLocks noChangeAspect="1"/>
            </p:cNvPicPr>
            <p:nvPr/>
          </p:nvPicPr>
          <p:blipFill rotWithShape="1">
            <a:blip r:embed="rId2">
              <a:extLst>
                <a:ext uri="{28A0092B-C50C-407E-A947-70E740481C1C}">
                  <a14:useLocalDpi xmlns:a14="http://schemas.microsoft.com/office/drawing/2010/main" val="0"/>
                </a:ext>
              </a:extLst>
            </a:blip>
            <a:srcRect l="82374" t="2534" r="8129" b="2027"/>
            <a:stretch/>
          </p:blipFill>
          <p:spPr>
            <a:xfrm>
              <a:off x="10896462" y="1755106"/>
              <a:ext cx="744154" cy="3189622"/>
            </a:xfrm>
            <a:prstGeom prst="rect">
              <a:avLst/>
            </a:prstGeom>
          </p:spPr>
        </p:pic>
      </p:grpSp>
      <p:sp>
        <p:nvSpPr>
          <p:cNvPr id="18" name="Inhaltsplatzhalter 8">
            <a:extLst>
              <a:ext uri="{FF2B5EF4-FFF2-40B4-BE49-F238E27FC236}">
                <a16:creationId xmlns:a16="http://schemas.microsoft.com/office/drawing/2014/main" id="{A77A5B3B-15CC-1D33-07F5-D92E98B353DD}"/>
              </a:ext>
            </a:extLst>
          </p:cNvPr>
          <p:cNvSpPr txBox="1">
            <a:spLocks/>
          </p:cNvSpPr>
          <p:nvPr/>
        </p:nvSpPr>
        <p:spPr>
          <a:xfrm>
            <a:off x="552450" y="5505425"/>
            <a:ext cx="9515619" cy="268977"/>
          </a:xfrm>
          <a:prstGeom prst="rect">
            <a:avLst/>
          </a:prstGeom>
        </p:spPr>
        <p:txBody>
          <a:bodyPr vert="horz" lIns="0" tIns="0" rIns="0" bIns="0" rtlCol="0" anchor="t">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bg2"/>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defRPr/>
            </a:pPr>
            <a:r>
              <a:rPr lang="de-DE" sz="1600" b="1">
                <a:latin typeface="Calibri"/>
                <a:cs typeface="Calibri"/>
              </a:rPr>
              <a:t>992 Arzneimittelrückstände in 89 Ländern nachgewiesen (Stand 2020)</a:t>
            </a:r>
            <a:endParaRPr lang="de-DE" sz="1600" b="1">
              <a:latin typeface="Calibri"/>
              <a:ea typeface="Calibri"/>
              <a:cs typeface="Calibri"/>
            </a:endParaRPr>
          </a:p>
        </p:txBody>
      </p:sp>
      <p:sp>
        <p:nvSpPr>
          <p:cNvPr id="19" name="Rechteck 2">
            <a:extLst>
              <a:ext uri="{FF2B5EF4-FFF2-40B4-BE49-F238E27FC236}">
                <a16:creationId xmlns:a16="http://schemas.microsoft.com/office/drawing/2014/main" id="{50452F5D-4822-E477-811F-752805867476}"/>
              </a:ext>
            </a:extLst>
          </p:cNvPr>
          <p:cNvSpPr/>
          <p:nvPr/>
        </p:nvSpPr>
        <p:spPr>
          <a:xfrm>
            <a:off x="552449" y="5777081"/>
            <a:ext cx="8439151" cy="553998"/>
          </a:xfrm>
          <a:prstGeom prst="rect">
            <a:avLst/>
          </a:prstGeom>
        </p:spPr>
        <p:txBody>
          <a:bodyPr wrap="square" lIns="0" tIns="45720" rIns="91440" bIns="45720" anchor="t">
            <a:noAutofit/>
          </a:bodyPr>
          <a:lstStyle/>
          <a:p>
            <a:pPr fontAlgn="ctr">
              <a:defRPr/>
            </a:pPr>
            <a:r>
              <a:rPr lang="de-DE" sz="1500" dirty="0">
                <a:solidFill>
                  <a:prstClr val="black"/>
                </a:solidFill>
                <a:latin typeface="Calibri"/>
              </a:rPr>
              <a:t>Die UBA-Datenbank "Arzneimittel in der Umwelt"</a:t>
            </a:r>
            <a:r>
              <a:rPr lang="de-DE" sz="1500" dirty="0">
                <a:solidFill>
                  <a:prstClr val="black"/>
                </a:solidFill>
                <a:latin typeface="Calibri"/>
                <a:ea typeface="+mn-ea"/>
              </a:rPr>
              <a:t> beinhaltet</a:t>
            </a:r>
            <a:r>
              <a:rPr lang="de-DE" sz="1500" dirty="0">
                <a:solidFill>
                  <a:prstClr val="black"/>
                </a:solidFill>
                <a:latin typeface="Calibri"/>
              </a:rPr>
              <a:t> weltweit gemessene Umweltkonzentrationen, die aus 2062</a:t>
            </a:r>
            <a:r>
              <a:rPr lang="de-DE" sz="1500" dirty="0">
                <a:solidFill>
                  <a:prstClr val="black"/>
                </a:solidFill>
                <a:latin typeface="Calibri"/>
                <a:ea typeface="+mn-ea"/>
              </a:rPr>
              <a:t> Publikationen</a:t>
            </a:r>
            <a:r>
              <a:rPr lang="de-DE" sz="1500" dirty="0">
                <a:solidFill>
                  <a:prstClr val="black"/>
                </a:solidFill>
                <a:latin typeface="Calibri"/>
              </a:rPr>
              <a:t> </a:t>
            </a:r>
            <a:r>
              <a:rPr lang="de-DE" sz="1500" dirty="0">
                <a:solidFill>
                  <a:prstClr val="black"/>
                </a:solidFill>
                <a:latin typeface="Calibri"/>
                <a:ea typeface="+mn-ea"/>
              </a:rPr>
              <a:t> (940 EU, 295 DE)</a:t>
            </a:r>
            <a:r>
              <a:rPr lang="de-DE" sz="1500" dirty="0">
                <a:solidFill>
                  <a:prstClr val="black"/>
                </a:solidFill>
                <a:latin typeface="Calibri"/>
              </a:rPr>
              <a:t> zusammengetragen wurden.</a:t>
            </a:r>
            <a:endParaRPr lang="de-DE" sz="1500" dirty="0">
              <a:solidFill>
                <a:prstClr val="black"/>
              </a:solidFill>
              <a:latin typeface="Calibri"/>
              <a:ea typeface="+mn-ea"/>
            </a:endParaRPr>
          </a:p>
        </p:txBody>
      </p:sp>
      <p:sp>
        <p:nvSpPr>
          <p:cNvPr id="24" name="Text Placeholder 23">
            <a:extLst>
              <a:ext uri="{FF2B5EF4-FFF2-40B4-BE49-F238E27FC236}">
                <a16:creationId xmlns:a16="http://schemas.microsoft.com/office/drawing/2014/main" id="{62FC3EE1-42FA-4504-F52A-1BCD77BB3D2B}"/>
              </a:ext>
            </a:extLst>
          </p:cNvPr>
          <p:cNvSpPr>
            <a:spLocks noGrp="1"/>
          </p:cNvSpPr>
          <p:nvPr>
            <p:ph type="body" sz="quarter" idx="15"/>
          </p:nvPr>
        </p:nvSpPr>
        <p:spPr>
          <a:xfrm>
            <a:off x="4656669" y="6237288"/>
            <a:ext cx="7037824" cy="268977"/>
          </a:xfrm>
        </p:spPr>
        <p:txBody>
          <a:bodyPr/>
          <a:lstStyle/>
          <a:p>
            <a:pPr algn="r"/>
            <a:r>
              <a:rPr lang="de-DE" sz="1000" dirty="0">
                <a:latin typeface="Calibri"/>
                <a:ea typeface="Calibri"/>
                <a:cs typeface="Calibri"/>
              </a:rPr>
              <a:t>Quelle: UBA-Datenbank „Arzneimittel in der Umwelt“  v3 (2021)</a:t>
            </a:r>
            <a:endParaRPr lang="de-DE" sz="1000" dirty="0">
              <a:solidFill>
                <a:schemeClr val="accent2"/>
              </a:solidFill>
              <a:latin typeface="Calibri"/>
              <a:ea typeface="Calibri"/>
              <a:cs typeface="Calibri"/>
            </a:endParaRPr>
          </a:p>
          <a:p>
            <a:pPr algn="r"/>
            <a:r>
              <a:rPr lang="de-DE" sz="1000" dirty="0">
                <a:latin typeface="Calibri"/>
                <a:ea typeface="Calibri"/>
                <a:cs typeface="Calibri"/>
              </a:rPr>
              <a:t>Grafik: </a:t>
            </a:r>
            <a:r>
              <a:rPr lang="de-DE" sz="1000" dirty="0">
                <a:solidFill>
                  <a:srgbClr val="005F85"/>
                </a:solidFill>
                <a:latin typeface="Calibri"/>
                <a:ea typeface="Calibri"/>
                <a:cs typeface="Calibri"/>
                <a:hlinkClick r:id="rId3">
                  <a:extLst>
                    <a:ext uri="{A12FA001-AC4F-418D-AE19-62706E023703}">
                      <ahyp:hlinkClr xmlns:ahyp="http://schemas.microsoft.com/office/drawing/2018/hyperlinkcolor" val="tx"/>
                    </a:ext>
                  </a:extLst>
                </a:hlinkClick>
              </a:rPr>
              <a:t>www.uba.de/db-pharm</a:t>
            </a:r>
            <a:endParaRPr lang="de-DE" sz="1000" dirty="0">
              <a:latin typeface="Calibri" panose="020F0502020204030204" pitchFamily="34" charset="0"/>
              <a:ea typeface="Calibri" panose="020F0502020204030204" pitchFamily="34" charset="0"/>
              <a:cs typeface="Calibri" panose="020F0502020204030204" pitchFamily="34" charset="0"/>
            </a:endParaRPr>
          </a:p>
          <a:p>
            <a:endParaRPr lang="de-DE" dirty="0"/>
          </a:p>
        </p:txBody>
      </p:sp>
      <p:sp>
        <p:nvSpPr>
          <p:cNvPr id="10" name="Textplatzhalter 9">
            <a:extLst>
              <a:ext uri="{C183D7F6-B498-43B3-948B-1728B52AA6E4}">
                <adec:decorative xmlns:adec="http://schemas.microsoft.com/office/drawing/2017/decorative" val="0"/>
              </a:ext>
            </a:extLst>
          </p:cNvPr>
          <p:cNvSpPr>
            <a:spLocks noGrp="1"/>
          </p:cNvSpPr>
          <p:nvPr>
            <p:ph type="body" sz="quarter" idx="13"/>
          </p:nvPr>
        </p:nvSpPr>
        <p:spPr/>
        <p:txBody>
          <a:bodyPr/>
          <a:lstStyle/>
          <a:p>
            <a:r>
              <a:rPr lang="de-DE"/>
              <a:t>Lernziel: Einleitung und Problematik</a:t>
            </a:r>
          </a:p>
        </p:txBody>
      </p:sp>
      <p:sp>
        <p:nvSpPr>
          <p:cNvPr id="6" name="Foliennummernplatzhalter 5"/>
          <p:cNvSpPr>
            <a:spLocks noGrp="1"/>
          </p:cNvSpPr>
          <p:nvPr>
            <p:ph type="sldNum" sz="quarter" idx="12"/>
          </p:nvPr>
        </p:nvSpPr>
        <p:spPr/>
        <p:txBody>
          <a:bodyPr/>
          <a:lstStyle/>
          <a:p>
            <a:fld id="{4F0D2E71-061B-4E4D-BF94-C6A9FAAAA5EA}" type="slidenum">
              <a:rPr lang="de-DE" smtClean="0"/>
              <a:pPr/>
              <a:t>5</a:t>
            </a:fld>
            <a:endParaRPr lang="de-DE"/>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nSpc>
                <a:spcPct val="100000"/>
              </a:lnSpc>
              <a:spcBef>
                <a:spcPts val="0"/>
              </a:spcBef>
            </a:pPr>
            <a:r>
              <a:rPr lang="de-DE">
                <a:latin typeface="Calibri"/>
                <a:cs typeface="Calibri"/>
              </a:rPr>
              <a:t>Vorgehen Umweltverträglichkeitsprüfung </a:t>
            </a:r>
            <a:endParaRPr lang="en-US"/>
          </a:p>
        </p:txBody>
      </p:sp>
      <p:sp>
        <p:nvSpPr>
          <p:cNvPr id="7" name="Rechteck 4">
            <a:extLst>
              <a:ext uri="{FF2B5EF4-FFF2-40B4-BE49-F238E27FC236}">
                <a16:creationId xmlns:a16="http://schemas.microsoft.com/office/drawing/2014/main" id="{B1C36EB7-FD96-88D7-9CA7-5DB548B6751C}"/>
              </a:ext>
            </a:extLst>
          </p:cNvPr>
          <p:cNvSpPr/>
          <p:nvPr/>
        </p:nvSpPr>
        <p:spPr>
          <a:xfrm>
            <a:off x="548979" y="1259361"/>
            <a:ext cx="10642209" cy="5170646"/>
          </a:xfrm>
          <a:prstGeom prst="rect">
            <a:avLst/>
          </a:prstGeom>
        </p:spPr>
        <p:txBody>
          <a:bodyPr wrap="square" lIns="0" tIns="45720" rIns="0" bIns="45720" anchor="t">
            <a:spAutoFit/>
          </a:bodyPr>
          <a:lstStyle/>
          <a:p>
            <a:pPr>
              <a:buClr>
                <a:schemeClr val="accent1"/>
              </a:buClr>
            </a:pPr>
            <a:r>
              <a:rPr lang="de-DE" sz="1500" b="1" dirty="0">
                <a:solidFill>
                  <a:schemeClr val="accent1"/>
                </a:solidFill>
                <a:latin typeface="Calibri"/>
                <a:ea typeface="Calibri"/>
                <a:cs typeface="Calibri"/>
              </a:rPr>
              <a:t>(1) </a:t>
            </a:r>
            <a:r>
              <a:rPr lang="de-DE" sz="1500" b="1" dirty="0">
                <a:latin typeface="Calibri"/>
                <a:ea typeface="Calibri"/>
                <a:cs typeface="Calibri"/>
              </a:rPr>
              <a:t>Expositionsbeschreibung </a:t>
            </a:r>
            <a:endParaRPr lang="en-US" b="1" dirty="0">
              <a:ea typeface="Cambria"/>
            </a:endParaRPr>
          </a:p>
          <a:p>
            <a:pPr marL="285750" indent="-285750">
              <a:buClr>
                <a:schemeClr val="accent1"/>
              </a:buClr>
              <a:buFont typeface="Arial" panose="020B0604020202020204" pitchFamily="34" charset="0"/>
              <a:buChar char="•"/>
            </a:pPr>
            <a:r>
              <a:rPr lang="de-DE" sz="1500" dirty="0">
                <a:latin typeface="Calibri"/>
                <a:ea typeface="Calibri"/>
                <a:cs typeface="Calibri"/>
              </a:rPr>
              <a:t>Wie Wahrscheinlich ist es, dass es durch eine Substanz/Substanzklasse/etc. zu einem Schaden kommen kann?</a:t>
            </a:r>
            <a:endParaRPr lang="de-DE" dirty="0"/>
          </a:p>
          <a:p>
            <a:pPr marL="285750" indent="-285750">
              <a:buClr>
                <a:schemeClr val="accent1"/>
              </a:buClr>
              <a:buFont typeface="Arial" panose="020B0604020202020204" pitchFamily="34" charset="0"/>
              <a:buChar char="•"/>
            </a:pPr>
            <a:r>
              <a:rPr lang="de-DE" sz="1500" dirty="0">
                <a:latin typeface="Calibri"/>
                <a:ea typeface="Calibri"/>
                <a:cs typeface="Calibri"/>
              </a:rPr>
              <a:t>Dazu wird das Ausmaß der Exposition gegenüber einer schädlichen Substanz/Substanzklasse/etc. ermittelt.</a:t>
            </a:r>
            <a:endParaRPr lang="de-DE" dirty="0"/>
          </a:p>
          <a:p>
            <a:pPr marL="285750" indent="-285750">
              <a:buClr>
                <a:schemeClr val="accent1"/>
              </a:buClr>
              <a:buFont typeface="Arial" panose="020B0604020202020204" pitchFamily="34" charset="0"/>
              <a:buChar char="•"/>
            </a:pPr>
            <a:r>
              <a:rPr lang="de-DE" sz="1500" dirty="0">
                <a:latin typeface="Calibri"/>
                <a:ea typeface="Calibri"/>
                <a:cs typeface="Calibri"/>
              </a:rPr>
              <a:t>Bestimmung des Eintragspfades </a:t>
            </a:r>
            <a:endParaRPr lang="de-DE" dirty="0"/>
          </a:p>
          <a:p>
            <a:pPr marL="285750" indent="-285750">
              <a:buClr>
                <a:schemeClr val="accent1"/>
              </a:buClr>
              <a:buFont typeface="Arial" panose="020B0604020202020204" pitchFamily="34" charset="0"/>
              <a:buChar char="•"/>
            </a:pPr>
            <a:r>
              <a:rPr lang="de-DE" sz="1500" dirty="0">
                <a:latin typeface="Calibri"/>
                <a:ea typeface="Calibri"/>
                <a:cs typeface="Calibri"/>
              </a:rPr>
              <a:t>Expositionsszenarien für Oberflächenwasser, Grundwasser, ggf. Boden, Luft nicht</a:t>
            </a:r>
            <a:endParaRPr lang="de-DE" dirty="0"/>
          </a:p>
          <a:p>
            <a:pPr marL="285750" indent="-285750">
              <a:buClr>
                <a:schemeClr val="accent1"/>
              </a:buClr>
              <a:buFont typeface="Arial" panose="020B0604020202020204" pitchFamily="34" charset="0"/>
              <a:buChar char="•"/>
            </a:pPr>
            <a:r>
              <a:rPr lang="de-DE" sz="1500" dirty="0">
                <a:latin typeface="Calibri"/>
                <a:ea typeface="Calibri"/>
                <a:cs typeface="Calibri"/>
              </a:rPr>
              <a:t>Das Vorkommen eines Arzneistoffes wird nur theoretisch berechnet - Ergebnis ist ein PEC = </a:t>
            </a:r>
            <a:r>
              <a:rPr lang="de-DE" sz="1500" dirty="0" err="1">
                <a:latin typeface="Calibri"/>
                <a:ea typeface="Calibri"/>
                <a:cs typeface="Calibri"/>
              </a:rPr>
              <a:t>Predicted</a:t>
            </a:r>
            <a:r>
              <a:rPr lang="de-DE" sz="1500" dirty="0">
                <a:latin typeface="Calibri"/>
                <a:ea typeface="Calibri"/>
                <a:cs typeface="Calibri"/>
              </a:rPr>
              <a:t> Environmental </a:t>
            </a:r>
            <a:r>
              <a:rPr lang="de-DE" sz="1500" dirty="0" err="1">
                <a:latin typeface="Calibri"/>
                <a:ea typeface="Calibri"/>
                <a:cs typeface="Calibri"/>
              </a:rPr>
              <a:t>Concentration</a:t>
            </a:r>
            <a:endParaRPr lang="de-DE" dirty="0"/>
          </a:p>
          <a:p>
            <a:pPr marL="285750" indent="-285750">
              <a:buClr>
                <a:schemeClr val="accent1"/>
              </a:buClr>
              <a:buFont typeface="Arial" panose="020B0604020202020204" pitchFamily="34" charset="0"/>
              <a:buChar char="•"/>
            </a:pPr>
            <a:endParaRPr lang="de-DE" sz="1500" dirty="0">
              <a:latin typeface="Calibri"/>
              <a:ea typeface="Calibri"/>
              <a:cs typeface="Calibri"/>
            </a:endParaRPr>
          </a:p>
          <a:p>
            <a:pPr>
              <a:buClr>
                <a:schemeClr val="accent1"/>
              </a:buClr>
            </a:pPr>
            <a:r>
              <a:rPr lang="de-DE" sz="1500" b="1" dirty="0">
                <a:solidFill>
                  <a:schemeClr val="accent1"/>
                </a:solidFill>
                <a:latin typeface="Calibri"/>
                <a:ea typeface="Calibri"/>
                <a:cs typeface="Calibri"/>
              </a:rPr>
              <a:t>(2) </a:t>
            </a:r>
            <a:r>
              <a:rPr lang="de-DE" sz="1500" b="1" dirty="0">
                <a:latin typeface="Calibri"/>
                <a:ea typeface="Calibri"/>
                <a:cs typeface="Calibri"/>
              </a:rPr>
              <a:t>Bewertung der Effekte</a:t>
            </a:r>
            <a:endParaRPr lang="de-DE" b="1" dirty="0">
              <a:ea typeface="Cambria"/>
            </a:endParaRPr>
          </a:p>
          <a:p>
            <a:pPr marL="285750" indent="-285750">
              <a:buClr>
                <a:schemeClr val="accent1"/>
              </a:buClr>
              <a:buFont typeface="Arial" panose="020B0604020202020204" pitchFamily="34" charset="0"/>
              <a:buChar char="•"/>
            </a:pPr>
            <a:r>
              <a:rPr lang="de-DE" sz="1500" dirty="0">
                <a:latin typeface="Calibri"/>
                <a:ea typeface="Calibri"/>
                <a:cs typeface="Calibri"/>
              </a:rPr>
              <a:t>Ermittlung der schädlichen Wirkungen auf die Umwelt in Toxizitätsstudien an ausgewählten Modellorganismen </a:t>
            </a:r>
            <a:endParaRPr lang="de-DE" dirty="0">
              <a:latin typeface="Cambria"/>
              <a:ea typeface="Cambria"/>
              <a:cs typeface="Calibri"/>
            </a:endParaRPr>
          </a:p>
          <a:p>
            <a:pPr marL="285750" indent="-285750">
              <a:buClr>
                <a:schemeClr val="accent1"/>
              </a:buClr>
              <a:buFont typeface="Arial" panose="020B0604020202020204" pitchFamily="34" charset="0"/>
              <a:buChar char="•"/>
            </a:pPr>
            <a:r>
              <a:rPr lang="de-DE" sz="1500" dirty="0">
                <a:latin typeface="Calibri"/>
                <a:ea typeface="Calibri"/>
                <a:cs typeface="Calibri"/>
              </a:rPr>
              <a:t>Ergebnis ist ein PNEC = </a:t>
            </a:r>
            <a:r>
              <a:rPr lang="de-DE" sz="1500" dirty="0" err="1">
                <a:latin typeface="Calibri"/>
                <a:ea typeface="Calibri"/>
                <a:cs typeface="Calibri"/>
              </a:rPr>
              <a:t>Predicted</a:t>
            </a:r>
            <a:r>
              <a:rPr lang="de-DE" sz="1500" dirty="0">
                <a:latin typeface="Calibri"/>
                <a:ea typeface="Calibri"/>
                <a:cs typeface="Calibri"/>
              </a:rPr>
              <a:t> </a:t>
            </a:r>
            <a:r>
              <a:rPr lang="de-DE" sz="1500" dirty="0" err="1">
                <a:latin typeface="Calibri"/>
                <a:ea typeface="Calibri"/>
                <a:cs typeface="Calibri"/>
              </a:rPr>
              <a:t>No</a:t>
            </a:r>
            <a:r>
              <a:rPr lang="de-DE" sz="1500" dirty="0">
                <a:latin typeface="Calibri"/>
                <a:ea typeface="Calibri"/>
                <a:cs typeface="Calibri"/>
              </a:rPr>
              <a:t> </a:t>
            </a:r>
            <a:r>
              <a:rPr lang="de-DE" sz="1500" dirty="0" err="1">
                <a:latin typeface="Calibri"/>
                <a:ea typeface="Calibri"/>
                <a:cs typeface="Calibri"/>
              </a:rPr>
              <a:t>Effect</a:t>
            </a:r>
            <a:r>
              <a:rPr lang="de-DE" sz="1500" dirty="0">
                <a:latin typeface="Calibri"/>
                <a:ea typeface="Calibri"/>
                <a:cs typeface="Calibri"/>
              </a:rPr>
              <a:t> </a:t>
            </a:r>
            <a:r>
              <a:rPr lang="de-DE" sz="1500" dirty="0" err="1">
                <a:latin typeface="Calibri"/>
                <a:ea typeface="Calibri"/>
                <a:cs typeface="Calibri"/>
              </a:rPr>
              <a:t>Concentration</a:t>
            </a:r>
            <a:r>
              <a:rPr lang="de-DE" sz="1500" dirty="0">
                <a:latin typeface="Calibri"/>
                <a:ea typeface="Calibri"/>
                <a:cs typeface="Calibri"/>
              </a:rPr>
              <a:t>.</a:t>
            </a:r>
            <a:endParaRPr lang="de-DE" sz="1500" dirty="0">
              <a:latin typeface="Calibri"/>
              <a:ea typeface="Cambria"/>
              <a:cs typeface="Calibri"/>
            </a:endParaRPr>
          </a:p>
          <a:p>
            <a:pPr marL="285750" indent="-285750">
              <a:buClr>
                <a:schemeClr val="accent1"/>
              </a:buClr>
              <a:buFont typeface="Arial" panose="020B0604020202020204" pitchFamily="34" charset="0"/>
              <a:buChar char="•"/>
            </a:pPr>
            <a:r>
              <a:rPr lang="de-DE" sz="1500" dirty="0">
                <a:latin typeface="Calibri"/>
                <a:ea typeface="Calibri"/>
                <a:cs typeface="Calibri"/>
              </a:rPr>
              <a:t>Keine Feldbeobachtung oder Biomonitoring</a:t>
            </a:r>
            <a:endParaRPr lang="de-DE" dirty="0"/>
          </a:p>
          <a:p>
            <a:pPr>
              <a:buClr>
                <a:schemeClr val="accent1"/>
              </a:buClr>
            </a:pPr>
            <a:endParaRPr lang="de-DE" sz="1500" dirty="0">
              <a:latin typeface="Calibri"/>
              <a:cs typeface="Calibri"/>
            </a:endParaRPr>
          </a:p>
          <a:p>
            <a:pPr>
              <a:buFont typeface="Arial" panose="020B0604020202020204" pitchFamily="34" charset="0"/>
            </a:pPr>
            <a:r>
              <a:rPr lang="de-DE" sz="1500" b="1" dirty="0">
                <a:solidFill>
                  <a:schemeClr val="accent1"/>
                </a:solidFill>
                <a:latin typeface="Calibri"/>
                <a:ea typeface="Calibri"/>
                <a:cs typeface="Calibri"/>
              </a:rPr>
              <a:t>(3) </a:t>
            </a:r>
            <a:r>
              <a:rPr lang="de-DE" sz="1500" b="1" dirty="0">
                <a:latin typeface="Calibri"/>
                <a:ea typeface="Calibri"/>
                <a:cs typeface="Calibri"/>
              </a:rPr>
              <a:t>Bewertung </a:t>
            </a:r>
            <a:r>
              <a:rPr lang="de-DE" sz="1500" b="1" dirty="0">
                <a:latin typeface="Calibri"/>
                <a:ea typeface="Cambria"/>
                <a:cs typeface="Calibri"/>
              </a:rPr>
              <a:t>des Risikos</a:t>
            </a:r>
            <a:r>
              <a:rPr lang="de-DE" sz="1500" dirty="0">
                <a:latin typeface="Calibri"/>
                <a:ea typeface="Cambria"/>
                <a:cs typeface="Calibri"/>
              </a:rPr>
              <a:t>  </a:t>
            </a:r>
            <a:endParaRPr lang="de-DE" dirty="0">
              <a:latin typeface="Calibri"/>
              <a:ea typeface="Cambria"/>
              <a:cs typeface="Calibri"/>
            </a:endParaRPr>
          </a:p>
          <a:p>
            <a:pPr marL="285750" indent="-285750">
              <a:buClr>
                <a:srgbClr val="009BD5"/>
              </a:buClr>
              <a:buFont typeface="Arial" panose="020B0604020202020204" pitchFamily="34" charset="0"/>
              <a:buChar char="•"/>
            </a:pPr>
            <a:r>
              <a:rPr lang="de-DE" sz="1500" dirty="0">
                <a:latin typeface="Calibri"/>
                <a:ea typeface="+mn-lt"/>
                <a:cs typeface="+mn-lt"/>
              </a:rPr>
              <a:t>Aus der Exposition und beobachteten Laboreffekten lässt sich die Höhe des Risikos abschätzen.</a:t>
            </a:r>
            <a:endParaRPr lang="de-DE" sz="1500" dirty="0">
              <a:latin typeface="Calibri"/>
              <a:ea typeface="Cambria"/>
              <a:cs typeface="Calibri"/>
            </a:endParaRPr>
          </a:p>
          <a:p>
            <a:pPr marL="285750" indent="-285750">
              <a:buClr>
                <a:srgbClr val="009BD5"/>
              </a:buClr>
              <a:buFont typeface="Arial,Sans-Serif" panose="020B0604020202020204" pitchFamily="34" charset="0"/>
              <a:buChar char="•"/>
            </a:pPr>
            <a:r>
              <a:rPr lang="de-DE" sz="1500" dirty="0">
                <a:latin typeface="Calibri"/>
                <a:ea typeface="Cambria"/>
                <a:cs typeface="Calibri"/>
              </a:rPr>
              <a:t>Dazu wird ein Risikoquotient (RQ) ermittelt (PEC/PNEC = RQ).</a:t>
            </a:r>
          </a:p>
          <a:p>
            <a:endParaRPr lang="de-DE" sz="1500" dirty="0">
              <a:latin typeface="Calibri"/>
              <a:ea typeface="Calibri"/>
              <a:cs typeface="Calibri"/>
            </a:endParaRPr>
          </a:p>
          <a:p>
            <a:pPr>
              <a:buFont typeface="Arial" panose="020B0604020202020204" pitchFamily="34" charset="0"/>
            </a:pPr>
            <a:r>
              <a:rPr lang="de-DE" sz="1500" b="1" dirty="0">
                <a:solidFill>
                  <a:schemeClr val="accent1"/>
                </a:solidFill>
                <a:latin typeface="Calibri"/>
                <a:ea typeface="Calibri"/>
                <a:cs typeface="Calibri"/>
              </a:rPr>
              <a:t>(4) </a:t>
            </a:r>
            <a:r>
              <a:rPr lang="de-DE" sz="1500" b="1" dirty="0">
                <a:solidFill>
                  <a:srgbClr val="000000"/>
                </a:solidFill>
                <a:latin typeface="Calibri"/>
                <a:ea typeface="Calibri"/>
                <a:cs typeface="Calibri"/>
              </a:rPr>
              <a:t>Bewertung der Gefährlichkeit </a:t>
            </a:r>
            <a:endParaRPr lang="de-DE" b="1" dirty="0">
              <a:solidFill>
                <a:srgbClr val="000000"/>
              </a:solidFill>
              <a:latin typeface="Cambria"/>
              <a:ea typeface="Cambria"/>
              <a:cs typeface="Calibri"/>
            </a:endParaRPr>
          </a:p>
          <a:p>
            <a:pPr marL="285750" indent="-285750">
              <a:buClr>
                <a:srgbClr val="009BD5"/>
              </a:buClr>
              <a:buFont typeface="Arial,Sans-Serif" panose="020B0604020202020204" pitchFamily="34" charset="0"/>
              <a:buChar char="•"/>
            </a:pPr>
            <a:r>
              <a:rPr lang="de-DE" sz="1500" dirty="0">
                <a:solidFill>
                  <a:srgbClr val="000000"/>
                </a:solidFill>
                <a:latin typeface="Calibri"/>
                <a:ea typeface="Calibri"/>
                <a:cs typeface="Calibri"/>
              </a:rPr>
              <a:t>Bestimmung intrinsischer Eigenschaften wie Persistenz (P), Bioakkumulation (B)</a:t>
            </a:r>
          </a:p>
          <a:p>
            <a:endParaRPr lang="de-DE" sz="1500" dirty="0">
              <a:solidFill>
                <a:srgbClr val="000000"/>
              </a:solidFill>
              <a:latin typeface="Calibri"/>
              <a:ea typeface="Calibri"/>
              <a:cs typeface="Calibri"/>
            </a:endParaRPr>
          </a:p>
          <a:p>
            <a:pPr>
              <a:buFont typeface="Arial" panose="020B0604020202020204" pitchFamily="34" charset="0"/>
            </a:pPr>
            <a:r>
              <a:rPr lang="de-DE" sz="1500" b="1" dirty="0">
                <a:solidFill>
                  <a:schemeClr val="accent1"/>
                </a:solidFill>
                <a:latin typeface="Calibri"/>
                <a:ea typeface="Calibri"/>
                <a:cs typeface="Calibri"/>
              </a:rPr>
              <a:t>(5) </a:t>
            </a:r>
            <a:r>
              <a:rPr lang="de-DE" sz="1500" b="1" dirty="0">
                <a:latin typeface="Calibri"/>
                <a:ea typeface="Calibri"/>
                <a:cs typeface="Calibri"/>
              </a:rPr>
              <a:t>Risikomanagement</a:t>
            </a:r>
            <a:endParaRPr lang="de-DE" b="1" dirty="0">
              <a:ea typeface="Cambria"/>
            </a:endParaRPr>
          </a:p>
          <a:p>
            <a:pPr marL="285750" indent="-285750">
              <a:buClr>
                <a:schemeClr val="accent1"/>
              </a:buClr>
              <a:buFont typeface="Arial" panose="020B0604020202020204" pitchFamily="34" charset="0"/>
              <a:buChar char="•"/>
            </a:pPr>
            <a:r>
              <a:rPr lang="de-DE" sz="1500" dirty="0">
                <a:latin typeface="Calibri"/>
                <a:ea typeface="Calibri"/>
                <a:cs typeface="Calibri"/>
              </a:rPr>
              <a:t>Umfasst Maßnahmen zur Begrenzung von Risiken  </a:t>
            </a:r>
            <a:endParaRPr lang="de-DE" dirty="0"/>
          </a:p>
          <a:p>
            <a:pPr marL="285750" indent="-285750">
              <a:buClr>
                <a:schemeClr val="accent1"/>
              </a:buClr>
              <a:buFont typeface="Arial" panose="020B0604020202020204" pitchFamily="34" charset="0"/>
              <a:buChar char="•"/>
            </a:pPr>
            <a:r>
              <a:rPr lang="de-DE" sz="1500" dirty="0">
                <a:latin typeface="Calibri"/>
                <a:ea typeface="Calibri"/>
                <a:cs typeface="Calibri"/>
              </a:rPr>
              <a:t>Die Maßnahmen dienen der Minderung eines ermittelten Risikos auf ein akzeptables bzw. unbedenkliches Ausmaß.</a:t>
            </a:r>
            <a:endParaRPr lang="de-DE" dirty="0"/>
          </a:p>
        </p:txBody>
      </p:sp>
      <p:sp>
        <p:nvSpPr>
          <p:cNvPr id="4" name="Textplatzhalter 3"/>
          <p:cNvSpPr>
            <a:spLocks noGrp="1"/>
          </p:cNvSpPr>
          <p:nvPr>
            <p:ph type="body" sz="quarter" idx="13"/>
          </p:nvPr>
        </p:nvSpPr>
        <p:spPr/>
        <p:txBody>
          <a:bodyPr vert="horz" lIns="0" tIns="0" rIns="0" bIns="0" rtlCol="0" anchor="t">
            <a:normAutofit/>
          </a:bodyPr>
          <a:lstStyle/>
          <a:p>
            <a:r>
              <a:rPr lang="de-DE">
                <a:latin typeface="Calibri"/>
                <a:ea typeface="Calibri"/>
                <a:cs typeface="Calibri"/>
              </a:rPr>
              <a:t>Lernziel: Risikoabschätzung von pharmazeutischen Wirkstoffen in der Umwelt</a:t>
            </a:r>
          </a:p>
          <a:p>
            <a:endParaRPr lang="de-DE">
              <a:latin typeface="Calibri"/>
              <a:ea typeface="Calibri"/>
              <a:cs typeface="Calibri"/>
            </a:endParaRPr>
          </a:p>
          <a:p>
            <a:endParaRPr lang="de-DE">
              <a:latin typeface="Calibri"/>
              <a:ea typeface="Calibri"/>
              <a:cs typeface="Calibri"/>
            </a:endParaRPr>
          </a:p>
        </p:txBody>
      </p:sp>
      <p:sp>
        <p:nvSpPr>
          <p:cNvPr id="29" name="Slide Number Placeholder 2">
            <a:extLst>
              <a:ext uri="{FF2B5EF4-FFF2-40B4-BE49-F238E27FC236}">
                <a16:creationId xmlns:a16="http://schemas.microsoft.com/office/drawing/2014/main" id="{4BA82F18-AABC-0C92-30FC-37B43F715AC1}"/>
              </a:ext>
            </a:extLst>
          </p:cNvPr>
          <p:cNvSpPr>
            <a:spLocks noGrp="1"/>
          </p:cNvSpPr>
          <p:nvPr>
            <p:ph type="sldNum" sz="quarter" idx="12"/>
          </p:nvPr>
        </p:nvSpPr>
        <p:spPr>
          <a:xfrm>
            <a:off x="10822693" y="6597353"/>
            <a:ext cx="743017" cy="260648"/>
          </a:xfrm>
        </p:spPr>
        <p:txBody>
          <a:bodyPr/>
          <a:lstStyle/>
          <a:p>
            <a:fld id="{4F0D2E71-061B-4E4D-BF94-C6A9FAAAA5EA}" type="slidenum">
              <a:rPr lang="de-DE" smtClean="0"/>
              <a:pPr/>
              <a:t>50</a:t>
            </a:fld>
            <a:endParaRPr lang="de-DE"/>
          </a:p>
        </p:txBody>
      </p:sp>
    </p:spTree>
    <p:extLst>
      <p:ext uri="{BB962C8B-B14F-4D97-AF65-F5344CB8AC3E}">
        <p14:creationId xmlns:p14="http://schemas.microsoft.com/office/powerpoint/2010/main" val="31610526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nSpc>
                <a:spcPct val="100000"/>
              </a:lnSpc>
              <a:spcBef>
                <a:spcPts val="0"/>
              </a:spcBef>
            </a:pPr>
            <a:r>
              <a:rPr lang="de-DE">
                <a:latin typeface="Calibri"/>
                <a:cs typeface="Calibri"/>
              </a:rPr>
              <a:t>Umweltverträglichkeitsprüfung für Humanarzneimittel (Stand 2024)</a:t>
            </a:r>
            <a:endParaRPr lang="en-US"/>
          </a:p>
        </p:txBody>
      </p:sp>
      <p:sp>
        <p:nvSpPr>
          <p:cNvPr id="5" name="TextBox 4">
            <a:extLst>
              <a:ext uri="{FF2B5EF4-FFF2-40B4-BE49-F238E27FC236}">
                <a16:creationId xmlns:a16="http://schemas.microsoft.com/office/drawing/2014/main" id="{1B80C3E3-4518-72CD-A31D-B6E2C42E5F8C}"/>
              </a:ext>
            </a:extLst>
          </p:cNvPr>
          <p:cNvSpPr txBox="1"/>
          <p:nvPr/>
        </p:nvSpPr>
        <p:spPr>
          <a:xfrm>
            <a:off x="4862075" y="1437243"/>
            <a:ext cx="2856763" cy="612934"/>
          </a:xfrm>
          <a:prstGeom prst="roundRect">
            <a:avLst/>
          </a:prstGeom>
          <a:solidFill>
            <a:schemeClr val="tx2"/>
          </a:solidFill>
          <a:ln>
            <a:noFill/>
          </a:ln>
        </p:spPr>
        <p:style>
          <a:lnRef idx="2">
            <a:schemeClr val="dk1">
              <a:shade val="15000"/>
            </a:schemeClr>
          </a:lnRef>
          <a:fillRef idx="1">
            <a:schemeClr val="dk1"/>
          </a:fillRef>
          <a:effectRef idx="0">
            <a:schemeClr val="dk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500" err="1">
                <a:latin typeface="Calibri"/>
                <a:ea typeface="Cambria"/>
                <a:cs typeface="Calibri"/>
              </a:rPr>
              <a:t>Umweltbewertung</a:t>
            </a:r>
            <a:r>
              <a:rPr lang="en-US" sz="1500">
                <a:latin typeface="Calibri"/>
                <a:ea typeface="Cambria"/>
                <a:cs typeface="Calibri"/>
              </a:rPr>
              <a:t> </a:t>
            </a:r>
            <a:r>
              <a:rPr lang="en-US" sz="1500" err="1">
                <a:latin typeface="Calibri"/>
                <a:ea typeface="Cambria"/>
                <a:cs typeface="Calibri"/>
              </a:rPr>
              <a:t>für</a:t>
            </a:r>
            <a:r>
              <a:rPr lang="en-US" sz="1500">
                <a:latin typeface="Calibri"/>
                <a:ea typeface="Cambria"/>
                <a:cs typeface="Calibri"/>
              </a:rPr>
              <a:t> </a:t>
            </a:r>
            <a:r>
              <a:rPr lang="en-US" sz="1500" err="1">
                <a:latin typeface="Calibri"/>
                <a:ea typeface="Cambria"/>
                <a:cs typeface="Calibri"/>
              </a:rPr>
              <a:t>Wirkstoff</a:t>
            </a:r>
            <a:r>
              <a:rPr lang="en-US" sz="1500">
                <a:latin typeface="Calibri"/>
                <a:ea typeface="Cambria"/>
                <a:cs typeface="Calibri"/>
              </a:rPr>
              <a:t>(e) </a:t>
            </a:r>
            <a:r>
              <a:rPr lang="en-US" sz="1500" err="1">
                <a:latin typeface="Calibri"/>
                <a:ea typeface="Cambria"/>
                <a:cs typeface="Calibri"/>
              </a:rPr>
              <a:t>mit</a:t>
            </a:r>
            <a:r>
              <a:rPr lang="en-US" sz="1500">
                <a:latin typeface="Calibri"/>
                <a:ea typeface="Cambria"/>
                <a:cs typeface="Calibri"/>
              </a:rPr>
              <a:t> </a:t>
            </a:r>
            <a:r>
              <a:rPr lang="en-US" sz="1500" err="1">
                <a:latin typeface="Calibri"/>
                <a:ea typeface="Cambria"/>
                <a:cs typeface="Calibri"/>
              </a:rPr>
              <a:t>Umweltrelevanz</a:t>
            </a:r>
            <a:endParaRPr lang="en-US" sz="1500">
              <a:latin typeface="Calibri"/>
              <a:ea typeface="Calibri"/>
              <a:cs typeface="Calibri"/>
            </a:endParaRPr>
          </a:p>
        </p:txBody>
      </p:sp>
      <p:sp>
        <p:nvSpPr>
          <p:cNvPr id="8" name="TextBox 7">
            <a:extLst>
              <a:ext uri="{FF2B5EF4-FFF2-40B4-BE49-F238E27FC236}">
                <a16:creationId xmlns:a16="http://schemas.microsoft.com/office/drawing/2014/main" id="{B0847E90-363D-084F-F288-702B080834F5}"/>
              </a:ext>
            </a:extLst>
          </p:cNvPr>
          <p:cNvSpPr txBox="1"/>
          <p:nvPr/>
        </p:nvSpPr>
        <p:spPr>
          <a:xfrm>
            <a:off x="2989159" y="2379353"/>
            <a:ext cx="1556988" cy="357545"/>
          </a:xfrm>
          <a:prstGeom prst="round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500" err="1">
                <a:latin typeface="Calibri"/>
                <a:ea typeface="Cambria"/>
                <a:cs typeface="Calibri"/>
              </a:rPr>
              <a:t>Risikobewertung</a:t>
            </a:r>
          </a:p>
        </p:txBody>
      </p:sp>
      <p:sp>
        <p:nvSpPr>
          <p:cNvPr id="11" name="TextBox 10">
            <a:extLst>
              <a:ext uri="{FF2B5EF4-FFF2-40B4-BE49-F238E27FC236}">
                <a16:creationId xmlns:a16="http://schemas.microsoft.com/office/drawing/2014/main" id="{A4E061C2-38DA-8A83-9153-626E99E9F378}"/>
              </a:ext>
            </a:extLst>
          </p:cNvPr>
          <p:cNvSpPr txBox="1"/>
          <p:nvPr/>
        </p:nvSpPr>
        <p:spPr>
          <a:xfrm>
            <a:off x="7505740" y="2386279"/>
            <a:ext cx="2312060" cy="357545"/>
          </a:xfrm>
          <a:prstGeom prst="roundRect">
            <a:avLst/>
          </a:prstGeom>
          <a:ln>
            <a:noFill/>
          </a:ln>
        </p:spPr>
        <p:style>
          <a:lnRef idx="2">
            <a:schemeClr val="accent3">
              <a:shade val="15000"/>
            </a:schemeClr>
          </a:lnRef>
          <a:fillRef idx="1">
            <a:schemeClr val="accent3"/>
          </a:fillRef>
          <a:effectRef idx="0">
            <a:schemeClr val="accent3"/>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500" err="1">
                <a:latin typeface="Calibri"/>
                <a:ea typeface="Cambria"/>
                <a:cs typeface="Calibri"/>
              </a:rPr>
              <a:t>Gefährlichkeitsbewertung</a:t>
            </a:r>
            <a:endParaRPr lang="en-US" err="1"/>
          </a:p>
        </p:txBody>
      </p:sp>
      <p:sp>
        <p:nvSpPr>
          <p:cNvPr id="3" name="TextBox 2">
            <a:extLst>
              <a:ext uri="{FF2B5EF4-FFF2-40B4-BE49-F238E27FC236}">
                <a16:creationId xmlns:a16="http://schemas.microsoft.com/office/drawing/2014/main" id="{3CAB7D50-597B-B5A5-B3F7-9D1A00B96B15}"/>
              </a:ext>
            </a:extLst>
          </p:cNvPr>
          <p:cNvSpPr txBox="1"/>
          <p:nvPr/>
        </p:nvSpPr>
        <p:spPr>
          <a:xfrm>
            <a:off x="2057401" y="2894275"/>
            <a:ext cx="7784520" cy="654797"/>
          </a:xfrm>
          <a:prstGeom prst="rect">
            <a:avLst/>
          </a:prstGeom>
          <a:noFill/>
          <a:ln>
            <a:solidFill>
              <a:schemeClr val="tx1">
                <a:lumMod val="50000"/>
                <a:lumOff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latin typeface="Calibri"/>
                <a:ea typeface="Cambria"/>
                <a:cs typeface="Calibri"/>
              </a:rPr>
              <a:t>                 Phase I</a:t>
            </a:r>
            <a:endParaRPr lang="de-DE"/>
          </a:p>
          <a:p>
            <a:endParaRPr lang="en-US">
              <a:latin typeface="Calibri"/>
              <a:ea typeface="Cambria"/>
              <a:cs typeface="Calibri"/>
            </a:endParaRPr>
          </a:p>
        </p:txBody>
      </p:sp>
      <p:sp>
        <p:nvSpPr>
          <p:cNvPr id="12" name="TextBox 11">
            <a:extLst>
              <a:ext uri="{FF2B5EF4-FFF2-40B4-BE49-F238E27FC236}">
                <a16:creationId xmlns:a16="http://schemas.microsoft.com/office/drawing/2014/main" id="{68A3A392-D1CD-963E-FF3C-D75D0CC09F96}"/>
              </a:ext>
            </a:extLst>
          </p:cNvPr>
          <p:cNvSpPr txBox="1"/>
          <p:nvPr/>
        </p:nvSpPr>
        <p:spPr>
          <a:xfrm>
            <a:off x="2989159" y="3044371"/>
            <a:ext cx="1556988" cy="323165"/>
          </a:xfrm>
          <a:prstGeom prst="rect">
            <a:avLst/>
          </a:prstGeom>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500" err="1">
                <a:latin typeface="Calibri"/>
                <a:ea typeface="Cambria"/>
                <a:cs typeface="Calibri"/>
              </a:rPr>
              <a:t>Relevanzprüfung</a:t>
            </a:r>
          </a:p>
        </p:txBody>
      </p:sp>
      <p:sp>
        <p:nvSpPr>
          <p:cNvPr id="23" name="TextBox 7">
            <a:extLst>
              <a:ext uri="{FF2B5EF4-FFF2-40B4-BE49-F238E27FC236}">
                <a16:creationId xmlns:a16="http://schemas.microsoft.com/office/drawing/2014/main" id="{D5D943BE-48AF-887B-AE62-0B6337CD316C}"/>
              </a:ext>
            </a:extLst>
          </p:cNvPr>
          <p:cNvSpPr txBox="1"/>
          <p:nvPr/>
        </p:nvSpPr>
        <p:spPr>
          <a:xfrm>
            <a:off x="419100" y="2907563"/>
            <a:ext cx="1461516" cy="612934"/>
          </a:xfrm>
          <a:prstGeom prst="round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500" b="1">
                <a:latin typeface="Calibri"/>
                <a:ea typeface="Cambria"/>
                <a:cs typeface="Calibri"/>
              </a:rPr>
              <a:t>STOP</a:t>
            </a:r>
          </a:p>
          <a:p>
            <a:r>
              <a:rPr lang="en-US" sz="1400" err="1">
                <a:latin typeface="Calibri"/>
                <a:ea typeface="Cambria"/>
                <a:cs typeface="Calibri"/>
              </a:rPr>
              <a:t>Risikobewertung</a:t>
            </a:r>
            <a:endParaRPr lang="en-US" sz="1500" err="1">
              <a:latin typeface="Calibri"/>
              <a:ea typeface="Cambria"/>
              <a:cs typeface="Calibri"/>
            </a:endParaRPr>
          </a:p>
        </p:txBody>
      </p:sp>
      <p:sp>
        <p:nvSpPr>
          <p:cNvPr id="15" name="TextBox 14">
            <a:extLst>
              <a:ext uri="{FF2B5EF4-FFF2-40B4-BE49-F238E27FC236}">
                <a16:creationId xmlns:a16="http://schemas.microsoft.com/office/drawing/2014/main" id="{858D985C-6294-CD9B-7B67-DDCE281E3B65}"/>
              </a:ext>
            </a:extLst>
          </p:cNvPr>
          <p:cNvSpPr txBox="1"/>
          <p:nvPr/>
        </p:nvSpPr>
        <p:spPr>
          <a:xfrm>
            <a:off x="7692777" y="3051297"/>
            <a:ext cx="1917206" cy="323165"/>
          </a:xfrm>
          <a:prstGeom prst="rect">
            <a:avLst/>
          </a:prstGeom>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500">
                <a:latin typeface="Calibri"/>
                <a:ea typeface="Cambria"/>
                <a:cs typeface="Calibri"/>
              </a:rPr>
              <a:t>PBT / </a:t>
            </a:r>
            <a:r>
              <a:rPr lang="en-US" sz="1500" err="1">
                <a:latin typeface="Calibri"/>
                <a:ea typeface="Cambria"/>
                <a:cs typeface="Calibri"/>
              </a:rPr>
              <a:t>vPvB</a:t>
            </a:r>
            <a:r>
              <a:rPr lang="en-US" sz="1500">
                <a:latin typeface="Calibri"/>
                <a:ea typeface="Cambria"/>
                <a:cs typeface="Calibri"/>
              </a:rPr>
              <a:t> Screening</a:t>
            </a:r>
          </a:p>
        </p:txBody>
      </p:sp>
      <p:sp>
        <p:nvSpPr>
          <p:cNvPr id="35" name="TextBox 10">
            <a:extLst>
              <a:ext uri="{FF2B5EF4-FFF2-40B4-BE49-F238E27FC236}">
                <a16:creationId xmlns:a16="http://schemas.microsoft.com/office/drawing/2014/main" id="{3E88AF49-C500-4FE7-81F0-E2291178BD2F}"/>
              </a:ext>
            </a:extLst>
          </p:cNvPr>
          <p:cNvSpPr txBox="1"/>
          <p:nvPr/>
        </p:nvSpPr>
        <p:spPr>
          <a:xfrm>
            <a:off x="9991724" y="2915763"/>
            <a:ext cx="1876647" cy="612934"/>
          </a:xfrm>
          <a:prstGeom prst="roundRect">
            <a:avLst/>
          </a:prstGeom>
          <a:ln>
            <a:noFill/>
          </a:ln>
        </p:spPr>
        <p:style>
          <a:lnRef idx="2">
            <a:schemeClr val="accent3">
              <a:shade val="15000"/>
            </a:schemeClr>
          </a:lnRef>
          <a:fillRef idx="1">
            <a:schemeClr val="accent3"/>
          </a:fillRef>
          <a:effectRef idx="0">
            <a:schemeClr val="accent3"/>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500" b="1">
                <a:latin typeface="Calibri"/>
                <a:ea typeface="Cambria"/>
                <a:cs typeface="Calibri"/>
              </a:rPr>
              <a:t>STOP</a:t>
            </a:r>
            <a:r>
              <a:rPr lang="en-US" sz="1500">
                <a:latin typeface="Calibri"/>
                <a:ea typeface="Cambria"/>
                <a:cs typeface="Calibri"/>
              </a:rPr>
              <a:t> </a:t>
            </a:r>
            <a:r>
              <a:rPr lang="en-US" sz="1400" err="1">
                <a:latin typeface="Calibri"/>
                <a:ea typeface="Cambria"/>
                <a:cs typeface="Calibri"/>
              </a:rPr>
              <a:t>Gefährlichkeits-bewertung</a:t>
            </a:r>
            <a:endParaRPr lang="en-US"/>
          </a:p>
        </p:txBody>
      </p:sp>
      <p:sp>
        <p:nvSpPr>
          <p:cNvPr id="19" name="TextBox 18">
            <a:extLst>
              <a:ext uri="{FF2B5EF4-FFF2-40B4-BE49-F238E27FC236}">
                <a16:creationId xmlns:a16="http://schemas.microsoft.com/office/drawing/2014/main" id="{7985EA6B-A19F-33AC-6910-0FE0FCF91903}"/>
              </a:ext>
            </a:extLst>
          </p:cNvPr>
          <p:cNvSpPr txBox="1"/>
          <p:nvPr/>
        </p:nvSpPr>
        <p:spPr>
          <a:xfrm>
            <a:off x="2057401" y="3549072"/>
            <a:ext cx="7784520" cy="1208795"/>
          </a:xfrm>
          <a:prstGeom prst="rect">
            <a:avLst/>
          </a:prstGeom>
          <a:noFill/>
          <a:ln>
            <a:solidFill>
              <a:schemeClr val="tx1">
                <a:lumMod val="50000"/>
                <a:lumOff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latin typeface="Calibri"/>
                <a:ea typeface="Cambria"/>
                <a:cs typeface="Calibri"/>
              </a:rPr>
              <a:t>                  Phase II</a:t>
            </a:r>
            <a:endParaRPr lang="de-DE"/>
          </a:p>
          <a:p>
            <a:endParaRPr lang="en-US">
              <a:latin typeface="Calibri"/>
              <a:ea typeface="Cambria"/>
              <a:cs typeface="Calibri"/>
            </a:endParaRPr>
          </a:p>
          <a:p>
            <a:endParaRPr lang="en-US">
              <a:latin typeface="Calibri"/>
              <a:ea typeface="Cambria"/>
              <a:cs typeface="Calibri"/>
            </a:endParaRPr>
          </a:p>
          <a:p>
            <a:endParaRPr lang="en-US">
              <a:latin typeface="Calibri"/>
              <a:ea typeface="Cambria"/>
              <a:cs typeface="Calibri"/>
            </a:endParaRPr>
          </a:p>
        </p:txBody>
      </p:sp>
      <p:sp>
        <p:nvSpPr>
          <p:cNvPr id="13" name="TextBox 12">
            <a:extLst>
              <a:ext uri="{FF2B5EF4-FFF2-40B4-BE49-F238E27FC236}">
                <a16:creationId xmlns:a16="http://schemas.microsoft.com/office/drawing/2014/main" id="{6C580AC3-3BB9-22D8-421D-9C4C33A9BD82}"/>
              </a:ext>
            </a:extLst>
          </p:cNvPr>
          <p:cNvSpPr txBox="1"/>
          <p:nvPr/>
        </p:nvSpPr>
        <p:spPr>
          <a:xfrm>
            <a:off x="2303360" y="3744026"/>
            <a:ext cx="2796969" cy="784830"/>
          </a:xfrm>
          <a:prstGeom prst="rect">
            <a:avLst/>
          </a:prstGeom>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500">
                <a:latin typeface="Calibri"/>
                <a:ea typeface="Calibri"/>
                <a:cs typeface="Calibri"/>
              </a:rPr>
              <a:t>Exposition + </a:t>
            </a:r>
            <a:r>
              <a:rPr lang="en-US" sz="1500" err="1">
                <a:latin typeface="Calibri"/>
                <a:ea typeface="Calibri"/>
                <a:cs typeface="Calibri"/>
              </a:rPr>
              <a:t>Verhalten</a:t>
            </a:r>
            <a:r>
              <a:rPr lang="en-US" sz="1500">
                <a:latin typeface="Calibri"/>
                <a:ea typeface="Calibri"/>
                <a:cs typeface="Calibri"/>
              </a:rPr>
              <a:t>: PEC</a:t>
            </a:r>
            <a:endParaRPr lang="en-US"/>
          </a:p>
          <a:p>
            <a:r>
              <a:rPr lang="en-US" sz="1500" err="1">
                <a:latin typeface="Calibri"/>
                <a:ea typeface="Calibri"/>
                <a:cs typeface="Calibri"/>
              </a:rPr>
              <a:t>Effektbewertung</a:t>
            </a:r>
            <a:r>
              <a:rPr lang="en-US" sz="1500">
                <a:latin typeface="Calibri"/>
                <a:ea typeface="Calibri"/>
                <a:cs typeface="Calibri"/>
              </a:rPr>
              <a:t>:           PNEC</a:t>
            </a:r>
            <a:endParaRPr lang="en-US"/>
          </a:p>
          <a:p>
            <a:r>
              <a:rPr lang="en-US" sz="1500" err="1">
                <a:latin typeface="Calibri"/>
                <a:ea typeface="Calibri"/>
                <a:cs typeface="Calibri"/>
              </a:rPr>
              <a:t>Risikobewertung</a:t>
            </a:r>
            <a:r>
              <a:rPr lang="en-US" sz="1500">
                <a:latin typeface="Calibri"/>
                <a:ea typeface="Calibri"/>
                <a:cs typeface="Calibri"/>
              </a:rPr>
              <a:t>:           PEC/PNEC</a:t>
            </a:r>
            <a:endParaRPr lang="en-US"/>
          </a:p>
        </p:txBody>
      </p:sp>
      <p:sp>
        <p:nvSpPr>
          <p:cNvPr id="6" name="TextBox 5">
            <a:extLst>
              <a:ext uri="{FF2B5EF4-FFF2-40B4-BE49-F238E27FC236}">
                <a16:creationId xmlns:a16="http://schemas.microsoft.com/office/drawing/2014/main" id="{1B33B96E-DAD9-B29F-7379-9C14D9BBB6F8}"/>
              </a:ext>
            </a:extLst>
          </p:cNvPr>
          <p:cNvSpPr txBox="1"/>
          <p:nvPr/>
        </p:nvSpPr>
        <p:spPr>
          <a:xfrm>
            <a:off x="3106922" y="4970152"/>
            <a:ext cx="1321461" cy="612934"/>
          </a:xfrm>
          <a:prstGeom prst="round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500" b="1" err="1">
                <a:latin typeface="Calibri"/>
                <a:ea typeface="Cambria"/>
                <a:cs typeface="Calibri"/>
              </a:rPr>
              <a:t>Kein</a:t>
            </a:r>
            <a:r>
              <a:rPr lang="en-US" sz="1500" b="1">
                <a:latin typeface="Calibri"/>
                <a:ea typeface="Cambria"/>
                <a:cs typeface="Calibri"/>
              </a:rPr>
              <a:t> </a:t>
            </a:r>
            <a:r>
              <a:rPr lang="en-US" sz="1500" b="1" err="1">
                <a:latin typeface="Calibri"/>
                <a:ea typeface="Cambria"/>
                <a:cs typeface="Calibri"/>
              </a:rPr>
              <a:t>Risiko</a:t>
            </a:r>
            <a:endParaRPr lang="en-US" b="1"/>
          </a:p>
          <a:p>
            <a:pPr algn="ctr"/>
            <a:r>
              <a:rPr lang="en-US" sz="1500">
                <a:latin typeface="Calibri"/>
                <a:ea typeface="Cambria"/>
                <a:cs typeface="Calibri"/>
              </a:rPr>
              <a:t>PEC/PNEC &lt; 1</a:t>
            </a:r>
          </a:p>
        </p:txBody>
      </p:sp>
      <p:sp>
        <p:nvSpPr>
          <p:cNvPr id="7" name="TextBox 6">
            <a:extLst>
              <a:ext uri="{FF2B5EF4-FFF2-40B4-BE49-F238E27FC236}">
                <a16:creationId xmlns:a16="http://schemas.microsoft.com/office/drawing/2014/main" id="{299F8499-6824-71F0-924D-943D833CD26B}"/>
              </a:ext>
            </a:extLst>
          </p:cNvPr>
          <p:cNvSpPr txBox="1"/>
          <p:nvPr/>
        </p:nvSpPr>
        <p:spPr>
          <a:xfrm>
            <a:off x="7692776" y="3937987"/>
            <a:ext cx="1917206" cy="323165"/>
          </a:xfrm>
          <a:prstGeom prst="rect">
            <a:avLst/>
          </a:prstGeom>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500">
                <a:latin typeface="Calibri"/>
                <a:ea typeface="Cambria"/>
                <a:cs typeface="Calibri"/>
              </a:rPr>
              <a:t>PBT / </a:t>
            </a:r>
            <a:r>
              <a:rPr lang="en-US" sz="1500" err="1">
                <a:latin typeface="Calibri"/>
                <a:ea typeface="Cambria"/>
                <a:cs typeface="Calibri"/>
              </a:rPr>
              <a:t>vPvB</a:t>
            </a:r>
            <a:r>
              <a:rPr lang="en-US" sz="1500">
                <a:latin typeface="Calibri"/>
                <a:ea typeface="Cambria"/>
                <a:cs typeface="Calibri"/>
              </a:rPr>
              <a:t> </a:t>
            </a:r>
            <a:r>
              <a:rPr lang="en-US" sz="1500" err="1">
                <a:latin typeface="Calibri"/>
                <a:ea typeface="Cambria"/>
                <a:cs typeface="Calibri"/>
              </a:rPr>
              <a:t>Bewertung</a:t>
            </a:r>
          </a:p>
        </p:txBody>
      </p:sp>
      <p:sp>
        <p:nvSpPr>
          <p:cNvPr id="16" name="TextBox 15">
            <a:extLst>
              <a:ext uri="{FF2B5EF4-FFF2-40B4-BE49-F238E27FC236}">
                <a16:creationId xmlns:a16="http://schemas.microsoft.com/office/drawing/2014/main" id="{5C1A2B4E-1D14-B137-F5A0-A53E75A7C8E9}"/>
              </a:ext>
            </a:extLst>
          </p:cNvPr>
          <p:cNvSpPr txBox="1"/>
          <p:nvPr/>
        </p:nvSpPr>
        <p:spPr>
          <a:xfrm>
            <a:off x="7872885" y="4990933"/>
            <a:ext cx="1556988" cy="357545"/>
          </a:xfrm>
          <a:prstGeom prst="roundRect">
            <a:avLst/>
          </a:prstGeom>
          <a:ln>
            <a:noFill/>
          </a:ln>
        </p:spPr>
        <p:style>
          <a:lnRef idx="2">
            <a:schemeClr val="accent3">
              <a:shade val="15000"/>
            </a:schemeClr>
          </a:lnRef>
          <a:fillRef idx="1">
            <a:schemeClr val="accent3"/>
          </a:fillRef>
          <a:effectRef idx="0">
            <a:schemeClr val="accent3"/>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500" b="1" err="1">
                <a:latin typeface="Calibri"/>
                <a:ea typeface="Cambria"/>
                <a:cs typeface="Calibri"/>
              </a:rPr>
              <a:t>Nicht</a:t>
            </a:r>
            <a:r>
              <a:rPr lang="en-US" sz="1500" b="1">
                <a:latin typeface="Calibri"/>
                <a:ea typeface="Cambria"/>
                <a:cs typeface="Calibri"/>
              </a:rPr>
              <a:t> PBT /</a:t>
            </a:r>
            <a:r>
              <a:rPr lang="en-US" sz="1500" b="1" err="1">
                <a:latin typeface="Calibri"/>
                <a:ea typeface="Cambria"/>
                <a:cs typeface="Calibri"/>
              </a:rPr>
              <a:t>vPvB</a:t>
            </a:r>
            <a:endParaRPr lang="en-US" b="1"/>
          </a:p>
        </p:txBody>
      </p:sp>
      <p:sp>
        <p:nvSpPr>
          <p:cNvPr id="14" name="TextBox 13">
            <a:extLst>
              <a:ext uri="{FF2B5EF4-FFF2-40B4-BE49-F238E27FC236}">
                <a16:creationId xmlns:a16="http://schemas.microsoft.com/office/drawing/2014/main" id="{F1FF1297-B071-40C5-CB63-7F15DB1E5032}"/>
              </a:ext>
            </a:extLst>
          </p:cNvPr>
          <p:cNvSpPr txBox="1"/>
          <p:nvPr/>
        </p:nvSpPr>
        <p:spPr>
          <a:xfrm>
            <a:off x="5573032" y="5586679"/>
            <a:ext cx="1660896" cy="868323"/>
          </a:xfrm>
          <a:prstGeom prst="roundRect">
            <a:avLst/>
          </a:prstGeom>
          <a:solidFill>
            <a:schemeClr val="bg1"/>
          </a:solidFill>
          <a:ln>
            <a:solidFill>
              <a:srgbClr val="C00000"/>
            </a:solidFill>
          </a:ln>
        </p:spPr>
        <p:style>
          <a:lnRef idx="2">
            <a:schemeClr val="accent2">
              <a:shade val="15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500" err="1">
                <a:solidFill>
                  <a:srgbClr val="C00000"/>
                </a:solidFill>
                <a:latin typeface="Calibri"/>
                <a:ea typeface="Cambria"/>
                <a:cs typeface="Calibri"/>
              </a:rPr>
              <a:t>Kennzeichnung</a:t>
            </a:r>
            <a:r>
              <a:rPr lang="en-US" sz="1500">
                <a:solidFill>
                  <a:srgbClr val="C00000"/>
                </a:solidFill>
                <a:latin typeface="Calibri"/>
                <a:ea typeface="Cambria"/>
                <a:cs typeface="Calibri"/>
              </a:rPr>
              <a:t> und </a:t>
            </a:r>
            <a:r>
              <a:rPr lang="en-US" sz="1500" err="1">
                <a:solidFill>
                  <a:srgbClr val="C00000"/>
                </a:solidFill>
                <a:latin typeface="Calibri"/>
                <a:ea typeface="Cambria"/>
                <a:cs typeface="Calibri"/>
              </a:rPr>
              <a:t>Risikominderung</a:t>
            </a:r>
            <a:endParaRPr lang="en-US" sz="1500">
              <a:solidFill>
                <a:srgbClr val="C00000"/>
              </a:solidFill>
              <a:latin typeface="Calibri"/>
              <a:ea typeface="Cambria"/>
              <a:cs typeface="Calibri"/>
            </a:endParaRPr>
          </a:p>
        </p:txBody>
      </p:sp>
      <p:sp>
        <p:nvSpPr>
          <p:cNvPr id="9" name="Text Placeholder 11">
            <a:extLst>
              <a:ext uri="{FF2B5EF4-FFF2-40B4-BE49-F238E27FC236}">
                <a16:creationId xmlns:a16="http://schemas.microsoft.com/office/drawing/2014/main" id="{0D50E2DA-6155-8C56-AC26-FF9430D5FC1F}"/>
              </a:ext>
            </a:extLst>
          </p:cNvPr>
          <p:cNvSpPr>
            <a:spLocks noGrp="1"/>
          </p:cNvSpPr>
          <p:nvPr>
            <p:ph type="body" sz="quarter" idx="15"/>
          </p:nvPr>
        </p:nvSpPr>
        <p:spPr>
          <a:xfrm>
            <a:off x="8018778" y="5877956"/>
            <a:ext cx="3555543" cy="284951"/>
          </a:xfrm>
        </p:spPr>
        <p:txBody>
          <a:bodyPr vert="horz" lIns="0" tIns="0" rIns="0" bIns="0" rtlCol="0" anchor="t">
            <a:noAutofit/>
          </a:bodyPr>
          <a:lstStyle/>
          <a:p>
            <a:r>
              <a:rPr lang="de-DE" dirty="0">
                <a:latin typeface="Calibri"/>
                <a:cs typeface="Calibri"/>
              </a:rPr>
              <a:t>Quelle: EMA (2024) Guideline on </a:t>
            </a:r>
            <a:r>
              <a:rPr lang="de-DE" dirty="0" err="1">
                <a:latin typeface="Calibri"/>
                <a:cs typeface="Calibri"/>
              </a:rPr>
              <a:t>the</a:t>
            </a:r>
            <a:r>
              <a:rPr lang="de-DE" dirty="0">
                <a:latin typeface="Calibri"/>
                <a:cs typeface="Calibri"/>
              </a:rPr>
              <a:t> environmental </a:t>
            </a:r>
            <a:r>
              <a:rPr lang="de-DE" dirty="0" err="1">
                <a:latin typeface="Calibri"/>
                <a:cs typeface="Calibri"/>
              </a:rPr>
              <a:t>risk</a:t>
            </a:r>
            <a:r>
              <a:rPr lang="de-DE" dirty="0">
                <a:latin typeface="Calibri"/>
                <a:cs typeface="Calibri"/>
              </a:rPr>
              <a:t> </a:t>
            </a:r>
            <a:r>
              <a:rPr lang="de-DE" dirty="0" err="1">
                <a:latin typeface="Calibri"/>
                <a:cs typeface="Calibri"/>
              </a:rPr>
              <a:t>assessment</a:t>
            </a:r>
            <a:r>
              <a:rPr lang="de-DE" dirty="0">
                <a:latin typeface="Calibri"/>
                <a:cs typeface="Calibri"/>
              </a:rPr>
              <a:t> </a:t>
            </a:r>
            <a:r>
              <a:rPr lang="de-DE" dirty="0" err="1">
                <a:latin typeface="Calibri"/>
                <a:cs typeface="Calibri"/>
              </a:rPr>
              <a:t>of</a:t>
            </a:r>
            <a:r>
              <a:rPr lang="de-DE" dirty="0">
                <a:latin typeface="Calibri"/>
                <a:cs typeface="Calibri"/>
              </a:rPr>
              <a:t> </a:t>
            </a:r>
            <a:r>
              <a:rPr lang="de-DE" dirty="0" err="1">
                <a:latin typeface="Calibri"/>
                <a:cs typeface="Calibri"/>
              </a:rPr>
              <a:t>medicinal</a:t>
            </a:r>
            <a:r>
              <a:rPr lang="de-DE" dirty="0">
                <a:latin typeface="Calibri"/>
                <a:cs typeface="Calibri"/>
              </a:rPr>
              <a:t> </a:t>
            </a:r>
            <a:r>
              <a:rPr lang="de-DE" dirty="0" err="1">
                <a:latin typeface="Calibri"/>
                <a:cs typeface="Calibri"/>
              </a:rPr>
              <a:t>products</a:t>
            </a:r>
            <a:r>
              <a:rPr lang="de-DE" dirty="0">
                <a:latin typeface="Calibri"/>
                <a:cs typeface="Calibri"/>
              </a:rPr>
              <a:t> </a:t>
            </a:r>
            <a:r>
              <a:rPr lang="de-DE" dirty="0" err="1">
                <a:latin typeface="Calibri"/>
                <a:cs typeface="Calibri"/>
              </a:rPr>
              <a:t>for</a:t>
            </a:r>
            <a:r>
              <a:rPr lang="de-DE" dirty="0">
                <a:latin typeface="Calibri"/>
                <a:cs typeface="Calibri"/>
              </a:rPr>
              <a:t> human </a:t>
            </a:r>
            <a:r>
              <a:rPr lang="de-DE" dirty="0" err="1">
                <a:latin typeface="Calibri"/>
                <a:cs typeface="Calibri"/>
              </a:rPr>
              <a:t>use</a:t>
            </a:r>
            <a:r>
              <a:rPr lang="de-DE" dirty="0">
                <a:latin typeface="Calibri"/>
                <a:cs typeface="Calibri"/>
              </a:rPr>
              <a:t> (EMEA/CHMP/SWP/4447/00 Rev. 1-Corr); </a:t>
            </a:r>
            <a:r>
              <a:rPr lang="de-DE" dirty="0">
                <a:solidFill>
                  <a:schemeClr val="accent2"/>
                </a:solidFill>
                <a:latin typeface="Calibri"/>
                <a:cs typeface="Calibri"/>
                <a:hlinkClick r:id="rId3">
                  <a:extLst>
                    <a:ext uri="{A12FA001-AC4F-418D-AE19-62706E023703}">
                      <ahyp:hlinkClr xmlns:ahyp="http://schemas.microsoft.com/office/drawing/2018/hyperlinkcolor" val="tx"/>
                    </a:ext>
                  </a:extLst>
                </a:hlinkClick>
              </a:rPr>
              <a:t>www.ema.europa.eu/en/environmental-risk-assessment-medicinal-products-human-use-scientific-guideline</a:t>
            </a:r>
            <a:endParaRPr lang="de-DE" dirty="0">
              <a:solidFill>
                <a:schemeClr val="accent2"/>
              </a:solidFill>
              <a:latin typeface="Calibri"/>
              <a:cs typeface="Calibri"/>
            </a:endParaRPr>
          </a:p>
          <a:p>
            <a:endParaRPr lang="de-DE" dirty="0">
              <a:solidFill>
                <a:schemeClr val="accent2"/>
              </a:solidFill>
              <a:ea typeface="Calibri"/>
              <a:cs typeface="Calibri"/>
            </a:endParaRPr>
          </a:p>
          <a:p>
            <a:endParaRPr lang="de-DE" dirty="0">
              <a:solidFill>
                <a:schemeClr val="accent2"/>
              </a:solidFill>
              <a:ea typeface="Calibri"/>
              <a:cs typeface="Calibri"/>
            </a:endParaRPr>
          </a:p>
          <a:p>
            <a:endParaRPr lang="de-DE" dirty="0">
              <a:cs typeface="Calibri"/>
            </a:endParaRPr>
          </a:p>
        </p:txBody>
      </p:sp>
      <p:sp>
        <p:nvSpPr>
          <p:cNvPr id="4" name="Textplatzhalter 3"/>
          <p:cNvSpPr>
            <a:spLocks noGrp="1"/>
          </p:cNvSpPr>
          <p:nvPr>
            <p:ph type="body" sz="quarter" idx="13"/>
          </p:nvPr>
        </p:nvSpPr>
        <p:spPr/>
        <p:txBody>
          <a:bodyPr vert="horz" lIns="0" tIns="0" rIns="0" bIns="0" rtlCol="0" anchor="t">
            <a:normAutofit/>
          </a:bodyPr>
          <a:lstStyle/>
          <a:p>
            <a:r>
              <a:rPr lang="de-DE">
                <a:latin typeface="Calibri"/>
                <a:ea typeface="Calibri"/>
                <a:cs typeface="Calibri"/>
              </a:rPr>
              <a:t>Lernziel: Risikoabschätzung von pharmazeutischen Wirkstoffen in der Umwelt</a:t>
            </a:r>
          </a:p>
          <a:p>
            <a:endParaRPr lang="de-DE">
              <a:latin typeface="Calibri"/>
              <a:ea typeface="Calibri"/>
              <a:cs typeface="Calibri"/>
            </a:endParaRPr>
          </a:p>
          <a:p>
            <a:endParaRPr lang="de-DE">
              <a:latin typeface="Calibri"/>
              <a:ea typeface="Calibri"/>
              <a:cs typeface="Calibri"/>
            </a:endParaRPr>
          </a:p>
        </p:txBody>
      </p:sp>
      <p:sp>
        <p:nvSpPr>
          <p:cNvPr id="29" name="Slide Number Placeholder 2">
            <a:extLst>
              <a:ext uri="{FF2B5EF4-FFF2-40B4-BE49-F238E27FC236}">
                <a16:creationId xmlns:a16="http://schemas.microsoft.com/office/drawing/2014/main" id="{4BA82F18-AABC-0C92-30FC-37B43F715AC1}"/>
              </a:ext>
            </a:extLst>
          </p:cNvPr>
          <p:cNvSpPr>
            <a:spLocks noGrp="1"/>
          </p:cNvSpPr>
          <p:nvPr>
            <p:ph type="sldNum" sz="quarter" idx="12"/>
          </p:nvPr>
        </p:nvSpPr>
        <p:spPr>
          <a:xfrm>
            <a:off x="10822693" y="6597353"/>
            <a:ext cx="743017" cy="260648"/>
          </a:xfrm>
        </p:spPr>
        <p:txBody>
          <a:bodyPr/>
          <a:lstStyle/>
          <a:p>
            <a:fld id="{4F0D2E71-061B-4E4D-BF94-C6A9FAAAA5EA}" type="slidenum">
              <a:rPr lang="de-DE" smtClean="0"/>
              <a:pPr/>
              <a:t>51</a:t>
            </a:fld>
            <a:endParaRPr lang="de-DE"/>
          </a:p>
        </p:txBody>
      </p:sp>
      <p:cxnSp>
        <p:nvCxnSpPr>
          <p:cNvPr id="18" name="Straight Arrow Connector 17">
            <a:extLst>
              <a:ext uri="{FF2B5EF4-FFF2-40B4-BE49-F238E27FC236}">
                <a16:creationId xmlns:a16="http://schemas.microsoft.com/office/drawing/2014/main" id="{56F12F4A-C9BF-32DC-38FE-69F1464783E9}"/>
              </a:ext>
              <a:ext uri="{C183D7F6-B498-43B3-948B-1728B52AA6E4}">
                <adec:decorative xmlns:adec="http://schemas.microsoft.com/office/drawing/2017/decorative" val="1"/>
              </a:ext>
            </a:extLst>
          </p:cNvPr>
          <p:cNvCxnSpPr>
            <a:cxnSpLocks/>
            <a:stCxn id="11" idx="2"/>
          </p:cNvCxnSpPr>
          <p:nvPr/>
        </p:nvCxnSpPr>
        <p:spPr>
          <a:xfrm flipH="1">
            <a:off x="8659954" y="2743824"/>
            <a:ext cx="1816" cy="304172"/>
          </a:xfrm>
          <a:prstGeom prst="straightConnector1">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0515E93D-16C2-8727-F83B-53B0B0333C5A}"/>
              </a:ext>
              <a:ext uri="{C183D7F6-B498-43B3-948B-1728B52AA6E4}">
                <adec:decorative xmlns:adec="http://schemas.microsoft.com/office/drawing/2017/decorative" val="1"/>
              </a:ext>
            </a:extLst>
          </p:cNvPr>
          <p:cNvCxnSpPr>
            <a:cxnSpLocks/>
            <a:stCxn id="15" idx="2"/>
            <a:endCxn id="7" idx="0"/>
          </p:cNvCxnSpPr>
          <p:nvPr/>
        </p:nvCxnSpPr>
        <p:spPr>
          <a:xfrm flipH="1">
            <a:off x="8651379" y="3374462"/>
            <a:ext cx="1" cy="563525"/>
          </a:xfrm>
          <a:prstGeom prst="straightConnector1">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2B7A7281-6D10-C115-2555-2C1744306B9C}"/>
              </a:ext>
              <a:ext uri="{C183D7F6-B498-43B3-948B-1728B52AA6E4}">
                <adec:decorative xmlns:adec="http://schemas.microsoft.com/office/drawing/2017/decorative" val="1"/>
              </a:ext>
            </a:extLst>
          </p:cNvPr>
          <p:cNvCxnSpPr>
            <a:cxnSpLocks/>
          </p:cNvCxnSpPr>
          <p:nvPr/>
        </p:nvCxnSpPr>
        <p:spPr>
          <a:xfrm flipH="1">
            <a:off x="8653025" y="4267195"/>
            <a:ext cx="6929" cy="720437"/>
          </a:xfrm>
          <a:prstGeom prst="straightConnector1">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58C874F9-744A-F476-138A-A6444BF5726F}"/>
              </a:ext>
              <a:ext uri="{C183D7F6-B498-43B3-948B-1728B52AA6E4}">
                <adec:decorative xmlns:adec="http://schemas.microsoft.com/office/drawing/2017/decorative" val="1"/>
              </a:ext>
            </a:extLst>
          </p:cNvPr>
          <p:cNvCxnSpPr>
            <a:cxnSpLocks/>
            <a:stCxn id="5" idx="3"/>
          </p:cNvCxnSpPr>
          <p:nvPr/>
        </p:nvCxnSpPr>
        <p:spPr>
          <a:xfrm>
            <a:off x="7718838" y="1743710"/>
            <a:ext cx="945447" cy="6292"/>
          </a:xfrm>
          <a:prstGeom prst="straightConnector1">
            <a:avLst/>
          </a:prstGeom>
          <a:ln w="28575"/>
        </p:spPr>
        <p:style>
          <a:lnRef idx="1">
            <a:schemeClr val="accent3"/>
          </a:lnRef>
          <a:fillRef idx="0">
            <a:schemeClr val="accent3"/>
          </a:fillRef>
          <a:effectRef idx="0">
            <a:schemeClr val="accent3"/>
          </a:effectRef>
          <a:fontRef idx="minor">
            <a:schemeClr val="tx1"/>
          </a:fontRef>
        </p:style>
      </p:cxnSp>
      <p:cxnSp>
        <p:nvCxnSpPr>
          <p:cNvPr id="25" name="Straight Arrow Connector 24">
            <a:extLst>
              <a:ext uri="{FF2B5EF4-FFF2-40B4-BE49-F238E27FC236}">
                <a16:creationId xmlns:a16="http://schemas.microsoft.com/office/drawing/2014/main" id="{98FBFE9F-6FA1-D1CE-D3AA-74B0CB5FC92E}"/>
              </a:ext>
              <a:ext uri="{C183D7F6-B498-43B3-948B-1728B52AA6E4}">
                <adec:decorative xmlns:adec="http://schemas.microsoft.com/office/drawing/2017/decorative" val="1"/>
              </a:ext>
            </a:extLst>
          </p:cNvPr>
          <p:cNvCxnSpPr>
            <a:cxnSpLocks/>
          </p:cNvCxnSpPr>
          <p:nvPr/>
        </p:nvCxnSpPr>
        <p:spPr>
          <a:xfrm>
            <a:off x="8653028" y="1759523"/>
            <a:ext cx="6925" cy="623455"/>
          </a:xfrm>
          <a:prstGeom prst="straightConnector1">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C834B41F-D596-537F-000F-0724638D6F27}"/>
              </a:ext>
              <a:ext uri="{C183D7F6-B498-43B3-948B-1728B52AA6E4}">
                <adec:decorative xmlns:adec="http://schemas.microsoft.com/office/drawing/2017/decorative" val="1"/>
              </a:ext>
            </a:extLst>
          </p:cNvPr>
          <p:cNvCxnSpPr>
            <a:cxnSpLocks/>
          </p:cNvCxnSpPr>
          <p:nvPr/>
        </p:nvCxnSpPr>
        <p:spPr>
          <a:xfrm>
            <a:off x="3769301" y="2704519"/>
            <a:ext cx="6925" cy="332509"/>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C645B19B-88F3-43B7-38D4-0EF7AE5E02F7}"/>
              </a:ext>
              <a:ext uri="{C183D7F6-B498-43B3-948B-1728B52AA6E4}">
                <adec:decorative xmlns:adec="http://schemas.microsoft.com/office/drawing/2017/decorative" val="1"/>
              </a:ext>
            </a:extLst>
          </p:cNvPr>
          <p:cNvCxnSpPr>
            <a:cxnSpLocks/>
          </p:cNvCxnSpPr>
          <p:nvPr/>
        </p:nvCxnSpPr>
        <p:spPr>
          <a:xfrm flipH="1">
            <a:off x="3769297" y="4537357"/>
            <a:ext cx="6929" cy="443347"/>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B0938A2A-CAAE-DAA0-3959-C67AF5C06E4A}"/>
              </a:ext>
              <a:ext uri="{C183D7F6-B498-43B3-948B-1728B52AA6E4}">
                <adec:decorative xmlns:adec="http://schemas.microsoft.com/office/drawing/2017/decorative" val="1"/>
              </a:ext>
            </a:extLst>
          </p:cNvPr>
          <p:cNvCxnSpPr>
            <a:cxnSpLocks/>
          </p:cNvCxnSpPr>
          <p:nvPr/>
        </p:nvCxnSpPr>
        <p:spPr>
          <a:xfrm flipH="1">
            <a:off x="3769298" y="3373577"/>
            <a:ext cx="6929" cy="367146"/>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88A6DCC7-37D6-E9DD-B4FE-43AC975E5333}"/>
              </a:ext>
              <a:ext uri="{C183D7F6-B498-43B3-948B-1728B52AA6E4}">
                <adec:decorative xmlns:adec="http://schemas.microsoft.com/office/drawing/2017/decorative" val="1"/>
              </a:ext>
            </a:extLst>
          </p:cNvPr>
          <p:cNvCxnSpPr>
            <a:cxnSpLocks/>
            <a:stCxn id="5" idx="1"/>
          </p:cNvCxnSpPr>
          <p:nvPr/>
        </p:nvCxnSpPr>
        <p:spPr>
          <a:xfrm flipH="1">
            <a:off x="3759775" y="1743710"/>
            <a:ext cx="1102300" cy="13218"/>
          </a:xfrm>
          <a:prstGeom prst="straightConnector1">
            <a:avLst/>
          </a:prstGeom>
          <a:ln w="28575">
            <a:solidFill>
              <a:schemeClr val="accent2"/>
            </a:solidFill>
          </a:ln>
        </p:spPr>
        <p:style>
          <a:lnRef idx="1">
            <a:schemeClr val="accent3"/>
          </a:lnRef>
          <a:fillRef idx="0">
            <a:schemeClr val="accent3"/>
          </a:fillRef>
          <a:effectRef idx="0">
            <a:schemeClr val="accent3"/>
          </a:effectRef>
          <a:fontRef idx="minor">
            <a:schemeClr val="tx1"/>
          </a:fontRef>
        </p:style>
      </p:cxnSp>
      <p:cxnSp>
        <p:nvCxnSpPr>
          <p:cNvPr id="31" name="Straight Arrow Connector 30">
            <a:extLst>
              <a:ext uri="{FF2B5EF4-FFF2-40B4-BE49-F238E27FC236}">
                <a16:creationId xmlns:a16="http://schemas.microsoft.com/office/drawing/2014/main" id="{095A4FBD-C9CE-6620-2F22-1DBF4203E517}"/>
              </a:ext>
              <a:ext uri="{C183D7F6-B498-43B3-948B-1728B52AA6E4}">
                <adec:decorative xmlns:adec="http://schemas.microsoft.com/office/drawing/2017/decorative" val="1"/>
              </a:ext>
            </a:extLst>
          </p:cNvPr>
          <p:cNvCxnSpPr>
            <a:cxnSpLocks/>
          </p:cNvCxnSpPr>
          <p:nvPr/>
        </p:nvCxnSpPr>
        <p:spPr>
          <a:xfrm>
            <a:off x="3776225" y="1743710"/>
            <a:ext cx="0" cy="63234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or: Elbow 32">
            <a:extLst>
              <a:ext uri="{FF2B5EF4-FFF2-40B4-BE49-F238E27FC236}">
                <a16:creationId xmlns:a16="http://schemas.microsoft.com/office/drawing/2014/main" id="{345196F5-477B-89E6-72B9-F60DC9334F74}"/>
              </a:ext>
              <a:ext uri="{C183D7F6-B498-43B3-948B-1728B52AA6E4}">
                <adec:decorative xmlns:adec="http://schemas.microsoft.com/office/drawing/2017/decorative" val="1"/>
              </a:ext>
            </a:extLst>
          </p:cNvPr>
          <p:cNvCxnSpPr/>
          <p:nvPr/>
        </p:nvCxnSpPr>
        <p:spPr>
          <a:xfrm flipH="1">
            <a:off x="7234670" y="4102677"/>
            <a:ext cx="436419" cy="1960418"/>
          </a:xfrm>
          <a:prstGeom prst="bentConnector3">
            <a:avLst/>
          </a:prstGeom>
          <a:ln w="28575">
            <a:tailEnd type="triangle"/>
          </a:ln>
        </p:spPr>
        <p:style>
          <a:lnRef idx="1">
            <a:schemeClr val="accent3"/>
          </a:lnRef>
          <a:fillRef idx="0">
            <a:schemeClr val="accent3"/>
          </a:fillRef>
          <a:effectRef idx="0">
            <a:schemeClr val="accent3"/>
          </a:effectRef>
          <a:fontRef idx="minor">
            <a:schemeClr val="tx1"/>
          </a:fontRef>
        </p:style>
      </p:cxnSp>
      <p:cxnSp>
        <p:nvCxnSpPr>
          <p:cNvPr id="34" name="Connector: Elbow 33">
            <a:extLst>
              <a:ext uri="{FF2B5EF4-FFF2-40B4-BE49-F238E27FC236}">
                <a16:creationId xmlns:a16="http://schemas.microsoft.com/office/drawing/2014/main" id="{04A92EB9-4A43-28CB-9AEB-366ADE725F96}"/>
              </a:ext>
              <a:ext uri="{C183D7F6-B498-43B3-948B-1728B52AA6E4}">
                <adec:decorative xmlns:adec="http://schemas.microsoft.com/office/drawing/2017/decorative" val="1"/>
              </a:ext>
            </a:extLst>
          </p:cNvPr>
          <p:cNvCxnSpPr>
            <a:cxnSpLocks/>
          </p:cNvCxnSpPr>
          <p:nvPr/>
        </p:nvCxnSpPr>
        <p:spPr>
          <a:xfrm>
            <a:off x="5101069" y="4137314"/>
            <a:ext cx="471055" cy="1925782"/>
          </a:xfrm>
          <a:prstGeom prst="bentConnector3">
            <a:avLst/>
          </a:prstGeom>
          <a:ln w="28575">
            <a:solidFill>
              <a:schemeClr val="accent2"/>
            </a:solidFill>
            <a:tailEnd type="triangle"/>
          </a:ln>
        </p:spPr>
        <p:style>
          <a:lnRef idx="1">
            <a:schemeClr val="accent3"/>
          </a:lnRef>
          <a:fillRef idx="0">
            <a:schemeClr val="accent3"/>
          </a:fillRef>
          <a:effectRef idx="0">
            <a:schemeClr val="accent3"/>
          </a:effectRef>
          <a:fontRef idx="minor">
            <a:schemeClr val="tx1"/>
          </a:fontRef>
        </p:style>
      </p:cxnSp>
      <p:cxnSp>
        <p:nvCxnSpPr>
          <p:cNvPr id="32" name="Straight Arrow Connector 25">
            <a:extLst>
              <a:ext uri="{FF2B5EF4-FFF2-40B4-BE49-F238E27FC236}">
                <a16:creationId xmlns:a16="http://schemas.microsoft.com/office/drawing/2014/main" id="{AA344D7B-7305-ECCA-48D7-96E2D41E7523}"/>
              </a:ext>
              <a:ext uri="{C183D7F6-B498-43B3-948B-1728B52AA6E4}">
                <adec:decorative xmlns:adec="http://schemas.microsoft.com/office/drawing/2017/decorative" val="1"/>
              </a:ext>
            </a:extLst>
          </p:cNvPr>
          <p:cNvCxnSpPr>
            <a:cxnSpLocks/>
            <a:stCxn id="12" idx="1"/>
          </p:cNvCxnSpPr>
          <p:nvPr/>
        </p:nvCxnSpPr>
        <p:spPr>
          <a:xfrm flipH="1">
            <a:off x="1852041" y="3205954"/>
            <a:ext cx="1137118" cy="8076"/>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17">
            <a:extLst>
              <a:ext uri="{FF2B5EF4-FFF2-40B4-BE49-F238E27FC236}">
                <a16:creationId xmlns:a16="http://schemas.microsoft.com/office/drawing/2014/main" id="{A2203255-C202-4D90-AF49-C3F92FE21361}"/>
              </a:ext>
              <a:ext uri="{C183D7F6-B498-43B3-948B-1728B52AA6E4}">
                <adec:decorative xmlns:adec="http://schemas.microsoft.com/office/drawing/2017/decorative" val="1"/>
              </a:ext>
            </a:extLst>
          </p:cNvPr>
          <p:cNvCxnSpPr>
            <a:cxnSpLocks/>
            <a:endCxn id="35" idx="1"/>
          </p:cNvCxnSpPr>
          <p:nvPr/>
        </p:nvCxnSpPr>
        <p:spPr>
          <a:xfrm>
            <a:off x="9609982" y="3222230"/>
            <a:ext cx="381742" cy="0"/>
          </a:xfrm>
          <a:prstGeom prst="straightConnector1">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317998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nSpc>
                <a:spcPct val="100000"/>
              </a:lnSpc>
              <a:spcBef>
                <a:spcPts val="0"/>
              </a:spcBef>
            </a:pPr>
            <a:r>
              <a:rPr lang="de-DE" dirty="0">
                <a:latin typeface="Calibri"/>
                <a:cs typeface="Calibri"/>
              </a:rPr>
              <a:t>Umweltverträglichkeitsprüfung für Humanarzneimittel (Stand 2024): Risikobewertung</a:t>
            </a:r>
            <a:endParaRPr lang="en-US" dirty="0"/>
          </a:p>
        </p:txBody>
      </p:sp>
      <p:grpSp>
        <p:nvGrpSpPr>
          <p:cNvPr id="26" name="Group 25" descr="Schematische Abbildung Umweltverträglichkeitsprüfung für Humanarzneimittel (Stand 2024): Risikobewertung">
            <a:extLst>
              <a:ext uri="{FF2B5EF4-FFF2-40B4-BE49-F238E27FC236}">
                <a16:creationId xmlns:a16="http://schemas.microsoft.com/office/drawing/2014/main" id="{E990A429-3125-C9F1-0B41-21E746705FF3}"/>
              </a:ext>
            </a:extLst>
          </p:cNvPr>
          <p:cNvGrpSpPr/>
          <p:nvPr/>
        </p:nvGrpSpPr>
        <p:grpSpPr>
          <a:xfrm>
            <a:off x="558417" y="2124640"/>
            <a:ext cx="11008982" cy="3084373"/>
            <a:chOff x="336745" y="2671895"/>
            <a:chExt cx="11008982" cy="3084373"/>
          </a:xfrm>
        </p:grpSpPr>
        <p:sp>
          <p:nvSpPr>
            <p:cNvPr id="1706" name="TextBox 1705">
              <a:extLst>
                <a:ext uri="{FF2B5EF4-FFF2-40B4-BE49-F238E27FC236}">
                  <a16:creationId xmlns:a16="http://schemas.microsoft.com/office/drawing/2014/main" id="{A56D8934-BB06-5C2C-8C76-16A2D472923E}"/>
                </a:ext>
              </a:extLst>
            </p:cNvPr>
            <p:cNvSpPr txBox="1"/>
            <p:nvPr/>
          </p:nvSpPr>
          <p:spPr>
            <a:xfrm>
              <a:off x="2535888" y="5143334"/>
              <a:ext cx="1224479" cy="612934"/>
            </a:xfrm>
            <a:prstGeom prst="round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a:solidFill>
                    <a:schemeClr val="bg1"/>
                  </a:solidFill>
                  <a:latin typeface="Calibri"/>
                  <a:ea typeface="Cambria"/>
                  <a:cs typeface="Calibri"/>
                </a:rPr>
                <a:t>Keine Risiko-bewertung</a:t>
              </a:r>
            </a:p>
          </p:txBody>
        </p:sp>
        <p:sp>
          <p:nvSpPr>
            <p:cNvPr id="1708" name="TextBox 1707">
              <a:extLst>
                <a:ext uri="{FF2B5EF4-FFF2-40B4-BE49-F238E27FC236}">
                  <a16:creationId xmlns:a16="http://schemas.microsoft.com/office/drawing/2014/main" id="{C6D89D33-A242-9BDF-871D-F13EDC8424C7}"/>
                </a:ext>
              </a:extLst>
            </p:cNvPr>
            <p:cNvSpPr txBox="1"/>
            <p:nvPr/>
          </p:nvSpPr>
          <p:spPr>
            <a:xfrm>
              <a:off x="2199116" y="3468000"/>
              <a:ext cx="1931059" cy="1015663"/>
            </a:xfrm>
            <a:prstGeom prst="rect">
              <a:avLst/>
            </a:prstGeom>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500" b="1" dirty="0">
                  <a:solidFill>
                    <a:schemeClr val="accent2"/>
                  </a:solidFill>
                  <a:latin typeface="Calibri"/>
                  <a:ea typeface="Cambria"/>
                  <a:cs typeface="Calibri"/>
                </a:rPr>
                <a:t>Phase I </a:t>
              </a:r>
              <a:endParaRPr lang="en-US" dirty="0">
                <a:solidFill>
                  <a:schemeClr val="accent2"/>
                </a:solidFill>
                <a:latin typeface="Cambria"/>
                <a:ea typeface="Cambria"/>
                <a:cs typeface="Calibri"/>
              </a:endParaRPr>
            </a:p>
            <a:p>
              <a:pPr marL="171450" indent="-171450">
                <a:buFont typeface="Wingdings"/>
                <a:buChar char="Ø"/>
              </a:pPr>
              <a:r>
                <a:rPr lang="en-US" sz="1500" dirty="0" err="1">
                  <a:solidFill>
                    <a:schemeClr val="accent2"/>
                  </a:solidFill>
                  <a:latin typeface="Calibri"/>
                  <a:ea typeface="Cambria"/>
                  <a:cs typeface="Calibri"/>
                </a:rPr>
                <a:t>Entscheidungsbaum</a:t>
              </a:r>
              <a:r>
                <a:rPr lang="en-US" sz="1500" dirty="0">
                  <a:solidFill>
                    <a:schemeClr val="accent2"/>
                  </a:solidFill>
                  <a:latin typeface="Calibri"/>
                  <a:ea typeface="Cambria"/>
                  <a:cs typeface="Calibri"/>
                </a:rPr>
                <a:t> </a:t>
              </a:r>
              <a:r>
                <a:rPr lang="en-US" sz="1500" dirty="0" err="1">
                  <a:solidFill>
                    <a:schemeClr val="accent2"/>
                  </a:solidFill>
                  <a:latin typeface="Calibri"/>
                  <a:ea typeface="Cambria"/>
                  <a:cs typeface="Calibri"/>
                </a:rPr>
                <a:t>mit</a:t>
              </a:r>
              <a:r>
                <a:rPr lang="en-US" sz="1500" dirty="0">
                  <a:solidFill>
                    <a:schemeClr val="accent2"/>
                  </a:solidFill>
                  <a:latin typeface="Calibri"/>
                  <a:ea typeface="Cambria"/>
                  <a:cs typeface="Calibri"/>
                </a:rPr>
                <a:t> PEC "Action Limit" (10 ng/L)</a:t>
              </a:r>
              <a:endParaRPr lang="en-US" dirty="0">
                <a:solidFill>
                  <a:schemeClr val="accent2"/>
                </a:solidFill>
                <a:ea typeface="Cambria"/>
              </a:endParaRPr>
            </a:p>
          </p:txBody>
        </p:sp>
        <p:sp>
          <p:nvSpPr>
            <p:cNvPr id="1710" name="TextBox 1709">
              <a:extLst>
                <a:ext uri="{FF2B5EF4-FFF2-40B4-BE49-F238E27FC236}">
                  <a16:creationId xmlns:a16="http://schemas.microsoft.com/office/drawing/2014/main" id="{61F70A36-66D5-4163-FC3B-A0F1B967CC78}"/>
                </a:ext>
              </a:extLst>
            </p:cNvPr>
            <p:cNvSpPr txBox="1"/>
            <p:nvPr/>
          </p:nvSpPr>
          <p:spPr>
            <a:xfrm>
              <a:off x="2373898" y="2673495"/>
              <a:ext cx="1556988" cy="553998"/>
            </a:xfrm>
            <a:prstGeom prst="rect">
              <a:avLst/>
            </a:prstGeom>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a:solidFill>
                    <a:schemeClr val="accent2"/>
                  </a:solidFill>
                  <a:latin typeface="Calibri"/>
                  <a:ea typeface="Cambria"/>
                  <a:cs typeface="Calibri"/>
                </a:rPr>
                <a:t>Angepasste Risikobewertung</a:t>
              </a:r>
              <a:endParaRPr lang="de-DE">
                <a:solidFill>
                  <a:schemeClr val="accent2"/>
                </a:solidFill>
                <a:ea typeface="Cambria"/>
              </a:endParaRPr>
            </a:p>
          </p:txBody>
        </p:sp>
        <p:grpSp>
          <p:nvGrpSpPr>
            <p:cNvPr id="18" name="Group 17">
              <a:extLst>
                <a:ext uri="{FF2B5EF4-FFF2-40B4-BE49-F238E27FC236}">
                  <a16:creationId xmlns:a16="http://schemas.microsoft.com/office/drawing/2014/main" id="{063FDAB6-BCA9-8649-CD6E-09CBCE740239}"/>
                </a:ext>
              </a:extLst>
            </p:cNvPr>
            <p:cNvGrpSpPr/>
            <p:nvPr/>
          </p:nvGrpSpPr>
          <p:grpSpPr>
            <a:xfrm>
              <a:off x="336745" y="3793582"/>
              <a:ext cx="1866128" cy="357545"/>
              <a:chOff x="329818" y="3682746"/>
              <a:chExt cx="1866128" cy="357545"/>
            </a:xfrm>
          </p:grpSpPr>
          <p:sp>
            <p:nvSpPr>
              <p:cNvPr id="8" name="TextBox 7">
                <a:extLst>
                  <a:ext uri="{FF2B5EF4-FFF2-40B4-BE49-F238E27FC236}">
                    <a16:creationId xmlns:a16="http://schemas.microsoft.com/office/drawing/2014/main" id="{B0847E90-363D-084F-F288-702B080834F5}"/>
                  </a:ext>
                </a:extLst>
              </p:cNvPr>
              <p:cNvSpPr txBox="1"/>
              <p:nvPr/>
            </p:nvSpPr>
            <p:spPr>
              <a:xfrm>
                <a:off x="329818" y="3682746"/>
                <a:ext cx="1556988" cy="357545"/>
              </a:xfrm>
              <a:prstGeom prst="round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a:latin typeface="Calibri"/>
                    <a:ea typeface="Cambria"/>
                    <a:cs typeface="Calibri"/>
                  </a:rPr>
                  <a:t>Risikobewertung</a:t>
                </a:r>
                <a:endParaRPr lang="de-DE"/>
              </a:p>
            </p:txBody>
          </p:sp>
          <p:cxnSp>
            <p:nvCxnSpPr>
              <p:cNvPr id="3" name="Straight Arrow Connector 2">
                <a:extLst>
                  <a:ext uri="{FF2B5EF4-FFF2-40B4-BE49-F238E27FC236}">
                    <a16:creationId xmlns:a16="http://schemas.microsoft.com/office/drawing/2014/main" id="{BA9A1C17-5D5E-1FB0-68EB-076687FE9A76}"/>
                  </a:ext>
                </a:extLst>
              </p:cNvPr>
              <p:cNvCxnSpPr/>
              <p:nvPr/>
            </p:nvCxnSpPr>
            <p:spPr>
              <a:xfrm>
                <a:off x="1884218" y="3865418"/>
                <a:ext cx="311728" cy="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cxnSp>
          <p:nvCxnSpPr>
            <p:cNvPr id="6" name="Straight Arrow Connector 5">
              <a:extLst>
                <a:ext uri="{FF2B5EF4-FFF2-40B4-BE49-F238E27FC236}">
                  <a16:creationId xmlns:a16="http://schemas.microsoft.com/office/drawing/2014/main" id="{692432FA-6F71-474D-C44F-1B121EA3DDB5}"/>
                </a:ext>
              </a:extLst>
            </p:cNvPr>
            <p:cNvCxnSpPr>
              <a:cxnSpLocks/>
            </p:cNvCxnSpPr>
            <p:nvPr/>
          </p:nvCxnSpPr>
          <p:spPr>
            <a:xfrm flipH="1" flipV="1">
              <a:off x="3144982" y="3228108"/>
              <a:ext cx="6926" cy="235527"/>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297ED814-FDE9-1EFD-4642-D4ED0C20B3D1}"/>
                </a:ext>
              </a:extLst>
            </p:cNvPr>
            <p:cNvCxnSpPr>
              <a:cxnSpLocks/>
            </p:cNvCxnSpPr>
            <p:nvPr/>
          </p:nvCxnSpPr>
          <p:spPr>
            <a:xfrm flipH="1">
              <a:off x="3138053" y="4481944"/>
              <a:ext cx="6926" cy="68580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2A7EFAB8-578B-18DB-8A1C-E8C66450F840}"/>
                </a:ext>
              </a:extLst>
            </p:cNvPr>
            <p:cNvCxnSpPr>
              <a:cxnSpLocks/>
            </p:cNvCxnSpPr>
            <p:nvPr/>
          </p:nvCxnSpPr>
          <p:spPr>
            <a:xfrm>
              <a:off x="4142508" y="3976253"/>
              <a:ext cx="311728" cy="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183C609D-509C-D4A8-E3A7-6CF85F41C718}"/>
                </a:ext>
              </a:extLst>
            </p:cNvPr>
            <p:cNvSpPr txBox="1"/>
            <p:nvPr/>
          </p:nvSpPr>
          <p:spPr>
            <a:xfrm>
              <a:off x="4436626" y="2671895"/>
              <a:ext cx="2445809" cy="1938992"/>
            </a:xfrm>
            <a:prstGeom prst="rect">
              <a:avLst/>
            </a:prstGeom>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500" b="1">
                  <a:solidFill>
                    <a:schemeClr val="accent2"/>
                  </a:solidFill>
                  <a:latin typeface="Calibri"/>
                  <a:ea typeface="Cambria"/>
                  <a:cs typeface="Calibri"/>
                </a:rPr>
                <a:t>Phase II Tier A</a:t>
              </a:r>
            </a:p>
            <a:p>
              <a:pPr marL="171450" indent="-171450">
                <a:buFont typeface="Wingdings"/>
                <a:buChar char="Ø"/>
              </a:pPr>
              <a:r>
                <a:rPr lang="en-US" sz="1500">
                  <a:solidFill>
                    <a:schemeClr val="accent2"/>
                  </a:solidFill>
                  <a:latin typeface="Calibri"/>
                  <a:ea typeface="Cambria"/>
                  <a:cs typeface="Calibri"/>
                </a:rPr>
                <a:t>U</a:t>
              </a:r>
              <a:r>
                <a:rPr lang="de-DE" sz="1500" err="1">
                  <a:solidFill>
                    <a:schemeClr val="accent2"/>
                  </a:solidFill>
                  <a:latin typeface="Calibri"/>
                  <a:ea typeface="Cambria"/>
                  <a:cs typeface="Calibri"/>
                </a:rPr>
                <a:t>mweltverhalten</a:t>
              </a:r>
              <a:r>
                <a:rPr lang="de-DE" sz="1500">
                  <a:solidFill>
                    <a:schemeClr val="accent2"/>
                  </a:solidFill>
                  <a:latin typeface="Calibri"/>
                  <a:ea typeface="Cambria"/>
                  <a:cs typeface="Calibri"/>
                </a:rPr>
                <a:t> und Effekte</a:t>
              </a:r>
            </a:p>
            <a:p>
              <a:pPr marL="171450" indent="-171450">
                <a:buFont typeface="Wingdings"/>
                <a:buChar char="Ø"/>
              </a:pPr>
              <a:r>
                <a:rPr lang="de-DE" sz="1500">
                  <a:solidFill>
                    <a:schemeClr val="accent2"/>
                  </a:solidFill>
                  <a:latin typeface="Calibri"/>
                  <a:ea typeface="Cambria"/>
                  <a:cs typeface="Calibri"/>
                </a:rPr>
                <a:t>Risikobewertung für </a:t>
              </a:r>
              <a:r>
                <a:rPr lang="de-DE" sz="1500">
                  <a:solidFill>
                    <a:schemeClr val="accent2"/>
                  </a:solidFill>
                  <a:latin typeface="Calibri"/>
                  <a:ea typeface="Calibri"/>
                  <a:cs typeface="Calibri"/>
                </a:rPr>
                <a:t>OW, KA + Sediment</a:t>
              </a:r>
              <a:endParaRPr lang="de-DE" sz="1500" i="1">
                <a:solidFill>
                  <a:schemeClr val="accent2"/>
                </a:solidFill>
                <a:latin typeface="Cambria"/>
                <a:ea typeface="Cambria"/>
                <a:cs typeface="Calibri"/>
              </a:endParaRPr>
            </a:p>
            <a:p>
              <a:r>
                <a:rPr lang="de-DE" sz="1500" i="1">
                  <a:solidFill>
                    <a:schemeClr val="accent3"/>
                  </a:solidFill>
                  <a:latin typeface="Cambria"/>
                  <a:ea typeface="Cambria"/>
                  <a:cs typeface="Calibri"/>
                </a:rPr>
                <a:t>Getriggert</a:t>
              </a:r>
            </a:p>
            <a:p>
              <a:pPr marL="171450" indent="-171450">
                <a:buFont typeface="Wingdings"/>
                <a:buChar char="Ø"/>
              </a:pPr>
              <a:r>
                <a:rPr lang="de-DE" sz="1500" i="1">
                  <a:solidFill>
                    <a:schemeClr val="accent3"/>
                  </a:solidFill>
                  <a:latin typeface="Calibri"/>
                  <a:ea typeface="Calibri"/>
                  <a:cs typeface="Calibri"/>
                </a:rPr>
                <a:t>Für Boden o. Grundwasser, </a:t>
              </a:r>
              <a:r>
                <a:rPr lang="de-DE" sz="1500" i="1" err="1">
                  <a:solidFill>
                    <a:schemeClr val="accent3"/>
                  </a:solidFill>
                  <a:latin typeface="Calibri"/>
                  <a:ea typeface="Calibri"/>
                  <a:cs typeface="Calibri"/>
                </a:rPr>
                <a:t>Secondary</a:t>
              </a:r>
              <a:r>
                <a:rPr lang="de-DE" sz="1500" i="1">
                  <a:solidFill>
                    <a:schemeClr val="accent3"/>
                  </a:solidFill>
                  <a:latin typeface="Calibri"/>
                  <a:ea typeface="Calibri"/>
                  <a:cs typeface="Calibri"/>
                </a:rPr>
                <a:t> </a:t>
              </a:r>
              <a:r>
                <a:rPr lang="de-DE" sz="1500" i="1" err="1">
                  <a:solidFill>
                    <a:schemeClr val="accent3"/>
                  </a:solidFill>
                  <a:latin typeface="Calibri"/>
                  <a:ea typeface="Calibri"/>
                  <a:cs typeface="Calibri"/>
                </a:rPr>
                <a:t>Poisoning</a:t>
              </a:r>
              <a:r>
                <a:rPr lang="de-DE" sz="1500">
                  <a:solidFill>
                    <a:schemeClr val="accent3"/>
                  </a:solidFill>
                  <a:latin typeface="Calibri"/>
                  <a:ea typeface="Calibri"/>
                  <a:cs typeface="Calibri"/>
                </a:rPr>
                <a:t> </a:t>
              </a:r>
              <a:endParaRPr lang="de-DE" sz="1500" i="1">
                <a:solidFill>
                  <a:schemeClr val="accent3"/>
                </a:solidFill>
                <a:latin typeface="Cambria"/>
                <a:ea typeface="Cambria"/>
                <a:cs typeface="Calibri"/>
              </a:endParaRPr>
            </a:p>
          </p:txBody>
        </p:sp>
        <p:cxnSp>
          <p:nvCxnSpPr>
            <p:cNvPr id="11" name="Straight Arrow Connector 10">
              <a:extLst>
                <a:ext uri="{FF2B5EF4-FFF2-40B4-BE49-F238E27FC236}">
                  <a16:creationId xmlns:a16="http://schemas.microsoft.com/office/drawing/2014/main" id="{F3890687-52ED-ECFC-6FDB-9DFB1E35AE57}"/>
                </a:ext>
              </a:extLst>
            </p:cNvPr>
            <p:cNvCxnSpPr>
              <a:cxnSpLocks/>
            </p:cNvCxnSpPr>
            <p:nvPr/>
          </p:nvCxnSpPr>
          <p:spPr>
            <a:xfrm flipV="1">
              <a:off x="3927763" y="2944089"/>
              <a:ext cx="505690" cy="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12217646-880F-C236-C198-51D4520B7351}"/>
                </a:ext>
              </a:extLst>
            </p:cNvPr>
            <p:cNvCxnSpPr>
              <a:cxnSpLocks/>
            </p:cNvCxnSpPr>
            <p:nvPr/>
          </p:nvCxnSpPr>
          <p:spPr>
            <a:xfrm>
              <a:off x="6878779" y="3976253"/>
              <a:ext cx="311728" cy="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AABE1B5B-49EF-4DE7-7A28-92074150452C}"/>
                </a:ext>
              </a:extLst>
            </p:cNvPr>
            <p:cNvSpPr txBox="1"/>
            <p:nvPr/>
          </p:nvSpPr>
          <p:spPr>
            <a:xfrm>
              <a:off x="4724905" y="5143333"/>
              <a:ext cx="1875642" cy="612934"/>
            </a:xfrm>
            <a:prstGeom prst="round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500">
                  <a:solidFill>
                    <a:schemeClr val="bg2">
                      <a:lumMod val="40000"/>
                      <a:lumOff val="60000"/>
                    </a:schemeClr>
                  </a:solidFill>
                  <a:latin typeface="Calibri"/>
                  <a:ea typeface="Cambria"/>
                  <a:cs typeface="Calibri"/>
                </a:rPr>
                <a:t>Kein Risiko</a:t>
              </a:r>
              <a:endParaRPr lang="en-US">
                <a:solidFill>
                  <a:schemeClr val="bg2">
                    <a:lumMod val="40000"/>
                    <a:lumOff val="60000"/>
                  </a:schemeClr>
                </a:solidFill>
                <a:ea typeface="Cambria"/>
              </a:endParaRPr>
            </a:p>
            <a:p>
              <a:pPr algn="ctr"/>
              <a:r>
                <a:rPr lang="en-US" sz="1500">
                  <a:solidFill>
                    <a:schemeClr val="bg2">
                      <a:lumMod val="40000"/>
                      <a:lumOff val="60000"/>
                    </a:schemeClr>
                  </a:solidFill>
                  <a:latin typeface="Calibri"/>
                  <a:ea typeface="Cambria"/>
                  <a:cs typeface="Calibri"/>
                </a:rPr>
                <a:t>PEC/PNEC = RQ = &lt;1 </a:t>
              </a:r>
            </a:p>
          </p:txBody>
        </p:sp>
        <p:sp>
          <p:nvSpPr>
            <p:cNvPr id="16" name="TextBox 15">
              <a:extLst>
                <a:ext uri="{FF2B5EF4-FFF2-40B4-BE49-F238E27FC236}">
                  <a16:creationId xmlns:a16="http://schemas.microsoft.com/office/drawing/2014/main" id="{F0384348-153F-0950-5BA4-EED9A0206DBB}"/>
                </a:ext>
              </a:extLst>
            </p:cNvPr>
            <p:cNvSpPr txBox="1"/>
            <p:nvPr/>
          </p:nvSpPr>
          <p:spPr>
            <a:xfrm>
              <a:off x="7193679" y="2900494"/>
              <a:ext cx="1926265" cy="1708160"/>
            </a:xfrm>
            <a:prstGeom prst="rect">
              <a:avLst/>
            </a:prstGeom>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b="1" dirty="0">
                  <a:solidFill>
                    <a:schemeClr val="accent2"/>
                  </a:solidFill>
                  <a:latin typeface="Calibri"/>
                  <a:ea typeface="Cambria"/>
                  <a:cs typeface="Calibri"/>
                </a:rPr>
                <a:t>Phase II Tier B</a:t>
              </a:r>
            </a:p>
            <a:p>
              <a:pPr marL="171450" indent="-171450">
                <a:buFont typeface="Wingdings"/>
                <a:buChar char="Ø"/>
              </a:pPr>
              <a:r>
                <a:rPr lang="de-DE" sz="1500" dirty="0">
                  <a:solidFill>
                    <a:schemeClr val="accent2"/>
                  </a:solidFill>
                  <a:latin typeface="Calibri"/>
                  <a:ea typeface="Calibri"/>
                  <a:cs typeface="Calibri"/>
                </a:rPr>
                <a:t>Realistischere Expositions-berechnung/            -modellierung (PEC)</a:t>
              </a:r>
            </a:p>
            <a:p>
              <a:pPr marL="171450" indent="-171450">
                <a:buFont typeface="Wingdings"/>
                <a:buChar char="Ø"/>
              </a:pPr>
              <a:r>
                <a:rPr lang="de-DE" sz="1500" dirty="0">
                  <a:solidFill>
                    <a:schemeClr val="accent2"/>
                  </a:solidFill>
                  <a:latin typeface="Calibri"/>
                  <a:ea typeface="Calibri"/>
                  <a:cs typeface="Calibri"/>
                </a:rPr>
                <a:t>Keine neuen Studien</a:t>
              </a:r>
            </a:p>
          </p:txBody>
        </p:sp>
        <p:cxnSp>
          <p:nvCxnSpPr>
            <p:cNvPr id="17" name="Straight Arrow Connector 16">
              <a:extLst>
                <a:ext uri="{FF2B5EF4-FFF2-40B4-BE49-F238E27FC236}">
                  <a16:creationId xmlns:a16="http://schemas.microsoft.com/office/drawing/2014/main" id="{F9743860-E9C9-CEC3-0BB7-C31831FB5088}"/>
                </a:ext>
              </a:extLst>
            </p:cNvPr>
            <p:cNvCxnSpPr>
              <a:cxnSpLocks/>
            </p:cNvCxnSpPr>
            <p:nvPr/>
          </p:nvCxnSpPr>
          <p:spPr>
            <a:xfrm>
              <a:off x="5659579" y="4607701"/>
              <a:ext cx="1" cy="532334"/>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A8056323-035E-49DD-45DB-40AD87248A72}"/>
                </a:ext>
              </a:extLst>
            </p:cNvPr>
            <p:cNvSpPr txBox="1"/>
            <p:nvPr/>
          </p:nvSpPr>
          <p:spPr>
            <a:xfrm>
              <a:off x="7246431" y="5143332"/>
              <a:ext cx="1875642" cy="612934"/>
            </a:xfrm>
            <a:prstGeom prst="round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500">
                  <a:solidFill>
                    <a:schemeClr val="bg2">
                      <a:lumMod val="40000"/>
                      <a:lumOff val="60000"/>
                    </a:schemeClr>
                  </a:solidFill>
                  <a:latin typeface="Calibri"/>
                  <a:ea typeface="Cambria"/>
                  <a:cs typeface="Calibri"/>
                </a:rPr>
                <a:t>Kein Risiko</a:t>
              </a:r>
              <a:endParaRPr lang="en-US">
                <a:solidFill>
                  <a:schemeClr val="bg2">
                    <a:lumMod val="40000"/>
                    <a:lumOff val="60000"/>
                  </a:schemeClr>
                </a:solidFill>
                <a:ea typeface="Cambria"/>
              </a:endParaRPr>
            </a:p>
            <a:p>
              <a:pPr algn="ctr"/>
              <a:r>
                <a:rPr lang="en-US" sz="1500">
                  <a:solidFill>
                    <a:schemeClr val="bg2">
                      <a:lumMod val="40000"/>
                      <a:lumOff val="60000"/>
                    </a:schemeClr>
                  </a:solidFill>
                  <a:latin typeface="Calibri"/>
                  <a:ea typeface="Cambria"/>
                  <a:cs typeface="Calibri"/>
                </a:rPr>
                <a:t>PEC/PNEC = RQ = &lt;1 </a:t>
              </a:r>
            </a:p>
          </p:txBody>
        </p:sp>
        <p:sp>
          <p:nvSpPr>
            <p:cNvPr id="21" name="TextBox 20">
              <a:extLst>
                <a:ext uri="{FF2B5EF4-FFF2-40B4-BE49-F238E27FC236}">
                  <a16:creationId xmlns:a16="http://schemas.microsoft.com/office/drawing/2014/main" id="{7533A835-50E8-FA66-09CB-CCF8DC079923}"/>
                </a:ext>
              </a:extLst>
            </p:cNvPr>
            <p:cNvSpPr txBox="1"/>
            <p:nvPr/>
          </p:nvSpPr>
          <p:spPr>
            <a:xfrm>
              <a:off x="9435449" y="3515423"/>
              <a:ext cx="1910278" cy="919401"/>
            </a:xfrm>
            <a:prstGeom prst="round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600">
                  <a:solidFill>
                    <a:srgbClr val="FF0000"/>
                  </a:solidFill>
                  <a:latin typeface="Calibri"/>
                  <a:ea typeface="Cambria"/>
                  <a:cs typeface="Calibri"/>
                </a:rPr>
                <a:t>Risiko RQ = &gt;1</a:t>
              </a:r>
              <a:endParaRPr lang="de-DE">
                <a:solidFill>
                  <a:srgbClr val="FF0000"/>
                </a:solidFill>
                <a:ea typeface="Cambria"/>
              </a:endParaRPr>
            </a:p>
            <a:p>
              <a:pPr marL="171450" indent="-171450" algn="ctr">
                <a:buFont typeface="Wingdings"/>
                <a:buChar char="Ø"/>
              </a:pPr>
              <a:r>
                <a:rPr lang="de-DE" sz="1600">
                  <a:latin typeface="Calibri"/>
                  <a:ea typeface="Cambria"/>
                  <a:cs typeface="Calibri"/>
                </a:rPr>
                <a:t>Kennzeichnung + Risikominderung</a:t>
              </a:r>
            </a:p>
          </p:txBody>
        </p:sp>
        <p:cxnSp>
          <p:nvCxnSpPr>
            <p:cNvPr id="22" name="Straight Arrow Connector 21">
              <a:extLst>
                <a:ext uri="{FF2B5EF4-FFF2-40B4-BE49-F238E27FC236}">
                  <a16:creationId xmlns:a16="http://schemas.microsoft.com/office/drawing/2014/main" id="{EC03C137-2EB1-AF31-F914-10B0F228D74E}"/>
                </a:ext>
              </a:extLst>
            </p:cNvPr>
            <p:cNvCxnSpPr>
              <a:cxnSpLocks/>
            </p:cNvCxnSpPr>
            <p:nvPr/>
          </p:nvCxnSpPr>
          <p:spPr>
            <a:xfrm>
              <a:off x="9123215" y="3976252"/>
              <a:ext cx="311728" cy="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C1FBF583-669E-592F-4C2F-905F56E510EF}"/>
                </a:ext>
              </a:extLst>
            </p:cNvPr>
            <p:cNvCxnSpPr>
              <a:cxnSpLocks/>
            </p:cNvCxnSpPr>
            <p:nvPr/>
          </p:nvCxnSpPr>
          <p:spPr>
            <a:xfrm>
              <a:off x="8153397" y="4606634"/>
              <a:ext cx="1" cy="53340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sp>
        <p:nvSpPr>
          <p:cNvPr id="9" name="Text Placeholder 11">
            <a:extLst>
              <a:ext uri="{FF2B5EF4-FFF2-40B4-BE49-F238E27FC236}">
                <a16:creationId xmlns:a16="http://schemas.microsoft.com/office/drawing/2014/main" id="{0D50E2DA-6155-8C56-AC26-FF9430D5FC1F}"/>
              </a:ext>
            </a:extLst>
          </p:cNvPr>
          <p:cNvSpPr>
            <a:spLocks noGrp="1"/>
          </p:cNvSpPr>
          <p:nvPr>
            <p:ph type="body" sz="quarter" idx="15"/>
          </p:nvPr>
        </p:nvSpPr>
        <p:spPr>
          <a:xfrm>
            <a:off x="3857626" y="6245101"/>
            <a:ext cx="7716696" cy="284951"/>
          </a:xfrm>
        </p:spPr>
        <p:txBody>
          <a:bodyPr vert="horz" lIns="0" tIns="0" rIns="0" bIns="0" rtlCol="0" anchor="t">
            <a:noAutofit/>
          </a:bodyPr>
          <a:lstStyle/>
          <a:p>
            <a:r>
              <a:rPr lang="de-DE" dirty="0">
                <a:latin typeface="Calibri"/>
                <a:cs typeface="Calibri"/>
              </a:rPr>
              <a:t>Quelle: EMA (2024) Guideline on </a:t>
            </a:r>
            <a:r>
              <a:rPr lang="de-DE" dirty="0" err="1">
                <a:latin typeface="Calibri"/>
                <a:cs typeface="Calibri"/>
              </a:rPr>
              <a:t>the</a:t>
            </a:r>
            <a:r>
              <a:rPr lang="de-DE" dirty="0">
                <a:latin typeface="Calibri"/>
                <a:cs typeface="Calibri"/>
              </a:rPr>
              <a:t> environmental </a:t>
            </a:r>
            <a:r>
              <a:rPr lang="de-DE" dirty="0" err="1">
                <a:latin typeface="Calibri"/>
                <a:cs typeface="Calibri"/>
              </a:rPr>
              <a:t>risk</a:t>
            </a:r>
            <a:r>
              <a:rPr lang="de-DE" dirty="0">
                <a:latin typeface="Calibri"/>
                <a:cs typeface="Calibri"/>
              </a:rPr>
              <a:t> </a:t>
            </a:r>
            <a:r>
              <a:rPr lang="de-DE" dirty="0" err="1">
                <a:latin typeface="Calibri"/>
                <a:cs typeface="Calibri"/>
              </a:rPr>
              <a:t>assessment</a:t>
            </a:r>
            <a:r>
              <a:rPr lang="de-DE" dirty="0">
                <a:latin typeface="Calibri"/>
                <a:cs typeface="Calibri"/>
              </a:rPr>
              <a:t> </a:t>
            </a:r>
            <a:r>
              <a:rPr lang="de-DE" dirty="0" err="1">
                <a:latin typeface="Calibri"/>
                <a:cs typeface="Calibri"/>
              </a:rPr>
              <a:t>of</a:t>
            </a:r>
            <a:r>
              <a:rPr lang="de-DE" dirty="0">
                <a:latin typeface="Calibri"/>
                <a:cs typeface="Calibri"/>
              </a:rPr>
              <a:t> </a:t>
            </a:r>
            <a:r>
              <a:rPr lang="de-DE" dirty="0" err="1">
                <a:latin typeface="Calibri"/>
                <a:cs typeface="Calibri"/>
              </a:rPr>
              <a:t>medicinal</a:t>
            </a:r>
            <a:r>
              <a:rPr lang="de-DE" dirty="0">
                <a:latin typeface="Calibri"/>
                <a:cs typeface="Calibri"/>
              </a:rPr>
              <a:t> </a:t>
            </a:r>
            <a:r>
              <a:rPr lang="de-DE" dirty="0" err="1">
                <a:latin typeface="Calibri"/>
                <a:cs typeface="Calibri"/>
              </a:rPr>
              <a:t>products</a:t>
            </a:r>
            <a:r>
              <a:rPr lang="de-DE" dirty="0">
                <a:latin typeface="Calibri"/>
                <a:cs typeface="Calibri"/>
              </a:rPr>
              <a:t> </a:t>
            </a:r>
            <a:r>
              <a:rPr lang="de-DE" dirty="0" err="1">
                <a:latin typeface="Calibri"/>
                <a:cs typeface="Calibri"/>
              </a:rPr>
              <a:t>for</a:t>
            </a:r>
            <a:r>
              <a:rPr lang="de-DE" dirty="0">
                <a:latin typeface="Calibri"/>
                <a:cs typeface="Calibri"/>
              </a:rPr>
              <a:t> human </a:t>
            </a:r>
            <a:r>
              <a:rPr lang="de-DE" dirty="0" err="1">
                <a:latin typeface="Calibri"/>
                <a:cs typeface="Calibri"/>
              </a:rPr>
              <a:t>use</a:t>
            </a:r>
            <a:r>
              <a:rPr lang="de-DE" dirty="0">
                <a:latin typeface="Calibri"/>
                <a:cs typeface="Calibri"/>
              </a:rPr>
              <a:t> (EMEA/CHMP/SWP/4447/00 Rev. 1-Corr); </a:t>
            </a:r>
            <a:r>
              <a:rPr lang="de-DE" dirty="0">
                <a:solidFill>
                  <a:schemeClr val="accent2"/>
                </a:solidFill>
                <a:latin typeface="Calibri"/>
                <a:cs typeface="Calibri"/>
                <a:hlinkClick r:id="rId3">
                  <a:extLst>
                    <a:ext uri="{A12FA001-AC4F-418D-AE19-62706E023703}">
                      <ahyp:hlinkClr xmlns:ahyp="http://schemas.microsoft.com/office/drawing/2018/hyperlinkcolor" val="tx"/>
                    </a:ext>
                  </a:extLst>
                </a:hlinkClick>
              </a:rPr>
              <a:t>https://www.ema.europa.eu/en/environmental-risk-assessment-medicinal-products-human-use-scientific-guideline</a:t>
            </a:r>
          </a:p>
          <a:p>
            <a:endParaRPr lang="de-DE" dirty="0">
              <a:latin typeface="Calibri"/>
              <a:cs typeface="Calibri"/>
            </a:endParaRPr>
          </a:p>
          <a:p>
            <a:endParaRPr lang="de-DE" dirty="0">
              <a:latin typeface="Calibri"/>
              <a:cs typeface="Calibri"/>
            </a:endParaRPr>
          </a:p>
          <a:p>
            <a:endParaRPr lang="de-DE" dirty="0">
              <a:solidFill>
                <a:srgbClr val="000000"/>
              </a:solidFill>
              <a:ea typeface="Calibri"/>
              <a:cs typeface="Calibri"/>
            </a:endParaRPr>
          </a:p>
          <a:p>
            <a:endParaRPr lang="de-DE" dirty="0">
              <a:solidFill>
                <a:schemeClr val="accent2"/>
              </a:solidFill>
              <a:ea typeface="Calibri"/>
              <a:cs typeface="Calibri"/>
            </a:endParaRPr>
          </a:p>
          <a:p>
            <a:endParaRPr lang="de-DE" dirty="0">
              <a:cs typeface="Calibri"/>
            </a:endParaRPr>
          </a:p>
        </p:txBody>
      </p:sp>
      <p:sp>
        <p:nvSpPr>
          <p:cNvPr id="4" name="Textplatzhalter 3"/>
          <p:cNvSpPr>
            <a:spLocks noGrp="1"/>
          </p:cNvSpPr>
          <p:nvPr>
            <p:ph type="body" sz="quarter" idx="13"/>
          </p:nvPr>
        </p:nvSpPr>
        <p:spPr/>
        <p:txBody>
          <a:bodyPr vert="horz" lIns="0" tIns="0" rIns="0" bIns="0" rtlCol="0" anchor="t">
            <a:normAutofit/>
          </a:bodyPr>
          <a:lstStyle/>
          <a:p>
            <a:r>
              <a:rPr lang="de-DE">
                <a:latin typeface="Calibri"/>
                <a:ea typeface="Calibri"/>
                <a:cs typeface="Calibri"/>
              </a:rPr>
              <a:t>Lernziel: Risikoabschätzung von pharmazeutischen Wirkstoffen in der Umwelt</a:t>
            </a:r>
          </a:p>
          <a:p>
            <a:endParaRPr lang="de-DE">
              <a:latin typeface="Calibri"/>
              <a:ea typeface="Calibri"/>
              <a:cs typeface="Calibri"/>
            </a:endParaRPr>
          </a:p>
          <a:p>
            <a:endParaRPr lang="de-DE">
              <a:latin typeface="Calibri"/>
              <a:ea typeface="Calibri"/>
              <a:cs typeface="Calibri"/>
            </a:endParaRPr>
          </a:p>
        </p:txBody>
      </p:sp>
      <p:sp>
        <p:nvSpPr>
          <p:cNvPr id="29" name="Slide Number Placeholder 2">
            <a:extLst>
              <a:ext uri="{FF2B5EF4-FFF2-40B4-BE49-F238E27FC236}">
                <a16:creationId xmlns:a16="http://schemas.microsoft.com/office/drawing/2014/main" id="{4BA82F18-AABC-0C92-30FC-37B43F715AC1}"/>
              </a:ext>
            </a:extLst>
          </p:cNvPr>
          <p:cNvSpPr>
            <a:spLocks noGrp="1"/>
          </p:cNvSpPr>
          <p:nvPr>
            <p:ph type="sldNum" sz="quarter" idx="12"/>
          </p:nvPr>
        </p:nvSpPr>
        <p:spPr>
          <a:xfrm>
            <a:off x="10822693" y="6597353"/>
            <a:ext cx="743017" cy="260648"/>
          </a:xfrm>
        </p:spPr>
        <p:txBody>
          <a:bodyPr/>
          <a:lstStyle/>
          <a:p>
            <a:fld id="{4F0D2E71-061B-4E4D-BF94-C6A9FAAAA5EA}" type="slidenum">
              <a:rPr lang="de-DE" smtClean="0"/>
              <a:pPr/>
              <a:t>52</a:t>
            </a:fld>
            <a:endParaRPr lang="de-DE"/>
          </a:p>
        </p:txBody>
      </p:sp>
    </p:spTree>
    <p:extLst>
      <p:ext uri="{BB962C8B-B14F-4D97-AF65-F5344CB8AC3E}">
        <p14:creationId xmlns:p14="http://schemas.microsoft.com/office/powerpoint/2010/main" val="37635550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nSpc>
                <a:spcPct val="100000"/>
              </a:lnSpc>
              <a:spcBef>
                <a:spcPts val="0"/>
              </a:spcBef>
            </a:pPr>
            <a:r>
              <a:rPr lang="de-DE" dirty="0">
                <a:latin typeface="Calibri"/>
                <a:cs typeface="Calibri"/>
              </a:rPr>
              <a:t>Beispiel Hormon Drospirenon: Expositionsbeschreibung</a:t>
            </a:r>
            <a:endParaRPr lang="en-US" dirty="0"/>
          </a:p>
        </p:txBody>
      </p:sp>
      <p:sp>
        <p:nvSpPr>
          <p:cNvPr id="7" name="Rechteck 4">
            <a:extLst>
              <a:ext uri="{FF2B5EF4-FFF2-40B4-BE49-F238E27FC236}">
                <a16:creationId xmlns:a16="http://schemas.microsoft.com/office/drawing/2014/main" id="{B1C36EB7-FD96-88D7-9CA7-5DB548B6751C}"/>
              </a:ext>
            </a:extLst>
          </p:cNvPr>
          <p:cNvSpPr/>
          <p:nvPr/>
        </p:nvSpPr>
        <p:spPr>
          <a:xfrm>
            <a:off x="548979" y="1287200"/>
            <a:ext cx="5838603" cy="1938992"/>
          </a:xfrm>
          <a:prstGeom prst="rect">
            <a:avLst/>
          </a:prstGeom>
        </p:spPr>
        <p:txBody>
          <a:bodyPr wrap="square" lIns="0" tIns="45720" rIns="0" bIns="45720" anchor="t">
            <a:spAutoFit/>
          </a:bodyPr>
          <a:lstStyle/>
          <a:p>
            <a:pPr>
              <a:buClr>
                <a:schemeClr val="accent1"/>
              </a:buClr>
            </a:pPr>
            <a:r>
              <a:rPr lang="de-DE" sz="1500" b="1" dirty="0">
                <a:latin typeface="Calibri"/>
                <a:cs typeface="Calibri"/>
              </a:rPr>
              <a:t>Expositionsbeschreibung - Ermittlung der voraussichtlichen Konzentration im Oberflächenwasser (PEC = </a:t>
            </a:r>
            <a:r>
              <a:rPr lang="de-DE" sz="1500" b="1" dirty="0" err="1">
                <a:latin typeface="Calibri"/>
                <a:cs typeface="Calibri"/>
              </a:rPr>
              <a:t>Predicted</a:t>
            </a:r>
            <a:r>
              <a:rPr lang="de-DE" sz="1500" b="1" dirty="0">
                <a:latin typeface="Calibri"/>
                <a:cs typeface="Calibri"/>
              </a:rPr>
              <a:t> Environmental </a:t>
            </a:r>
            <a:r>
              <a:rPr lang="de-DE" sz="1500" b="1" dirty="0" err="1">
                <a:latin typeface="Calibri"/>
                <a:cs typeface="Calibri"/>
              </a:rPr>
              <a:t>Concentration</a:t>
            </a:r>
            <a:r>
              <a:rPr lang="de-DE" sz="1500" b="1" dirty="0">
                <a:latin typeface="Calibri"/>
                <a:cs typeface="Calibri"/>
              </a:rPr>
              <a:t>) </a:t>
            </a:r>
            <a:endParaRPr lang="de-DE" b="1" dirty="0">
              <a:ea typeface="Cambria"/>
            </a:endParaRPr>
          </a:p>
          <a:p>
            <a:pPr>
              <a:buClr>
                <a:schemeClr val="accent1"/>
              </a:buClr>
            </a:pPr>
            <a:endParaRPr lang="de-DE" sz="1500" dirty="0">
              <a:latin typeface="Calibri"/>
              <a:ea typeface="Calibri"/>
              <a:cs typeface="Calibri"/>
            </a:endParaRPr>
          </a:p>
          <a:p>
            <a:r>
              <a:rPr lang="de-DE" sz="1500" dirty="0">
                <a:latin typeface="Calibri"/>
                <a:ea typeface="Calibri"/>
                <a:cs typeface="Calibri"/>
              </a:rPr>
              <a:t>Grundannahmen:</a:t>
            </a:r>
          </a:p>
          <a:p>
            <a:pPr marL="285750" indent="-285750">
              <a:buClr>
                <a:schemeClr val="accent1"/>
              </a:buClr>
              <a:buFont typeface="Arial" panose="020B0604020202020204" pitchFamily="34" charset="0"/>
              <a:buChar char="•"/>
            </a:pPr>
            <a:r>
              <a:rPr lang="de-DE" sz="1500" dirty="0">
                <a:latin typeface="Calibri"/>
                <a:ea typeface="Calibri"/>
                <a:cs typeface="Calibri"/>
              </a:rPr>
              <a:t>Es findet kein Metabolismus im Körper statt.</a:t>
            </a:r>
          </a:p>
          <a:p>
            <a:pPr marL="285750" indent="-285750">
              <a:buClr>
                <a:schemeClr val="accent1"/>
              </a:buClr>
              <a:buFont typeface="Arial" panose="020B0604020202020204" pitchFamily="34" charset="0"/>
              <a:buChar char="•"/>
            </a:pPr>
            <a:r>
              <a:rPr lang="de-DE" sz="1500" dirty="0">
                <a:latin typeface="Calibri"/>
                <a:ea typeface="Calibri"/>
                <a:cs typeface="Calibri"/>
              </a:rPr>
              <a:t>Das Abwassersystem ist der Haupteintragspfad in die Umwelt. </a:t>
            </a:r>
            <a:endParaRPr lang="de-DE" dirty="0">
              <a:latin typeface="Cambria"/>
              <a:ea typeface="Cambria"/>
              <a:cs typeface="Calibri"/>
            </a:endParaRPr>
          </a:p>
          <a:p>
            <a:pPr marL="285750" indent="-285750">
              <a:buClr>
                <a:schemeClr val="accent1"/>
              </a:buClr>
              <a:buFont typeface="Arial" panose="020B0604020202020204" pitchFamily="34" charset="0"/>
              <a:buChar char="•"/>
            </a:pPr>
            <a:r>
              <a:rPr lang="de-DE" sz="1500" dirty="0">
                <a:latin typeface="Calibri"/>
                <a:ea typeface="Calibri"/>
                <a:cs typeface="Calibri"/>
              </a:rPr>
              <a:t>Es findet kein biologischer Abbau oder Rückhalt des Wirkstoffs in der Kläranlage statt.</a:t>
            </a:r>
            <a:endParaRPr lang="de-DE" dirty="0">
              <a:latin typeface="Cambria"/>
              <a:ea typeface="Cambria"/>
              <a:cs typeface="Calibri"/>
            </a:endParaRPr>
          </a:p>
        </p:txBody>
      </p:sp>
      <p:sp>
        <p:nvSpPr>
          <p:cNvPr id="18" name="Rechteck 4">
            <a:extLst>
              <a:ext uri="{FF2B5EF4-FFF2-40B4-BE49-F238E27FC236}">
                <a16:creationId xmlns:a16="http://schemas.microsoft.com/office/drawing/2014/main" id="{484F1003-7065-FBB9-36F5-DE8EAD573A14}"/>
              </a:ext>
            </a:extLst>
          </p:cNvPr>
          <p:cNvSpPr/>
          <p:nvPr/>
        </p:nvSpPr>
        <p:spPr>
          <a:xfrm>
            <a:off x="7105054" y="1948558"/>
            <a:ext cx="4084565" cy="784830"/>
          </a:xfrm>
          <a:prstGeom prst="rect">
            <a:avLst/>
          </a:prstGeom>
        </p:spPr>
        <p:txBody>
          <a:bodyPr wrap="square" lIns="0" tIns="45720" rIns="0" bIns="45720" anchor="t">
            <a:spAutoFit/>
          </a:bodyPr>
          <a:lstStyle/>
          <a:p>
            <a:pPr>
              <a:buClr>
                <a:schemeClr val="accent1"/>
              </a:buClr>
            </a:pPr>
            <a:r>
              <a:rPr lang="de-DE" sz="1500" dirty="0">
                <a:latin typeface="Calibri"/>
                <a:ea typeface="Calibri"/>
                <a:cs typeface="Calibri"/>
              </a:rPr>
              <a:t>Tier B</a:t>
            </a:r>
            <a:endParaRPr lang="de-DE" dirty="0">
              <a:latin typeface="Cambria"/>
              <a:ea typeface="Cambria"/>
              <a:cs typeface="Calibri"/>
            </a:endParaRPr>
          </a:p>
          <a:p>
            <a:pPr marL="285750" indent="-285750">
              <a:buClr>
                <a:schemeClr val="accent1"/>
              </a:buClr>
              <a:buFont typeface="Arial" panose="020B0604020202020204" pitchFamily="34" charset="0"/>
              <a:buChar char="•"/>
            </a:pPr>
            <a:r>
              <a:rPr lang="de-DE" sz="1500" dirty="0">
                <a:latin typeface="Calibri"/>
                <a:ea typeface="Calibri"/>
                <a:cs typeface="Calibri"/>
              </a:rPr>
              <a:t>Metabolismus kann berücksichtigt werden.</a:t>
            </a:r>
            <a:endParaRPr lang="de-DE" dirty="0">
              <a:latin typeface="Cambria"/>
              <a:ea typeface="Cambria"/>
              <a:cs typeface="Calibri"/>
            </a:endParaRPr>
          </a:p>
          <a:p>
            <a:pPr marL="285750" indent="-285750">
              <a:buClr>
                <a:schemeClr val="accent1"/>
              </a:buClr>
              <a:buFont typeface="Arial" panose="020B0604020202020204" pitchFamily="34" charset="0"/>
              <a:buChar char="•"/>
            </a:pPr>
            <a:r>
              <a:rPr lang="de-DE" sz="1500" dirty="0">
                <a:latin typeface="Calibri"/>
                <a:ea typeface="Calibri"/>
                <a:cs typeface="Calibri"/>
              </a:rPr>
              <a:t>Modellierung des Verbleibs in der Kläranlage</a:t>
            </a:r>
            <a:endParaRPr lang="de-DE" dirty="0">
              <a:latin typeface="Cambria"/>
              <a:ea typeface="Cambria"/>
              <a:cs typeface="Calibri"/>
            </a:endParaRPr>
          </a:p>
        </p:txBody>
      </p:sp>
      <p:grpSp>
        <p:nvGrpSpPr>
          <p:cNvPr id="3" name="Group 2" descr="mathematische Formel">
            <a:extLst>
              <a:ext uri="{FF2B5EF4-FFF2-40B4-BE49-F238E27FC236}">
                <a16:creationId xmlns:a16="http://schemas.microsoft.com/office/drawing/2014/main" id="{31864413-17D6-E0A4-C97D-EDC550582AB2}"/>
              </a:ext>
            </a:extLst>
          </p:cNvPr>
          <p:cNvGrpSpPr/>
          <p:nvPr/>
        </p:nvGrpSpPr>
        <p:grpSpPr>
          <a:xfrm>
            <a:off x="265719" y="3510649"/>
            <a:ext cx="11572599" cy="2612453"/>
            <a:chOff x="265719" y="3510649"/>
            <a:chExt cx="11572599" cy="2612453"/>
          </a:xfrm>
        </p:grpSpPr>
        <p:sp>
          <p:nvSpPr>
            <p:cNvPr id="15" name="TextBox 14">
              <a:extLst>
                <a:ext uri="{FF2B5EF4-FFF2-40B4-BE49-F238E27FC236}">
                  <a16:creationId xmlns:a16="http://schemas.microsoft.com/office/drawing/2014/main" id="{BAB659E0-037B-00D0-5A00-E9C0EADD1A8E}"/>
                </a:ext>
              </a:extLst>
            </p:cNvPr>
            <p:cNvSpPr txBox="1"/>
            <p:nvPr/>
          </p:nvSpPr>
          <p:spPr>
            <a:xfrm>
              <a:off x="265719" y="5338272"/>
              <a:ext cx="3967916" cy="7848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i="1">
                  <a:latin typeface="Calibri"/>
                  <a:ea typeface="Calibri"/>
                  <a:cs typeface="Calibri"/>
                </a:rPr>
                <a:t>Vorgegeben: Durchschnittlicher Abwasserstrom von 200 L pro Einwohner und Tag bei einer Bevölkerung von 10.000 Einwohnern</a:t>
              </a:r>
              <a:endParaRPr lang="en-US" i="1">
                <a:ea typeface="Cambria"/>
              </a:endParaRPr>
            </a:p>
          </p:txBody>
        </p:sp>
        <p:sp>
          <p:nvSpPr>
            <p:cNvPr id="16" name="TextBox 15">
              <a:extLst>
                <a:ext uri="{FF2B5EF4-FFF2-40B4-BE49-F238E27FC236}">
                  <a16:creationId xmlns:a16="http://schemas.microsoft.com/office/drawing/2014/main" id="{C3863FD7-DE10-763B-FCDD-5611ACC43F74}"/>
                </a:ext>
              </a:extLst>
            </p:cNvPr>
            <p:cNvSpPr txBox="1"/>
            <p:nvPr/>
          </p:nvSpPr>
          <p:spPr>
            <a:xfrm>
              <a:off x="9540815" y="3510649"/>
              <a:ext cx="2297503" cy="7848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i="1">
                  <a:latin typeface="Calibri"/>
                </a:rPr>
                <a:t>Vorgegeben: 1 % der Bevölkerung nimmt den Wirkstoff täglich auf</a:t>
              </a:r>
              <a:endParaRPr lang="de-DE" sz="1500" i="1">
                <a:latin typeface="Calibri"/>
                <a:ea typeface="Calibri"/>
                <a:cs typeface="Calibri"/>
              </a:endParaRPr>
            </a:p>
          </p:txBody>
        </p:sp>
        <p:sp>
          <p:nvSpPr>
            <p:cNvPr id="17" name="TextBox 16">
              <a:extLst>
                <a:ext uri="{FF2B5EF4-FFF2-40B4-BE49-F238E27FC236}">
                  <a16:creationId xmlns:a16="http://schemas.microsoft.com/office/drawing/2014/main" id="{69C4A400-F6F0-766C-DC75-F4E43BBE98BA}"/>
                </a:ext>
              </a:extLst>
            </p:cNvPr>
            <p:cNvSpPr txBox="1"/>
            <p:nvPr/>
          </p:nvSpPr>
          <p:spPr>
            <a:xfrm>
              <a:off x="1473039" y="3514004"/>
              <a:ext cx="2358046" cy="7848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i="1">
                  <a:latin typeface="Calibri"/>
                </a:rPr>
                <a:t>Nach Produktinformation: Maximale Tagesdosis  pro Einwohner: 3 mg </a:t>
              </a:r>
              <a:endParaRPr lang="en-US" i="1">
                <a:ea typeface="Cambria"/>
              </a:endParaRPr>
            </a:p>
          </p:txBody>
        </p:sp>
        <p:sp>
          <p:nvSpPr>
            <p:cNvPr id="22" name="TextBox 21">
              <a:extLst>
                <a:ext uri="{FF2B5EF4-FFF2-40B4-BE49-F238E27FC236}">
                  <a16:creationId xmlns:a16="http://schemas.microsoft.com/office/drawing/2014/main" id="{22789A71-854B-06AF-EB76-EF5F37776DF8}"/>
                </a:ext>
              </a:extLst>
            </p:cNvPr>
            <p:cNvSpPr txBox="1"/>
            <p:nvPr/>
          </p:nvSpPr>
          <p:spPr>
            <a:xfrm>
              <a:off x="8922589" y="5336575"/>
              <a:ext cx="2038710" cy="7848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i="1">
                  <a:latin typeface="Calibri"/>
                </a:rPr>
                <a:t>Vorgegeben: Verdünnungsfaktor von Kläranlage ins OW: 10</a:t>
              </a:r>
              <a:endParaRPr lang="en-US" i="1">
                <a:ea typeface="Cambria"/>
              </a:endParaRPr>
            </a:p>
          </p:txBody>
        </p:sp>
        <p:cxnSp>
          <p:nvCxnSpPr>
            <p:cNvPr id="23" name="Straight Arrow Connector 22">
              <a:extLst>
                <a:ext uri="{FF2B5EF4-FFF2-40B4-BE49-F238E27FC236}">
                  <a16:creationId xmlns:a16="http://schemas.microsoft.com/office/drawing/2014/main" id="{86CBBB32-D711-A07F-7C14-37F6ABFBC2A8}"/>
                </a:ext>
              </a:extLst>
            </p:cNvPr>
            <p:cNvCxnSpPr/>
            <p:nvPr/>
          </p:nvCxnSpPr>
          <p:spPr>
            <a:xfrm>
              <a:off x="3539705" y="4029670"/>
              <a:ext cx="339306" cy="310551"/>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D88AB469-2A22-F58F-C1B6-14E23B460152}"/>
                </a:ext>
              </a:extLst>
            </p:cNvPr>
            <p:cNvCxnSpPr>
              <a:cxnSpLocks/>
            </p:cNvCxnSpPr>
            <p:nvPr/>
          </p:nvCxnSpPr>
          <p:spPr>
            <a:xfrm flipH="1">
              <a:off x="9213011" y="4029669"/>
              <a:ext cx="365184" cy="353683"/>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82284090-66ED-E046-FC01-7EFED98C410C}"/>
                </a:ext>
              </a:extLst>
            </p:cNvPr>
            <p:cNvCxnSpPr>
              <a:cxnSpLocks/>
            </p:cNvCxnSpPr>
            <p:nvPr/>
          </p:nvCxnSpPr>
          <p:spPr>
            <a:xfrm flipV="1">
              <a:off x="3812875" y="5145354"/>
              <a:ext cx="396815" cy="221412"/>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669AF934-22BD-F821-A411-C2814E23F8C0}"/>
                </a:ext>
              </a:extLst>
            </p:cNvPr>
            <p:cNvSpPr txBox="1"/>
            <p:nvPr/>
          </p:nvSpPr>
          <p:spPr>
            <a:xfrm>
              <a:off x="2890946" y="4554210"/>
              <a:ext cx="94762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005F85"/>
                  </a:solidFill>
                  <a:latin typeface="Calibri"/>
                  <a:ea typeface="Cambria"/>
                  <a:cs typeface="Calibri"/>
                </a:rPr>
                <a:t>PEC</a:t>
              </a:r>
              <a:r>
                <a:rPr lang="en-US" b="1" baseline="-25000">
                  <a:solidFill>
                    <a:srgbClr val="005F85"/>
                  </a:solidFill>
                  <a:latin typeface="Calibri"/>
                  <a:ea typeface="Cambria"/>
                  <a:cs typeface="Calibri"/>
                </a:rPr>
                <a:t>SW</a:t>
              </a:r>
              <a:r>
                <a:rPr lang="en-US" b="1">
                  <a:solidFill>
                    <a:srgbClr val="005F85"/>
                  </a:solidFill>
                  <a:latin typeface="Calibri"/>
                  <a:ea typeface="Cambria"/>
                  <a:cs typeface="Calibri"/>
                </a:rPr>
                <a:t> =</a:t>
              </a:r>
            </a:p>
          </p:txBody>
        </p:sp>
        <p:sp>
          <p:nvSpPr>
            <p:cNvPr id="10" name="TextBox 9">
              <a:extLst>
                <a:ext uri="{FF2B5EF4-FFF2-40B4-BE49-F238E27FC236}">
                  <a16:creationId xmlns:a16="http://schemas.microsoft.com/office/drawing/2014/main" id="{C340C6A3-C961-1FE8-656C-E100D5E75994}"/>
                </a:ext>
              </a:extLst>
            </p:cNvPr>
            <p:cNvSpPr txBox="1"/>
            <p:nvPr/>
          </p:nvSpPr>
          <p:spPr>
            <a:xfrm>
              <a:off x="3843446" y="4295418"/>
              <a:ext cx="549068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005F85"/>
                  </a:solidFill>
                  <a:latin typeface="Calibri"/>
                  <a:ea typeface="Cambria"/>
                  <a:cs typeface="Calibri"/>
                </a:rPr>
                <a:t>DOSIS</a:t>
              </a:r>
              <a:r>
                <a:rPr lang="en-US" b="1" baseline="-25000">
                  <a:solidFill>
                    <a:srgbClr val="005F85"/>
                  </a:solidFill>
                  <a:latin typeface="Calibri"/>
                  <a:ea typeface="Cambria"/>
                  <a:cs typeface="Calibri"/>
                </a:rPr>
                <a:t>AS</a:t>
              </a:r>
              <a:r>
                <a:rPr lang="en-US" b="1">
                  <a:solidFill>
                    <a:srgbClr val="005F85"/>
                  </a:solidFill>
                  <a:latin typeface="Calibri"/>
                  <a:ea typeface="Cambria"/>
                  <a:cs typeface="Calibri"/>
                </a:rPr>
                <a:t> [mg/</a:t>
              </a:r>
              <a:r>
                <a:rPr lang="en-US" b="1" err="1">
                  <a:solidFill>
                    <a:srgbClr val="005F85"/>
                  </a:solidFill>
                  <a:latin typeface="Calibri"/>
                  <a:ea typeface="Cambria"/>
                  <a:cs typeface="Calibri"/>
                </a:rPr>
                <a:t>Einwohner</a:t>
              </a:r>
              <a:r>
                <a:rPr lang="en-US" b="1">
                  <a:solidFill>
                    <a:srgbClr val="005F85"/>
                  </a:solidFill>
                  <a:latin typeface="Calibri"/>
                  <a:ea typeface="Cambria"/>
                  <a:cs typeface="Calibri"/>
                </a:rPr>
                <a:t>] </a:t>
              </a:r>
              <a:r>
                <a:rPr lang="en-US">
                  <a:solidFill>
                    <a:srgbClr val="005F85"/>
                  </a:solidFill>
                  <a:latin typeface="Calibri"/>
                  <a:ea typeface="Cambria"/>
                  <a:cs typeface="Calibri"/>
                </a:rPr>
                <a:t>x</a:t>
              </a:r>
              <a:r>
                <a:rPr lang="en-US" b="1">
                  <a:solidFill>
                    <a:srgbClr val="005F85"/>
                  </a:solidFill>
                  <a:latin typeface="Calibri"/>
                  <a:ea typeface="Cambria"/>
                  <a:cs typeface="Calibri"/>
                </a:rPr>
                <a:t>  </a:t>
              </a:r>
              <a:r>
                <a:rPr lang="en-US" b="1" err="1">
                  <a:solidFill>
                    <a:srgbClr val="005F85"/>
                  </a:solidFill>
                  <a:latin typeface="Calibri"/>
                  <a:ea typeface="Cambria"/>
                  <a:cs typeface="Calibri"/>
                </a:rPr>
                <a:t>Marktdurchdringungsfaktor</a:t>
              </a:r>
              <a:endParaRPr lang="en-US" b="1" baseline="-25000" err="1">
                <a:solidFill>
                  <a:srgbClr val="005F85"/>
                </a:solidFill>
                <a:latin typeface="Calibri"/>
                <a:ea typeface="Cambria"/>
                <a:cs typeface="Calibri"/>
              </a:endParaRPr>
            </a:p>
          </p:txBody>
        </p:sp>
        <p:sp>
          <p:nvSpPr>
            <p:cNvPr id="11" name="TextBox 10">
              <a:extLst>
                <a:ext uri="{FF2B5EF4-FFF2-40B4-BE49-F238E27FC236}">
                  <a16:creationId xmlns:a16="http://schemas.microsoft.com/office/drawing/2014/main" id="{C43C78A4-81D3-9A3C-A53C-C4617E2F9CC6}"/>
                </a:ext>
              </a:extLst>
            </p:cNvPr>
            <p:cNvSpPr txBox="1"/>
            <p:nvPr/>
          </p:nvSpPr>
          <p:spPr>
            <a:xfrm>
              <a:off x="4249945" y="4847743"/>
              <a:ext cx="449723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err="1">
                  <a:solidFill>
                    <a:srgbClr val="005F85"/>
                  </a:solidFill>
                  <a:latin typeface="Calibri"/>
                  <a:ea typeface="Calibri"/>
                  <a:cs typeface="Calibri"/>
                </a:rPr>
                <a:t>Abwasser</a:t>
              </a:r>
              <a:r>
                <a:rPr lang="en-US" b="1">
                  <a:solidFill>
                    <a:srgbClr val="005F85"/>
                  </a:solidFill>
                  <a:latin typeface="Calibri"/>
                  <a:ea typeface="Calibri"/>
                  <a:cs typeface="Calibri"/>
                </a:rPr>
                <a:t> [L/</a:t>
              </a:r>
              <a:r>
                <a:rPr lang="en-US" b="1" err="1">
                  <a:solidFill>
                    <a:srgbClr val="005F85"/>
                  </a:solidFill>
                  <a:latin typeface="Calibri"/>
                  <a:ea typeface="Calibri"/>
                  <a:cs typeface="Calibri"/>
                </a:rPr>
                <a:t>Einwohner</a:t>
              </a:r>
              <a:r>
                <a:rPr lang="en-US" b="1">
                  <a:solidFill>
                    <a:srgbClr val="005F85"/>
                  </a:solidFill>
                  <a:latin typeface="Calibri"/>
                  <a:ea typeface="Calibri"/>
                  <a:cs typeface="Calibri"/>
                </a:rPr>
                <a:t> </a:t>
              </a:r>
              <a:r>
                <a:rPr lang="en-US">
                  <a:solidFill>
                    <a:srgbClr val="005F85"/>
                  </a:solidFill>
                  <a:latin typeface="Calibri"/>
                  <a:ea typeface="Calibri"/>
                  <a:cs typeface="Calibri"/>
                </a:rPr>
                <a:t>x</a:t>
              </a:r>
              <a:r>
                <a:rPr lang="en-US" b="1">
                  <a:solidFill>
                    <a:srgbClr val="005F85"/>
                  </a:solidFill>
                  <a:latin typeface="Calibri"/>
                  <a:ea typeface="Calibri"/>
                  <a:cs typeface="Calibri"/>
                </a:rPr>
                <a:t> Tag] </a:t>
              </a:r>
              <a:r>
                <a:rPr lang="en-US">
                  <a:solidFill>
                    <a:srgbClr val="005F85"/>
                  </a:solidFill>
                  <a:latin typeface="Calibri"/>
                  <a:ea typeface="Calibri"/>
                  <a:cs typeface="Calibri"/>
                </a:rPr>
                <a:t>x</a:t>
              </a:r>
              <a:r>
                <a:rPr lang="en-US" b="1">
                  <a:solidFill>
                    <a:srgbClr val="005F85"/>
                  </a:solidFill>
                  <a:latin typeface="Calibri"/>
                  <a:ea typeface="Calibri"/>
                  <a:cs typeface="Calibri"/>
                </a:rPr>
                <a:t> </a:t>
              </a:r>
              <a:r>
                <a:rPr lang="en-US" b="1" err="1">
                  <a:solidFill>
                    <a:srgbClr val="005F85"/>
                  </a:solidFill>
                  <a:latin typeface="Calibri"/>
                  <a:ea typeface="Calibri"/>
                  <a:cs typeface="Calibri"/>
                </a:rPr>
                <a:t>Verdünnung</a:t>
              </a:r>
              <a:endParaRPr lang="en-US" err="1">
                <a:latin typeface="Calibri"/>
                <a:ea typeface="Calibri"/>
                <a:cs typeface="Calibri"/>
              </a:endParaRPr>
            </a:p>
          </p:txBody>
        </p:sp>
        <p:cxnSp>
          <p:nvCxnSpPr>
            <p:cNvPr id="12" name="Straight Arrow Connector 11">
              <a:extLst>
                <a:ext uri="{FF2B5EF4-FFF2-40B4-BE49-F238E27FC236}">
                  <a16:creationId xmlns:a16="http://schemas.microsoft.com/office/drawing/2014/main" id="{CD578607-A483-37AA-7A65-231F07EDBF8E}"/>
                </a:ext>
              </a:extLst>
            </p:cNvPr>
            <p:cNvCxnSpPr/>
            <p:nvPr/>
          </p:nvCxnSpPr>
          <p:spPr>
            <a:xfrm flipV="1">
              <a:off x="3883863" y="4727514"/>
              <a:ext cx="5328247" cy="20127"/>
            </a:xfrm>
            <a:prstGeom prst="straightConnector1">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1335F272-EA76-082E-2BAE-5EA6AF263F43}"/>
                </a:ext>
              </a:extLst>
            </p:cNvPr>
            <p:cNvCxnSpPr>
              <a:cxnSpLocks/>
            </p:cNvCxnSpPr>
            <p:nvPr/>
          </p:nvCxnSpPr>
          <p:spPr>
            <a:xfrm flipH="1" flipV="1">
              <a:off x="8609160" y="5145354"/>
              <a:ext cx="379562" cy="250166"/>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E19FBAF4-8C76-F64D-1F51-29139BB6B414}"/>
                </a:ext>
              </a:extLst>
            </p:cNvPr>
            <p:cNvSpPr txBox="1"/>
            <p:nvPr/>
          </p:nvSpPr>
          <p:spPr>
            <a:xfrm>
              <a:off x="9220578" y="4554209"/>
              <a:ext cx="183883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005F85"/>
                  </a:solidFill>
                  <a:latin typeface="Calibri"/>
                  <a:ea typeface="Cambria"/>
                  <a:cs typeface="Calibri"/>
                </a:rPr>
                <a:t>= 0,000015 mg/L</a:t>
              </a:r>
            </a:p>
          </p:txBody>
        </p:sp>
      </p:grpSp>
      <p:sp>
        <p:nvSpPr>
          <p:cNvPr id="9" name="Text Placeholder 11">
            <a:extLst>
              <a:ext uri="{FF2B5EF4-FFF2-40B4-BE49-F238E27FC236}">
                <a16:creationId xmlns:a16="http://schemas.microsoft.com/office/drawing/2014/main" id="{0D50E2DA-6155-8C56-AC26-FF9430D5FC1F}"/>
              </a:ext>
            </a:extLst>
          </p:cNvPr>
          <p:cNvSpPr>
            <a:spLocks noGrp="1"/>
          </p:cNvSpPr>
          <p:nvPr>
            <p:ph type="body" sz="quarter" idx="15"/>
          </p:nvPr>
        </p:nvSpPr>
        <p:spPr>
          <a:xfrm>
            <a:off x="4936142" y="6245101"/>
            <a:ext cx="6658960" cy="284951"/>
          </a:xfrm>
        </p:spPr>
        <p:txBody>
          <a:bodyPr vert="horz" lIns="0" tIns="0" rIns="0" bIns="0" rtlCol="0" anchor="t">
            <a:noAutofit/>
          </a:bodyPr>
          <a:lstStyle/>
          <a:p>
            <a:r>
              <a:rPr lang="de-DE" dirty="0">
                <a:latin typeface="Calibri"/>
                <a:cs typeface="Calibri"/>
              </a:rPr>
              <a:t>Quelle: </a:t>
            </a:r>
            <a:r>
              <a:rPr lang="de-DE" dirty="0" err="1">
                <a:latin typeface="Calibri"/>
                <a:cs typeface="Calibri"/>
              </a:rPr>
              <a:t>Product</a:t>
            </a:r>
            <a:r>
              <a:rPr lang="de-DE" dirty="0">
                <a:latin typeface="Calibri"/>
                <a:cs typeface="Calibri"/>
              </a:rPr>
              <a:t> </a:t>
            </a:r>
            <a:r>
              <a:rPr lang="de-DE" dirty="0" err="1">
                <a:latin typeface="Calibri"/>
                <a:cs typeface="Calibri"/>
              </a:rPr>
              <a:t>information</a:t>
            </a:r>
            <a:r>
              <a:rPr lang="de-DE" dirty="0">
                <a:latin typeface="Calibri"/>
                <a:cs typeface="Calibri"/>
              </a:rPr>
              <a:t> </a:t>
            </a:r>
            <a:r>
              <a:rPr lang="de-DE" dirty="0" err="1">
                <a:latin typeface="Calibri"/>
                <a:cs typeface="Calibri"/>
              </a:rPr>
              <a:t>Drovelis</a:t>
            </a:r>
            <a:r>
              <a:rPr lang="de-DE" dirty="0">
                <a:latin typeface="Calibri"/>
                <a:cs typeface="Calibri"/>
              </a:rPr>
              <a:t>; </a:t>
            </a:r>
            <a:r>
              <a:rPr lang="de-DE" dirty="0">
                <a:solidFill>
                  <a:srgbClr val="005F85"/>
                </a:solidFill>
                <a:latin typeface="Calibri"/>
                <a:cs typeface="Calibri"/>
                <a:hlinkClick r:id="rId3">
                  <a:extLst>
                    <a:ext uri="{A12FA001-AC4F-418D-AE19-62706E023703}">
                      <ahyp:hlinkClr xmlns:ahyp="http://schemas.microsoft.com/office/drawing/2018/hyperlinkcolor" val="tx"/>
                    </a:ext>
                  </a:extLst>
                </a:hlinkClick>
              </a:rPr>
              <a:t>www.ema.europa.eu/en/medicines/human/EPAR/drovelis</a:t>
            </a:r>
            <a:endParaRPr lang="de-DE" dirty="0">
              <a:latin typeface="Calibri"/>
              <a:cs typeface="Calibri"/>
            </a:endParaRPr>
          </a:p>
          <a:p>
            <a:endParaRPr lang="de-DE" dirty="0">
              <a:latin typeface="Calibri"/>
              <a:cs typeface="Calibri"/>
            </a:endParaRPr>
          </a:p>
          <a:p>
            <a:endParaRPr lang="de-DE" dirty="0">
              <a:latin typeface="Calibri"/>
              <a:cs typeface="Calibri"/>
            </a:endParaRPr>
          </a:p>
          <a:p>
            <a:endParaRPr lang="de-DE" dirty="0">
              <a:latin typeface="Calibri"/>
              <a:cs typeface="Calibri"/>
            </a:endParaRPr>
          </a:p>
          <a:p>
            <a:endParaRPr lang="de-DE" dirty="0">
              <a:latin typeface="Calibri"/>
              <a:cs typeface="Calibri"/>
            </a:endParaRPr>
          </a:p>
          <a:p>
            <a:endParaRPr lang="de-DE" dirty="0">
              <a:latin typeface="Calibri"/>
              <a:cs typeface="Calibri"/>
            </a:endParaRPr>
          </a:p>
          <a:p>
            <a:endParaRPr lang="de-DE" dirty="0">
              <a:solidFill>
                <a:srgbClr val="000000"/>
              </a:solidFill>
              <a:ea typeface="Calibri"/>
              <a:cs typeface="Calibri"/>
            </a:endParaRPr>
          </a:p>
          <a:p>
            <a:endParaRPr lang="de-DE" dirty="0">
              <a:solidFill>
                <a:schemeClr val="accent2"/>
              </a:solidFill>
              <a:ea typeface="Calibri"/>
              <a:cs typeface="Calibri"/>
            </a:endParaRPr>
          </a:p>
          <a:p>
            <a:endParaRPr lang="de-DE" dirty="0">
              <a:cs typeface="Calibri"/>
            </a:endParaRPr>
          </a:p>
        </p:txBody>
      </p:sp>
      <p:sp>
        <p:nvSpPr>
          <p:cNvPr id="4" name="Textplatzhalter 3"/>
          <p:cNvSpPr>
            <a:spLocks noGrp="1"/>
          </p:cNvSpPr>
          <p:nvPr>
            <p:ph type="body" sz="quarter" idx="13"/>
          </p:nvPr>
        </p:nvSpPr>
        <p:spPr/>
        <p:txBody>
          <a:bodyPr vert="horz" lIns="0" tIns="0" rIns="0" bIns="0" rtlCol="0" anchor="t">
            <a:normAutofit/>
          </a:bodyPr>
          <a:lstStyle/>
          <a:p>
            <a:r>
              <a:rPr lang="de-DE">
                <a:latin typeface="Calibri"/>
                <a:ea typeface="Calibri"/>
                <a:cs typeface="Calibri"/>
              </a:rPr>
              <a:t>Lernziel: Risikoabschätzung von pharmazeutischen Wirkstoffen in der Umwelt</a:t>
            </a:r>
          </a:p>
          <a:p>
            <a:endParaRPr lang="de-DE">
              <a:latin typeface="Calibri"/>
              <a:ea typeface="Calibri"/>
              <a:cs typeface="Calibri"/>
            </a:endParaRPr>
          </a:p>
          <a:p>
            <a:endParaRPr lang="de-DE">
              <a:latin typeface="Calibri"/>
              <a:ea typeface="Calibri"/>
              <a:cs typeface="Calibri"/>
            </a:endParaRPr>
          </a:p>
        </p:txBody>
      </p:sp>
      <p:sp>
        <p:nvSpPr>
          <p:cNvPr id="29" name="Slide Number Placeholder 2">
            <a:extLst>
              <a:ext uri="{FF2B5EF4-FFF2-40B4-BE49-F238E27FC236}">
                <a16:creationId xmlns:a16="http://schemas.microsoft.com/office/drawing/2014/main" id="{4BA82F18-AABC-0C92-30FC-37B43F715AC1}"/>
              </a:ext>
            </a:extLst>
          </p:cNvPr>
          <p:cNvSpPr>
            <a:spLocks noGrp="1"/>
          </p:cNvSpPr>
          <p:nvPr>
            <p:ph type="sldNum" sz="quarter" idx="12"/>
          </p:nvPr>
        </p:nvSpPr>
        <p:spPr>
          <a:xfrm>
            <a:off x="10822693" y="6597353"/>
            <a:ext cx="743017" cy="260648"/>
          </a:xfrm>
        </p:spPr>
        <p:txBody>
          <a:bodyPr/>
          <a:lstStyle/>
          <a:p>
            <a:fld id="{4F0D2E71-061B-4E4D-BF94-C6A9FAAAA5EA}" type="slidenum">
              <a:rPr lang="de-DE" smtClean="0"/>
              <a:pPr/>
              <a:t>53</a:t>
            </a:fld>
            <a:endParaRPr lang="de-DE"/>
          </a:p>
        </p:txBody>
      </p:sp>
    </p:spTree>
    <p:extLst>
      <p:ext uri="{BB962C8B-B14F-4D97-AF65-F5344CB8AC3E}">
        <p14:creationId xmlns:p14="http://schemas.microsoft.com/office/powerpoint/2010/main" val="90328744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nSpc>
                <a:spcPct val="100000"/>
              </a:lnSpc>
              <a:spcBef>
                <a:spcPts val="0"/>
              </a:spcBef>
            </a:pPr>
            <a:r>
              <a:rPr lang="de-DE" dirty="0">
                <a:latin typeface="Calibri"/>
                <a:cs typeface="Calibri"/>
              </a:rPr>
              <a:t>Beispiel Hormon Drospirenon: Effektbewertung</a:t>
            </a:r>
            <a:endParaRPr lang="en-US" dirty="0"/>
          </a:p>
        </p:txBody>
      </p:sp>
      <p:sp>
        <p:nvSpPr>
          <p:cNvPr id="5" name="Rechteck 4">
            <a:extLst>
              <a:ext uri="{FF2B5EF4-FFF2-40B4-BE49-F238E27FC236}">
                <a16:creationId xmlns:a16="http://schemas.microsoft.com/office/drawing/2014/main" id="{308815EF-303A-B4E5-94DC-CF8AB6468EA2}"/>
              </a:ext>
            </a:extLst>
          </p:cNvPr>
          <p:cNvSpPr/>
          <p:nvPr/>
        </p:nvSpPr>
        <p:spPr>
          <a:xfrm>
            <a:off x="548979" y="1287200"/>
            <a:ext cx="4956616" cy="4293483"/>
          </a:xfrm>
          <a:prstGeom prst="rect">
            <a:avLst/>
          </a:prstGeom>
        </p:spPr>
        <p:txBody>
          <a:bodyPr wrap="square" lIns="0" tIns="45720" rIns="0" bIns="45720" anchor="t">
            <a:spAutoFit/>
          </a:bodyPr>
          <a:lstStyle/>
          <a:p>
            <a:pPr>
              <a:buClr>
                <a:schemeClr val="accent1"/>
              </a:buClr>
            </a:pPr>
            <a:r>
              <a:rPr lang="de-DE" sz="1500" b="1" dirty="0">
                <a:latin typeface="Calibri"/>
                <a:cs typeface="Calibri"/>
              </a:rPr>
              <a:t>Effektbewertung - Ermittlung der (Nicht-)Effektkonzentration (PNEC = </a:t>
            </a:r>
            <a:r>
              <a:rPr lang="de-DE" sz="1500" b="1" dirty="0" err="1">
                <a:latin typeface="Calibri"/>
                <a:cs typeface="Calibri"/>
              </a:rPr>
              <a:t>Predicted</a:t>
            </a:r>
            <a:r>
              <a:rPr lang="de-DE" sz="1500" b="1" dirty="0">
                <a:latin typeface="Calibri"/>
                <a:cs typeface="Calibri"/>
              </a:rPr>
              <a:t> </a:t>
            </a:r>
            <a:r>
              <a:rPr lang="de-DE" sz="1500" b="1" dirty="0" err="1">
                <a:latin typeface="Calibri"/>
                <a:cs typeface="Calibri"/>
              </a:rPr>
              <a:t>No</a:t>
            </a:r>
            <a:r>
              <a:rPr lang="de-DE" sz="1500" b="1" dirty="0">
                <a:latin typeface="Calibri"/>
                <a:cs typeface="Calibri"/>
              </a:rPr>
              <a:t> </a:t>
            </a:r>
            <a:r>
              <a:rPr lang="de-DE" sz="1500" b="1" dirty="0" err="1">
                <a:latin typeface="Calibri"/>
                <a:cs typeface="Calibri"/>
              </a:rPr>
              <a:t>Effect</a:t>
            </a:r>
            <a:r>
              <a:rPr lang="de-DE" sz="1500" b="1" dirty="0">
                <a:latin typeface="Calibri"/>
                <a:cs typeface="Calibri"/>
              </a:rPr>
              <a:t> </a:t>
            </a:r>
            <a:r>
              <a:rPr lang="de-DE" sz="1500" b="1" dirty="0" err="1">
                <a:latin typeface="Calibri"/>
                <a:cs typeface="Calibri"/>
              </a:rPr>
              <a:t>Concentration</a:t>
            </a:r>
            <a:r>
              <a:rPr lang="de-DE" sz="1500" b="1" dirty="0">
                <a:latin typeface="Calibri"/>
                <a:cs typeface="Calibri"/>
              </a:rPr>
              <a:t>) </a:t>
            </a:r>
            <a:endParaRPr lang="de-DE" sz="1500" b="1" dirty="0">
              <a:latin typeface="Calibri"/>
              <a:ea typeface="Calibri"/>
              <a:cs typeface="Calibri"/>
            </a:endParaRPr>
          </a:p>
          <a:p>
            <a:pPr>
              <a:buClr>
                <a:srgbClr val="009BD5"/>
              </a:buClr>
            </a:pPr>
            <a:endParaRPr lang="de-DE" sz="1500" dirty="0">
              <a:latin typeface="Calibri"/>
              <a:ea typeface="Calibri"/>
              <a:cs typeface="Calibri"/>
            </a:endParaRPr>
          </a:p>
          <a:p>
            <a:endParaRPr lang="de-DE" sz="1500" dirty="0">
              <a:latin typeface="Calibri"/>
              <a:ea typeface="Calibri"/>
              <a:cs typeface="Calibri"/>
            </a:endParaRPr>
          </a:p>
          <a:p>
            <a:r>
              <a:rPr lang="de-DE" sz="1500" dirty="0">
                <a:latin typeface="Calibri"/>
                <a:ea typeface="Calibri"/>
                <a:cs typeface="Calibri"/>
              </a:rPr>
              <a:t>Basisdatensatz:</a:t>
            </a:r>
          </a:p>
          <a:p>
            <a:pPr marL="285750" indent="-285750">
              <a:buClr>
                <a:schemeClr val="accent1"/>
              </a:buClr>
              <a:buFont typeface="Arial" panose="020B0604020202020204" pitchFamily="34" charset="0"/>
              <a:buChar char="•"/>
            </a:pPr>
            <a:r>
              <a:rPr lang="de-DE" sz="1500" dirty="0">
                <a:latin typeface="Calibri"/>
                <a:ea typeface="Calibri"/>
                <a:cs typeface="Calibri"/>
              </a:rPr>
              <a:t>Chronische Toxizitätsstudien für aquatische Modellorganismen (Nichtzielorgansimen)</a:t>
            </a:r>
            <a:endParaRPr lang="de-DE" dirty="0">
              <a:latin typeface="Cambria"/>
              <a:ea typeface="Cambria"/>
              <a:cs typeface="Calibri"/>
            </a:endParaRPr>
          </a:p>
          <a:p>
            <a:pPr marL="742950" lvl="1" indent="-285750">
              <a:buClr>
                <a:schemeClr val="accent1"/>
              </a:buClr>
              <a:buFont typeface="Courier New" panose="020B0604020202020204" pitchFamily="34" charset="0"/>
              <a:buChar char="o"/>
            </a:pPr>
            <a:r>
              <a:rPr lang="de-DE" sz="1500" dirty="0">
                <a:latin typeface="Calibri"/>
                <a:ea typeface="Calibri"/>
                <a:cs typeface="Calibri"/>
              </a:rPr>
              <a:t>Alge</a:t>
            </a:r>
            <a:endParaRPr lang="de-DE" dirty="0">
              <a:latin typeface="Cambria"/>
              <a:ea typeface="Cambria"/>
              <a:cs typeface="Calibri"/>
            </a:endParaRPr>
          </a:p>
          <a:p>
            <a:pPr marL="742950" lvl="1" indent="-285750">
              <a:buClr>
                <a:schemeClr val="accent1"/>
              </a:buClr>
              <a:buFont typeface="Courier New" panose="020B0604020202020204" pitchFamily="34" charset="0"/>
              <a:buChar char="o"/>
            </a:pPr>
            <a:r>
              <a:rPr lang="de-DE" sz="1500" dirty="0">
                <a:latin typeface="Calibri"/>
                <a:ea typeface="Cambria"/>
                <a:cs typeface="Calibri"/>
              </a:rPr>
              <a:t>Wasserfloh</a:t>
            </a:r>
            <a:endParaRPr lang="de-DE" dirty="0">
              <a:latin typeface="Cambria"/>
              <a:ea typeface="Cambria"/>
              <a:cs typeface="Calibri"/>
            </a:endParaRPr>
          </a:p>
          <a:p>
            <a:pPr marL="742950" lvl="1" indent="-285750">
              <a:buClr>
                <a:schemeClr val="accent1"/>
              </a:buClr>
              <a:buFont typeface="Courier New" panose="020B0604020202020204" pitchFamily="34" charset="0"/>
              <a:buChar char="o"/>
            </a:pPr>
            <a:r>
              <a:rPr lang="de-DE" sz="1500" dirty="0">
                <a:latin typeface="Calibri"/>
                <a:ea typeface="Calibri"/>
                <a:cs typeface="Calibri"/>
              </a:rPr>
              <a:t>Fisch</a:t>
            </a:r>
            <a:endParaRPr lang="de-DE" dirty="0">
              <a:latin typeface="Cambria"/>
              <a:ea typeface="Cambria"/>
              <a:cs typeface="Calibri"/>
            </a:endParaRPr>
          </a:p>
          <a:p>
            <a:pPr marL="742950" lvl="1" indent="-285750">
              <a:buClr>
                <a:schemeClr val="accent1"/>
              </a:buClr>
              <a:buFont typeface="Courier New" panose="020B0604020202020204" pitchFamily="34" charset="0"/>
              <a:buChar char="o"/>
            </a:pPr>
            <a:endParaRPr lang="de-DE" sz="1500" dirty="0">
              <a:latin typeface="Calibri"/>
              <a:ea typeface="Calibri"/>
              <a:cs typeface="Calibri"/>
            </a:endParaRPr>
          </a:p>
          <a:p>
            <a:endParaRPr lang="de-DE" sz="1500" dirty="0">
              <a:latin typeface="Calibri"/>
              <a:ea typeface="Calibri"/>
              <a:cs typeface="Calibri"/>
            </a:endParaRPr>
          </a:p>
          <a:p>
            <a:r>
              <a:rPr lang="de-DE" sz="1500" dirty="0">
                <a:latin typeface="Calibri"/>
                <a:ea typeface="Calibri"/>
                <a:cs typeface="Calibri"/>
              </a:rPr>
              <a:t>Ableitung PNEC:</a:t>
            </a:r>
            <a:endParaRPr lang="de-DE" dirty="0"/>
          </a:p>
          <a:p>
            <a:pPr marL="285750" indent="-285750">
              <a:buClr>
                <a:schemeClr val="accent1"/>
              </a:buClr>
              <a:buFont typeface="Arial" panose="020B0604020202020204" pitchFamily="34" charset="0"/>
              <a:buChar char="•"/>
            </a:pPr>
            <a:r>
              <a:rPr lang="de-DE" sz="1500" dirty="0">
                <a:latin typeface="Calibri"/>
                <a:ea typeface="Calibri"/>
                <a:cs typeface="Calibri"/>
              </a:rPr>
              <a:t>Berechnung aus niedrigster Effektkonzentration und Sicherheitsfaktor („Assessment“-Faktor = AF): 10</a:t>
            </a:r>
          </a:p>
          <a:p>
            <a:pPr marL="285750" indent="-285750">
              <a:buFont typeface="Calibri"/>
              <a:buChar char="-"/>
            </a:pPr>
            <a:endParaRPr lang="de-DE" sz="1500" dirty="0">
              <a:latin typeface="Calibri"/>
              <a:ea typeface="Calibri"/>
              <a:cs typeface="Calibri"/>
            </a:endParaRPr>
          </a:p>
          <a:p>
            <a:endParaRPr lang="de-DE" sz="1500" dirty="0">
              <a:latin typeface="Calibri"/>
              <a:ea typeface="Calibri"/>
              <a:cs typeface="Calibri"/>
            </a:endParaRPr>
          </a:p>
          <a:p>
            <a:pPr>
              <a:buClr>
                <a:schemeClr val="accent1"/>
              </a:buClr>
            </a:pPr>
            <a:endParaRPr lang="de-DE" dirty="0">
              <a:latin typeface="Cambria"/>
              <a:ea typeface="Cambria"/>
              <a:cs typeface="Calibri"/>
            </a:endParaRPr>
          </a:p>
        </p:txBody>
      </p:sp>
      <p:graphicFrame>
        <p:nvGraphicFramePr>
          <p:cNvPr id="15" name="Table 14">
            <a:extLst>
              <a:ext uri="{FF2B5EF4-FFF2-40B4-BE49-F238E27FC236}">
                <a16:creationId xmlns:a16="http://schemas.microsoft.com/office/drawing/2014/main" id="{2F457622-2733-CA39-3E20-170781E083FC}"/>
              </a:ext>
            </a:extLst>
          </p:cNvPr>
          <p:cNvGraphicFramePr>
            <a:graphicFrameLocks noGrp="1"/>
          </p:cNvGraphicFramePr>
          <p:nvPr>
            <p:extLst>
              <p:ext uri="{D42A27DB-BD31-4B8C-83A1-F6EECF244321}">
                <p14:modId xmlns:p14="http://schemas.microsoft.com/office/powerpoint/2010/main" val="3422823716"/>
              </p:ext>
            </p:extLst>
          </p:nvPr>
        </p:nvGraphicFramePr>
        <p:xfrm>
          <a:off x="5401753" y="2199736"/>
          <a:ext cx="6263827" cy="1381760"/>
        </p:xfrm>
        <a:graphic>
          <a:graphicData uri="http://schemas.openxmlformats.org/drawingml/2006/table">
            <a:tbl>
              <a:tblPr firstRow="1" bandRow="1">
                <a:tableStyleId>{5C22544A-7EE6-4342-B048-85BDC9FD1C3A}</a:tableStyleId>
              </a:tblPr>
              <a:tblGrid>
                <a:gridCol w="1256374">
                  <a:extLst>
                    <a:ext uri="{9D8B030D-6E8A-4147-A177-3AD203B41FA5}">
                      <a16:colId xmlns:a16="http://schemas.microsoft.com/office/drawing/2014/main" val="1273729091"/>
                    </a:ext>
                  </a:extLst>
                </a:gridCol>
                <a:gridCol w="1905980">
                  <a:extLst>
                    <a:ext uri="{9D8B030D-6E8A-4147-A177-3AD203B41FA5}">
                      <a16:colId xmlns:a16="http://schemas.microsoft.com/office/drawing/2014/main" val="2907071635"/>
                    </a:ext>
                  </a:extLst>
                </a:gridCol>
                <a:gridCol w="1176421">
                  <a:extLst>
                    <a:ext uri="{9D8B030D-6E8A-4147-A177-3AD203B41FA5}">
                      <a16:colId xmlns:a16="http://schemas.microsoft.com/office/drawing/2014/main" val="3997969358"/>
                    </a:ext>
                  </a:extLst>
                </a:gridCol>
                <a:gridCol w="1925052">
                  <a:extLst>
                    <a:ext uri="{9D8B030D-6E8A-4147-A177-3AD203B41FA5}">
                      <a16:colId xmlns:a16="http://schemas.microsoft.com/office/drawing/2014/main" val="4140815346"/>
                    </a:ext>
                  </a:extLst>
                </a:gridCol>
              </a:tblGrid>
              <a:tr h="318654">
                <a:tc>
                  <a:txBody>
                    <a:bodyPr/>
                    <a:lstStyle/>
                    <a:p>
                      <a:r>
                        <a:rPr lang="de-DE" sz="1500" dirty="0">
                          <a:latin typeface="+mj-lt"/>
                        </a:rPr>
                        <a:t>Wirkstoff</a:t>
                      </a:r>
                    </a:p>
                  </a:txBody>
                  <a:tcPr>
                    <a:solidFill>
                      <a:srgbClr val="4B4B4D"/>
                    </a:solidFill>
                  </a:tcPr>
                </a:tc>
                <a:tc>
                  <a:txBody>
                    <a:bodyPr/>
                    <a:lstStyle/>
                    <a:p>
                      <a:pPr lvl="0">
                        <a:buNone/>
                      </a:pPr>
                      <a:r>
                        <a:rPr lang="de-DE" sz="1500">
                          <a:latin typeface="+mj-lt"/>
                        </a:rPr>
                        <a:t>Nichtzielorganismen</a:t>
                      </a:r>
                      <a:endParaRPr lang="en-US"/>
                    </a:p>
                  </a:txBody>
                  <a:tcPr>
                    <a:solidFill>
                      <a:srgbClr val="4B4B4D"/>
                    </a:solidFill>
                  </a:tcPr>
                </a:tc>
                <a:tc>
                  <a:txBody>
                    <a:bodyPr/>
                    <a:lstStyle/>
                    <a:p>
                      <a:pPr lvl="0">
                        <a:buNone/>
                      </a:pPr>
                      <a:r>
                        <a:rPr lang="de-DE" sz="1500" b="1" i="0" u="none" strike="noStrike" noProof="0">
                          <a:solidFill>
                            <a:srgbClr val="FFFFFF"/>
                          </a:solidFill>
                          <a:latin typeface="Calibri"/>
                        </a:rPr>
                        <a:t>Toxizität</a:t>
                      </a:r>
                      <a:endParaRPr lang="en-US"/>
                    </a:p>
                  </a:txBody>
                  <a:tcPr>
                    <a:solidFill>
                      <a:srgbClr val="4B4B4D"/>
                    </a:solidFill>
                  </a:tcPr>
                </a:tc>
                <a:tc>
                  <a:txBody>
                    <a:bodyPr/>
                    <a:lstStyle/>
                    <a:p>
                      <a:r>
                        <a:rPr lang="de-DE" sz="1500">
                          <a:latin typeface="+mj-lt"/>
                        </a:rPr>
                        <a:t>Wert</a:t>
                      </a:r>
                    </a:p>
                  </a:txBody>
                  <a:tcPr>
                    <a:solidFill>
                      <a:srgbClr val="4B4B4D"/>
                    </a:solidFill>
                  </a:tcPr>
                </a:tc>
                <a:extLst>
                  <a:ext uri="{0D108BD9-81ED-4DB2-BD59-A6C34878D82A}">
                    <a16:rowId xmlns:a16="http://schemas.microsoft.com/office/drawing/2014/main" val="900151941"/>
                  </a:ext>
                </a:extLst>
              </a:tr>
              <a:tr h="240454">
                <a:tc rowSpan="3">
                  <a:txBody>
                    <a:bodyPr/>
                    <a:lstStyle/>
                    <a:p>
                      <a:r>
                        <a:rPr lang="de-DE" sz="1500" b="1" dirty="0">
                          <a:latin typeface="+mj-lt"/>
                        </a:rPr>
                        <a:t>Drospirenon</a:t>
                      </a:r>
                    </a:p>
                  </a:txBody>
                  <a:tcPr>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lvl="0">
                        <a:buNone/>
                      </a:pPr>
                      <a:r>
                        <a:rPr lang="de-DE" sz="1500" b="0" i="0" u="none" strike="noStrike" noProof="0">
                          <a:solidFill>
                            <a:srgbClr val="000000"/>
                          </a:solidFill>
                          <a:latin typeface="Calibri"/>
                        </a:rPr>
                        <a:t>Grünalgen</a:t>
                      </a:r>
                      <a:endParaRPr lang="de-DE" sz="1500">
                        <a:latin typeface="+mj-lt"/>
                      </a:endParaRPr>
                    </a:p>
                  </a:txBody>
                  <a:tcPr anchor="ctr">
                    <a:solidFill>
                      <a:schemeClr val="bg1">
                        <a:lumMod val="95000"/>
                      </a:schemeClr>
                    </a:solidFill>
                  </a:tcPr>
                </a:tc>
                <a:tc>
                  <a:txBody>
                    <a:bodyPr/>
                    <a:lstStyle/>
                    <a:p>
                      <a:pPr lvl="0">
                        <a:buNone/>
                      </a:pPr>
                      <a:r>
                        <a:rPr lang="de-DE" sz="1500" b="0" i="0" u="none" strike="noStrike" noProof="0">
                          <a:solidFill>
                            <a:srgbClr val="000000"/>
                          </a:solidFill>
                          <a:latin typeface="Calibri"/>
                        </a:rPr>
                        <a:t>     gering</a:t>
                      </a:r>
                    </a:p>
                  </a:txBody>
                  <a:tcPr anchor="ctr">
                    <a:solidFill>
                      <a:schemeClr val="bg1">
                        <a:lumMod val="95000"/>
                      </a:schemeClr>
                    </a:solidFill>
                  </a:tcPr>
                </a:tc>
                <a:tc>
                  <a:txBody>
                    <a:bodyPr/>
                    <a:lstStyle/>
                    <a:p>
                      <a:pPr lvl="0">
                        <a:buNone/>
                      </a:pPr>
                      <a:r>
                        <a:rPr lang="de-DE" sz="1500" b="0" i="0" u="none" strike="noStrike" noProof="0">
                          <a:solidFill>
                            <a:srgbClr val="000000"/>
                          </a:solidFill>
                          <a:latin typeface="Calibri"/>
                        </a:rPr>
                        <a:t>NOEC = 1,3 mg/L</a:t>
                      </a:r>
                    </a:p>
                  </a:txBody>
                  <a:tcPr anchor="ctr">
                    <a:solidFill>
                      <a:schemeClr val="bg1">
                        <a:lumMod val="95000"/>
                      </a:schemeClr>
                    </a:solidFill>
                  </a:tcPr>
                </a:tc>
                <a:extLst>
                  <a:ext uri="{0D108BD9-81ED-4DB2-BD59-A6C34878D82A}">
                    <a16:rowId xmlns:a16="http://schemas.microsoft.com/office/drawing/2014/main" val="3111429380"/>
                  </a:ext>
                </a:extLst>
              </a:tr>
              <a:tr h="370840">
                <a:tc vMerge="1">
                  <a:txBody>
                    <a:bodyPr/>
                    <a:lstStyle/>
                    <a:p>
                      <a:endParaRPr lang="de-DE" sz="1500">
                        <a:latin typeface="+mj-lt"/>
                      </a:endParaRPr>
                    </a:p>
                  </a:txBody>
                  <a:tcPr>
                    <a:solidFill>
                      <a:schemeClr val="bg1"/>
                    </a:solidFill>
                  </a:tcPr>
                </a:tc>
                <a:tc>
                  <a:txBody>
                    <a:bodyPr/>
                    <a:lstStyle/>
                    <a:p>
                      <a:pPr lvl="0">
                        <a:buNone/>
                      </a:pPr>
                      <a:r>
                        <a:rPr lang="de-DE" sz="1500">
                          <a:latin typeface="+mj-lt"/>
                        </a:rPr>
                        <a:t>Wasserflöhe</a:t>
                      </a:r>
                      <a:endParaRPr lang="en-US"/>
                    </a:p>
                  </a:txBody>
                  <a:tcPr anchor="ctr">
                    <a:solidFill>
                      <a:schemeClr val="bg1"/>
                    </a:solidFill>
                  </a:tcPr>
                </a:tc>
                <a:tc>
                  <a:txBody>
                    <a:bodyPr/>
                    <a:lstStyle/>
                    <a:p>
                      <a:pPr lvl="0">
                        <a:buNone/>
                      </a:pPr>
                      <a:r>
                        <a:rPr lang="de-DE" sz="1500" b="0" i="0" u="none" strike="noStrike" noProof="0">
                          <a:solidFill>
                            <a:srgbClr val="000000"/>
                          </a:solidFill>
                          <a:latin typeface="Calibri"/>
                        </a:rPr>
                        <a:t>     gering</a:t>
                      </a:r>
                      <a:endParaRPr lang="en-US"/>
                    </a:p>
                  </a:txBody>
                  <a:tcPr anchor="ctr">
                    <a:solidFill>
                      <a:schemeClr val="bg1"/>
                    </a:solidFill>
                  </a:tcPr>
                </a:tc>
                <a:tc>
                  <a:txBody>
                    <a:bodyPr/>
                    <a:lstStyle/>
                    <a:p>
                      <a:r>
                        <a:rPr lang="de-DE" sz="1500">
                          <a:latin typeface="+mj-lt"/>
                        </a:rPr>
                        <a:t>NOEC = 0,6 mg/L</a:t>
                      </a:r>
                    </a:p>
                  </a:txBody>
                  <a:tcPr anchor="ctr">
                    <a:solidFill>
                      <a:schemeClr val="bg1"/>
                    </a:solidFill>
                  </a:tcPr>
                </a:tc>
                <a:extLst>
                  <a:ext uri="{0D108BD9-81ED-4DB2-BD59-A6C34878D82A}">
                    <a16:rowId xmlns:a16="http://schemas.microsoft.com/office/drawing/2014/main" val="3916703722"/>
                  </a:ext>
                </a:extLst>
              </a:tr>
              <a:tr h="370840">
                <a:tc vMerge="1">
                  <a:txBody>
                    <a:bodyPr/>
                    <a:lstStyle/>
                    <a:p>
                      <a:endParaRPr lang="de-DE" sz="1500">
                        <a:latin typeface="+mj-lt"/>
                      </a:endParaRPr>
                    </a:p>
                  </a:txBody>
                  <a:tcP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lvl="0">
                        <a:buNone/>
                      </a:pPr>
                      <a:r>
                        <a:rPr lang="de-DE" sz="1500">
                          <a:latin typeface="+mj-lt"/>
                        </a:rPr>
                        <a:t>Fische</a:t>
                      </a:r>
                    </a:p>
                  </a:txBody>
                  <a:tcPr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lvl="0">
                        <a:buNone/>
                      </a:pPr>
                      <a:r>
                        <a:rPr lang="de-DE" sz="1500">
                          <a:latin typeface="+mj-lt"/>
                        </a:rPr>
                        <a:t>     sehr hoch</a:t>
                      </a:r>
                    </a:p>
                  </a:txBody>
                  <a:tcPr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de-DE" sz="1500" dirty="0">
                          <a:latin typeface="+mj-lt"/>
                        </a:rPr>
                        <a:t>LOEC = 0,00023 mg/L</a:t>
                      </a:r>
                    </a:p>
                  </a:txBody>
                  <a:tcPr anchor="ctr">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548890433"/>
                  </a:ext>
                </a:extLst>
              </a:tr>
            </a:tbl>
          </a:graphicData>
        </a:graphic>
      </p:graphicFrame>
      <p:pic>
        <p:nvPicPr>
          <p:cNvPr id="13" name="Picture 12" descr="Symbol Grünalge">
            <a:extLst>
              <a:ext uri="{FF2B5EF4-FFF2-40B4-BE49-F238E27FC236}">
                <a16:creationId xmlns:a16="http://schemas.microsoft.com/office/drawing/2014/main" id="{0A48CF7E-3855-CBB0-2C71-58111520F1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102989" y="2565042"/>
            <a:ext cx="301380" cy="222274"/>
          </a:xfrm>
          <a:prstGeom prst="rect">
            <a:avLst/>
          </a:prstGeom>
        </p:spPr>
      </p:pic>
      <p:pic>
        <p:nvPicPr>
          <p:cNvPr id="11" name="Picture 10" descr="Symbol Wasserfloh">
            <a:extLst>
              <a:ext uri="{FF2B5EF4-FFF2-40B4-BE49-F238E27FC236}">
                <a16:creationId xmlns:a16="http://schemas.microsoft.com/office/drawing/2014/main" id="{1C1D8897-85CE-DC00-599D-644232FC3E8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98692" y="2842615"/>
            <a:ext cx="304976" cy="371620"/>
          </a:xfrm>
          <a:prstGeom prst="rect">
            <a:avLst/>
          </a:prstGeom>
        </p:spPr>
      </p:pic>
      <p:pic>
        <p:nvPicPr>
          <p:cNvPr id="8" name="Picture 7" descr="Symbol Fisch">
            <a:extLst>
              <a:ext uri="{FF2B5EF4-FFF2-40B4-BE49-F238E27FC236}">
                <a16:creationId xmlns:a16="http://schemas.microsoft.com/office/drawing/2014/main" id="{98547F1E-1741-CFA9-F0ED-9C9F04B9A60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0056" y="3311768"/>
            <a:ext cx="546783" cy="208848"/>
          </a:xfrm>
          <a:prstGeom prst="rect">
            <a:avLst/>
          </a:prstGeom>
        </p:spPr>
      </p:pic>
      <p:sp>
        <p:nvSpPr>
          <p:cNvPr id="22" name="TextBox 21">
            <a:extLst>
              <a:ext uri="{FF2B5EF4-FFF2-40B4-BE49-F238E27FC236}">
                <a16:creationId xmlns:a16="http://schemas.microsoft.com/office/drawing/2014/main" id="{3A5C82A8-8D05-E369-BB9A-0B673549D2DA}"/>
              </a:ext>
            </a:extLst>
          </p:cNvPr>
          <p:cNvSpPr txBox="1"/>
          <p:nvPr/>
        </p:nvSpPr>
        <p:spPr>
          <a:xfrm>
            <a:off x="5315095" y="4105948"/>
            <a:ext cx="436733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005F85"/>
                </a:solidFill>
                <a:latin typeface="Calibri"/>
                <a:ea typeface="Cambria"/>
                <a:cs typeface="Calibri"/>
              </a:rPr>
              <a:t>PNEC = 0,00023 </a:t>
            </a:r>
            <a:r>
              <a:rPr lang="en-US">
                <a:solidFill>
                  <a:srgbClr val="005F85"/>
                </a:solidFill>
                <a:latin typeface="Calibri"/>
                <a:ea typeface="Cambria"/>
                <a:cs typeface="Calibri"/>
              </a:rPr>
              <a:t>x</a:t>
            </a:r>
            <a:r>
              <a:rPr lang="en-US" b="1">
                <a:solidFill>
                  <a:srgbClr val="005F85"/>
                </a:solidFill>
                <a:latin typeface="Calibri"/>
                <a:ea typeface="Cambria"/>
                <a:cs typeface="Calibri"/>
              </a:rPr>
              <a:t> 10</a:t>
            </a:r>
            <a:r>
              <a:rPr lang="en-US" b="1" baseline="30000">
                <a:solidFill>
                  <a:srgbClr val="005F85"/>
                </a:solidFill>
                <a:latin typeface="Calibri"/>
                <a:ea typeface="Cambria"/>
                <a:cs typeface="Calibri"/>
              </a:rPr>
              <a:t>-1</a:t>
            </a:r>
            <a:r>
              <a:rPr lang="en-US" b="1">
                <a:solidFill>
                  <a:srgbClr val="005F85"/>
                </a:solidFill>
                <a:latin typeface="Calibri"/>
                <a:ea typeface="Cambria"/>
                <a:cs typeface="Calibri"/>
              </a:rPr>
              <a:t> = 0,000023 mg/L</a:t>
            </a:r>
          </a:p>
        </p:txBody>
      </p:sp>
      <p:sp>
        <p:nvSpPr>
          <p:cNvPr id="3" name="Text Placeholder 8">
            <a:extLst>
              <a:ext uri="{FF2B5EF4-FFF2-40B4-BE49-F238E27FC236}">
                <a16:creationId xmlns:a16="http://schemas.microsoft.com/office/drawing/2014/main" id="{9D0650A5-72EF-DA8C-5522-BD106E38AD3C}"/>
              </a:ext>
            </a:extLst>
          </p:cNvPr>
          <p:cNvSpPr txBox="1">
            <a:spLocks/>
          </p:cNvSpPr>
          <p:nvPr/>
        </p:nvSpPr>
        <p:spPr>
          <a:xfrm>
            <a:off x="8609762" y="3665537"/>
            <a:ext cx="3032966" cy="369331"/>
          </a:xfrm>
          <a:prstGeom prst="rect">
            <a:avLst/>
          </a:prstGeom>
        </p:spPr>
        <p:txBody>
          <a:bodyPr vert="horz" lIns="0" tIns="0" rIns="0" bIns="0" rtlCol="0" anchor="t">
            <a:noAutofit/>
          </a:bodyPr>
          <a:lstStyle>
            <a:lvl1pPr marL="0" indent="0" algn="r" defTabSz="914400" rtl="0" eaLnBrk="1" latinLnBrk="0" hangingPunct="1">
              <a:spcBef>
                <a:spcPts val="0"/>
              </a:spcBef>
              <a:buFont typeface="Arial" pitchFamily="34" charset="0"/>
              <a:buNone/>
              <a:tabLst/>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1pPr>
            <a:lvl2pPr marL="0" indent="0" algn="r" defTabSz="914400" rtl="0" eaLnBrk="1" latinLnBrk="0" hangingPunct="1">
              <a:lnSpc>
                <a:spcPct val="120000"/>
              </a:lnSpc>
              <a:spcBef>
                <a:spcPts val="0"/>
              </a:spcBef>
              <a:buFontTx/>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2pPr>
            <a:lvl3pPr marL="0" indent="0" algn="r" defTabSz="914400" rtl="0" eaLnBrk="1" latinLnBrk="0" hangingPunct="1">
              <a:lnSpc>
                <a:spcPct val="120000"/>
              </a:lnSpc>
              <a:spcBef>
                <a:spcPts val="0"/>
              </a:spcBef>
              <a:buClr>
                <a:schemeClr val="accent1"/>
              </a:buClr>
              <a:buSzPct val="110000"/>
              <a:buFont typeface="Arial" pitchFamily="34" charset="0"/>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3pPr>
            <a:lvl4pPr marL="0" indent="0" algn="r" defTabSz="914400" rtl="0" eaLnBrk="1" latinLnBrk="0" hangingPunct="1">
              <a:lnSpc>
                <a:spcPct val="120000"/>
              </a:lnSpc>
              <a:spcBef>
                <a:spcPts val="0"/>
              </a:spcBef>
              <a:buClr>
                <a:srgbClr val="4B4B4D"/>
              </a:buClr>
              <a:buSzPct val="110000"/>
              <a:buFont typeface="Arial" pitchFamily="34" charset="0"/>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4pPr>
            <a:lvl5pPr marL="0" indent="0" algn="r" defTabSz="914400" rtl="0" eaLnBrk="1" latinLnBrk="0" hangingPunct="1">
              <a:lnSpc>
                <a:spcPct val="120000"/>
              </a:lnSpc>
              <a:spcBef>
                <a:spcPts val="0"/>
              </a:spcBef>
              <a:buFont typeface="Symbol" panose="05050102010706020507" pitchFamily="18" charset="2"/>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DE" dirty="0">
                <a:latin typeface="Calibri"/>
                <a:ea typeface="Calibri"/>
                <a:cs typeface="Calibri"/>
              </a:rPr>
              <a:t>Quelle: Umweltbundesamt 2024 |  </a:t>
            </a:r>
            <a:r>
              <a:rPr lang="de-DE" dirty="0">
                <a:solidFill>
                  <a:schemeClr val="accent2"/>
                </a:solidFill>
                <a:hlinkClick r:id="rId6">
                  <a:extLst>
                    <a:ext uri="{A12FA001-AC4F-418D-AE19-62706E023703}">
                      <ahyp:hlinkClr xmlns:ahyp="http://schemas.microsoft.com/office/drawing/2018/hyperlinkcolor" val="tx"/>
                    </a:ext>
                  </a:extLst>
                </a:hlinkClick>
              </a:rPr>
              <a:t>uba.de/</a:t>
            </a:r>
            <a:r>
              <a:rPr lang="de-DE" dirty="0" err="1">
                <a:solidFill>
                  <a:schemeClr val="accent2"/>
                </a:solidFill>
                <a:hlinkClick r:id="rId6">
                  <a:extLst>
                    <a:ext uri="{A12FA001-AC4F-418D-AE19-62706E023703}">
                      <ahyp:hlinkClr xmlns:ahyp="http://schemas.microsoft.com/office/drawing/2018/hyperlinkcolor" val="tx"/>
                    </a:ext>
                  </a:extLst>
                </a:hlinkClick>
              </a:rPr>
              <a:t>ham</a:t>
            </a:r>
            <a:r>
              <a:rPr lang="de-DE" dirty="0">
                <a:solidFill>
                  <a:schemeClr val="accent2"/>
                </a:solidFill>
                <a:hlinkClick r:id="rId6">
                  <a:extLst>
                    <a:ext uri="{A12FA001-AC4F-418D-AE19-62706E023703}">
                      <ahyp:hlinkClr xmlns:ahyp="http://schemas.microsoft.com/office/drawing/2018/hyperlinkcolor" val="tx"/>
                    </a:ext>
                  </a:extLst>
                </a:hlinkClick>
              </a:rPr>
              <a:t>/</a:t>
            </a:r>
            <a:r>
              <a:rPr lang="de-DE" dirty="0" err="1">
                <a:solidFill>
                  <a:schemeClr val="accent2"/>
                </a:solidFill>
                <a:hlinkClick r:id="rId6">
                  <a:extLst>
                    <a:ext uri="{A12FA001-AC4F-418D-AE19-62706E023703}">
                      <ahyp:hlinkClr xmlns:ahyp="http://schemas.microsoft.com/office/drawing/2018/hyperlinkcolor" val="tx"/>
                    </a:ext>
                  </a:extLst>
                </a:hlinkClick>
              </a:rPr>
              <a:t>effekte</a:t>
            </a:r>
            <a:endParaRPr lang="de-DE" dirty="0">
              <a:solidFill>
                <a:schemeClr val="accent2"/>
              </a:solidFill>
              <a:latin typeface="Calibri"/>
              <a:ea typeface="Calibri"/>
              <a:cs typeface="Calibri"/>
            </a:endParaRPr>
          </a:p>
        </p:txBody>
      </p:sp>
      <p:sp>
        <p:nvSpPr>
          <p:cNvPr id="9" name="Text Placeholder 11">
            <a:extLst>
              <a:ext uri="{FF2B5EF4-FFF2-40B4-BE49-F238E27FC236}">
                <a16:creationId xmlns:a16="http://schemas.microsoft.com/office/drawing/2014/main" id="{0D50E2DA-6155-8C56-AC26-FF9430D5FC1F}"/>
              </a:ext>
            </a:extLst>
          </p:cNvPr>
          <p:cNvSpPr>
            <a:spLocks noGrp="1"/>
          </p:cNvSpPr>
          <p:nvPr>
            <p:ph type="body" sz="quarter" idx="15"/>
          </p:nvPr>
        </p:nvSpPr>
        <p:spPr>
          <a:xfrm>
            <a:off x="4932678" y="6245101"/>
            <a:ext cx="6658960" cy="284951"/>
          </a:xfrm>
        </p:spPr>
        <p:txBody>
          <a:bodyPr vert="horz" lIns="0" tIns="0" rIns="0" bIns="0" rtlCol="0" anchor="t">
            <a:noAutofit/>
          </a:bodyPr>
          <a:lstStyle/>
          <a:p>
            <a:r>
              <a:rPr lang="de-DE" dirty="0">
                <a:latin typeface="Calibri"/>
                <a:cs typeface="Calibri"/>
              </a:rPr>
              <a:t>Quelle: EMA (2021) Public Assessment Report </a:t>
            </a:r>
            <a:r>
              <a:rPr lang="de-DE" dirty="0" err="1">
                <a:latin typeface="Calibri"/>
                <a:cs typeface="Calibri"/>
              </a:rPr>
              <a:t>Drovelis</a:t>
            </a:r>
            <a:r>
              <a:rPr lang="de-DE" dirty="0">
                <a:latin typeface="Calibri"/>
                <a:cs typeface="Calibri"/>
              </a:rPr>
              <a:t>, </a:t>
            </a:r>
            <a:r>
              <a:rPr lang="de-DE" dirty="0">
                <a:solidFill>
                  <a:srgbClr val="005F85"/>
                </a:solidFill>
                <a:latin typeface="Calibri"/>
                <a:cs typeface="Calibri"/>
                <a:hlinkClick r:id="rId7">
                  <a:extLst>
                    <a:ext uri="{A12FA001-AC4F-418D-AE19-62706E023703}">
                      <ahyp:hlinkClr xmlns:ahyp="http://schemas.microsoft.com/office/drawing/2018/hyperlinkcolor" val="tx"/>
                    </a:ext>
                  </a:extLst>
                </a:hlinkClick>
              </a:rPr>
              <a:t>www.ema.europa.eu/en/medicines/human/EPAR/drovelis</a:t>
            </a:r>
            <a:endParaRPr lang="de-DE" dirty="0">
              <a:latin typeface="Calibri"/>
              <a:cs typeface="Calibri"/>
            </a:endParaRPr>
          </a:p>
        </p:txBody>
      </p:sp>
      <p:sp>
        <p:nvSpPr>
          <p:cNvPr id="4" name="Textplatzhalter 3"/>
          <p:cNvSpPr>
            <a:spLocks noGrp="1"/>
          </p:cNvSpPr>
          <p:nvPr>
            <p:ph type="body" sz="quarter" idx="13"/>
          </p:nvPr>
        </p:nvSpPr>
        <p:spPr/>
        <p:txBody>
          <a:bodyPr vert="horz" lIns="0" tIns="0" rIns="0" bIns="0" rtlCol="0" anchor="t">
            <a:normAutofit/>
          </a:bodyPr>
          <a:lstStyle/>
          <a:p>
            <a:r>
              <a:rPr lang="de-DE" dirty="0">
                <a:latin typeface="Calibri"/>
                <a:ea typeface="Calibri"/>
                <a:cs typeface="Calibri"/>
              </a:rPr>
              <a:t>Lernziel: Risikoabschätzung von pharmazeutischen Wirkstoffen in der Umwelt</a:t>
            </a:r>
          </a:p>
          <a:p>
            <a:endParaRPr lang="de-DE" dirty="0">
              <a:latin typeface="Calibri"/>
              <a:ea typeface="Calibri"/>
              <a:cs typeface="Calibri"/>
            </a:endParaRPr>
          </a:p>
          <a:p>
            <a:endParaRPr lang="de-DE" dirty="0">
              <a:latin typeface="Calibri"/>
              <a:ea typeface="Calibri"/>
              <a:cs typeface="Calibri"/>
            </a:endParaRPr>
          </a:p>
        </p:txBody>
      </p:sp>
      <p:sp>
        <p:nvSpPr>
          <p:cNvPr id="29" name="Slide Number Placeholder 2">
            <a:extLst>
              <a:ext uri="{FF2B5EF4-FFF2-40B4-BE49-F238E27FC236}">
                <a16:creationId xmlns:a16="http://schemas.microsoft.com/office/drawing/2014/main" id="{4BA82F18-AABC-0C92-30FC-37B43F715AC1}"/>
              </a:ext>
            </a:extLst>
          </p:cNvPr>
          <p:cNvSpPr>
            <a:spLocks noGrp="1"/>
          </p:cNvSpPr>
          <p:nvPr>
            <p:ph type="sldNum" sz="quarter" idx="12"/>
          </p:nvPr>
        </p:nvSpPr>
        <p:spPr>
          <a:xfrm>
            <a:off x="10822693" y="6597353"/>
            <a:ext cx="743017" cy="260648"/>
          </a:xfrm>
        </p:spPr>
        <p:txBody>
          <a:bodyPr/>
          <a:lstStyle/>
          <a:p>
            <a:fld id="{4F0D2E71-061B-4E4D-BF94-C6A9FAAAA5EA}" type="slidenum">
              <a:rPr lang="de-DE" smtClean="0"/>
              <a:pPr/>
              <a:t>54</a:t>
            </a:fld>
            <a:endParaRPr lang="de-DE"/>
          </a:p>
        </p:txBody>
      </p:sp>
      <p:sp>
        <p:nvSpPr>
          <p:cNvPr id="20" name="Rectangle 19">
            <a:extLst>
              <a:ext uri="{FF2B5EF4-FFF2-40B4-BE49-F238E27FC236}">
                <a16:creationId xmlns:a16="http://schemas.microsoft.com/office/drawing/2014/main" id="{3BF5AC56-7FDC-A887-9904-3BCCFA0E2546}"/>
              </a:ext>
              <a:ext uri="{C183D7F6-B498-43B3-948B-1728B52AA6E4}">
                <adec:decorative xmlns:adec="http://schemas.microsoft.com/office/drawing/2017/decorative" val="1"/>
              </a:ext>
            </a:extLst>
          </p:cNvPr>
          <p:cNvSpPr/>
          <p:nvPr/>
        </p:nvSpPr>
        <p:spPr>
          <a:xfrm>
            <a:off x="8609762" y="2946682"/>
            <a:ext cx="175260" cy="18288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tangle 16">
            <a:extLst>
              <a:ext uri="{FF2B5EF4-FFF2-40B4-BE49-F238E27FC236}">
                <a16:creationId xmlns:a16="http://schemas.microsoft.com/office/drawing/2014/main" id="{2818336E-D4EF-71E5-B9E1-1659A430F198}"/>
              </a:ext>
              <a:ext uri="{C183D7F6-B498-43B3-948B-1728B52AA6E4}">
                <adec:decorative xmlns:adec="http://schemas.microsoft.com/office/drawing/2017/decorative" val="1"/>
              </a:ext>
            </a:extLst>
          </p:cNvPr>
          <p:cNvSpPr/>
          <p:nvPr/>
        </p:nvSpPr>
        <p:spPr>
          <a:xfrm>
            <a:off x="8609764" y="3320844"/>
            <a:ext cx="175260" cy="182880"/>
          </a:xfrm>
          <a:prstGeom prst="rect">
            <a:avLst/>
          </a:prstGeom>
          <a:solidFill>
            <a:srgbClr val="830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tangle 18">
            <a:extLst>
              <a:ext uri="{FF2B5EF4-FFF2-40B4-BE49-F238E27FC236}">
                <a16:creationId xmlns:a16="http://schemas.microsoft.com/office/drawing/2014/main" id="{39C6CE87-CE0D-4026-9DA0-094A8DA8AEAE}"/>
              </a:ext>
              <a:ext uri="{C183D7F6-B498-43B3-948B-1728B52AA6E4}">
                <adec:decorative xmlns:adec="http://schemas.microsoft.com/office/drawing/2017/decorative" val="1"/>
              </a:ext>
            </a:extLst>
          </p:cNvPr>
          <p:cNvSpPr/>
          <p:nvPr/>
        </p:nvSpPr>
        <p:spPr>
          <a:xfrm>
            <a:off x="8609763" y="2577903"/>
            <a:ext cx="175260" cy="18288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3401899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nSpc>
                <a:spcPct val="100000"/>
              </a:lnSpc>
              <a:spcBef>
                <a:spcPts val="0"/>
              </a:spcBef>
            </a:pPr>
            <a:r>
              <a:rPr lang="de-DE" dirty="0">
                <a:latin typeface="Calibri"/>
                <a:cs typeface="Calibri"/>
              </a:rPr>
              <a:t>Beispiel Hormon Drospirenon: Risikobewertung</a:t>
            </a:r>
            <a:endParaRPr lang="en-US" dirty="0"/>
          </a:p>
        </p:txBody>
      </p:sp>
      <p:sp>
        <p:nvSpPr>
          <p:cNvPr id="5" name="Rechteck 4">
            <a:extLst>
              <a:ext uri="{FF2B5EF4-FFF2-40B4-BE49-F238E27FC236}">
                <a16:creationId xmlns:a16="http://schemas.microsoft.com/office/drawing/2014/main" id="{308815EF-303A-B4E5-94DC-CF8AB6468EA2}"/>
              </a:ext>
            </a:extLst>
          </p:cNvPr>
          <p:cNvSpPr/>
          <p:nvPr/>
        </p:nvSpPr>
        <p:spPr>
          <a:xfrm>
            <a:off x="548979" y="1287200"/>
            <a:ext cx="5109015" cy="1477328"/>
          </a:xfrm>
          <a:prstGeom prst="rect">
            <a:avLst/>
          </a:prstGeom>
        </p:spPr>
        <p:txBody>
          <a:bodyPr wrap="square" lIns="0" tIns="45720" rIns="0" bIns="45720" anchor="t">
            <a:spAutoFit/>
          </a:bodyPr>
          <a:lstStyle/>
          <a:p>
            <a:pPr>
              <a:buClr>
                <a:schemeClr val="accent1"/>
              </a:buClr>
            </a:pPr>
            <a:r>
              <a:rPr lang="de-DE" sz="1500" b="1" dirty="0">
                <a:latin typeface="Calibri"/>
                <a:ea typeface="Calibri"/>
                <a:cs typeface="Calibri"/>
              </a:rPr>
              <a:t>Risikobewertung - Abschätzung des Risikos mittels Risikoquotienten (RQ)</a:t>
            </a:r>
            <a:endParaRPr lang="en-US" dirty="0"/>
          </a:p>
          <a:p>
            <a:endParaRPr lang="de-DE" sz="1500" dirty="0">
              <a:latin typeface="Calibri"/>
              <a:ea typeface="Calibri"/>
              <a:cs typeface="Calibri"/>
            </a:endParaRPr>
          </a:p>
          <a:p>
            <a:r>
              <a:rPr lang="de-DE" sz="1500" dirty="0">
                <a:latin typeface="Calibri"/>
                <a:ea typeface="Calibri"/>
                <a:cs typeface="Calibri"/>
              </a:rPr>
              <a:t>Ermittlung des Risikos aus</a:t>
            </a:r>
          </a:p>
          <a:p>
            <a:pPr marL="285750" indent="-285750">
              <a:buClr>
                <a:schemeClr val="accent1"/>
              </a:buClr>
              <a:buFont typeface="Arial" panose="020B0604020202020204" pitchFamily="34" charset="0"/>
              <a:buChar char="•"/>
            </a:pPr>
            <a:r>
              <a:rPr lang="de-DE" sz="1500" dirty="0">
                <a:solidFill>
                  <a:srgbClr val="000000"/>
                </a:solidFill>
                <a:latin typeface="Calibri"/>
                <a:ea typeface="Calibri"/>
                <a:cs typeface="Calibri"/>
              </a:rPr>
              <a:t>Exposition (PEC) durch</a:t>
            </a:r>
          </a:p>
          <a:p>
            <a:pPr marL="285750" indent="-285750">
              <a:buClr>
                <a:schemeClr val="accent1"/>
              </a:buClr>
              <a:buFont typeface="Arial" panose="020B0604020202020204" pitchFamily="34" charset="0"/>
              <a:buChar char="•"/>
            </a:pPr>
            <a:r>
              <a:rPr lang="de-DE" sz="1500" dirty="0">
                <a:solidFill>
                  <a:srgbClr val="000000"/>
                </a:solidFill>
                <a:latin typeface="Calibri"/>
                <a:ea typeface="Calibri"/>
                <a:cs typeface="Calibri"/>
              </a:rPr>
              <a:t>(Nicht-)Effektkonzentration (PNEC)</a:t>
            </a:r>
          </a:p>
        </p:txBody>
      </p:sp>
      <p:sp>
        <p:nvSpPr>
          <p:cNvPr id="3" name="Rechteck 4">
            <a:extLst>
              <a:ext uri="{FF2B5EF4-FFF2-40B4-BE49-F238E27FC236}">
                <a16:creationId xmlns:a16="http://schemas.microsoft.com/office/drawing/2014/main" id="{733766FE-3445-4D5E-1F80-8F89028D452F}"/>
              </a:ext>
            </a:extLst>
          </p:cNvPr>
          <p:cNvSpPr/>
          <p:nvPr/>
        </p:nvSpPr>
        <p:spPr>
          <a:xfrm>
            <a:off x="548979" y="3344599"/>
            <a:ext cx="1957106" cy="1477328"/>
          </a:xfrm>
          <a:prstGeom prst="rect">
            <a:avLst/>
          </a:prstGeom>
        </p:spPr>
        <p:txBody>
          <a:bodyPr wrap="square" lIns="0" tIns="45720" rIns="0" bIns="45720" anchor="t">
            <a:spAutoFit/>
          </a:bodyPr>
          <a:lstStyle/>
          <a:p>
            <a:r>
              <a:rPr lang="de-DE" sz="1500">
                <a:solidFill>
                  <a:srgbClr val="000000"/>
                </a:solidFill>
                <a:latin typeface="Calibri"/>
                <a:ea typeface="Calibri"/>
                <a:cs typeface="Calibri"/>
              </a:rPr>
              <a:t>Ergebnis: </a:t>
            </a:r>
            <a:endParaRPr lang="en-US"/>
          </a:p>
          <a:p>
            <a:r>
              <a:rPr lang="de-DE" sz="1500">
                <a:solidFill>
                  <a:schemeClr val="tx2"/>
                </a:solidFill>
                <a:latin typeface="Calibri"/>
                <a:ea typeface="Calibri"/>
                <a:cs typeface="Calibri"/>
              </a:rPr>
              <a:t>RQ &lt; 1  kein Risiko</a:t>
            </a:r>
            <a:endParaRPr lang="de-DE">
              <a:solidFill>
                <a:schemeClr val="tx2"/>
              </a:solidFill>
              <a:latin typeface="Cambria"/>
              <a:ea typeface="Cambria"/>
              <a:cs typeface="Calibri"/>
            </a:endParaRPr>
          </a:p>
          <a:p>
            <a:endParaRPr lang="de-DE" sz="1500">
              <a:solidFill>
                <a:schemeClr val="tx2"/>
              </a:solidFill>
              <a:latin typeface="Calibri"/>
              <a:ea typeface="Calibri"/>
              <a:cs typeface="Calibri"/>
            </a:endParaRPr>
          </a:p>
          <a:p>
            <a:endParaRPr lang="de-DE" sz="1500">
              <a:solidFill>
                <a:srgbClr val="C00000"/>
              </a:solidFill>
              <a:latin typeface="Calibri"/>
              <a:ea typeface="Calibri"/>
              <a:cs typeface="Calibri"/>
            </a:endParaRPr>
          </a:p>
          <a:p>
            <a:r>
              <a:rPr lang="de-DE" sz="1500">
                <a:solidFill>
                  <a:srgbClr val="C00000"/>
                </a:solidFill>
                <a:latin typeface="Calibri"/>
                <a:ea typeface="Calibri"/>
                <a:cs typeface="Calibri"/>
              </a:rPr>
              <a:t>RQ ≥ 1  Umweltrisiko</a:t>
            </a:r>
            <a:r>
              <a:rPr lang="de-DE" sz="1500">
                <a:latin typeface="Calibri"/>
                <a:ea typeface="Calibri"/>
                <a:cs typeface="Calibri"/>
              </a:rPr>
              <a:t> </a:t>
            </a:r>
            <a:endParaRPr lang="de-DE"/>
          </a:p>
          <a:p>
            <a:endParaRPr lang="de-DE" sz="1500">
              <a:latin typeface="Calibri"/>
              <a:ea typeface="Calibri"/>
              <a:cs typeface="Calibri"/>
            </a:endParaRPr>
          </a:p>
        </p:txBody>
      </p:sp>
      <p:sp>
        <p:nvSpPr>
          <p:cNvPr id="10" name="Rechteck 4">
            <a:extLst>
              <a:ext uri="{FF2B5EF4-FFF2-40B4-BE49-F238E27FC236}">
                <a16:creationId xmlns:a16="http://schemas.microsoft.com/office/drawing/2014/main" id="{5A72B620-B271-1321-A2C8-F0D4A261AF61}"/>
              </a:ext>
            </a:extLst>
          </p:cNvPr>
          <p:cNvSpPr/>
          <p:nvPr/>
        </p:nvSpPr>
        <p:spPr>
          <a:xfrm>
            <a:off x="2398560" y="3261471"/>
            <a:ext cx="3162452" cy="2462213"/>
          </a:xfrm>
          <a:prstGeom prst="rect">
            <a:avLst/>
          </a:prstGeom>
        </p:spPr>
        <p:txBody>
          <a:bodyPr wrap="square" lIns="0" tIns="45720" rIns="0" bIns="45720" anchor="t">
            <a:spAutoFit/>
          </a:bodyPr>
          <a:lstStyle/>
          <a:p>
            <a:endParaRPr lang="de-DE" sz="1600" dirty="0">
              <a:solidFill>
                <a:srgbClr val="1B183C"/>
              </a:solidFill>
              <a:latin typeface="wingdings"/>
              <a:ea typeface="Calibri"/>
              <a:cs typeface="Calibri"/>
              <a:sym typeface="wingdings"/>
            </a:endParaRPr>
          </a:p>
          <a:p>
            <a:r>
              <a:rPr lang="de-DE" sz="1600" dirty="0">
                <a:solidFill>
                  <a:srgbClr val="1B183C"/>
                </a:solidFill>
                <a:latin typeface="wingdings"/>
                <a:ea typeface="Calibri"/>
                <a:cs typeface="Calibri"/>
                <a:sym typeface="wingdings"/>
              </a:rPr>
              <a:t>à</a:t>
            </a:r>
            <a:r>
              <a:rPr lang="de-DE" sz="1500" dirty="0">
                <a:latin typeface="Calibri"/>
                <a:ea typeface="Calibri"/>
                <a:cs typeface="Calibri"/>
              </a:rPr>
              <a:t> UBA erteilt Einvernehmen ohne Umweltauflagen</a:t>
            </a:r>
            <a:endParaRPr lang="de-DE" dirty="0">
              <a:ea typeface="Cambria"/>
            </a:endParaRPr>
          </a:p>
          <a:p>
            <a:endParaRPr lang="de-DE" sz="1600" dirty="0">
              <a:solidFill>
                <a:srgbClr val="1B183C"/>
              </a:solidFill>
              <a:latin typeface="wingdings"/>
              <a:ea typeface="Calibri"/>
              <a:cs typeface="Calibri"/>
              <a:sym typeface="wingdings"/>
            </a:endParaRPr>
          </a:p>
          <a:p>
            <a:r>
              <a:rPr lang="de-DE" sz="1600" dirty="0">
                <a:solidFill>
                  <a:srgbClr val="1B183C"/>
                </a:solidFill>
                <a:latin typeface="wingdings"/>
                <a:ea typeface="Calibri"/>
                <a:cs typeface="Calibri"/>
                <a:sym typeface="wingdings"/>
              </a:rPr>
              <a:t>à</a:t>
            </a:r>
            <a:r>
              <a:rPr lang="de-DE" sz="1500" dirty="0">
                <a:latin typeface="Calibri"/>
                <a:ea typeface="Calibri"/>
                <a:cs typeface="Calibri"/>
              </a:rPr>
              <a:t> UBA erteilt Einvernehmen mit Auflagen z. B. spezielle Kennzeichnung oder Entsorgungsempfehlungen</a:t>
            </a:r>
            <a:endParaRPr lang="de-DE" dirty="0">
              <a:ea typeface="Cambria"/>
            </a:endParaRPr>
          </a:p>
          <a:p>
            <a:endParaRPr lang="de-DE" sz="1500" b="1" dirty="0">
              <a:latin typeface="Calibri"/>
              <a:ea typeface="Calibri"/>
              <a:cs typeface="Calibri"/>
            </a:endParaRPr>
          </a:p>
          <a:p>
            <a:pPr>
              <a:buClr>
                <a:srgbClr val="009BD5"/>
              </a:buClr>
            </a:pPr>
            <a:endParaRPr lang="de-DE" sz="1500" dirty="0">
              <a:latin typeface="Calibri"/>
              <a:ea typeface="Calibri"/>
              <a:cs typeface="Calibri"/>
            </a:endParaRPr>
          </a:p>
          <a:p>
            <a:endParaRPr lang="de-DE" sz="1500" dirty="0">
              <a:latin typeface="Calibri"/>
              <a:ea typeface="Calibri"/>
              <a:cs typeface="Calibri"/>
            </a:endParaRPr>
          </a:p>
        </p:txBody>
      </p:sp>
      <p:sp>
        <p:nvSpPr>
          <p:cNvPr id="22" name="TextBox 21">
            <a:extLst>
              <a:ext uri="{FF2B5EF4-FFF2-40B4-BE49-F238E27FC236}">
                <a16:creationId xmlns:a16="http://schemas.microsoft.com/office/drawing/2014/main" id="{3A5C82A8-8D05-E369-BB9A-0B673549D2DA}"/>
              </a:ext>
            </a:extLst>
          </p:cNvPr>
          <p:cNvSpPr txBox="1"/>
          <p:nvPr/>
        </p:nvSpPr>
        <p:spPr>
          <a:xfrm>
            <a:off x="6036744" y="2024491"/>
            <a:ext cx="526799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005F85"/>
                </a:solidFill>
                <a:latin typeface="Calibri"/>
                <a:ea typeface="Cambria"/>
                <a:cs typeface="Calibri"/>
              </a:rPr>
              <a:t>RQ = PEC / PNEC </a:t>
            </a:r>
            <a:endParaRPr lang="en-US"/>
          </a:p>
          <a:p>
            <a:r>
              <a:rPr lang="en-US" b="1">
                <a:solidFill>
                  <a:srgbClr val="005F85"/>
                </a:solidFill>
                <a:latin typeface="Calibri"/>
                <a:ea typeface="Cambria"/>
                <a:cs typeface="Calibri"/>
              </a:rPr>
              <a:t>RQ = 0,000015 / 0,000023 = </a:t>
            </a:r>
            <a:r>
              <a:rPr lang="en-US" b="1">
                <a:solidFill>
                  <a:schemeClr val="tx2"/>
                </a:solidFill>
                <a:latin typeface="Calibri"/>
                <a:ea typeface="Cambria"/>
                <a:cs typeface="Calibri"/>
              </a:rPr>
              <a:t>0,652</a:t>
            </a:r>
            <a:endParaRPr lang="en-US">
              <a:solidFill>
                <a:schemeClr val="tx2"/>
              </a:solidFill>
            </a:endParaRPr>
          </a:p>
        </p:txBody>
      </p:sp>
      <p:sp>
        <p:nvSpPr>
          <p:cNvPr id="12" name="TextBox 11">
            <a:extLst>
              <a:ext uri="{FF2B5EF4-FFF2-40B4-BE49-F238E27FC236}">
                <a16:creationId xmlns:a16="http://schemas.microsoft.com/office/drawing/2014/main" id="{EEDEFB49-0884-5591-E4A3-CC472761D418}"/>
              </a:ext>
            </a:extLst>
          </p:cNvPr>
          <p:cNvSpPr txBox="1"/>
          <p:nvPr/>
        </p:nvSpPr>
        <p:spPr>
          <a:xfrm>
            <a:off x="6051256" y="3434356"/>
            <a:ext cx="5175543" cy="235449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500" b="1" dirty="0" err="1">
                <a:solidFill>
                  <a:srgbClr val="005F85"/>
                </a:solidFill>
                <a:latin typeface="Calibri"/>
                <a:ea typeface="Cambria"/>
                <a:cs typeface="Calibri"/>
              </a:rPr>
              <a:t>Fachinformation</a:t>
            </a:r>
            <a:endParaRPr lang="en-US" sz="1500" b="1" dirty="0">
              <a:solidFill>
                <a:srgbClr val="005F85"/>
              </a:solidFill>
              <a:latin typeface="Calibri"/>
              <a:ea typeface="Cambria"/>
              <a:cs typeface="Calibri"/>
            </a:endParaRPr>
          </a:p>
          <a:p>
            <a:r>
              <a:rPr lang="en-US" sz="1400" dirty="0">
                <a:solidFill>
                  <a:srgbClr val="005F85"/>
                </a:solidFill>
                <a:latin typeface="Calibri"/>
                <a:ea typeface="Cambria"/>
                <a:cs typeface="Calibri"/>
              </a:rPr>
              <a:t>Kommunikation </a:t>
            </a:r>
            <a:r>
              <a:rPr lang="en-US" sz="1400" dirty="0" err="1">
                <a:solidFill>
                  <a:srgbClr val="005F85"/>
                </a:solidFill>
                <a:latin typeface="Calibri"/>
                <a:ea typeface="Cambria"/>
                <a:cs typeface="Calibri"/>
              </a:rPr>
              <a:t>eines</a:t>
            </a:r>
            <a:r>
              <a:rPr lang="en-US" sz="1400" dirty="0">
                <a:solidFill>
                  <a:srgbClr val="005F85"/>
                </a:solidFill>
                <a:latin typeface="Calibri"/>
                <a:ea typeface="Cambria"/>
                <a:cs typeface="Calibri"/>
              </a:rPr>
              <a:t> </a:t>
            </a:r>
            <a:r>
              <a:rPr lang="en-US" sz="1400" dirty="0" err="1">
                <a:solidFill>
                  <a:srgbClr val="005F85"/>
                </a:solidFill>
                <a:latin typeface="Calibri"/>
                <a:ea typeface="Cambria"/>
                <a:cs typeface="Calibri"/>
              </a:rPr>
              <a:t>nicht</a:t>
            </a:r>
            <a:r>
              <a:rPr lang="en-US" sz="1400" dirty="0">
                <a:solidFill>
                  <a:srgbClr val="005F85"/>
                </a:solidFill>
                <a:latin typeface="Calibri"/>
                <a:ea typeface="Cambria"/>
                <a:cs typeface="Calibri"/>
              </a:rPr>
              <a:t> </a:t>
            </a:r>
            <a:r>
              <a:rPr lang="en-US" sz="1400" dirty="0" err="1">
                <a:solidFill>
                  <a:srgbClr val="005F85"/>
                </a:solidFill>
                <a:latin typeface="Calibri"/>
                <a:ea typeface="Cambria"/>
                <a:cs typeface="Calibri"/>
              </a:rPr>
              <a:t>auszuschließenden</a:t>
            </a:r>
            <a:r>
              <a:rPr lang="en-US" sz="1400" dirty="0">
                <a:solidFill>
                  <a:srgbClr val="005F85"/>
                </a:solidFill>
                <a:latin typeface="Calibri"/>
                <a:ea typeface="Cambria"/>
                <a:cs typeface="Calibri"/>
              </a:rPr>
              <a:t> </a:t>
            </a:r>
            <a:r>
              <a:rPr lang="en-US" sz="1400" dirty="0" err="1">
                <a:solidFill>
                  <a:srgbClr val="005F85"/>
                </a:solidFill>
                <a:latin typeface="Calibri"/>
                <a:ea typeface="Cambria"/>
                <a:cs typeface="Calibri"/>
              </a:rPr>
              <a:t>Umweltrisikos</a:t>
            </a:r>
            <a:r>
              <a:rPr lang="en-US" sz="1400" dirty="0">
                <a:solidFill>
                  <a:srgbClr val="005F85"/>
                </a:solidFill>
                <a:latin typeface="Calibri"/>
                <a:ea typeface="Cambria"/>
                <a:cs typeface="Calibri"/>
              </a:rPr>
              <a:t> </a:t>
            </a:r>
            <a:r>
              <a:rPr lang="en-US" sz="1400" dirty="0" err="1">
                <a:solidFill>
                  <a:srgbClr val="005F85"/>
                </a:solidFill>
                <a:latin typeface="Calibri"/>
                <a:ea typeface="Cambria"/>
                <a:cs typeface="Calibri"/>
              </a:rPr>
              <a:t>aus</a:t>
            </a:r>
            <a:r>
              <a:rPr lang="en-US" sz="1400" dirty="0">
                <a:solidFill>
                  <a:srgbClr val="005F85"/>
                </a:solidFill>
                <a:latin typeface="Calibri"/>
                <a:ea typeface="Cambria"/>
                <a:cs typeface="Calibri"/>
              </a:rPr>
              <a:t> </a:t>
            </a:r>
            <a:r>
              <a:rPr lang="en-US" sz="1400" dirty="0" err="1">
                <a:solidFill>
                  <a:srgbClr val="005F85"/>
                </a:solidFill>
                <a:latin typeface="Calibri"/>
                <a:ea typeface="Cambria"/>
                <a:cs typeface="Calibri"/>
              </a:rPr>
              <a:t>Vorsorgegründen</a:t>
            </a:r>
            <a:r>
              <a:rPr lang="en-US" sz="1400" dirty="0">
                <a:solidFill>
                  <a:srgbClr val="005F85"/>
                </a:solidFill>
                <a:latin typeface="Calibri"/>
                <a:ea typeface="Cambria"/>
                <a:cs typeface="Calibri"/>
              </a:rPr>
              <a:t>:</a:t>
            </a:r>
          </a:p>
          <a:p>
            <a:endParaRPr lang="en-US" sz="1400" dirty="0">
              <a:solidFill>
                <a:srgbClr val="005F85"/>
              </a:solidFill>
              <a:latin typeface="Calibri"/>
              <a:ea typeface="Cambria"/>
              <a:cs typeface="Calibri"/>
            </a:endParaRPr>
          </a:p>
          <a:p>
            <a:pPr marL="285750" indent="-285750">
              <a:buClr>
                <a:schemeClr val="accent1"/>
              </a:buClr>
              <a:buFont typeface="Arial" panose="020B0604020202020204" pitchFamily="34" charset="0"/>
              <a:buChar char="•"/>
            </a:pPr>
            <a:r>
              <a:rPr lang="en-US" sz="1500" b="1" i="1" dirty="0">
                <a:latin typeface="Calibri"/>
                <a:ea typeface="Cambria"/>
                <a:cs typeface="Calibri"/>
              </a:rPr>
              <a:t>5.3 </a:t>
            </a:r>
            <a:r>
              <a:rPr lang="en-US" sz="1500" i="1" dirty="0" err="1">
                <a:latin typeface="Calibri"/>
                <a:ea typeface="Cambria"/>
                <a:cs typeface="Calibri"/>
              </a:rPr>
              <a:t>Studien</a:t>
            </a:r>
            <a:r>
              <a:rPr lang="en-US" sz="1500" i="1" dirty="0">
                <a:latin typeface="Calibri"/>
                <a:ea typeface="Cambria"/>
                <a:cs typeface="Calibri"/>
              </a:rPr>
              <a:t> </a:t>
            </a:r>
            <a:r>
              <a:rPr lang="en-US" sz="1500" i="1" dirty="0" err="1">
                <a:latin typeface="Calibri"/>
                <a:ea typeface="Cambria"/>
                <a:cs typeface="Calibri"/>
              </a:rPr>
              <a:t>mit</a:t>
            </a:r>
            <a:r>
              <a:rPr lang="en-US" sz="1500" i="1" dirty="0">
                <a:latin typeface="Calibri"/>
                <a:ea typeface="Cambria"/>
                <a:cs typeface="Calibri"/>
              </a:rPr>
              <a:t> </a:t>
            </a:r>
            <a:r>
              <a:rPr lang="en-US" sz="1500" i="1" dirty="0" err="1">
                <a:latin typeface="Calibri"/>
                <a:ea typeface="Cambria"/>
                <a:cs typeface="Calibri"/>
              </a:rPr>
              <a:t>Drospirenon</a:t>
            </a:r>
            <a:r>
              <a:rPr lang="en-US" sz="1500" i="1" dirty="0">
                <a:latin typeface="Calibri"/>
                <a:ea typeface="Cambria"/>
                <a:cs typeface="Calibri"/>
              </a:rPr>
              <a:t> </a:t>
            </a:r>
            <a:r>
              <a:rPr lang="en-US" sz="1500" i="1" dirty="0" err="1">
                <a:latin typeface="Calibri"/>
                <a:ea typeface="Cambria"/>
                <a:cs typeface="Calibri"/>
              </a:rPr>
              <a:t>zur</a:t>
            </a:r>
            <a:r>
              <a:rPr lang="en-US" sz="1500" i="1" dirty="0">
                <a:latin typeface="Calibri"/>
                <a:ea typeface="Cambria"/>
                <a:cs typeface="Calibri"/>
              </a:rPr>
              <a:t> </a:t>
            </a:r>
            <a:r>
              <a:rPr lang="en-US" sz="1500" i="1" dirty="0" err="1">
                <a:latin typeface="Calibri"/>
                <a:ea typeface="Cambria"/>
                <a:cs typeface="Calibri"/>
              </a:rPr>
              <a:t>Beurteilung</a:t>
            </a:r>
            <a:r>
              <a:rPr lang="en-US" sz="1500" i="1" dirty="0">
                <a:latin typeface="Calibri"/>
                <a:ea typeface="Cambria"/>
                <a:cs typeface="Calibri"/>
              </a:rPr>
              <a:t> der </a:t>
            </a:r>
            <a:r>
              <a:rPr lang="en-US" sz="1500" i="1" dirty="0" err="1">
                <a:latin typeface="Calibri"/>
                <a:ea typeface="Cambria"/>
                <a:cs typeface="Calibri"/>
              </a:rPr>
              <a:t>Risiken</a:t>
            </a:r>
            <a:r>
              <a:rPr lang="en-US" sz="1500" i="1" dirty="0">
                <a:latin typeface="Calibri"/>
                <a:ea typeface="Cambria"/>
                <a:cs typeface="Calibri"/>
              </a:rPr>
              <a:t> für die Umwelt </a:t>
            </a:r>
            <a:r>
              <a:rPr lang="en-US" sz="1500" i="1" dirty="0" err="1">
                <a:latin typeface="Calibri"/>
                <a:ea typeface="Cambria"/>
                <a:cs typeface="Calibri"/>
              </a:rPr>
              <a:t>haben</a:t>
            </a:r>
            <a:r>
              <a:rPr lang="en-US" sz="1500" i="1" dirty="0">
                <a:latin typeface="Calibri"/>
                <a:ea typeface="Cambria"/>
                <a:cs typeface="Calibri"/>
              </a:rPr>
              <a:t> </a:t>
            </a:r>
            <a:r>
              <a:rPr lang="en-US" sz="1500" i="1" dirty="0" err="1">
                <a:latin typeface="Calibri"/>
                <a:ea typeface="Cambria"/>
                <a:cs typeface="Calibri"/>
              </a:rPr>
              <a:t>gezeigt</a:t>
            </a:r>
            <a:r>
              <a:rPr lang="en-US" sz="1500" i="1" dirty="0">
                <a:latin typeface="Calibri"/>
                <a:ea typeface="Cambria"/>
                <a:cs typeface="Calibri"/>
              </a:rPr>
              <a:t>, </a:t>
            </a:r>
            <a:r>
              <a:rPr lang="en-US" sz="1500" i="1" dirty="0" err="1">
                <a:latin typeface="Calibri"/>
                <a:ea typeface="Cambria"/>
                <a:cs typeface="Calibri"/>
              </a:rPr>
              <a:t>dass</a:t>
            </a:r>
            <a:r>
              <a:rPr lang="en-US" sz="1500" i="1" dirty="0">
                <a:latin typeface="Calibri"/>
                <a:ea typeface="Cambria"/>
                <a:cs typeface="Calibri"/>
              </a:rPr>
              <a:t> </a:t>
            </a:r>
            <a:r>
              <a:rPr lang="en-US" sz="1500" i="1" dirty="0" err="1">
                <a:latin typeface="Calibri"/>
                <a:ea typeface="Cambria"/>
                <a:cs typeface="Calibri"/>
              </a:rPr>
              <a:t>Drospirenon</a:t>
            </a:r>
            <a:r>
              <a:rPr lang="en-US" sz="1500" i="1" dirty="0">
                <a:latin typeface="Calibri"/>
                <a:ea typeface="Cambria"/>
                <a:cs typeface="Calibri"/>
              </a:rPr>
              <a:t> </a:t>
            </a:r>
            <a:r>
              <a:rPr lang="en-US" sz="1500" i="1" dirty="0" err="1">
                <a:latin typeface="Calibri"/>
                <a:ea typeface="Cambria"/>
                <a:cs typeface="Calibri"/>
              </a:rPr>
              <a:t>ein</a:t>
            </a:r>
            <a:r>
              <a:rPr lang="en-US" sz="1500" i="1" dirty="0">
                <a:latin typeface="Calibri"/>
                <a:ea typeface="Cambria"/>
                <a:cs typeface="Calibri"/>
              </a:rPr>
              <a:t> </a:t>
            </a:r>
            <a:r>
              <a:rPr lang="en-US" sz="1500" i="1" dirty="0" err="1">
                <a:latin typeface="Calibri"/>
                <a:ea typeface="Cambria"/>
                <a:cs typeface="Calibri"/>
              </a:rPr>
              <a:t>Risiko</a:t>
            </a:r>
            <a:r>
              <a:rPr lang="en-US" sz="1500" i="1" dirty="0">
                <a:latin typeface="Calibri"/>
                <a:ea typeface="Cambria"/>
                <a:cs typeface="Calibri"/>
              </a:rPr>
              <a:t> für die </a:t>
            </a:r>
            <a:r>
              <a:rPr lang="en-US" sz="1500" i="1" dirty="0" err="1">
                <a:latin typeface="Calibri"/>
                <a:ea typeface="Cambria"/>
                <a:cs typeface="Calibri"/>
              </a:rPr>
              <a:t>aquatische</a:t>
            </a:r>
            <a:r>
              <a:rPr lang="en-US" sz="1500" i="1" dirty="0">
                <a:latin typeface="Calibri"/>
                <a:ea typeface="Cambria"/>
                <a:cs typeface="Calibri"/>
              </a:rPr>
              <a:t> Umwelt </a:t>
            </a:r>
            <a:r>
              <a:rPr lang="en-US" sz="1500" i="1" dirty="0" err="1">
                <a:latin typeface="Calibri"/>
                <a:ea typeface="Cambria"/>
                <a:cs typeface="Calibri"/>
              </a:rPr>
              <a:t>darstellen</a:t>
            </a:r>
            <a:r>
              <a:rPr lang="en-US" sz="1500" i="1" dirty="0">
                <a:latin typeface="Calibri"/>
                <a:ea typeface="Cambria"/>
                <a:cs typeface="Calibri"/>
              </a:rPr>
              <a:t> </a:t>
            </a:r>
            <a:r>
              <a:rPr lang="en-US" sz="1500" i="1" dirty="0" err="1">
                <a:latin typeface="Calibri"/>
                <a:ea typeface="Cambria"/>
                <a:cs typeface="Calibri"/>
              </a:rPr>
              <a:t>kann</a:t>
            </a:r>
            <a:r>
              <a:rPr lang="en-US" sz="1500" i="1" dirty="0">
                <a:latin typeface="Calibri"/>
                <a:ea typeface="Cambria"/>
                <a:cs typeface="Calibri"/>
              </a:rPr>
              <a:t> (</a:t>
            </a:r>
            <a:r>
              <a:rPr lang="en-US" sz="1500" i="1" dirty="0" err="1">
                <a:latin typeface="Calibri"/>
                <a:ea typeface="Cambria"/>
                <a:cs typeface="Calibri"/>
              </a:rPr>
              <a:t>siehe</a:t>
            </a:r>
            <a:r>
              <a:rPr lang="en-US" sz="1500" i="1" dirty="0">
                <a:latin typeface="Calibri"/>
                <a:ea typeface="Cambria"/>
                <a:cs typeface="Calibri"/>
              </a:rPr>
              <a:t> </a:t>
            </a:r>
            <a:r>
              <a:rPr lang="en-US" sz="1500" i="1" dirty="0" err="1">
                <a:latin typeface="Calibri"/>
                <a:ea typeface="Cambria"/>
                <a:cs typeface="Calibri"/>
              </a:rPr>
              <a:t>Abschnitt</a:t>
            </a:r>
            <a:r>
              <a:rPr lang="en-US" sz="1500" i="1" dirty="0">
                <a:latin typeface="Calibri"/>
                <a:ea typeface="Cambria"/>
                <a:cs typeface="Calibri"/>
              </a:rPr>
              <a:t> 6.6). </a:t>
            </a:r>
          </a:p>
          <a:p>
            <a:pPr marL="285750" indent="-285750">
              <a:buClr>
                <a:schemeClr val="accent1"/>
              </a:buClr>
              <a:buFont typeface="Arial" panose="020B0604020202020204" pitchFamily="34" charset="0"/>
              <a:buChar char="•"/>
            </a:pPr>
            <a:endParaRPr lang="en-US" sz="1500" i="1" dirty="0">
              <a:latin typeface="Calibri"/>
              <a:ea typeface="Cambria"/>
              <a:cs typeface="Calibri"/>
            </a:endParaRPr>
          </a:p>
          <a:p>
            <a:pPr marL="285750" indent="-285750">
              <a:buClr>
                <a:schemeClr val="accent1"/>
              </a:buClr>
              <a:buFont typeface="Arial" panose="020B0604020202020204" pitchFamily="34" charset="0"/>
              <a:buChar char="•"/>
            </a:pPr>
            <a:r>
              <a:rPr lang="en-US" sz="1500" b="1" i="1" dirty="0">
                <a:latin typeface="Calibri"/>
                <a:ea typeface="Cambria"/>
                <a:cs typeface="Calibri"/>
              </a:rPr>
              <a:t>6.6</a:t>
            </a:r>
            <a:r>
              <a:rPr lang="en-US" sz="1500" i="1" dirty="0">
                <a:latin typeface="Calibri"/>
                <a:ea typeface="Cambria"/>
                <a:cs typeface="Calibri"/>
              </a:rPr>
              <a:t> </a:t>
            </a:r>
            <a:r>
              <a:rPr lang="en-US" sz="1500" i="1" dirty="0" err="1">
                <a:latin typeface="Calibri"/>
                <a:ea typeface="Cambria"/>
                <a:cs typeface="Calibri"/>
              </a:rPr>
              <a:t>Arzneimittel</a:t>
            </a:r>
            <a:r>
              <a:rPr lang="en-US" sz="1500" i="1" dirty="0">
                <a:latin typeface="Calibri"/>
                <a:ea typeface="Cambria"/>
                <a:cs typeface="Calibri"/>
              </a:rPr>
              <a:t>, die </a:t>
            </a:r>
            <a:r>
              <a:rPr lang="en-US" sz="1500" i="1" dirty="0" err="1">
                <a:latin typeface="Calibri"/>
                <a:ea typeface="Cambria"/>
                <a:cs typeface="Calibri"/>
              </a:rPr>
              <a:t>Drospirenon</a:t>
            </a:r>
            <a:r>
              <a:rPr lang="en-US" sz="1500" i="1" dirty="0">
                <a:latin typeface="Calibri"/>
                <a:ea typeface="Cambria"/>
                <a:cs typeface="Calibri"/>
              </a:rPr>
              <a:t> </a:t>
            </a:r>
            <a:r>
              <a:rPr lang="en-US" sz="1500" i="1" dirty="0" err="1">
                <a:latin typeface="Calibri"/>
                <a:ea typeface="Cambria"/>
                <a:cs typeface="Calibri"/>
              </a:rPr>
              <a:t>enthalten</a:t>
            </a:r>
            <a:r>
              <a:rPr lang="en-US" sz="1500" i="1" dirty="0">
                <a:latin typeface="Calibri"/>
                <a:ea typeface="Cambria"/>
                <a:cs typeface="Calibri"/>
              </a:rPr>
              <a:t>, </a:t>
            </a:r>
            <a:r>
              <a:rPr lang="en-US" sz="1500" i="1" dirty="0" err="1">
                <a:latin typeface="Calibri"/>
                <a:ea typeface="Cambria"/>
                <a:cs typeface="Calibri"/>
              </a:rPr>
              <a:t>können</a:t>
            </a:r>
            <a:r>
              <a:rPr lang="en-US" sz="1500" i="1" dirty="0">
                <a:latin typeface="Calibri"/>
                <a:ea typeface="Cambria"/>
                <a:cs typeface="Calibri"/>
              </a:rPr>
              <a:t> </a:t>
            </a:r>
            <a:r>
              <a:rPr lang="en-US" sz="1500" i="1" dirty="0" err="1">
                <a:latin typeface="Calibri"/>
                <a:ea typeface="Cambria"/>
                <a:cs typeface="Calibri"/>
              </a:rPr>
              <a:t>ein</a:t>
            </a:r>
            <a:r>
              <a:rPr lang="en-US" sz="1500" i="1" dirty="0">
                <a:latin typeface="Calibri"/>
                <a:ea typeface="Cambria"/>
                <a:cs typeface="Calibri"/>
              </a:rPr>
              <a:t> </a:t>
            </a:r>
            <a:r>
              <a:rPr lang="en-US" sz="1500" i="1" dirty="0" err="1">
                <a:latin typeface="Calibri"/>
                <a:ea typeface="Cambria"/>
                <a:cs typeface="Calibri"/>
              </a:rPr>
              <a:t>Risiko</a:t>
            </a:r>
            <a:r>
              <a:rPr lang="en-US" sz="1500" i="1" dirty="0">
                <a:latin typeface="Calibri"/>
                <a:ea typeface="Cambria"/>
                <a:cs typeface="Calibri"/>
              </a:rPr>
              <a:t> für die Umwelt </a:t>
            </a:r>
            <a:r>
              <a:rPr lang="en-US" sz="1500" i="1" dirty="0" err="1">
                <a:latin typeface="Calibri"/>
                <a:ea typeface="Cambria"/>
                <a:cs typeface="Calibri"/>
              </a:rPr>
              <a:t>darstellen</a:t>
            </a:r>
            <a:r>
              <a:rPr lang="en-US" sz="1500" i="1" dirty="0">
                <a:latin typeface="Calibri"/>
                <a:ea typeface="Cambria"/>
                <a:cs typeface="Calibri"/>
              </a:rPr>
              <a:t> (</a:t>
            </a:r>
            <a:r>
              <a:rPr lang="en-US" sz="1500" i="1" dirty="0" err="1">
                <a:latin typeface="Calibri"/>
                <a:ea typeface="Cambria"/>
                <a:cs typeface="Calibri"/>
              </a:rPr>
              <a:t>siehe</a:t>
            </a:r>
            <a:r>
              <a:rPr lang="en-US" sz="1500" i="1" dirty="0">
                <a:latin typeface="Calibri"/>
                <a:ea typeface="Cambria"/>
                <a:cs typeface="Calibri"/>
              </a:rPr>
              <a:t> </a:t>
            </a:r>
            <a:r>
              <a:rPr lang="en-US" sz="1500" i="1" dirty="0" err="1">
                <a:latin typeface="Calibri"/>
                <a:ea typeface="Cambria"/>
                <a:cs typeface="Calibri"/>
              </a:rPr>
              <a:t>Abschnitt</a:t>
            </a:r>
            <a:r>
              <a:rPr lang="en-US" sz="1500" i="1" dirty="0">
                <a:latin typeface="Calibri"/>
                <a:ea typeface="Cambria"/>
                <a:cs typeface="Calibri"/>
              </a:rPr>
              <a:t> 5.3).</a:t>
            </a:r>
          </a:p>
        </p:txBody>
      </p:sp>
      <p:sp>
        <p:nvSpPr>
          <p:cNvPr id="9" name="Text Placeholder 11">
            <a:extLst>
              <a:ext uri="{FF2B5EF4-FFF2-40B4-BE49-F238E27FC236}">
                <a16:creationId xmlns:a16="http://schemas.microsoft.com/office/drawing/2014/main" id="{0D50E2DA-6155-8C56-AC26-FF9430D5FC1F}"/>
              </a:ext>
            </a:extLst>
          </p:cNvPr>
          <p:cNvSpPr>
            <a:spLocks noGrp="1"/>
          </p:cNvSpPr>
          <p:nvPr>
            <p:ph type="body" sz="quarter" idx="15"/>
          </p:nvPr>
        </p:nvSpPr>
        <p:spPr>
          <a:xfrm>
            <a:off x="4936142" y="6245101"/>
            <a:ext cx="6658960" cy="284951"/>
          </a:xfrm>
        </p:spPr>
        <p:txBody>
          <a:bodyPr vert="horz" lIns="0" tIns="0" rIns="0" bIns="0" rtlCol="0" anchor="t">
            <a:noAutofit/>
          </a:bodyPr>
          <a:lstStyle/>
          <a:p>
            <a:r>
              <a:rPr lang="de-DE" dirty="0">
                <a:latin typeface="Calibri"/>
                <a:cs typeface="Calibri"/>
              </a:rPr>
              <a:t>Quelle: </a:t>
            </a:r>
            <a:r>
              <a:rPr lang="de-DE" dirty="0" err="1">
                <a:latin typeface="Calibri"/>
                <a:cs typeface="Calibri"/>
              </a:rPr>
              <a:t>Product</a:t>
            </a:r>
            <a:r>
              <a:rPr lang="de-DE" dirty="0">
                <a:latin typeface="Calibri"/>
                <a:cs typeface="Calibri"/>
              </a:rPr>
              <a:t> </a:t>
            </a:r>
            <a:r>
              <a:rPr lang="de-DE" dirty="0" err="1">
                <a:latin typeface="Calibri"/>
                <a:cs typeface="Calibri"/>
              </a:rPr>
              <a:t>information</a:t>
            </a:r>
            <a:r>
              <a:rPr lang="de-DE" dirty="0">
                <a:latin typeface="Calibri"/>
                <a:cs typeface="Calibri"/>
              </a:rPr>
              <a:t> </a:t>
            </a:r>
            <a:r>
              <a:rPr lang="de-DE" dirty="0" err="1">
                <a:latin typeface="Calibri"/>
                <a:cs typeface="Calibri"/>
              </a:rPr>
              <a:t>Drovelis</a:t>
            </a:r>
            <a:r>
              <a:rPr lang="de-DE" dirty="0">
                <a:latin typeface="Calibri"/>
                <a:cs typeface="Calibri"/>
              </a:rPr>
              <a:t>; </a:t>
            </a:r>
            <a:r>
              <a:rPr lang="de-DE" dirty="0">
                <a:solidFill>
                  <a:schemeClr val="accent2"/>
                </a:solidFill>
                <a:latin typeface="Calibri"/>
                <a:cs typeface="Calibri"/>
                <a:hlinkClick r:id="rId3">
                  <a:extLst>
                    <a:ext uri="{A12FA001-AC4F-418D-AE19-62706E023703}">
                      <ahyp:hlinkClr xmlns:ahyp="http://schemas.microsoft.com/office/drawing/2018/hyperlinkcolor" val="tx"/>
                    </a:ext>
                  </a:extLst>
                </a:hlinkClick>
              </a:rPr>
              <a:t>www.ema.europa.eu/en/medicines/human/EPAR/drovelis</a:t>
            </a:r>
            <a:endParaRPr lang="de-DE" dirty="0">
              <a:solidFill>
                <a:schemeClr val="accent2"/>
              </a:solidFill>
              <a:ea typeface="Calibri" panose="020F0502020204030204" pitchFamily="34" charset="0"/>
              <a:cs typeface="Calibri"/>
              <a:hlinkClick r:id="rId3">
                <a:extLst>
                  <a:ext uri="{A12FA001-AC4F-418D-AE19-62706E023703}">
                    <ahyp:hlinkClr xmlns:ahyp="http://schemas.microsoft.com/office/drawing/2018/hyperlinkcolor" val="tx"/>
                  </a:ext>
                </a:extLst>
              </a:hlinkClick>
            </a:endParaRPr>
          </a:p>
          <a:p>
            <a:endParaRPr lang="de-DE" dirty="0">
              <a:solidFill>
                <a:srgbClr val="000000"/>
              </a:solidFill>
              <a:ea typeface="Calibri"/>
              <a:cs typeface="Calibri"/>
            </a:endParaRPr>
          </a:p>
          <a:p>
            <a:endParaRPr lang="de-DE" dirty="0">
              <a:solidFill>
                <a:srgbClr val="000000"/>
              </a:solidFill>
              <a:ea typeface="Calibri"/>
              <a:cs typeface="Calibri"/>
            </a:endParaRPr>
          </a:p>
          <a:p>
            <a:endParaRPr lang="de-DE" dirty="0">
              <a:solidFill>
                <a:srgbClr val="000000"/>
              </a:solidFill>
              <a:ea typeface="Calibri"/>
              <a:cs typeface="Calibri"/>
            </a:endParaRPr>
          </a:p>
          <a:p>
            <a:endParaRPr lang="de-DE" dirty="0">
              <a:solidFill>
                <a:srgbClr val="005F85"/>
              </a:solidFill>
              <a:ea typeface="Calibri" panose="020F0502020204030204" pitchFamily="34" charset="0"/>
              <a:cs typeface="Calibri"/>
            </a:endParaRPr>
          </a:p>
          <a:p>
            <a:endParaRPr lang="de-DE" dirty="0">
              <a:ea typeface="Calibri" panose="020F0502020204030204" pitchFamily="34" charset="0"/>
              <a:cs typeface="Calibri"/>
            </a:endParaRPr>
          </a:p>
        </p:txBody>
      </p:sp>
      <p:sp>
        <p:nvSpPr>
          <p:cNvPr id="4" name="Textplatzhalter 3"/>
          <p:cNvSpPr>
            <a:spLocks noGrp="1"/>
          </p:cNvSpPr>
          <p:nvPr>
            <p:ph type="body" sz="quarter" idx="13"/>
          </p:nvPr>
        </p:nvSpPr>
        <p:spPr/>
        <p:txBody>
          <a:bodyPr vert="horz" lIns="0" tIns="0" rIns="0" bIns="0" rtlCol="0" anchor="t">
            <a:normAutofit/>
          </a:bodyPr>
          <a:lstStyle/>
          <a:p>
            <a:r>
              <a:rPr lang="de-DE">
                <a:latin typeface="Calibri"/>
                <a:ea typeface="Calibri"/>
                <a:cs typeface="Calibri"/>
              </a:rPr>
              <a:t>Lernziel: Risikoabschätzung von pharmazeutischen Wirkstoffen in der Umwelt</a:t>
            </a:r>
          </a:p>
          <a:p>
            <a:endParaRPr lang="de-DE">
              <a:latin typeface="Calibri"/>
              <a:ea typeface="Calibri"/>
              <a:cs typeface="Calibri"/>
            </a:endParaRPr>
          </a:p>
          <a:p>
            <a:endParaRPr lang="de-DE">
              <a:latin typeface="Calibri"/>
              <a:ea typeface="Calibri"/>
              <a:cs typeface="Calibri"/>
            </a:endParaRPr>
          </a:p>
        </p:txBody>
      </p:sp>
      <p:sp>
        <p:nvSpPr>
          <p:cNvPr id="29" name="Slide Number Placeholder 2">
            <a:extLst>
              <a:ext uri="{FF2B5EF4-FFF2-40B4-BE49-F238E27FC236}">
                <a16:creationId xmlns:a16="http://schemas.microsoft.com/office/drawing/2014/main" id="{4BA82F18-AABC-0C92-30FC-37B43F715AC1}"/>
              </a:ext>
            </a:extLst>
          </p:cNvPr>
          <p:cNvSpPr>
            <a:spLocks noGrp="1"/>
          </p:cNvSpPr>
          <p:nvPr>
            <p:ph type="sldNum" sz="quarter" idx="12"/>
          </p:nvPr>
        </p:nvSpPr>
        <p:spPr>
          <a:xfrm>
            <a:off x="10822693" y="6597353"/>
            <a:ext cx="743017" cy="260648"/>
          </a:xfrm>
        </p:spPr>
        <p:txBody>
          <a:bodyPr/>
          <a:lstStyle/>
          <a:p>
            <a:fld id="{4F0D2E71-061B-4E4D-BF94-C6A9FAAAA5EA}" type="slidenum">
              <a:rPr lang="de-DE" smtClean="0"/>
              <a:pPr/>
              <a:t>55</a:t>
            </a:fld>
            <a:endParaRPr lang="de-DE"/>
          </a:p>
        </p:txBody>
      </p:sp>
    </p:spTree>
    <p:extLst>
      <p:ext uri="{BB962C8B-B14F-4D97-AF65-F5344CB8AC3E}">
        <p14:creationId xmlns:p14="http://schemas.microsoft.com/office/powerpoint/2010/main" val="89508514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intergrund Foto Medikamente in einem Abfalleimer, Das Bild wurde mit Hilfe von KI (ChatGPT) erstellt">
            <a:extLst>
              <a:ext uri="{FF2B5EF4-FFF2-40B4-BE49-F238E27FC236}">
                <a16:creationId xmlns:a16="http://schemas.microsoft.com/office/drawing/2014/main" id="{76993A5A-B530-513D-0BB7-A04D304501C5}"/>
              </a:ext>
            </a:extLst>
          </p:cNvPr>
          <p:cNvPicPr>
            <a:picLocks noChangeAspect="1"/>
          </p:cNvPicPr>
          <p:nvPr/>
        </p:nvPicPr>
        <p:blipFill>
          <a:blip r:embed="rId2">
            <a:alphaModFix amt="31000"/>
            <a:extLst>
              <a:ext uri="{28A0092B-C50C-407E-A947-70E740481C1C}">
                <a14:useLocalDpi xmlns:a14="http://schemas.microsoft.com/office/drawing/2010/main" val="0"/>
              </a:ext>
            </a:extLst>
          </a:blip>
          <a:srcRect t="1862" b="1862"/>
          <a:stretch/>
        </p:blipFill>
        <p:spPr>
          <a:xfrm flipH="1">
            <a:off x="168612" y="168274"/>
            <a:ext cx="11844000" cy="6516000"/>
          </a:xfrm>
          <a:prstGeom prst="rect">
            <a:avLst/>
          </a:prstGeom>
        </p:spPr>
      </p:pic>
      <p:sp>
        <p:nvSpPr>
          <p:cNvPr id="11" name="Rectangle 10">
            <a:extLst>
              <a:ext uri="{FF2B5EF4-FFF2-40B4-BE49-F238E27FC236}">
                <a16:creationId xmlns:a16="http://schemas.microsoft.com/office/drawing/2014/main" id="{C3494ECE-9AAB-A1FC-20FF-918E4DD54F8D}"/>
              </a:ext>
              <a:ext uri="{C183D7F6-B498-43B3-948B-1728B52AA6E4}">
                <adec:decorative xmlns:adec="http://schemas.microsoft.com/office/drawing/2017/decorative" val="1"/>
              </a:ext>
            </a:extLst>
          </p:cNvPr>
          <p:cNvSpPr/>
          <p:nvPr/>
        </p:nvSpPr>
        <p:spPr>
          <a:xfrm>
            <a:off x="552450" y="469900"/>
            <a:ext cx="10124786" cy="5911850"/>
          </a:xfrm>
          <a:prstGeom prst="rect">
            <a:avLst/>
          </a:prstGeom>
          <a:solidFill>
            <a:schemeClr val="bg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itel 7"/>
          <p:cNvSpPr>
            <a:spLocks noGrp="1"/>
          </p:cNvSpPr>
          <p:nvPr>
            <p:ph type="title" idx="4294967295"/>
          </p:nvPr>
        </p:nvSpPr>
        <p:spPr>
          <a:xfrm>
            <a:off x="535708" y="469900"/>
            <a:ext cx="10437091" cy="612775"/>
          </a:xfrm>
        </p:spPr>
        <p:txBody>
          <a:bodyPr lIns="180000">
            <a:normAutofit/>
          </a:bodyPr>
          <a:lstStyle/>
          <a:p>
            <a:r>
              <a:rPr lang="en-GB" err="1"/>
              <a:t>Lernziel</a:t>
            </a:r>
            <a:r>
              <a:rPr lang="en-GB"/>
              <a:t>: </a:t>
            </a:r>
            <a:r>
              <a:rPr lang="en-GB" err="1"/>
              <a:t>Maßnahmen</a:t>
            </a:r>
            <a:r>
              <a:rPr lang="en-GB"/>
              <a:t> </a:t>
            </a:r>
            <a:r>
              <a:rPr lang="en-GB" err="1"/>
              <a:t>zur</a:t>
            </a:r>
            <a:r>
              <a:rPr lang="en-GB"/>
              <a:t> </a:t>
            </a:r>
            <a:r>
              <a:rPr lang="en-GB" err="1"/>
              <a:t>Vermeidung</a:t>
            </a:r>
            <a:r>
              <a:rPr lang="en-GB"/>
              <a:t> von </a:t>
            </a:r>
            <a:r>
              <a:rPr lang="en-GB" err="1"/>
              <a:t>Arzneistoffeinträgen</a:t>
            </a:r>
            <a:r>
              <a:rPr lang="en-GB"/>
              <a:t> in die Umwelt</a:t>
            </a:r>
            <a:endParaRPr lang="de-DE"/>
          </a:p>
        </p:txBody>
      </p:sp>
      <p:sp>
        <p:nvSpPr>
          <p:cNvPr id="9" name="Inhaltsplatzhalter 8"/>
          <p:cNvSpPr>
            <a:spLocks noGrp="1"/>
          </p:cNvSpPr>
          <p:nvPr>
            <p:ph idx="4294967295"/>
          </p:nvPr>
        </p:nvSpPr>
        <p:spPr>
          <a:xfrm>
            <a:off x="552451" y="1350963"/>
            <a:ext cx="7677150" cy="4525962"/>
          </a:xfrm>
        </p:spPr>
        <p:txBody>
          <a:bodyPr vert="horz" lIns="180000" tIns="0" rIns="0" bIns="0" rtlCol="0" anchor="t">
            <a:noAutofit/>
          </a:bodyPr>
          <a:lstStyle/>
          <a:p>
            <a:pPr marL="285750" lvl="0" indent="-285750">
              <a:lnSpc>
                <a:spcPts val="3200"/>
              </a:lnSpc>
              <a:spcBef>
                <a:spcPct val="0"/>
              </a:spcBef>
              <a:buClr>
                <a:schemeClr val="accent1"/>
              </a:buClr>
              <a:buFont typeface="Arial" panose="020B0604020202020204" pitchFamily="34" charset="0"/>
              <a:buChar char="•"/>
            </a:pPr>
            <a:r>
              <a:rPr lang="de-DE" sz="1600" cap="none">
                <a:latin typeface="+mj-lt"/>
              </a:rPr>
              <a:t>Einleitung und Problematik</a:t>
            </a:r>
          </a:p>
          <a:p>
            <a:pPr marL="285750" lvl="0" indent="-285750">
              <a:lnSpc>
                <a:spcPts val="3200"/>
              </a:lnSpc>
              <a:spcBef>
                <a:spcPct val="0"/>
              </a:spcBef>
              <a:buClr>
                <a:schemeClr val="accent1"/>
              </a:buClr>
              <a:buFont typeface="Arial" panose="020B0604020202020204" pitchFamily="34" charset="0"/>
              <a:buChar char="•"/>
            </a:pPr>
            <a:r>
              <a:rPr lang="de-DE" sz="1600" cap="none">
                <a:latin typeface="+mj-lt"/>
              </a:rPr>
              <a:t>Gesellschaftlicher Umgang mit Arzneimitteln</a:t>
            </a:r>
            <a:endParaRPr lang="de-DE" sz="1600" cap="none">
              <a:latin typeface="+mj-lt"/>
              <a:cs typeface="Calibri"/>
            </a:endParaRPr>
          </a:p>
          <a:p>
            <a:pPr marL="285750" lvl="0" indent="-285750">
              <a:lnSpc>
                <a:spcPts val="3200"/>
              </a:lnSpc>
              <a:spcBef>
                <a:spcPct val="0"/>
              </a:spcBef>
              <a:buClr>
                <a:schemeClr val="accent1"/>
              </a:buClr>
              <a:buFont typeface="Arial" panose="020B0604020202020204" pitchFamily="34" charset="0"/>
              <a:buChar char="•"/>
            </a:pPr>
            <a:r>
              <a:rPr lang="de-DE" sz="1600" cap="none">
                <a:latin typeface="+mj-lt"/>
              </a:rPr>
              <a:t>Eintragspfade und Vorkommen von Arzneistoffen in der Umwelt</a:t>
            </a:r>
            <a:endParaRPr lang="de-DE" sz="1600" cap="none">
              <a:latin typeface="+mj-lt"/>
              <a:cs typeface="Calibri"/>
            </a:endParaRPr>
          </a:p>
          <a:p>
            <a:pPr marL="285750" lvl="0" indent="-285750">
              <a:lnSpc>
                <a:spcPts val="3200"/>
              </a:lnSpc>
              <a:spcBef>
                <a:spcPct val="0"/>
              </a:spcBef>
              <a:buClr>
                <a:schemeClr val="accent1"/>
              </a:buClr>
              <a:buFont typeface="Arial" panose="020B0604020202020204" pitchFamily="34" charset="0"/>
              <a:buChar char="•"/>
            </a:pPr>
            <a:r>
              <a:rPr lang="de-DE" sz="1600" cap="none">
                <a:latin typeface="+mj-lt"/>
              </a:rPr>
              <a:t>Wirkungen von Arzneistoffen in der Umwelt</a:t>
            </a:r>
            <a:endParaRPr lang="de-DE"/>
          </a:p>
          <a:p>
            <a:pPr marL="285750" indent="-285750">
              <a:lnSpc>
                <a:spcPts val="3200"/>
              </a:lnSpc>
              <a:spcBef>
                <a:spcPct val="0"/>
              </a:spcBef>
              <a:buClr>
                <a:schemeClr val="accent1"/>
              </a:buClr>
              <a:buFont typeface="Arial" panose="020B0604020202020204" pitchFamily="34" charset="0"/>
              <a:buChar char="•"/>
            </a:pPr>
            <a:r>
              <a:rPr lang="de-DE" sz="1600" cap="none">
                <a:solidFill>
                  <a:srgbClr val="000000"/>
                </a:solidFill>
                <a:latin typeface="+mj-lt"/>
                <a:cs typeface="Calibri"/>
              </a:rPr>
              <a:t>Risikoabschätzung von pharmazeutischen Wirkstoffen in der Umwelt</a:t>
            </a:r>
          </a:p>
          <a:p>
            <a:pPr marL="285750" lvl="0" indent="-285750">
              <a:lnSpc>
                <a:spcPts val="3200"/>
              </a:lnSpc>
              <a:spcBef>
                <a:spcPct val="0"/>
              </a:spcBef>
              <a:buClr>
                <a:schemeClr val="accent1"/>
              </a:buClr>
              <a:buFont typeface="Arial" panose="020B0604020202020204" pitchFamily="34" charset="0"/>
              <a:buChar char="•"/>
            </a:pPr>
            <a:r>
              <a:rPr lang="de-DE" sz="1600" cap="none">
                <a:solidFill>
                  <a:schemeClr val="accent2"/>
                </a:solidFill>
                <a:latin typeface="+mj-lt"/>
              </a:rPr>
              <a:t>Maßnahmen zur Vermeidung von Arzneistoffeinträgen in die Umwelt</a:t>
            </a:r>
            <a:endParaRPr lang="de-DE" sz="1600" cap="none">
              <a:solidFill>
                <a:schemeClr val="accent2"/>
              </a:solidFill>
              <a:latin typeface="+mj-lt"/>
              <a:cs typeface="Calibri"/>
            </a:endParaRPr>
          </a:p>
          <a:p>
            <a:pPr marL="645160" lvl="2" indent="-285750">
              <a:lnSpc>
                <a:spcPts val="2200"/>
              </a:lnSpc>
              <a:spcBef>
                <a:spcPct val="0"/>
              </a:spcBef>
              <a:buFont typeface="Arial" panose="020B0604020202020204" pitchFamily="34" charset="0"/>
              <a:buChar char="•"/>
            </a:pPr>
            <a:r>
              <a:rPr lang="de-DE" sz="1600">
                <a:solidFill>
                  <a:schemeClr val="accent2"/>
                </a:solidFill>
                <a:latin typeface="+mj-lt"/>
              </a:rPr>
              <a:t>Ansatzpunkte für Maßnahmen</a:t>
            </a:r>
            <a:endParaRPr lang="de-DE" sz="1600">
              <a:solidFill>
                <a:schemeClr val="accent2"/>
              </a:solidFill>
              <a:latin typeface="+mj-lt"/>
              <a:cs typeface="Calibri"/>
            </a:endParaRPr>
          </a:p>
          <a:p>
            <a:pPr marL="645160" lvl="2" indent="-285750">
              <a:lnSpc>
                <a:spcPts val="2200"/>
              </a:lnSpc>
              <a:spcBef>
                <a:spcPct val="0"/>
              </a:spcBef>
              <a:buFont typeface="Arial" panose="020B0604020202020204" pitchFamily="34" charset="0"/>
              <a:buChar char="•"/>
            </a:pPr>
            <a:r>
              <a:rPr lang="de-DE" sz="1600">
                <a:solidFill>
                  <a:schemeClr val="accent2"/>
                </a:solidFill>
                <a:latin typeface="+mj-lt"/>
              </a:rPr>
              <a:t>Pharmazeutischer Lebenszyklus – Interventionspunkte</a:t>
            </a:r>
            <a:endParaRPr lang="de-DE" sz="1600">
              <a:solidFill>
                <a:schemeClr val="accent2"/>
              </a:solidFill>
              <a:latin typeface="+mj-lt"/>
              <a:cs typeface="Calibri"/>
            </a:endParaRPr>
          </a:p>
          <a:p>
            <a:pPr marL="645160" lvl="2" indent="-285750">
              <a:lnSpc>
                <a:spcPts val="2200"/>
              </a:lnSpc>
              <a:spcBef>
                <a:spcPct val="0"/>
              </a:spcBef>
              <a:buFont typeface="Arial" panose="020B0604020202020204" pitchFamily="34" charset="0"/>
              <a:buChar char="•"/>
            </a:pPr>
            <a:r>
              <a:rPr lang="de-DE" sz="1600">
                <a:solidFill>
                  <a:schemeClr val="accent2"/>
                </a:solidFill>
                <a:latin typeface="+mj-lt"/>
              </a:rPr>
              <a:t>Entwicklung &amp; Produktion</a:t>
            </a:r>
            <a:endParaRPr lang="de-DE" sz="1600">
              <a:solidFill>
                <a:schemeClr val="accent2"/>
              </a:solidFill>
              <a:latin typeface="+mj-lt"/>
              <a:cs typeface="Calibri"/>
            </a:endParaRPr>
          </a:p>
          <a:p>
            <a:pPr marL="645160" lvl="2" indent="-285750">
              <a:lnSpc>
                <a:spcPts val="2200"/>
              </a:lnSpc>
              <a:spcBef>
                <a:spcPct val="0"/>
              </a:spcBef>
              <a:buFont typeface="Arial" panose="020B0604020202020204" pitchFamily="34" charset="0"/>
              <a:buChar char="•"/>
            </a:pPr>
            <a:r>
              <a:rPr lang="de-DE" sz="1600">
                <a:solidFill>
                  <a:schemeClr val="accent2"/>
                </a:solidFill>
                <a:latin typeface="+mj-lt"/>
              </a:rPr>
              <a:t>Zulassung &amp; Überwachung</a:t>
            </a:r>
            <a:endParaRPr lang="de-DE" sz="1600">
              <a:solidFill>
                <a:schemeClr val="accent2"/>
              </a:solidFill>
              <a:latin typeface="+mj-lt"/>
              <a:cs typeface="Calibri"/>
            </a:endParaRPr>
          </a:p>
          <a:p>
            <a:pPr marL="645160" lvl="2" indent="-285750">
              <a:lnSpc>
                <a:spcPts val="2200"/>
              </a:lnSpc>
              <a:spcBef>
                <a:spcPct val="0"/>
              </a:spcBef>
              <a:buFont typeface="Arial" panose="020B0604020202020204" pitchFamily="34" charset="0"/>
              <a:buChar char="•"/>
            </a:pPr>
            <a:r>
              <a:rPr lang="de-DE" sz="1600">
                <a:solidFill>
                  <a:schemeClr val="accent2"/>
                </a:solidFill>
                <a:latin typeface="+mj-lt"/>
              </a:rPr>
              <a:t>Verschreibung &amp; Abgabe</a:t>
            </a:r>
            <a:endParaRPr lang="de-DE" sz="1600">
              <a:solidFill>
                <a:schemeClr val="accent2"/>
              </a:solidFill>
              <a:latin typeface="+mj-lt"/>
              <a:cs typeface="Calibri"/>
            </a:endParaRPr>
          </a:p>
          <a:p>
            <a:pPr marL="645160" lvl="2" indent="-285750">
              <a:lnSpc>
                <a:spcPts val="2200"/>
              </a:lnSpc>
              <a:spcBef>
                <a:spcPct val="0"/>
              </a:spcBef>
              <a:buFont typeface="Arial" panose="020B0604020202020204" pitchFamily="34" charset="0"/>
              <a:buChar char="•"/>
            </a:pPr>
            <a:r>
              <a:rPr lang="de-DE" sz="1600">
                <a:solidFill>
                  <a:schemeClr val="accent2"/>
                </a:solidFill>
                <a:latin typeface="+mj-lt"/>
              </a:rPr>
              <a:t>Anwendung</a:t>
            </a:r>
            <a:endParaRPr lang="de-DE" sz="1600">
              <a:solidFill>
                <a:schemeClr val="accent2"/>
              </a:solidFill>
              <a:latin typeface="+mj-lt"/>
              <a:cs typeface="Calibri"/>
            </a:endParaRPr>
          </a:p>
          <a:p>
            <a:pPr marL="645160" lvl="2" indent="-285750">
              <a:lnSpc>
                <a:spcPts val="2200"/>
              </a:lnSpc>
              <a:spcBef>
                <a:spcPct val="0"/>
              </a:spcBef>
              <a:buFont typeface="Arial" panose="020B0604020202020204" pitchFamily="34" charset="0"/>
              <a:buChar char="•"/>
            </a:pPr>
            <a:r>
              <a:rPr lang="de-DE" sz="1600">
                <a:solidFill>
                  <a:schemeClr val="accent2"/>
                </a:solidFill>
                <a:latin typeface="+mj-lt"/>
              </a:rPr>
              <a:t>Sammlung &amp; Entsorgung</a:t>
            </a:r>
            <a:endParaRPr lang="de-DE" sz="1600">
              <a:solidFill>
                <a:schemeClr val="accent2"/>
              </a:solidFill>
              <a:latin typeface="+mj-lt"/>
              <a:cs typeface="Calibri"/>
            </a:endParaRPr>
          </a:p>
          <a:p>
            <a:pPr marL="645160" lvl="2" indent="-285750">
              <a:lnSpc>
                <a:spcPts val="2200"/>
              </a:lnSpc>
              <a:spcBef>
                <a:spcPct val="0"/>
              </a:spcBef>
              <a:buFont typeface="Arial" panose="020B0604020202020204" pitchFamily="34" charset="0"/>
              <a:buChar char="•"/>
            </a:pPr>
            <a:r>
              <a:rPr lang="de-DE" sz="1600">
                <a:solidFill>
                  <a:schemeClr val="accent2"/>
                </a:solidFill>
                <a:latin typeface="+mj-lt"/>
              </a:rPr>
              <a:t>Abwasserbehandlung</a:t>
            </a:r>
            <a:endParaRPr lang="de-DE" sz="1600">
              <a:solidFill>
                <a:schemeClr val="accent2"/>
              </a:solidFill>
              <a:latin typeface="+mj-lt"/>
              <a:cs typeface="Calibri"/>
            </a:endParaRPr>
          </a:p>
          <a:p>
            <a:pPr marL="285750" lvl="0" indent="-285750">
              <a:lnSpc>
                <a:spcPts val="2800"/>
              </a:lnSpc>
              <a:spcBef>
                <a:spcPct val="0"/>
              </a:spcBef>
              <a:buClr>
                <a:schemeClr val="accent1"/>
              </a:buClr>
              <a:buFont typeface="Arial" panose="020B0604020202020204" pitchFamily="34" charset="0"/>
              <a:buChar char="•"/>
            </a:pPr>
            <a:r>
              <a:rPr lang="de-DE" sz="1600" cap="none">
                <a:latin typeface="+mj-lt"/>
              </a:rPr>
              <a:t>Fazit</a:t>
            </a:r>
            <a:endParaRPr lang="de-DE" sz="1600" cap="none">
              <a:latin typeface="+mj-lt"/>
              <a:cs typeface="Calibri"/>
            </a:endParaRPr>
          </a:p>
        </p:txBody>
      </p:sp>
      <p:sp>
        <p:nvSpPr>
          <p:cNvPr id="6" name="Foliennummernplatzhalter 5"/>
          <p:cNvSpPr>
            <a:spLocks noGrp="1"/>
          </p:cNvSpPr>
          <p:nvPr>
            <p:ph type="sldNum" sz="quarter" idx="4294967295"/>
          </p:nvPr>
        </p:nvSpPr>
        <p:spPr>
          <a:xfrm>
            <a:off x="11449050" y="6597650"/>
            <a:ext cx="742950" cy="260350"/>
          </a:xfrm>
        </p:spPr>
        <p:txBody>
          <a:bodyPr/>
          <a:lstStyle/>
          <a:p>
            <a:fld id="{4F0D2E71-061B-4E4D-BF94-C6A9FAAAA5EA}" type="slidenum">
              <a:rPr lang="de-DE" smtClean="0"/>
              <a:pPr/>
              <a:t>56</a:t>
            </a:fld>
            <a:endParaRPr lang="de-DE"/>
          </a:p>
        </p:txBody>
      </p:sp>
    </p:spTree>
    <p:extLst>
      <p:ext uri="{BB962C8B-B14F-4D97-AF65-F5344CB8AC3E}">
        <p14:creationId xmlns:p14="http://schemas.microsoft.com/office/powerpoint/2010/main" val="362946862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Ansatzpunkte für mögliche Maßnahmen</a:t>
            </a:r>
          </a:p>
        </p:txBody>
      </p:sp>
      <p:sp>
        <p:nvSpPr>
          <p:cNvPr id="8" name="Inhaltsplatzhalter 7">
            <a:extLst>
              <a:ext uri="{FF2B5EF4-FFF2-40B4-BE49-F238E27FC236}">
                <a16:creationId xmlns:a16="http://schemas.microsoft.com/office/drawing/2014/main" id="{97B09881-C820-F718-4808-8A364C91B031}"/>
              </a:ext>
            </a:extLst>
          </p:cNvPr>
          <p:cNvSpPr>
            <a:spLocks noGrp="1"/>
          </p:cNvSpPr>
          <p:nvPr/>
        </p:nvSpPr>
        <p:spPr>
          <a:xfrm>
            <a:off x="552450" y="1494270"/>
            <a:ext cx="4103389" cy="4743017"/>
          </a:xfrm>
          <a:prstGeom prst="rect">
            <a:avLst/>
          </a:prstGeom>
        </p:spPr>
        <p:txBody>
          <a:bodyPr vert="horz" lIns="0" tIns="0" rIns="0" bIns="0" rtlCol="0" anchor="t">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DE" sz="1600" b="1" cap="none" dirty="0">
                <a:solidFill>
                  <a:srgbClr val="000000"/>
                </a:solidFill>
                <a:latin typeface="+mj-lt"/>
              </a:rPr>
              <a:t>Effektive Maßnahmen</a:t>
            </a:r>
            <a:endParaRPr lang="en-US" sz="1600" b="0" cap="none" dirty="0">
              <a:latin typeface="Calibri"/>
              <a:cs typeface="Calibri"/>
            </a:endParaRPr>
          </a:p>
          <a:p>
            <a:pPr marL="285750" indent="-285750" defTabSz="449263" fontAlgn="base">
              <a:spcBef>
                <a:spcPts val="300"/>
              </a:spcBef>
              <a:spcAft>
                <a:spcPts val="600"/>
              </a:spcAft>
              <a:buClr>
                <a:schemeClr val="accent1"/>
              </a:buClr>
              <a:buFont typeface="Arial" panose="020B0604020202020204" pitchFamily="34" charset="0"/>
              <a:buChar char="•"/>
              <a:tabLst>
                <a:tab pos="361950" algn="l"/>
              </a:tabLst>
            </a:pPr>
            <a:r>
              <a:rPr lang="de-DE" b="0" cap="none" dirty="0">
                <a:solidFill>
                  <a:srgbClr val="000000"/>
                </a:solidFill>
                <a:latin typeface="+mj-lt"/>
              </a:rPr>
              <a:t>Gesundheitsvorsorge</a:t>
            </a:r>
            <a:endParaRPr lang="de-DE" b="0" cap="none" dirty="0">
              <a:solidFill>
                <a:srgbClr val="000000"/>
              </a:solidFill>
              <a:latin typeface="+mj-lt"/>
              <a:cs typeface="Calibri"/>
            </a:endParaRPr>
          </a:p>
          <a:p>
            <a:pPr marL="285750" indent="-285750" defTabSz="449263" fontAlgn="base">
              <a:spcBef>
                <a:spcPts val="300"/>
              </a:spcBef>
              <a:spcAft>
                <a:spcPts val="600"/>
              </a:spcAft>
              <a:buClr>
                <a:schemeClr val="accent1"/>
              </a:buClr>
              <a:buFont typeface="Arial" panose="020B0604020202020204" pitchFamily="34" charset="0"/>
              <a:buChar char="•"/>
              <a:tabLst>
                <a:tab pos="361950" algn="l"/>
              </a:tabLst>
            </a:pPr>
            <a:r>
              <a:rPr lang="de-DE" b="0" cap="none" dirty="0" err="1">
                <a:solidFill>
                  <a:srgbClr val="000000"/>
                </a:solidFill>
                <a:latin typeface="+mj-lt"/>
              </a:rPr>
              <a:t>One</a:t>
            </a:r>
            <a:r>
              <a:rPr lang="de-DE" b="0" cap="none" dirty="0">
                <a:solidFill>
                  <a:srgbClr val="000000"/>
                </a:solidFill>
                <a:latin typeface="+mj-lt"/>
              </a:rPr>
              <a:t> Health</a:t>
            </a:r>
            <a:endParaRPr lang="de-DE" b="0" cap="none" dirty="0">
              <a:solidFill>
                <a:srgbClr val="000000"/>
              </a:solidFill>
              <a:latin typeface="+mj-lt"/>
              <a:cs typeface="Calibri"/>
            </a:endParaRPr>
          </a:p>
          <a:p>
            <a:pPr marL="285750" indent="-285750" defTabSz="449263" fontAlgn="base">
              <a:spcBef>
                <a:spcPts val="300"/>
              </a:spcBef>
              <a:spcAft>
                <a:spcPts val="600"/>
              </a:spcAft>
              <a:buClr>
                <a:schemeClr val="accent1"/>
              </a:buClr>
              <a:buFont typeface="Arial" panose="020B0604020202020204" pitchFamily="34" charset="0"/>
              <a:buChar char="•"/>
              <a:tabLst>
                <a:tab pos="361950" algn="l"/>
              </a:tabLst>
            </a:pPr>
            <a:r>
              <a:rPr lang="de-DE" b="0" cap="none" dirty="0">
                <a:solidFill>
                  <a:srgbClr val="000000"/>
                </a:solidFill>
                <a:latin typeface="+mj-lt"/>
              </a:rPr>
              <a:t>Green/</a:t>
            </a:r>
            <a:r>
              <a:rPr lang="de-DE" b="0" cap="none" dirty="0" err="1">
                <a:solidFill>
                  <a:srgbClr val="000000"/>
                </a:solidFill>
                <a:latin typeface="+mj-lt"/>
              </a:rPr>
              <a:t>Sustainable</a:t>
            </a:r>
            <a:r>
              <a:rPr lang="de-DE" b="0" cap="none" dirty="0">
                <a:solidFill>
                  <a:srgbClr val="000000"/>
                </a:solidFill>
                <a:latin typeface="+mj-lt"/>
              </a:rPr>
              <a:t> </a:t>
            </a:r>
            <a:r>
              <a:rPr lang="de-DE" b="0" cap="none" dirty="0" err="1">
                <a:solidFill>
                  <a:srgbClr val="000000"/>
                </a:solidFill>
                <a:latin typeface="+mj-lt"/>
              </a:rPr>
              <a:t>pharmacy</a:t>
            </a:r>
            <a:endParaRPr lang="de-DE" b="0" cap="none" dirty="0">
              <a:solidFill>
                <a:srgbClr val="000000"/>
              </a:solidFill>
              <a:latin typeface="+mj-lt"/>
              <a:cs typeface="Calibri"/>
            </a:endParaRPr>
          </a:p>
          <a:p>
            <a:pPr marL="285750" indent="-285750" defTabSz="449263" fontAlgn="base">
              <a:spcBef>
                <a:spcPts val="300"/>
              </a:spcBef>
              <a:spcAft>
                <a:spcPts val="600"/>
              </a:spcAft>
              <a:buClr>
                <a:schemeClr val="accent1"/>
              </a:buClr>
              <a:buFont typeface="Arial" panose="020B0604020202020204" pitchFamily="34" charset="0"/>
              <a:buChar char="•"/>
              <a:tabLst>
                <a:tab pos="361950" algn="l"/>
              </a:tabLst>
            </a:pPr>
            <a:r>
              <a:rPr lang="de-DE" b="0" cap="none" dirty="0">
                <a:solidFill>
                  <a:srgbClr val="000000"/>
                </a:solidFill>
                <a:latin typeface="+mj-lt"/>
              </a:rPr>
              <a:t>Zulassung Humanarzneimittel: Abbaufähigkeit</a:t>
            </a:r>
            <a:endParaRPr lang="de-DE" b="0" cap="none" dirty="0">
              <a:solidFill>
                <a:srgbClr val="000000"/>
              </a:solidFill>
              <a:latin typeface="+mj-lt"/>
              <a:cs typeface="Calibri"/>
            </a:endParaRPr>
          </a:p>
          <a:p>
            <a:pPr marL="285750" indent="-285750" defTabSz="449263" fontAlgn="base">
              <a:spcBef>
                <a:spcPts val="300"/>
              </a:spcBef>
              <a:spcAft>
                <a:spcPts val="600"/>
              </a:spcAft>
              <a:buClr>
                <a:schemeClr val="accent1"/>
              </a:buClr>
              <a:buFont typeface="Arial,Sans-Serif" panose="020B0604020202020204" pitchFamily="34" charset="0"/>
              <a:buChar char="•"/>
              <a:tabLst>
                <a:tab pos="361950" algn="l"/>
              </a:tabLst>
            </a:pPr>
            <a:r>
              <a:rPr lang="de-DE" b="0" cap="none" dirty="0">
                <a:solidFill>
                  <a:srgbClr val="000000"/>
                </a:solidFill>
                <a:latin typeface="+mj-lt"/>
                <a:cs typeface="Calibri"/>
              </a:rPr>
              <a:t>Umweltbewusste Anwendung</a:t>
            </a:r>
            <a:endParaRPr lang="de-DE" b="0" cap="none" dirty="0">
              <a:solidFill>
                <a:srgbClr val="000000"/>
              </a:solidFill>
              <a:latin typeface="+mj-lt"/>
            </a:endParaRPr>
          </a:p>
          <a:p>
            <a:pPr marL="285750" indent="-285750" defTabSz="449263">
              <a:spcBef>
                <a:spcPts val="300"/>
              </a:spcBef>
              <a:spcAft>
                <a:spcPts val="600"/>
              </a:spcAft>
              <a:buClr>
                <a:schemeClr val="accent1"/>
              </a:buClr>
              <a:buFont typeface="Arial,Sans-Serif" panose="020B0604020202020204" pitchFamily="34" charset="0"/>
              <a:buChar char="•"/>
              <a:tabLst>
                <a:tab pos="361950" algn="l"/>
              </a:tabLst>
            </a:pPr>
            <a:r>
              <a:rPr lang="de-DE" b="0" cap="none" dirty="0">
                <a:solidFill>
                  <a:srgbClr val="000000"/>
                </a:solidFill>
                <a:latin typeface="+mj-lt"/>
              </a:rPr>
              <a:t>Fachgerechte Entsorgung Alt-Arzneimittel</a:t>
            </a:r>
            <a:endParaRPr lang="de-DE" dirty="0"/>
          </a:p>
          <a:p>
            <a:pPr marL="285750" indent="-285750" defTabSz="449263">
              <a:spcBef>
                <a:spcPts val="300"/>
              </a:spcBef>
              <a:spcAft>
                <a:spcPts val="600"/>
              </a:spcAft>
              <a:buClr>
                <a:schemeClr val="accent1"/>
              </a:buClr>
              <a:buFont typeface="Arial" panose="020B0604020202020204" pitchFamily="34" charset="0"/>
              <a:buChar char="•"/>
              <a:tabLst>
                <a:tab pos="361950" algn="l"/>
              </a:tabLst>
            </a:pPr>
            <a:r>
              <a:rPr lang="de-DE" b="0" cap="none" dirty="0">
                <a:solidFill>
                  <a:srgbClr val="000000"/>
                </a:solidFill>
                <a:latin typeface="+mj-lt"/>
              </a:rPr>
              <a:t>…</a:t>
            </a:r>
            <a:endParaRPr lang="de-DE" b="0" cap="none" dirty="0">
              <a:solidFill>
                <a:srgbClr val="000000"/>
              </a:solidFill>
              <a:latin typeface="+mj-lt"/>
              <a:cs typeface="Calibri"/>
            </a:endParaRPr>
          </a:p>
          <a:p>
            <a:pPr>
              <a:buClr>
                <a:schemeClr val="accent1"/>
              </a:buClr>
            </a:pPr>
            <a:endParaRPr lang="en-US" b="0" cap="none" dirty="0">
              <a:latin typeface="Calibri"/>
              <a:cs typeface="Calibri"/>
            </a:endParaRPr>
          </a:p>
          <a:p>
            <a:pPr defTabSz="449263" fontAlgn="base">
              <a:spcBef>
                <a:spcPts val="300"/>
              </a:spcBef>
              <a:buClr>
                <a:srgbClr val="00589C"/>
              </a:buClr>
              <a:tabLst>
                <a:tab pos="361950" algn="l"/>
              </a:tabLst>
            </a:pPr>
            <a:r>
              <a:rPr lang="de-DE" sz="1600" b="1" cap="none" dirty="0">
                <a:solidFill>
                  <a:srgbClr val="000000"/>
                </a:solidFill>
                <a:latin typeface="+mj-lt"/>
              </a:rPr>
              <a:t>End-</a:t>
            </a:r>
            <a:r>
              <a:rPr lang="de-DE" sz="1600" b="1" cap="none" dirty="0" err="1">
                <a:solidFill>
                  <a:srgbClr val="000000"/>
                </a:solidFill>
                <a:latin typeface="+mj-lt"/>
              </a:rPr>
              <a:t>of</a:t>
            </a:r>
            <a:r>
              <a:rPr lang="de-DE" sz="1600" b="1" cap="none" dirty="0">
                <a:solidFill>
                  <a:srgbClr val="000000"/>
                </a:solidFill>
                <a:latin typeface="+mj-lt"/>
              </a:rPr>
              <a:t>-pipe (teuer)</a:t>
            </a:r>
            <a:endParaRPr lang="de-DE" sz="1600" b="1" cap="none" dirty="0">
              <a:solidFill>
                <a:srgbClr val="000000"/>
              </a:solidFill>
              <a:latin typeface="+mj-lt"/>
              <a:cs typeface="Calibri"/>
            </a:endParaRPr>
          </a:p>
          <a:p>
            <a:pPr marL="285750" indent="-285750" defTabSz="449263" fontAlgn="base">
              <a:spcBef>
                <a:spcPts val="300"/>
              </a:spcBef>
              <a:spcAft>
                <a:spcPts val="600"/>
              </a:spcAft>
              <a:buClr>
                <a:schemeClr val="accent1"/>
              </a:buClr>
              <a:buFont typeface="Arial" panose="020B0604020202020204" pitchFamily="34" charset="0"/>
              <a:buChar char="•"/>
              <a:tabLst>
                <a:tab pos="361950" algn="l"/>
              </a:tabLst>
            </a:pPr>
            <a:r>
              <a:rPr lang="de-DE" b="0" cap="none" dirty="0">
                <a:solidFill>
                  <a:srgbClr val="000000"/>
                </a:solidFill>
                <a:latin typeface="+mj-lt"/>
              </a:rPr>
              <a:t>Kläranlagen 4. Reinigungsstufe</a:t>
            </a:r>
            <a:endParaRPr lang="de-DE" b="0" cap="none" dirty="0">
              <a:solidFill>
                <a:srgbClr val="000000"/>
              </a:solidFill>
              <a:latin typeface="+mj-lt"/>
              <a:cs typeface="Calibri"/>
            </a:endParaRPr>
          </a:p>
          <a:p>
            <a:pPr marL="285750" indent="-285750" defTabSz="449263" fontAlgn="base">
              <a:spcBef>
                <a:spcPts val="300"/>
              </a:spcBef>
              <a:spcAft>
                <a:spcPts val="600"/>
              </a:spcAft>
              <a:buClr>
                <a:schemeClr val="accent1"/>
              </a:buClr>
              <a:buFont typeface="Arial" panose="020B0604020202020204" pitchFamily="34" charset="0"/>
              <a:buChar char="•"/>
              <a:tabLst>
                <a:tab pos="361950" algn="l"/>
              </a:tabLst>
            </a:pPr>
            <a:r>
              <a:rPr lang="de-DE" b="0" cap="none" dirty="0">
                <a:solidFill>
                  <a:srgbClr val="000000"/>
                </a:solidFill>
                <a:latin typeface="+mj-lt"/>
              </a:rPr>
              <a:t>Klärschlamm verbrennen</a:t>
            </a:r>
            <a:endParaRPr lang="de-DE" b="0" cap="none" dirty="0">
              <a:solidFill>
                <a:srgbClr val="000000"/>
              </a:solidFill>
              <a:latin typeface="+mj-lt"/>
              <a:cs typeface="Calibri"/>
            </a:endParaRPr>
          </a:p>
          <a:p>
            <a:pPr marL="285750" indent="-285750" defTabSz="449263" fontAlgn="base">
              <a:spcBef>
                <a:spcPts val="300"/>
              </a:spcBef>
              <a:spcAft>
                <a:spcPts val="600"/>
              </a:spcAft>
              <a:buClr>
                <a:schemeClr val="accent1"/>
              </a:buClr>
              <a:buFont typeface="Arial" panose="020B0604020202020204" pitchFamily="34" charset="0"/>
              <a:buChar char="•"/>
              <a:tabLst>
                <a:tab pos="361950" algn="l"/>
              </a:tabLst>
            </a:pPr>
            <a:r>
              <a:rPr lang="de-DE" b="0" cap="none" dirty="0">
                <a:solidFill>
                  <a:srgbClr val="000000"/>
                </a:solidFill>
                <a:latin typeface="+mj-lt"/>
              </a:rPr>
              <a:t>Trinkwasseraufbereitung</a:t>
            </a:r>
            <a:endParaRPr lang="de-DE" b="0" cap="none" dirty="0">
              <a:solidFill>
                <a:srgbClr val="000000"/>
              </a:solidFill>
              <a:latin typeface="+mj-lt"/>
              <a:cs typeface="Calibri"/>
            </a:endParaRPr>
          </a:p>
        </p:txBody>
      </p:sp>
      <p:pic>
        <p:nvPicPr>
          <p:cNvPr id="7" name="Picture 6" descr="Schematische Abbildung Eintragspfade von Humanarzneimitteln in die Umwelt">
            <a:extLst>
              <a:ext uri="{FF2B5EF4-FFF2-40B4-BE49-F238E27FC236}">
                <a16:creationId xmlns:a16="http://schemas.microsoft.com/office/drawing/2014/main" id="{6C6613E5-9D92-C33A-84A7-5B00EB57828A}"/>
              </a:ext>
            </a:extLst>
          </p:cNvPr>
          <p:cNvPicPr>
            <a:picLocks noChangeAspect="1"/>
          </p:cNvPicPr>
          <p:nvPr/>
        </p:nvPicPr>
        <p:blipFill>
          <a:blip r:embed="rId3"/>
          <a:stretch>
            <a:fillRect/>
          </a:stretch>
        </p:blipFill>
        <p:spPr>
          <a:xfrm>
            <a:off x="6255960" y="982457"/>
            <a:ext cx="5336865" cy="5213684"/>
          </a:xfrm>
          <a:prstGeom prst="rect">
            <a:avLst/>
          </a:prstGeom>
        </p:spPr>
      </p:pic>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6888088" y="6330598"/>
            <a:ext cx="4707015" cy="260648"/>
          </a:xfrm>
        </p:spPr>
        <p:txBody>
          <a:bodyPr vert="horz" lIns="0" tIns="0" rIns="0" bIns="0" rtlCol="0" anchor="t">
            <a:noAutofit/>
          </a:bodyPr>
          <a:lstStyle/>
          <a:p>
            <a:pPr fontAlgn="base">
              <a:spcBef>
                <a:spcPct val="0"/>
              </a:spcBef>
              <a:spcAft>
                <a:spcPct val="0"/>
              </a:spcAft>
              <a:defRPr/>
            </a:pPr>
            <a:r>
              <a:rPr lang="de-DE" dirty="0">
                <a:latin typeface="Calibri"/>
                <a:cs typeface="Calibri"/>
              </a:rPr>
              <a:t>Quelle: geändert nach Schröder et al. 2019, </a:t>
            </a:r>
            <a:r>
              <a:rPr lang="de-DE" dirty="0">
                <a:solidFill>
                  <a:schemeClr val="accent2"/>
                </a:solidFill>
                <a:latin typeface="Calibri"/>
                <a:cs typeface="Calibri"/>
                <a:hlinkClick r:id="rId4">
                  <a:extLst>
                    <a:ext uri="{A12FA001-AC4F-418D-AE19-62706E023703}">
                      <ahyp:hlinkClr xmlns:ahyp="http://schemas.microsoft.com/office/drawing/2018/hyperlinkcolor" val="tx"/>
                    </a:ext>
                  </a:extLst>
                </a:hlinkClick>
              </a:rPr>
              <a:t>doi.org/10.60810/openumwelt-444</a:t>
            </a:r>
            <a:endParaRPr lang="en-GB" dirty="0">
              <a:solidFill>
                <a:schemeClr val="accent2"/>
              </a:solidFill>
              <a:latin typeface="Calibri"/>
              <a:cs typeface="Calibri"/>
            </a:endParaRPr>
          </a:p>
        </p:txBody>
      </p:sp>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57</a:t>
            </a:fld>
            <a:endParaRPr lang="de-DE"/>
          </a:p>
        </p:txBody>
      </p:sp>
    </p:spTree>
    <p:extLst>
      <p:ext uri="{BB962C8B-B14F-4D97-AF65-F5344CB8AC3E}">
        <p14:creationId xmlns:p14="http://schemas.microsoft.com/office/powerpoint/2010/main" val="153839635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err="1">
                <a:latin typeface="Calibri"/>
                <a:cs typeface="Calibri"/>
              </a:rPr>
              <a:t>Pharmazeutischer</a:t>
            </a:r>
            <a:r>
              <a:rPr lang="en-GB">
                <a:latin typeface="Calibri"/>
                <a:cs typeface="Calibri"/>
              </a:rPr>
              <a:t> </a:t>
            </a:r>
            <a:r>
              <a:rPr lang="en-GB" err="1">
                <a:latin typeface="Calibri"/>
                <a:cs typeface="Calibri"/>
              </a:rPr>
              <a:t>Lebenszyklus</a:t>
            </a:r>
            <a:r>
              <a:rPr lang="en-GB">
                <a:latin typeface="Calibri"/>
                <a:cs typeface="Calibri"/>
              </a:rPr>
              <a:t> – </a:t>
            </a:r>
            <a:r>
              <a:rPr lang="en-GB" err="1">
                <a:latin typeface="Calibri"/>
                <a:cs typeface="Calibri"/>
              </a:rPr>
              <a:t>Interventionspunkte</a:t>
            </a:r>
            <a:endParaRPr lang="de-DE"/>
          </a:p>
        </p:txBody>
      </p:sp>
      <p:graphicFrame>
        <p:nvGraphicFramePr>
          <p:cNvPr id="10" name="Diagramm 6" descr="Liste">
            <a:extLst>
              <a:ext uri="{FF2B5EF4-FFF2-40B4-BE49-F238E27FC236}">
                <a16:creationId xmlns:a16="http://schemas.microsoft.com/office/drawing/2014/main" id="{CA70BE6E-D4FE-B0BE-984C-13999C63C93C}"/>
              </a:ext>
            </a:extLst>
          </p:cNvPr>
          <p:cNvGraphicFramePr/>
          <p:nvPr>
            <p:extLst>
              <p:ext uri="{D42A27DB-BD31-4B8C-83A1-F6EECF244321}">
                <p14:modId xmlns:p14="http://schemas.microsoft.com/office/powerpoint/2010/main" val="1890891410"/>
              </p:ext>
            </p:extLst>
          </p:nvPr>
        </p:nvGraphicFramePr>
        <p:xfrm>
          <a:off x="2913530" y="1340768"/>
          <a:ext cx="6689911" cy="49926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58</a:t>
            </a:fld>
            <a:endParaRPr lang="de-DE"/>
          </a:p>
        </p:txBody>
      </p:sp>
    </p:spTree>
    <p:extLst>
      <p:ext uri="{BB962C8B-B14F-4D97-AF65-F5344CB8AC3E}">
        <p14:creationId xmlns:p14="http://schemas.microsoft.com/office/powerpoint/2010/main" val="13680254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28BC30AC-EFE2-AEB7-7EE2-CE3FC70D2ECB}"/>
              </a:ext>
            </a:extLst>
          </p:cNvPr>
          <p:cNvSpPr txBox="1"/>
          <p:nvPr/>
        </p:nvSpPr>
        <p:spPr>
          <a:xfrm>
            <a:off x="10086627" y="0"/>
            <a:ext cx="1512167" cy="1076754"/>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err="1">
                <a:solidFill>
                  <a:schemeClr val="bg1"/>
                </a:solidFill>
                <a:latin typeface="+mj-lt"/>
                <a:ea typeface="Cambria"/>
              </a:rPr>
              <a:t>Entwicklung</a:t>
            </a:r>
            <a:r>
              <a:rPr lang="en-US" sz="1400" b="1">
                <a:solidFill>
                  <a:schemeClr val="bg1"/>
                </a:solidFill>
                <a:latin typeface="+mj-lt"/>
                <a:ea typeface="Cambria"/>
              </a:rPr>
              <a:t> &amp; Produktion</a:t>
            </a:r>
            <a:endParaRPr lang="en-US" sz="1400" b="1">
              <a:solidFill>
                <a:schemeClr val="bg1"/>
              </a:solidFill>
              <a:latin typeface="+mj-lt"/>
              <a:cs typeface="Calibri"/>
            </a:endParaRPr>
          </a:p>
        </p:txBody>
      </p:sp>
      <p:sp>
        <p:nvSpPr>
          <p:cNvPr id="2" name="Titel 1"/>
          <p:cNvSpPr>
            <a:spLocks noGrp="1"/>
          </p:cNvSpPr>
          <p:nvPr>
            <p:ph type="title"/>
          </p:nvPr>
        </p:nvSpPr>
        <p:spPr/>
        <p:txBody>
          <a:bodyPr/>
          <a:lstStyle/>
          <a:p>
            <a:r>
              <a:rPr lang="de-DE"/>
              <a:t>Forschung &amp; Entwicklung</a:t>
            </a:r>
          </a:p>
        </p:txBody>
      </p:sp>
      <p:sp>
        <p:nvSpPr>
          <p:cNvPr id="8" name="Inhaltsplatzhalter 7">
            <a:extLst>
              <a:ext uri="{FF2B5EF4-FFF2-40B4-BE49-F238E27FC236}">
                <a16:creationId xmlns:a16="http://schemas.microsoft.com/office/drawing/2014/main" id="{97B09881-C820-F718-4808-8A364C91B031}"/>
              </a:ext>
            </a:extLst>
          </p:cNvPr>
          <p:cNvSpPr>
            <a:spLocks noGrp="1"/>
          </p:cNvSpPr>
          <p:nvPr/>
        </p:nvSpPr>
        <p:spPr>
          <a:xfrm>
            <a:off x="552450" y="1295487"/>
            <a:ext cx="5277764" cy="4743017"/>
          </a:xfrm>
          <a:prstGeom prst="rect">
            <a:avLst/>
          </a:prstGeom>
        </p:spPr>
        <p:txBody>
          <a:bodyPr vert="horz" lIns="0" tIns="0" rIns="0" bIns="0" rtlCol="0" anchor="t">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r>
              <a:rPr lang="de-DE" sz="1600" cap="none" dirty="0">
                <a:latin typeface="Calibri"/>
                <a:ea typeface="Calibri"/>
                <a:cs typeface="Calibri"/>
              </a:rPr>
              <a:t>„</a:t>
            </a:r>
            <a:r>
              <a:rPr lang="de-DE" sz="1600" cap="none" dirty="0" err="1">
                <a:latin typeface="Calibri"/>
                <a:ea typeface="Calibri"/>
                <a:cs typeface="Calibri"/>
              </a:rPr>
              <a:t>Benign</a:t>
            </a:r>
            <a:r>
              <a:rPr lang="de-DE" sz="1600" cap="none" dirty="0">
                <a:latin typeface="Calibri"/>
                <a:ea typeface="Calibri"/>
                <a:cs typeface="Calibri"/>
              </a:rPr>
              <a:t> </a:t>
            </a:r>
            <a:r>
              <a:rPr lang="de-DE" sz="1600" cap="none" dirty="0" err="1">
                <a:latin typeface="Calibri"/>
                <a:ea typeface="Calibri"/>
                <a:cs typeface="Calibri"/>
              </a:rPr>
              <a:t>by</a:t>
            </a:r>
            <a:r>
              <a:rPr lang="de-DE" sz="1600" cap="none" dirty="0">
                <a:latin typeface="Calibri"/>
                <a:ea typeface="Calibri"/>
                <a:cs typeface="Calibri"/>
              </a:rPr>
              <a:t> Design“</a:t>
            </a:r>
          </a:p>
          <a:p>
            <a:pPr marL="161925" lvl="2" indent="-161925"/>
            <a:r>
              <a:rPr lang="de-DE" dirty="0">
                <a:latin typeface="Calibri"/>
                <a:cs typeface="Calibri"/>
              </a:rPr>
              <a:t>Ziel: Entwicklung/Re-design von Wirkstoffen, die sich nach Gebrauch in der Umwelt leicht und vollständig abbauen</a:t>
            </a:r>
            <a:endParaRPr lang="de-DE" dirty="0">
              <a:cs typeface="Calibri" panose="020F0502020204030204" pitchFamily="34" charset="0"/>
            </a:endParaRPr>
          </a:p>
          <a:p>
            <a:pPr marL="161925" lvl="2" indent="-161925"/>
            <a:endParaRPr lang="de-DE" dirty="0">
              <a:cs typeface="Calibri" panose="020F0502020204030204" pitchFamily="34" charset="0"/>
            </a:endParaRPr>
          </a:p>
          <a:p>
            <a:pPr marL="161925" lvl="2" indent="-161925"/>
            <a:r>
              <a:rPr lang="de-DE" dirty="0">
                <a:latin typeface="Calibri"/>
                <a:cs typeface="Calibri"/>
              </a:rPr>
              <a:t>Beispiel: Der Betablocker Propranolol ist biologisch nur schwer abbaubar, 4-Hydroxypropanolol hat vergleichbare pharmakologische Eigenschaften, ist aber deutlich besser in der Umwelt abbaubar (inkl. Metabolite).</a:t>
            </a:r>
            <a:endParaRPr lang="de-DE" dirty="0">
              <a:latin typeface="Calibri"/>
              <a:ea typeface="Calibri"/>
              <a:cs typeface="Calibri"/>
            </a:endParaRPr>
          </a:p>
          <a:p>
            <a:pPr marL="323850" lvl="3" indent="-161925">
              <a:buClr>
                <a:schemeClr val="accent2"/>
              </a:buClr>
            </a:pPr>
            <a:r>
              <a:rPr lang="de-DE" dirty="0">
                <a:latin typeface="Calibri"/>
                <a:cs typeface="Calibri"/>
              </a:rPr>
              <a:t>aber: bisher noch keine Toxizitätsdaten sowie Daten aus Tier- oder Humanstudien</a:t>
            </a:r>
            <a:endParaRPr lang="de-DE" dirty="0">
              <a:latin typeface="Calibri"/>
              <a:ea typeface="Calibri"/>
              <a:cs typeface="Calibri"/>
            </a:endParaRPr>
          </a:p>
          <a:p>
            <a:pPr marL="161925" lvl="2" indent="-161925">
              <a:buClr>
                <a:schemeClr val="accent2"/>
              </a:buClr>
            </a:pPr>
            <a:endParaRPr lang="de-DE" dirty="0">
              <a:latin typeface="Calibri"/>
              <a:ea typeface="Calibri"/>
              <a:cs typeface="Calibri"/>
            </a:endParaRPr>
          </a:p>
          <a:p>
            <a:pPr marL="161925" lvl="2" indent="-161925">
              <a:buClr>
                <a:schemeClr val="accent2"/>
              </a:buClr>
            </a:pPr>
            <a:r>
              <a:rPr lang="de-DE" dirty="0">
                <a:latin typeface="Calibri"/>
                <a:ea typeface="Calibri"/>
                <a:cs typeface="Calibri"/>
              </a:rPr>
              <a:t>Aktuelle Studie zeigt - umweltfreundliche Wirkstoffe sind möglich!</a:t>
            </a:r>
          </a:p>
          <a:p>
            <a:pPr marL="323850" lvl="3" indent="-161925">
              <a:buClr>
                <a:schemeClr val="accent2"/>
              </a:buClr>
            </a:pPr>
            <a:r>
              <a:rPr lang="de-DE" dirty="0">
                <a:latin typeface="Calibri"/>
                <a:ea typeface="Calibri"/>
                <a:cs typeface="Calibri"/>
              </a:rPr>
              <a:t>Forschung &amp; Entwicklung sollte Umweltaspekte nicht nur bei der Herstellung sondern beim Wirkstoff selber berücksichtigen.</a:t>
            </a:r>
          </a:p>
          <a:p>
            <a:pPr marL="323850" lvl="3" indent="-161925">
              <a:buClr>
                <a:schemeClr val="accent2"/>
              </a:buClr>
            </a:pPr>
            <a:r>
              <a:rPr lang="de-DE" dirty="0">
                <a:latin typeface="Calibri"/>
                <a:ea typeface="Calibri"/>
                <a:cs typeface="Calibri"/>
              </a:rPr>
              <a:t>Umweltkriterien schon in Screening- und Wirkstoffoptimierungsprozess integrieren</a:t>
            </a:r>
            <a:endParaRPr lang="de-DE" dirty="0">
              <a:ea typeface="Calibri"/>
              <a:cs typeface="Calibri"/>
            </a:endParaRPr>
          </a:p>
          <a:p>
            <a:pPr marL="323850" lvl="3" indent="-161925">
              <a:buClr>
                <a:schemeClr val="accent2"/>
              </a:buClr>
            </a:pPr>
            <a:r>
              <a:rPr lang="de-DE" dirty="0">
                <a:latin typeface="Calibri"/>
                <a:ea typeface="Calibri"/>
                <a:cs typeface="Calibri"/>
              </a:rPr>
              <a:t>aktuell aber noch Mangel an in </a:t>
            </a:r>
            <a:r>
              <a:rPr lang="de-DE" dirty="0" err="1">
                <a:latin typeface="Calibri"/>
                <a:ea typeface="Calibri"/>
                <a:cs typeface="Calibri"/>
              </a:rPr>
              <a:t>silico</a:t>
            </a:r>
            <a:r>
              <a:rPr lang="de-DE" dirty="0">
                <a:latin typeface="Calibri"/>
                <a:ea typeface="Calibri"/>
                <a:cs typeface="Calibri"/>
              </a:rPr>
              <a:t> und in vitro Screening Tools sowie Datenbasis</a:t>
            </a:r>
            <a:endParaRPr lang="de-DE" dirty="0">
              <a:ea typeface="Calibri"/>
              <a:cs typeface="Calibri"/>
            </a:endParaRPr>
          </a:p>
          <a:p>
            <a:pPr marL="323850" lvl="3" indent="-161925">
              <a:buClr>
                <a:schemeClr val="accent2"/>
              </a:buClr>
            </a:pPr>
            <a:endParaRPr lang="de-DE" dirty="0">
              <a:latin typeface="Calibri"/>
              <a:ea typeface="Calibri"/>
              <a:cs typeface="Calibri"/>
            </a:endParaRPr>
          </a:p>
        </p:txBody>
      </p:sp>
      <p:pic>
        <p:nvPicPr>
          <p:cNvPr id="10" name="Grafik 11" descr="chemische Formel">
            <a:extLst>
              <a:ext uri="{FF2B5EF4-FFF2-40B4-BE49-F238E27FC236}">
                <a16:creationId xmlns:a16="http://schemas.microsoft.com/office/drawing/2014/main" id="{7D72C333-8A70-5679-3740-610A24D23AC7}"/>
              </a:ext>
            </a:extLst>
          </p:cNvPr>
          <p:cNvPicPr>
            <a:picLocks noChangeAspect="1"/>
          </p:cNvPicPr>
          <p:nvPr/>
        </p:nvPicPr>
        <p:blipFill>
          <a:blip r:embed="rId2"/>
          <a:stretch>
            <a:fillRect/>
          </a:stretch>
        </p:blipFill>
        <p:spPr>
          <a:xfrm>
            <a:off x="7278094" y="1392544"/>
            <a:ext cx="2720525" cy="1626707"/>
          </a:xfrm>
          <a:prstGeom prst="rect">
            <a:avLst/>
          </a:prstGeom>
        </p:spPr>
      </p:pic>
      <p:sp>
        <p:nvSpPr>
          <p:cNvPr id="12" name="Inhaltsplatzhalter 6">
            <a:extLst>
              <a:ext uri="{FF2B5EF4-FFF2-40B4-BE49-F238E27FC236}">
                <a16:creationId xmlns:a16="http://schemas.microsoft.com/office/drawing/2014/main" id="{14DB946D-E3D9-888F-8214-4B405E0D7A4E}"/>
              </a:ext>
            </a:extLst>
          </p:cNvPr>
          <p:cNvSpPr txBox="1">
            <a:spLocks/>
          </p:cNvSpPr>
          <p:nvPr/>
        </p:nvSpPr>
        <p:spPr>
          <a:xfrm>
            <a:off x="8032677" y="3139895"/>
            <a:ext cx="1211359" cy="258031"/>
          </a:xfrm>
          <a:prstGeom prst="rect">
            <a:avLst/>
          </a:prstGeom>
        </p:spPr>
        <p:txBody>
          <a:bodyPr vert="horz" lIns="0" tIns="0" rIns="0" bIns="0" rtlCol="0" anchor="t">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de-DE" cap="none">
                <a:latin typeface="Calibri"/>
                <a:cs typeface="Calibri"/>
              </a:rPr>
              <a:t>Propranolol</a:t>
            </a:r>
            <a:endParaRPr lang="de-DE" cap="none">
              <a:cs typeface="Calibri"/>
            </a:endParaRPr>
          </a:p>
          <a:p>
            <a:pPr marL="161925" lvl="2" indent="-161925">
              <a:buClr>
                <a:srgbClr val="009BD5"/>
              </a:buClr>
            </a:pPr>
            <a:endParaRPr lang="de-DE">
              <a:cs typeface="Calibri" panose="020F0502020204030204" pitchFamily="34" charset="0"/>
            </a:endParaRPr>
          </a:p>
        </p:txBody>
      </p:sp>
      <p:pic>
        <p:nvPicPr>
          <p:cNvPr id="11" name="Grafik 12" descr="chemische Formel">
            <a:extLst>
              <a:ext uri="{FF2B5EF4-FFF2-40B4-BE49-F238E27FC236}">
                <a16:creationId xmlns:a16="http://schemas.microsoft.com/office/drawing/2014/main" id="{5576E508-5667-F0FC-97B6-A39620473224}"/>
              </a:ext>
            </a:extLst>
          </p:cNvPr>
          <p:cNvPicPr>
            <a:picLocks noChangeAspect="1"/>
          </p:cNvPicPr>
          <p:nvPr/>
        </p:nvPicPr>
        <p:blipFill>
          <a:blip r:embed="rId3"/>
          <a:stretch>
            <a:fillRect/>
          </a:stretch>
        </p:blipFill>
        <p:spPr>
          <a:xfrm>
            <a:off x="7076256" y="3528924"/>
            <a:ext cx="3124200" cy="1626708"/>
          </a:xfrm>
          <a:prstGeom prst="rect">
            <a:avLst/>
          </a:prstGeom>
        </p:spPr>
      </p:pic>
      <p:sp>
        <p:nvSpPr>
          <p:cNvPr id="13" name="Inhaltsplatzhalter 6">
            <a:extLst>
              <a:ext uri="{FF2B5EF4-FFF2-40B4-BE49-F238E27FC236}">
                <a16:creationId xmlns:a16="http://schemas.microsoft.com/office/drawing/2014/main" id="{9A648102-55E1-B764-AAEC-5785D09EF773}"/>
              </a:ext>
            </a:extLst>
          </p:cNvPr>
          <p:cNvSpPr txBox="1">
            <a:spLocks/>
          </p:cNvSpPr>
          <p:nvPr/>
        </p:nvSpPr>
        <p:spPr>
          <a:xfrm>
            <a:off x="7791067" y="5287079"/>
            <a:ext cx="1694578" cy="230153"/>
          </a:xfrm>
          <a:prstGeom prst="rect">
            <a:avLst/>
          </a:prstGeom>
        </p:spPr>
        <p:txBody>
          <a:bodyPr vert="horz" lIns="0" tIns="0" rIns="0" bIns="0" rtlCol="0" anchor="t">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de-DE" cap="none">
                <a:latin typeface="Calibri"/>
                <a:cs typeface="Calibri"/>
              </a:rPr>
              <a:t>4-OH-Propranolol</a:t>
            </a:r>
            <a:endParaRPr lang="de-DE">
              <a:cs typeface="Calibri"/>
            </a:endParaRPr>
          </a:p>
          <a:p>
            <a:pPr marL="161925" lvl="2" indent="-161925">
              <a:buClr>
                <a:srgbClr val="009BD5"/>
              </a:buClr>
            </a:pPr>
            <a:endParaRPr lang="de-DE">
              <a:cs typeface="Calibri" panose="020F0502020204030204" pitchFamily="34" charset="0"/>
            </a:endParaRPr>
          </a:p>
        </p:txBody>
      </p:sp>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6631779" y="5986202"/>
            <a:ext cx="4970251" cy="564544"/>
          </a:xfrm>
        </p:spPr>
        <p:txBody>
          <a:bodyPr vert="horz" lIns="0" tIns="0" rIns="0" bIns="0" rtlCol="0" anchor="t">
            <a:noAutofit/>
          </a:bodyPr>
          <a:lstStyle/>
          <a:p>
            <a:r>
              <a:rPr lang="de-DE" dirty="0">
                <a:latin typeface="Calibri"/>
              </a:rPr>
              <a:t>Quellen: </a:t>
            </a:r>
            <a:r>
              <a:rPr lang="de-DE" dirty="0" err="1">
                <a:latin typeface="Calibri"/>
              </a:rPr>
              <a:t>Rastogi</a:t>
            </a:r>
            <a:r>
              <a:rPr lang="de-DE" sz="1000" dirty="0">
                <a:latin typeface="Calibri"/>
              </a:rPr>
              <a:t> T, Leder C, Kümmerer K (2015), ES&amp;T, </a:t>
            </a:r>
            <a:r>
              <a:rPr lang="de-DE" dirty="0">
                <a:solidFill>
                  <a:schemeClr val="accent2"/>
                </a:solidFill>
                <a:latin typeface="Calibri"/>
                <a:ea typeface="Calibri"/>
                <a:cs typeface="Calibri"/>
                <a:hlinkClick r:id="rId4">
                  <a:extLst>
                    <a:ext uri="{A12FA001-AC4F-418D-AE19-62706E023703}">
                      <ahyp:hlinkClr xmlns:ahyp="http://schemas.microsoft.com/office/drawing/2018/hyperlinkcolor" val="tx"/>
                    </a:ext>
                  </a:extLst>
                </a:hlinkClick>
              </a:rPr>
              <a:t>doi.org/10.1021/acs.est.5b03051</a:t>
            </a:r>
            <a:endParaRPr lang="en-US" dirty="0">
              <a:ea typeface="Calibri" panose="020F0502020204030204" pitchFamily="34" charset="0"/>
              <a:cs typeface="Calibri" panose="020F0502020204030204" pitchFamily="34" charset="0"/>
            </a:endParaRPr>
          </a:p>
          <a:p>
            <a:r>
              <a:rPr lang="de-DE" dirty="0">
                <a:latin typeface="Calibri"/>
              </a:rPr>
              <a:t>Puhlmann</a:t>
            </a:r>
            <a:r>
              <a:rPr lang="de-DE" dirty="0">
                <a:latin typeface="Calibri"/>
                <a:ea typeface="Calibri"/>
                <a:cs typeface="Calibri"/>
              </a:rPr>
              <a:t>, N., Vidaurre, R., &amp; Kümmerer,  K. (2024). European Journal </a:t>
            </a:r>
            <a:r>
              <a:rPr lang="de-DE" dirty="0" err="1">
                <a:latin typeface="Calibri"/>
                <a:ea typeface="Calibri"/>
                <a:cs typeface="Calibri"/>
              </a:rPr>
              <a:t>of</a:t>
            </a:r>
            <a:r>
              <a:rPr lang="de-DE" dirty="0">
                <a:latin typeface="Calibri"/>
                <a:ea typeface="Calibri"/>
                <a:cs typeface="Calibri"/>
              </a:rPr>
              <a:t> Pharmaceutical Sciences, </a:t>
            </a:r>
            <a:r>
              <a:rPr lang="de-DE" dirty="0">
                <a:solidFill>
                  <a:schemeClr val="accent2"/>
                </a:solidFill>
                <a:latin typeface="Calibri"/>
                <a:ea typeface="Calibri"/>
                <a:cs typeface="Calibri"/>
                <a:hlinkClick r:id="rId5">
                  <a:extLst>
                    <a:ext uri="{A12FA001-AC4F-418D-AE19-62706E023703}">
                      <ahyp:hlinkClr xmlns:ahyp="http://schemas.microsoft.com/office/drawing/2018/hyperlinkcolor" val="tx"/>
                    </a:ext>
                  </a:extLst>
                </a:hlinkClick>
              </a:rPr>
              <a:t>doi.org/10.1016/j.ejps.2023.106614</a:t>
            </a:r>
            <a:endParaRPr lang="de-DE" dirty="0">
              <a:ea typeface="Calibri" panose="020F0502020204030204" pitchFamily="34" charset="0"/>
              <a:cs typeface="Calibri" panose="020F0502020204030204" pitchFamily="34" charset="0"/>
            </a:endParaRPr>
          </a:p>
        </p:txBody>
      </p:sp>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59</a:t>
            </a:fld>
            <a:endParaRPr lang="de-DE"/>
          </a:p>
        </p:txBody>
      </p:sp>
    </p:spTree>
    <p:extLst>
      <p:ext uri="{BB962C8B-B14F-4D97-AF65-F5344CB8AC3E}">
        <p14:creationId xmlns:p14="http://schemas.microsoft.com/office/powerpoint/2010/main" val="1302552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a:xfrm>
            <a:off x="552000" y="481932"/>
            <a:ext cx="10972800" cy="612140"/>
          </a:xfrm>
        </p:spPr>
        <p:txBody>
          <a:bodyPr>
            <a:normAutofit/>
          </a:bodyPr>
          <a:lstStyle/>
          <a:p>
            <a:r>
              <a:rPr lang="de-DE" dirty="0">
                <a:latin typeface="Calibri"/>
                <a:ea typeface="Calibri"/>
                <a:cs typeface="Calibri"/>
              </a:rPr>
              <a:t>Antibiotikaproduktion: Schwellenwertüberschreitungen im Abwasser</a:t>
            </a:r>
            <a:endParaRPr lang="de-DE" dirty="0"/>
          </a:p>
        </p:txBody>
      </p:sp>
      <p:pic>
        <p:nvPicPr>
          <p:cNvPr id="13" name="Picture Placeholder 12" descr="Balkendiagramm Antibiotikafunde in Produktionsabwasser und Umweltproben">
            <a:extLst>
              <a:ext uri="{FF2B5EF4-FFF2-40B4-BE49-F238E27FC236}">
                <a16:creationId xmlns:a16="http://schemas.microsoft.com/office/drawing/2014/main" id="{9EBEDDAA-8C88-802C-CF98-DE512B7B204D}"/>
              </a:ext>
            </a:extLst>
          </p:cNvPr>
          <p:cNvPicPr>
            <a:picLocks noGrp="1" noChangeAspect="1"/>
          </p:cNvPicPr>
          <p:nvPr>
            <p:ph type="pic" sz="quarter" idx="14"/>
          </p:nvPr>
        </p:nvPicPr>
        <p:blipFill>
          <a:blip r:embed="rId3"/>
          <a:stretch>
            <a:fillRect/>
          </a:stretch>
        </p:blipFill>
        <p:spPr>
          <a:xfrm>
            <a:off x="552456" y="1295976"/>
            <a:ext cx="5944115" cy="3749365"/>
          </a:xfrm>
          <a:prstGeom prst="rect">
            <a:avLst/>
          </a:prstGeom>
        </p:spPr>
      </p:pic>
      <p:sp>
        <p:nvSpPr>
          <p:cNvPr id="14" name="Textfeld 8">
            <a:extLst>
              <a:ext uri="{FF2B5EF4-FFF2-40B4-BE49-F238E27FC236}">
                <a16:creationId xmlns:a16="http://schemas.microsoft.com/office/drawing/2014/main" id="{2266415C-8498-F9C6-94CA-BBA961919C97}"/>
              </a:ext>
            </a:extLst>
          </p:cNvPr>
          <p:cNvSpPr txBox="1"/>
          <p:nvPr/>
        </p:nvSpPr>
        <p:spPr>
          <a:xfrm>
            <a:off x="552450" y="5097378"/>
            <a:ext cx="5944115" cy="1169551"/>
          </a:xfrm>
          <a:prstGeom prst="rect">
            <a:avLst/>
          </a:prstGeom>
          <a:noFill/>
        </p:spPr>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r>
              <a:rPr lang="de-DE" sz="1400">
                <a:latin typeface="Calibri"/>
                <a:ea typeface="+mn-lt"/>
                <a:cs typeface="+mn-lt"/>
              </a:rPr>
              <a:t>Darstellung der gemessenen maximalen Konzentrationen und Schwellenwertüberschreitungen (als prozentuale Überschreitung des PNEC) der untersuchten Antibiotika in Produktionsabwasser- und Umweltproben an zehn Standorten in Indien und Europa, sowie auffällige Antibiotikakonzentrationen in Umweltproben.</a:t>
            </a:r>
            <a:endParaRPr lang="de-DE" sz="1400">
              <a:latin typeface="Calibri"/>
              <a:ea typeface="Cambria"/>
              <a:cs typeface="Calibri"/>
            </a:endParaRPr>
          </a:p>
        </p:txBody>
      </p:sp>
      <p:pic>
        <p:nvPicPr>
          <p:cNvPr id="19" name="Grafik 24">
            <a:extLst>
              <a:ext uri="{FF2B5EF4-FFF2-40B4-BE49-F238E27FC236}">
                <a16:creationId xmlns:a16="http://schemas.microsoft.com/office/drawing/2014/main" id="{F360F04E-0ECB-4AC2-4136-B542FAD07D0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248128" y="1295977"/>
            <a:ext cx="4346974" cy="4437280"/>
          </a:xfrm>
          <a:prstGeom prst="rect">
            <a:avLst/>
          </a:prstGeom>
        </p:spPr>
      </p:pic>
      <p:sp>
        <p:nvSpPr>
          <p:cNvPr id="15" name="TextBox 14">
            <a:extLst>
              <a:ext uri="{FF2B5EF4-FFF2-40B4-BE49-F238E27FC236}">
                <a16:creationId xmlns:a16="http://schemas.microsoft.com/office/drawing/2014/main" id="{05EA75FB-C9F5-7FC6-BAB2-6E17C669EB41}"/>
              </a:ext>
            </a:extLst>
          </p:cNvPr>
          <p:cNvSpPr txBox="1"/>
          <p:nvPr/>
        </p:nvSpPr>
        <p:spPr>
          <a:xfrm>
            <a:off x="7354150" y="1340768"/>
            <a:ext cx="4134929" cy="553998"/>
          </a:xfrm>
          <a:prstGeom prst="rect">
            <a:avLst/>
          </a:prstGeom>
          <a:noFill/>
        </p:spPr>
        <p:txBody>
          <a:bodyPr wrap="square" lIns="0" tIns="45720" rIns="91440" bIns="45720" rtlCol="0" anchor="t">
            <a:spAutoFit/>
          </a:bodyPr>
          <a:lstStyle/>
          <a:p>
            <a:r>
              <a:rPr lang="nb-NO" sz="1500" b="1" err="1">
                <a:solidFill>
                  <a:schemeClr val="accent2"/>
                </a:solidFill>
                <a:latin typeface="Calibri"/>
                <a:ea typeface="+mn-lt"/>
                <a:cs typeface="+mn-lt"/>
              </a:rPr>
              <a:t>Gefahr</a:t>
            </a:r>
            <a:r>
              <a:rPr lang="nb-NO" sz="1500" b="1">
                <a:solidFill>
                  <a:schemeClr val="accent2"/>
                </a:solidFill>
                <a:latin typeface="Calibri"/>
                <a:ea typeface="+mn-lt"/>
                <a:cs typeface="+mn-lt"/>
              </a:rPr>
              <a:t> </a:t>
            </a:r>
            <a:r>
              <a:rPr lang="nb-NO" sz="1500" b="1" err="1">
                <a:solidFill>
                  <a:schemeClr val="accent2"/>
                </a:solidFill>
                <a:latin typeface="Calibri"/>
                <a:ea typeface="+mn-lt"/>
                <a:cs typeface="+mn-lt"/>
              </a:rPr>
              <a:t>für</a:t>
            </a:r>
            <a:r>
              <a:rPr lang="nb-NO" sz="1500" b="1">
                <a:solidFill>
                  <a:schemeClr val="accent2"/>
                </a:solidFill>
                <a:latin typeface="Calibri"/>
                <a:ea typeface="+mn-lt"/>
                <a:cs typeface="+mn-lt"/>
              </a:rPr>
              <a:t> lokale </a:t>
            </a:r>
            <a:r>
              <a:rPr lang="nb-NO" sz="1500" b="1" err="1">
                <a:solidFill>
                  <a:schemeClr val="accent2"/>
                </a:solidFill>
                <a:latin typeface="Calibri"/>
                <a:ea typeface="+mn-lt"/>
                <a:cs typeface="+mn-lt"/>
              </a:rPr>
              <a:t>Bevölkerung</a:t>
            </a:r>
            <a:r>
              <a:rPr lang="nb-NO" sz="1500" b="1">
                <a:solidFill>
                  <a:schemeClr val="accent2"/>
                </a:solidFill>
                <a:latin typeface="Calibri"/>
                <a:ea typeface="+mn-lt"/>
                <a:cs typeface="+mn-lt"/>
              </a:rPr>
              <a:t> </a:t>
            </a:r>
            <a:r>
              <a:rPr lang="nb-NO" sz="1500" b="1" err="1">
                <a:solidFill>
                  <a:schemeClr val="accent2"/>
                </a:solidFill>
                <a:latin typeface="Calibri"/>
                <a:ea typeface="+mn-lt"/>
                <a:cs typeface="+mn-lt"/>
              </a:rPr>
              <a:t>und</a:t>
            </a:r>
            <a:r>
              <a:rPr lang="nb-NO" sz="1500" b="1">
                <a:solidFill>
                  <a:schemeClr val="accent2"/>
                </a:solidFill>
                <a:latin typeface="Calibri"/>
                <a:ea typeface="+mn-lt"/>
                <a:cs typeface="+mn-lt"/>
              </a:rPr>
              <a:t> Risiko </a:t>
            </a:r>
            <a:r>
              <a:rPr lang="nb-NO" sz="1500" b="1" err="1">
                <a:solidFill>
                  <a:schemeClr val="accent2"/>
                </a:solidFill>
                <a:latin typeface="Calibri"/>
                <a:ea typeface="+mn-lt"/>
                <a:cs typeface="+mn-lt"/>
              </a:rPr>
              <a:t>für</a:t>
            </a:r>
            <a:endParaRPr lang="nb-NO" sz="1500" b="1">
              <a:solidFill>
                <a:schemeClr val="accent2"/>
              </a:solidFill>
              <a:latin typeface="Calibri"/>
              <a:cs typeface="Calibri"/>
            </a:endParaRPr>
          </a:p>
          <a:p>
            <a:r>
              <a:rPr lang="nb-NO" sz="1500" b="1">
                <a:solidFill>
                  <a:schemeClr val="accent2"/>
                </a:solidFill>
                <a:latin typeface="Calibri"/>
                <a:ea typeface="+mn-lt"/>
                <a:cs typeface="+mn-lt"/>
              </a:rPr>
              <a:t>globale </a:t>
            </a:r>
            <a:r>
              <a:rPr lang="nb-NO" sz="1500" b="1" err="1">
                <a:solidFill>
                  <a:schemeClr val="accent2"/>
                </a:solidFill>
                <a:latin typeface="Calibri"/>
                <a:ea typeface="+mn-lt"/>
                <a:cs typeface="+mn-lt"/>
              </a:rPr>
              <a:t>Ausbreitung</a:t>
            </a:r>
            <a:r>
              <a:rPr lang="nb-NO" sz="1500" b="1">
                <a:solidFill>
                  <a:schemeClr val="accent2"/>
                </a:solidFill>
                <a:latin typeface="Calibri"/>
                <a:ea typeface="+mn-lt"/>
                <a:cs typeface="+mn-lt"/>
              </a:rPr>
              <a:t> </a:t>
            </a:r>
            <a:r>
              <a:rPr lang="nb-NO" sz="1500" b="1" err="1">
                <a:solidFill>
                  <a:schemeClr val="accent2"/>
                </a:solidFill>
                <a:latin typeface="Calibri"/>
                <a:ea typeface="+mn-lt"/>
                <a:cs typeface="+mn-lt"/>
              </a:rPr>
              <a:t>antimikrobieller</a:t>
            </a:r>
            <a:r>
              <a:rPr lang="nb-NO" sz="1500" b="1">
                <a:solidFill>
                  <a:schemeClr val="accent2"/>
                </a:solidFill>
                <a:latin typeface="Calibri"/>
                <a:ea typeface="+mn-lt"/>
                <a:cs typeface="+mn-lt"/>
              </a:rPr>
              <a:t> </a:t>
            </a:r>
            <a:r>
              <a:rPr lang="nb-NO" sz="1500" b="1" err="1">
                <a:solidFill>
                  <a:schemeClr val="accent2"/>
                </a:solidFill>
                <a:latin typeface="Calibri"/>
                <a:ea typeface="+mn-lt"/>
                <a:cs typeface="+mn-lt"/>
              </a:rPr>
              <a:t>Resistenzen</a:t>
            </a:r>
            <a:endParaRPr lang="nb-NO" sz="1500" b="1" err="1">
              <a:solidFill>
                <a:schemeClr val="accent2"/>
              </a:solidFill>
              <a:latin typeface="Calibri"/>
              <a:cs typeface="Calibri"/>
            </a:endParaRPr>
          </a:p>
        </p:txBody>
      </p:sp>
      <p:pic>
        <p:nvPicPr>
          <p:cNvPr id="16" name="Picture 15" descr="Einwohner stehen in einem durch eine Wirkstoffproduktionsanlage beeinflussten Gewässer und fischen.&#10;© IWW Rheinisch-Westfälisches Institut für Wasserforschung">
            <a:extLst>
              <a:ext uri="{FF2B5EF4-FFF2-40B4-BE49-F238E27FC236}">
                <a16:creationId xmlns:a16="http://schemas.microsoft.com/office/drawing/2014/main" id="{98597D11-07EB-7D52-0037-B528424DC042}"/>
              </a:ext>
            </a:extLst>
          </p:cNvPr>
          <p:cNvPicPr>
            <a:picLocks noChangeAspect="1"/>
          </p:cNvPicPr>
          <p:nvPr/>
        </p:nvPicPr>
        <p:blipFill>
          <a:blip r:embed="rId5"/>
          <a:stretch>
            <a:fillRect/>
          </a:stretch>
        </p:blipFill>
        <p:spPr>
          <a:xfrm>
            <a:off x="7354150" y="1936956"/>
            <a:ext cx="4134929" cy="3108385"/>
          </a:xfrm>
          <a:prstGeom prst="rect">
            <a:avLst/>
          </a:prstGeom>
        </p:spPr>
      </p:pic>
      <p:sp>
        <p:nvSpPr>
          <p:cNvPr id="17" name="Textfeld 8" descr="Einwohner stehen in einem durch eine Wirkstoffproduktionsanlage beeinflussten Gewässer und fischen.&#10;© IWW Rheinisch-Westfälisches Institut für Wasserforschung">
            <a:extLst>
              <a:ext uri="{FF2B5EF4-FFF2-40B4-BE49-F238E27FC236}">
                <a16:creationId xmlns:a16="http://schemas.microsoft.com/office/drawing/2014/main" id="{4CAD4425-3FFB-6695-EE5A-C87CD2E265F5}"/>
              </a:ext>
            </a:extLst>
          </p:cNvPr>
          <p:cNvSpPr txBox="1"/>
          <p:nvPr/>
        </p:nvSpPr>
        <p:spPr>
          <a:xfrm>
            <a:off x="7354149" y="5097378"/>
            <a:ext cx="4157133" cy="553998"/>
          </a:xfrm>
          <a:prstGeom prst="rect">
            <a:avLst/>
          </a:prstGeom>
          <a:noFill/>
        </p:spPr>
        <p:txBody>
          <a:bodyPr rot="0" spcFirstLastPara="0" vertOverflow="overflow" horzOverflow="overflow" vert="horz" wrap="square" lIns="0" tIns="45720" rIns="91440" bIns="45720" numCol="1" spcCol="0" rtlCol="0" fromWordArt="0" anchor="t" anchorCtr="0" forceAA="0" compatLnSpc="1">
            <a:prstTxWarp prst="textNoShape">
              <a:avLst/>
            </a:prstTxWarp>
            <a:spAutoFit/>
          </a:bodyPr>
          <a:lstStyle/>
          <a:p>
            <a:r>
              <a:rPr lang="de-DE" sz="1000" dirty="0">
                <a:latin typeface="Calibri"/>
                <a:ea typeface="+mn-lt"/>
                <a:cs typeface="+mn-lt"/>
              </a:rPr>
              <a:t>Einwohner stehen in einem durch eine Wirkstoffproduktionsanlage beeinflussten Gewässer und fischen.</a:t>
            </a:r>
          </a:p>
          <a:p>
            <a:r>
              <a:rPr lang="de-DE" sz="1000" dirty="0">
                <a:latin typeface="Calibri"/>
                <a:ea typeface="+mn-lt"/>
                <a:cs typeface="+mn-lt"/>
              </a:rPr>
              <a:t>© IWW Rheinisch-Westfälisches Institut für Wasserforschung</a:t>
            </a:r>
            <a:endParaRPr lang="de-DE" dirty="0">
              <a:latin typeface="Calibri"/>
              <a:ea typeface="+mn-lt"/>
              <a:cs typeface="+mn-lt"/>
            </a:endParaRPr>
          </a:p>
        </p:txBody>
      </p:sp>
      <p:sp>
        <p:nvSpPr>
          <p:cNvPr id="11" name="Text Placeholder 10">
            <a:extLst>
              <a:ext uri="{FF2B5EF4-FFF2-40B4-BE49-F238E27FC236}">
                <a16:creationId xmlns:a16="http://schemas.microsoft.com/office/drawing/2014/main" id="{278ED898-5674-616C-FEB0-8031CBACD83E}"/>
              </a:ext>
            </a:extLst>
          </p:cNvPr>
          <p:cNvSpPr>
            <a:spLocks noGrp="1"/>
          </p:cNvSpPr>
          <p:nvPr>
            <p:ph type="body" sz="quarter" idx="15"/>
          </p:nvPr>
        </p:nvSpPr>
        <p:spPr>
          <a:xfrm>
            <a:off x="5375920" y="6237288"/>
            <a:ext cx="6219182" cy="144462"/>
          </a:xfrm>
        </p:spPr>
        <p:txBody>
          <a:bodyPr vert="horz" lIns="0" tIns="0" rIns="0" bIns="0" rtlCol="0" anchor="t">
            <a:noAutofit/>
          </a:bodyPr>
          <a:lstStyle/>
          <a:p>
            <a:r>
              <a:rPr lang="nb-NO" dirty="0">
                <a:solidFill>
                  <a:srgbClr val="000000"/>
                </a:solidFill>
                <a:latin typeface="Calibri"/>
                <a:cs typeface="Calibri"/>
              </a:rPr>
              <a:t>Quelle: AOK Baden-Württemberg, IWW Rheinisch-Westfälisches Institut für Wasserforschung (IWW), Umweltbundesamt (UBA): </a:t>
            </a:r>
            <a:r>
              <a:rPr lang="nb-NO" dirty="0">
                <a:solidFill>
                  <a:schemeClr val="accent2"/>
                </a:solidFill>
                <a:latin typeface="Calibri"/>
                <a:cs typeface="Calibri"/>
                <a:hlinkClick r:id="rId6">
                  <a:extLst>
                    <a:ext uri="{A12FA001-AC4F-418D-AE19-62706E023703}">
                      <ahyp:hlinkClr xmlns:ahyp="http://schemas.microsoft.com/office/drawing/2018/hyperlinkcolor" val="tx"/>
                    </a:ext>
                  </a:extLst>
                </a:hlinkClick>
              </a:rPr>
              <a:t>www.aok.de/pp/bw/pm/nachhaltige-arzneimittelversorgung</a:t>
            </a:r>
            <a:endParaRPr lang="de-DE" dirty="0">
              <a:solidFill>
                <a:schemeClr val="accent2"/>
              </a:solidFill>
            </a:endParaRPr>
          </a:p>
        </p:txBody>
      </p:sp>
      <p:sp>
        <p:nvSpPr>
          <p:cNvPr id="10" name="Textplatzhalter 9"/>
          <p:cNvSpPr>
            <a:spLocks noGrp="1"/>
          </p:cNvSpPr>
          <p:nvPr>
            <p:ph type="body" sz="quarter" idx="13"/>
          </p:nvPr>
        </p:nvSpPr>
        <p:spPr/>
        <p:txBody>
          <a:bodyPr/>
          <a:lstStyle/>
          <a:p>
            <a:r>
              <a:rPr lang="de-DE"/>
              <a:t>Lernziel: Einleitung und Problematik</a:t>
            </a:r>
          </a:p>
        </p:txBody>
      </p:sp>
      <p:sp>
        <p:nvSpPr>
          <p:cNvPr id="6" name="Foliennummernplatzhalter 5"/>
          <p:cNvSpPr>
            <a:spLocks noGrp="1"/>
          </p:cNvSpPr>
          <p:nvPr>
            <p:ph type="sldNum" sz="quarter" idx="12"/>
          </p:nvPr>
        </p:nvSpPr>
        <p:spPr/>
        <p:txBody>
          <a:bodyPr/>
          <a:lstStyle/>
          <a:p>
            <a:fld id="{4F0D2E71-061B-4E4D-BF94-C6A9FAAAA5EA}" type="slidenum">
              <a:rPr lang="de-DE" smtClean="0"/>
              <a:pPr/>
              <a:t>6</a:t>
            </a:fld>
            <a:endParaRPr lang="de-DE"/>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28BC30AC-EFE2-AEB7-7EE2-CE3FC70D2ECB}"/>
              </a:ext>
            </a:extLst>
          </p:cNvPr>
          <p:cNvSpPr txBox="1"/>
          <p:nvPr/>
        </p:nvSpPr>
        <p:spPr>
          <a:xfrm>
            <a:off x="10086627" y="0"/>
            <a:ext cx="1512167" cy="1076754"/>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a:solidFill>
                  <a:schemeClr val="bg1"/>
                </a:solidFill>
                <a:latin typeface="+mj-lt"/>
                <a:ea typeface="Cambria"/>
              </a:rPr>
              <a:t>Entwicklung &amp; Produktion</a:t>
            </a:r>
            <a:endParaRPr lang="en-US" sz="1400" b="1">
              <a:solidFill>
                <a:schemeClr val="bg1"/>
              </a:solidFill>
              <a:latin typeface="+mj-lt"/>
            </a:endParaRPr>
          </a:p>
        </p:txBody>
      </p:sp>
      <p:sp>
        <p:nvSpPr>
          <p:cNvPr id="2" name="Titel 1"/>
          <p:cNvSpPr>
            <a:spLocks noGrp="1"/>
          </p:cNvSpPr>
          <p:nvPr>
            <p:ph type="title"/>
          </p:nvPr>
        </p:nvSpPr>
        <p:spPr/>
        <p:txBody>
          <a:bodyPr/>
          <a:lstStyle/>
          <a:p>
            <a:pPr>
              <a:lnSpc>
                <a:spcPct val="100000"/>
              </a:lnSpc>
              <a:spcBef>
                <a:spcPts val="0"/>
              </a:spcBef>
            </a:pPr>
            <a:r>
              <a:rPr lang="de-DE">
                <a:latin typeface="Calibri"/>
                <a:cs typeface="Calibri"/>
              </a:rPr>
              <a:t>Arzneimittelversorgung nachhaltiger gestalten </a:t>
            </a:r>
            <a:endParaRPr lang="de-DE">
              <a:cs typeface="Calibri"/>
            </a:endParaRPr>
          </a:p>
        </p:txBody>
      </p:sp>
      <p:sp>
        <p:nvSpPr>
          <p:cNvPr id="3" name="TextBox 2">
            <a:extLst>
              <a:ext uri="{FF2B5EF4-FFF2-40B4-BE49-F238E27FC236}">
                <a16:creationId xmlns:a16="http://schemas.microsoft.com/office/drawing/2014/main" id="{E7619E2D-3151-4BA9-F15E-402D29C4466C}"/>
              </a:ext>
            </a:extLst>
          </p:cNvPr>
          <p:cNvSpPr txBox="1"/>
          <p:nvPr/>
        </p:nvSpPr>
        <p:spPr>
          <a:xfrm>
            <a:off x="559093" y="1497013"/>
            <a:ext cx="3600000" cy="4291174"/>
          </a:xfrm>
          <a:prstGeom prst="snip2DiagRect">
            <a:avLst/>
          </a:prstGeom>
          <a:solidFill>
            <a:schemeClr val="tx2"/>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de-DE" sz="1600" b="1">
                <a:solidFill>
                  <a:srgbClr val="FFFFFF"/>
                </a:solidFill>
                <a:latin typeface="Calibri"/>
                <a:ea typeface="+mn-lt"/>
                <a:cs typeface="+mn-lt"/>
              </a:rPr>
              <a:t>Ökologische Nachhaltigkeit</a:t>
            </a:r>
            <a:endParaRPr lang="de-DE" sz="1600" b="1">
              <a:solidFill>
                <a:srgbClr val="FFFFFF"/>
              </a:solidFill>
              <a:latin typeface="Calibri"/>
              <a:cs typeface="Calibri"/>
            </a:endParaRPr>
          </a:p>
          <a:p>
            <a:pPr marL="285750" indent="-285750">
              <a:buFont typeface="Arial"/>
              <a:buChar char="•"/>
            </a:pPr>
            <a:r>
              <a:rPr lang="de-DE" sz="1600">
                <a:solidFill>
                  <a:srgbClr val="FFFFFF"/>
                </a:solidFill>
                <a:latin typeface="Calibri"/>
                <a:ea typeface="+mn-lt"/>
                <a:cs typeface="Calibri"/>
              </a:rPr>
              <a:t>Aufnahme verbindlicher Umweltkriterien in das EU-Arzneimittelrecht (Emissionsobergrenzen, verbindliche Umweltkriterien für die Zulassung und laufende Produktion)</a:t>
            </a:r>
            <a:endParaRPr lang="de-DE" sz="1600">
              <a:solidFill>
                <a:srgbClr val="000000"/>
              </a:solidFill>
              <a:latin typeface="Cambria"/>
              <a:ea typeface="+mn-lt"/>
              <a:cs typeface="Calibri"/>
            </a:endParaRPr>
          </a:p>
          <a:p>
            <a:pPr marL="285750" indent="-285750">
              <a:buFont typeface="Arial"/>
              <a:buChar char="•"/>
            </a:pPr>
            <a:r>
              <a:rPr lang="de-DE" sz="1600">
                <a:solidFill>
                  <a:srgbClr val="FFFFFF"/>
                </a:solidFill>
                <a:latin typeface="Calibri"/>
                <a:ea typeface="+mn-lt"/>
                <a:cs typeface="Calibri"/>
              </a:rPr>
              <a:t>Einheitliche Kontrollsysteme, um die Einhaltung bei Zulassung und laufender Produktion zu prüfen</a:t>
            </a:r>
            <a:endParaRPr lang="de-DE" sz="1600">
              <a:solidFill>
                <a:srgbClr val="000000"/>
              </a:solidFill>
              <a:latin typeface="Cambria"/>
              <a:ea typeface="+mn-lt"/>
              <a:cs typeface="Calibri"/>
            </a:endParaRPr>
          </a:p>
          <a:p>
            <a:pPr marL="285750" indent="-285750">
              <a:buFont typeface="Arial"/>
              <a:buChar char="•"/>
            </a:pPr>
            <a:r>
              <a:rPr lang="de-DE" sz="1600">
                <a:solidFill>
                  <a:srgbClr val="FFFFFF"/>
                </a:solidFill>
                <a:latin typeface="Calibri"/>
                <a:ea typeface="+mn-lt"/>
                <a:cs typeface="Calibri"/>
              </a:rPr>
              <a:t>Wissenstransfer durch Partnerprojekte insbesondere im asiatischen Raum</a:t>
            </a:r>
            <a:endParaRPr lang="de-DE" sz="1600">
              <a:ea typeface="Cambria"/>
              <a:cs typeface="Calibri"/>
            </a:endParaRPr>
          </a:p>
        </p:txBody>
      </p:sp>
      <p:sp>
        <p:nvSpPr>
          <p:cNvPr id="16" name="TextBox 15">
            <a:extLst>
              <a:ext uri="{FF2B5EF4-FFF2-40B4-BE49-F238E27FC236}">
                <a16:creationId xmlns:a16="http://schemas.microsoft.com/office/drawing/2014/main" id="{136799AE-78A7-D61F-07FE-F137C6CFD083}"/>
              </a:ext>
            </a:extLst>
          </p:cNvPr>
          <p:cNvSpPr txBox="1"/>
          <p:nvPr/>
        </p:nvSpPr>
        <p:spPr>
          <a:xfrm>
            <a:off x="4332000" y="1497013"/>
            <a:ext cx="3528000" cy="4291173"/>
          </a:xfrm>
          <a:prstGeom prst="snip2DiagRect">
            <a:avLst/>
          </a:prstGeom>
          <a:solidFill>
            <a:schemeClr val="accent1"/>
          </a:solidFill>
        </p:spPr>
        <p:txBody>
          <a:bodyPr rot="0" spcFirstLastPara="0" vertOverflow="overflow" horzOverflow="overflow" vert="horz" wrap="square" lIns="91440" tIns="36000" rIns="91440" bIns="144000" numCol="1" spcCol="0" rtlCol="0" fromWordArt="0" anchor="t" anchorCtr="0" forceAA="0" compatLnSpc="1">
            <a:prstTxWarp prst="textNoShape">
              <a:avLst/>
            </a:prstTxWarp>
            <a:noAutofit/>
          </a:bodyPr>
          <a:lstStyle/>
          <a:p>
            <a:r>
              <a:rPr lang="de-DE" sz="1600" b="1" dirty="0">
                <a:solidFill>
                  <a:srgbClr val="FFFFFF"/>
                </a:solidFill>
                <a:latin typeface="Calibri"/>
                <a:ea typeface="+mn-lt"/>
                <a:cs typeface="+mn-lt"/>
              </a:rPr>
              <a:t>Soziale Nachhaltigkeit</a:t>
            </a:r>
            <a:endParaRPr lang="de-DE" sz="1600" b="1" dirty="0">
              <a:latin typeface="Calibri"/>
              <a:ea typeface="+mn-lt"/>
              <a:cs typeface="+mn-lt"/>
            </a:endParaRPr>
          </a:p>
          <a:p>
            <a:pPr marL="285750" indent="-285750">
              <a:buFont typeface="Arial"/>
              <a:buChar char="•"/>
            </a:pPr>
            <a:r>
              <a:rPr lang="de-DE" sz="1600" dirty="0">
                <a:solidFill>
                  <a:srgbClr val="FFFFFF"/>
                </a:solidFill>
                <a:latin typeface="Calibri"/>
                <a:ea typeface="+mn-lt"/>
                <a:cs typeface="Calibri"/>
              </a:rPr>
              <a:t>Stabilisierung der Lieferketten durch Änderung des EU-Vergaberechts</a:t>
            </a:r>
            <a:endParaRPr lang="de-DE" sz="1600" dirty="0">
              <a:solidFill>
                <a:srgbClr val="000000"/>
              </a:solidFill>
              <a:latin typeface="Calibri"/>
              <a:ea typeface="+mn-lt"/>
              <a:cs typeface="Calibri"/>
            </a:endParaRPr>
          </a:p>
          <a:p>
            <a:pPr marL="285750" indent="-285750">
              <a:buFont typeface="Arial"/>
              <a:buChar char="•"/>
            </a:pPr>
            <a:r>
              <a:rPr lang="de-DE" sz="1600" dirty="0">
                <a:solidFill>
                  <a:srgbClr val="FFFFFF"/>
                </a:solidFill>
                <a:latin typeface="Calibri"/>
                <a:ea typeface="+mn-lt"/>
                <a:cs typeface="Calibri"/>
              </a:rPr>
              <a:t>Standortförderung in der EU</a:t>
            </a:r>
            <a:endParaRPr lang="de-DE" sz="1600" dirty="0">
              <a:ea typeface="Cambria"/>
            </a:endParaRPr>
          </a:p>
          <a:p>
            <a:pPr marL="285750" indent="-285750">
              <a:buFont typeface="Arial"/>
              <a:buChar char="•"/>
            </a:pPr>
            <a:r>
              <a:rPr lang="de-DE" sz="1600" dirty="0">
                <a:solidFill>
                  <a:srgbClr val="FFFFFF"/>
                </a:solidFill>
                <a:latin typeface="Calibri"/>
                <a:ea typeface="+mn-lt"/>
                <a:cs typeface="Calibri"/>
              </a:rPr>
              <a:t>Frühwarnsystem zur Erkennung von drohenden versorgungsrelevanten Lieferengpässen bei Arzneimitteln ausbauen und Bevorratung weiter stärken</a:t>
            </a:r>
            <a:endParaRPr lang="de-DE" sz="1600" dirty="0">
              <a:ea typeface="Cambria"/>
              <a:cs typeface="Calibri"/>
            </a:endParaRPr>
          </a:p>
        </p:txBody>
      </p:sp>
      <p:sp>
        <p:nvSpPr>
          <p:cNvPr id="18" name="TextBox 17">
            <a:extLst>
              <a:ext uri="{FF2B5EF4-FFF2-40B4-BE49-F238E27FC236}">
                <a16:creationId xmlns:a16="http://schemas.microsoft.com/office/drawing/2014/main" id="{8FDA5A82-7E00-F867-788D-0E47EDE29CD6}"/>
              </a:ext>
            </a:extLst>
          </p:cNvPr>
          <p:cNvSpPr txBox="1"/>
          <p:nvPr/>
        </p:nvSpPr>
        <p:spPr>
          <a:xfrm>
            <a:off x="8067103" y="1497013"/>
            <a:ext cx="3528000" cy="4291173"/>
          </a:xfrm>
          <a:prstGeom prst="snip2DiagRect">
            <a:avLst/>
          </a:prstGeom>
          <a:solidFill>
            <a:schemeClr val="accent6"/>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de-DE" sz="1600" b="1">
                <a:solidFill>
                  <a:srgbClr val="FFFFFF"/>
                </a:solidFill>
                <a:latin typeface="Calibri"/>
                <a:ea typeface="+mn-lt"/>
                <a:cs typeface="Calibri"/>
              </a:rPr>
              <a:t>Ökonomische Nachhaltigkeit</a:t>
            </a:r>
            <a:endParaRPr lang="de-DE" sz="1600">
              <a:latin typeface="Calibri"/>
              <a:cs typeface="Calibri"/>
            </a:endParaRPr>
          </a:p>
          <a:p>
            <a:pPr marL="285750" indent="-285750">
              <a:buFont typeface="Arial"/>
              <a:buChar char="•"/>
            </a:pPr>
            <a:r>
              <a:rPr lang="de-DE" sz="1600">
                <a:solidFill>
                  <a:srgbClr val="FFFFFF"/>
                </a:solidFill>
                <a:latin typeface="Calibri"/>
                <a:ea typeface="+mn-lt"/>
                <a:cs typeface="Calibri"/>
              </a:rPr>
              <a:t>kontinuierliche Weiterentwicklung Arzneimittelrabattverträge</a:t>
            </a:r>
            <a:endParaRPr lang="de-DE" sz="1600">
              <a:latin typeface="Calibri"/>
              <a:ea typeface="Cambria"/>
              <a:cs typeface="Calibri"/>
            </a:endParaRPr>
          </a:p>
          <a:p>
            <a:pPr marL="285750" indent="-285750">
              <a:buFont typeface="Arial"/>
              <a:buChar char="•"/>
            </a:pPr>
            <a:r>
              <a:rPr lang="de-DE" sz="1600">
                <a:solidFill>
                  <a:srgbClr val="FFFFFF"/>
                </a:solidFill>
                <a:latin typeface="Calibri"/>
                <a:ea typeface="+mn-lt"/>
                <a:cs typeface="Calibri"/>
              </a:rPr>
              <a:t>Integration von Umweltstandards in Rabattverträge</a:t>
            </a:r>
            <a:endParaRPr lang="de-DE" sz="1600">
              <a:latin typeface="Calibri"/>
              <a:ea typeface="Cambria"/>
              <a:cs typeface="Calibri"/>
            </a:endParaRPr>
          </a:p>
          <a:p>
            <a:pPr marL="285750" indent="-285750">
              <a:buFont typeface="Arial"/>
              <a:buChar char="•"/>
            </a:pPr>
            <a:r>
              <a:rPr lang="de-DE" sz="1600">
                <a:solidFill>
                  <a:srgbClr val="FFFFFF"/>
                </a:solidFill>
                <a:latin typeface="Calibri"/>
                <a:ea typeface="+mn-lt"/>
                <a:cs typeface="Calibri"/>
              </a:rPr>
              <a:t>kein Inverkehrbringen von zulasten der Umwelt/Gesundheit von Menschen produzierten Arzneimitteln</a:t>
            </a:r>
          </a:p>
          <a:p>
            <a:pPr marL="285750" indent="-285750">
              <a:buFont typeface="Arial"/>
              <a:buChar char="•"/>
            </a:pPr>
            <a:endParaRPr lang="en-US" sz="1600">
              <a:solidFill>
                <a:srgbClr val="FFFFFF"/>
              </a:solidFill>
              <a:latin typeface="Calibri"/>
              <a:ea typeface="Cambria"/>
              <a:cs typeface="Calibri"/>
            </a:endParaRPr>
          </a:p>
          <a:p>
            <a:pPr marL="285750" indent="-285750">
              <a:buFont typeface="Arial"/>
              <a:buChar char="•"/>
            </a:pPr>
            <a:endParaRPr lang="en-US" sz="1600">
              <a:solidFill>
                <a:srgbClr val="FFFFFF"/>
              </a:solidFill>
              <a:latin typeface="Calibri"/>
              <a:ea typeface="Cambria"/>
              <a:cs typeface="Calibri"/>
            </a:endParaRPr>
          </a:p>
        </p:txBody>
      </p:sp>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1703512" y="6237288"/>
            <a:ext cx="9891591" cy="260648"/>
          </a:xfrm>
        </p:spPr>
        <p:txBody>
          <a:bodyPr vert="horz" lIns="0" tIns="0" rIns="0" bIns="0" rtlCol="0" anchor="t">
            <a:noAutofit/>
          </a:bodyPr>
          <a:lstStyle/>
          <a:p>
            <a:r>
              <a:rPr lang="de-DE" dirty="0">
                <a:latin typeface="Calibri"/>
                <a:ea typeface="Calibri"/>
                <a:cs typeface="Calibri"/>
              </a:rPr>
              <a:t>Quelle: AOK Baden-Württemberg (11.2023), Eine nachhaltige Arzneimittelversorgung für eine gesunde Gesellschaft: Jetzt handeln und die gesetzlichen Rahmenbedingungen sicherstellen. Policy Paper, </a:t>
            </a:r>
            <a:r>
              <a:rPr lang="de-DE" dirty="0">
                <a:solidFill>
                  <a:schemeClr val="accent2"/>
                </a:solidFill>
                <a:latin typeface="Calibri"/>
                <a:ea typeface="Calibri"/>
                <a:cs typeface="Calibri"/>
                <a:hlinkClick r:id="rId2">
                  <a:extLst>
                    <a:ext uri="{A12FA001-AC4F-418D-AE19-62706E023703}">
                      <ahyp:hlinkClr xmlns:ahyp="http://schemas.microsoft.com/office/drawing/2018/hyperlinkcolor" val="tx"/>
                    </a:ext>
                  </a:extLst>
                </a:hlinkClick>
              </a:rPr>
              <a:t>www.aok.de/pp/fileadmin/bereiche/baden-wuerttemberg/aokbw-presse/seiteninhalte/dokumente/2023-11-10_policy-paper_arzneimittel.pdf</a:t>
            </a:r>
            <a:r>
              <a:rPr lang="de-DE" dirty="0">
                <a:latin typeface="Calibri"/>
                <a:ea typeface="Calibri"/>
                <a:cs typeface="Calibri"/>
              </a:rPr>
              <a:t>, abgerufen am 11.12.2023.</a:t>
            </a:r>
          </a:p>
        </p:txBody>
      </p:sp>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60</a:t>
            </a:fld>
            <a:endParaRPr lang="de-DE"/>
          </a:p>
        </p:txBody>
      </p:sp>
    </p:spTree>
    <p:extLst>
      <p:ext uri="{BB962C8B-B14F-4D97-AF65-F5344CB8AC3E}">
        <p14:creationId xmlns:p14="http://schemas.microsoft.com/office/powerpoint/2010/main" val="42150433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0">
            <a:extLst>
              <a:ext uri="{FF2B5EF4-FFF2-40B4-BE49-F238E27FC236}">
                <a16:creationId xmlns:a16="http://schemas.microsoft.com/office/drawing/2014/main" id="{D4EFE8E3-4263-2E4C-02FE-7D30D5DC220B}"/>
              </a:ext>
            </a:extLst>
          </p:cNvPr>
          <p:cNvSpPr txBox="1"/>
          <p:nvPr/>
        </p:nvSpPr>
        <p:spPr>
          <a:xfrm>
            <a:off x="8760296" y="-1509"/>
            <a:ext cx="1512167" cy="1076754"/>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err="1">
                <a:solidFill>
                  <a:schemeClr val="bg1"/>
                </a:solidFill>
                <a:latin typeface="+mj-lt"/>
                <a:ea typeface="Cambria"/>
              </a:rPr>
              <a:t>Entwicklung</a:t>
            </a:r>
            <a:r>
              <a:rPr lang="en-US" sz="1400" b="1">
                <a:solidFill>
                  <a:schemeClr val="bg1"/>
                </a:solidFill>
                <a:latin typeface="+mj-lt"/>
                <a:ea typeface="Cambria"/>
              </a:rPr>
              <a:t> &amp; Produktion</a:t>
            </a:r>
            <a:endParaRPr lang="en-US" sz="1400" b="1">
              <a:solidFill>
                <a:schemeClr val="bg1"/>
              </a:solidFill>
              <a:latin typeface="+mj-lt"/>
            </a:endParaRPr>
          </a:p>
        </p:txBody>
      </p:sp>
      <p:sp>
        <p:nvSpPr>
          <p:cNvPr id="17" name="TextBox 10">
            <a:extLst>
              <a:ext uri="{FF2B5EF4-FFF2-40B4-BE49-F238E27FC236}">
                <a16:creationId xmlns:a16="http://schemas.microsoft.com/office/drawing/2014/main" id="{28BC30AC-EFE2-AEB7-7EE2-CE3FC70D2ECB}"/>
              </a:ext>
            </a:extLst>
          </p:cNvPr>
          <p:cNvSpPr txBox="1"/>
          <p:nvPr/>
        </p:nvSpPr>
        <p:spPr>
          <a:xfrm>
            <a:off x="10374659" y="0"/>
            <a:ext cx="1512167" cy="1076754"/>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err="1">
                <a:solidFill>
                  <a:schemeClr val="bg1"/>
                </a:solidFill>
                <a:latin typeface="+mj-lt"/>
                <a:ea typeface="Cambria"/>
              </a:rPr>
              <a:t>Verschreibung</a:t>
            </a:r>
            <a:r>
              <a:rPr lang="en-US" sz="1400" b="1">
                <a:solidFill>
                  <a:schemeClr val="bg1"/>
                </a:solidFill>
                <a:latin typeface="+mj-lt"/>
                <a:ea typeface="Cambria"/>
              </a:rPr>
              <a:t> &amp; </a:t>
            </a:r>
            <a:r>
              <a:rPr lang="en-US" sz="1400" b="1" err="1">
                <a:solidFill>
                  <a:schemeClr val="bg1"/>
                </a:solidFill>
                <a:latin typeface="+mj-lt"/>
                <a:ea typeface="Cambria"/>
              </a:rPr>
              <a:t>Abgabe</a:t>
            </a:r>
            <a:endParaRPr lang="en-US" sz="1400" b="1">
              <a:solidFill>
                <a:schemeClr val="bg1"/>
              </a:solidFill>
              <a:latin typeface="+mj-lt"/>
            </a:endParaRPr>
          </a:p>
        </p:txBody>
      </p:sp>
      <p:sp>
        <p:nvSpPr>
          <p:cNvPr id="2" name="Titel 1"/>
          <p:cNvSpPr>
            <a:spLocks noGrp="1"/>
          </p:cNvSpPr>
          <p:nvPr>
            <p:ph type="title"/>
          </p:nvPr>
        </p:nvSpPr>
        <p:spPr/>
        <p:txBody>
          <a:bodyPr/>
          <a:lstStyle/>
          <a:p>
            <a:pPr>
              <a:lnSpc>
                <a:spcPct val="100000"/>
              </a:lnSpc>
              <a:spcBef>
                <a:spcPts val="0"/>
              </a:spcBef>
            </a:pPr>
            <a:r>
              <a:rPr lang="de-DE">
                <a:solidFill>
                  <a:srgbClr val="009BD5"/>
                </a:solidFill>
                <a:latin typeface="Calibri"/>
                <a:cs typeface="Calibri"/>
              </a:rPr>
              <a:t>Zertifizierung von Unternehmen – Beispiel „</a:t>
            </a:r>
            <a:r>
              <a:rPr lang="de-DE" err="1">
                <a:solidFill>
                  <a:srgbClr val="009BD5"/>
                </a:solidFill>
                <a:latin typeface="Calibri"/>
                <a:cs typeface="Calibri"/>
              </a:rPr>
              <a:t>Välvald</a:t>
            </a:r>
            <a:r>
              <a:rPr lang="de-DE">
                <a:solidFill>
                  <a:srgbClr val="009BD5"/>
                </a:solidFill>
                <a:latin typeface="Calibri"/>
                <a:cs typeface="Calibri"/>
              </a:rPr>
              <a:t>“ aus Schweden </a:t>
            </a:r>
            <a:endParaRPr lang="de-DE">
              <a:cs typeface="Calibri"/>
            </a:endParaRPr>
          </a:p>
        </p:txBody>
      </p:sp>
      <p:sp>
        <p:nvSpPr>
          <p:cNvPr id="8" name="Inhaltsplatzhalter 7">
            <a:extLst>
              <a:ext uri="{FF2B5EF4-FFF2-40B4-BE49-F238E27FC236}">
                <a16:creationId xmlns:a16="http://schemas.microsoft.com/office/drawing/2014/main" id="{97B09881-C820-F718-4808-8A364C91B031}"/>
              </a:ext>
            </a:extLst>
          </p:cNvPr>
          <p:cNvSpPr>
            <a:spLocks noGrp="1"/>
          </p:cNvSpPr>
          <p:nvPr/>
        </p:nvSpPr>
        <p:spPr>
          <a:xfrm>
            <a:off x="552450" y="1494270"/>
            <a:ext cx="8135938" cy="4743017"/>
          </a:xfrm>
          <a:prstGeom prst="rect">
            <a:avLst/>
          </a:prstGeom>
        </p:spPr>
        <p:txBody>
          <a:bodyPr vert="horz" lIns="0" tIns="0" rIns="0" bIns="0" rtlCol="0">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lnSpc>
                <a:spcPct val="150000"/>
              </a:lnSpc>
              <a:buClr>
                <a:schemeClr val="accent1"/>
              </a:buClr>
              <a:buFont typeface="Arial" panose="020B0604020202020204" pitchFamily="34" charset="0"/>
              <a:buChar char="•"/>
            </a:pPr>
            <a:r>
              <a:rPr lang="de-DE" sz="1500" b="0" cap="none" dirty="0">
                <a:latin typeface="Calibri"/>
                <a:ea typeface="Cambria"/>
                <a:cs typeface="Calibri"/>
              </a:rPr>
              <a:t>Zertifizierung pharmazeutischer Unternehmen bei Erfüllung folgender Kriterien:</a:t>
            </a:r>
            <a:endParaRPr lang="en-US" b="0" cap="none" dirty="0"/>
          </a:p>
          <a:p>
            <a:pPr marL="742950" lvl="1" indent="-285750">
              <a:lnSpc>
                <a:spcPct val="150000"/>
              </a:lnSpc>
              <a:buClr>
                <a:schemeClr val="accent2"/>
              </a:buClr>
              <a:buFont typeface="Arial" panose="020B0604020202020204" pitchFamily="34" charset="0"/>
              <a:buChar char="•"/>
            </a:pPr>
            <a:r>
              <a:rPr lang="de-DE" sz="1500" dirty="0">
                <a:latin typeface="Calibri"/>
                <a:ea typeface="Cambria"/>
                <a:cs typeface="Calibri"/>
              </a:rPr>
              <a:t>extern geprüfter Nachhaltigkeitsbericht</a:t>
            </a:r>
          </a:p>
          <a:p>
            <a:pPr marL="742950" lvl="1" indent="-285750">
              <a:lnSpc>
                <a:spcPct val="150000"/>
              </a:lnSpc>
              <a:buClr>
                <a:schemeClr val="accent2"/>
              </a:buClr>
              <a:buFont typeface="Arial" panose="020B0604020202020204" pitchFamily="34" charset="0"/>
              <a:buChar char="•"/>
            </a:pPr>
            <a:r>
              <a:rPr lang="de-DE" sz="1500" dirty="0">
                <a:latin typeface="Calibri"/>
                <a:ea typeface="Cambria"/>
                <a:cs typeface="Calibri"/>
              </a:rPr>
              <a:t>Mitglied von PSCI (Organisation für verantwortungsvolle Lieferketten in der Pharmaindustrie)</a:t>
            </a:r>
          </a:p>
          <a:p>
            <a:pPr marL="742950" lvl="1" indent="-285750">
              <a:lnSpc>
                <a:spcPct val="150000"/>
              </a:lnSpc>
              <a:buClr>
                <a:schemeClr val="accent2"/>
              </a:buClr>
              <a:buFont typeface="Arial" panose="020B0604020202020204" pitchFamily="34" charset="0"/>
              <a:buChar char="•"/>
            </a:pPr>
            <a:r>
              <a:rPr lang="de-DE" sz="1500" dirty="0">
                <a:latin typeface="Calibri"/>
                <a:ea typeface="Cambria"/>
                <a:cs typeface="Calibri"/>
              </a:rPr>
              <a:t>Herstellung nicht verschreibungspflichtiger Medikamente unter Achtung der Menschenrechte, Arbeitnehmerrechte und Umwelt sowie frei von Korruption</a:t>
            </a:r>
          </a:p>
          <a:p>
            <a:pPr marL="742950" lvl="1" indent="-285750">
              <a:lnSpc>
                <a:spcPct val="150000"/>
              </a:lnSpc>
              <a:buClr>
                <a:schemeClr val="accent2"/>
              </a:buClr>
              <a:buFont typeface="Arial" panose="020B0604020202020204" pitchFamily="34" charset="0"/>
              <a:buChar char="•"/>
            </a:pPr>
            <a:r>
              <a:rPr lang="de-DE" sz="1500" dirty="0">
                <a:latin typeface="Calibri"/>
                <a:ea typeface="Cambria"/>
                <a:cs typeface="Calibri"/>
              </a:rPr>
              <a:t>Dokumentation für repräsentative Auswahl von Produkten, dass verantwortungsvolle Herstellung erfüllt wurde</a:t>
            </a:r>
          </a:p>
          <a:p>
            <a:pPr marL="285750" indent="-285750">
              <a:lnSpc>
                <a:spcPct val="150000"/>
              </a:lnSpc>
              <a:buClr>
                <a:schemeClr val="accent1"/>
              </a:buClr>
              <a:buFont typeface="Arial" panose="020B0604020202020204" pitchFamily="34" charset="0"/>
              <a:buChar char="•"/>
            </a:pPr>
            <a:r>
              <a:rPr lang="de-DE" sz="1500" b="0" cap="none" dirty="0">
                <a:latin typeface="Calibri"/>
                <a:ea typeface="Cambria"/>
                <a:cs typeface="Calibri"/>
              </a:rPr>
              <a:t>Ausnahme: </a:t>
            </a:r>
            <a:r>
              <a:rPr lang="de-DE" sz="1500" b="0" cap="none" dirty="0" err="1">
                <a:latin typeface="Calibri"/>
                <a:ea typeface="Cambria"/>
                <a:cs typeface="Calibri"/>
              </a:rPr>
              <a:t>Diclofenac</a:t>
            </a:r>
            <a:r>
              <a:rPr lang="de-DE" sz="1500" b="0" cap="none" dirty="0">
                <a:latin typeface="Calibri"/>
                <a:ea typeface="Cambria"/>
                <a:cs typeface="Calibri"/>
              </a:rPr>
              <a:t> aufgrund von Umweltauswirkungen von </a:t>
            </a:r>
            <a:r>
              <a:rPr lang="de-DE" sz="1500" b="0" cap="none" dirty="0" err="1">
                <a:latin typeface="Calibri"/>
                <a:ea typeface="Cambria"/>
                <a:cs typeface="Calibri"/>
              </a:rPr>
              <a:t>Välvald</a:t>
            </a:r>
            <a:r>
              <a:rPr lang="de-DE" sz="1500" b="0" cap="none" dirty="0">
                <a:latin typeface="Calibri"/>
                <a:ea typeface="Cambria"/>
                <a:cs typeface="Calibri"/>
              </a:rPr>
              <a:t> ausgeschlossen</a:t>
            </a:r>
          </a:p>
          <a:p>
            <a:pPr marL="285750" indent="-285750">
              <a:lnSpc>
                <a:spcPct val="150000"/>
              </a:lnSpc>
              <a:buClr>
                <a:schemeClr val="accent1"/>
              </a:buClr>
              <a:buFont typeface="Arial" panose="020B0604020202020204" pitchFamily="34" charset="0"/>
              <a:buChar char="•"/>
            </a:pPr>
            <a:r>
              <a:rPr lang="de-DE" sz="1500" b="0" cap="none" dirty="0">
                <a:latin typeface="Calibri"/>
                <a:ea typeface="Cambria"/>
                <a:cs typeface="Calibri"/>
              </a:rPr>
              <a:t>Nachteil: ausschließlich für verschreibungsfreie Arzneimittel</a:t>
            </a:r>
          </a:p>
          <a:p>
            <a:pPr marL="285750" indent="-285750">
              <a:lnSpc>
                <a:spcPct val="150000"/>
              </a:lnSpc>
              <a:buClr>
                <a:schemeClr val="accent1"/>
              </a:buClr>
              <a:buFont typeface="Arial" panose="020B0604020202020204" pitchFamily="34" charset="0"/>
              <a:buChar char="•"/>
            </a:pPr>
            <a:r>
              <a:rPr lang="de-DE" sz="1500" b="0" cap="none" dirty="0">
                <a:latin typeface="Calibri"/>
                <a:ea typeface="Cambria"/>
                <a:cs typeface="Calibri"/>
              </a:rPr>
              <a:t>beteiligte Unternehmen (2023): Aspen, Bayer, </a:t>
            </a:r>
            <a:r>
              <a:rPr lang="de-DE" sz="1500" b="0" cap="none" dirty="0" err="1">
                <a:latin typeface="Calibri"/>
                <a:ea typeface="Cambria"/>
                <a:cs typeface="Calibri"/>
              </a:rPr>
              <a:t>Evolan</a:t>
            </a:r>
            <a:r>
              <a:rPr lang="de-DE" sz="1500" b="0" cap="none" dirty="0">
                <a:latin typeface="Calibri"/>
                <a:ea typeface="Cambria"/>
                <a:cs typeface="Calibri"/>
              </a:rPr>
              <a:t> </a:t>
            </a:r>
            <a:r>
              <a:rPr lang="de-DE" sz="1500" b="0" cap="none" dirty="0" err="1">
                <a:latin typeface="Calibri"/>
                <a:ea typeface="Cambria"/>
                <a:cs typeface="Calibri"/>
              </a:rPr>
              <a:t>Apofri</a:t>
            </a:r>
            <a:r>
              <a:rPr lang="de-DE" sz="1500" b="0" cap="none" dirty="0">
                <a:latin typeface="Calibri"/>
                <a:ea typeface="Cambria"/>
                <a:cs typeface="Calibri"/>
              </a:rPr>
              <a:t>, </a:t>
            </a:r>
            <a:r>
              <a:rPr lang="de-DE" sz="1500" b="0" cap="none" dirty="0" err="1">
                <a:latin typeface="Calibri"/>
                <a:ea typeface="Cambria"/>
                <a:cs typeface="Calibri"/>
              </a:rPr>
              <a:t>Haleon</a:t>
            </a:r>
            <a:r>
              <a:rPr lang="de-DE" sz="1500" b="0" cap="none" dirty="0">
                <a:latin typeface="Calibri"/>
                <a:ea typeface="Cambria"/>
                <a:cs typeface="Calibri"/>
              </a:rPr>
              <a:t> GSK, Novo Nordisk, </a:t>
            </a:r>
            <a:r>
              <a:rPr lang="de-DE" sz="1500" b="0" cap="none" dirty="0" err="1">
                <a:latin typeface="Calibri"/>
                <a:ea typeface="Cambria"/>
                <a:cs typeface="Calibri"/>
              </a:rPr>
              <a:t>Orifarm</a:t>
            </a:r>
            <a:r>
              <a:rPr lang="de-DE" sz="1500" b="0" cap="none" dirty="0">
                <a:latin typeface="Calibri"/>
                <a:ea typeface="Cambria"/>
                <a:cs typeface="Calibri"/>
              </a:rPr>
              <a:t>, </a:t>
            </a:r>
            <a:r>
              <a:rPr lang="de-DE" sz="1500" b="0" cap="none" dirty="0" err="1">
                <a:latin typeface="Calibri"/>
                <a:ea typeface="Cambria"/>
                <a:cs typeface="Calibri"/>
              </a:rPr>
              <a:t>Reckitt</a:t>
            </a:r>
            <a:r>
              <a:rPr lang="de-DE" sz="1500" b="0" cap="none" dirty="0">
                <a:latin typeface="Calibri"/>
                <a:ea typeface="Cambria"/>
                <a:cs typeface="Calibri"/>
              </a:rPr>
              <a:t>, </a:t>
            </a:r>
            <a:r>
              <a:rPr lang="de-DE" sz="1500" b="0" cap="none" dirty="0" err="1">
                <a:latin typeface="Calibri"/>
                <a:ea typeface="Cambria"/>
                <a:cs typeface="Calibri"/>
              </a:rPr>
              <a:t>Sanapharma</a:t>
            </a:r>
            <a:r>
              <a:rPr lang="de-DE" sz="1500" b="0" cap="none" dirty="0">
                <a:latin typeface="Calibri"/>
                <a:ea typeface="Cambria"/>
                <a:cs typeface="Calibri"/>
              </a:rPr>
              <a:t>, Stada, Teva</a:t>
            </a:r>
          </a:p>
        </p:txBody>
      </p:sp>
      <p:pic>
        <p:nvPicPr>
          <p:cNvPr id="16" name="Grafik 7" descr="Nu krävs sanningsförsäkring från läkemedelsföretagen för att få märkningen  Välvald - ApoEx">
            <a:extLst>
              <a:ext uri="{FF2B5EF4-FFF2-40B4-BE49-F238E27FC236}">
                <a16:creationId xmlns:a16="http://schemas.microsoft.com/office/drawing/2014/main" id="{6D54E964-5E67-B826-9BB4-86A98B2485CF}"/>
              </a:ext>
            </a:extLst>
          </p:cNvPr>
          <p:cNvPicPr>
            <a:picLocks noChangeAspect="1"/>
          </p:cNvPicPr>
          <p:nvPr/>
        </p:nvPicPr>
        <p:blipFill rotWithShape="1">
          <a:blip r:embed="rId2"/>
          <a:srcRect l="32151" t="20476" r="31264" b="476"/>
          <a:stretch/>
        </p:blipFill>
        <p:spPr>
          <a:xfrm>
            <a:off x="9584801" y="1510745"/>
            <a:ext cx="1375324" cy="1384795"/>
          </a:xfrm>
          <a:prstGeom prst="rect">
            <a:avLst/>
          </a:prstGeom>
        </p:spPr>
      </p:pic>
      <p:sp>
        <p:nvSpPr>
          <p:cNvPr id="18" name="Textfeld 10">
            <a:extLst>
              <a:ext uri="{FF2B5EF4-FFF2-40B4-BE49-F238E27FC236}">
                <a16:creationId xmlns:a16="http://schemas.microsoft.com/office/drawing/2014/main" id="{9E7BDB04-864A-630D-E316-15F61B9BE289}"/>
              </a:ext>
            </a:extLst>
          </p:cNvPr>
          <p:cNvSpPr txBox="1"/>
          <p:nvPr/>
        </p:nvSpPr>
        <p:spPr>
          <a:xfrm>
            <a:off x="9318666" y="2902892"/>
            <a:ext cx="1988812" cy="3820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150000"/>
              </a:lnSpc>
            </a:pPr>
            <a:r>
              <a:rPr lang="de-DE" sz="1400" err="1">
                <a:latin typeface="Calibri"/>
                <a:ea typeface="Cambria"/>
                <a:cs typeface="Calibri"/>
              </a:rPr>
              <a:t>Välvald</a:t>
            </a:r>
            <a:r>
              <a:rPr lang="de-DE" sz="1400">
                <a:latin typeface="Calibri"/>
                <a:ea typeface="Cambria"/>
                <a:cs typeface="Calibri"/>
              </a:rPr>
              <a:t> = "gut gewählt"</a:t>
            </a:r>
            <a:endParaRPr lang="de-DE" sz="1400" b="1">
              <a:latin typeface="Calibri"/>
              <a:ea typeface="Cambria"/>
              <a:cs typeface="Calibri"/>
            </a:endParaRPr>
          </a:p>
        </p:txBody>
      </p:sp>
      <p:sp>
        <p:nvSpPr>
          <p:cNvPr id="9" name="Text Placeholder 8">
            <a:extLst>
              <a:ext uri="{FF2B5EF4-FFF2-40B4-BE49-F238E27FC236}">
                <a16:creationId xmlns:a16="http://schemas.microsoft.com/office/drawing/2014/main" id="{6D7AFE43-86B5-62CB-580E-2F52DA03BA0E}"/>
              </a:ext>
            </a:extLst>
          </p:cNvPr>
          <p:cNvSpPr>
            <a:spLocks noGrp="1"/>
          </p:cNvSpPr>
          <p:nvPr>
            <p:ph type="body" sz="quarter" idx="15"/>
          </p:nvPr>
        </p:nvSpPr>
        <p:spPr>
          <a:xfrm>
            <a:off x="3293706" y="6349260"/>
            <a:ext cx="8301397" cy="260648"/>
          </a:xfrm>
        </p:spPr>
        <p:txBody>
          <a:bodyPr vert="horz" lIns="0" tIns="0" rIns="0" bIns="0" rtlCol="0" anchor="t">
            <a:noAutofit/>
          </a:bodyPr>
          <a:lstStyle/>
          <a:p>
            <a:r>
              <a:rPr lang="de-DE" dirty="0">
                <a:latin typeface="Calibri"/>
                <a:cs typeface="Calibri"/>
              </a:rPr>
              <a:t>Quelle: Apoteket.se, </a:t>
            </a:r>
            <a:r>
              <a:rPr lang="de-DE" dirty="0" err="1">
                <a:latin typeface="Calibri"/>
                <a:ea typeface="Calibri"/>
                <a:cs typeface="Calibri"/>
              </a:rPr>
              <a:t>Välvald</a:t>
            </a:r>
            <a:r>
              <a:rPr lang="de-DE" dirty="0">
                <a:latin typeface="Calibri"/>
                <a:ea typeface="Calibri"/>
                <a:cs typeface="Calibri"/>
              </a:rPr>
              <a:t> </a:t>
            </a:r>
            <a:r>
              <a:rPr lang="de-DE" dirty="0"/>
              <a:t>–</a:t>
            </a:r>
            <a:r>
              <a:rPr lang="de-DE" dirty="0">
                <a:latin typeface="Calibri"/>
                <a:ea typeface="Calibri"/>
                <a:cs typeface="Calibri"/>
              </a:rPr>
              <a:t> </a:t>
            </a:r>
            <a:r>
              <a:rPr lang="de-DE" dirty="0" err="1">
                <a:latin typeface="Calibri"/>
                <a:ea typeface="Calibri"/>
                <a:cs typeface="Calibri"/>
              </a:rPr>
              <a:t>apotekens</a:t>
            </a:r>
            <a:r>
              <a:rPr lang="de-DE" dirty="0">
                <a:latin typeface="Calibri"/>
                <a:ea typeface="Calibri"/>
                <a:cs typeface="Calibri"/>
              </a:rPr>
              <a:t> </a:t>
            </a:r>
            <a:r>
              <a:rPr lang="de-DE" dirty="0" err="1">
                <a:latin typeface="Calibri"/>
                <a:ea typeface="Calibri"/>
                <a:cs typeface="Calibri"/>
              </a:rPr>
              <a:t>krav</a:t>
            </a:r>
            <a:r>
              <a:rPr lang="de-DE" dirty="0">
                <a:latin typeface="Calibri"/>
                <a:ea typeface="Calibri"/>
                <a:cs typeface="Calibri"/>
              </a:rPr>
              <a:t> </a:t>
            </a:r>
            <a:r>
              <a:rPr lang="de-DE" dirty="0" err="1">
                <a:latin typeface="Calibri"/>
                <a:ea typeface="Calibri"/>
                <a:cs typeface="Calibri"/>
              </a:rPr>
              <a:t>på</a:t>
            </a:r>
            <a:r>
              <a:rPr lang="de-DE" dirty="0">
                <a:latin typeface="Calibri"/>
                <a:ea typeface="Calibri"/>
                <a:cs typeface="Calibri"/>
              </a:rPr>
              <a:t> </a:t>
            </a:r>
            <a:r>
              <a:rPr lang="de-DE" dirty="0" err="1">
                <a:latin typeface="Calibri"/>
                <a:ea typeface="Calibri"/>
                <a:cs typeface="Calibri"/>
              </a:rPr>
              <a:t>ansvarsfull</a:t>
            </a:r>
            <a:r>
              <a:rPr lang="de-DE" dirty="0">
                <a:latin typeface="Calibri"/>
                <a:ea typeface="Calibri"/>
                <a:cs typeface="Calibri"/>
              </a:rPr>
              <a:t> </a:t>
            </a:r>
            <a:r>
              <a:rPr lang="de-DE" dirty="0" err="1">
                <a:latin typeface="Calibri"/>
                <a:ea typeface="Calibri"/>
                <a:cs typeface="Calibri"/>
              </a:rPr>
              <a:t>läkemedelstillverkning</a:t>
            </a:r>
            <a:r>
              <a:rPr lang="de-DE" dirty="0">
                <a:latin typeface="Calibri"/>
                <a:ea typeface="Calibri"/>
                <a:cs typeface="Calibri"/>
              </a:rPr>
              <a:t>,  </a:t>
            </a:r>
            <a:r>
              <a:rPr lang="de-DE" dirty="0">
                <a:solidFill>
                  <a:schemeClr val="accent2"/>
                </a:solidFill>
                <a:latin typeface="Calibri"/>
                <a:cs typeface="Calibri"/>
                <a:hlinkClick r:id="rId3">
                  <a:extLst>
                    <a:ext uri="{A12FA001-AC4F-418D-AE19-62706E023703}">
                      <ahyp:hlinkClr xmlns:ahyp="http://schemas.microsoft.com/office/drawing/2018/hyperlinkcolor" val="tx"/>
                    </a:ext>
                  </a:extLst>
                </a:hlinkClick>
              </a:rPr>
              <a:t>www.apoteket.se/hallbarhet/socialt-ansvar</a:t>
            </a:r>
            <a:r>
              <a:rPr lang="de-DE" dirty="0">
                <a:latin typeface="Calibri"/>
                <a:cs typeface="Calibri"/>
              </a:rPr>
              <a:t>, abgerufen am 11.12.2023.</a:t>
            </a:r>
            <a:endParaRPr lang="de-DE" dirty="0">
              <a:latin typeface="Calibri"/>
              <a:ea typeface="Calibri"/>
              <a:cs typeface="Calibri"/>
            </a:endParaRPr>
          </a:p>
        </p:txBody>
      </p:sp>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61</a:t>
            </a:fld>
            <a:endParaRPr lang="de-DE"/>
          </a:p>
        </p:txBody>
      </p:sp>
    </p:spTree>
    <p:extLst>
      <p:ext uri="{BB962C8B-B14F-4D97-AF65-F5344CB8AC3E}">
        <p14:creationId xmlns:p14="http://schemas.microsoft.com/office/powerpoint/2010/main" val="10077741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28BC30AC-EFE2-AEB7-7EE2-CE3FC70D2ECB}"/>
              </a:ext>
            </a:extLst>
          </p:cNvPr>
          <p:cNvSpPr txBox="1"/>
          <p:nvPr/>
        </p:nvSpPr>
        <p:spPr>
          <a:xfrm>
            <a:off x="10086627" y="0"/>
            <a:ext cx="1512167" cy="1076754"/>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err="1">
                <a:solidFill>
                  <a:schemeClr val="bg1"/>
                </a:solidFill>
                <a:latin typeface="+mj-lt"/>
                <a:ea typeface="Cambria"/>
              </a:rPr>
              <a:t>Zulassung</a:t>
            </a:r>
            <a:r>
              <a:rPr lang="en-US" sz="1400" b="1">
                <a:solidFill>
                  <a:schemeClr val="bg1"/>
                </a:solidFill>
                <a:latin typeface="+mj-lt"/>
                <a:ea typeface="Cambria"/>
              </a:rPr>
              <a:t> &amp; </a:t>
            </a:r>
            <a:r>
              <a:rPr lang="en-US" sz="1400" b="1" err="1">
                <a:solidFill>
                  <a:schemeClr val="bg1"/>
                </a:solidFill>
                <a:latin typeface="+mj-lt"/>
                <a:ea typeface="Cambria"/>
              </a:rPr>
              <a:t>Überwachung</a:t>
            </a:r>
            <a:endParaRPr lang="en-US" sz="1400" b="1">
              <a:solidFill>
                <a:schemeClr val="bg1"/>
              </a:solidFill>
              <a:latin typeface="+mj-lt"/>
            </a:endParaRPr>
          </a:p>
        </p:txBody>
      </p:sp>
      <p:sp>
        <p:nvSpPr>
          <p:cNvPr id="2" name="Titel 1"/>
          <p:cNvSpPr>
            <a:spLocks noGrp="1"/>
          </p:cNvSpPr>
          <p:nvPr>
            <p:ph type="title"/>
          </p:nvPr>
        </p:nvSpPr>
        <p:spPr/>
        <p:txBody>
          <a:bodyPr/>
          <a:lstStyle/>
          <a:p>
            <a:r>
              <a:rPr lang="de-DE">
                <a:latin typeface="Calibri"/>
                <a:cs typeface="Calibri"/>
              </a:rPr>
              <a:t>Das Umweltbundesamt prüft Umweltauswirkungen</a:t>
            </a:r>
            <a:endParaRPr lang="de-DE"/>
          </a:p>
        </p:txBody>
      </p:sp>
      <p:sp>
        <p:nvSpPr>
          <p:cNvPr id="8" name="Inhaltsplatzhalter 7">
            <a:extLst>
              <a:ext uri="{FF2B5EF4-FFF2-40B4-BE49-F238E27FC236}">
                <a16:creationId xmlns:a16="http://schemas.microsoft.com/office/drawing/2014/main" id="{97B09881-C820-F718-4808-8A364C91B031}"/>
              </a:ext>
            </a:extLst>
          </p:cNvPr>
          <p:cNvSpPr>
            <a:spLocks noGrp="1"/>
          </p:cNvSpPr>
          <p:nvPr/>
        </p:nvSpPr>
        <p:spPr>
          <a:xfrm>
            <a:off x="552450" y="1494271"/>
            <a:ext cx="6514272" cy="1557042"/>
          </a:xfrm>
          <a:prstGeom prst="rect">
            <a:avLst/>
          </a:prstGeom>
        </p:spPr>
        <p:txBody>
          <a:bodyPr vert="horz" lIns="0" tIns="0" rIns="0" bIns="0" rtlCol="0">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r>
              <a:rPr lang="de-DE" sz="1600" cap="none" dirty="0">
                <a:latin typeface="Calibri"/>
                <a:ea typeface="Calibri"/>
                <a:cs typeface="Calibri"/>
              </a:rPr>
              <a:t>Zulassung von Humanarzneimitteln </a:t>
            </a:r>
            <a:r>
              <a:rPr lang="de-DE" sz="1600" dirty="0">
                <a:latin typeface="Calibri"/>
                <a:ea typeface="Calibri"/>
                <a:cs typeface="Calibri"/>
              </a:rPr>
              <a:t>(Richtlinie 2004/27/EG)</a:t>
            </a:r>
          </a:p>
          <a:p>
            <a:pPr marL="161925" lvl="2" indent="-161925"/>
            <a:r>
              <a:rPr lang="de-DE" dirty="0">
                <a:latin typeface="Calibri"/>
                <a:cs typeface="Calibri"/>
              </a:rPr>
              <a:t>verlangt zwingend Prüfung auf mögliche Auswirkungen auf die Umwelt bei Zulassung neuer Humanarzneimittel</a:t>
            </a:r>
            <a:endParaRPr lang="de-DE" dirty="0">
              <a:cs typeface="Calibri" panose="020F0502020204030204" pitchFamily="34" charset="0"/>
            </a:endParaRPr>
          </a:p>
          <a:p>
            <a:pPr marL="161925" lvl="2" indent="-161925"/>
            <a:r>
              <a:rPr lang="de-DE" dirty="0">
                <a:latin typeface="Calibri"/>
                <a:cs typeface="Calibri"/>
              </a:rPr>
              <a:t>wird ein Umweltrisiko festgestellt -&gt;  Zulassung unter Auflagen; keine Versagung der Zulassung aus Umweltgründen bei Humanarzneimitteln</a:t>
            </a:r>
            <a:endParaRPr lang="de-DE" dirty="0">
              <a:latin typeface="Calibri"/>
              <a:ea typeface="Calibri"/>
              <a:cs typeface="Calibri"/>
            </a:endParaRPr>
          </a:p>
        </p:txBody>
      </p:sp>
      <p:sp>
        <p:nvSpPr>
          <p:cNvPr id="20" name="TextBox 19">
            <a:extLst>
              <a:ext uri="{FF2B5EF4-FFF2-40B4-BE49-F238E27FC236}">
                <a16:creationId xmlns:a16="http://schemas.microsoft.com/office/drawing/2014/main" id="{2EA473BA-C4AC-871A-62A0-AB0368442380}"/>
              </a:ext>
            </a:extLst>
          </p:cNvPr>
          <p:cNvSpPr txBox="1"/>
          <p:nvPr/>
        </p:nvSpPr>
        <p:spPr>
          <a:xfrm>
            <a:off x="1907703" y="3246159"/>
            <a:ext cx="8376592" cy="307777"/>
          </a:xfrm>
          <a:prstGeom prst="rect">
            <a:avLst/>
          </a:prstGeom>
          <a:noFill/>
        </p:spPr>
        <p:txBody>
          <a:bodyPr wrap="square">
            <a:spAutoFit/>
          </a:bodyPr>
          <a:lstStyle/>
          <a:p>
            <a:pPr algn="ctr"/>
            <a:r>
              <a:rPr lang="en-US" sz="1400" b="1" err="1">
                <a:solidFill>
                  <a:schemeClr val="accent2"/>
                </a:solidFill>
                <a:latin typeface="Calibri"/>
                <a:ea typeface="Calibri"/>
                <a:cs typeface="Calibri"/>
              </a:rPr>
              <a:t>Ablauf</a:t>
            </a:r>
            <a:r>
              <a:rPr lang="en-US" sz="1400" b="1">
                <a:solidFill>
                  <a:schemeClr val="accent2"/>
                </a:solidFill>
                <a:latin typeface="Calibri"/>
                <a:ea typeface="Calibri"/>
                <a:cs typeface="Calibri"/>
              </a:rPr>
              <a:t> </a:t>
            </a:r>
            <a:r>
              <a:rPr lang="en-US" sz="1400" b="1" err="1">
                <a:solidFill>
                  <a:schemeClr val="accent2"/>
                </a:solidFill>
                <a:latin typeface="Calibri"/>
                <a:ea typeface="Calibri"/>
                <a:cs typeface="Calibri"/>
              </a:rPr>
              <a:t>Umweltrisikobewertung</a:t>
            </a:r>
            <a:r>
              <a:rPr lang="en-US" sz="1400" b="1">
                <a:solidFill>
                  <a:schemeClr val="accent2"/>
                </a:solidFill>
                <a:latin typeface="Calibri"/>
                <a:ea typeface="Calibri"/>
                <a:cs typeface="Calibri"/>
              </a:rPr>
              <a:t> (Environmental Risk Assessment = ERA) in Deutschland</a:t>
            </a:r>
          </a:p>
        </p:txBody>
      </p:sp>
      <p:pic>
        <p:nvPicPr>
          <p:cNvPr id="18" name="Picture 17" descr="Schematische Abbildung Ablauf Umweltrisikobewertung bei der Zulassung von Humanarzneimitteln in Deutschland">
            <a:extLst>
              <a:ext uri="{FF2B5EF4-FFF2-40B4-BE49-F238E27FC236}">
                <a16:creationId xmlns:a16="http://schemas.microsoft.com/office/drawing/2014/main" id="{34730D89-4221-DB1F-156C-CAD4D4F4C37A}"/>
              </a:ext>
            </a:extLst>
          </p:cNvPr>
          <p:cNvPicPr>
            <a:picLocks noChangeAspect="1"/>
          </p:cNvPicPr>
          <p:nvPr/>
        </p:nvPicPr>
        <p:blipFill>
          <a:blip r:embed="rId2"/>
          <a:stretch>
            <a:fillRect/>
          </a:stretch>
        </p:blipFill>
        <p:spPr>
          <a:xfrm>
            <a:off x="2168783" y="3428623"/>
            <a:ext cx="7854433" cy="2817073"/>
          </a:xfrm>
          <a:prstGeom prst="rect">
            <a:avLst/>
          </a:prstGeom>
        </p:spPr>
      </p:pic>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62</a:t>
            </a:fld>
            <a:endParaRPr lang="de-DE"/>
          </a:p>
        </p:txBody>
      </p:sp>
    </p:spTree>
    <p:extLst>
      <p:ext uri="{BB962C8B-B14F-4D97-AF65-F5344CB8AC3E}">
        <p14:creationId xmlns:p14="http://schemas.microsoft.com/office/powerpoint/2010/main" val="418889522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28BC30AC-EFE2-AEB7-7EE2-CE3FC70D2ECB}"/>
              </a:ext>
            </a:extLst>
          </p:cNvPr>
          <p:cNvSpPr txBox="1"/>
          <p:nvPr/>
        </p:nvSpPr>
        <p:spPr>
          <a:xfrm>
            <a:off x="10086627" y="0"/>
            <a:ext cx="1512167" cy="1076754"/>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err="1">
                <a:solidFill>
                  <a:schemeClr val="bg1"/>
                </a:solidFill>
                <a:latin typeface="+mj-lt"/>
                <a:ea typeface="Cambria"/>
              </a:rPr>
              <a:t>Verschreibung</a:t>
            </a:r>
            <a:r>
              <a:rPr lang="en-US" sz="1400" b="1">
                <a:solidFill>
                  <a:schemeClr val="bg1"/>
                </a:solidFill>
                <a:latin typeface="+mj-lt"/>
                <a:ea typeface="Cambria"/>
              </a:rPr>
              <a:t> &amp; </a:t>
            </a:r>
            <a:r>
              <a:rPr lang="en-US" sz="1400" b="1" err="1">
                <a:solidFill>
                  <a:schemeClr val="bg1"/>
                </a:solidFill>
                <a:latin typeface="+mj-lt"/>
                <a:ea typeface="Cambria"/>
              </a:rPr>
              <a:t>Abgabe</a:t>
            </a:r>
            <a:endParaRPr lang="en-US" sz="1400" b="1">
              <a:solidFill>
                <a:schemeClr val="bg1"/>
              </a:solidFill>
              <a:latin typeface="+mj-lt"/>
            </a:endParaRPr>
          </a:p>
        </p:txBody>
      </p:sp>
      <p:sp>
        <p:nvSpPr>
          <p:cNvPr id="2" name="Titel 1"/>
          <p:cNvSpPr>
            <a:spLocks noGrp="1"/>
          </p:cNvSpPr>
          <p:nvPr>
            <p:ph type="title"/>
          </p:nvPr>
        </p:nvSpPr>
        <p:spPr/>
        <p:txBody>
          <a:bodyPr/>
          <a:lstStyle/>
          <a:p>
            <a:r>
              <a:rPr lang="de-DE">
                <a:latin typeface="Calibri"/>
                <a:cs typeface="Calibri"/>
              </a:rPr>
              <a:t>Öffentliches Informations- und Umweltklassifikationssystem</a:t>
            </a:r>
            <a:endParaRPr lang="de-DE"/>
          </a:p>
        </p:txBody>
      </p:sp>
      <p:sp>
        <p:nvSpPr>
          <p:cNvPr id="3" name="Inhaltsplatzhalter 7">
            <a:extLst>
              <a:ext uri="{FF2B5EF4-FFF2-40B4-BE49-F238E27FC236}">
                <a16:creationId xmlns:a16="http://schemas.microsoft.com/office/drawing/2014/main" id="{BBC9C573-384F-2B3F-0F84-20B85C1AAACC}"/>
              </a:ext>
            </a:extLst>
          </p:cNvPr>
          <p:cNvSpPr>
            <a:spLocks noGrp="1"/>
          </p:cNvSpPr>
          <p:nvPr/>
        </p:nvSpPr>
        <p:spPr>
          <a:xfrm>
            <a:off x="552450" y="1448313"/>
            <a:ext cx="4103389" cy="230718"/>
          </a:xfrm>
          <a:prstGeom prst="rect">
            <a:avLst/>
          </a:prstGeom>
        </p:spPr>
        <p:txBody>
          <a:bodyPr vert="horz" lIns="0" tIns="0" rIns="0" bIns="0" rtlCol="0">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r>
              <a:rPr lang="de-DE" sz="1600" cap="none"/>
              <a:t>Alternative</a:t>
            </a:r>
            <a:r>
              <a:rPr lang="de-DE" sz="1600"/>
              <a:t>:</a:t>
            </a:r>
          </a:p>
          <a:p>
            <a:pPr>
              <a:spcAft>
                <a:spcPts val="600"/>
              </a:spcAft>
            </a:pPr>
            <a:endParaRPr lang="de-DE" sz="1600"/>
          </a:p>
          <a:p>
            <a:pPr>
              <a:spcAft>
                <a:spcPts val="600"/>
              </a:spcAft>
            </a:pPr>
            <a:endParaRPr lang="de-DE" sz="1600"/>
          </a:p>
          <a:p>
            <a:pPr>
              <a:spcAft>
                <a:spcPts val="600"/>
              </a:spcAft>
            </a:pPr>
            <a:endParaRPr lang="de-DE" sz="1600"/>
          </a:p>
        </p:txBody>
      </p:sp>
      <p:pic>
        <p:nvPicPr>
          <p:cNvPr id="9" name="Picture 8" descr="Logo Janusinfo">
            <a:extLst>
              <a:ext uri="{FF2B5EF4-FFF2-40B4-BE49-F238E27FC236}">
                <a16:creationId xmlns:a16="http://schemas.microsoft.com/office/drawing/2014/main" id="{341D68FC-ED51-5FA1-F3BC-FD781CD4DC0C}"/>
              </a:ext>
            </a:extLst>
          </p:cNvPr>
          <p:cNvPicPr>
            <a:picLocks noChangeAspect="1"/>
          </p:cNvPicPr>
          <p:nvPr/>
        </p:nvPicPr>
        <p:blipFill rotWithShape="1">
          <a:blip r:embed="rId2"/>
          <a:srcRect l="13313" t="25042" r="60268" b="61648"/>
          <a:stretch/>
        </p:blipFill>
        <p:spPr>
          <a:xfrm>
            <a:off x="552450" y="1800923"/>
            <a:ext cx="2288441" cy="704941"/>
          </a:xfrm>
          <a:prstGeom prst="rect">
            <a:avLst/>
          </a:prstGeom>
        </p:spPr>
      </p:pic>
      <p:sp>
        <p:nvSpPr>
          <p:cNvPr id="10" name="TextBox 9">
            <a:extLst>
              <a:ext uri="{FF2B5EF4-FFF2-40B4-BE49-F238E27FC236}">
                <a16:creationId xmlns:a16="http://schemas.microsoft.com/office/drawing/2014/main" id="{0B35390E-34E7-FF6F-14B0-A23773605B5F}"/>
              </a:ext>
            </a:extLst>
          </p:cNvPr>
          <p:cNvSpPr txBox="1"/>
          <p:nvPr/>
        </p:nvSpPr>
        <p:spPr>
          <a:xfrm>
            <a:off x="3037158" y="1888772"/>
            <a:ext cx="8439539" cy="523220"/>
          </a:xfrm>
          <a:prstGeom prst="rect">
            <a:avLst/>
          </a:prstGeom>
          <a:noFill/>
        </p:spPr>
        <p:txBody>
          <a:bodyPr rot="0" spcFirstLastPara="0" vertOverflow="overflow" horzOverflow="overflow" vert="horz" wrap="square" lIns="0" tIns="45720" rIns="91440" bIns="45720" numCol="1" spcCol="0" rtlCol="0" fromWordArt="0" anchor="t" anchorCtr="0" forceAA="0" compatLnSpc="1">
            <a:prstTxWarp prst="textNoShape">
              <a:avLst/>
            </a:prstTxWarp>
            <a:spAutoFit/>
          </a:bodyPr>
          <a:lstStyle/>
          <a:p>
            <a:r>
              <a:rPr lang="en-US" sz="1400">
                <a:solidFill>
                  <a:schemeClr val="accent1"/>
                </a:solidFill>
                <a:latin typeface="Calibri"/>
                <a:ea typeface="+mn-lt"/>
                <a:cs typeface="+mn-lt"/>
              </a:rPr>
              <a:t>Eine </a:t>
            </a:r>
            <a:r>
              <a:rPr lang="en-US" sz="1400" err="1">
                <a:solidFill>
                  <a:schemeClr val="accent1"/>
                </a:solidFill>
                <a:latin typeface="Calibri"/>
                <a:ea typeface="+mn-lt"/>
                <a:cs typeface="+mn-lt"/>
              </a:rPr>
              <a:t>Infoseite</a:t>
            </a:r>
            <a:r>
              <a:rPr lang="en-US" sz="1400">
                <a:solidFill>
                  <a:schemeClr val="accent1"/>
                </a:solidFill>
                <a:latin typeface="Calibri"/>
                <a:ea typeface="+mn-lt"/>
                <a:cs typeface="+mn-lt"/>
              </a:rPr>
              <a:t> für </a:t>
            </a:r>
            <a:r>
              <a:rPr lang="en-US" sz="1400" err="1">
                <a:solidFill>
                  <a:schemeClr val="accent1"/>
                </a:solidFill>
                <a:latin typeface="Calibri"/>
                <a:ea typeface="+mn-lt"/>
                <a:cs typeface="+mn-lt"/>
              </a:rPr>
              <a:t>medizinisches</a:t>
            </a:r>
            <a:r>
              <a:rPr lang="en-US" sz="1400">
                <a:solidFill>
                  <a:schemeClr val="accent1"/>
                </a:solidFill>
                <a:latin typeface="Calibri"/>
                <a:ea typeface="+mn-lt"/>
                <a:cs typeface="+mn-lt"/>
              </a:rPr>
              <a:t> </a:t>
            </a:r>
            <a:r>
              <a:rPr lang="en-US" sz="1400" err="1">
                <a:solidFill>
                  <a:schemeClr val="accent1"/>
                </a:solidFill>
                <a:latin typeface="Calibri"/>
                <a:ea typeface="+mn-lt"/>
                <a:cs typeface="+mn-lt"/>
              </a:rPr>
              <a:t>Fachpersonal</a:t>
            </a:r>
            <a:r>
              <a:rPr lang="en-US" sz="1400">
                <a:solidFill>
                  <a:schemeClr val="accent1"/>
                </a:solidFill>
                <a:latin typeface="Calibri"/>
                <a:ea typeface="+mn-lt"/>
                <a:cs typeface="+mn-lt"/>
              </a:rPr>
              <a:t> in </a:t>
            </a:r>
            <a:r>
              <a:rPr lang="en-US" sz="1400" err="1">
                <a:solidFill>
                  <a:schemeClr val="accent1"/>
                </a:solidFill>
                <a:latin typeface="Calibri"/>
                <a:ea typeface="+mn-lt"/>
                <a:cs typeface="+mn-lt"/>
              </a:rPr>
              <a:t>Schweden</a:t>
            </a:r>
            <a:r>
              <a:rPr lang="en-US" sz="1400">
                <a:solidFill>
                  <a:schemeClr val="accent1"/>
                </a:solidFill>
                <a:latin typeface="Calibri"/>
                <a:ea typeface="+mn-lt"/>
                <a:cs typeface="+mn-lt"/>
              </a:rPr>
              <a:t>: </a:t>
            </a:r>
          </a:p>
          <a:p>
            <a:pPr algn="l"/>
            <a:r>
              <a:rPr lang="en-US" sz="1400">
                <a:solidFill>
                  <a:schemeClr val="accent2"/>
                </a:solidFill>
                <a:latin typeface="Calibri"/>
                <a:ea typeface="+mn-lt"/>
                <a:cs typeface="+mn-lt"/>
                <a:hlinkClick r:id="rId3">
                  <a:extLst>
                    <a:ext uri="{A12FA001-AC4F-418D-AE19-62706E023703}">
                      <ahyp:hlinkClr xmlns:ahyp="http://schemas.microsoft.com/office/drawing/2018/hyperlinkcolor" val="tx"/>
                    </a:ext>
                  </a:extLst>
                </a:hlinkClick>
              </a:rPr>
              <a:t>janusinfo.se/</a:t>
            </a:r>
            <a:r>
              <a:rPr lang="en-US" sz="1400" err="1">
                <a:solidFill>
                  <a:schemeClr val="accent2"/>
                </a:solidFill>
                <a:latin typeface="Calibri"/>
                <a:ea typeface="+mn-lt"/>
                <a:cs typeface="+mn-lt"/>
                <a:hlinkClick r:id="rId3">
                  <a:extLst>
                    <a:ext uri="{A12FA001-AC4F-418D-AE19-62706E023703}">
                      <ahyp:hlinkClr xmlns:ahyp="http://schemas.microsoft.com/office/drawing/2018/hyperlinkcolor" val="tx"/>
                    </a:ext>
                  </a:extLst>
                </a:hlinkClick>
              </a:rPr>
              <a:t>beslutsstod</a:t>
            </a:r>
            <a:r>
              <a:rPr lang="en-US" sz="1400">
                <a:solidFill>
                  <a:schemeClr val="accent2"/>
                </a:solidFill>
                <a:latin typeface="Calibri"/>
                <a:ea typeface="+mn-lt"/>
                <a:cs typeface="+mn-lt"/>
                <a:hlinkClick r:id="rId3">
                  <a:extLst>
                    <a:ext uri="{A12FA001-AC4F-418D-AE19-62706E023703}">
                      <ahyp:hlinkClr xmlns:ahyp="http://schemas.microsoft.com/office/drawing/2018/hyperlinkcolor" val="tx"/>
                    </a:ext>
                  </a:extLst>
                </a:hlinkClick>
              </a:rPr>
              <a:t>/</a:t>
            </a:r>
            <a:r>
              <a:rPr lang="en-US" sz="1400" err="1">
                <a:solidFill>
                  <a:schemeClr val="accent2"/>
                </a:solidFill>
                <a:latin typeface="Calibri"/>
                <a:ea typeface="+mn-lt"/>
                <a:cs typeface="+mn-lt"/>
                <a:hlinkClick r:id="rId3">
                  <a:extLst>
                    <a:ext uri="{A12FA001-AC4F-418D-AE19-62706E023703}">
                      <ahyp:hlinkClr xmlns:ahyp="http://schemas.microsoft.com/office/drawing/2018/hyperlinkcolor" val="tx"/>
                    </a:ext>
                  </a:extLst>
                </a:hlinkClick>
              </a:rPr>
              <a:t>lakemedelochmiljo</a:t>
            </a:r>
            <a:r>
              <a:rPr lang="en-US" sz="1400">
                <a:solidFill>
                  <a:schemeClr val="accent2"/>
                </a:solidFill>
                <a:latin typeface="Calibri"/>
                <a:ea typeface="+mn-lt"/>
                <a:cs typeface="+mn-lt"/>
                <a:hlinkClick r:id="rId3">
                  <a:extLst>
                    <a:ext uri="{A12FA001-AC4F-418D-AE19-62706E023703}">
                      <ahyp:hlinkClr xmlns:ahyp="http://schemas.microsoft.com/office/drawing/2018/hyperlinkcolor" val="tx"/>
                    </a:ext>
                  </a:extLst>
                </a:hlinkClick>
              </a:rPr>
              <a:t>/pharmaceuticalsandenvironment.4.7b57ecc216251fae47487d9a.html</a:t>
            </a:r>
            <a:endParaRPr lang="en-US" sz="1400">
              <a:solidFill>
                <a:schemeClr val="accent2"/>
              </a:solidFill>
              <a:latin typeface="Calibri"/>
              <a:ea typeface="Calibri"/>
              <a:cs typeface="Calibri"/>
              <a:hlinkClick r:id="" action="ppaction://noaction">
                <a:extLst>
                  <a:ext uri="{A12FA001-AC4F-418D-AE19-62706E023703}">
                    <ahyp:hlinkClr xmlns:ahyp="http://schemas.microsoft.com/office/drawing/2018/hyperlinkcolor" val="tx"/>
                  </a:ext>
                </a:extLst>
              </a:hlinkClick>
            </a:endParaRPr>
          </a:p>
        </p:txBody>
      </p:sp>
      <p:sp>
        <p:nvSpPr>
          <p:cNvPr id="12" name="TextBox 11">
            <a:extLst>
              <a:ext uri="{FF2B5EF4-FFF2-40B4-BE49-F238E27FC236}">
                <a16:creationId xmlns:a16="http://schemas.microsoft.com/office/drawing/2014/main" id="{B8ED2CEA-C4BF-636C-87DE-3900FB12676A}"/>
              </a:ext>
            </a:extLst>
          </p:cNvPr>
          <p:cNvSpPr txBox="1"/>
          <p:nvPr/>
        </p:nvSpPr>
        <p:spPr>
          <a:xfrm>
            <a:off x="552451" y="2827042"/>
            <a:ext cx="5663622" cy="1492716"/>
          </a:xfrm>
          <a:prstGeom prst="rect">
            <a:avLst/>
          </a:prstGeom>
          <a:noFill/>
        </p:spPr>
        <p:txBody>
          <a:bodyPr rot="0" spcFirstLastPara="0" vertOverflow="overflow" horzOverflow="overflow" vert="horz" wrap="square" lIns="0" tIns="45720" rIns="91440" bIns="45720" numCol="1" spcCol="0" rtlCol="0" fromWordArt="0" anchor="t" anchorCtr="0" forceAA="0" compatLnSpc="1">
            <a:prstTxWarp prst="textNoShape">
              <a:avLst/>
            </a:prstTxWarp>
            <a:spAutoFit/>
          </a:bodyPr>
          <a:lstStyle/>
          <a:p>
            <a:r>
              <a:rPr lang="de-DE" sz="1600" b="1" dirty="0">
                <a:latin typeface="Calibri"/>
                <a:ea typeface="Cambria"/>
                <a:cs typeface="Calibri"/>
              </a:rPr>
              <a:t>Was bietet janusinfo.se?</a:t>
            </a:r>
            <a:endParaRPr lang="de-DE" sz="1600" dirty="0">
              <a:latin typeface="Cambria"/>
              <a:ea typeface="Cambria"/>
              <a:cs typeface="Calibri"/>
            </a:endParaRPr>
          </a:p>
          <a:p>
            <a:pPr marL="342900" indent="-342900">
              <a:buClr>
                <a:schemeClr val="accent1"/>
              </a:buClr>
              <a:buFont typeface="Arial" panose="020B0604020202020204" pitchFamily="34" charset="0"/>
              <a:buChar char="•"/>
            </a:pPr>
            <a:r>
              <a:rPr lang="de-DE" sz="1500" dirty="0">
                <a:latin typeface="Calibri"/>
                <a:ea typeface="Cambria"/>
                <a:cs typeface="Calibri"/>
              </a:rPr>
              <a:t>wirkstoffbezogene Suche nach Umweltinformationen auf Englisch</a:t>
            </a:r>
          </a:p>
          <a:p>
            <a:pPr marL="342900" indent="-342900">
              <a:buClr>
                <a:schemeClr val="accent1"/>
              </a:buClr>
              <a:buFont typeface="Arial" panose="020B0604020202020204" pitchFamily="34" charset="0"/>
              <a:buChar char="•"/>
            </a:pPr>
            <a:r>
              <a:rPr lang="de-DE" sz="1500" dirty="0">
                <a:latin typeface="Calibri"/>
                <a:ea typeface="Cambria"/>
                <a:cs typeface="Calibri"/>
              </a:rPr>
              <a:t>aktuelle Umweltklassifikationen</a:t>
            </a:r>
          </a:p>
          <a:p>
            <a:pPr marL="342900" indent="-342900">
              <a:buClr>
                <a:schemeClr val="accent1"/>
              </a:buClr>
              <a:buFont typeface="Arial" panose="020B0604020202020204" pitchFamily="34" charset="0"/>
              <a:buChar char="•"/>
            </a:pPr>
            <a:r>
              <a:rPr lang="de-DE" sz="1500" dirty="0">
                <a:latin typeface="Calibri"/>
                <a:ea typeface="Cambria"/>
                <a:cs typeface="Calibri"/>
              </a:rPr>
              <a:t>vergleichende Bewertungen für bestimmte Wirkstoffgruppen </a:t>
            </a:r>
            <a:br>
              <a:rPr lang="de-DE" sz="1500" dirty="0">
                <a:latin typeface="Calibri"/>
                <a:ea typeface="Cambria"/>
                <a:cs typeface="Calibri"/>
              </a:rPr>
            </a:br>
            <a:r>
              <a:rPr lang="de-DE" sz="1500" dirty="0">
                <a:latin typeface="Calibri"/>
                <a:ea typeface="Cambria"/>
                <a:cs typeface="Calibri"/>
              </a:rPr>
              <a:t>u. a. Analgetika oder Sartane</a:t>
            </a:r>
            <a:endParaRPr lang="de-DE" sz="1500" b="1" dirty="0">
              <a:latin typeface="Calibri"/>
              <a:ea typeface="Cambria"/>
              <a:cs typeface="Calibri"/>
            </a:endParaRPr>
          </a:p>
          <a:p>
            <a:pPr marL="342900" indent="-342900">
              <a:buFont typeface="Wingdings"/>
              <a:buChar char="ü"/>
            </a:pPr>
            <a:endParaRPr lang="de-DE" sz="1500" dirty="0">
              <a:latin typeface="Calibri"/>
              <a:ea typeface="Cambria"/>
              <a:cs typeface="Calibri"/>
            </a:endParaRPr>
          </a:p>
        </p:txBody>
      </p:sp>
      <p:sp>
        <p:nvSpPr>
          <p:cNvPr id="13" name="TextBox 12">
            <a:extLst>
              <a:ext uri="{FF2B5EF4-FFF2-40B4-BE49-F238E27FC236}">
                <a16:creationId xmlns:a16="http://schemas.microsoft.com/office/drawing/2014/main" id="{1BA8AEC3-59F7-4355-2F4E-591B1AAB88E1}"/>
              </a:ext>
            </a:extLst>
          </p:cNvPr>
          <p:cNvSpPr txBox="1"/>
          <p:nvPr/>
        </p:nvSpPr>
        <p:spPr>
          <a:xfrm>
            <a:off x="552450" y="4245778"/>
            <a:ext cx="5543550" cy="1938992"/>
          </a:xfrm>
          <a:prstGeom prst="rect">
            <a:avLst/>
          </a:prstGeom>
          <a:noFill/>
        </p:spPr>
        <p:txBody>
          <a:bodyPr rot="0" spcFirstLastPara="0" vertOverflow="overflow" horzOverflow="overflow" vert="horz" wrap="square" lIns="0" tIns="45720" rIns="91440" bIns="45720" numCol="1" spcCol="0" rtlCol="0" fromWordArt="0" anchor="t" anchorCtr="0" forceAA="0" compatLnSpc="1">
            <a:prstTxWarp prst="textNoShape">
              <a:avLst/>
            </a:prstTxWarp>
            <a:spAutoFit/>
          </a:bodyPr>
          <a:lstStyle/>
          <a:p>
            <a:r>
              <a:rPr lang="de-DE" sz="1600" b="1" dirty="0">
                <a:latin typeface="Calibri"/>
                <a:ea typeface="Cambria"/>
                <a:cs typeface="Calibri"/>
              </a:rPr>
              <a:t>Woher kommen die Informationen?</a:t>
            </a:r>
            <a:endParaRPr lang="de-DE" sz="1600" b="1" dirty="0">
              <a:ea typeface="Cambria"/>
            </a:endParaRPr>
          </a:p>
          <a:p>
            <a:pPr marL="285750" indent="-285750">
              <a:buClr>
                <a:schemeClr val="accent1"/>
              </a:buClr>
              <a:buFont typeface="Arial" panose="020B0604020202020204" pitchFamily="34" charset="0"/>
              <a:buChar char="•"/>
            </a:pPr>
            <a:r>
              <a:rPr lang="de-DE" sz="1500" dirty="0">
                <a:latin typeface="Calibri"/>
                <a:ea typeface="Cambria"/>
                <a:cs typeface="Calibri"/>
              </a:rPr>
              <a:t>aus den öffentlichen Bewertungsberichten der Zulassungsbehörden (EMA, BfArm etc.)</a:t>
            </a:r>
          </a:p>
          <a:p>
            <a:pPr marL="285750" indent="-285750">
              <a:buClr>
                <a:schemeClr val="accent1"/>
              </a:buClr>
              <a:buFont typeface="Arial" panose="020B0604020202020204" pitchFamily="34" charset="0"/>
              <a:buChar char="•"/>
            </a:pPr>
            <a:r>
              <a:rPr lang="de-DE" sz="1500" dirty="0">
                <a:latin typeface="Calibri"/>
                <a:ea typeface="Cambria"/>
                <a:cs typeface="Calibri"/>
              </a:rPr>
              <a:t>fass.se: Informationssystem für Ärzte- </a:t>
            </a:r>
            <a:r>
              <a:rPr lang="de-DE" sz="1500">
                <a:latin typeface="Calibri"/>
                <a:ea typeface="Cambria"/>
                <a:cs typeface="Calibri"/>
              </a:rPr>
              <a:t>und Apothekerschaft</a:t>
            </a:r>
            <a:r>
              <a:rPr lang="de-DE" sz="1500" dirty="0">
                <a:latin typeface="Calibri"/>
                <a:ea typeface="Cambria"/>
                <a:cs typeface="Calibri"/>
              </a:rPr>
              <a:t>, vergleichbar mit </a:t>
            </a:r>
            <a:r>
              <a:rPr lang="de-DE" sz="1500">
                <a:latin typeface="Calibri"/>
                <a:ea typeface="Cambria"/>
                <a:cs typeface="Calibri"/>
              </a:rPr>
              <a:t>der Gelben </a:t>
            </a:r>
            <a:r>
              <a:rPr lang="de-DE" sz="1500" dirty="0">
                <a:latin typeface="Calibri"/>
                <a:ea typeface="Cambria"/>
                <a:cs typeface="Calibri"/>
              </a:rPr>
              <a:t>Liste</a:t>
            </a:r>
          </a:p>
          <a:p>
            <a:pPr marL="285750" indent="-285750">
              <a:buClr>
                <a:schemeClr val="accent1"/>
              </a:buClr>
              <a:buFont typeface="Arial" panose="020B0604020202020204" pitchFamily="34" charset="0"/>
              <a:buChar char="•"/>
            </a:pPr>
            <a:r>
              <a:rPr lang="de-DE" sz="1500" dirty="0">
                <a:latin typeface="Calibri"/>
                <a:ea typeface="Cambria"/>
                <a:cs typeface="Calibri"/>
              </a:rPr>
              <a:t>eigene Umweltstudien mit Umweltmessungen, Literaturrecherche und Effektstudien</a:t>
            </a:r>
          </a:p>
          <a:p>
            <a:pPr marL="342900" indent="-342900">
              <a:buFont typeface="Wingdings"/>
              <a:buChar char="Ø"/>
            </a:pPr>
            <a:endParaRPr lang="de-DE" sz="1500" b="1" dirty="0">
              <a:latin typeface="Calibri"/>
              <a:ea typeface="Cambria"/>
              <a:cs typeface="Calibri"/>
            </a:endParaRPr>
          </a:p>
        </p:txBody>
      </p:sp>
      <p:sp>
        <p:nvSpPr>
          <p:cNvPr id="11" name="TextBox 10">
            <a:extLst>
              <a:ext uri="{FF2B5EF4-FFF2-40B4-BE49-F238E27FC236}">
                <a16:creationId xmlns:a16="http://schemas.microsoft.com/office/drawing/2014/main" id="{3EE452F7-3E73-2281-121D-FF7F868E80B4}"/>
              </a:ext>
            </a:extLst>
          </p:cNvPr>
          <p:cNvSpPr txBox="1"/>
          <p:nvPr/>
        </p:nvSpPr>
        <p:spPr>
          <a:xfrm>
            <a:off x="8021737" y="2827042"/>
            <a:ext cx="3577057" cy="1244537"/>
          </a:xfrm>
          <a:prstGeom prst="snip2DiagRect">
            <a:avLst/>
          </a:prstGeom>
          <a:solidFill>
            <a:schemeClr val="accent4"/>
          </a:solidFill>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algn="ctr"/>
            <a:r>
              <a:rPr lang="en-US" sz="2400" b="1" err="1">
                <a:solidFill>
                  <a:schemeClr val="bg1"/>
                </a:solidFill>
                <a:latin typeface="Calibri"/>
                <a:ea typeface="Cambria"/>
                <a:cs typeface="Calibri"/>
              </a:rPr>
              <a:t>Fehlt</a:t>
            </a:r>
            <a:r>
              <a:rPr lang="en-US" sz="2400" b="1">
                <a:solidFill>
                  <a:schemeClr val="bg1"/>
                </a:solidFill>
                <a:latin typeface="Calibri"/>
                <a:ea typeface="Cambria"/>
                <a:cs typeface="Calibri"/>
              </a:rPr>
              <a:t> </a:t>
            </a:r>
            <a:r>
              <a:rPr lang="en-US" sz="2400" b="1" err="1">
                <a:solidFill>
                  <a:schemeClr val="bg1"/>
                </a:solidFill>
                <a:latin typeface="Calibri"/>
                <a:ea typeface="Cambria"/>
                <a:cs typeface="Calibri"/>
              </a:rPr>
              <a:t>derzeit</a:t>
            </a:r>
            <a:r>
              <a:rPr lang="en-US" sz="2400" b="1">
                <a:solidFill>
                  <a:schemeClr val="bg1"/>
                </a:solidFill>
                <a:latin typeface="Calibri"/>
                <a:ea typeface="Cambria"/>
                <a:cs typeface="Calibri"/>
              </a:rPr>
              <a:t> </a:t>
            </a:r>
            <a:r>
              <a:rPr lang="en-US" sz="2400" b="1" err="1">
                <a:solidFill>
                  <a:schemeClr val="bg1"/>
                </a:solidFill>
                <a:latin typeface="Calibri"/>
                <a:ea typeface="Cambria"/>
                <a:cs typeface="Calibri"/>
              </a:rPr>
              <a:t>noch</a:t>
            </a:r>
            <a:r>
              <a:rPr lang="en-US" sz="2400" b="1">
                <a:solidFill>
                  <a:schemeClr val="bg1"/>
                </a:solidFill>
                <a:latin typeface="Calibri"/>
                <a:ea typeface="Cambria"/>
                <a:cs typeface="Calibri"/>
              </a:rPr>
              <a:t> in Deutschland!</a:t>
            </a:r>
          </a:p>
        </p:txBody>
      </p:sp>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63</a:t>
            </a:fld>
            <a:endParaRPr lang="de-DE"/>
          </a:p>
        </p:txBody>
      </p:sp>
    </p:spTree>
    <p:extLst>
      <p:ext uri="{BB962C8B-B14F-4D97-AF65-F5344CB8AC3E}">
        <p14:creationId xmlns:p14="http://schemas.microsoft.com/office/powerpoint/2010/main" val="221211217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28BC30AC-EFE2-AEB7-7EE2-CE3FC70D2ECB}"/>
              </a:ext>
            </a:extLst>
          </p:cNvPr>
          <p:cNvSpPr txBox="1"/>
          <p:nvPr/>
        </p:nvSpPr>
        <p:spPr>
          <a:xfrm>
            <a:off x="10086627" y="0"/>
            <a:ext cx="1512167" cy="1076754"/>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err="1">
                <a:solidFill>
                  <a:schemeClr val="bg1"/>
                </a:solidFill>
                <a:latin typeface="+mj-lt"/>
                <a:ea typeface="Cambria"/>
              </a:rPr>
              <a:t>Verschreibung</a:t>
            </a:r>
            <a:r>
              <a:rPr lang="en-US" sz="1400" b="1">
                <a:solidFill>
                  <a:schemeClr val="bg1"/>
                </a:solidFill>
                <a:latin typeface="+mj-lt"/>
                <a:ea typeface="Cambria"/>
              </a:rPr>
              <a:t> &amp; </a:t>
            </a:r>
            <a:r>
              <a:rPr lang="en-US" sz="1400" b="1" err="1">
                <a:solidFill>
                  <a:schemeClr val="bg1"/>
                </a:solidFill>
                <a:latin typeface="+mj-lt"/>
                <a:ea typeface="Cambria"/>
              </a:rPr>
              <a:t>Abgabe</a:t>
            </a:r>
            <a:endParaRPr lang="en-US" sz="1400" b="1">
              <a:solidFill>
                <a:schemeClr val="bg1"/>
              </a:solidFill>
              <a:latin typeface="+mj-lt"/>
            </a:endParaRPr>
          </a:p>
        </p:txBody>
      </p:sp>
      <p:sp>
        <p:nvSpPr>
          <p:cNvPr id="2" name="Titel 1"/>
          <p:cNvSpPr>
            <a:spLocks noGrp="1"/>
          </p:cNvSpPr>
          <p:nvPr>
            <p:ph type="title"/>
          </p:nvPr>
        </p:nvSpPr>
        <p:spPr/>
        <p:txBody>
          <a:bodyPr/>
          <a:lstStyle/>
          <a:p>
            <a:r>
              <a:rPr lang="en-GB" err="1">
                <a:latin typeface="Calibri"/>
                <a:cs typeface="Calibri"/>
              </a:rPr>
              <a:t>Sichere</a:t>
            </a:r>
            <a:r>
              <a:rPr lang="en-GB">
                <a:latin typeface="Calibri"/>
                <a:cs typeface="Calibri"/>
              </a:rPr>
              <a:t> und </a:t>
            </a:r>
            <a:r>
              <a:rPr lang="en-GB" err="1">
                <a:latin typeface="Calibri"/>
                <a:cs typeface="Calibri"/>
              </a:rPr>
              <a:t>verantwortungsvolle</a:t>
            </a:r>
            <a:r>
              <a:rPr lang="en-GB">
                <a:latin typeface="Calibri"/>
                <a:cs typeface="Calibri"/>
              </a:rPr>
              <a:t> </a:t>
            </a:r>
            <a:r>
              <a:rPr lang="en-GB" err="1">
                <a:latin typeface="Calibri"/>
                <a:cs typeface="Calibri"/>
              </a:rPr>
              <a:t>Abgabe</a:t>
            </a:r>
            <a:r>
              <a:rPr lang="en-GB">
                <a:latin typeface="Calibri"/>
                <a:cs typeface="Calibri"/>
              </a:rPr>
              <a:t> in </a:t>
            </a:r>
            <a:r>
              <a:rPr lang="en-GB" err="1">
                <a:latin typeface="Calibri"/>
                <a:cs typeface="Calibri"/>
              </a:rPr>
              <a:t>Apotheken</a:t>
            </a:r>
            <a:r>
              <a:rPr lang="en-GB">
                <a:latin typeface="Calibri"/>
                <a:cs typeface="Calibri"/>
              </a:rPr>
              <a:t> </a:t>
            </a:r>
            <a:endParaRPr lang="de-DE"/>
          </a:p>
        </p:txBody>
      </p:sp>
      <p:sp>
        <p:nvSpPr>
          <p:cNvPr id="18" name="Inhaltsplatzhalter 7">
            <a:extLst>
              <a:ext uri="{FF2B5EF4-FFF2-40B4-BE49-F238E27FC236}">
                <a16:creationId xmlns:a16="http://schemas.microsoft.com/office/drawing/2014/main" id="{69F35FB7-1E7F-608C-5DF5-183A0D9B96AB}"/>
              </a:ext>
            </a:extLst>
          </p:cNvPr>
          <p:cNvSpPr>
            <a:spLocks noGrp="1"/>
          </p:cNvSpPr>
          <p:nvPr/>
        </p:nvSpPr>
        <p:spPr>
          <a:xfrm>
            <a:off x="552450" y="1494270"/>
            <a:ext cx="6263630" cy="4743017"/>
          </a:xfrm>
          <a:prstGeom prst="rect">
            <a:avLst/>
          </a:prstGeom>
        </p:spPr>
        <p:txBody>
          <a:bodyPr vert="horz" lIns="0" tIns="0" rIns="0" bIns="0" rtlCol="0" anchor="t">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449263">
              <a:lnSpc>
                <a:spcPct val="150000"/>
              </a:lnSpc>
              <a:spcBef>
                <a:spcPts val="300"/>
              </a:spcBef>
              <a:spcAft>
                <a:spcPts val="600"/>
              </a:spcAft>
              <a:tabLst>
                <a:tab pos="361950" algn="l"/>
              </a:tabLst>
            </a:pPr>
            <a:r>
              <a:rPr lang="de-DE" sz="1600" b="1" cap="none" dirty="0">
                <a:latin typeface="+mj-lt"/>
              </a:rPr>
              <a:t>Wegnahme umweltkritischer Wirkstoffe aus der Sichtwahl</a:t>
            </a:r>
            <a:endParaRPr lang="en-US" sz="2000" cap="none" dirty="0"/>
          </a:p>
          <a:p>
            <a:pPr marL="342900" indent="-342900" defTabSz="449263">
              <a:spcBef>
                <a:spcPts val="300"/>
              </a:spcBef>
              <a:spcAft>
                <a:spcPts val="600"/>
              </a:spcAft>
              <a:buClr>
                <a:schemeClr val="accent1"/>
              </a:buClr>
              <a:buFont typeface="Arial" panose="020B0604020202020204" pitchFamily="34" charset="0"/>
              <a:buChar char="•"/>
              <a:tabLst>
                <a:tab pos="361950" algn="l"/>
              </a:tabLst>
            </a:pPr>
            <a:r>
              <a:rPr lang="de-DE" sz="1600" b="0" cap="none" dirty="0">
                <a:latin typeface="+mj-lt"/>
                <a:cs typeface="Calibri"/>
              </a:rPr>
              <a:t>Durch Nachfrage der Patienten*Patientinnen kann im Gespräch zu negativen Auswirkungen auf die Umwelt aufgeklärt und zur umweltbewussten Anwendung informiert werden.</a:t>
            </a:r>
          </a:p>
          <a:p>
            <a:pPr marL="342900" indent="-342900" defTabSz="449263">
              <a:spcBef>
                <a:spcPts val="300"/>
              </a:spcBef>
              <a:spcAft>
                <a:spcPts val="600"/>
              </a:spcAft>
              <a:buClr>
                <a:schemeClr val="accent1"/>
              </a:buClr>
              <a:buFont typeface="Arial" panose="020B0604020202020204" pitchFamily="34" charset="0"/>
              <a:buChar char="•"/>
              <a:tabLst>
                <a:tab pos="361950" algn="l"/>
              </a:tabLst>
            </a:pPr>
            <a:endParaRPr lang="de-DE" sz="1400" b="0" cap="none" dirty="0">
              <a:latin typeface="+mj-lt"/>
              <a:ea typeface="Cambria"/>
              <a:cs typeface="Calibri"/>
            </a:endParaRPr>
          </a:p>
          <a:p>
            <a:pPr defTabSz="449263">
              <a:spcBef>
                <a:spcPts val="300"/>
              </a:spcBef>
              <a:spcAft>
                <a:spcPts val="600"/>
              </a:spcAft>
              <a:buClr>
                <a:schemeClr val="accent1"/>
              </a:buClr>
              <a:tabLst>
                <a:tab pos="361950" algn="l"/>
              </a:tabLst>
            </a:pPr>
            <a:r>
              <a:rPr lang="de-DE" sz="1600" b="1" cap="none" dirty="0">
                <a:latin typeface="+mj-lt"/>
              </a:rPr>
              <a:t>Verpflichtende Beratung zu Umweltaspekten bei Abgabe umweltkritischer Arzneimittel</a:t>
            </a:r>
            <a:endParaRPr lang="de-DE" sz="1600" b="1" cap="none" dirty="0">
              <a:latin typeface="+mj-lt"/>
              <a:cs typeface="Calibri"/>
            </a:endParaRPr>
          </a:p>
          <a:p>
            <a:pPr marL="342900" indent="-342900" defTabSz="449263">
              <a:spcBef>
                <a:spcPts val="300"/>
              </a:spcBef>
              <a:spcAft>
                <a:spcPts val="600"/>
              </a:spcAft>
              <a:buClr>
                <a:schemeClr val="accent1"/>
              </a:buClr>
              <a:buFont typeface="Arial" panose="020B0604020202020204" pitchFamily="34" charset="0"/>
              <a:buChar char="•"/>
              <a:tabLst>
                <a:tab pos="361950" algn="l"/>
              </a:tabLst>
            </a:pPr>
            <a:r>
              <a:rPr lang="de-DE" sz="1600" b="0" cap="none" dirty="0">
                <a:latin typeface="+mj-lt"/>
                <a:cs typeface="Calibri"/>
              </a:rPr>
              <a:t>Abgabe nur nach verpflichtender Beratung und Information zu bestimmten umweltkritischen Arzneimitteln</a:t>
            </a:r>
          </a:p>
          <a:p>
            <a:pPr marL="342900" indent="-342900" defTabSz="449263">
              <a:spcBef>
                <a:spcPts val="300"/>
              </a:spcBef>
              <a:spcAft>
                <a:spcPts val="600"/>
              </a:spcAft>
              <a:buClr>
                <a:schemeClr val="accent1"/>
              </a:buClr>
              <a:buFont typeface="Arial" panose="020B0604020202020204" pitchFamily="34" charset="0"/>
              <a:buChar char="•"/>
              <a:tabLst>
                <a:tab pos="361950" algn="l"/>
              </a:tabLst>
            </a:pPr>
            <a:r>
              <a:rPr lang="de-DE" sz="1600" b="0" cap="none" dirty="0">
                <a:latin typeface="+mj-lt"/>
                <a:cs typeface="Calibri"/>
              </a:rPr>
              <a:t>Beispiel aus Schweden: Seit 2022 Branchenvereinbarung zur Abgabe von </a:t>
            </a:r>
            <a:r>
              <a:rPr lang="de-DE" sz="1600" b="0" cap="none" dirty="0" err="1">
                <a:latin typeface="+mj-lt"/>
                <a:cs typeface="Calibri"/>
              </a:rPr>
              <a:t>topischen</a:t>
            </a:r>
            <a:r>
              <a:rPr lang="de-DE" sz="1600" b="0" cap="none" dirty="0">
                <a:latin typeface="+mj-lt"/>
                <a:cs typeface="Calibri"/>
              </a:rPr>
              <a:t> Produkten mit Wirkstoff </a:t>
            </a:r>
            <a:r>
              <a:rPr lang="de-DE" sz="1600" b="0" cap="none" dirty="0" err="1">
                <a:latin typeface="+mj-lt"/>
                <a:cs typeface="Calibri"/>
              </a:rPr>
              <a:t>Diclofenac</a:t>
            </a:r>
            <a:r>
              <a:rPr lang="de-DE" sz="1600" b="0" cap="none" dirty="0">
                <a:latin typeface="+mj-lt"/>
                <a:cs typeface="Calibri"/>
              </a:rPr>
              <a:t> </a:t>
            </a:r>
            <a:endParaRPr lang="en-US" sz="1600" b="0" cap="none" dirty="0">
              <a:ea typeface="Cambria"/>
            </a:endParaRPr>
          </a:p>
          <a:p>
            <a:pPr marL="342900" indent="-342900" defTabSz="449263">
              <a:spcBef>
                <a:spcPts val="300"/>
              </a:spcBef>
              <a:spcAft>
                <a:spcPts val="600"/>
              </a:spcAft>
              <a:buClr>
                <a:schemeClr val="accent1"/>
              </a:buClr>
              <a:buFont typeface="Arial" panose="020B0604020202020204" pitchFamily="34" charset="0"/>
              <a:buChar char="•"/>
              <a:tabLst>
                <a:tab pos="361950" algn="l"/>
              </a:tabLst>
            </a:pPr>
            <a:endParaRPr lang="de-DE" sz="1400" b="0" cap="none" dirty="0">
              <a:latin typeface="Calibri"/>
              <a:ea typeface="Cambria"/>
              <a:cs typeface="Calibri"/>
            </a:endParaRPr>
          </a:p>
        </p:txBody>
      </p:sp>
      <p:pic>
        <p:nvPicPr>
          <p:cNvPr id="8" name="Picture 7" descr="Foto aus Schweden, Umeltinformationstext neben pharmazeutischem Produkt">
            <a:extLst>
              <a:ext uri="{FF2B5EF4-FFF2-40B4-BE49-F238E27FC236}">
                <a16:creationId xmlns:a16="http://schemas.microsoft.com/office/drawing/2014/main" id="{9B349B1B-DAFD-CDE5-56BC-AE2A691604FF}"/>
              </a:ext>
            </a:extLst>
          </p:cNvPr>
          <p:cNvPicPr>
            <a:picLocks noChangeAspect="1"/>
          </p:cNvPicPr>
          <p:nvPr/>
        </p:nvPicPr>
        <p:blipFill>
          <a:blip r:embed="rId2"/>
          <a:stretch>
            <a:fillRect/>
          </a:stretch>
        </p:blipFill>
        <p:spPr>
          <a:xfrm>
            <a:off x="7955063" y="1433015"/>
            <a:ext cx="3000685" cy="1966286"/>
          </a:xfrm>
          <a:prstGeom prst="rect">
            <a:avLst/>
          </a:prstGeom>
        </p:spPr>
      </p:pic>
      <p:sp>
        <p:nvSpPr>
          <p:cNvPr id="14" name="TextBox 13">
            <a:extLst>
              <a:ext uri="{FF2B5EF4-FFF2-40B4-BE49-F238E27FC236}">
                <a16:creationId xmlns:a16="http://schemas.microsoft.com/office/drawing/2014/main" id="{E8DA0E41-66BF-F36A-7CC8-A0F59F404754}"/>
              </a:ext>
            </a:extLst>
          </p:cNvPr>
          <p:cNvSpPr txBox="1"/>
          <p:nvPr/>
        </p:nvSpPr>
        <p:spPr>
          <a:xfrm>
            <a:off x="7959288" y="3427910"/>
            <a:ext cx="2992234" cy="523220"/>
          </a:xfrm>
          <a:prstGeom prst="rect">
            <a:avLst/>
          </a:prstGeom>
          <a:noFill/>
        </p:spPr>
        <p:txBody>
          <a:bodyPr rot="0" spcFirstLastPara="0" vertOverflow="overflow" horzOverflow="overflow" vert="horz" wrap="square" lIns="0" tIns="45720" rIns="91440" bIns="45720" numCol="1" spcCol="0" rtlCol="0" fromWordArt="0" anchor="t" anchorCtr="0" forceAA="0" compatLnSpc="1">
            <a:prstTxWarp prst="textNoShape">
              <a:avLst/>
            </a:prstTxWarp>
            <a:spAutoFit/>
          </a:bodyPr>
          <a:lstStyle/>
          <a:p>
            <a:r>
              <a:rPr lang="de-DE" sz="1400">
                <a:latin typeface="Calibri"/>
                <a:ea typeface="Cambria"/>
                <a:cs typeface="Calibri"/>
              </a:rPr>
              <a:t>Vorbild Schweden: Seit 2018 Informationstext neben dem Produkt </a:t>
            </a:r>
            <a:endParaRPr lang="en-US">
              <a:latin typeface="Cambria"/>
              <a:ea typeface="Cambria"/>
              <a:cs typeface="Calibri"/>
            </a:endParaRPr>
          </a:p>
        </p:txBody>
      </p:sp>
      <p:sp>
        <p:nvSpPr>
          <p:cNvPr id="15" name="Rechteck 4">
            <a:extLst>
              <a:ext uri="{FF2B5EF4-FFF2-40B4-BE49-F238E27FC236}">
                <a16:creationId xmlns:a16="http://schemas.microsoft.com/office/drawing/2014/main" id="{B0D17E95-FF5D-705A-C41B-C8069E13444F}"/>
              </a:ext>
            </a:extLst>
          </p:cNvPr>
          <p:cNvSpPr/>
          <p:nvPr/>
        </p:nvSpPr>
        <p:spPr>
          <a:xfrm>
            <a:off x="7320136" y="4131171"/>
            <a:ext cx="4270538" cy="2190254"/>
          </a:xfrm>
          <a:prstGeom prst="snip2DiagRect">
            <a:avLst/>
          </a:prstGeom>
          <a:solidFill>
            <a:schemeClr val="accent2"/>
          </a:solidFill>
          <a:ln>
            <a:noFill/>
          </a:ln>
        </p:spPr>
        <p:style>
          <a:lnRef idx="2">
            <a:schemeClr val="accent1"/>
          </a:lnRef>
          <a:fillRef idx="1">
            <a:schemeClr val="lt1"/>
          </a:fillRef>
          <a:effectRef idx="0">
            <a:schemeClr val="accent1"/>
          </a:effectRef>
          <a:fontRef idx="minor">
            <a:schemeClr val="dk1"/>
          </a:fontRef>
        </p:style>
        <p:txBody>
          <a:bodyPr wrap="square" lIns="0" tIns="108000" rIns="0" bIns="216000" anchor="t">
            <a:spAutoFit/>
          </a:bodyPr>
          <a:lstStyle/>
          <a:p>
            <a:r>
              <a:rPr lang="de-DE" sz="1400" b="1" dirty="0">
                <a:solidFill>
                  <a:srgbClr val="FFFFFF"/>
                </a:solidFill>
                <a:latin typeface="Calibri"/>
                <a:ea typeface="Cambria"/>
                <a:cs typeface="Calibri"/>
              </a:rPr>
              <a:t>Voraussetzung</a:t>
            </a:r>
            <a:r>
              <a:rPr lang="de-DE" sz="1400" dirty="0">
                <a:solidFill>
                  <a:srgbClr val="FFFFFF"/>
                </a:solidFill>
                <a:latin typeface="Calibri"/>
                <a:ea typeface="Cambria"/>
                <a:cs typeface="Calibri"/>
              </a:rPr>
              <a:t>: </a:t>
            </a:r>
          </a:p>
          <a:p>
            <a:endParaRPr lang="de-DE" sz="1400" dirty="0">
              <a:solidFill>
                <a:srgbClr val="FFFFFF"/>
              </a:solidFill>
              <a:latin typeface="Calibri"/>
              <a:ea typeface="Cambria"/>
              <a:cs typeface="Calibri"/>
            </a:endParaRPr>
          </a:p>
          <a:p>
            <a:r>
              <a:rPr lang="de-DE" sz="1400" b="1" dirty="0">
                <a:solidFill>
                  <a:srgbClr val="FFFFFF"/>
                </a:solidFill>
                <a:latin typeface="Calibri"/>
                <a:ea typeface="Cambria"/>
                <a:cs typeface="Calibri"/>
              </a:rPr>
              <a:t>Informationsmaterial für die Kundschaft:</a:t>
            </a:r>
          </a:p>
          <a:p>
            <a:r>
              <a:rPr lang="de-DE" sz="1400" dirty="0">
                <a:solidFill>
                  <a:schemeClr val="bg1"/>
                </a:solidFill>
                <a:latin typeface="Calibri"/>
                <a:ea typeface="Cambria"/>
                <a:cs typeface="Calibri"/>
                <a:hlinkClick r:id="rId3">
                  <a:extLst>
                    <a:ext uri="{A12FA001-AC4F-418D-AE19-62706E023703}">
                      <ahyp:hlinkClr xmlns:ahyp="http://schemas.microsoft.com/office/drawing/2018/hyperlinkcolor" val="tx"/>
                    </a:ext>
                  </a:extLst>
                </a:hlinkClick>
              </a:rPr>
              <a:t>uba.de/</a:t>
            </a:r>
            <a:r>
              <a:rPr lang="de-DE" sz="1400" dirty="0" err="1">
                <a:solidFill>
                  <a:schemeClr val="bg1"/>
                </a:solidFill>
                <a:latin typeface="Calibri"/>
                <a:ea typeface="Cambria"/>
                <a:cs typeface="Calibri"/>
                <a:hlinkClick r:id="rId3">
                  <a:extLst>
                    <a:ext uri="{A12FA001-AC4F-418D-AE19-62706E023703}">
                      <ahyp:hlinkClr xmlns:ahyp="http://schemas.microsoft.com/office/drawing/2018/hyperlinkcolor" val="tx"/>
                    </a:ext>
                  </a:extLst>
                </a:hlinkClick>
              </a:rPr>
              <a:t>ham</a:t>
            </a:r>
            <a:r>
              <a:rPr lang="de-DE" sz="1400" dirty="0">
                <a:solidFill>
                  <a:schemeClr val="bg1"/>
                </a:solidFill>
                <a:latin typeface="Calibri"/>
                <a:ea typeface="Cambria"/>
                <a:cs typeface="Calibri"/>
                <a:hlinkClick r:id="rId3">
                  <a:extLst>
                    <a:ext uri="{A12FA001-AC4F-418D-AE19-62706E023703}">
                      <ahyp:hlinkClr xmlns:ahyp="http://schemas.microsoft.com/office/drawing/2018/hyperlinkcolor" val="tx"/>
                    </a:ext>
                  </a:extLst>
                </a:hlinkClick>
              </a:rPr>
              <a:t>/infomaterial</a:t>
            </a:r>
            <a:endParaRPr lang="de-DE" sz="1400" dirty="0">
              <a:solidFill>
                <a:schemeClr val="bg1"/>
              </a:solidFill>
              <a:latin typeface="Calibri"/>
              <a:ea typeface="Cambria"/>
              <a:cs typeface="Calibri"/>
            </a:endParaRPr>
          </a:p>
          <a:p>
            <a:endParaRPr lang="de-DE" sz="1400" dirty="0">
              <a:solidFill>
                <a:schemeClr val="bg1"/>
              </a:solidFill>
              <a:latin typeface="+mj-lt"/>
              <a:ea typeface="Cambria"/>
              <a:cs typeface="Calibri"/>
            </a:endParaRPr>
          </a:p>
          <a:p>
            <a:r>
              <a:rPr lang="de-DE" sz="1400" b="1" dirty="0">
                <a:solidFill>
                  <a:srgbClr val="FFFFFF"/>
                </a:solidFill>
                <a:latin typeface="Calibri"/>
                <a:ea typeface="Cambria"/>
                <a:cs typeface="Calibri"/>
              </a:rPr>
              <a:t>Hintergrundinformationen für Apotheken</a:t>
            </a:r>
            <a:r>
              <a:rPr lang="de-DE" sz="1400" dirty="0">
                <a:solidFill>
                  <a:srgbClr val="FFFFFF"/>
                </a:solidFill>
                <a:latin typeface="Calibri"/>
                <a:ea typeface="Cambria"/>
                <a:cs typeface="Calibri"/>
              </a:rPr>
              <a:t>:</a:t>
            </a:r>
          </a:p>
          <a:p>
            <a:r>
              <a:rPr lang="de-DE" sz="1400" dirty="0">
                <a:solidFill>
                  <a:schemeClr val="bg1"/>
                </a:solidFill>
                <a:latin typeface="Calibri"/>
                <a:ea typeface="Cambria"/>
                <a:cs typeface="Calibri"/>
                <a:hlinkClick r:id="rId4">
                  <a:extLst>
                    <a:ext uri="{A12FA001-AC4F-418D-AE19-62706E023703}">
                      <ahyp:hlinkClr xmlns:ahyp="http://schemas.microsoft.com/office/drawing/2018/hyperlinkcolor" val="tx"/>
                    </a:ext>
                  </a:extLst>
                </a:hlinkClick>
              </a:rPr>
              <a:t>uba.de/</a:t>
            </a:r>
            <a:r>
              <a:rPr lang="de-DE" sz="1400" dirty="0" err="1">
                <a:solidFill>
                  <a:schemeClr val="bg1"/>
                </a:solidFill>
                <a:latin typeface="Calibri"/>
                <a:ea typeface="Cambria"/>
                <a:cs typeface="Calibri"/>
                <a:hlinkClick r:id="rId4">
                  <a:extLst>
                    <a:ext uri="{A12FA001-AC4F-418D-AE19-62706E023703}">
                      <ahyp:hlinkClr xmlns:ahyp="http://schemas.microsoft.com/office/drawing/2018/hyperlinkcolor" val="tx"/>
                    </a:ext>
                  </a:extLst>
                </a:hlinkClick>
              </a:rPr>
              <a:t>ham</a:t>
            </a:r>
            <a:r>
              <a:rPr lang="de-DE" sz="1400" dirty="0">
                <a:solidFill>
                  <a:schemeClr val="bg1"/>
                </a:solidFill>
                <a:latin typeface="Calibri"/>
                <a:ea typeface="Cambria"/>
                <a:cs typeface="Calibri"/>
                <a:hlinkClick r:id="rId4">
                  <a:extLst>
                    <a:ext uri="{A12FA001-AC4F-418D-AE19-62706E023703}">
                      <ahyp:hlinkClr xmlns:ahyp="http://schemas.microsoft.com/office/drawing/2018/hyperlinkcolor" val="tx"/>
                    </a:ext>
                  </a:extLst>
                </a:hlinkClick>
              </a:rPr>
              <a:t>/infopaket-apotheke</a:t>
            </a:r>
            <a:endParaRPr lang="de-DE" sz="1400" dirty="0">
              <a:solidFill>
                <a:schemeClr val="bg1"/>
              </a:solidFill>
              <a:latin typeface="Calibri"/>
              <a:ea typeface="Cambria"/>
              <a:cs typeface="Calibri"/>
            </a:endParaRPr>
          </a:p>
        </p:txBody>
      </p:sp>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64</a:t>
            </a:fld>
            <a:endParaRPr lang="de-DE"/>
          </a:p>
        </p:txBody>
      </p:sp>
    </p:spTree>
    <p:extLst>
      <p:ext uri="{BB962C8B-B14F-4D97-AF65-F5344CB8AC3E}">
        <p14:creationId xmlns:p14="http://schemas.microsoft.com/office/powerpoint/2010/main" val="299894616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28BC30AC-EFE2-AEB7-7EE2-CE3FC70D2ECB}"/>
              </a:ext>
            </a:extLst>
          </p:cNvPr>
          <p:cNvSpPr txBox="1"/>
          <p:nvPr/>
        </p:nvSpPr>
        <p:spPr>
          <a:xfrm>
            <a:off x="10086627" y="0"/>
            <a:ext cx="1512167" cy="1076754"/>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err="1">
                <a:solidFill>
                  <a:schemeClr val="bg1"/>
                </a:solidFill>
                <a:latin typeface="+mj-lt"/>
                <a:ea typeface="Cambria"/>
              </a:rPr>
              <a:t>Verschreibung</a:t>
            </a:r>
            <a:r>
              <a:rPr lang="en-US" sz="1400" b="1">
                <a:solidFill>
                  <a:schemeClr val="bg1"/>
                </a:solidFill>
                <a:latin typeface="+mj-lt"/>
                <a:ea typeface="Cambria"/>
              </a:rPr>
              <a:t> &amp; </a:t>
            </a:r>
            <a:r>
              <a:rPr lang="en-US" sz="1400" b="1" err="1">
                <a:solidFill>
                  <a:schemeClr val="bg1"/>
                </a:solidFill>
                <a:latin typeface="+mj-lt"/>
                <a:ea typeface="Cambria"/>
              </a:rPr>
              <a:t>Abgabe</a:t>
            </a:r>
            <a:endParaRPr lang="en-US" sz="1400" b="1">
              <a:solidFill>
                <a:schemeClr val="bg1"/>
              </a:solidFill>
              <a:latin typeface="+mj-lt"/>
            </a:endParaRPr>
          </a:p>
        </p:txBody>
      </p:sp>
      <p:sp>
        <p:nvSpPr>
          <p:cNvPr id="2" name="Titel 1"/>
          <p:cNvSpPr>
            <a:spLocks noGrp="1"/>
          </p:cNvSpPr>
          <p:nvPr>
            <p:ph type="title"/>
          </p:nvPr>
        </p:nvSpPr>
        <p:spPr/>
        <p:txBody>
          <a:bodyPr/>
          <a:lstStyle/>
          <a:p>
            <a:r>
              <a:rPr lang="de-DE" dirty="0">
                <a:latin typeface="Calibri"/>
                <a:cs typeface="Calibri"/>
              </a:rPr>
              <a:t>Umweltaspekte verschiedener Applikationsformen </a:t>
            </a:r>
            <a:endParaRPr lang="de-DE" dirty="0"/>
          </a:p>
        </p:txBody>
      </p:sp>
      <p:sp>
        <p:nvSpPr>
          <p:cNvPr id="9" name="Textfeld 10">
            <a:extLst>
              <a:ext uri="{FF2B5EF4-FFF2-40B4-BE49-F238E27FC236}">
                <a16:creationId xmlns:a16="http://schemas.microsoft.com/office/drawing/2014/main" id="{10D67C8E-B7CD-F8D6-EA4F-3F12E12325F9}"/>
              </a:ext>
            </a:extLst>
          </p:cNvPr>
          <p:cNvSpPr txBox="1"/>
          <p:nvPr/>
        </p:nvSpPr>
        <p:spPr>
          <a:xfrm>
            <a:off x="496392" y="1393612"/>
            <a:ext cx="11213629"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400">
                <a:latin typeface="Calibri"/>
                <a:cs typeface="Calibri"/>
              </a:rPr>
              <a:t>Bei Verschreibung, Abgabe oder Empfehlung der Applikationsform eines Medikamentes können Mediziner*innen und Apotheker*innen Umweltaspekte beachten. Die Applikationsformen und deren unterschiedliche Dosierungen beeinflussen, wie viel Arzneiwirkstoffe in die Umwelt gelangen.</a:t>
            </a:r>
            <a:endParaRPr lang="de-DE" sz="1400">
              <a:latin typeface="Calibri"/>
              <a:ea typeface="Calibri"/>
              <a:cs typeface="Calibri"/>
            </a:endParaRPr>
          </a:p>
        </p:txBody>
      </p:sp>
      <p:pic>
        <p:nvPicPr>
          <p:cNvPr id="12" name="Picture 11" descr="Infografik Umweltaspekte verschiedener Applikationsformen">
            <a:extLst>
              <a:ext uri="{FF2B5EF4-FFF2-40B4-BE49-F238E27FC236}">
                <a16:creationId xmlns:a16="http://schemas.microsoft.com/office/drawing/2014/main" id="{47367B10-BAAD-6798-C707-2B575076994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06282" y="2056836"/>
            <a:ext cx="10949156" cy="4345885"/>
          </a:xfrm>
          <a:prstGeom prst="rect">
            <a:avLst/>
          </a:prstGeom>
        </p:spPr>
      </p:pic>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65</a:t>
            </a:fld>
            <a:endParaRPr lang="de-DE"/>
          </a:p>
        </p:txBody>
      </p:sp>
    </p:spTree>
    <p:extLst>
      <p:ext uri="{BB962C8B-B14F-4D97-AF65-F5344CB8AC3E}">
        <p14:creationId xmlns:p14="http://schemas.microsoft.com/office/powerpoint/2010/main" val="261320379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28BC30AC-EFE2-AEB7-7EE2-CE3FC70D2ECB}"/>
              </a:ext>
            </a:extLst>
          </p:cNvPr>
          <p:cNvSpPr txBox="1"/>
          <p:nvPr/>
        </p:nvSpPr>
        <p:spPr>
          <a:xfrm>
            <a:off x="10086627" y="0"/>
            <a:ext cx="1512167" cy="1076754"/>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err="1">
                <a:solidFill>
                  <a:schemeClr val="bg1"/>
                </a:solidFill>
                <a:latin typeface="+mj-lt"/>
                <a:ea typeface="Cambria"/>
              </a:rPr>
              <a:t>Verschreibung</a:t>
            </a:r>
            <a:r>
              <a:rPr lang="en-US" sz="1400" b="1">
                <a:solidFill>
                  <a:schemeClr val="bg1"/>
                </a:solidFill>
                <a:latin typeface="+mj-lt"/>
                <a:ea typeface="Cambria"/>
              </a:rPr>
              <a:t> &amp; </a:t>
            </a:r>
            <a:r>
              <a:rPr lang="en-US" sz="1400" b="1" err="1">
                <a:solidFill>
                  <a:schemeClr val="bg1"/>
                </a:solidFill>
                <a:latin typeface="+mj-lt"/>
                <a:ea typeface="Cambria"/>
              </a:rPr>
              <a:t>Abgabe</a:t>
            </a:r>
            <a:endParaRPr lang="en-US" sz="1400" b="1">
              <a:solidFill>
                <a:schemeClr val="bg1"/>
              </a:solidFill>
              <a:latin typeface="+mj-lt"/>
            </a:endParaRPr>
          </a:p>
        </p:txBody>
      </p:sp>
      <p:sp>
        <p:nvSpPr>
          <p:cNvPr id="2" name="Titel 1"/>
          <p:cNvSpPr>
            <a:spLocks noGrp="1"/>
          </p:cNvSpPr>
          <p:nvPr>
            <p:ph type="title"/>
          </p:nvPr>
        </p:nvSpPr>
        <p:spPr/>
        <p:txBody>
          <a:bodyPr/>
          <a:lstStyle/>
          <a:p>
            <a:r>
              <a:rPr lang="de-DE">
                <a:latin typeface="Calibri"/>
                <a:cs typeface="Calibri"/>
              </a:rPr>
              <a:t>Alternativen zu Cremes</a:t>
            </a:r>
            <a:endParaRPr lang="de-DE"/>
          </a:p>
        </p:txBody>
      </p:sp>
      <p:pic>
        <p:nvPicPr>
          <p:cNvPr id="10" name="Grafik 13" descr="Infografik Alternativen zu Cremes">
            <a:extLst>
              <a:ext uri="{FF2B5EF4-FFF2-40B4-BE49-F238E27FC236}">
                <a16:creationId xmlns:a16="http://schemas.microsoft.com/office/drawing/2014/main" id="{122C9709-5F87-2366-97C1-0B3F5C244A79}"/>
              </a:ext>
            </a:extLst>
          </p:cNvPr>
          <p:cNvPicPr>
            <a:picLocks noChangeAspect="1"/>
          </p:cNvPicPr>
          <p:nvPr/>
        </p:nvPicPr>
        <p:blipFill rotWithShape="1">
          <a:blip r:embed="rId2"/>
          <a:srcRect l="20690" t="19307" r="20690" b="26698"/>
          <a:stretch/>
        </p:blipFill>
        <p:spPr>
          <a:xfrm>
            <a:off x="2607061" y="2072737"/>
            <a:ext cx="5548632" cy="3543250"/>
          </a:xfrm>
          <a:prstGeom prst="rect">
            <a:avLst/>
          </a:prstGeom>
        </p:spPr>
      </p:pic>
      <p:sp>
        <p:nvSpPr>
          <p:cNvPr id="11" name="Rechteck 4">
            <a:extLst>
              <a:ext uri="{FF2B5EF4-FFF2-40B4-BE49-F238E27FC236}">
                <a16:creationId xmlns:a16="http://schemas.microsoft.com/office/drawing/2014/main" id="{AE95612C-3C37-EA95-7614-05EA94A1D5F0}"/>
              </a:ext>
            </a:extLst>
          </p:cNvPr>
          <p:cNvSpPr/>
          <p:nvPr/>
        </p:nvSpPr>
        <p:spPr>
          <a:xfrm>
            <a:off x="2495600" y="1458943"/>
            <a:ext cx="6494249" cy="607859"/>
          </a:xfrm>
          <a:prstGeom prst="rect">
            <a:avLst/>
          </a:prstGeom>
        </p:spPr>
        <p:txBody>
          <a:bodyPr wrap="square" lIns="0" tIns="45720" rIns="0" bIns="45720" anchor="t">
            <a:spAutoFit/>
          </a:bodyPr>
          <a:lstStyle/>
          <a:p>
            <a:pPr defTabSz="449263" fontAlgn="base">
              <a:spcBef>
                <a:spcPts val="300"/>
              </a:spcBef>
              <a:buClr>
                <a:srgbClr val="00589C"/>
              </a:buClr>
              <a:tabLst>
                <a:tab pos="361950" algn="l"/>
              </a:tabLst>
            </a:pPr>
            <a:r>
              <a:rPr lang="de-DE" sz="1600" b="1" dirty="0">
                <a:latin typeface="+mj-lt"/>
              </a:rPr>
              <a:t>wirkstoffhaltige Pflaster, Wärmepflaster, lokale Wärmeanwendung</a:t>
            </a:r>
            <a:endParaRPr lang="de-DE" sz="1600" b="1" dirty="0">
              <a:latin typeface="+mj-lt"/>
              <a:cs typeface="Calibri"/>
            </a:endParaRPr>
          </a:p>
          <a:p>
            <a:pPr marL="285750" indent="-285750" defTabSz="449263" fontAlgn="base">
              <a:spcBef>
                <a:spcPts val="300"/>
              </a:spcBef>
              <a:buClr>
                <a:schemeClr val="accent1"/>
              </a:buClr>
              <a:buFont typeface="Arial" panose="020B0604020202020204" pitchFamily="34" charset="0"/>
              <a:buChar char="•"/>
              <a:tabLst>
                <a:tab pos="361950" algn="l"/>
              </a:tabLst>
            </a:pPr>
            <a:r>
              <a:rPr lang="de-DE" sz="1500" dirty="0">
                <a:latin typeface="+mj-lt"/>
                <a:cs typeface="Calibri"/>
              </a:rPr>
              <a:t>Pflaster mit </a:t>
            </a:r>
            <a:r>
              <a:rPr lang="de-DE" sz="1500" dirty="0" err="1">
                <a:latin typeface="+mj-lt"/>
                <a:cs typeface="Calibri"/>
              </a:rPr>
              <a:t>Diclofenac</a:t>
            </a:r>
            <a:r>
              <a:rPr lang="de-DE" sz="1500" dirty="0">
                <a:latin typeface="+mj-lt"/>
                <a:cs typeface="Calibri"/>
              </a:rPr>
              <a:t>, Ibuprofen, Capsaicin, Eisengranulat</a:t>
            </a:r>
            <a:endParaRPr lang="de-DE" sz="1500" dirty="0">
              <a:latin typeface="+mj-lt"/>
              <a:ea typeface="Calibri"/>
              <a:cs typeface="Calibri"/>
            </a:endParaRPr>
          </a:p>
        </p:txBody>
      </p:sp>
      <p:sp>
        <p:nvSpPr>
          <p:cNvPr id="13" name="Rechteck 4">
            <a:extLst>
              <a:ext uri="{FF2B5EF4-FFF2-40B4-BE49-F238E27FC236}">
                <a16:creationId xmlns:a16="http://schemas.microsoft.com/office/drawing/2014/main" id="{2D570C26-247F-B9A2-2D03-6BBA27B16DD5}"/>
              </a:ext>
            </a:extLst>
          </p:cNvPr>
          <p:cNvSpPr/>
          <p:nvPr/>
        </p:nvSpPr>
        <p:spPr>
          <a:xfrm>
            <a:off x="8064993" y="3151407"/>
            <a:ext cx="3372842" cy="838691"/>
          </a:xfrm>
          <a:prstGeom prst="rect">
            <a:avLst/>
          </a:prstGeom>
        </p:spPr>
        <p:txBody>
          <a:bodyPr wrap="square" lIns="0" tIns="45720" rIns="0" bIns="45720" anchor="t">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49263">
              <a:spcBef>
                <a:spcPts val="300"/>
              </a:spcBef>
              <a:buClr>
                <a:srgbClr val="00589C"/>
              </a:buClr>
              <a:tabLst>
                <a:tab pos="361950" algn="l"/>
              </a:tabLst>
            </a:pPr>
            <a:r>
              <a:rPr lang="de-DE" sz="1600" b="1">
                <a:latin typeface="+mj-lt"/>
                <a:cs typeface="Calibri"/>
              </a:rPr>
              <a:t>Retardtabletten</a:t>
            </a:r>
            <a:endParaRPr lang="en-US" sz="1600" b="1">
              <a:ea typeface="Cambria"/>
            </a:endParaRPr>
          </a:p>
          <a:p>
            <a:pPr marL="285750" indent="-285750" defTabSz="449263">
              <a:spcBef>
                <a:spcPts val="300"/>
              </a:spcBef>
              <a:buClr>
                <a:schemeClr val="accent1"/>
              </a:buClr>
              <a:buFont typeface="Arial" panose="020B0604020202020204" pitchFamily="34" charset="0"/>
              <a:buChar char="•"/>
              <a:tabLst>
                <a:tab pos="361950" algn="l"/>
              </a:tabLst>
            </a:pPr>
            <a:r>
              <a:rPr lang="de-DE" sz="1500">
                <a:latin typeface="+mj-lt"/>
                <a:cs typeface="Calibri"/>
              </a:rPr>
              <a:t>verlängerte Wirkstofffreisetzung von bspw. </a:t>
            </a:r>
            <a:r>
              <a:rPr lang="de-DE" sz="1500" err="1">
                <a:latin typeface="+mj-lt"/>
                <a:cs typeface="Calibri"/>
              </a:rPr>
              <a:t>Diclofenac</a:t>
            </a:r>
            <a:endParaRPr lang="de-DE" sz="1500">
              <a:latin typeface="+mj-lt"/>
              <a:ea typeface="Calibri"/>
              <a:cs typeface="Calibri"/>
            </a:endParaRPr>
          </a:p>
        </p:txBody>
      </p:sp>
      <p:sp>
        <p:nvSpPr>
          <p:cNvPr id="16" name="Rechteck 4">
            <a:extLst>
              <a:ext uri="{FF2B5EF4-FFF2-40B4-BE49-F238E27FC236}">
                <a16:creationId xmlns:a16="http://schemas.microsoft.com/office/drawing/2014/main" id="{2D711BEE-68D6-A350-4A77-430CEB1BC2EF}"/>
              </a:ext>
            </a:extLst>
          </p:cNvPr>
          <p:cNvSpPr/>
          <p:nvPr/>
        </p:nvSpPr>
        <p:spPr>
          <a:xfrm>
            <a:off x="7904034" y="5332727"/>
            <a:ext cx="3694760" cy="1107996"/>
          </a:xfrm>
          <a:prstGeom prst="rect">
            <a:avLst/>
          </a:prstGeom>
        </p:spPr>
        <p:txBody>
          <a:bodyPr wrap="square" lIns="0" tIns="45720" rIns="0" bIns="45720" anchor="t">
            <a:spAutoFit/>
          </a:bodyPr>
          <a:lstStyle/>
          <a:p>
            <a:pPr defTabSz="449263" fontAlgn="base">
              <a:spcBef>
                <a:spcPts val="300"/>
              </a:spcBef>
              <a:buClr>
                <a:srgbClr val="00589C"/>
              </a:buClr>
              <a:tabLst>
                <a:tab pos="361950" algn="l"/>
              </a:tabLst>
            </a:pPr>
            <a:r>
              <a:rPr lang="de-DE" sz="1600" b="1">
                <a:latin typeface="+mj-lt"/>
                <a:cs typeface="Calibri"/>
              </a:rPr>
              <a:t>umweltfreundlichere Arzneistoffe</a:t>
            </a:r>
          </a:p>
          <a:p>
            <a:pPr marL="285750" indent="-285750" defTabSz="449263" fontAlgn="base">
              <a:spcBef>
                <a:spcPts val="300"/>
              </a:spcBef>
              <a:buClr>
                <a:schemeClr val="accent1"/>
              </a:buClr>
              <a:buFont typeface="Arial" panose="020B0604020202020204" pitchFamily="34" charset="0"/>
              <a:buChar char="•"/>
              <a:tabLst>
                <a:tab pos="361950" algn="l"/>
              </a:tabLst>
            </a:pPr>
            <a:r>
              <a:rPr lang="de-DE" sz="1500">
                <a:latin typeface="+mj-lt"/>
                <a:cs typeface="Calibri"/>
              </a:rPr>
              <a:t>biologisch (besser) abbaubare Arzneistoffe</a:t>
            </a:r>
          </a:p>
          <a:p>
            <a:pPr marL="285750" indent="-285750" defTabSz="449263" fontAlgn="base">
              <a:spcBef>
                <a:spcPts val="300"/>
              </a:spcBef>
              <a:buClr>
                <a:schemeClr val="accent1"/>
              </a:buClr>
              <a:buFont typeface="Arial" panose="020B0604020202020204" pitchFamily="34" charset="0"/>
              <a:buChar char="•"/>
              <a:tabLst>
                <a:tab pos="361950" algn="l"/>
              </a:tabLst>
            </a:pPr>
            <a:r>
              <a:rPr lang="de-DE" sz="1500">
                <a:latin typeface="+mj-lt"/>
                <a:cs typeface="Calibri"/>
              </a:rPr>
              <a:t>Informationen zur Umweltverträglichkeit auf janusinfo.se</a:t>
            </a:r>
            <a:endParaRPr lang="de-DE" sz="1500">
              <a:latin typeface="+mj-lt"/>
              <a:ea typeface="Calibri"/>
              <a:cs typeface="Calibri"/>
            </a:endParaRPr>
          </a:p>
        </p:txBody>
      </p:sp>
      <p:sp>
        <p:nvSpPr>
          <p:cNvPr id="19" name="Rechteck 4">
            <a:extLst>
              <a:ext uri="{FF2B5EF4-FFF2-40B4-BE49-F238E27FC236}">
                <a16:creationId xmlns:a16="http://schemas.microsoft.com/office/drawing/2014/main" id="{30E83B23-A29F-E118-950C-3C5E9DF1CDB2}"/>
              </a:ext>
            </a:extLst>
          </p:cNvPr>
          <p:cNvSpPr/>
          <p:nvPr/>
        </p:nvSpPr>
        <p:spPr>
          <a:xfrm>
            <a:off x="610024" y="5195536"/>
            <a:ext cx="3098332" cy="607859"/>
          </a:xfrm>
          <a:prstGeom prst="rect">
            <a:avLst/>
          </a:prstGeom>
        </p:spPr>
        <p:txBody>
          <a:bodyPr wrap="square" lIns="0" tIns="45720" rIns="0" bIns="45720" anchor="t">
            <a:spAutoFit/>
          </a:bodyPr>
          <a:lstStyle/>
          <a:p>
            <a:pPr defTabSz="449263">
              <a:spcBef>
                <a:spcPts val="300"/>
              </a:spcBef>
              <a:buClr>
                <a:srgbClr val="00589C"/>
              </a:buClr>
              <a:tabLst>
                <a:tab pos="361950" algn="l"/>
              </a:tabLst>
            </a:pPr>
            <a:r>
              <a:rPr lang="de-DE" sz="1600" b="1">
                <a:latin typeface="+mj-lt"/>
                <a:cs typeface="Calibri"/>
              </a:rPr>
              <a:t>pflanzliche Arzneistoffe</a:t>
            </a:r>
            <a:endParaRPr lang="en-US" sz="1600" b="1">
              <a:ea typeface="Cambria"/>
            </a:endParaRPr>
          </a:p>
          <a:p>
            <a:pPr marL="285750" indent="-285750" defTabSz="449263">
              <a:spcBef>
                <a:spcPts val="300"/>
              </a:spcBef>
              <a:buClr>
                <a:schemeClr val="accent1"/>
              </a:buClr>
              <a:buFont typeface="Arial" panose="020B0604020202020204" pitchFamily="34" charset="0"/>
              <a:buChar char="•"/>
              <a:tabLst>
                <a:tab pos="361950" algn="l"/>
              </a:tabLst>
            </a:pPr>
            <a:r>
              <a:rPr lang="de-DE" sz="1500">
                <a:latin typeface="+mj-lt"/>
                <a:cs typeface="Calibri"/>
              </a:rPr>
              <a:t>häufig besser biologisch abbaubar</a:t>
            </a:r>
            <a:endParaRPr lang="de-DE" sz="1500">
              <a:latin typeface="+mj-lt"/>
              <a:ea typeface="Calibri"/>
              <a:cs typeface="Calibri"/>
            </a:endParaRPr>
          </a:p>
        </p:txBody>
      </p:sp>
      <p:sp>
        <p:nvSpPr>
          <p:cNvPr id="20" name="Rechteck 4">
            <a:extLst>
              <a:ext uri="{FF2B5EF4-FFF2-40B4-BE49-F238E27FC236}">
                <a16:creationId xmlns:a16="http://schemas.microsoft.com/office/drawing/2014/main" id="{DAC8BC20-FA6B-9CC4-C0AE-E106F8B2F604}"/>
              </a:ext>
            </a:extLst>
          </p:cNvPr>
          <p:cNvSpPr/>
          <p:nvPr/>
        </p:nvSpPr>
        <p:spPr>
          <a:xfrm>
            <a:off x="578348" y="2624340"/>
            <a:ext cx="2264479" cy="1069524"/>
          </a:xfrm>
          <a:prstGeom prst="rect">
            <a:avLst/>
          </a:prstGeom>
        </p:spPr>
        <p:txBody>
          <a:bodyPr wrap="square" lIns="0" tIns="45720" rIns="0" bIns="45720" anchor="t">
            <a:spAutoFit/>
          </a:bodyPr>
          <a:lstStyle/>
          <a:p>
            <a:pPr defTabSz="449263">
              <a:spcBef>
                <a:spcPts val="300"/>
              </a:spcBef>
              <a:buClr>
                <a:srgbClr val="00589C"/>
              </a:buClr>
              <a:tabLst>
                <a:tab pos="361950" algn="l"/>
              </a:tabLst>
            </a:pPr>
            <a:r>
              <a:rPr lang="de-DE" sz="1600" b="1">
                <a:latin typeface="+mj-lt"/>
                <a:cs typeface="Calibri"/>
              </a:rPr>
              <a:t>Physiotherapie</a:t>
            </a:r>
            <a:endParaRPr lang="en-US" sz="1600" b="1">
              <a:ea typeface="Cambria"/>
            </a:endParaRPr>
          </a:p>
          <a:p>
            <a:pPr marL="285750" indent="-285750" defTabSz="449263">
              <a:spcBef>
                <a:spcPts val="300"/>
              </a:spcBef>
              <a:buClr>
                <a:schemeClr val="accent1"/>
              </a:buClr>
              <a:buFont typeface="Arial" panose="020B0604020202020204" pitchFamily="34" charset="0"/>
              <a:buChar char="•"/>
              <a:tabLst>
                <a:tab pos="361950" algn="l"/>
              </a:tabLst>
            </a:pPr>
            <a:r>
              <a:rPr lang="de-DE" sz="1500">
                <a:latin typeface="+mj-lt"/>
                <a:cs typeface="Calibri"/>
              </a:rPr>
              <a:t>Bekämpfung der Ursache von Schmerzen statt der Symptome</a:t>
            </a:r>
            <a:endParaRPr lang="de-DE" sz="1500">
              <a:latin typeface="+mj-lt"/>
              <a:ea typeface="Calibri"/>
              <a:cs typeface="Calibri"/>
            </a:endParaRPr>
          </a:p>
        </p:txBody>
      </p:sp>
      <p:sp>
        <p:nvSpPr>
          <p:cNvPr id="9" name="Textfeld 7">
            <a:extLst>
              <a:ext uri="{FF2B5EF4-FFF2-40B4-BE49-F238E27FC236}">
                <a16:creationId xmlns:a16="http://schemas.microsoft.com/office/drawing/2014/main" id="{F2E06DD0-C351-76A0-B7D6-03A996FA709A}"/>
              </a:ext>
            </a:extLst>
          </p:cNvPr>
          <p:cNvSpPr txBox="1"/>
          <p:nvPr/>
        </p:nvSpPr>
        <p:spPr>
          <a:xfrm>
            <a:off x="4196499" y="5737338"/>
            <a:ext cx="2263423"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de-DE" sz="1000">
                <a:cs typeface="Calibri"/>
              </a:rPr>
              <a:t>Erstellt mit BioRender.com</a:t>
            </a:r>
            <a:endParaRPr lang="de-DE" sz="1000"/>
          </a:p>
        </p:txBody>
      </p:sp>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66</a:t>
            </a:fld>
            <a:endParaRPr lang="de-DE"/>
          </a:p>
        </p:txBody>
      </p:sp>
    </p:spTree>
    <p:extLst>
      <p:ext uri="{BB962C8B-B14F-4D97-AF65-F5344CB8AC3E}">
        <p14:creationId xmlns:p14="http://schemas.microsoft.com/office/powerpoint/2010/main" val="178524038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0">
            <a:extLst>
              <a:ext uri="{FF2B5EF4-FFF2-40B4-BE49-F238E27FC236}">
                <a16:creationId xmlns:a16="http://schemas.microsoft.com/office/drawing/2014/main" id="{3558CE5E-C7E0-A01F-5CFE-A7F46BF9F1AC}"/>
              </a:ext>
            </a:extLst>
          </p:cNvPr>
          <p:cNvSpPr txBox="1"/>
          <p:nvPr/>
        </p:nvSpPr>
        <p:spPr>
          <a:xfrm>
            <a:off x="10086627" y="0"/>
            <a:ext cx="1512167" cy="1076754"/>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err="1">
                <a:solidFill>
                  <a:schemeClr val="bg1"/>
                </a:solidFill>
                <a:latin typeface="+mj-lt"/>
                <a:ea typeface="Cambria"/>
              </a:rPr>
              <a:t>Verschreibung</a:t>
            </a:r>
            <a:r>
              <a:rPr lang="en-US" sz="1400" b="1">
                <a:solidFill>
                  <a:schemeClr val="bg1"/>
                </a:solidFill>
                <a:latin typeface="+mj-lt"/>
                <a:ea typeface="Cambria"/>
              </a:rPr>
              <a:t> &amp; </a:t>
            </a:r>
            <a:r>
              <a:rPr lang="en-US" sz="1400" b="1" err="1">
                <a:solidFill>
                  <a:schemeClr val="bg1"/>
                </a:solidFill>
                <a:latin typeface="+mj-lt"/>
                <a:ea typeface="Cambria"/>
              </a:rPr>
              <a:t>Abgabe</a:t>
            </a:r>
            <a:endParaRPr lang="en-US" sz="1400" b="1">
              <a:solidFill>
                <a:schemeClr val="bg1"/>
              </a:solidFill>
              <a:latin typeface="+mj-lt"/>
            </a:endParaRPr>
          </a:p>
        </p:txBody>
      </p:sp>
      <p:sp>
        <p:nvSpPr>
          <p:cNvPr id="2" name="Titel 1"/>
          <p:cNvSpPr>
            <a:spLocks noGrp="1"/>
          </p:cNvSpPr>
          <p:nvPr>
            <p:ph type="title"/>
          </p:nvPr>
        </p:nvSpPr>
        <p:spPr/>
        <p:txBody>
          <a:bodyPr/>
          <a:lstStyle/>
          <a:p>
            <a:r>
              <a:rPr lang="de-DE">
                <a:latin typeface="Calibri"/>
                <a:cs typeface="Calibri"/>
              </a:rPr>
              <a:t>Alternativen zu </a:t>
            </a:r>
            <a:r>
              <a:rPr lang="de-DE" err="1">
                <a:latin typeface="Calibri"/>
                <a:cs typeface="Calibri"/>
              </a:rPr>
              <a:t>topischem</a:t>
            </a:r>
            <a:r>
              <a:rPr lang="de-DE">
                <a:latin typeface="Calibri"/>
                <a:cs typeface="Calibri"/>
              </a:rPr>
              <a:t> </a:t>
            </a:r>
            <a:r>
              <a:rPr lang="de-DE" err="1">
                <a:latin typeface="Calibri"/>
                <a:cs typeface="Calibri"/>
              </a:rPr>
              <a:t>Diclofenac</a:t>
            </a:r>
            <a:endParaRPr lang="de-DE"/>
          </a:p>
        </p:txBody>
      </p:sp>
      <p:sp>
        <p:nvSpPr>
          <p:cNvPr id="3" name="Inhaltsplatzhalter 7">
            <a:extLst>
              <a:ext uri="{FF2B5EF4-FFF2-40B4-BE49-F238E27FC236}">
                <a16:creationId xmlns:a16="http://schemas.microsoft.com/office/drawing/2014/main" id="{36016728-90A6-7F48-D3A3-CDEB96105CAC}"/>
              </a:ext>
            </a:extLst>
          </p:cNvPr>
          <p:cNvSpPr>
            <a:spLocks noGrp="1"/>
          </p:cNvSpPr>
          <p:nvPr/>
        </p:nvSpPr>
        <p:spPr>
          <a:xfrm>
            <a:off x="552450" y="1494270"/>
            <a:ext cx="6263630" cy="4743017"/>
          </a:xfrm>
          <a:prstGeom prst="rect">
            <a:avLst/>
          </a:prstGeom>
        </p:spPr>
        <p:txBody>
          <a:bodyPr vert="horz" lIns="0" tIns="0" rIns="0" bIns="0" rtlCol="0">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449263" fontAlgn="base">
              <a:spcBef>
                <a:spcPts val="300"/>
              </a:spcBef>
              <a:spcAft>
                <a:spcPts val="600"/>
              </a:spcAft>
              <a:buClr>
                <a:srgbClr val="00589C"/>
              </a:buClr>
              <a:tabLst>
                <a:tab pos="361950" algn="l"/>
              </a:tabLst>
            </a:pPr>
            <a:r>
              <a:rPr lang="de-DE" sz="1600" cap="none" dirty="0">
                <a:latin typeface="+mj-lt"/>
              </a:rPr>
              <a:t>wirkstoffhaltige Pflaster, Wärmepflaster, lokale Wärmeanwendung</a:t>
            </a:r>
            <a:endParaRPr lang="de-DE" sz="1600" cap="none" dirty="0">
              <a:latin typeface="+mj-lt"/>
              <a:cs typeface="Calibri"/>
            </a:endParaRPr>
          </a:p>
          <a:p>
            <a:pPr marL="800100" lvl="1" indent="-342900" defTabSz="449263">
              <a:lnSpc>
                <a:spcPct val="100000"/>
              </a:lnSpc>
              <a:spcBef>
                <a:spcPts val="300"/>
              </a:spcBef>
              <a:spcAft>
                <a:spcPts val="600"/>
              </a:spcAft>
              <a:buClr>
                <a:schemeClr val="accent1"/>
              </a:buClr>
              <a:buFont typeface="Arial" panose="020B0604020202020204" pitchFamily="34" charset="0"/>
              <a:buChar char="•"/>
              <a:tabLst>
                <a:tab pos="361950" algn="l"/>
              </a:tabLst>
            </a:pPr>
            <a:r>
              <a:rPr lang="de-DE" sz="1500" dirty="0" err="1">
                <a:latin typeface="+mj-lt"/>
                <a:cs typeface="Calibri"/>
              </a:rPr>
              <a:t>Diclofenac</a:t>
            </a:r>
            <a:r>
              <a:rPr lang="de-DE" sz="1500" dirty="0">
                <a:latin typeface="+mj-lt"/>
                <a:cs typeface="Calibri"/>
              </a:rPr>
              <a:t>-Schmerzpflaster, physikalische Wärmepflaster, Wärmflasche oder warme Bäder</a:t>
            </a:r>
          </a:p>
          <a:p>
            <a:pPr defTabSz="449263">
              <a:spcBef>
                <a:spcPts val="300"/>
              </a:spcBef>
              <a:spcAft>
                <a:spcPts val="600"/>
              </a:spcAft>
              <a:buClr>
                <a:srgbClr val="00589C"/>
              </a:buClr>
              <a:tabLst>
                <a:tab pos="361950" algn="l"/>
              </a:tabLst>
            </a:pPr>
            <a:r>
              <a:rPr lang="de-DE" sz="1600" cap="none" dirty="0">
                <a:latin typeface="+mj-lt"/>
                <a:cs typeface="Calibri"/>
              </a:rPr>
              <a:t>Retardtabletten</a:t>
            </a:r>
          </a:p>
          <a:p>
            <a:pPr marL="800100" lvl="1" indent="-342900" defTabSz="449263">
              <a:lnSpc>
                <a:spcPct val="100000"/>
              </a:lnSpc>
              <a:spcBef>
                <a:spcPts val="300"/>
              </a:spcBef>
              <a:spcAft>
                <a:spcPts val="600"/>
              </a:spcAft>
              <a:buClr>
                <a:schemeClr val="accent1"/>
              </a:buClr>
              <a:buFont typeface="Arial" panose="020B0604020202020204" pitchFamily="34" charset="0"/>
              <a:buChar char="•"/>
              <a:tabLst>
                <a:tab pos="361950" algn="l"/>
              </a:tabLst>
            </a:pPr>
            <a:r>
              <a:rPr lang="de-DE" sz="1500" dirty="0" err="1">
                <a:latin typeface="+mj-lt"/>
                <a:cs typeface="Calibri"/>
              </a:rPr>
              <a:t>Diclofenac</a:t>
            </a:r>
            <a:r>
              <a:rPr lang="de-DE" sz="1500" dirty="0">
                <a:latin typeface="+mj-lt"/>
                <a:cs typeface="Calibri"/>
              </a:rPr>
              <a:t>-Retard, Ibuprofen-Retard</a:t>
            </a:r>
          </a:p>
          <a:p>
            <a:pPr defTabSz="449263">
              <a:spcBef>
                <a:spcPts val="300"/>
              </a:spcBef>
              <a:spcAft>
                <a:spcPts val="600"/>
              </a:spcAft>
              <a:buClr>
                <a:srgbClr val="00589C"/>
              </a:buClr>
              <a:tabLst>
                <a:tab pos="361950" algn="l"/>
              </a:tabLst>
            </a:pPr>
            <a:r>
              <a:rPr lang="de-DE" sz="1600" cap="none" dirty="0">
                <a:latin typeface="+mj-lt"/>
                <a:cs typeface="Calibri"/>
              </a:rPr>
              <a:t>umweltfreundlichere Arzneistoffe</a:t>
            </a:r>
          </a:p>
          <a:p>
            <a:pPr marL="800100" lvl="1" indent="-342900" defTabSz="449263">
              <a:lnSpc>
                <a:spcPct val="100000"/>
              </a:lnSpc>
              <a:spcBef>
                <a:spcPts val="300"/>
              </a:spcBef>
              <a:spcAft>
                <a:spcPts val="600"/>
              </a:spcAft>
              <a:buClr>
                <a:schemeClr val="accent1"/>
              </a:buClr>
              <a:buFont typeface="Arial" panose="020B0604020202020204" pitchFamily="34" charset="0"/>
              <a:buChar char="•"/>
              <a:tabLst>
                <a:tab pos="361950" algn="l"/>
              </a:tabLst>
            </a:pPr>
            <a:r>
              <a:rPr lang="de-DE" sz="1500" dirty="0" err="1">
                <a:latin typeface="+mj-lt"/>
                <a:cs typeface="Calibri"/>
              </a:rPr>
              <a:t>topisches</a:t>
            </a:r>
            <a:r>
              <a:rPr lang="de-DE" sz="1500" dirty="0">
                <a:latin typeface="+mj-lt"/>
                <a:cs typeface="Calibri"/>
              </a:rPr>
              <a:t> Ibuprofen, ggf. Teufelskrallenextrakt-Kapseln</a:t>
            </a:r>
          </a:p>
          <a:p>
            <a:pPr defTabSz="449263">
              <a:spcBef>
                <a:spcPts val="300"/>
              </a:spcBef>
              <a:spcAft>
                <a:spcPts val="600"/>
              </a:spcAft>
              <a:buClr>
                <a:srgbClr val="00589C"/>
              </a:buClr>
              <a:tabLst>
                <a:tab pos="361950" algn="l"/>
              </a:tabLst>
            </a:pPr>
            <a:r>
              <a:rPr lang="de-DE" sz="1600" cap="none" dirty="0">
                <a:latin typeface="+mj-lt"/>
                <a:cs typeface="Calibri"/>
              </a:rPr>
              <a:t>pflanzliche Arzneistoffe</a:t>
            </a:r>
          </a:p>
          <a:p>
            <a:pPr marL="800100" lvl="1" indent="-342900" defTabSz="449263">
              <a:lnSpc>
                <a:spcPct val="100000"/>
              </a:lnSpc>
              <a:spcBef>
                <a:spcPts val="300"/>
              </a:spcBef>
              <a:spcAft>
                <a:spcPts val="600"/>
              </a:spcAft>
              <a:buClr>
                <a:schemeClr val="accent1"/>
              </a:buClr>
              <a:buFont typeface="Arial" panose="020B0604020202020204" pitchFamily="34" charset="0"/>
              <a:buChar char="•"/>
              <a:tabLst>
                <a:tab pos="361950" algn="l"/>
              </a:tabLst>
            </a:pPr>
            <a:r>
              <a:rPr lang="de-DE" sz="1500" dirty="0">
                <a:latin typeface="+mj-lt"/>
                <a:cs typeface="Calibri"/>
              </a:rPr>
              <a:t>Beinwellsalbe, Arnikasalbe</a:t>
            </a:r>
          </a:p>
          <a:p>
            <a:pPr defTabSz="449263">
              <a:spcBef>
                <a:spcPts val="300"/>
              </a:spcBef>
              <a:spcAft>
                <a:spcPts val="600"/>
              </a:spcAft>
              <a:buClr>
                <a:srgbClr val="00589C"/>
              </a:buClr>
              <a:tabLst>
                <a:tab pos="361950" algn="l"/>
              </a:tabLst>
            </a:pPr>
            <a:r>
              <a:rPr lang="de-DE" sz="1600" cap="none" dirty="0">
                <a:latin typeface="+mj-lt"/>
                <a:cs typeface="Calibri"/>
              </a:rPr>
              <a:t>Physiotherapie</a:t>
            </a:r>
          </a:p>
          <a:p>
            <a:pPr marL="800100" lvl="1" indent="-342900" defTabSz="449263">
              <a:lnSpc>
                <a:spcPct val="100000"/>
              </a:lnSpc>
              <a:spcBef>
                <a:spcPts val="300"/>
              </a:spcBef>
              <a:spcAft>
                <a:spcPts val="600"/>
              </a:spcAft>
              <a:buClr>
                <a:schemeClr val="accent1"/>
              </a:buClr>
              <a:buFont typeface="Arial" panose="020B0604020202020204" pitchFamily="34" charset="0"/>
              <a:buChar char="•"/>
              <a:tabLst>
                <a:tab pos="361950" algn="l"/>
              </a:tabLst>
            </a:pPr>
            <a:r>
              <a:rPr lang="de-DE" sz="1500" dirty="0">
                <a:latin typeface="+mj-lt"/>
                <a:cs typeface="Calibri"/>
              </a:rPr>
              <a:t>Bekämpfung der Ursache von Schmerzen (z. B. Haltungsfehler und Verspannungen) statt der Symptome</a:t>
            </a:r>
          </a:p>
        </p:txBody>
      </p:sp>
      <p:pic>
        <p:nvPicPr>
          <p:cNvPr id="10" name="Grafik 13" descr="Infografik Alternativen zu Cremes">
            <a:extLst>
              <a:ext uri="{FF2B5EF4-FFF2-40B4-BE49-F238E27FC236}">
                <a16:creationId xmlns:a16="http://schemas.microsoft.com/office/drawing/2014/main" id="{122C9709-5F87-2366-97C1-0B3F5C244A79}"/>
              </a:ext>
            </a:extLst>
          </p:cNvPr>
          <p:cNvPicPr>
            <a:picLocks noChangeAspect="1"/>
          </p:cNvPicPr>
          <p:nvPr/>
        </p:nvPicPr>
        <p:blipFill rotWithShape="1">
          <a:blip r:embed="rId2"/>
          <a:srcRect l="20690" t="19307" r="20690" b="26698"/>
          <a:stretch/>
        </p:blipFill>
        <p:spPr>
          <a:xfrm>
            <a:off x="7536159" y="1494270"/>
            <a:ext cx="3813526" cy="2435245"/>
          </a:xfrm>
          <a:prstGeom prst="rect">
            <a:avLst/>
          </a:prstGeom>
        </p:spPr>
      </p:pic>
      <p:sp>
        <p:nvSpPr>
          <p:cNvPr id="9" name="Textfeld 7">
            <a:extLst>
              <a:ext uri="{FF2B5EF4-FFF2-40B4-BE49-F238E27FC236}">
                <a16:creationId xmlns:a16="http://schemas.microsoft.com/office/drawing/2014/main" id="{F2E06DD0-C351-76A0-B7D6-03A996FA709A}"/>
              </a:ext>
            </a:extLst>
          </p:cNvPr>
          <p:cNvSpPr txBox="1"/>
          <p:nvPr/>
        </p:nvSpPr>
        <p:spPr>
          <a:xfrm>
            <a:off x="9231746" y="3929515"/>
            <a:ext cx="2263423"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de-DE" sz="1000">
                <a:cs typeface="Calibri"/>
              </a:rPr>
              <a:t>Erstellt mit BioRender.com</a:t>
            </a:r>
            <a:endParaRPr lang="de-DE" sz="1000"/>
          </a:p>
        </p:txBody>
      </p:sp>
      <p:sp>
        <p:nvSpPr>
          <p:cNvPr id="8" name="Textfeld 7">
            <a:extLst>
              <a:ext uri="{FF2B5EF4-FFF2-40B4-BE49-F238E27FC236}">
                <a16:creationId xmlns:a16="http://schemas.microsoft.com/office/drawing/2014/main" id="{539AA2AF-9B0E-AEC2-71BF-144D54A7102D}"/>
              </a:ext>
            </a:extLst>
          </p:cNvPr>
          <p:cNvSpPr txBox="1"/>
          <p:nvPr/>
        </p:nvSpPr>
        <p:spPr>
          <a:xfrm>
            <a:off x="7536159" y="4353108"/>
            <a:ext cx="3988641" cy="2038558"/>
          </a:xfrm>
          <a:prstGeom prst="snip2DiagRect">
            <a:avLst/>
          </a:prstGeom>
          <a:solidFill>
            <a:schemeClr val="accent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b="1">
                <a:solidFill>
                  <a:srgbClr val="FFFFFF"/>
                </a:solidFill>
                <a:latin typeface="Calibri"/>
                <a:cs typeface="Calibri"/>
              </a:rPr>
              <a:t>Wichtig</a:t>
            </a:r>
            <a:r>
              <a:rPr lang="de-DE" sz="1500">
                <a:solidFill>
                  <a:srgbClr val="FFFFFF"/>
                </a:solidFill>
                <a:latin typeface="Calibri"/>
                <a:cs typeface="Calibri"/>
              </a:rPr>
              <a:t>: </a:t>
            </a:r>
          </a:p>
          <a:p>
            <a:r>
              <a:rPr lang="de-DE" sz="1500">
                <a:solidFill>
                  <a:srgbClr val="FFFFFF"/>
                </a:solidFill>
                <a:latin typeface="Calibri"/>
                <a:cs typeface="Calibri"/>
              </a:rPr>
              <a:t>individuelle Beratung durch Fachpersonal</a:t>
            </a:r>
          </a:p>
          <a:p>
            <a:pPr marL="342900" indent="-342900">
              <a:buFont typeface="Arial" panose="020B0604020202020204" pitchFamily="34" charset="0"/>
              <a:buChar char="•"/>
            </a:pPr>
            <a:r>
              <a:rPr lang="de-DE" sz="1500">
                <a:solidFill>
                  <a:srgbClr val="FFFFFF"/>
                </a:solidFill>
                <a:latin typeface="Calibri"/>
                <a:cs typeface="Calibri"/>
              </a:rPr>
              <a:t>Leitlinie</a:t>
            </a:r>
            <a:endParaRPr lang="de-DE" sz="1500">
              <a:solidFill>
                <a:srgbClr val="FFFFFF"/>
              </a:solidFill>
              <a:latin typeface="Calibri"/>
              <a:ea typeface="Calibri"/>
              <a:cs typeface="Calibri"/>
            </a:endParaRPr>
          </a:p>
          <a:p>
            <a:pPr marL="342900" indent="-342900">
              <a:buFont typeface="Arial" panose="020B0604020202020204" pitchFamily="34" charset="0"/>
              <a:buChar char="•"/>
            </a:pPr>
            <a:r>
              <a:rPr lang="de-DE" sz="1500">
                <a:solidFill>
                  <a:srgbClr val="FFFFFF"/>
                </a:solidFill>
                <a:latin typeface="Calibri"/>
                <a:cs typeface="Calibri"/>
              </a:rPr>
              <a:t>Schmerzlindernde oder entzündungshemmende Komponente benötigt oder beides</a:t>
            </a:r>
            <a:endParaRPr lang="de-DE" sz="1500">
              <a:solidFill>
                <a:srgbClr val="FFFFFF"/>
              </a:solidFill>
              <a:latin typeface="Calibri"/>
              <a:ea typeface="Calibri"/>
              <a:cs typeface="Calibri"/>
            </a:endParaRPr>
          </a:p>
          <a:p>
            <a:pPr marL="342900" indent="-342900">
              <a:buFont typeface="Arial" panose="020B0604020202020204" pitchFamily="34" charset="0"/>
              <a:buChar char="•"/>
            </a:pPr>
            <a:r>
              <a:rPr lang="de-DE" sz="1500">
                <a:solidFill>
                  <a:srgbClr val="FFFFFF"/>
                </a:solidFill>
                <a:latin typeface="Calibri"/>
                <a:cs typeface="Calibri"/>
              </a:rPr>
              <a:t>Compliance</a:t>
            </a:r>
          </a:p>
        </p:txBody>
      </p:sp>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67</a:t>
            </a:fld>
            <a:endParaRPr lang="de-DE"/>
          </a:p>
        </p:txBody>
      </p:sp>
    </p:spTree>
    <p:extLst>
      <p:ext uri="{BB962C8B-B14F-4D97-AF65-F5344CB8AC3E}">
        <p14:creationId xmlns:p14="http://schemas.microsoft.com/office/powerpoint/2010/main" val="138132723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28BC30AC-EFE2-AEB7-7EE2-CE3FC70D2ECB}"/>
              </a:ext>
            </a:extLst>
          </p:cNvPr>
          <p:cNvSpPr txBox="1"/>
          <p:nvPr/>
        </p:nvSpPr>
        <p:spPr>
          <a:xfrm>
            <a:off x="10086627" y="0"/>
            <a:ext cx="1512167" cy="1076754"/>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err="1">
                <a:solidFill>
                  <a:schemeClr val="bg1"/>
                </a:solidFill>
                <a:latin typeface="+mj-lt"/>
                <a:ea typeface="Cambria"/>
              </a:rPr>
              <a:t>Verschreibung</a:t>
            </a:r>
            <a:r>
              <a:rPr lang="en-US" sz="1400" b="1">
                <a:solidFill>
                  <a:schemeClr val="bg1"/>
                </a:solidFill>
                <a:latin typeface="+mj-lt"/>
                <a:ea typeface="Cambria"/>
              </a:rPr>
              <a:t> &amp; </a:t>
            </a:r>
            <a:r>
              <a:rPr lang="en-US" sz="1400" b="1" err="1">
                <a:solidFill>
                  <a:schemeClr val="bg1"/>
                </a:solidFill>
                <a:latin typeface="+mj-lt"/>
                <a:ea typeface="Cambria"/>
              </a:rPr>
              <a:t>Abgabe</a:t>
            </a:r>
            <a:endParaRPr lang="en-US" sz="1400" b="1">
              <a:solidFill>
                <a:schemeClr val="bg1"/>
              </a:solidFill>
              <a:latin typeface="+mj-lt"/>
            </a:endParaRPr>
          </a:p>
        </p:txBody>
      </p:sp>
      <p:sp>
        <p:nvSpPr>
          <p:cNvPr id="2" name="Titel 1"/>
          <p:cNvSpPr>
            <a:spLocks noGrp="1"/>
          </p:cNvSpPr>
          <p:nvPr>
            <p:ph type="title"/>
          </p:nvPr>
        </p:nvSpPr>
        <p:spPr/>
        <p:txBody>
          <a:bodyPr/>
          <a:lstStyle/>
          <a:p>
            <a:pPr>
              <a:lnSpc>
                <a:spcPct val="100000"/>
              </a:lnSpc>
              <a:spcBef>
                <a:spcPts val="0"/>
              </a:spcBef>
            </a:pPr>
            <a:r>
              <a:rPr lang="en-GB" err="1"/>
              <a:t>Leitliniengerechte</a:t>
            </a:r>
            <a:r>
              <a:rPr lang="en-GB"/>
              <a:t> </a:t>
            </a:r>
            <a:r>
              <a:rPr lang="en-GB" err="1"/>
              <a:t>pharmazeutische</a:t>
            </a:r>
            <a:r>
              <a:rPr lang="en-GB"/>
              <a:t> </a:t>
            </a:r>
            <a:r>
              <a:rPr lang="en-GB" err="1"/>
              <a:t>Beratung</a:t>
            </a:r>
            <a:r>
              <a:rPr lang="en-GB"/>
              <a:t> </a:t>
            </a:r>
            <a:r>
              <a:rPr lang="en-GB" err="1"/>
              <a:t>mit</a:t>
            </a:r>
            <a:r>
              <a:rPr lang="en-GB"/>
              <a:t> </a:t>
            </a:r>
            <a:r>
              <a:rPr lang="en-GB" err="1"/>
              <a:t>ökologischer</a:t>
            </a:r>
            <a:r>
              <a:rPr lang="en-GB"/>
              <a:t> </a:t>
            </a:r>
            <a:r>
              <a:rPr lang="en-GB" err="1"/>
              <a:t>Relevanz</a:t>
            </a:r>
            <a:endParaRPr lang="en-GB"/>
          </a:p>
        </p:txBody>
      </p:sp>
      <p:sp>
        <p:nvSpPr>
          <p:cNvPr id="28" name="TextBox 27">
            <a:extLst>
              <a:ext uri="{FF2B5EF4-FFF2-40B4-BE49-F238E27FC236}">
                <a16:creationId xmlns:a16="http://schemas.microsoft.com/office/drawing/2014/main" id="{79101624-C0E4-3B24-5802-4FFDD73BEBF0}"/>
              </a:ext>
            </a:extLst>
          </p:cNvPr>
          <p:cNvSpPr txBox="1"/>
          <p:nvPr/>
        </p:nvSpPr>
        <p:spPr>
          <a:xfrm>
            <a:off x="551999" y="2112418"/>
            <a:ext cx="2344906" cy="738664"/>
          </a:xfrm>
          <a:prstGeom prst="rect">
            <a:avLst/>
          </a:prstGeom>
          <a:noFill/>
        </p:spPr>
        <p:txBody>
          <a:bodyPr wrap="square" lIns="0" tIns="45720" rIns="91440" bIns="45720" rtlCol="0" anchor="ctr">
            <a:spAutoFit/>
          </a:bodyPr>
          <a:lstStyle/>
          <a:p>
            <a:pPr marL="216000" indent="-216000">
              <a:buClr>
                <a:schemeClr val="accent1"/>
              </a:buClr>
              <a:buFont typeface="Arial" panose="020B0604020202020204" pitchFamily="34" charset="0"/>
              <a:buChar char="•"/>
            </a:pPr>
            <a:r>
              <a:rPr lang="de-DE" sz="1400" dirty="0">
                <a:latin typeface="+mj-lt"/>
              </a:rPr>
              <a:t>Auswahl umweltkritischer Wirkstoffe</a:t>
            </a:r>
          </a:p>
          <a:p>
            <a:pPr marL="216000" indent="-216000">
              <a:buClr>
                <a:schemeClr val="accent1"/>
              </a:buClr>
              <a:buFont typeface="Arial" panose="020B0604020202020204" pitchFamily="34" charset="0"/>
              <a:buChar char="•"/>
            </a:pPr>
            <a:r>
              <a:rPr lang="de-DE" sz="1400" dirty="0">
                <a:latin typeface="+mj-lt"/>
              </a:rPr>
              <a:t>Problematik (Toxikologie)</a:t>
            </a:r>
            <a:endParaRPr lang="de-DE" sz="1400" dirty="0">
              <a:latin typeface="+mj-lt"/>
              <a:cs typeface="Calibri"/>
            </a:endParaRPr>
          </a:p>
        </p:txBody>
      </p:sp>
      <p:sp>
        <p:nvSpPr>
          <p:cNvPr id="27" name="Right Arrow 8" descr="Pfeil nach rechts">
            <a:extLst>
              <a:ext uri="{FF2B5EF4-FFF2-40B4-BE49-F238E27FC236}">
                <a16:creationId xmlns:a16="http://schemas.microsoft.com/office/drawing/2014/main" id="{8DD04938-FA89-6DA8-66C0-5F5A78DF4400}"/>
              </a:ext>
              <a:ext uri="{C183D7F6-B498-43B3-948B-1728B52AA6E4}">
                <adec:decorative xmlns:adec="http://schemas.microsoft.com/office/drawing/2017/decorative" val="0"/>
              </a:ext>
            </a:extLst>
          </p:cNvPr>
          <p:cNvSpPr/>
          <p:nvPr/>
        </p:nvSpPr>
        <p:spPr>
          <a:xfrm>
            <a:off x="2825198" y="2129706"/>
            <a:ext cx="612648" cy="704088"/>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29" name="TextBox 28">
            <a:extLst>
              <a:ext uri="{FF2B5EF4-FFF2-40B4-BE49-F238E27FC236}">
                <a16:creationId xmlns:a16="http://schemas.microsoft.com/office/drawing/2014/main" id="{C5663E81-34FB-67CD-DBC6-13259A4AF97D}"/>
              </a:ext>
            </a:extLst>
          </p:cNvPr>
          <p:cNvSpPr txBox="1"/>
          <p:nvPr/>
        </p:nvSpPr>
        <p:spPr>
          <a:xfrm>
            <a:off x="3465679" y="2004697"/>
            <a:ext cx="2114024" cy="954107"/>
          </a:xfrm>
          <a:prstGeom prst="rect">
            <a:avLst/>
          </a:prstGeom>
          <a:noFill/>
        </p:spPr>
        <p:txBody>
          <a:bodyPr wrap="square" lIns="91440" tIns="45720" rIns="91440" bIns="45720" rtlCol="0" anchor="ctr">
            <a:spAutoFit/>
          </a:bodyPr>
          <a:lstStyle/>
          <a:p>
            <a:pPr marL="216000" indent="-216000">
              <a:buClr>
                <a:schemeClr val="accent1"/>
              </a:buClr>
              <a:buFont typeface="Arial" panose="020B0604020202020204" pitchFamily="34" charset="0"/>
              <a:buChar char="•"/>
            </a:pPr>
            <a:r>
              <a:rPr lang="de-DE" sz="1400" dirty="0">
                <a:latin typeface="+mj-lt"/>
              </a:rPr>
              <a:t>Differenzierung</a:t>
            </a:r>
          </a:p>
          <a:p>
            <a:pPr marL="216000" indent="-216000">
              <a:buClr>
                <a:schemeClr val="accent1"/>
              </a:buClr>
              <a:buFont typeface="Arial" panose="020B0604020202020204" pitchFamily="34" charset="0"/>
              <a:buChar char="•"/>
            </a:pPr>
            <a:r>
              <a:rPr lang="de-DE" sz="1400" dirty="0">
                <a:latin typeface="+mj-lt"/>
              </a:rPr>
              <a:t>Therapieempfehlung</a:t>
            </a:r>
          </a:p>
          <a:p>
            <a:pPr marL="216000" indent="-216000">
              <a:buClr>
                <a:schemeClr val="accent1"/>
              </a:buClr>
              <a:buFont typeface="Arial" panose="020B0604020202020204" pitchFamily="34" charset="0"/>
              <a:buChar char="•"/>
            </a:pPr>
            <a:r>
              <a:rPr lang="de-DE" sz="1400" dirty="0">
                <a:latin typeface="+mj-lt"/>
              </a:rPr>
              <a:t>Evidenz-basierte Studien</a:t>
            </a:r>
          </a:p>
        </p:txBody>
      </p:sp>
      <p:sp>
        <p:nvSpPr>
          <p:cNvPr id="30" name="Right Arrow 12" descr="Pfeil nach rechts">
            <a:extLst>
              <a:ext uri="{FF2B5EF4-FFF2-40B4-BE49-F238E27FC236}">
                <a16:creationId xmlns:a16="http://schemas.microsoft.com/office/drawing/2014/main" id="{0C3E3FAE-A7CE-7FCB-07F7-7CBC2C54A5C7}"/>
              </a:ext>
              <a:ext uri="{C183D7F6-B498-43B3-948B-1728B52AA6E4}">
                <adec:decorative xmlns:adec="http://schemas.microsoft.com/office/drawing/2017/decorative" val="0"/>
              </a:ext>
            </a:extLst>
          </p:cNvPr>
          <p:cNvSpPr/>
          <p:nvPr/>
        </p:nvSpPr>
        <p:spPr>
          <a:xfrm>
            <a:off x="5535829" y="2129706"/>
            <a:ext cx="612648" cy="704088"/>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31" name="TextBox 30">
            <a:extLst>
              <a:ext uri="{FF2B5EF4-FFF2-40B4-BE49-F238E27FC236}">
                <a16:creationId xmlns:a16="http://schemas.microsoft.com/office/drawing/2014/main" id="{4DCF63C5-356D-5204-F336-65187930110D}"/>
              </a:ext>
            </a:extLst>
          </p:cNvPr>
          <p:cNvSpPr txBox="1"/>
          <p:nvPr/>
        </p:nvSpPr>
        <p:spPr>
          <a:xfrm>
            <a:off x="6328555" y="1896975"/>
            <a:ext cx="2431741" cy="1169551"/>
          </a:xfrm>
          <a:prstGeom prst="rect">
            <a:avLst/>
          </a:prstGeom>
          <a:noFill/>
        </p:spPr>
        <p:txBody>
          <a:bodyPr wrap="square" lIns="91440" tIns="45720" rIns="91440" bIns="45720" rtlCol="0" anchor="ctr">
            <a:spAutoFit/>
          </a:bodyPr>
          <a:lstStyle/>
          <a:p>
            <a:pPr marL="216000" indent="-216000">
              <a:buClr>
                <a:schemeClr val="accent1"/>
              </a:buClr>
              <a:buFont typeface="Arial" panose="020B0604020202020204" pitchFamily="34" charset="0"/>
              <a:buChar char="•"/>
            </a:pPr>
            <a:r>
              <a:rPr lang="de-DE" sz="1400" dirty="0">
                <a:latin typeface="+mj-lt"/>
              </a:rPr>
              <a:t>alternative Wirkstoffe</a:t>
            </a:r>
            <a:endParaRPr lang="de-DE" sz="1400" dirty="0">
              <a:latin typeface="+mj-lt"/>
              <a:ea typeface="Calibri"/>
              <a:cs typeface="Calibri"/>
            </a:endParaRPr>
          </a:p>
          <a:p>
            <a:pPr marL="216000" indent="-216000">
              <a:buClr>
                <a:schemeClr val="accent1"/>
              </a:buClr>
              <a:buFont typeface="Arial" panose="020B0604020202020204" pitchFamily="34" charset="0"/>
              <a:buChar char="•"/>
            </a:pPr>
            <a:r>
              <a:rPr lang="de-DE" sz="1400" dirty="0">
                <a:latin typeface="+mj-lt"/>
              </a:rPr>
              <a:t>fachgerechte Anwendung</a:t>
            </a:r>
            <a:endParaRPr lang="de-DE" sz="1400" dirty="0">
              <a:latin typeface="+mj-lt"/>
              <a:ea typeface="Calibri"/>
              <a:cs typeface="Calibri"/>
            </a:endParaRPr>
          </a:p>
          <a:p>
            <a:pPr marL="216000" indent="-216000">
              <a:buClr>
                <a:schemeClr val="accent1"/>
              </a:buClr>
              <a:buFont typeface="Arial" panose="020B0604020202020204" pitchFamily="34" charset="0"/>
              <a:buChar char="•"/>
            </a:pPr>
            <a:r>
              <a:rPr lang="de-DE" sz="1400" dirty="0">
                <a:latin typeface="+mj-lt"/>
              </a:rPr>
              <a:t>richtige Entsorgung</a:t>
            </a:r>
            <a:endParaRPr lang="de-DE" sz="1400" dirty="0">
              <a:latin typeface="+mj-lt"/>
              <a:cs typeface="Calibri"/>
            </a:endParaRPr>
          </a:p>
          <a:p>
            <a:pPr marL="216000" indent="-216000">
              <a:buClr>
                <a:schemeClr val="accent1"/>
              </a:buClr>
              <a:buFont typeface="Arial" panose="020B0604020202020204" pitchFamily="34" charset="0"/>
              <a:buChar char="•"/>
            </a:pPr>
            <a:r>
              <a:rPr lang="de-DE" sz="1400" dirty="0">
                <a:latin typeface="+mj-lt"/>
                <a:ea typeface="Calibri"/>
                <a:cs typeface="Calibri"/>
              </a:rPr>
              <a:t>passende Verschreibungsmengen</a:t>
            </a:r>
          </a:p>
        </p:txBody>
      </p:sp>
      <p:sp>
        <p:nvSpPr>
          <p:cNvPr id="33" name="Right Arrow 15">
            <a:extLst>
              <a:ext uri="{FF2B5EF4-FFF2-40B4-BE49-F238E27FC236}">
                <a16:creationId xmlns:a16="http://schemas.microsoft.com/office/drawing/2014/main" id="{62A7F2D5-3D42-F388-69FB-C491ED163B97}"/>
              </a:ext>
              <a:ext uri="{C183D7F6-B498-43B3-948B-1728B52AA6E4}">
                <adec:decorative xmlns:adec="http://schemas.microsoft.com/office/drawing/2017/decorative" val="0"/>
              </a:ext>
            </a:extLst>
          </p:cNvPr>
          <p:cNvSpPr/>
          <p:nvPr/>
        </p:nvSpPr>
        <p:spPr>
          <a:xfrm>
            <a:off x="8637481" y="2129706"/>
            <a:ext cx="612648" cy="704088"/>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mj-lt"/>
            </a:endParaRPr>
          </a:p>
        </p:txBody>
      </p:sp>
      <p:sp>
        <p:nvSpPr>
          <p:cNvPr id="32" name="TextBox 31">
            <a:extLst>
              <a:ext uri="{FF2B5EF4-FFF2-40B4-BE49-F238E27FC236}">
                <a16:creationId xmlns:a16="http://schemas.microsoft.com/office/drawing/2014/main" id="{B0576BD0-A576-94CD-B313-06764CB5A1F7}"/>
              </a:ext>
            </a:extLst>
          </p:cNvPr>
          <p:cNvSpPr txBox="1"/>
          <p:nvPr/>
        </p:nvSpPr>
        <p:spPr>
          <a:xfrm>
            <a:off x="9273309" y="2085882"/>
            <a:ext cx="2321794" cy="791737"/>
          </a:xfrm>
          <a:prstGeom prst="rect">
            <a:avLst/>
          </a:prstGeom>
          <a:solidFill>
            <a:schemeClr val="accent1">
              <a:lumMod val="20000"/>
              <a:lumOff val="80000"/>
            </a:schemeClr>
          </a:solidFill>
        </p:spPr>
        <p:txBody>
          <a:bodyPr wrap="square" lIns="396000" tIns="72000" rIns="72000" bIns="72000" rtlCol="0" anchor="ctr">
            <a:spAutoFit/>
          </a:bodyPr>
          <a:lstStyle/>
          <a:p>
            <a:r>
              <a:rPr lang="de-DE" sz="1400" b="1">
                <a:latin typeface="+mj-lt"/>
              </a:rPr>
              <a:t>Leitlinien-orientierte Beratung mit ökologischen Aspekten</a:t>
            </a:r>
            <a:endParaRPr lang="de-DE" sz="1400" b="1">
              <a:latin typeface="+mj-lt"/>
              <a:cs typeface="Calibri"/>
            </a:endParaRPr>
          </a:p>
        </p:txBody>
      </p:sp>
      <p:sp>
        <p:nvSpPr>
          <p:cNvPr id="41" name="Rectangle 40">
            <a:extLst>
              <a:ext uri="{FF2B5EF4-FFF2-40B4-BE49-F238E27FC236}">
                <a16:creationId xmlns:a16="http://schemas.microsoft.com/office/drawing/2014/main" id="{B2234E1F-D962-3E8C-FCC5-6E751EAC2F4A}"/>
              </a:ext>
            </a:extLst>
          </p:cNvPr>
          <p:cNvSpPr/>
          <p:nvPr/>
        </p:nvSpPr>
        <p:spPr>
          <a:xfrm>
            <a:off x="551999" y="3438362"/>
            <a:ext cx="3933303" cy="338554"/>
          </a:xfrm>
          <a:prstGeom prst="rect">
            <a:avLst/>
          </a:prstGeom>
        </p:spPr>
        <p:txBody>
          <a:bodyPr wrap="square" lIns="0" tIns="45720" rIns="91440" bIns="45720" anchor="t">
            <a:spAutoFit/>
          </a:bodyPr>
          <a:lstStyle/>
          <a:p>
            <a:r>
              <a:rPr lang="de-DE" sz="1600" b="1">
                <a:latin typeface="+mj-lt"/>
              </a:rPr>
              <a:t>Beispiel </a:t>
            </a:r>
            <a:r>
              <a:rPr lang="de-DE" sz="1600" b="1" err="1">
                <a:latin typeface="+mj-lt"/>
              </a:rPr>
              <a:t>topisches</a:t>
            </a:r>
            <a:r>
              <a:rPr lang="de-DE" sz="1600" b="1">
                <a:latin typeface="+mj-lt"/>
              </a:rPr>
              <a:t> </a:t>
            </a:r>
            <a:r>
              <a:rPr lang="de-DE" sz="1600" b="1" err="1">
                <a:latin typeface="+mj-lt"/>
              </a:rPr>
              <a:t>Diclofenac</a:t>
            </a:r>
            <a:endParaRPr lang="de-DE" sz="1600" b="1">
              <a:latin typeface="+mj-lt"/>
              <a:cs typeface="Calibri"/>
            </a:endParaRPr>
          </a:p>
        </p:txBody>
      </p:sp>
      <p:sp>
        <p:nvSpPr>
          <p:cNvPr id="35" name="TextBox 34">
            <a:extLst>
              <a:ext uri="{FF2B5EF4-FFF2-40B4-BE49-F238E27FC236}">
                <a16:creationId xmlns:a16="http://schemas.microsoft.com/office/drawing/2014/main" id="{FD5C168B-7B92-8359-697F-3FE546EA7F5F}"/>
              </a:ext>
            </a:extLst>
          </p:cNvPr>
          <p:cNvSpPr txBox="1"/>
          <p:nvPr/>
        </p:nvSpPr>
        <p:spPr>
          <a:xfrm>
            <a:off x="582438" y="4179218"/>
            <a:ext cx="1913162" cy="738664"/>
          </a:xfrm>
          <a:prstGeom prst="rect">
            <a:avLst/>
          </a:prstGeom>
          <a:noFill/>
        </p:spPr>
        <p:txBody>
          <a:bodyPr wrap="square" lIns="0" tIns="45720" rIns="91440" bIns="45720" rtlCol="0" anchor="ctr">
            <a:spAutoFit/>
          </a:bodyPr>
          <a:lstStyle/>
          <a:p>
            <a:pPr marL="216000" indent="-216000">
              <a:buClr>
                <a:schemeClr val="accent4"/>
              </a:buClr>
              <a:buFont typeface="Arial" panose="020B0604020202020204" pitchFamily="34" charset="0"/>
              <a:buChar char="•"/>
            </a:pPr>
            <a:r>
              <a:rPr lang="de-DE" sz="1400" dirty="0">
                <a:latin typeface="+mj-lt"/>
              </a:rPr>
              <a:t>geringe Resorption</a:t>
            </a:r>
            <a:endParaRPr lang="de-DE" sz="1400" dirty="0">
              <a:latin typeface="+mj-lt"/>
              <a:cs typeface="Calibri"/>
            </a:endParaRPr>
          </a:p>
          <a:p>
            <a:pPr marL="216000" indent="-216000">
              <a:buClr>
                <a:schemeClr val="accent4"/>
              </a:buClr>
              <a:buFont typeface="Arial" panose="020B0604020202020204" pitchFamily="34" charset="0"/>
              <a:buChar char="•"/>
            </a:pPr>
            <a:r>
              <a:rPr lang="de-DE" sz="1400" dirty="0">
                <a:latin typeface="+mj-lt"/>
              </a:rPr>
              <a:t>Konz. Waschwasser</a:t>
            </a:r>
            <a:endParaRPr lang="de-DE" sz="1400" dirty="0">
              <a:latin typeface="+mj-lt"/>
              <a:cs typeface="Calibri"/>
            </a:endParaRPr>
          </a:p>
          <a:p>
            <a:pPr marL="216000" indent="-216000">
              <a:buClr>
                <a:schemeClr val="accent4"/>
              </a:buClr>
              <a:buFont typeface="Arial" panose="020B0604020202020204" pitchFamily="34" charset="0"/>
              <a:buChar char="•"/>
            </a:pPr>
            <a:r>
              <a:rPr lang="de-DE" sz="1400" dirty="0">
                <a:latin typeface="+mj-lt"/>
              </a:rPr>
              <a:t>Umweltproblematik</a:t>
            </a:r>
            <a:endParaRPr lang="de-DE" sz="1400" dirty="0">
              <a:latin typeface="+mj-lt"/>
              <a:cs typeface="Calibri"/>
            </a:endParaRPr>
          </a:p>
        </p:txBody>
      </p:sp>
      <p:sp>
        <p:nvSpPr>
          <p:cNvPr id="34" name="Right Arrow 16" descr="Pfeil nach rechts">
            <a:extLst>
              <a:ext uri="{FF2B5EF4-FFF2-40B4-BE49-F238E27FC236}">
                <a16:creationId xmlns:a16="http://schemas.microsoft.com/office/drawing/2014/main" id="{43666103-4E1C-2669-A549-0A61C5E255B1}"/>
              </a:ext>
              <a:ext uri="{C183D7F6-B498-43B3-948B-1728B52AA6E4}">
                <adec:decorative xmlns:adec="http://schemas.microsoft.com/office/drawing/2017/decorative" val="0"/>
              </a:ext>
            </a:extLst>
          </p:cNvPr>
          <p:cNvSpPr/>
          <p:nvPr/>
        </p:nvSpPr>
        <p:spPr>
          <a:xfrm>
            <a:off x="2387982" y="4196506"/>
            <a:ext cx="643161" cy="704088"/>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36" name="TextBox 35">
            <a:extLst>
              <a:ext uri="{FF2B5EF4-FFF2-40B4-BE49-F238E27FC236}">
                <a16:creationId xmlns:a16="http://schemas.microsoft.com/office/drawing/2014/main" id="{69F49EA0-E498-CD1F-EFE3-733557207D56}"/>
              </a:ext>
            </a:extLst>
          </p:cNvPr>
          <p:cNvSpPr txBox="1"/>
          <p:nvPr/>
        </p:nvSpPr>
        <p:spPr>
          <a:xfrm>
            <a:off x="3132158" y="4071497"/>
            <a:ext cx="2360115" cy="954107"/>
          </a:xfrm>
          <a:prstGeom prst="rect">
            <a:avLst/>
          </a:prstGeom>
          <a:noFill/>
        </p:spPr>
        <p:txBody>
          <a:bodyPr wrap="square" lIns="0" tIns="45720" rIns="91440" bIns="45720" rtlCol="0" anchor="ctr">
            <a:spAutoFit/>
          </a:bodyPr>
          <a:lstStyle/>
          <a:p>
            <a:pPr marL="216000" indent="-216000">
              <a:buClr>
                <a:schemeClr val="accent4"/>
              </a:buClr>
              <a:buFont typeface="Arial" panose="020B0604020202020204" pitchFamily="34" charset="0"/>
              <a:buChar char="•"/>
            </a:pPr>
            <a:r>
              <a:rPr lang="de-DE" sz="1400" dirty="0">
                <a:latin typeface="+mj-lt"/>
              </a:rPr>
              <a:t>Rücken/Gelenkschmerzen</a:t>
            </a:r>
            <a:endParaRPr lang="de-DE" sz="1400" dirty="0">
              <a:latin typeface="+mj-lt"/>
              <a:cs typeface="Calibri"/>
            </a:endParaRPr>
          </a:p>
          <a:p>
            <a:pPr marL="216000" indent="-216000">
              <a:buClr>
                <a:schemeClr val="accent4"/>
              </a:buClr>
              <a:buFont typeface="Arial" panose="020B0604020202020204" pitchFamily="34" charset="0"/>
              <a:buChar char="•"/>
            </a:pPr>
            <a:r>
              <a:rPr lang="de-DE" sz="1400" dirty="0">
                <a:latin typeface="+mj-lt"/>
              </a:rPr>
              <a:t>Evidenz-basierte Studien</a:t>
            </a:r>
            <a:endParaRPr lang="de-DE" sz="1400" dirty="0">
              <a:latin typeface="+mj-lt"/>
              <a:cs typeface="Calibri"/>
            </a:endParaRPr>
          </a:p>
          <a:p>
            <a:pPr marL="216000" indent="-216000">
              <a:buClr>
                <a:schemeClr val="accent4"/>
              </a:buClr>
              <a:buFont typeface="Arial" panose="020B0604020202020204" pitchFamily="34" charset="0"/>
              <a:buChar char="•"/>
            </a:pPr>
            <a:r>
              <a:rPr lang="de-DE" sz="1400" dirty="0">
                <a:latin typeface="+mj-lt"/>
              </a:rPr>
              <a:t>Cochrane</a:t>
            </a:r>
          </a:p>
          <a:p>
            <a:pPr marL="216000" indent="-216000">
              <a:buClr>
                <a:schemeClr val="accent4"/>
              </a:buClr>
              <a:buFont typeface="Arial" panose="020B0604020202020204" pitchFamily="34" charset="0"/>
              <a:buChar char="•"/>
            </a:pPr>
            <a:r>
              <a:rPr lang="de-DE" sz="1400" dirty="0">
                <a:latin typeface="+mj-lt"/>
              </a:rPr>
              <a:t>weitere Literatur</a:t>
            </a:r>
            <a:endParaRPr lang="de-DE" sz="1400" dirty="0">
              <a:latin typeface="+mj-lt"/>
              <a:cs typeface="Calibri"/>
            </a:endParaRPr>
          </a:p>
        </p:txBody>
      </p:sp>
      <p:sp>
        <p:nvSpPr>
          <p:cNvPr id="37" name="Right Arrow 19" descr="Pfeil nach rechts">
            <a:extLst>
              <a:ext uri="{FF2B5EF4-FFF2-40B4-BE49-F238E27FC236}">
                <a16:creationId xmlns:a16="http://schemas.microsoft.com/office/drawing/2014/main" id="{5C13AD9F-96DB-965E-4BB2-93C54B6B09E4}"/>
              </a:ext>
              <a:ext uri="{C183D7F6-B498-43B3-948B-1728B52AA6E4}">
                <adec:decorative xmlns:adec="http://schemas.microsoft.com/office/drawing/2017/decorative" val="0"/>
              </a:ext>
            </a:extLst>
          </p:cNvPr>
          <p:cNvSpPr/>
          <p:nvPr/>
        </p:nvSpPr>
        <p:spPr>
          <a:xfrm>
            <a:off x="5381373" y="4196506"/>
            <a:ext cx="643161" cy="704088"/>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38" name="TextBox 37">
            <a:extLst>
              <a:ext uri="{FF2B5EF4-FFF2-40B4-BE49-F238E27FC236}">
                <a16:creationId xmlns:a16="http://schemas.microsoft.com/office/drawing/2014/main" id="{A662B98E-19BA-9903-DED8-237F7263089F}"/>
              </a:ext>
            </a:extLst>
          </p:cNvPr>
          <p:cNvSpPr txBox="1"/>
          <p:nvPr/>
        </p:nvSpPr>
        <p:spPr>
          <a:xfrm>
            <a:off x="6142990" y="3757296"/>
            <a:ext cx="2827673" cy="1600438"/>
          </a:xfrm>
          <a:prstGeom prst="rect">
            <a:avLst/>
          </a:prstGeom>
          <a:noFill/>
        </p:spPr>
        <p:txBody>
          <a:bodyPr wrap="square" lIns="0" tIns="45720" rIns="91440" bIns="45720" rtlCol="0" anchor="ctr">
            <a:spAutoFit/>
          </a:bodyPr>
          <a:lstStyle/>
          <a:p>
            <a:pPr marL="179705" indent="-179705">
              <a:buClr>
                <a:schemeClr val="tx1">
                  <a:lumMod val="65000"/>
                  <a:lumOff val="35000"/>
                </a:schemeClr>
              </a:buClr>
              <a:buFont typeface="Symbol" panose="05050102010706020507" pitchFamily="18" charset="2"/>
              <a:buChar char="-"/>
            </a:pPr>
            <a:endParaRPr lang="de-DE" sz="1400" dirty="0">
              <a:latin typeface="+mj-lt"/>
              <a:ea typeface="Calibri"/>
              <a:cs typeface="Calibri"/>
            </a:endParaRPr>
          </a:p>
          <a:p>
            <a:pPr marL="216000" indent="-216000">
              <a:buClr>
                <a:schemeClr val="accent4"/>
              </a:buClr>
              <a:buFont typeface="Arial" panose="020B0604020202020204" pitchFamily="34" charset="0"/>
              <a:buChar char="•"/>
            </a:pPr>
            <a:r>
              <a:rPr lang="de-DE" sz="1400" dirty="0">
                <a:latin typeface="+mj-lt"/>
              </a:rPr>
              <a:t>Alternativen: Wärmesalben Capsaicin/Beinwell/Wärme-/ Matrixpflaster</a:t>
            </a:r>
            <a:endParaRPr lang="de-DE" sz="1400" dirty="0">
              <a:latin typeface="+mj-lt"/>
              <a:ea typeface="Calibri"/>
              <a:cs typeface="Calibri"/>
            </a:endParaRPr>
          </a:p>
          <a:p>
            <a:pPr marL="216000" indent="-216000">
              <a:buClr>
                <a:schemeClr val="accent4"/>
              </a:buClr>
              <a:buFont typeface="Arial" panose="020B0604020202020204" pitchFamily="34" charset="0"/>
              <a:buChar char="•"/>
            </a:pPr>
            <a:r>
              <a:rPr lang="de-DE" sz="1400" dirty="0">
                <a:latin typeface="+mj-lt"/>
              </a:rPr>
              <a:t>fachgerechte Anwendung</a:t>
            </a:r>
            <a:endParaRPr lang="de-DE" sz="1400" dirty="0">
              <a:latin typeface="+mj-lt"/>
              <a:cs typeface="Calibri"/>
            </a:endParaRPr>
          </a:p>
          <a:p>
            <a:pPr marL="216000" indent="-216000">
              <a:buClr>
                <a:schemeClr val="accent4"/>
              </a:buClr>
              <a:buFont typeface="Arial" panose="020B0604020202020204" pitchFamily="34" charset="0"/>
              <a:buChar char="•"/>
            </a:pPr>
            <a:r>
              <a:rPr lang="de-DE" sz="1400" dirty="0">
                <a:latin typeface="+mj-lt"/>
              </a:rPr>
              <a:t>abwischen</a:t>
            </a:r>
            <a:endParaRPr lang="de-DE" sz="1400" dirty="0">
              <a:latin typeface="+mj-lt"/>
              <a:ea typeface="Calibri"/>
              <a:cs typeface="Calibri"/>
            </a:endParaRPr>
          </a:p>
          <a:p>
            <a:pPr marL="216000" indent="-216000">
              <a:buClr>
                <a:schemeClr val="accent4"/>
              </a:buClr>
              <a:buFont typeface="Arial" panose="020B0604020202020204" pitchFamily="34" charset="0"/>
              <a:buChar char="•"/>
            </a:pPr>
            <a:r>
              <a:rPr lang="de-DE" sz="1400" dirty="0">
                <a:latin typeface="+mj-lt"/>
              </a:rPr>
              <a:t>richtige Entsorgung</a:t>
            </a:r>
            <a:endParaRPr lang="de-DE" sz="1400" dirty="0">
              <a:latin typeface="+mj-lt"/>
              <a:cs typeface="Calibri"/>
            </a:endParaRPr>
          </a:p>
        </p:txBody>
      </p:sp>
      <p:sp>
        <p:nvSpPr>
          <p:cNvPr id="40" name="Right Arrow 22" descr="Pfeil nach rechts">
            <a:extLst>
              <a:ext uri="{FF2B5EF4-FFF2-40B4-BE49-F238E27FC236}">
                <a16:creationId xmlns:a16="http://schemas.microsoft.com/office/drawing/2014/main" id="{4490DA17-ECEB-35BE-4524-875E12565D1F}"/>
              </a:ext>
              <a:ext uri="{C183D7F6-B498-43B3-948B-1728B52AA6E4}">
                <adec:decorative xmlns:adec="http://schemas.microsoft.com/office/drawing/2017/decorative" val="0"/>
              </a:ext>
            </a:extLst>
          </p:cNvPr>
          <p:cNvSpPr/>
          <p:nvPr/>
        </p:nvSpPr>
        <p:spPr>
          <a:xfrm>
            <a:off x="8598844" y="4196506"/>
            <a:ext cx="643161" cy="704088"/>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39" name="TextBox 38">
            <a:extLst>
              <a:ext uri="{FF2B5EF4-FFF2-40B4-BE49-F238E27FC236}">
                <a16:creationId xmlns:a16="http://schemas.microsoft.com/office/drawing/2014/main" id="{DF3DC607-5858-2E9F-CB24-C1C9F3DBA7D8}"/>
              </a:ext>
            </a:extLst>
          </p:cNvPr>
          <p:cNvSpPr txBox="1"/>
          <p:nvPr/>
        </p:nvSpPr>
        <p:spPr>
          <a:xfrm>
            <a:off x="9273309" y="4152682"/>
            <a:ext cx="2321793" cy="791737"/>
          </a:xfrm>
          <a:prstGeom prst="rect">
            <a:avLst/>
          </a:prstGeom>
          <a:solidFill>
            <a:schemeClr val="accent4">
              <a:lumMod val="20000"/>
              <a:lumOff val="80000"/>
            </a:schemeClr>
          </a:solidFill>
        </p:spPr>
        <p:txBody>
          <a:bodyPr wrap="square" lIns="396000" tIns="72000" rIns="91440" bIns="72000" rtlCol="0" anchor="ctr">
            <a:spAutoFit/>
          </a:bodyPr>
          <a:lstStyle/>
          <a:p>
            <a:r>
              <a:rPr lang="de-DE" sz="1400" b="1">
                <a:latin typeface="+mj-lt"/>
              </a:rPr>
              <a:t>differenzierte Empfehlungen für </a:t>
            </a:r>
            <a:r>
              <a:rPr lang="de-DE" sz="1400" b="1" err="1">
                <a:latin typeface="+mj-lt"/>
              </a:rPr>
              <a:t>topische</a:t>
            </a:r>
            <a:r>
              <a:rPr lang="de-DE" sz="1400" b="1">
                <a:latin typeface="+mj-lt"/>
              </a:rPr>
              <a:t> Anwendungen</a:t>
            </a:r>
            <a:endParaRPr lang="de-DE" sz="1400" b="1">
              <a:latin typeface="+mj-lt"/>
              <a:cs typeface="Calibri"/>
            </a:endParaRPr>
          </a:p>
        </p:txBody>
      </p:sp>
      <p:sp>
        <p:nvSpPr>
          <p:cNvPr id="12" name="Text Placeholder 11">
            <a:extLst>
              <a:ext uri="{FF2B5EF4-FFF2-40B4-BE49-F238E27FC236}">
                <a16:creationId xmlns:a16="http://schemas.microsoft.com/office/drawing/2014/main" id="{F0B4DB38-AD1D-4D14-4F22-865A95116801}"/>
              </a:ext>
            </a:extLst>
          </p:cNvPr>
          <p:cNvSpPr>
            <a:spLocks noGrp="1"/>
          </p:cNvSpPr>
          <p:nvPr>
            <p:ph type="body" sz="quarter" idx="15"/>
          </p:nvPr>
        </p:nvSpPr>
        <p:spPr>
          <a:xfrm>
            <a:off x="2715209" y="6021288"/>
            <a:ext cx="8879894" cy="341412"/>
          </a:xfrm>
        </p:spPr>
        <p:txBody>
          <a:bodyPr vert="horz" lIns="0" tIns="0" rIns="0" bIns="0" rtlCol="0" anchor="t">
            <a:noAutofit/>
          </a:bodyPr>
          <a:lstStyle/>
          <a:p>
            <a:r>
              <a:rPr lang="de-DE" dirty="0">
                <a:latin typeface="Calibri"/>
                <a:cs typeface="Calibri"/>
              </a:rPr>
              <a:t>Quellen: Pharmazeutische Zeitung, </a:t>
            </a:r>
            <a:r>
              <a:rPr lang="de-DE" dirty="0">
                <a:solidFill>
                  <a:schemeClr val="accent2"/>
                </a:solidFill>
                <a:latin typeface="Calibri"/>
                <a:cs typeface="Calibri"/>
                <a:hlinkClick r:id="rId3">
                  <a:extLst>
                    <a:ext uri="{A12FA001-AC4F-418D-AE19-62706E023703}">
                      <ahyp:hlinkClr xmlns:ahyp="http://schemas.microsoft.com/office/drawing/2018/hyperlinkcolor" val="tx"/>
                    </a:ext>
                  </a:extLst>
                </a:hlinkClick>
              </a:rPr>
              <a:t>https://www.pharmazeutische-zeitung.de/haende-erst-abwischen-dann-waschen-130595/</a:t>
            </a:r>
            <a:r>
              <a:rPr lang="de-DE" dirty="0">
                <a:latin typeface="Calibri"/>
                <a:cs typeface="Calibri"/>
              </a:rPr>
              <a:t>, abgerufen am 07.11.2024</a:t>
            </a:r>
          </a:p>
          <a:p>
            <a:r>
              <a:rPr lang="de-DE" dirty="0">
                <a:latin typeface="Calibri"/>
                <a:cs typeface="Calibri"/>
              </a:rPr>
              <a:t>Schmid et al. (2013), DAZ 2013, Nr. 35, S. 52, </a:t>
            </a:r>
            <a:r>
              <a:rPr lang="de-DE" dirty="0">
                <a:solidFill>
                  <a:schemeClr val="accent2"/>
                </a:solidFill>
                <a:latin typeface="Calibri"/>
                <a:cs typeface="Calibri"/>
                <a:hlinkClick r:id="rId4">
                  <a:extLst>
                    <a:ext uri="{A12FA001-AC4F-418D-AE19-62706E023703}">
                      <ahyp:hlinkClr xmlns:ahyp="http://schemas.microsoft.com/office/drawing/2018/hyperlinkcolor" val="tx"/>
                    </a:ext>
                  </a:extLst>
                </a:hlinkClick>
              </a:rPr>
              <a:t>https://www.deutsche-apotheker-zeitung.de/daz-az/2013/daz-35-2013/unter-die-haut</a:t>
            </a:r>
            <a:endParaRPr lang="de-DE" dirty="0">
              <a:solidFill>
                <a:schemeClr val="accent2"/>
              </a:solidFill>
              <a:latin typeface="Calibri"/>
              <a:cs typeface="Calibri"/>
            </a:endParaRPr>
          </a:p>
          <a:p>
            <a:r>
              <a:rPr lang="de-DE" dirty="0">
                <a:latin typeface="Calibri"/>
                <a:cs typeface="Calibri"/>
              </a:rPr>
              <a:t>Winterhagen, I. (2021), DAZ 2021, Nr. 28, S. 46, </a:t>
            </a:r>
            <a:r>
              <a:rPr lang="de-DE" dirty="0">
                <a:solidFill>
                  <a:schemeClr val="accent2"/>
                </a:solidFill>
                <a:latin typeface="Calibri"/>
                <a:cs typeface="Calibri"/>
                <a:hlinkClick r:id="rId5">
                  <a:extLst>
                    <a:ext uri="{A12FA001-AC4F-418D-AE19-62706E023703}">
                      <ahyp:hlinkClr xmlns:ahyp="http://schemas.microsoft.com/office/drawing/2018/hyperlinkcolor" val="tx"/>
                    </a:ext>
                  </a:extLst>
                </a:hlinkClick>
              </a:rPr>
              <a:t>https://www.deutsche-apotheker-zeitung.de/daz-az/2021/daz-28-2021/schmieren-gegen-schmerzen</a:t>
            </a:r>
            <a:endParaRPr lang="en-GB" dirty="0">
              <a:solidFill>
                <a:schemeClr val="accent2"/>
              </a:solidFill>
              <a:latin typeface="Calibri"/>
              <a:cs typeface="Calibri"/>
            </a:endParaRPr>
          </a:p>
        </p:txBody>
      </p:sp>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68</a:t>
            </a:fld>
            <a:endParaRPr lang="de-DE"/>
          </a:p>
        </p:txBody>
      </p:sp>
    </p:spTree>
    <p:extLst>
      <p:ext uri="{BB962C8B-B14F-4D97-AF65-F5344CB8AC3E}">
        <p14:creationId xmlns:p14="http://schemas.microsoft.com/office/powerpoint/2010/main" val="239183368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0">
            <a:extLst>
              <a:ext uri="{FF2B5EF4-FFF2-40B4-BE49-F238E27FC236}">
                <a16:creationId xmlns:a16="http://schemas.microsoft.com/office/drawing/2014/main" id="{E37BF853-9026-0A59-7BBF-A53DDA53525A}"/>
              </a:ext>
            </a:extLst>
          </p:cNvPr>
          <p:cNvSpPr txBox="1"/>
          <p:nvPr/>
        </p:nvSpPr>
        <p:spPr>
          <a:xfrm>
            <a:off x="10086627" y="0"/>
            <a:ext cx="1512167" cy="809221"/>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err="1">
                <a:solidFill>
                  <a:schemeClr val="bg1"/>
                </a:solidFill>
                <a:latin typeface="+mj-lt"/>
                <a:ea typeface="Cambria"/>
              </a:rPr>
              <a:t>Anwendung</a:t>
            </a:r>
            <a:endParaRPr lang="en-US" sz="1400" b="1">
              <a:solidFill>
                <a:schemeClr val="bg1"/>
              </a:solidFill>
              <a:latin typeface="+mj-lt"/>
            </a:endParaRPr>
          </a:p>
        </p:txBody>
      </p:sp>
      <p:sp>
        <p:nvSpPr>
          <p:cNvPr id="2" name="Titel 1"/>
          <p:cNvSpPr>
            <a:spLocks noGrp="1"/>
          </p:cNvSpPr>
          <p:nvPr>
            <p:ph type="title"/>
          </p:nvPr>
        </p:nvSpPr>
        <p:spPr/>
        <p:txBody>
          <a:bodyPr/>
          <a:lstStyle/>
          <a:p>
            <a:pPr>
              <a:lnSpc>
                <a:spcPct val="100000"/>
              </a:lnSpc>
              <a:spcBef>
                <a:spcPts val="0"/>
              </a:spcBef>
            </a:pPr>
            <a:r>
              <a:rPr lang="de-DE" dirty="0"/>
              <a:t>Checkliste umweltbewusste Verschreibung und Abgabe von Arzneimitteln</a:t>
            </a:r>
            <a:endParaRPr lang="en-GB" dirty="0"/>
          </a:p>
        </p:txBody>
      </p:sp>
      <p:pic>
        <p:nvPicPr>
          <p:cNvPr id="7" name="Picture 6" descr="Checkliste umweltbewusste Verschreibung und Abgabe von Arzneimitteln für Mediziner*innen">
            <a:extLst>
              <a:ext uri="{FF2B5EF4-FFF2-40B4-BE49-F238E27FC236}">
                <a16:creationId xmlns:a16="http://schemas.microsoft.com/office/drawing/2014/main" id="{9F1641FF-78A9-19B4-32E5-7AAA807951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000" y="1564844"/>
            <a:ext cx="5604376" cy="2287777"/>
          </a:xfrm>
          <a:prstGeom prst="rect">
            <a:avLst/>
          </a:prstGeom>
          <a:ln w="19050">
            <a:solidFill>
              <a:schemeClr val="bg1"/>
            </a:solidFill>
          </a:ln>
          <a:effectLst>
            <a:outerShdw blurRad="63500" sx="101000" sy="101000" algn="ctr" rotWithShape="0">
              <a:srgbClr val="4B4B4D">
                <a:alpha val="10000"/>
              </a:srgbClr>
            </a:outerShdw>
          </a:effectLst>
        </p:spPr>
      </p:pic>
      <p:pic>
        <p:nvPicPr>
          <p:cNvPr id="9" name="Picture 8" descr="Checkliste umweltbewusste Verschreibung und Abgabe von Arzneimitteln für Apotheker*innen">
            <a:extLst>
              <a:ext uri="{FF2B5EF4-FFF2-40B4-BE49-F238E27FC236}">
                <a16:creationId xmlns:a16="http://schemas.microsoft.com/office/drawing/2014/main" id="{A1B4B355-4545-D395-8C45-9622D1AA1F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2000" y="3954220"/>
            <a:ext cx="5604376" cy="2098777"/>
          </a:xfrm>
          <a:prstGeom prst="rect">
            <a:avLst/>
          </a:prstGeom>
          <a:ln w="19050">
            <a:solidFill>
              <a:schemeClr val="bg1"/>
            </a:solidFill>
          </a:ln>
          <a:effectLst>
            <a:outerShdw blurRad="63500" sx="101000" sy="101000" algn="ctr" rotWithShape="0">
              <a:srgbClr val="4B4B4D">
                <a:alpha val="10000"/>
              </a:srgbClr>
            </a:outerShdw>
          </a:effectLst>
        </p:spPr>
      </p:pic>
      <p:pic>
        <p:nvPicPr>
          <p:cNvPr id="11" name="Picture 10" descr="Checkliste umweltbewusste Verschreibung und Abgabe von Arzneimitteln für Mediziner*innen und Apotheker*innen">
            <a:extLst>
              <a:ext uri="{FF2B5EF4-FFF2-40B4-BE49-F238E27FC236}">
                <a16:creationId xmlns:a16="http://schemas.microsoft.com/office/drawing/2014/main" id="{BADF4F4B-7F82-E964-BC5F-6E7837D30F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71105" y="2577972"/>
            <a:ext cx="5494344" cy="2652752"/>
          </a:xfrm>
          <a:prstGeom prst="rect">
            <a:avLst/>
          </a:prstGeom>
          <a:ln w="19050">
            <a:solidFill>
              <a:schemeClr val="bg1"/>
            </a:solidFill>
          </a:ln>
          <a:effectLst>
            <a:outerShdw blurRad="63500" sx="101000" sy="101000" algn="ctr" rotWithShape="0">
              <a:srgbClr val="4B4B4D">
                <a:alpha val="10000"/>
              </a:srgbClr>
            </a:outerShdw>
          </a:effectLst>
        </p:spPr>
      </p:pic>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69</a:t>
            </a:fld>
            <a:endParaRPr lang="de-DE"/>
          </a:p>
        </p:txBody>
      </p:sp>
      <p:sp>
        <p:nvSpPr>
          <p:cNvPr id="6" name="Text Placeholder 11">
            <a:extLst>
              <a:ext uri="{FF2B5EF4-FFF2-40B4-BE49-F238E27FC236}">
                <a16:creationId xmlns:a16="http://schemas.microsoft.com/office/drawing/2014/main" id="{13FB6BF1-B0B3-679D-0CD1-DA9C1842004C}"/>
              </a:ext>
            </a:extLst>
          </p:cNvPr>
          <p:cNvSpPr>
            <a:spLocks noGrp="1"/>
          </p:cNvSpPr>
          <p:nvPr>
            <p:ph type="body" sz="quarter" idx="15"/>
          </p:nvPr>
        </p:nvSpPr>
        <p:spPr>
          <a:xfrm>
            <a:off x="4745017" y="6221604"/>
            <a:ext cx="6938433" cy="341412"/>
          </a:xfrm>
        </p:spPr>
        <p:txBody>
          <a:bodyPr vert="horz" lIns="0" tIns="0" rIns="0" bIns="0" rtlCol="0" anchor="t">
            <a:noAutofit/>
          </a:bodyPr>
          <a:lstStyle/>
          <a:p>
            <a:r>
              <a:rPr lang="de-DE" dirty="0">
                <a:latin typeface="Calibri"/>
                <a:cs typeface="Calibri"/>
              </a:rPr>
              <a:t>Grafik: CC-BY 4.0 Umweltbundesamt, CAU Kiel, Ecologic Institut 2024</a:t>
            </a:r>
          </a:p>
        </p:txBody>
      </p:sp>
    </p:spTree>
    <p:extLst>
      <p:ext uri="{BB962C8B-B14F-4D97-AF65-F5344CB8AC3E}">
        <p14:creationId xmlns:p14="http://schemas.microsoft.com/office/powerpoint/2010/main" val="3533242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normAutofit/>
          </a:bodyPr>
          <a:lstStyle/>
          <a:p>
            <a:r>
              <a:rPr lang="de-DE"/>
              <a:t>Mediale Aufmerksamkeit für Arzneistoffe in der Umwelt</a:t>
            </a:r>
          </a:p>
        </p:txBody>
      </p:sp>
      <p:sp>
        <p:nvSpPr>
          <p:cNvPr id="9" name="Inhaltsplatzhalter 8"/>
          <p:cNvSpPr>
            <a:spLocks noGrp="1"/>
          </p:cNvSpPr>
          <p:nvPr>
            <p:ph sz="quarter" idx="15"/>
          </p:nvPr>
        </p:nvSpPr>
        <p:spPr>
          <a:xfrm>
            <a:off x="551999" y="1494000"/>
            <a:ext cx="7583815" cy="4867200"/>
          </a:xfrm>
        </p:spPr>
        <p:txBody>
          <a:bodyPr>
            <a:noAutofit/>
          </a:bodyPr>
          <a:lstStyle/>
          <a:p>
            <a:pPr lvl="1">
              <a:lnSpc>
                <a:spcPct val="100000"/>
              </a:lnSpc>
            </a:pPr>
            <a:r>
              <a:rPr lang="de-DE" sz="1400" b="1" dirty="0">
                <a:solidFill>
                  <a:prstClr val="black"/>
                </a:solidFill>
                <a:latin typeface="Calibri"/>
                <a:cs typeface="Calibri"/>
              </a:rPr>
              <a:t>2023:</a:t>
            </a:r>
            <a:r>
              <a:rPr lang="de-DE" sz="1400" dirty="0">
                <a:solidFill>
                  <a:prstClr val="black"/>
                </a:solidFill>
                <a:latin typeface="Calibri"/>
                <a:cs typeface="Calibri"/>
              </a:rPr>
              <a:t> </a:t>
            </a:r>
            <a:r>
              <a:rPr lang="de-DE" sz="1400" dirty="0">
                <a:solidFill>
                  <a:schemeClr val="accent2"/>
                </a:solidFill>
                <a:latin typeface="Calibri"/>
                <a:cs typeface="Calibri"/>
                <a:hlinkClick r:id="rId2">
                  <a:extLst>
                    <a:ext uri="{A12FA001-AC4F-418D-AE19-62706E023703}">
                      <ahyp:hlinkClr xmlns:ahyp="http://schemas.microsoft.com/office/drawing/2018/hyperlinkcolor" val="tx"/>
                    </a:ext>
                  </a:extLst>
                </a:hlinkClick>
              </a:rPr>
              <a:t>Arzneimittelentwicklung: Wirkstoffe einfach grüner designen? (deutsche-apotheker-zeitung.de)</a:t>
            </a:r>
            <a:br>
              <a:rPr lang="de-DE" sz="1400" dirty="0">
                <a:solidFill>
                  <a:schemeClr val="accent2"/>
                </a:solidFill>
                <a:latin typeface="Calibri"/>
                <a:cs typeface="Calibri"/>
              </a:rPr>
            </a:br>
            <a:r>
              <a:rPr lang="de-DE" sz="1400" dirty="0">
                <a:solidFill>
                  <a:schemeClr val="accent2"/>
                </a:solidFill>
                <a:latin typeface="Calibri"/>
                <a:cs typeface="Calibri"/>
                <a:hlinkClick r:id="rId3">
                  <a:extLst>
                    <a:ext uri="{A12FA001-AC4F-418D-AE19-62706E023703}">
                      <ahyp:hlinkClr xmlns:ahyp="http://schemas.microsoft.com/office/drawing/2018/hyperlinkcolor" val="tx"/>
                    </a:ext>
                  </a:extLst>
                </a:hlinkClick>
              </a:rPr>
              <a:t>Immer mehr Arzneimittelrückstände in der Umwelt – doch die Daten zu Risiken sind Geheimsache (</a:t>
            </a:r>
            <a:r>
              <a:rPr lang="de-DE" sz="1400" dirty="0" err="1">
                <a:solidFill>
                  <a:schemeClr val="accent2"/>
                </a:solidFill>
                <a:latin typeface="Calibri"/>
                <a:cs typeface="Calibri"/>
                <a:hlinkClick r:id="rId3">
                  <a:extLst>
                    <a:ext uri="{A12FA001-AC4F-418D-AE19-62706E023703}">
                      <ahyp:hlinkClr xmlns:ahyp="http://schemas.microsoft.com/office/drawing/2018/hyperlinkcolor" val="tx"/>
                    </a:ext>
                  </a:extLst>
                </a:hlinkClick>
              </a:rPr>
              <a:t>Geo</a:t>
            </a:r>
            <a:r>
              <a:rPr lang="de-DE" sz="1400" dirty="0">
                <a:solidFill>
                  <a:schemeClr val="accent2"/>
                </a:solidFill>
                <a:latin typeface="Calibri"/>
                <a:cs typeface="Calibri"/>
                <a:hlinkClick r:id="rId3">
                  <a:extLst>
                    <a:ext uri="{A12FA001-AC4F-418D-AE19-62706E023703}">
                      <ahyp:hlinkClr xmlns:ahyp="http://schemas.microsoft.com/office/drawing/2018/hyperlinkcolor" val="tx"/>
                    </a:ext>
                  </a:extLst>
                </a:hlinkClick>
              </a:rPr>
              <a:t>)</a:t>
            </a:r>
          </a:p>
          <a:p>
            <a:pPr lvl="1">
              <a:lnSpc>
                <a:spcPct val="100000"/>
              </a:lnSpc>
            </a:pPr>
            <a:endParaRPr lang="de-DE" sz="1400" dirty="0">
              <a:solidFill>
                <a:schemeClr val="accent2"/>
              </a:solidFill>
              <a:latin typeface="Calibri"/>
              <a:cs typeface="Calibri"/>
              <a:hlinkClick r:id="rId3">
                <a:extLst>
                  <a:ext uri="{A12FA001-AC4F-418D-AE19-62706E023703}">
                    <ahyp:hlinkClr xmlns:ahyp="http://schemas.microsoft.com/office/drawing/2018/hyperlinkcolor" val="tx"/>
                  </a:ext>
                </a:extLst>
              </a:hlinkClick>
            </a:endParaRPr>
          </a:p>
          <a:p>
            <a:pPr lvl="1">
              <a:lnSpc>
                <a:spcPct val="100000"/>
              </a:lnSpc>
            </a:pPr>
            <a:r>
              <a:rPr lang="de-DE" sz="1400" b="1" dirty="0">
                <a:solidFill>
                  <a:prstClr val="black"/>
                </a:solidFill>
                <a:latin typeface="Calibri"/>
                <a:cs typeface="Calibri"/>
              </a:rPr>
              <a:t>2022:</a:t>
            </a:r>
            <a:r>
              <a:rPr lang="de-DE" sz="1400" dirty="0">
                <a:solidFill>
                  <a:prstClr val="black"/>
                </a:solidFill>
                <a:latin typeface="Calibri"/>
                <a:cs typeface="Calibri"/>
              </a:rPr>
              <a:t> </a:t>
            </a:r>
            <a:r>
              <a:rPr lang="de-DE" sz="1400" dirty="0">
                <a:solidFill>
                  <a:schemeClr val="accent2"/>
                </a:solidFill>
                <a:latin typeface="Calibri"/>
                <a:cs typeface="Calibri"/>
                <a:hlinkClick r:id="rId4">
                  <a:extLst>
                    <a:ext uri="{A12FA001-AC4F-418D-AE19-62706E023703}">
                      <ahyp:hlinkClr xmlns:ahyp="http://schemas.microsoft.com/office/drawing/2018/hyperlinkcolor" val="tx"/>
                    </a:ext>
                  </a:extLst>
                </a:hlinkClick>
              </a:rPr>
              <a:t>Arzneistoffe weltweit in Flüssen zu finden (</a:t>
            </a:r>
            <a:r>
              <a:rPr lang="de-DE" sz="1400" dirty="0" err="1">
                <a:solidFill>
                  <a:schemeClr val="accent2"/>
                </a:solidFill>
                <a:latin typeface="Calibri"/>
                <a:cs typeface="Calibri"/>
                <a:hlinkClick r:id="rId4">
                  <a:extLst>
                    <a:ext uri="{A12FA001-AC4F-418D-AE19-62706E023703}">
                      <ahyp:hlinkClr xmlns:ahyp="http://schemas.microsoft.com/office/drawing/2018/hyperlinkcolor" val="tx"/>
                    </a:ext>
                  </a:extLst>
                </a:hlinkClick>
              </a:rPr>
              <a:t>Geo</a:t>
            </a:r>
            <a:r>
              <a:rPr lang="de-DE" sz="1400" dirty="0">
                <a:solidFill>
                  <a:schemeClr val="accent2"/>
                </a:solidFill>
                <a:latin typeface="Calibri"/>
                <a:cs typeface="Calibri"/>
                <a:hlinkClick r:id="rId4">
                  <a:extLst>
                    <a:ext uri="{A12FA001-AC4F-418D-AE19-62706E023703}">
                      <ahyp:hlinkClr xmlns:ahyp="http://schemas.microsoft.com/office/drawing/2018/hyperlinkcolor" val="tx"/>
                    </a:ext>
                  </a:extLst>
                </a:hlinkClick>
              </a:rPr>
              <a:t> Magazin)</a:t>
            </a:r>
            <a:br>
              <a:rPr lang="de-DE" sz="1400" dirty="0">
                <a:solidFill>
                  <a:schemeClr val="accent2"/>
                </a:solidFill>
                <a:latin typeface="Calibri"/>
                <a:cs typeface="Calibri"/>
              </a:rPr>
            </a:br>
            <a:r>
              <a:rPr lang="de-DE" sz="1400" dirty="0">
                <a:solidFill>
                  <a:schemeClr val="accent2"/>
                </a:solidFill>
                <a:latin typeface="Calibri"/>
                <a:cs typeface="Calibri"/>
                <a:hlinkClick r:id="rId5">
                  <a:extLst>
                    <a:ext uri="{A12FA001-AC4F-418D-AE19-62706E023703}">
                      <ahyp:hlinkClr xmlns:ahyp="http://schemas.microsoft.com/office/drawing/2018/hyperlinkcolor" val="tx"/>
                    </a:ext>
                  </a:extLst>
                </a:hlinkClick>
              </a:rPr>
              <a:t>Wie Medikamente sich auf Tiere und Umwelt auswirken (FAZ)</a:t>
            </a:r>
            <a:r>
              <a:rPr lang="de-DE" sz="1400" dirty="0">
                <a:solidFill>
                  <a:schemeClr val="accent2"/>
                </a:solidFill>
                <a:latin typeface="Calibri"/>
                <a:cs typeface="Calibri"/>
              </a:rPr>
              <a:t> </a:t>
            </a:r>
          </a:p>
          <a:p>
            <a:pPr lvl="1">
              <a:lnSpc>
                <a:spcPct val="100000"/>
              </a:lnSpc>
            </a:pPr>
            <a:endParaRPr lang="de-DE" sz="1400" dirty="0">
              <a:solidFill>
                <a:schemeClr val="accent2"/>
              </a:solidFill>
              <a:latin typeface="Calibri"/>
              <a:cs typeface="Calibri"/>
              <a:hlinkClick r:id="rId3">
                <a:extLst>
                  <a:ext uri="{A12FA001-AC4F-418D-AE19-62706E023703}">
                    <ahyp:hlinkClr xmlns:ahyp="http://schemas.microsoft.com/office/drawing/2018/hyperlinkcolor" val="tx"/>
                  </a:ext>
                </a:extLst>
              </a:hlinkClick>
            </a:endParaRPr>
          </a:p>
          <a:p>
            <a:pPr lvl="1">
              <a:lnSpc>
                <a:spcPct val="100000"/>
              </a:lnSpc>
            </a:pPr>
            <a:r>
              <a:rPr lang="de-DE" sz="1400" b="1" dirty="0">
                <a:solidFill>
                  <a:prstClr val="black"/>
                </a:solidFill>
                <a:latin typeface="Calibri"/>
                <a:cs typeface="Calibri"/>
              </a:rPr>
              <a:t>2021:</a:t>
            </a:r>
            <a:r>
              <a:rPr lang="de-DE" sz="1400" dirty="0">
                <a:solidFill>
                  <a:prstClr val="black"/>
                </a:solidFill>
                <a:latin typeface="Calibri"/>
                <a:cs typeface="Calibri"/>
              </a:rPr>
              <a:t> </a:t>
            </a:r>
            <a:r>
              <a:rPr lang="de-DE" sz="1400" dirty="0">
                <a:solidFill>
                  <a:schemeClr val="accent2"/>
                </a:solidFill>
                <a:latin typeface="Calibri"/>
                <a:cs typeface="Calibri"/>
                <a:hlinkClick r:id="rId6">
                  <a:extLst>
                    <a:ext uri="{A12FA001-AC4F-418D-AE19-62706E023703}">
                      <ahyp:hlinkClr xmlns:ahyp="http://schemas.microsoft.com/office/drawing/2018/hyperlinkcolor" val="tx"/>
                    </a:ext>
                  </a:extLst>
                </a:hlinkClick>
              </a:rPr>
              <a:t>Video – Medikamente, Pestizide und Co im Wasser (SWR Reportage)</a:t>
            </a:r>
            <a:br>
              <a:rPr lang="de-DE" sz="1400" dirty="0">
                <a:solidFill>
                  <a:schemeClr val="accent2"/>
                </a:solidFill>
                <a:latin typeface="Calibri"/>
                <a:cs typeface="Calibri"/>
              </a:rPr>
            </a:br>
            <a:r>
              <a:rPr lang="de-DE" sz="1400" dirty="0">
                <a:solidFill>
                  <a:schemeClr val="accent2"/>
                </a:solidFill>
                <a:latin typeface="Calibri"/>
                <a:cs typeface="Calibri"/>
                <a:hlinkClick r:id="rId7">
                  <a:extLst>
                    <a:ext uri="{A12FA001-AC4F-418D-AE19-62706E023703}">
                      <ahyp:hlinkClr xmlns:ahyp="http://schemas.microsoft.com/office/drawing/2018/hyperlinkcolor" val="tx"/>
                    </a:ext>
                  </a:extLst>
                </a:hlinkClick>
              </a:rPr>
              <a:t>Geiersterben erreicht Europa – </a:t>
            </a:r>
            <a:r>
              <a:rPr lang="de-DE" sz="1400" dirty="0" err="1">
                <a:solidFill>
                  <a:schemeClr val="accent2"/>
                </a:solidFill>
                <a:latin typeface="Calibri"/>
                <a:cs typeface="Calibri"/>
                <a:hlinkClick r:id="rId7">
                  <a:extLst>
                    <a:ext uri="{A12FA001-AC4F-418D-AE19-62706E023703}">
                      <ahyp:hlinkClr xmlns:ahyp="http://schemas.microsoft.com/office/drawing/2018/hyperlinkcolor" val="tx"/>
                    </a:ext>
                  </a:extLst>
                </a:hlinkClick>
              </a:rPr>
              <a:t>Diclofenac</a:t>
            </a:r>
            <a:r>
              <a:rPr lang="de-DE" sz="1400" dirty="0">
                <a:solidFill>
                  <a:schemeClr val="accent2"/>
                </a:solidFill>
                <a:latin typeface="Calibri"/>
                <a:cs typeface="Calibri"/>
                <a:hlinkClick r:id="rId7">
                  <a:extLst>
                    <a:ext uri="{A12FA001-AC4F-418D-AE19-62706E023703}">
                      <ahyp:hlinkClr xmlns:ahyp="http://schemas.microsoft.com/office/drawing/2018/hyperlinkcolor" val="tx"/>
                    </a:ext>
                  </a:extLst>
                </a:hlinkClick>
              </a:rPr>
              <a:t> (Spektrum der Wissenschaft)</a:t>
            </a:r>
          </a:p>
          <a:p>
            <a:pPr lvl="1">
              <a:lnSpc>
                <a:spcPct val="100000"/>
              </a:lnSpc>
            </a:pPr>
            <a:endParaRPr lang="de-DE" sz="1400" dirty="0">
              <a:solidFill>
                <a:schemeClr val="accent2"/>
              </a:solidFill>
              <a:latin typeface="Calibri"/>
              <a:cs typeface="Calibri"/>
              <a:hlinkClick r:id="rId7">
                <a:extLst>
                  <a:ext uri="{A12FA001-AC4F-418D-AE19-62706E023703}">
                    <ahyp:hlinkClr xmlns:ahyp="http://schemas.microsoft.com/office/drawing/2018/hyperlinkcolor" val="tx"/>
                  </a:ext>
                </a:extLst>
              </a:hlinkClick>
            </a:endParaRPr>
          </a:p>
          <a:p>
            <a:pPr lvl="1">
              <a:lnSpc>
                <a:spcPct val="100000"/>
              </a:lnSpc>
            </a:pPr>
            <a:r>
              <a:rPr lang="de-DE" sz="1400" b="1" dirty="0">
                <a:solidFill>
                  <a:prstClr val="black"/>
                </a:solidFill>
                <a:latin typeface="Calibri"/>
                <a:cs typeface="Calibri"/>
              </a:rPr>
              <a:t>2019:</a:t>
            </a:r>
            <a:r>
              <a:rPr lang="de-DE" sz="1400" dirty="0">
                <a:solidFill>
                  <a:prstClr val="black"/>
                </a:solidFill>
                <a:latin typeface="Calibri"/>
                <a:cs typeface="Calibri"/>
              </a:rPr>
              <a:t> </a:t>
            </a:r>
            <a:r>
              <a:rPr lang="de-DE" sz="1400" dirty="0">
                <a:solidFill>
                  <a:schemeClr val="accent2"/>
                </a:solidFill>
                <a:latin typeface="Calibri"/>
                <a:cs typeface="Calibri"/>
                <a:hlinkClick r:id="rId8">
                  <a:extLst>
                    <a:ext uri="{A12FA001-AC4F-418D-AE19-62706E023703}">
                      <ahyp:hlinkClr xmlns:ahyp="http://schemas.microsoft.com/office/drawing/2018/hyperlinkcolor" val="tx"/>
                    </a:ext>
                  </a:extLst>
                </a:hlinkClick>
              </a:rPr>
              <a:t>Stichprobe zeigt: Antibiotika verschmutzen die Flüsse (FAZ)</a:t>
            </a:r>
            <a:br>
              <a:rPr lang="de-DE" sz="1400" dirty="0">
                <a:latin typeface="Calibri"/>
                <a:cs typeface="Calibri"/>
              </a:rPr>
            </a:br>
            <a:r>
              <a:rPr lang="de-DE" sz="1400" dirty="0">
                <a:solidFill>
                  <a:schemeClr val="accent2"/>
                </a:solidFill>
                <a:latin typeface="Calibri"/>
                <a:cs typeface="Calibri"/>
                <a:hlinkClick r:id="rId9">
                  <a:extLst>
                    <a:ext uri="{A12FA001-AC4F-418D-AE19-62706E023703}">
                      <ahyp:hlinkClr xmlns:ahyp="http://schemas.microsoft.com/office/drawing/2018/hyperlinkcolor" val="tx"/>
                    </a:ext>
                  </a:extLst>
                </a:hlinkClick>
              </a:rPr>
              <a:t>Seine und Themse – Antibiotika in hunderten Flüssen nachgewiesen (Spiegel)</a:t>
            </a:r>
            <a:br>
              <a:rPr lang="de-DE" sz="1400" dirty="0">
                <a:latin typeface="Calibri"/>
                <a:cs typeface="Calibri"/>
              </a:rPr>
            </a:br>
            <a:r>
              <a:rPr lang="de-DE" sz="1400" dirty="0">
                <a:solidFill>
                  <a:schemeClr val="accent2"/>
                </a:solidFill>
                <a:latin typeface="Calibri"/>
                <a:cs typeface="Calibri"/>
                <a:hlinkClick r:id="rId10">
                  <a:extLst>
                    <a:ext uri="{A12FA001-AC4F-418D-AE19-62706E023703}">
                      <ahyp:hlinkClr xmlns:ahyp="http://schemas.microsoft.com/office/drawing/2018/hyperlinkcolor" val="tx"/>
                    </a:ext>
                  </a:extLst>
                </a:hlinkClick>
              </a:rPr>
              <a:t>Arzneistoffe im Abwasser (Pharmazeutische Zeitung)</a:t>
            </a:r>
          </a:p>
          <a:p>
            <a:pPr lvl="1">
              <a:lnSpc>
                <a:spcPct val="100000"/>
              </a:lnSpc>
            </a:pPr>
            <a:endParaRPr lang="de-DE" sz="1400" dirty="0">
              <a:solidFill>
                <a:schemeClr val="accent2"/>
              </a:solidFill>
              <a:latin typeface="Calibri"/>
              <a:cs typeface="Calibri"/>
              <a:hlinkClick r:id="rId10">
                <a:extLst>
                  <a:ext uri="{A12FA001-AC4F-418D-AE19-62706E023703}">
                    <ahyp:hlinkClr xmlns:ahyp="http://schemas.microsoft.com/office/drawing/2018/hyperlinkcolor" val="tx"/>
                  </a:ext>
                </a:extLst>
              </a:hlinkClick>
            </a:endParaRPr>
          </a:p>
          <a:p>
            <a:pPr lvl="1">
              <a:lnSpc>
                <a:spcPct val="100000"/>
              </a:lnSpc>
            </a:pPr>
            <a:r>
              <a:rPr lang="de-DE" sz="1400" b="1" dirty="0">
                <a:solidFill>
                  <a:prstClr val="black"/>
                </a:solidFill>
                <a:latin typeface="Calibri"/>
                <a:cs typeface="Calibri"/>
              </a:rPr>
              <a:t>2014:</a:t>
            </a:r>
            <a:r>
              <a:rPr lang="de-DE" sz="1400" dirty="0">
                <a:solidFill>
                  <a:prstClr val="black"/>
                </a:solidFill>
                <a:latin typeface="Calibri"/>
                <a:cs typeface="Calibri"/>
              </a:rPr>
              <a:t> </a:t>
            </a:r>
            <a:r>
              <a:rPr lang="de-DE" sz="1400" dirty="0">
                <a:solidFill>
                  <a:schemeClr val="accent2"/>
                </a:solidFill>
                <a:latin typeface="Calibri"/>
                <a:cs typeface="Calibri"/>
                <a:hlinkClick r:id="rId11">
                  <a:extLst>
                    <a:ext uri="{A12FA001-AC4F-418D-AE19-62706E023703}">
                      <ahyp:hlinkClr xmlns:ahyp="http://schemas.microsoft.com/office/drawing/2018/hyperlinkcolor" val="tx"/>
                    </a:ext>
                  </a:extLst>
                </a:hlinkClick>
              </a:rPr>
              <a:t>Arzneistoffrückstände </a:t>
            </a:r>
            <a:r>
              <a:rPr lang="de-DE" sz="1400" dirty="0">
                <a:solidFill>
                  <a:schemeClr val="accent2"/>
                </a:solidFill>
                <a:latin typeface="Calibri"/>
                <a:cs typeface="Calibri"/>
                <a:hlinkClick r:id="rId12">
                  <a:extLst>
                    <a:ext uri="{A12FA001-AC4F-418D-AE19-62706E023703}">
                      <ahyp:hlinkClr xmlns:ahyp="http://schemas.microsoft.com/office/drawing/2018/hyperlinkcolor" val="tx"/>
                    </a:ext>
                  </a:extLst>
                </a:hlinkClick>
              </a:rPr>
              <a:t>–</a:t>
            </a:r>
            <a:r>
              <a:rPr lang="de-DE" sz="1400" dirty="0">
                <a:solidFill>
                  <a:schemeClr val="accent2"/>
                </a:solidFill>
                <a:latin typeface="Calibri"/>
                <a:cs typeface="Calibri"/>
                <a:hlinkClick r:id="rId11">
                  <a:extLst>
                    <a:ext uri="{A12FA001-AC4F-418D-AE19-62706E023703}">
                      <ahyp:hlinkClr xmlns:ahyp="http://schemas.microsoft.com/office/drawing/2018/hyperlinkcolor" val="tx"/>
                    </a:ext>
                  </a:extLst>
                </a:hlinkClick>
              </a:rPr>
              <a:t> Zahlen zu weltweiter Umweltbelastung (Pharmazeutische Zeitung)</a:t>
            </a:r>
            <a:endParaRPr lang="de-DE" sz="1400" dirty="0">
              <a:solidFill>
                <a:schemeClr val="accent2"/>
              </a:solidFill>
              <a:latin typeface="Calibri"/>
              <a:cs typeface="Calibri"/>
            </a:endParaRPr>
          </a:p>
          <a:p>
            <a:pPr lvl="1">
              <a:lnSpc>
                <a:spcPct val="100000"/>
              </a:lnSpc>
            </a:pPr>
            <a:endParaRPr lang="de-DE" sz="1400" dirty="0">
              <a:solidFill>
                <a:schemeClr val="accent2"/>
              </a:solidFill>
              <a:latin typeface="Calibri"/>
              <a:cs typeface="Calibri"/>
              <a:hlinkClick r:id="rId10">
                <a:extLst>
                  <a:ext uri="{A12FA001-AC4F-418D-AE19-62706E023703}">
                    <ahyp:hlinkClr xmlns:ahyp="http://schemas.microsoft.com/office/drawing/2018/hyperlinkcolor" val="tx"/>
                  </a:ext>
                </a:extLst>
              </a:hlinkClick>
            </a:endParaRPr>
          </a:p>
          <a:p>
            <a:pPr lvl="1">
              <a:lnSpc>
                <a:spcPct val="100000"/>
              </a:lnSpc>
            </a:pPr>
            <a:r>
              <a:rPr lang="de-DE" sz="1400" b="1" dirty="0">
                <a:solidFill>
                  <a:prstClr val="black"/>
                </a:solidFill>
                <a:latin typeface="Calibri"/>
                <a:cs typeface="Calibri"/>
              </a:rPr>
              <a:t>2013:</a:t>
            </a:r>
            <a:r>
              <a:rPr lang="de-DE" sz="1400" dirty="0">
                <a:solidFill>
                  <a:prstClr val="black"/>
                </a:solidFill>
                <a:latin typeface="Calibri"/>
                <a:cs typeface="Calibri"/>
              </a:rPr>
              <a:t> </a:t>
            </a:r>
            <a:r>
              <a:rPr lang="de-DE" sz="1400" dirty="0">
                <a:solidFill>
                  <a:schemeClr val="accent2"/>
                </a:solidFill>
                <a:latin typeface="Calibri"/>
                <a:cs typeface="Calibri"/>
                <a:hlinkClick r:id="rId13">
                  <a:extLst>
                    <a:ext uri="{A12FA001-AC4F-418D-AE19-62706E023703}">
                      <ahyp:hlinkClr xmlns:ahyp="http://schemas.microsoft.com/office/drawing/2018/hyperlinkcolor" val="tx"/>
                    </a:ext>
                  </a:extLst>
                </a:hlinkClick>
              </a:rPr>
              <a:t>Arzneimittelrückstände in Gewässern – Dröhnung für Barsche (Süddeutsche)</a:t>
            </a:r>
            <a:endParaRPr lang="de-DE" sz="1400" dirty="0">
              <a:solidFill>
                <a:schemeClr val="accent2"/>
              </a:solidFill>
              <a:latin typeface="Calibri"/>
              <a:cs typeface="Calibri"/>
              <a:hlinkClick r:id="rId10">
                <a:extLst>
                  <a:ext uri="{A12FA001-AC4F-418D-AE19-62706E023703}">
                    <ahyp:hlinkClr xmlns:ahyp="http://schemas.microsoft.com/office/drawing/2018/hyperlinkcolor" val="tx"/>
                  </a:ext>
                </a:extLst>
              </a:hlinkClick>
            </a:endParaRPr>
          </a:p>
          <a:p>
            <a:pPr lvl="1">
              <a:lnSpc>
                <a:spcPct val="100000"/>
              </a:lnSpc>
            </a:pPr>
            <a:endParaRPr lang="de-DE" sz="1400" dirty="0">
              <a:solidFill>
                <a:schemeClr val="accent2"/>
              </a:solidFill>
              <a:latin typeface="Calibri"/>
              <a:cs typeface="Calibri"/>
              <a:hlinkClick r:id="rId7">
                <a:extLst>
                  <a:ext uri="{A12FA001-AC4F-418D-AE19-62706E023703}">
                    <ahyp:hlinkClr xmlns:ahyp="http://schemas.microsoft.com/office/drawing/2018/hyperlinkcolor" val="tx"/>
                  </a:ext>
                </a:extLst>
              </a:hlinkClick>
            </a:endParaRPr>
          </a:p>
          <a:p>
            <a:pPr lvl="1">
              <a:lnSpc>
                <a:spcPct val="100000"/>
              </a:lnSpc>
            </a:pPr>
            <a:r>
              <a:rPr lang="de-DE" sz="1400" b="1" dirty="0">
                <a:solidFill>
                  <a:prstClr val="black"/>
                </a:solidFill>
                <a:latin typeface="Calibri"/>
                <a:cs typeface="Calibri"/>
              </a:rPr>
              <a:t>2008:</a:t>
            </a:r>
            <a:r>
              <a:rPr lang="de-DE" sz="1400" dirty="0">
                <a:solidFill>
                  <a:prstClr val="black"/>
                </a:solidFill>
                <a:latin typeface="Calibri"/>
                <a:cs typeface="Calibri"/>
              </a:rPr>
              <a:t> </a:t>
            </a:r>
            <a:r>
              <a:rPr lang="de-DE" sz="1400" dirty="0">
                <a:solidFill>
                  <a:schemeClr val="accent2"/>
                </a:solidFill>
                <a:latin typeface="Calibri"/>
                <a:cs typeface="Calibri"/>
                <a:hlinkClick r:id="rId14">
                  <a:extLst>
                    <a:ext uri="{A12FA001-AC4F-418D-AE19-62706E023703}">
                      <ahyp:hlinkClr xmlns:ahyp="http://schemas.microsoft.com/office/drawing/2018/hyperlinkcolor" val="tx"/>
                    </a:ext>
                  </a:extLst>
                </a:hlinkClick>
              </a:rPr>
              <a:t>Arzneimittel in der Umwelt: Natur als Medikamentendeponie (Ärzteblatt)</a:t>
            </a:r>
            <a:r>
              <a:rPr lang="de-DE" sz="1400" dirty="0">
                <a:solidFill>
                  <a:schemeClr val="accent2"/>
                </a:solidFill>
                <a:latin typeface="Calibri"/>
                <a:cs typeface="Calibri"/>
              </a:rPr>
              <a:t> </a:t>
            </a:r>
            <a:endParaRPr lang="de-DE" sz="1400" dirty="0">
              <a:solidFill>
                <a:schemeClr val="accent2"/>
              </a:solidFill>
              <a:latin typeface="Calibri"/>
              <a:cs typeface="Calibri"/>
              <a:hlinkClick r:id="rId3">
                <a:extLst>
                  <a:ext uri="{A12FA001-AC4F-418D-AE19-62706E023703}">
                    <ahyp:hlinkClr xmlns:ahyp="http://schemas.microsoft.com/office/drawing/2018/hyperlinkcolor" val="tx"/>
                  </a:ext>
                </a:extLst>
              </a:hlinkClick>
            </a:endParaRPr>
          </a:p>
          <a:p>
            <a:pPr lvl="1">
              <a:lnSpc>
                <a:spcPct val="100000"/>
              </a:lnSpc>
            </a:pPr>
            <a:br>
              <a:rPr lang="de-DE" sz="1400" dirty="0">
                <a:latin typeface="Calibri"/>
                <a:cs typeface="Calibri"/>
              </a:rPr>
            </a:br>
            <a:r>
              <a:rPr lang="de-DE" sz="1400" b="1" dirty="0">
                <a:solidFill>
                  <a:prstClr val="black"/>
                </a:solidFill>
                <a:latin typeface="Calibri"/>
                <a:cs typeface="Calibri"/>
              </a:rPr>
              <a:t>2005:</a:t>
            </a:r>
            <a:r>
              <a:rPr lang="de-DE" sz="1400" dirty="0">
                <a:solidFill>
                  <a:prstClr val="black"/>
                </a:solidFill>
                <a:latin typeface="Calibri"/>
                <a:cs typeface="Calibri"/>
              </a:rPr>
              <a:t> </a:t>
            </a:r>
            <a:r>
              <a:rPr lang="de-DE" sz="1400" dirty="0">
                <a:solidFill>
                  <a:schemeClr val="accent2"/>
                </a:solidFill>
                <a:latin typeface="Calibri"/>
                <a:cs typeface="Calibri"/>
                <a:hlinkClick r:id="rId12">
                  <a:extLst>
                    <a:ext uri="{A12FA001-AC4F-418D-AE19-62706E023703}">
                      <ahyp:hlinkClr xmlns:ahyp="http://schemas.microsoft.com/office/drawing/2018/hyperlinkcolor" val="tx"/>
                    </a:ext>
                  </a:extLst>
                </a:hlinkClick>
              </a:rPr>
              <a:t>Katastrophales Geiersterben in Indien – Tierarznei </a:t>
            </a:r>
            <a:r>
              <a:rPr lang="de-DE" sz="1400" dirty="0" err="1">
                <a:solidFill>
                  <a:schemeClr val="accent2"/>
                </a:solidFill>
                <a:latin typeface="Calibri"/>
                <a:cs typeface="Calibri"/>
                <a:hlinkClick r:id="rId12">
                  <a:extLst>
                    <a:ext uri="{A12FA001-AC4F-418D-AE19-62706E023703}">
                      <ahyp:hlinkClr xmlns:ahyp="http://schemas.microsoft.com/office/drawing/2018/hyperlinkcolor" val="tx"/>
                    </a:ext>
                  </a:extLst>
                </a:hlinkClick>
              </a:rPr>
              <a:t>Diclofenac</a:t>
            </a:r>
            <a:r>
              <a:rPr lang="de-DE" sz="1400" dirty="0">
                <a:solidFill>
                  <a:schemeClr val="accent2"/>
                </a:solidFill>
                <a:latin typeface="Calibri"/>
                <a:cs typeface="Calibri"/>
                <a:hlinkClick r:id="rId12">
                  <a:extLst>
                    <a:ext uri="{A12FA001-AC4F-418D-AE19-62706E023703}">
                      <ahyp:hlinkClr xmlns:ahyp="http://schemas.microsoft.com/office/drawing/2018/hyperlinkcolor" val="tx"/>
                    </a:ext>
                  </a:extLst>
                </a:hlinkClick>
              </a:rPr>
              <a:t> tötet Millionen Vögel (NABU)</a:t>
            </a:r>
            <a:br>
              <a:rPr lang="de-DE" sz="1400" dirty="0">
                <a:latin typeface="Calibri"/>
                <a:cs typeface="Calibri"/>
              </a:rPr>
            </a:br>
            <a:br>
              <a:rPr lang="de-DE" sz="1400" dirty="0">
                <a:latin typeface="Calibri"/>
                <a:cs typeface="Calibri"/>
              </a:rPr>
            </a:br>
            <a:br>
              <a:rPr lang="de-DE" sz="1400" dirty="0">
                <a:latin typeface="Calibri"/>
                <a:cs typeface="Calibri"/>
              </a:rPr>
            </a:br>
            <a:br>
              <a:rPr lang="de-DE" sz="1400" dirty="0">
                <a:latin typeface="Calibri"/>
                <a:cs typeface="Calibri"/>
              </a:rPr>
            </a:br>
            <a:br>
              <a:rPr lang="de-DE" sz="1400" dirty="0">
                <a:latin typeface="Calibri"/>
                <a:cs typeface="Calibri"/>
              </a:rPr>
            </a:br>
            <a:endParaRPr lang="de-DE" sz="1400" dirty="0">
              <a:solidFill>
                <a:prstClr val="black"/>
              </a:solidFill>
              <a:cs typeface="Calibri"/>
            </a:endParaRPr>
          </a:p>
          <a:p>
            <a:pPr lvl="1"/>
            <a:endParaRPr lang="de-DE" sz="1400" dirty="0">
              <a:solidFill>
                <a:prstClr val="black"/>
              </a:solidFill>
              <a:cs typeface="Calibri"/>
            </a:endParaRPr>
          </a:p>
          <a:p>
            <a:pPr lvl="1">
              <a:buSzTx/>
            </a:pPr>
            <a:endParaRPr lang="de-DE" sz="1400" dirty="0">
              <a:solidFill>
                <a:prstClr val="black"/>
              </a:solidFill>
            </a:endParaRPr>
          </a:p>
          <a:p>
            <a:pPr lvl="1">
              <a:buSzTx/>
            </a:pPr>
            <a:endParaRPr lang="de-DE" sz="1400" dirty="0">
              <a:solidFill>
                <a:prstClr val="black"/>
              </a:solidFill>
            </a:endParaRPr>
          </a:p>
          <a:p>
            <a:endParaRPr lang="de-DE" sz="1400" dirty="0">
              <a:cs typeface="Calibri" panose="020F0502020204030204" pitchFamily="34" charset="0"/>
            </a:endParaRPr>
          </a:p>
          <a:p>
            <a:endParaRPr lang="de-DE" sz="1400" dirty="0"/>
          </a:p>
        </p:txBody>
      </p:sp>
      <p:pic>
        <p:nvPicPr>
          <p:cNvPr id="14" name="Picture 13" descr="mit Hilfe von KI (Adobe Firefly) erstelltes Bild, Stadt mit Park im Hintergrund, Fluss im Vordergrund in dem Medikamente liegen. Text: Chemie im Kreislauf: Wenn Medikamente durch die Umwelt strömen">
            <a:extLst>
              <a:ext uri="{FF2B5EF4-FFF2-40B4-BE49-F238E27FC236}">
                <a16:creationId xmlns:a16="http://schemas.microsoft.com/office/drawing/2014/main" id="{94024DC5-F9C2-3562-A726-B80A2BE7FA0F}"/>
              </a:ext>
            </a:extLst>
          </p:cNvPr>
          <p:cNvPicPr>
            <a:picLocks noChangeAspect="1"/>
          </p:cNvPicPr>
          <p:nvPr/>
        </p:nvPicPr>
        <p:blipFill>
          <a:blip r:embed="rId15" cstate="print">
            <a:extLst>
              <a:ext uri="{28A0092B-C50C-407E-A947-70E740481C1C}">
                <a14:useLocalDpi xmlns:a14="http://schemas.microsoft.com/office/drawing/2010/main" val="0"/>
              </a:ext>
            </a:extLst>
          </a:blip>
          <a:srcRect/>
          <a:stretch/>
        </p:blipFill>
        <p:spPr>
          <a:xfrm rot="166458">
            <a:off x="7917923" y="2237896"/>
            <a:ext cx="2340000" cy="2340000"/>
          </a:xfrm>
          <a:prstGeom prst="rect">
            <a:avLst/>
          </a:prstGeom>
          <a:ln w="38100">
            <a:solidFill>
              <a:schemeClr val="bg1"/>
            </a:solidFill>
          </a:ln>
          <a:effectLst>
            <a:outerShdw blurRad="63500" sx="102000" sy="102000" algn="ctr" rotWithShape="0">
              <a:prstClr val="black">
                <a:alpha val="20000"/>
              </a:prstClr>
            </a:outerShdw>
          </a:effectLst>
        </p:spPr>
      </p:pic>
      <p:pic>
        <p:nvPicPr>
          <p:cNvPr id="13" name="Picture 12" descr="mit Hilfe von KI (Adobe Firefly) erstelltes Bild, Fische unter Wasser, Text: Untersuchungen bestätigen: Pharmazeutische Verunreinigungen bedrohen Flussökosysteme">
            <a:extLst>
              <a:ext uri="{FF2B5EF4-FFF2-40B4-BE49-F238E27FC236}">
                <a16:creationId xmlns:a16="http://schemas.microsoft.com/office/drawing/2014/main" id="{D04623D9-5BEF-2A45-9245-4F5FF21BCB38}"/>
              </a:ext>
            </a:extLst>
          </p:cNvPr>
          <p:cNvPicPr>
            <a:picLocks noChangeAspect="1"/>
          </p:cNvPicPr>
          <p:nvPr/>
        </p:nvPicPr>
        <p:blipFill>
          <a:blip r:embed="rId16" cstate="print">
            <a:extLst>
              <a:ext uri="{28A0092B-C50C-407E-A947-70E740481C1C}">
                <a14:useLocalDpi xmlns:a14="http://schemas.microsoft.com/office/drawing/2010/main" val="0"/>
              </a:ext>
            </a:extLst>
          </a:blip>
          <a:srcRect/>
          <a:stretch/>
        </p:blipFill>
        <p:spPr>
          <a:xfrm>
            <a:off x="9515026" y="324000"/>
            <a:ext cx="2340000" cy="2340000"/>
          </a:xfrm>
          <a:prstGeom prst="rect">
            <a:avLst/>
          </a:prstGeom>
          <a:ln w="38100">
            <a:solidFill>
              <a:schemeClr val="bg1"/>
            </a:solidFill>
          </a:ln>
          <a:effectLst>
            <a:outerShdw blurRad="63500" sx="102000" sy="102000" algn="ctr" rotWithShape="0">
              <a:prstClr val="black">
                <a:alpha val="20000"/>
              </a:prstClr>
            </a:outerShdw>
          </a:effectLst>
        </p:spPr>
      </p:pic>
      <p:pic>
        <p:nvPicPr>
          <p:cNvPr id="4" name="Picture 3" descr="mit Hilfe von KI (Adobe Firefly) erstelltes Bild, Geier fressend vor Bergpanorama, Text: Arzneimittel im Ökosystem, Der stille Killer hinter dem Rückgang der Geierpopulationen">
            <a:extLst>
              <a:ext uri="{FF2B5EF4-FFF2-40B4-BE49-F238E27FC236}">
                <a16:creationId xmlns:a16="http://schemas.microsoft.com/office/drawing/2014/main" id="{1A89AE8B-3787-3557-3CA9-63B3747E2565}"/>
              </a:ext>
            </a:extLst>
          </p:cNvPr>
          <p:cNvPicPr>
            <a:picLocks noChangeAspect="1"/>
          </p:cNvPicPr>
          <p:nvPr/>
        </p:nvPicPr>
        <p:blipFill>
          <a:blip r:embed="rId17" cstate="print">
            <a:extLst>
              <a:ext uri="{28A0092B-C50C-407E-A947-70E740481C1C}">
                <a14:useLocalDpi xmlns:a14="http://schemas.microsoft.com/office/drawing/2010/main" val="0"/>
              </a:ext>
            </a:extLst>
          </a:blip>
          <a:srcRect/>
          <a:stretch/>
        </p:blipFill>
        <p:spPr>
          <a:xfrm rot="21374682">
            <a:off x="9225883" y="4183237"/>
            <a:ext cx="2340000" cy="2340000"/>
          </a:xfrm>
          <a:prstGeom prst="rect">
            <a:avLst/>
          </a:prstGeom>
          <a:ln w="38100">
            <a:solidFill>
              <a:schemeClr val="bg1"/>
            </a:solidFill>
          </a:ln>
          <a:effectLst>
            <a:outerShdw blurRad="63500" sx="102000" sy="102000" algn="ctr" rotWithShape="0">
              <a:prstClr val="black">
                <a:alpha val="20000"/>
              </a:prstClr>
            </a:outerShdw>
          </a:effectLst>
        </p:spPr>
      </p:pic>
      <p:sp>
        <p:nvSpPr>
          <p:cNvPr id="3" name="Text Placeholder 23">
            <a:extLst>
              <a:ext uri="{FF2B5EF4-FFF2-40B4-BE49-F238E27FC236}">
                <a16:creationId xmlns:a16="http://schemas.microsoft.com/office/drawing/2014/main" id="{3F714660-41A7-4CB9-1E35-160FF950FE20}"/>
              </a:ext>
            </a:extLst>
          </p:cNvPr>
          <p:cNvSpPr txBox="1">
            <a:spLocks/>
          </p:cNvSpPr>
          <p:nvPr/>
        </p:nvSpPr>
        <p:spPr>
          <a:xfrm>
            <a:off x="6761751" y="6346023"/>
            <a:ext cx="2297829" cy="243777"/>
          </a:xfrm>
          <a:prstGeom prst="rect">
            <a:avLst/>
          </a:prstGeom>
        </p:spPr>
        <p:txBody>
          <a:bodyPr vert="horz" lIns="0" tIns="0" rIns="0" bIns="0" rtlCol="0">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de-DE" sz="1000" b="0" cap="none" dirty="0">
                <a:latin typeface="Calibri"/>
                <a:ea typeface="Calibri"/>
                <a:cs typeface="Calibri"/>
              </a:rPr>
              <a:t>Bilder mit Hilfe von KI (Adobe Firefly) erstellt</a:t>
            </a:r>
            <a:endParaRPr lang="de-DE" b="0" cap="none" dirty="0"/>
          </a:p>
        </p:txBody>
      </p:sp>
      <p:sp>
        <p:nvSpPr>
          <p:cNvPr id="10" name="Textplatzhalter 9"/>
          <p:cNvSpPr>
            <a:spLocks noGrp="1"/>
          </p:cNvSpPr>
          <p:nvPr>
            <p:ph type="body" sz="quarter" idx="13"/>
          </p:nvPr>
        </p:nvSpPr>
        <p:spPr/>
        <p:txBody>
          <a:bodyPr/>
          <a:lstStyle/>
          <a:p>
            <a:r>
              <a:rPr lang="de-DE"/>
              <a:t>Lernziel: Einleitung und Problematik</a:t>
            </a:r>
          </a:p>
        </p:txBody>
      </p:sp>
      <p:sp>
        <p:nvSpPr>
          <p:cNvPr id="6" name="Foliennummernplatzhalter 5"/>
          <p:cNvSpPr>
            <a:spLocks noGrp="1"/>
          </p:cNvSpPr>
          <p:nvPr>
            <p:ph type="sldNum" sz="quarter" idx="12"/>
          </p:nvPr>
        </p:nvSpPr>
        <p:spPr/>
        <p:txBody>
          <a:bodyPr/>
          <a:lstStyle/>
          <a:p>
            <a:fld id="{4F0D2E71-061B-4E4D-BF94-C6A9FAAAA5EA}" type="slidenum">
              <a:rPr lang="de-DE" smtClean="0"/>
              <a:pPr/>
              <a:t>7</a:t>
            </a:fld>
            <a:endParaRPr lang="de-DE"/>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28BC30AC-EFE2-AEB7-7EE2-CE3FC70D2ECB}"/>
              </a:ext>
            </a:extLst>
          </p:cNvPr>
          <p:cNvSpPr txBox="1"/>
          <p:nvPr/>
        </p:nvSpPr>
        <p:spPr>
          <a:xfrm>
            <a:off x="10086627" y="0"/>
            <a:ext cx="1512167" cy="809221"/>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err="1">
                <a:solidFill>
                  <a:schemeClr val="bg1"/>
                </a:solidFill>
                <a:latin typeface="+mj-lt"/>
                <a:ea typeface="Cambria"/>
              </a:rPr>
              <a:t>Anwendung</a:t>
            </a:r>
            <a:endParaRPr lang="en-US" sz="1400" b="1">
              <a:solidFill>
                <a:schemeClr val="bg1"/>
              </a:solidFill>
              <a:latin typeface="+mj-lt"/>
            </a:endParaRPr>
          </a:p>
        </p:txBody>
      </p:sp>
      <p:sp>
        <p:nvSpPr>
          <p:cNvPr id="2" name="Titel 1"/>
          <p:cNvSpPr>
            <a:spLocks noGrp="1"/>
          </p:cNvSpPr>
          <p:nvPr>
            <p:ph type="title"/>
          </p:nvPr>
        </p:nvSpPr>
        <p:spPr/>
        <p:txBody>
          <a:bodyPr/>
          <a:lstStyle/>
          <a:p>
            <a:pPr>
              <a:lnSpc>
                <a:spcPct val="100000"/>
              </a:lnSpc>
              <a:spcBef>
                <a:spcPts val="0"/>
              </a:spcBef>
            </a:pPr>
            <a:r>
              <a:rPr lang="de-DE" err="1"/>
              <a:t>Diclofenac</a:t>
            </a:r>
            <a:r>
              <a:rPr lang="de-DE"/>
              <a:t> „Erst Wischen dann Waschen“</a:t>
            </a:r>
            <a:endParaRPr lang="en-GB"/>
          </a:p>
        </p:txBody>
      </p:sp>
      <p:pic>
        <p:nvPicPr>
          <p:cNvPr id="11" name="Picture 10" descr="Postkarte Der Umwelt zuliebe: Erst Wischen ... dann Waschen!">
            <a:extLst>
              <a:ext uri="{FF2B5EF4-FFF2-40B4-BE49-F238E27FC236}">
                <a16:creationId xmlns:a16="http://schemas.microsoft.com/office/drawing/2014/main" id="{E57F0856-B60F-7D3A-2DA4-D271F7B95B6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83571" y="1386011"/>
            <a:ext cx="5947628" cy="4219636"/>
          </a:xfrm>
          <a:prstGeom prst="rect">
            <a:avLst/>
          </a:prstGeom>
          <a:effectLst>
            <a:outerShdw blurRad="139700" algn="ctr" rotWithShape="0">
              <a:prstClr val="black">
                <a:alpha val="10000"/>
              </a:prstClr>
            </a:outerShdw>
          </a:effectLst>
        </p:spPr>
      </p:pic>
      <p:pic>
        <p:nvPicPr>
          <p:cNvPr id="9" name="Grafik 11" descr="Ein Bild, das Screenshot, Rechteck, Quadrat, Reihe enthält.&#10;&#10;Beschreibung automatisch generiert.">
            <a:extLst>
              <a:ext uri="{FF2B5EF4-FFF2-40B4-BE49-F238E27FC236}">
                <a16:creationId xmlns:a16="http://schemas.microsoft.com/office/drawing/2014/main" id="{A05CA1B4-687E-DAE5-C24E-008B1BE8DBBC}"/>
              </a:ext>
            </a:extLst>
          </p:cNvPr>
          <p:cNvPicPr>
            <a:picLocks noChangeAspect="1"/>
          </p:cNvPicPr>
          <p:nvPr/>
        </p:nvPicPr>
        <p:blipFill>
          <a:blip r:embed="rId3"/>
          <a:stretch>
            <a:fillRect/>
          </a:stretch>
        </p:blipFill>
        <p:spPr>
          <a:xfrm>
            <a:off x="6769063" y="1309077"/>
            <a:ext cx="5263850" cy="3624385"/>
          </a:xfrm>
          <a:prstGeom prst="rect">
            <a:avLst/>
          </a:prstGeom>
        </p:spPr>
      </p:pic>
      <p:sp>
        <p:nvSpPr>
          <p:cNvPr id="8" name="Textfeld 10">
            <a:extLst>
              <a:ext uri="{FF2B5EF4-FFF2-40B4-BE49-F238E27FC236}">
                <a16:creationId xmlns:a16="http://schemas.microsoft.com/office/drawing/2014/main" id="{1C368A3B-4014-1C9E-D7FE-DC5383228048}"/>
              </a:ext>
            </a:extLst>
          </p:cNvPr>
          <p:cNvSpPr txBox="1"/>
          <p:nvPr/>
        </p:nvSpPr>
        <p:spPr>
          <a:xfrm>
            <a:off x="7177282" y="4478157"/>
            <a:ext cx="4060648"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a:latin typeface="Calibri"/>
                <a:cs typeface="Calibri"/>
              </a:rPr>
              <a:t>Eintrag von </a:t>
            </a:r>
            <a:r>
              <a:rPr lang="de-DE" sz="1500" err="1">
                <a:latin typeface="Calibri"/>
                <a:cs typeface="Calibri"/>
              </a:rPr>
              <a:t>Diclofenac</a:t>
            </a:r>
            <a:r>
              <a:rPr lang="de-DE" sz="1500">
                <a:latin typeface="Calibri"/>
                <a:cs typeface="Calibri"/>
              </a:rPr>
              <a:t> ins Waschwasser, ohne und mit vorherigem Abwischen:</a:t>
            </a:r>
          </a:p>
          <a:p>
            <a:pPr marL="285750" indent="-285750">
              <a:buClr>
                <a:schemeClr val="accent1"/>
              </a:buClr>
              <a:buFont typeface="Arial" panose="020B0604020202020204" pitchFamily="34" charset="0"/>
              <a:buChar char="•"/>
            </a:pPr>
            <a:r>
              <a:rPr lang="de-DE" sz="1500">
                <a:latin typeface="Calibri"/>
                <a:cs typeface="Calibri"/>
              </a:rPr>
              <a:t>Waschen: 22,65 ± 5,48 mg/L Eintrag</a:t>
            </a:r>
          </a:p>
          <a:p>
            <a:pPr marL="285750" indent="-285750">
              <a:buClr>
                <a:schemeClr val="accent1"/>
              </a:buClr>
              <a:buFont typeface="Arial" panose="020B0604020202020204" pitchFamily="34" charset="0"/>
              <a:buChar char="•"/>
            </a:pPr>
            <a:r>
              <a:rPr lang="de-DE" sz="1500">
                <a:latin typeface="Calibri"/>
                <a:cs typeface="Calibri"/>
              </a:rPr>
              <a:t>Wischen:  7,43 ± 3,02 mg/L Eintrag</a:t>
            </a:r>
          </a:p>
        </p:txBody>
      </p:sp>
      <p:sp>
        <p:nvSpPr>
          <p:cNvPr id="12" name="Text Placeholder 11">
            <a:extLst>
              <a:ext uri="{FF2B5EF4-FFF2-40B4-BE49-F238E27FC236}">
                <a16:creationId xmlns:a16="http://schemas.microsoft.com/office/drawing/2014/main" id="{F0B4DB38-AD1D-4D14-4F22-865A95116801}"/>
              </a:ext>
            </a:extLst>
          </p:cNvPr>
          <p:cNvSpPr>
            <a:spLocks noGrp="1"/>
          </p:cNvSpPr>
          <p:nvPr>
            <p:ph type="body" sz="quarter" idx="15"/>
          </p:nvPr>
        </p:nvSpPr>
        <p:spPr>
          <a:xfrm>
            <a:off x="4735686" y="6230939"/>
            <a:ext cx="6938433" cy="341412"/>
          </a:xfrm>
        </p:spPr>
        <p:txBody>
          <a:bodyPr vert="horz" lIns="0" tIns="0" rIns="0" bIns="0" rtlCol="0" anchor="t">
            <a:noAutofit/>
          </a:bodyPr>
          <a:lstStyle/>
          <a:p>
            <a:r>
              <a:rPr lang="de-DE" dirty="0">
                <a:latin typeface="Calibri"/>
                <a:cs typeface="Calibri"/>
              </a:rPr>
              <a:t>Quellen: S. </a:t>
            </a:r>
            <a:r>
              <a:rPr lang="de-DE" dirty="0" err="1">
                <a:latin typeface="Calibri"/>
                <a:cs typeface="Calibri"/>
              </a:rPr>
              <a:t>Bielfeldt</a:t>
            </a:r>
            <a:r>
              <a:rPr lang="de-DE" dirty="0">
                <a:latin typeface="Calibri"/>
                <a:cs typeface="Calibri"/>
              </a:rPr>
              <a:t> et al. (2022), </a:t>
            </a:r>
            <a:r>
              <a:rPr lang="de-DE" dirty="0" err="1">
                <a:latin typeface="Calibri"/>
                <a:cs typeface="Calibri"/>
              </a:rPr>
              <a:t>Chemosphere</a:t>
            </a:r>
            <a:r>
              <a:rPr lang="de-DE" dirty="0">
                <a:latin typeface="Calibri"/>
                <a:cs typeface="Calibri"/>
              </a:rPr>
              <a:t>,  </a:t>
            </a:r>
            <a:r>
              <a:rPr lang="de-DE" dirty="0">
                <a:solidFill>
                  <a:schemeClr val="accent2"/>
                </a:solidFill>
                <a:latin typeface="Calibri"/>
                <a:cs typeface="Calibri"/>
                <a:hlinkClick r:id="rId4">
                  <a:extLst>
                    <a:ext uri="{A12FA001-AC4F-418D-AE19-62706E023703}">
                      <ahyp:hlinkClr xmlns:ahyp="http://schemas.microsoft.com/office/drawing/2018/hyperlinkcolor" val="tx"/>
                    </a:ext>
                  </a:extLst>
                </a:hlinkClick>
              </a:rPr>
              <a:t>https://doi.org/10.1016/j.chemosphere.2021.133350</a:t>
            </a:r>
            <a:r>
              <a:rPr lang="de-DE" dirty="0">
                <a:latin typeface="Calibri"/>
                <a:cs typeface="Calibri"/>
              </a:rPr>
              <a:t>.</a:t>
            </a:r>
          </a:p>
          <a:p>
            <a:endParaRPr lang="de-DE" dirty="0">
              <a:highlight>
                <a:srgbClr val="FFFF00"/>
              </a:highlight>
              <a:cs typeface="Calibri"/>
            </a:endParaRPr>
          </a:p>
        </p:txBody>
      </p:sp>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70</a:t>
            </a:fld>
            <a:endParaRPr lang="de-DE"/>
          </a:p>
        </p:txBody>
      </p:sp>
      <p:sp>
        <p:nvSpPr>
          <p:cNvPr id="3" name="Text Placeholder 11">
            <a:extLst>
              <a:ext uri="{FF2B5EF4-FFF2-40B4-BE49-F238E27FC236}">
                <a16:creationId xmlns:a16="http://schemas.microsoft.com/office/drawing/2014/main" id="{EF92F864-8275-CCA2-AD72-E035EC442771}"/>
              </a:ext>
            </a:extLst>
          </p:cNvPr>
          <p:cNvSpPr txBox="1">
            <a:spLocks/>
          </p:cNvSpPr>
          <p:nvPr/>
        </p:nvSpPr>
        <p:spPr>
          <a:xfrm>
            <a:off x="532633" y="5807401"/>
            <a:ext cx="4365940" cy="220173"/>
          </a:xfrm>
          <a:prstGeom prst="rect">
            <a:avLst/>
          </a:prstGeom>
        </p:spPr>
        <p:txBody>
          <a:bodyPr vert="horz" lIns="0" tIns="0" rIns="0" bIns="0" rtlCol="0" anchor="t">
            <a:noAutofit/>
          </a:bodyPr>
          <a:lstStyle>
            <a:lvl1pPr marL="0" indent="0" algn="r" defTabSz="914400" rtl="0" eaLnBrk="1" latinLnBrk="0" hangingPunct="1">
              <a:spcBef>
                <a:spcPts val="0"/>
              </a:spcBef>
              <a:buFont typeface="Arial" pitchFamily="34" charset="0"/>
              <a:buNone/>
              <a:tabLst/>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1pPr>
            <a:lvl2pPr marL="0" indent="0" algn="r" defTabSz="914400" rtl="0" eaLnBrk="1" latinLnBrk="0" hangingPunct="1">
              <a:lnSpc>
                <a:spcPct val="120000"/>
              </a:lnSpc>
              <a:spcBef>
                <a:spcPts val="0"/>
              </a:spcBef>
              <a:buFontTx/>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2pPr>
            <a:lvl3pPr marL="0" indent="0" algn="r" defTabSz="914400" rtl="0" eaLnBrk="1" latinLnBrk="0" hangingPunct="1">
              <a:lnSpc>
                <a:spcPct val="120000"/>
              </a:lnSpc>
              <a:spcBef>
                <a:spcPts val="0"/>
              </a:spcBef>
              <a:buClr>
                <a:schemeClr val="accent1"/>
              </a:buClr>
              <a:buSzPct val="110000"/>
              <a:buFont typeface="Arial" pitchFamily="34" charset="0"/>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3pPr>
            <a:lvl4pPr marL="0" indent="0" algn="r" defTabSz="914400" rtl="0" eaLnBrk="1" latinLnBrk="0" hangingPunct="1">
              <a:lnSpc>
                <a:spcPct val="120000"/>
              </a:lnSpc>
              <a:spcBef>
                <a:spcPts val="0"/>
              </a:spcBef>
              <a:buClr>
                <a:srgbClr val="4B4B4D"/>
              </a:buClr>
              <a:buSzPct val="110000"/>
              <a:buFont typeface="Arial" pitchFamily="34" charset="0"/>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4pPr>
            <a:lvl5pPr marL="0" indent="0" algn="r" defTabSz="914400" rtl="0" eaLnBrk="1" latinLnBrk="0" hangingPunct="1">
              <a:lnSpc>
                <a:spcPct val="120000"/>
              </a:lnSpc>
              <a:spcBef>
                <a:spcPts val="0"/>
              </a:spcBef>
              <a:buFont typeface="Symbol" panose="05050102010706020507" pitchFamily="18" charset="2"/>
              <a:buNone/>
              <a:defRPr kumimoji="0" lang="de-DE" sz="10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de-DE" dirty="0">
                <a:latin typeface="Calibri"/>
              </a:rPr>
              <a:t>Postkarte: Umweltbundesamt (2024), </a:t>
            </a:r>
            <a:r>
              <a:rPr lang="de-DE" dirty="0">
                <a:solidFill>
                  <a:schemeClr val="accent2"/>
                </a:solidFill>
                <a:latin typeface="Calibri"/>
                <a:hlinkClick r:id="rId5">
                  <a:extLst>
                    <a:ext uri="{A12FA001-AC4F-418D-AE19-62706E023703}">
                      <ahyp:hlinkClr xmlns:ahyp="http://schemas.microsoft.com/office/drawing/2018/hyperlinkcolor" val="tx"/>
                    </a:ext>
                  </a:extLst>
                </a:hlinkClick>
              </a:rPr>
              <a:t>uba.de/</a:t>
            </a:r>
            <a:r>
              <a:rPr lang="de-DE" dirty="0" err="1">
                <a:solidFill>
                  <a:schemeClr val="accent2"/>
                </a:solidFill>
                <a:latin typeface="Calibri"/>
                <a:hlinkClick r:id="rId5">
                  <a:extLst>
                    <a:ext uri="{A12FA001-AC4F-418D-AE19-62706E023703}">
                      <ahyp:hlinkClr xmlns:ahyp="http://schemas.microsoft.com/office/drawing/2018/hyperlinkcolor" val="tx"/>
                    </a:ext>
                  </a:extLst>
                </a:hlinkClick>
              </a:rPr>
              <a:t>ham</a:t>
            </a:r>
            <a:r>
              <a:rPr lang="de-DE" dirty="0">
                <a:solidFill>
                  <a:schemeClr val="accent2"/>
                </a:solidFill>
                <a:latin typeface="Calibri"/>
                <a:hlinkClick r:id="rId5">
                  <a:extLst>
                    <a:ext uri="{A12FA001-AC4F-418D-AE19-62706E023703}">
                      <ahyp:hlinkClr xmlns:ahyp="http://schemas.microsoft.com/office/drawing/2018/hyperlinkcolor" val="tx"/>
                    </a:ext>
                  </a:extLst>
                </a:hlinkClick>
              </a:rPr>
              <a:t>/infomaterial</a:t>
            </a:r>
            <a:endParaRPr lang="de-DE" dirty="0">
              <a:solidFill>
                <a:schemeClr val="accent2"/>
              </a:solidFill>
              <a:latin typeface="Calibri"/>
            </a:endParaRPr>
          </a:p>
        </p:txBody>
      </p:sp>
    </p:spTree>
    <p:extLst>
      <p:ext uri="{BB962C8B-B14F-4D97-AF65-F5344CB8AC3E}">
        <p14:creationId xmlns:p14="http://schemas.microsoft.com/office/powerpoint/2010/main" val="123547426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0">
            <a:extLst>
              <a:ext uri="{FF2B5EF4-FFF2-40B4-BE49-F238E27FC236}">
                <a16:creationId xmlns:a16="http://schemas.microsoft.com/office/drawing/2014/main" id="{C9A7157B-32AC-6EAE-A54B-5D99CAEFBFAC}"/>
              </a:ext>
            </a:extLst>
          </p:cNvPr>
          <p:cNvSpPr txBox="1"/>
          <p:nvPr/>
        </p:nvSpPr>
        <p:spPr>
          <a:xfrm>
            <a:off x="10086627" y="0"/>
            <a:ext cx="1512167" cy="1076754"/>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err="1">
                <a:solidFill>
                  <a:schemeClr val="bg1"/>
                </a:solidFill>
                <a:latin typeface="+mj-lt"/>
                <a:ea typeface="Cambria"/>
              </a:rPr>
              <a:t>Sammlung</a:t>
            </a:r>
            <a:r>
              <a:rPr lang="en-US" sz="1400" b="1">
                <a:solidFill>
                  <a:schemeClr val="bg1"/>
                </a:solidFill>
                <a:latin typeface="+mj-lt"/>
                <a:ea typeface="Cambria"/>
              </a:rPr>
              <a:t> &amp; </a:t>
            </a:r>
            <a:r>
              <a:rPr lang="en-US" sz="1400" b="1" err="1">
                <a:solidFill>
                  <a:schemeClr val="bg1"/>
                </a:solidFill>
                <a:latin typeface="+mj-lt"/>
                <a:ea typeface="Cambria"/>
              </a:rPr>
              <a:t>Entsorgung</a:t>
            </a:r>
            <a:endParaRPr lang="en-US" sz="1400" b="1">
              <a:solidFill>
                <a:schemeClr val="bg1"/>
              </a:solidFill>
              <a:latin typeface="+mj-lt"/>
            </a:endParaRPr>
          </a:p>
        </p:txBody>
      </p:sp>
      <p:sp>
        <p:nvSpPr>
          <p:cNvPr id="2" name="Titel 1"/>
          <p:cNvSpPr>
            <a:spLocks noGrp="1"/>
          </p:cNvSpPr>
          <p:nvPr>
            <p:ph type="title"/>
          </p:nvPr>
        </p:nvSpPr>
        <p:spPr/>
        <p:txBody>
          <a:bodyPr/>
          <a:lstStyle/>
          <a:p>
            <a:pPr>
              <a:lnSpc>
                <a:spcPct val="100000"/>
              </a:lnSpc>
              <a:spcBef>
                <a:spcPts val="0"/>
              </a:spcBef>
            </a:pPr>
            <a:r>
              <a:rPr lang="de-DE">
                <a:latin typeface="Calibri"/>
                <a:ea typeface="Calibri"/>
                <a:cs typeface="Calibri"/>
              </a:rPr>
              <a:t>Umfrage zu Alt-Arzneimittelentsorgung über die Toilette/Spüle</a:t>
            </a:r>
            <a:endParaRPr lang="en-GB"/>
          </a:p>
        </p:txBody>
      </p:sp>
      <p:sp>
        <p:nvSpPr>
          <p:cNvPr id="7" name="Textfeld 20">
            <a:extLst>
              <a:ext uri="{FF2B5EF4-FFF2-40B4-BE49-F238E27FC236}">
                <a16:creationId xmlns:a16="http://schemas.microsoft.com/office/drawing/2014/main" id="{191022EA-09E4-9435-412F-5E4B133DB387}"/>
              </a:ext>
            </a:extLst>
          </p:cNvPr>
          <p:cNvSpPr txBox="1"/>
          <p:nvPr/>
        </p:nvSpPr>
        <p:spPr>
          <a:xfrm>
            <a:off x="552001" y="1595398"/>
            <a:ext cx="11013710" cy="338554"/>
          </a:xfrm>
          <a:prstGeom prst="rect">
            <a:avLst/>
          </a:prstGeom>
          <a:noFill/>
        </p:spPr>
        <p:txBody>
          <a:bodyPr rot="0" spcFirstLastPara="0" vertOverflow="overflow" horzOverflow="overflow" vert="horz" wrap="square" lIns="0" tIns="45720" rIns="91440" bIns="45720" numCol="1" spcCol="0" rtlCol="0" fromWordArt="0" anchor="t" anchorCtr="0" forceAA="0" compatLnSpc="1">
            <a:prstTxWarp prst="textNoShape">
              <a:avLst/>
            </a:prstTxWarp>
            <a:spAutoFit/>
          </a:bodyPr>
          <a:lstStyle/>
          <a:p>
            <a:r>
              <a:rPr lang="de-DE" sz="1600" b="1">
                <a:latin typeface="Calibri"/>
                <a:ea typeface="Cambria"/>
                <a:cs typeface="Calibri"/>
              </a:rPr>
              <a:t>Entsorgung flüssiger und fester Medikamentenreste über Toilette und Spüle in den Jahren 2006 und 2013 (%)</a:t>
            </a:r>
            <a:endParaRPr lang="de-DE" sz="1600" b="1">
              <a:latin typeface="Calibri"/>
              <a:cs typeface="Calibri"/>
            </a:endParaRPr>
          </a:p>
        </p:txBody>
      </p:sp>
      <p:pic>
        <p:nvPicPr>
          <p:cNvPr id="16" name="Picture 15" descr="Säulendiagramm Entsorgung flüssiger Medikamentenreste über Toilette und Spüle in den Jahren 2006 und 2013 (%)">
            <a:extLst>
              <a:ext uri="{FF2B5EF4-FFF2-40B4-BE49-F238E27FC236}">
                <a16:creationId xmlns:a16="http://schemas.microsoft.com/office/drawing/2014/main" id="{AC0D6D98-899F-6245-9D77-24EC6D0A323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82598" y="2441602"/>
            <a:ext cx="4414181" cy="2743650"/>
          </a:xfrm>
          <a:prstGeom prst="rect">
            <a:avLst/>
          </a:prstGeom>
        </p:spPr>
      </p:pic>
      <p:pic>
        <p:nvPicPr>
          <p:cNvPr id="10" name="Picture 9" descr="Säulendiagramm Entsorgung fester Medikamentenreste über Toilette und Spüle in den Jahren 2006 und 2013 (%)">
            <a:extLst>
              <a:ext uri="{FF2B5EF4-FFF2-40B4-BE49-F238E27FC236}">
                <a16:creationId xmlns:a16="http://schemas.microsoft.com/office/drawing/2014/main" id="{7CD6CCE6-89A5-61AF-4F56-D212634707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3508" y="2448055"/>
            <a:ext cx="4389852" cy="2731871"/>
          </a:xfrm>
          <a:prstGeom prst="rect">
            <a:avLst/>
          </a:prstGeom>
        </p:spPr>
      </p:pic>
      <p:pic>
        <p:nvPicPr>
          <p:cNvPr id="8" name="Picture 7" descr="Legende Säulendiagramme Entsorgung flüssiger und fester Medikamentenreste über Toilette und Spüle in den Jahren 2006 und 2013 (%)">
            <a:extLst>
              <a:ext uri="{FF2B5EF4-FFF2-40B4-BE49-F238E27FC236}">
                <a16:creationId xmlns:a16="http://schemas.microsoft.com/office/drawing/2014/main" id="{117370B5-C098-4E8B-F524-28A4082474B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19814" y="3211703"/>
            <a:ext cx="1241209" cy="1260305"/>
          </a:xfrm>
          <a:prstGeom prst="rect">
            <a:avLst/>
          </a:prstGeom>
        </p:spPr>
      </p:pic>
      <p:sp>
        <p:nvSpPr>
          <p:cNvPr id="12" name="Text Placeholder 11">
            <a:extLst>
              <a:ext uri="{FF2B5EF4-FFF2-40B4-BE49-F238E27FC236}">
                <a16:creationId xmlns:a16="http://schemas.microsoft.com/office/drawing/2014/main" id="{F0B4DB38-AD1D-4D14-4F22-865A95116801}"/>
              </a:ext>
            </a:extLst>
          </p:cNvPr>
          <p:cNvSpPr>
            <a:spLocks noGrp="1"/>
          </p:cNvSpPr>
          <p:nvPr>
            <p:ph type="body" sz="quarter" idx="15"/>
          </p:nvPr>
        </p:nvSpPr>
        <p:spPr>
          <a:xfrm>
            <a:off x="4655976" y="6237288"/>
            <a:ext cx="6939127" cy="333886"/>
          </a:xfrm>
        </p:spPr>
        <p:txBody>
          <a:bodyPr vert="horz" lIns="0" tIns="0" rIns="0" bIns="0" rtlCol="0" anchor="t">
            <a:noAutofit/>
          </a:bodyPr>
          <a:lstStyle/>
          <a:p>
            <a:r>
              <a:rPr lang="de-DE" dirty="0">
                <a:latin typeface="Calibri"/>
                <a:ea typeface="Calibri"/>
                <a:cs typeface="Calibri"/>
              </a:rPr>
              <a:t>Quelle: Eigene Darstellungen nach Götz, K., </a:t>
            </a:r>
            <a:r>
              <a:rPr lang="de-DE" dirty="0" err="1">
                <a:latin typeface="Calibri"/>
                <a:ea typeface="Calibri"/>
                <a:cs typeface="Calibri"/>
              </a:rPr>
              <a:t>Sunderer</a:t>
            </a:r>
            <a:r>
              <a:rPr lang="de-DE" dirty="0">
                <a:latin typeface="Calibri"/>
                <a:ea typeface="Calibri"/>
                <a:cs typeface="Calibri"/>
              </a:rPr>
              <a:t>, G., &amp; </a:t>
            </a:r>
            <a:r>
              <a:rPr lang="de-DE" dirty="0" err="1">
                <a:latin typeface="Calibri"/>
                <a:ea typeface="Calibri"/>
                <a:cs typeface="Calibri"/>
              </a:rPr>
              <a:t>Birzle</a:t>
            </a:r>
            <a:r>
              <a:rPr lang="de-DE" dirty="0">
                <a:latin typeface="Calibri"/>
                <a:ea typeface="Calibri"/>
                <a:cs typeface="Calibri"/>
              </a:rPr>
              <a:t>-Harder, B. (2015), Schlussbericht des ISOE Projekt </a:t>
            </a:r>
            <a:r>
              <a:rPr lang="de-DE" dirty="0" err="1">
                <a:latin typeface="Calibri"/>
                <a:ea typeface="Calibri"/>
                <a:cs typeface="Calibri"/>
              </a:rPr>
              <a:t>TransRisk</a:t>
            </a:r>
            <a:r>
              <a:rPr lang="de-DE" dirty="0">
                <a:latin typeface="Calibri"/>
                <a:ea typeface="Calibri"/>
                <a:cs typeface="Calibri"/>
              </a:rPr>
              <a:t>, </a:t>
            </a:r>
            <a:r>
              <a:rPr lang="de-DE" dirty="0">
                <a:solidFill>
                  <a:schemeClr val="accent2"/>
                </a:solidFill>
                <a:latin typeface="Calibri"/>
                <a:hlinkClick r:id="rId5">
                  <a:extLst>
                    <a:ext uri="{A12FA001-AC4F-418D-AE19-62706E023703}">
                      <ahyp:hlinkClr xmlns:ahyp="http://schemas.microsoft.com/office/drawing/2018/hyperlinkcolor" val="tx"/>
                    </a:ext>
                  </a:extLst>
                </a:hlinkClick>
              </a:rPr>
              <a:t>https://www.isoe-publikationen.de/uploads/media/TransRisk_Abschlussbericht_isoe-2015.pdf</a:t>
            </a:r>
            <a:endParaRPr lang="en-US" dirty="0">
              <a:solidFill>
                <a:schemeClr val="accent2"/>
              </a:solidFill>
              <a:latin typeface="Calibri"/>
            </a:endParaRPr>
          </a:p>
          <a:p>
            <a:endParaRPr lang="de-DE" dirty="0">
              <a:latin typeface="Calibri"/>
              <a:ea typeface="Calibri"/>
              <a:cs typeface="Calibri"/>
            </a:endParaRPr>
          </a:p>
          <a:p>
            <a:r>
              <a:rPr lang="de-DE" dirty="0">
                <a:latin typeface="Calibri"/>
                <a:ea typeface="Calibri"/>
                <a:cs typeface="Calibri"/>
              </a:rPr>
              <a:t>.</a:t>
            </a:r>
            <a:endParaRPr lang="de-DE" dirty="0">
              <a:cs typeface="Calibri"/>
            </a:endParaRPr>
          </a:p>
          <a:p>
            <a:endParaRPr lang="de-DE" dirty="0">
              <a:ea typeface="Calibri"/>
              <a:cs typeface="Calibri"/>
            </a:endParaRPr>
          </a:p>
        </p:txBody>
      </p:sp>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5" name="Foliennummernplatzhalter 4"/>
          <p:cNvSpPr>
            <a:spLocks noGrp="1"/>
          </p:cNvSpPr>
          <p:nvPr>
            <p:ph type="sldNum" sz="quarter" idx="12"/>
          </p:nvPr>
        </p:nvSpPr>
        <p:spPr/>
        <p:txBody>
          <a:bodyPr/>
          <a:lstStyle/>
          <a:p>
            <a:fld id="{4F0D2E71-061B-4E4D-BF94-C6A9FAAAA5EA}" type="slidenum">
              <a:rPr lang="de-DE" smtClean="0"/>
              <a:pPr/>
              <a:t>71</a:t>
            </a:fld>
            <a:endParaRPr lang="de-DE"/>
          </a:p>
        </p:txBody>
      </p:sp>
      <p:cxnSp>
        <p:nvCxnSpPr>
          <p:cNvPr id="11" name="Straight Connector 10">
            <a:extLst>
              <a:ext uri="{FF2B5EF4-FFF2-40B4-BE49-F238E27FC236}">
                <a16:creationId xmlns:a16="http://schemas.microsoft.com/office/drawing/2014/main" id="{76B07425-1A56-4162-5C6B-9149CDAA7F99}"/>
              </a:ext>
              <a:ext uri="{C183D7F6-B498-43B3-948B-1728B52AA6E4}">
                <adec:decorative xmlns:adec="http://schemas.microsoft.com/office/drawing/2017/decorative" val="1"/>
              </a:ext>
            </a:extLst>
          </p:cNvPr>
          <p:cNvCxnSpPr>
            <a:cxnSpLocks/>
          </p:cNvCxnSpPr>
          <p:nvPr/>
        </p:nvCxnSpPr>
        <p:spPr>
          <a:xfrm>
            <a:off x="5233236" y="2180173"/>
            <a:ext cx="0" cy="3267635"/>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4F30648-6453-34A8-83E6-02C6E77A2214}"/>
              </a:ext>
              <a:ext uri="{C183D7F6-B498-43B3-948B-1728B52AA6E4}">
                <adec:decorative xmlns:adec="http://schemas.microsoft.com/office/drawing/2017/decorative" val="1"/>
              </a:ext>
            </a:extLst>
          </p:cNvPr>
          <p:cNvCxnSpPr>
            <a:cxnSpLocks/>
          </p:cNvCxnSpPr>
          <p:nvPr/>
        </p:nvCxnSpPr>
        <p:spPr>
          <a:xfrm>
            <a:off x="9978107" y="2180173"/>
            <a:ext cx="0" cy="3267635"/>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4349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0">
            <a:extLst>
              <a:ext uri="{FF2B5EF4-FFF2-40B4-BE49-F238E27FC236}">
                <a16:creationId xmlns:a16="http://schemas.microsoft.com/office/drawing/2014/main" id="{936E4443-2DFC-9631-5A20-2F920A5A0D26}"/>
              </a:ext>
            </a:extLst>
          </p:cNvPr>
          <p:cNvSpPr txBox="1"/>
          <p:nvPr/>
        </p:nvSpPr>
        <p:spPr>
          <a:xfrm>
            <a:off x="10086627" y="0"/>
            <a:ext cx="1512167" cy="1076754"/>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err="1">
                <a:solidFill>
                  <a:schemeClr val="bg1"/>
                </a:solidFill>
                <a:latin typeface="+mj-lt"/>
                <a:ea typeface="Cambria"/>
              </a:rPr>
              <a:t>Sammlung</a:t>
            </a:r>
            <a:r>
              <a:rPr lang="en-US" sz="1400" b="1">
                <a:solidFill>
                  <a:schemeClr val="bg1"/>
                </a:solidFill>
                <a:latin typeface="+mj-lt"/>
                <a:ea typeface="Cambria"/>
              </a:rPr>
              <a:t> &amp; </a:t>
            </a:r>
            <a:r>
              <a:rPr lang="en-US" sz="1400" b="1" err="1">
                <a:solidFill>
                  <a:schemeClr val="bg1"/>
                </a:solidFill>
                <a:latin typeface="+mj-lt"/>
                <a:ea typeface="Cambria"/>
              </a:rPr>
              <a:t>Entsorgung</a:t>
            </a:r>
            <a:endParaRPr lang="en-US" sz="1400" b="1">
              <a:solidFill>
                <a:schemeClr val="bg1"/>
              </a:solidFill>
              <a:latin typeface="+mj-lt"/>
            </a:endParaRPr>
          </a:p>
        </p:txBody>
      </p:sp>
      <p:sp>
        <p:nvSpPr>
          <p:cNvPr id="2" name="Titel 1"/>
          <p:cNvSpPr>
            <a:spLocks noGrp="1"/>
          </p:cNvSpPr>
          <p:nvPr>
            <p:ph type="title"/>
          </p:nvPr>
        </p:nvSpPr>
        <p:spPr/>
        <p:txBody>
          <a:bodyPr/>
          <a:lstStyle/>
          <a:p>
            <a:pPr>
              <a:lnSpc>
                <a:spcPct val="100000"/>
              </a:lnSpc>
              <a:spcBef>
                <a:spcPts val="0"/>
              </a:spcBef>
            </a:pPr>
            <a:r>
              <a:rPr lang="de-DE"/>
              <a:t>Informationskampagne zur Arzneimittelentsorgung</a:t>
            </a:r>
            <a:endParaRPr lang="en-GB"/>
          </a:p>
        </p:txBody>
      </p:sp>
      <p:sp>
        <p:nvSpPr>
          <p:cNvPr id="8" name="Inhaltsplatzhalter 7">
            <a:extLst>
              <a:ext uri="{FF2B5EF4-FFF2-40B4-BE49-F238E27FC236}">
                <a16:creationId xmlns:a16="http://schemas.microsoft.com/office/drawing/2014/main" id="{40CD52C5-1226-FFA9-0452-94C6FF61DADA}"/>
              </a:ext>
            </a:extLst>
          </p:cNvPr>
          <p:cNvSpPr>
            <a:spLocks noGrp="1"/>
          </p:cNvSpPr>
          <p:nvPr/>
        </p:nvSpPr>
        <p:spPr>
          <a:xfrm>
            <a:off x="552450" y="1494270"/>
            <a:ext cx="4103389" cy="4743017"/>
          </a:xfrm>
          <a:prstGeom prst="rect">
            <a:avLst/>
          </a:prstGeom>
        </p:spPr>
        <p:txBody>
          <a:bodyPr vert="horz" lIns="0" tIns="0" rIns="0" bIns="0" rtlCol="0" anchor="t">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r>
              <a:rPr lang="de-DE" sz="1600" cap="none" dirty="0">
                <a:latin typeface="Calibri"/>
                <a:cs typeface="Calibri"/>
              </a:rPr>
              <a:t>Öffentliche Informationskampagnen</a:t>
            </a:r>
            <a:endParaRPr lang="de-DE" sz="1600" cap="none" dirty="0"/>
          </a:p>
          <a:p>
            <a:pPr marL="161925" lvl="2" indent="-161925">
              <a:spcBef>
                <a:spcPts val="300"/>
              </a:spcBef>
              <a:spcAft>
                <a:spcPts val="600"/>
              </a:spcAft>
            </a:pPr>
            <a:r>
              <a:rPr lang="de-DE" sz="1400" dirty="0">
                <a:latin typeface="Calibri"/>
                <a:cs typeface="Calibri"/>
              </a:rPr>
              <a:t>Ziel: Sensibilisierung der breiten Öffentlichkeit, Vermittlung von Kernbotschaften </a:t>
            </a:r>
            <a:endParaRPr lang="de-DE" sz="1400" dirty="0">
              <a:cs typeface="Calibri" panose="020F0502020204030204" pitchFamily="34" charset="0"/>
            </a:endParaRPr>
          </a:p>
          <a:p>
            <a:pPr marL="161925" lvl="2" indent="-161925">
              <a:spcBef>
                <a:spcPts val="300"/>
              </a:spcBef>
              <a:spcAft>
                <a:spcPts val="600"/>
              </a:spcAft>
            </a:pPr>
            <a:r>
              <a:rPr lang="de-DE" sz="1400" dirty="0">
                <a:latin typeface="Calibri"/>
                <a:cs typeface="Calibri"/>
              </a:rPr>
              <a:t>Beispiel für eine bereits durchgeführte Kampagne: „Gib der Natur nicht den Rest“ vom Bundesministerium für Umwelt, Naturschutz, nukleare Sicherheit und Verbraucherschutz (Januar – Februar 2020)</a:t>
            </a:r>
            <a:endParaRPr lang="de-DE" sz="1400" dirty="0">
              <a:cs typeface="Calibri" panose="020F0502020204030204" pitchFamily="34" charset="0"/>
            </a:endParaRPr>
          </a:p>
          <a:p>
            <a:pPr marL="161925" lvl="2" indent="-161925">
              <a:spcBef>
                <a:spcPts val="300"/>
              </a:spcBef>
              <a:spcAft>
                <a:spcPts val="600"/>
              </a:spcAft>
            </a:pPr>
            <a:r>
              <a:rPr lang="de-DE" sz="1400" dirty="0">
                <a:latin typeface="Calibri"/>
                <a:cs typeface="Calibri"/>
              </a:rPr>
              <a:t>Kernbotschaft der Kampagne: Altmedikamente nicht über die Spüle oder die Toilette entsorgen</a:t>
            </a:r>
            <a:endParaRPr lang="de-DE" sz="1400" dirty="0">
              <a:cs typeface="Calibri" panose="020F0502020204030204" pitchFamily="34" charset="0"/>
            </a:endParaRPr>
          </a:p>
          <a:p>
            <a:pPr marL="161925" lvl="2" indent="-161925">
              <a:spcBef>
                <a:spcPts val="300"/>
              </a:spcBef>
              <a:spcAft>
                <a:spcPts val="600"/>
              </a:spcAft>
            </a:pPr>
            <a:r>
              <a:rPr lang="de-DE" sz="1400" dirty="0">
                <a:latin typeface="Calibri"/>
                <a:cs typeface="Calibri"/>
              </a:rPr>
              <a:t>Dazu wurden u. a. eine Informations-Homepage erstellt (</a:t>
            </a:r>
            <a:r>
              <a:rPr lang="de-DE" sz="1400" dirty="0">
                <a:solidFill>
                  <a:schemeClr val="accent2"/>
                </a:solidFill>
                <a:latin typeface="Calibri"/>
                <a:cs typeface="Calibri"/>
                <a:hlinkClick r:id="rId2">
                  <a:extLst>
                    <a:ext uri="{A12FA001-AC4F-418D-AE19-62706E023703}">
                      <ahyp:hlinkClr xmlns:ahyp="http://schemas.microsoft.com/office/drawing/2018/hyperlinkcolor" val="tx"/>
                    </a:ext>
                  </a:extLst>
                </a:hlinkClick>
              </a:rPr>
              <a:t>https://www.bmuv.de/richtig-entsorgen-wirkt</a:t>
            </a:r>
            <a:r>
              <a:rPr lang="de-DE" sz="1400" dirty="0">
                <a:latin typeface="Calibri"/>
                <a:cs typeface="Calibri"/>
              </a:rPr>
              <a:t>) und Werbeplakate z. B. in Bahnhöfen aufgehängt.</a:t>
            </a:r>
          </a:p>
        </p:txBody>
      </p:sp>
      <p:pic>
        <p:nvPicPr>
          <p:cNvPr id="9" name="Grafik 9" descr="Postkarten Gib der Natur nicht den Rest">
            <a:extLst>
              <a:ext uri="{FF2B5EF4-FFF2-40B4-BE49-F238E27FC236}">
                <a16:creationId xmlns:a16="http://schemas.microsoft.com/office/drawing/2014/main" id="{552B2693-D346-8C0F-CA77-E3F431F7FDF5}"/>
              </a:ext>
            </a:extLst>
          </p:cNvPr>
          <p:cNvPicPr>
            <a:picLocks noChangeAspect="1"/>
          </p:cNvPicPr>
          <p:nvPr/>
        </p:nvPicPr>
        <p:blipFill>
          <a:blip r:embed="rId3"/>
          <a:stretch>
            <a:fillRect/>
          </a:stretch>
        </p:blipFill>
        <p:spPr>
          <a:xfrm>
            <a:off x="5837447" y="1249655"/>
            <a:ext cx="3368963" cy="2369287"/>
          </a:xfrm>
          <a:prstGeom prst="rect">
            <a:avLst/>
          </a:prstGeom>
          <a:effectLst>
            <a:outerShdw blurRad="63500" sx="101000" sy="101000" algn="ctr" rotWithShape="0">
              <a:srgbClr val="4B4B4D">
                <a:alpha val="15000"/>
              </a:srgbClr>
            </a:outerShdw>
          </a:effectLst>
        </p:spPr>
      </p:pic>
      <p:pic>
        <p:nvPicPr>
          <p:cNvPr id="6" name="Grafik 9" descr="Postkarte Der Umwelt zuliebe: Hausmüll* statt Glascontainer">
            <a:extLst>
              <a:ext uri="{FF2B5EF4-FFF2-40B4-BE49-F238E27FC236}">
                <a16:creationId xmlns:a16="http://schemas.microsoft.com/office/drawing/2014/main" id="{74095E5A-F5B3-59DC-29CC-E197EC8170E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837729" y="3743471"/>
            <a:ext cx="3339930" cy="2369286"/>
          </a:xfrm>
          <a:prstGeom prst="rect">
            <a:avLst/>
          </a:prstGeom>
          <a:effectLst>
            <a:outerShdw blurRad="63500" sx="101000" sy="101000" algn="ctr" rotWithShape="0">
              <a:srgbClr val="4B4B4D">
                <a:alpha val="15000"/>
              </a:srgbClr>
            </a:outerShdw>
          </a:effectLst>
        </p:spPr>
      </p:pic>
      <p:pic>
        <p:nvPicPr>
          <p:cNvPr id="13" name="Picture 12" descr="Cover Faltblatt Arzneimittel NICHT in die Toilette oder Spüle">
            <a:extLst>
              <a:ext uri="{FF2B5EF4-FFF2-40B4-BE49-F238E27FC236}">
                <a16:creationId xmlns:a16="http://schemas.microsoft.com/office/drawing/2014/main" id="{B5EF33DE-E97A-6845-4BCC-7CAB07835AE9}"/>
              </a:ext>
            </a:extLst>
          </p:cNvPr>
          <p:cNvPicPr>
            <a:picLocks noChangeAspect="1"/>
          </p:cNvPicPr>
          <p:nvPr/>
        </p:nvPicPr>
        <p:blipFill>
          <a:blip r:embed="rId5"/>
          <a:stretch>
            <a:fillRect/>
          </a:stretch>
        </p:blipFill>
        <p:spPr>
          <a:xfrm>
            <a:off x="9331671" y="1224411"/>
            <a:ext cx="2307879" cy="4872189"/>
          </a:xfrm>
          <a:prstGeom prst="rect">
            <a:avLst/>
          </a:prstGeom>
          <a:effectLst>
            <a:outerShdw blurRad="63500" sx="101000" sy="101000" algn="ctr" rotWithShape="0">
              <a:srgbClr val="4B4B4D">
                <a:alpha val="15000"/>
              </a:srgbClr>
            </a:outerShdw>
          </a:effectLst>
        </p:spPr>
      </p:pic>
      <p:sp>
        <p:nvSpPr>
          <p:cNvPr id="12" name="Text Placeholder 11">
            <a:extLst>
              <a:ext uri="{FF2B5EF4-FFF2-40B4-BE49-F238E27FC236}">
                <a16:creationId xmlns:a16="http://schemas.microsoft.com/office/drawing/2014/main" id="{F0B4DB38-AD1D-4D14-4F22-865A95116801}"/>
              </a:ext>
            </a:extLst>
          </p:cNvPr>
          <p:cNvSpPr>
            <a:spLocks noGrp="1"/>
          </p:cNvSpPr>
          <p:nvPr>
            <p:ph type="body" sz="quarter" idx="15"/>
          </p:nvPr>
        </p:nvSpPr>
        <p:spPr>
          <a:xfrm>
            <a:off x="4007769" y="6237288"/>
            <a:ext cx="7587334" cy="212408"/>
          </a:xfrm>
        </p:spPr>
        <p:txBody>
          <a:bodyPr vert="horz" lIns="0" tIns="0" rIns="0" bIns="0" rtlCol="0" anchor="t">
            <a:noAutofit/>
          </a:bodyPr>
          <a:lstStyle/>
          <a:p>
            <a:r>
              <a:rPr lang="de-DE" sz="1000" dirty="0">
                <a:latin typeface="Calibri"/>
              </a:rPr>
              <a:t>Quelle: </a:t>
            </a:r>
            <a:r>
              <a:rPr lang="de-DE" dirty="0">
                <a:latin typeface="Calibri"/>
              </a:rPr>
              <a:t>BMUV (2020), </a:t>
            </a:r>
            <a:r>
              <a:rPr lang="de-DE" dirty="0">
                <a:solidFill>
                  <a:schemeClr val="accent2"/>
                </a:solidFill>
                <a:latin typeface="Calibri"/>
                <a:hlinkClick r:id="rId6">
                  <a:extLst>
                    <a:ext uri="{A12FA001-AC4F-418D-AE19-62706E023703}">
                      <ahyp:hlinkClr xmlns:ahyp="http://schemas.microsoft.com/office/drawing/2018/hyperlinkcolor" val="tx"/>
                    </a:ext>
                  </a:extLst>
                </a:hlinkClick>
              </a:rPr>
              <a:t>www</a:t>
            </a:r>
            <a:r>
              <a:rPr lang="de-DE" sz="1000" dirty="0">
                <a:solidFill>
                  <a:schemeClr val="accent2"/>
                </a:solidFill>
                <a:latin typeface="Calibri"/>
                <a:hlinkClick r:id="rId6">
                  <a:extLst>
                    <a:ext uri="{A12FA001-AC4F-418D-AE19-62706E023703}">
                      <ahyp:hlinkClr xmlns:ahyp="http://schemas.microsoft.com/office/drawing/2018/hyperlinkcolor" val="tx"/>
                    </a:ext>
                  </a:extLst>
                </a:hlinkClick>
              </a:rPr>
              <a:t>.bmuv.de/richtig-entsorgen-wirkt/kampagne-gib-der-natur-nicht-den-rest</a:t>
            </a:r>
            <a:endParaRPr lang="de-DE" sz="1000" dirty="0">
              <a:solidFill>
                <a:schemeClr val="accent2"/>
              </a:solidFill>
              <a:latin typeface="Calibri"/>
            </a:endParaRPr>
          </a:p>
          <a:p>
            <a:r>
              <a:rPr lang="de-DE" dirty="0">
                <a:latin typeface="Calibri"/>
              </a:rPr>
              <a:t>Umweltbundesamt (2024), </a:t>
            </a:r>
            <a:r>
              <a:rPr lang="de-DE" dirty="0">
                <a:solidFill>
                  <a:schemeClr val="accent2"/>
                </a:solidFill>
                <a:latin typeface="Calibri"/>
                <a:hlinkClick r:id="rId7">
                  <a:extLst>
                    <a:ext uri="{A12FA001-AC4F-418D-AE19-62706E023703}">
                      <ahyp:hlinkClr xmlns:ahyp="http://schemas.microsoft.com/office/drawing/2018/hyperlinkcolor" val="tx"/>
                    </a:ext>
                  </a:extLst>
                </a:hlinkClick>
              </a:rPr>
              <a:t>uba.de/</a:t>
            </a:r>
            <a:r>
              <a:rPr lang="de-DE" dirty="0" err="1">
                <a:solidFill>
                  <a:schemeClr val="accent2"/>
                </a:solidFill>
                <a:latin typeface="Calibri"/>
                <a:hlinkClick r:id="rId7">
                  <a:extLst>
                    <a:ext uri="{A12FA001-AC4F-418D-AE19-62706E023703}">
                      <ahyp:hlinkClr xmlns:ahyp="http://schemas.microsoft.com/office/drawing/2018/hyperlinkcolor" val="tx"/>
                    </a:ext>
                  </a:extLst>
                </a:hlinkClick>
              </a:rPr>
              <a:t>ham</a:t>
            </a:r>
            <a:r>
              <a:rPr lang="de-DE" dirty="0">
                <a:solidFill>
                  <a:schemeClr val="accent2"/>
                </a:solidFill>
                <a:latin typeface="Calibri"/>
                <a:hlinkClick r:id="rId7">
                  <a:extLst>
                    <a:ext uri="{A12FA001-AC4F-418D-AE19-62706E023703}">
                      <ahyp:hlinkClr xmlns:ahyp="http://schemas.microsoft.com/office/drawing/2018/hyperlinkcolor" val="tx"/>
                    </a:ext>
                  </a:extLst>
                </a:hlinkClick>
              </a:rPr>
              <a:t>/infomaterial</a:t>
            </a:r>
            <a:endParaRPr lang="de-DE" dirty="0">
              <a:solidFill>
                <a:schemeClr val="accent2"/>
              </a:solidFill>
              <a:latin typeface="Calibri"/>
            </a:endParaRPr>
          </a:p>
        </p:txBody>
      </p:sp>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3" name="Slide Number Placeholder 2">
            <a:extLst>
              <a:ext uri="{FF2B5EF4-FFF2-40B4-BE49-F238E27FC236}">
                <a16:creationId xmlns:a16="http://schemas.microsoft.com/office/drawing/2014/main" id="{0139D97F-C753-7391-9CA8-9AB2BB78D5A1}"/>
              </a:ext>
            </a:extLst>
          </p:cNvPr>
          <p:cNvSpPr>
            <a:spLocks noGrp="1"/>
          </p:cNvSpPr>
          <p:nvPr>
            <p:ph type="sldNum" sz="quarter" idx="12"/>
          </p:nvPr>
        </p:nvSpPr>
        <p:spPr/>
        <p:txBody>
          <a:bodyPr/>
          <a:lstStyle/>
          <a:p>
            <a:fld id="{4F0D2E71-061B-4E4D-BF94-C6A9FAAAA5EA}" type="slidenum">
              <a:rPr lang="de-DE" smtClean="0"/>
              <a:pPr/>
              <a:t>72</a:t>
            </a:fld>
            <a:endParaRPr lang="de-DE"/>
          </a:p>
        </p:txBody>
      </p:sp>
    </p:spTree>
    <p:extLst>
      <p:ext uri="{BB962C8B-B14F-4D97-AF65-F5344CB8AC3E}">
        <p14:creationId xmlns:p14="http://schemas.microsoft.com/office/powerpoint/2010/main" val="285599206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10">
            <a:extLst>
              <a:ext uri="{FF2B5EF4-FFF2-40B4-BE49-F238E27FC236}">
                <a16:creationId xmlns:a16="http://schemas.microsoft.com/office/drawing/2014/main" id="{689DB2C3-425D-2CC2-93CF-B09360CD4B57}"/>
              </a:ext>
            </a:extLst>
          </p:cNvPr>
          <p:cNvSpPr txBox="1"/>
          <p:nvPr/>
        </p:nvSpPr>
        <p:spPr>
          <a:xfrm>
            <a:off x="10086627" y="0"/>
            <a:ext cx="1512167" cy="1076754"/>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err="1">
                <a:solidFill>
                  <a:schemeClr val="bg1"/>
                </a:solidFill>
                <a:latin typeface="+mj-lt"/>
                <a:ea typeface="Cambria"/>
              </a:rPr>
              <a:t>Sammlung</a:t>
            </a:r>
            <a:r>
              <a:rPr lang="en-US" sz="1400" b="1">
                <a:solidFill>
                  <a:schemeClr val="bg1"/>
                </a:solidFill>
                <a:latin typeface="+mj-lt"/>
                <a:ea typeface="Cambria"/>
              </a:rPr>
              <a:t> &amp; </a:t>
            </a:r>
            <a:r>
              <a:rPr lang="en-US" sz="1400" b="1" err="1">
                <a:solidFill>
                  <a:schemeClr val="bg1"/>
                </a:solidFill>
                <a:latin typeface="+mj-lt"/>
                <a:ea typeface="Cambria"/>
              </a:rPr>
              <a:t>Entsorgung</a:t>
            </a:r>
            <a:endParaRPr lang="en-US" sz="1400" b="1">
              <a:solidFill>
                <a:schemeClr val="bg1"/>
              </a:solidFill>
              <a:latin typeface="+mj-lt"/>
            </a:endParaRPr>
          </a:p>
        </p:txBody>
      </p:sp>
      <p:sp>
        <p:nvSpPr>
          <p:cNvPr id="2" name="Titel 1"/>
          <p:cNvSpPr>
            <a:spLocks noGrp="1"/>
          </p:cNvSpPr>
          <p:nvPr>
            <p:ph type="title"/>
          </p:nvPr>
        </p:nvSpPr>
        <p:spPr/>
        <p:txBody>
          <a:bodyPr/>
          <a:lstStyle/>
          <a:p>
            <a:pPr>
              <a:lnSpc>
                <a:spcPct val="100000"/>
              </a:lnSpc>
              <a:spcBef>
                <a:spcPts val="0"/>
              </a:spcBef>
            </a:pPr>
            <a:r>
              <a:rPr lang="de-DE">
                <a:latin typeface="Calibri"/>
                <a:cs typeface="Calibri"/>
              </a:rPr>
              <a:t>Entsorgungshinweis der Packungsbeilage beachten</a:t>
            </a:r>
            <a:endParaRPr lang="en-GB"/>
          </a:p>
        </p:txBody>
      </p:sp>
      <p:sp>
        <p:nvSpPr>
          <p:cNvPr id="8" name="Inhaltsplatzhalter 7">
            <a:extLst>
              <a:ext uri="{FF2B5EF4-FFF2-40B4-BE49-F238E27FC236}">
                <a16:creationId xmlns:a16="http://schemas.microsoft.com/office/drawing/2014/main" id="{40CD52C5-1226-FFA9-0452-94C6FF61DADA}"/>
              </a:ext>
            </a:extLst>
          </p:cNvPr>
          <p:cNvSpPr>
            <a:spLocks noGrp="1"/>
          </p:cNvSpPr>
          <p:nvPr/>
        </p:nvSpPr>
        <p:spPr>
          <a:xfrm>
            <a:off x="552451" y="1494271"/>
            <a:ext cx="5363795" cy="612141"/>
          </a:xfrm>
          <a:prstGeom prst="rect">
            <a:avLst/>
          </a:prstGeom>
        </p:spPr>
        <p:txBody>
          <a:bodyPr vert="horz" lIns="0" tIns="0" rIns="0" bIns="0" rtlCol="0" anchor="t">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2" indent="0">
              <a:lnSpc>
                <a:spcPct val="100000"/>
              </a:lnSpc>
              <a:buNone/>
            </a:pPr>
            <a:r>
              <a:rPr lang="de-DE" sz="1600" b="1">
                <a:latin typeface="Calibri"/>
                <a:cs typeface="Calibri"/>
              </a:rPr>
              <a:t>Vorgaben des Bundesamtes für Arzneimittel (BfArM) </a:t>
            </a:r>
            <a:br>
              <a:rPr lang="de-DE" sz="1600" b="1">
                <a:latin typeface="Calibri"/>
                <a:cs typeface="Calibri"/>
              </a:rPr>
            </a:br>
            <a:r>
              <a:rPr lang="de-DE" sz="1600" b="1">
                <a:latin typeface="Calibri"/>
                <a:cs typeface="Calibri"/>
              </a:rPr>
              <a:t>für den Entsorgungshinweis in der Gebrauchsinformation</a:t>
            </a:r>
            <a:endParaRPr lang="de-DE" sz="1600" b="1">
              <a:cs typeface="Calibri"/>
            </a:endParaRPr>
          </a:p>
          <a:p>
            <a:pPr marL="0" lvl="2" indent="0">
              <a:lnSpc>
                <a:spcPct val="100000"/>
              </a:lnSpc>
              <a:buNone/>
            </a:pPr>
            <a:endParaRPr lang="de-DE">
              <a:latin typeface="Calibri"/>
              <a:cs typeface="Calibri"/>
            </a:endParaRPr>
          </a:p>
          <a:p>
            <a:pPr marL="0" lvl="2" indent="0">
              <a:lnSpc>
                <a:spcPct val="100000"/>
              </a:lnSpc>
              <a:buNone/>
            </a:pPr>
            <a:endParaRPr lang="de-DE" sz="1600" b="1" i="1">
              <a:cs typeface="Calibri" panose="020F0502020204030204" pitchFamily="34" charset="0"/>
            </a:endParaRPr>
          </a:p>
          <a:p>
            <a:pPr marL="0" lvl="2" indent="0">
              <a:lnSpc>
                <a:spcPct val="100000"/>
              </a:lnSpc>
              <a:buNone/>
            </a:pPr>
            <a:endParaRPr lang="de-DE" sz="1600" b="1" i="1">
              <a:latin typeface="Calibri"/>
              <a:cs typeface="Calibri"/>
            </a:endParaRPr>
          </a:p>
          <a:p>
            <a:pPr marL="0" lvl="2" indent="0">
              <a:lnSpc>
                <a:spcPct val="100000"/>
              </a:lnSpc>
              <a:buNone/>
            </a:pPr>
            <a:endParaRPr lang="de-DE" sz="1600" b="1" i="1">
              <a:latin typeface="Calibri"/>
              <a:cs typeface="Calibri"/>
            </a:endParaRPr>
          </a:p>
          <a:p>
            <a:pPr marL="0" lvl="2" indent="0">
              <a:lnSpc>
                <a:spcPct val="100000"/>
              </a:lnSpc>
              <a:buNone/>
            </a:pPr>
            <a:endParaRPr lang="de-DE" sz="1600" b="1" i="1">
              <a:latin typeface="Calibri"/>
              <a:cs typeface="Calibri"/>
            </a:endParaRPr>
          </a:p>
          <a:p>
            <a:pPr marL="0" lvl="2" indent="0">
              <a:lnSpc>
                <a:spcPct val="100000"/>
              </a:lnSpc>
              <a:buNone/>
            </a:pPr>
            <a:endParaRPr lang="de-DE" sz="1400">
              <a:latin typeface="Calibri"/>
              <a:cs typeface="Calibri"/>
            </a:endParaRPr>
          </a:p>
          <a:p>
            <a:pPr marL="0" lvl="2" indent="0">
              <a:lnSpc>
                <a:spcPct val="100000"/>
              </a:lnSpc>
              <a:buNone/>
            </a:pPr>
            <a:endParaRPr lang="de-DE" sz="1400">
              <a:solidFill>
                <a:schemeClr val="accent1"/>
              </a:solidFill>
              <a:cs typeface="Calibri"/>
            </a:endParaRPr>
          </a:p>
          <a:p>
            <a:pPr marL="0" lvl="2" indent="0">
              <a:lnSpc>
                <a:spcPct val="100000"/>
              </a:lnSpc>
              <a:buNone/>
            </a:pPr>
            <a:endParaRPr lang="de-DE" sz="1600">
              <a:cs typeface="Calibri"/>
            </a:endParaRPr>
          </a:p>
        </p:txBody>
      </p:sp>
      <p:sp>
        <p:nvSpPr>
          <p:cNvPr id="7" name="TextBox 6">
            <a:extLst>
              <a:ext uri="{FF2B5EF4-FFF2-40B4-BE49-F238E27FC236}">
                <a16:creationId xmlns:a16="http://schemas.microsoft.com/office/drawing/2014/main" id="{6E0550E0-2D2A-AC35-B35B-7A5CA92F0299}"/>
              </a:ext>
            </a:extLst>
          </p:cNvPr>
          <p:cNvSpPr txBox="1"/>
          <p:nvPr/>
        </p:nvSpPr>
        <p:spPr>
          <a:xfrm>
            <a:off x="552000" y="2059965"/>
            <a:ext cx="7160364" cy="1550936"/>
          </a:xfrm>
          <a:prstGeom prst="foldedCorner">
            <a:avLst>
              <a:gd name="adj" fmla="val 38106"/>
            </a:avLst>
          </a:prstGeom>
          <a:solidFill>
            <a:srgbClr val="F0F1F1"/>
          </a:solidFill>
        </p:spPr>
        <p:txBody>
          <a:bodyPr wrap="square" lIns="144000" tIns="144000" rIns="144000" bIns="0" rtlCol="0">
            <a:spAutoFit/>
          </a:bodyPr>
          <a:lstStyle/>
          <a:p>
            <a:r>
              <a:rPr lang="de-DE" sz="1500" i="1" dirty="0">
                <a:latin typeface="Calibri"/>
                <a:cs typeface="Calibri"/>
              </a:rPr>
              <a:t>"Entsorgen Sie Arzneimittel niemals über das Abwasser (z. B. nicht über die Toilette oder das Waschbecken). Fragen Sie in Ihrer Apotheke, wie das Arzneimittel zu entsorgen ist, wenn Sie es nicht mehr verwenden. Sie tragen damit zum Schutz der Umwelt bei. Weitere Informationen finden Sie unter </a:t>
            </a:r>
            <a:r>
              <a:rPr lang="de-DE" sz="1500" b="1" i="1" dirty="0">
                <a:solidFill>
                  <a:schemeClr val="accent2"/>
                </a:solidFill>
                <a:latin typeface="Calibri"/>
                <a:cs typeface="Calibri"/>
                <a:hlinkClick r:id="rId2">
                  <a:extLst>
                    <a:ext uri="{A12FA001-AC4F-418D-AE19-62706E023703}">
                      <ahyp:hlinkClr xmlns:ahyp="http://schemas.microsoft.com/office/drawing/2018/hyperlinkcolor" val="tx"/>
                    </a:ext>
                  </a:extLst>
                </a:hlinkClick>
              </a:rPr>
              <a:t>www.bfarm.de/arzneimittelentsorgung</a:t>
            </a:r>
            <a:r>
              <a:rPr lang="de-DE" sz="1500" i="1" dirty="0">
                <a:latin typeface="Calibri"/>
                <a:cs typeface="Calibri"/>
              </a:rPr>
              <a:t>." </a:t>
            </a:r>
            <a:endParaRPr lang="de-DE" sz="1500" dirty="0">
              <a:cs typeface="Calibri"/>
            </a:endParaRPr>
          </a:p>
          <a:p>
            <a:endParaRPr lang="de-DE" sz="1500" dirty="0"/>
          </a:p>
        </p:txBody>
      </p:sp>
      <p:sp>
        <p:nvSpPr>
          <p:cNvPr id="5" name="Inhaltsplatzhalter 6">
            <a:extLst>
              <a:ext uri="{FF2B5EF4-FFF2-40B4-BE49-F238E27FC236}">
                <a16:creationId xmlns:a16="http://schemas.microsoft.com/office/drawing/2014/main" id="{5B44FC6B-6B45-A82E-FAC5-964110F5BB30}"/>
              </a:ext>
            </a:extLst>
          </p:cNvPr>
          <p:cNvSpPr txBox="1">
            <a:spLocks/>
          </p:cNvSpPr>
          <p:nvPr/>
        </p:nvSpPr>
        <p:spPr>
          <a:xfrm>
            <a:off x="8395855" y="1516100"/>
            <a:ext cx="3199247" cy="2058374"/>
          </a:xfrm>
          <a:prstGeom prst="rect">
            <a:avLst/>
          </a:prstGeom>
        </p:spPr>
        <p:txBody>
          <a:bodyPr vert="horz" lIns="0" tIns="0" rIns="0" bIns="0" rtlCol="0" anchor="t">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2" indent="0">
              <a:buFont typeface="Arial" pitchFamily="34" charset="0"/>
              <a:buNone/>
            </a:pPr>
            <a:r>
              <a:rPr lang="en-US" sz="1400" dirty="0">
                <a:solidFill>
                  <a:schemeClr val="accent1"/>
                </a:solidFill>
                <a:latin typeface="Calibri"/>
                <a:cs typeface="Calibri"/>
              </a:rPr>
              <a:t>Zu </a:t>
            </a:r>
            <a:r>
              <a:rPr lang="en-US" sz="1400" dirty="0" err="1">
                <a:solidFill>
                  <a:schemeClr val="accent1"/>
                </a:solidFill>
                <a:latin typeface="Calibri"/>
                <a:cs typeface="Calibri"/>
              </a:rPr>
              <a:t>finden</a:t>
            </a:r>
            <a:r>
              <a:rPr lang="en-US" sz="1400" dirty="0">
                <a:solidFill>
                  <a:schemeClr val="accent1"/>
                </a:solidFill>
                <a:latin typeface="Calibri"/>
                <a:cs typeface="Calibri"/>
              </a:rPr>
              <a:t>:</a:t>
            </a:r>
            <a:endParaRPr lang="en-US" sz="1400" dirty="0">
              <a:solidFill>
                <a:schemeClr val="accent1"/>
              </a:solidFill>
              <a:cs typeface="Calibri" panose="020F0502020204030204" pitchFamily="34" charset="0"/>
            </a:endParaRPr>
          </a:p>
          <a:p>
            <a:pPr marL="285750" lvl="2" indent="-285750"/>
            <a:r>
              <a:rPr lang="en-US" sz="1400" dirty="0">
                <a:solidFill>
                  <a:schemeClr val="accent1"/>
                </a:solidFill>
                <a:latin typeface="Calibri"/>
                <a:cs typeface="Calibri"/>
              </a:rPr>
              <a:t>in der </a:t>
            </a:r>
            <a:r>
              <a:rPr lang="en-US" sz="1400" dirty="0" err="1">
                <a:solidFill>
                  <a:schemeClr val="accent1"/>
                </a:solidFill>
                <a:latin typeface="Calibri"/>
                <a:cs typeface="Calibri"/>
              </a:rPr>
              <a:t>Fachinformation</a:t>
            </a:r>
            <a:r>
              <a:rPr lang="en-US" sz="1400" dirty="0">
                <a:solidFill>
                  <a:schemeClr val="accent1"/>
                </a:solidFill>
                <a:latin typeface="Calibri"/>
                <a:cs typeface="Calibri"/>
              </a:rPr>
              <a:t> (SPC) </a:t>
            </a:r>
            <a:r>
              <a:rPr lang="en-US" sz="1400" dirty="0" err="1">
                <a:solidFill>
                  <a:schemeClr val="accent1"/>
                </a:solidFill>
                <a:latin typeface="Calibri"/>
                <a:cs typeface="Calibri"/>
              </a:rPr>
              <a:t>unter</a:t>
            </a:r>
            <a:r>
              <a:rPr lang="en-US" sz="1400" dirty="0">
                <a:solidFill>
                  <a:schemeClr val="accent1"/>
                </a:solidFill>
                <a:latin typeface="Calibri"/>
                <a:cs typeface="Calibri"/>
              </a:rPr>
              <a:t> 6.6</a:t>
            </a:r>
          </a:p>
          <a:p>
            <a:pPr marL="285750" lvl="2" indent="-285750"/>
            <a:r>
              <a:rPr lang="en-US" sz="1400" dirty="0">
                <a:solidFill>
                  <a:schemeClr val="accent1"/>
                </a:solidFill>
                <a:latin typeface="Calibri"/>
                <a:cs typeface="Calibri"/>
              </a:rPr>
              <a:t>In der </a:t>
            </a:r>
            <a:r>
              <a:rPr lang="en-US" sz="1400" dirty="0" err="1">
                <a:solidFill>
                  <a:schemeClr val="accent1"/>
                </a:solidFill>
                <a:latin typeface="Calibri"/>
                <a:cs typeface="Calibri"/>
              </a:rPr>
              <a:t>Packungsbeilage</a:t>
            </a:r>
            <a:r>
              <a:rPr lang="en-US" sz="1400" dirty="0">
                <a:solidFill>
                  <a:schemeClr val="accent1"/>
                </a:solidFill>
                <a:latin typeface="Calibri"/>
                <a:cs typeface="Calibri"/>
              </a:rPr>
              <a:t> (PL) </a:t>
            </a:r>
            <a:r>
              <a:rPr lang="en-US" sz="1400" dirty="0" err="1">
                <a:solidFill>
                  <a:schemeClr val="accent1"/>
                </a:solidFill>
                <a:latin typeface="Calibri"/>
                <a:cs typeface="Calibri"/>
              </a:rPr>
              <a:t>unter</a:t>
            </a:r>
            <a:r>
              <a:rPr lang="en-US" sz="1400" dirty="0">
                <a:solidFill>
                  <a:schemeClr val="accent1"/>
                </a:solidFill>
                <a:latin typeface="Calibri"/>
                <a:cs typeface="Calibri"/>
              </a:rPr>
              <a:t> </a:t>
            </a:r>
            <a:r>
              <a:rPr lang="en-US" sz="1400" dirty="0" err="1">
                <a:solidFill>
                  <a:schemeClr val="accent1"/>
                </a:solidFill>
                <a:latin typeface="Calibri"/>
                <a:cs typeface="Calibri"/>
              </a:rPr>
              <a:t>Abschnitt</a:t>
            </a:r>
            <a:r>
              <a:rPr lang="en-US" sz="1400" dirty="0">
                <a:solidFill>
                  <a:schemeClr val="accent1"/>
                </a:solidFill>
                <a:latin typeface="Calibri"/>
                <a:cs typeface="Calibri"/>
              </a:rPr>
              <a:t> 5 „Wie </a:t>
            </a:r>
            <a:r>
              <a:rPr lang="en-US" sz="1400" dirty="0" err="1">
                <a:solidFill>
                  <a:schemeClr val="accent1"/>
                </a:solidFill>
                <a:latin typeface="Calibri"/>
                <a:cs typeface="Calibri"/>
              </a:rPr>
              <a:t>ist</a:t>
            </a:r>
            <a:r>
              <a:rPr lang="en-US" sz="1400" dirty="0">
                <a:solidFill>
                  <a:schemeClr val="accent1"/>
                </a:solidFill>
                <a:latin typeface="Calibri"/>
                <a:cs typeface="Calibri"/>
              </a:rPr>
              <a:t> das </a:t>
            </a:r>
            <a:r>
              <a:rPr lang="en-US" sz="1400" dirty="0" err="1">
                <a:solidFill>
                  <a:schemeClr val="accent1"/>
                </a:solidFill>
                <a:latin typeface="Calibri"/>
                <a:cs typeface="Calibri"/>
              </a:rPr>
              <a:t>Arzneimittel</a:t>
            </a:r>
            <a:r>
              <a:rPr lang="en-US" sz="1400" dirty="0">
                <a:solidFill>
                  <a:schemeClr val="accent1"/>
                </a:solidFill>
                <a:latin typeface="Calibri"/>
                <a:cs typeface="Calibri"/>
              </a:rPr>
              <a:t> </a:t>
            </a:r>
            <a:r>
              <a:rPr lang="en-US" sz="1400" dirty="0" err="1">
                <a:solidFill>
                  <a:schemeClr val="accent1"/>
                </a:solidFill>
                <a:latin typeface="Calibri"/>
                <a:cs typeface="Calibri"/>
              </a:rPr>
              <a:t>aufzubewahren</a:t>
            </a:r>
            <a:r>
              <a:rPr lang="en-US" sz="1400" dirty="0">
                <a:solidFill>
                  <a:schemeClr val="accent1"/>
                </a:solidFill>
                <a:latin typeface="Calibri"/>
                <a:cs typeface="Calibri"/>
              </a:rPr>
              <a:t>?“.</a:t>
            </a:r>
          </a:p>
          <a:p>
            <a:pPr marL="285750" lvl="2" indent="-285750"/>
            <a:endParaRPr lang="en-US" sz="1400" dirty="0">
              <a:solidFill>
                <a:schemeClr val="accent1"/>
              </a:solidFill>
              <a:cs typeface="Calibri" panose="020F0502020204030204" pitchFamily="34" charset="0"/>
            </a:endParaRPr>
          </a:p>
          <a:p>
            <a:pPr marL="285750" lvl="2" indent="-285750"/>
            <a:endParaRPr lang="en-US" sz="1400" dirty="0">
              <a:solidFill>
                <a:schemeClr val="accent1"/>
              </a:solidFill>
              <a:cs typeface="Calibri" panose="020F0502020204030204" pitchFamily="34" charset="0"/>
            </a:endParaRPr>
          </a:p>
          <a:p>
            <a:pPr marL="0" lvl="2" indent="0">
              <a:buNone/>
            </a:pPr>
            <a:endParaRPr lang="en-US" sz="1400" dirty="0">
              <a:solidFill>
                <a:schemeClr val="accent1"/>
              </a:solidFill>
              <a:cs typeface="Calibri" panose="020F0502020204030204" pitchFamily="34" charset="0"/>
            </a:endParaRPr>
          </a:p>
          <a:p>
            <a:pPr marL="0" lvl="2" indent="0">
              <a:buNone/>
            </a:pPr>
            <a:endParaRPr lang="en-US" sz="1400" dirty="0">
              <a:solidFill>
                <a:schemeClr val="accent1"/>
              </a:solidFill>
              <a:cs typeface="Calibri" panose="020F0502020204030204" pitchFamily="34" charset="0"/>
            </a:endParaRPr>
          </a:p>
          <a:p>
            <a:pPr marL="0" lvl="2" indent="0">
              <a:buNone/>
            </a:pPr>
            <a:endParaRPr lang="en-US" sz="1400" dirty="0">
              <a:solidFill>
                <a:schemeClr val="accent1"/>
              </a:solidFill>
              <a:cs typeface="Calibri" panose="020F0502020204030204" pitchFamily="34" charset="0"/>
            </a:endParaRPr>
          </a:p>
          <a:p>
            <a:pPr marL="0" lvl="2" indent="0">
              <a:buNone/>
            </a:pPr>
            <a:endParaRPr lang="en-US" sz="1400" dirty="0">
              <a:solidFill>
                <a:schemeClr val="accent1"/>
              </a:solidFill>
              <a:cs typeface="Calibri" panose="020F0502020204030204" pitchFamily="34" charset="0"/>
            </a:endParaRPr>
          </a:p>
        </p:txBody>
      </p:sp>
      <p:sp>
        <p:nvSpPr>
          <p:cNvPr id="6" name="Textfeld 7">
            <a:extLst>
              <a:ext uri="{FF2B5EF4-FFF2-40B4-BE49-F238E27FC236}">
                <a16:creationId xmlns:a16="http://schemas.microsoft.com/office/drawing/2014/main" id="{2CBDA966-7A60-1D9F-05C9-BD106490EC3B}"/>
              </a:ext>
            </a:extLst>
          </p:cNvPr>
          <p:cNvSpPr txBox="1"/>
          <p:nvPr/>
        </p:nvSpPr>
        <p:spPr>
          <a:xfrm>
            <a:off x="552000" y="4008534"/>
            <a:ext cx="11043102" cy="1763078"/>
          </a:xfrm>
          <a:prstGeom prst="snip2DiagRect">
            <a:avLst/>
          </a:prstGeom>
          <a:solidFill>
            <a:schemeClr val="accent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324000" tIns="45720" rIns="324000" bIns="45720" numCol="1" spcCol="0" rtlCol="0" fromWordArt="0" anchor="t" anchorCtr="0" forceAA="0" compatLnSpc="1">
            <a:prstTxWarp prst="textNoShape">
              <a:avLst/>
            </a:prstTxWarp>
            <a:spAutoFit/>
          </a:bodyPr>
          <a:lstStyle/>
          <a:p>
            <a:pPr marL="0" lvl="2" indent="0">
              <a:spcAft>
                <a:spcPts val="600"/>
              </a:spcAft>
              <a:buNone/>
            </a:pPr>
            <a:r>
              <a:rPr lang="de-DE" sz="1500" b="1">
                <a:solidFill>
                  <a:schemeClr val="bg1"/>
                </a:solidFill>
                <a:latin typeface="Calibri"/>
                <a:cs typeface="Calibri"/>
              </a:rPr>
              <a:t>Hintergrund:</a:t>
            </a:r>
          </a:p>
          <a:p>
            <a:pPr marL="0" lvl="2" indent="0">
              <a:spcAft>
                <a:spcPts val="600"/>
              </a:spcAft>
              <a:buNone/>
            </a:pPr>
            <a:r>
              <a:rPr lang="de-DE" sz="1500">
                <a:solidFill>
                  <a:schemeClr val="bg1"/>
                </a:solidFill>
                <a:latin typeface="Calibri"/>
                <a:cs typeface="Calibri"/>
              </a:rPr>
              <a:t>Der neuformulierte Entsorgungshinweis wurde 2019 im Rahmen des Stakeholder-Dialogs "Spurenstoffstrategie des Bundes" mit den Verbänden der Pharmazeutischen Industrie abgestimmt.</a:t>
            </a:r>
            <a:endParaRPr lang="de-DE" sz="1500">
              <a:solidFill>
                <a:schemeClr val="bg1"/>
              </a:solidFill>
              <a:cs typeface="Calibri"/>
            </a:endParaRPr>
          </a:p>
          <a:p>
            <a:pPr marL="0" lvl="2" indent="0">
              <a:spcAft>
                <a:spcPts val="600"/>
              </a:spcAft>
              <a:buNone/>
            </a:pPr>
            <a:r>
              <a:rPr lang="de-DE" sz="1500">
                <a:solidFill>
                  <a:schemeClr val="bg1"/>
                </a:solidFill>
                <a:latin typeface="Calibri"/>
                <a:cs typeface="Calibri"/>
              </a:rPr>
              <a:t>Die Seite des BfArM verweist auf </a:t>
            </a:r>
            <a:r>
              <a:rPr lang="de-DE" sz="1500">
                <a:solidFill>
                  <a:schemeClr val="bg1"/>
                </a:solidFill>
                <a:latin typeface="Calibri"/>
                <a:cs typeface="Calibri"/>
                <a:hlinkClick r:id="rId3">
                  <a:extLst>
                    <a:ext uri="{A12FA001-AC4F-418D-AE19-62706E023703}">
                      <ahyp:hlinkClr xmlns:ahyp="http://schemas.microsoft.com/office/drawing/2018/hyperlinkcolor" val="tx"/>
                    </a:ext>
                  </a:extLst>
                </a:hlinkClick>
              </a:rPr>
              <a:t>www.arzneimittelentsorgung.de</a:t>
            </a:r>
            <a:r>
              <a:rPr lang="de-DE" sz="1500">
                <a:solidFill>
                  <a:schemeClr val="bg1"/>
                </a:solidFill>
                <a:latin typeface="Calibri"/>
                <a:cs typeface="Calibri"/>
              </a:rPr>
              <a:t> zur Übersicht über die regionalen Entsorgungsvorschriften.</a:t>
            </a:r>
          </a:p>
          <a:p>
            <a:pPr marL="0" lvl="2" indent="0">
              <a:spcAft>
                <a:spcPts val="600"/>
              </a:spcAft>
              <a:buNone/>
            </a:pPr>
            <a:r>
              <a:rPr lang="de-DE" sz="1500">
                <a:solidFill>
                  <a:schemeClr val="bg1"/>
                </a:solidFill>
                <a:latin typeface="Calibri"/>
                <a:cs typeface="Calibri"/>
              </a:rPr>
              <a:t>Mehr Informationen: </a:t>
            </a:r>
            <a:r>
              <a:rPr lang="de-DE" sz="1500">
                <a:solidFill>
                  <a:schemeClr val="bg1"/>
                </a:solidFill>
                <a:latin typeface="Calibri"/>
                <a:cs typeface="Calibri"/>
                <a:hlinkClick r:id="rId4">
                  <a:extLst>
                    <a:ext uri="{A12FA001-AC4F-418D-AE19-62706E023703}">
                      <ahyp:hlinkClr xmlns:ahyp="http://schemas.microsoft.com/office/drawing/2018/hyperlinkcolor" val="tx"/>
                    </a:ext>
                  </a:extLst>
                </a:hlinkClick>
              </a:rPr>
              <a:t>https://dialog-spurenstoffstrategie.de/spurenstoffe</a:t>
            </a:r>
            <a:endParaRPr lang="en-US" sz="1500">
              <a:solidFill>
                <a:schemeClr val="bg1"/>
              </a:solidFill>
              <a:latin typeface="Calibri"/>
              <a:cs typeface="Calibri"/>
            </a:endParaRPr>
          </a:p>
        </p:txBody>
      </p:sp>
      <p:sp>
        <p:nvSpPr>
          <p:cNvPr id="12" name="Text Placeholder 11">
            <a:extLst>
              <a:ext uri="{FF2B5EF4-FFF2-40B4-BE49-F238E27FC236}">
                <a16:creationId xmlns:a16="http://schemas.microsoft.com/office/drawing/2014/main" id="{F0B4DB38-AD1D-4D14-4F22-865A95116801}"/>
              </a:ext>
            </a:extLst>
          </p:cNvPr>
          <p:cNvSpPr>
            <a:spLocks noGrp="1"/>
          </p:cNvSpPr>
          <p:nvPr>
            <p:ph type="body" sz="quarter" idx="15"/>
          </p:nvPr>
        </p:nvSpPr>
        <p:spPr>
          <a:xfrm>
            <a:off x="552000" y="6349844"/>
            <a:ext cx="11043104" cy="327508"/>
          </a:xfrm>
        </p:spPr>
        <p:txBody>
          <a:bodyPr vert="horz" lIns="0" tIns="0" rIns="0" bIns="0" rtlCol="0" anchor="t">
            <a:noAutofit/>
          </a:bodyPr>
          <a:lstStyle/>
          <a:p>
            <a:r>
              <a:rPr lang="de-DE" dirty="0">
                <a:latin typeface="Calibri"/>
              </a:rPr>
              <a:t>Quelle</a:t>
            </a:r>
            <a:r>
              <a:rPr lang="de-DE" sz="1000" dirty="0">
                <a:latin typeface="Calibri"/>
              </a:rPr>
              <a:t>: </a:t>
            </a:r>
            <a:r>
              <a:rPr lang="de-DE" dirty="0">
                <a:latin typeface="Calibri"/>
              </a:rPr>
              <a:t>BfArM </a:t>
            </a:r>
            <a:r>
              <a:rPr lang="de-DE" dirty="0">
                <a:solidFill>
                  <a:schemeClr val="accent2"/>
                </a:solidFill>
                <a:latin typeface="Calibri"/>
                <a:hlinkClick r:id="rId2">
                  <a:extLst>
                    <a:ext uri="{A12FA001-AC4F-418D-AE19-62706E023703}">
                      <ahyp:hlinkClr xmlns:ahyp="http://schemas.microsoft.com/office/drawing/2018/hyperlinkcolor" val="tx"/>
                    </a:ext>
                  </a:extLst>
                </a:hlinkClick>
              </a:rPr>
              <a:t>www</a:t>
            </a:r>
            <a:r>
              <a:rPr lang="de-DE" sz="1000" dirty="0">
                <a:solidFill>
                  <a:schemeClr val="accent2"/>
                </a:solidFill>
                <a:latin typeface="Calibri"/>
                <a:hlinkClick r:id="rId2">
                  <a:extLst>
                    <a:ext uri="{A12FA001-AC4F-418D-AE19-62706E023703}">
                      <ahyp:hlinkClr xmlns:ahyp="http://schemas.microsoft.com/office/drawing/2018/hyperlinkcolor" val="tx"/>
                    </a:ext>
                  </a:extLst>
                </a:hlinkClick>
              </a:rPr>
              <a:t>.bfarm.de/arzneimittelentsorgung </a:t>
            </a:r>
            <a:r>
              <a:rPr lang="de-DE" sz="1000" dirty="0">
                <a:latin typeface="Calibri"/>
              </a:rPr>
              <a:t>und </a:t>
            </a:r>
            <a:r>
              <a:rPr lang="de-DE" sz="1000" dirty="0">
                <a:solidFill>
                  <a:schemeClr val="accent2"/>
                </a:solidFill>
                <a:latin typeface="Calibri"/>
                <a:hlinkClick r:id="rId5">
                  <a:extLst>
                    <a:ext uri="{A12FA001-AC4F-418D-AE19-62706E023703}">
                      <ahyp:hlinkClr xmlns:ahyp="http://schemas.microsoft.com/office/drawing/2018/hyperlinkcolor" val="tx"/>
                    </a:ext>
                  </a:extLst>
                </a:hlinkClick>
              </a:rPr>
              <a:t>www.bfarm.de/DE/Arzneimittel/Zulassung/Zulassungsrelevante-Themen/Human-Arzneimittel-in-der-Umwelt/_node.html</a:t>
            </a:r>
            <a:r>
              <a:rPr lang="de-DE" sz="1000" dirty="0">
                <a:latin typeface="Calibri"/>
              </a:rPr>
              <a:t>; </a:t>
            </a:r>
            <a:r>
              <a:rPr lang="de-DE" dirty="0">
                <a:latin typeface="Calibri"/>
              </a:rPr>
              <a:t>abgerufen am</a:t>
            </a:r>
            <a:r>
              <a:rPr lang="de-DE" sz="1000" dirty="0">
                <a:latin typeface="Calibri"/>
              </a:rPr>
              <a:t> </a:t>
            </a:r>
            <a:r>
              <a:rPr lang="de-DE" dirty="0">
                <a:latin typeface="Calibri"/>
              </a:rPr>
              <a:t>07</a:t>
            </a:r>
            <a:r>
              <a:rPr lang="de-DE" sz="1000" dirty="0">
                <a:latin typeface="Calibri"/>
              </a:rPr>
              <a:t>.11.2024</a:t>
            </a:r>
            <a:endParaRPr lang="en-US" dirty="0">
              <a:cs typeface="Calibri"/>
            </a:endParaRPr>
          </a:p>
        </p:txBody>
      </p:sp>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3" name="Slide Number Placeholder 2">
            <a:extLst>
              <a:ext uri="{FF2B5EF4-FFF2-40B4-BE49-F238E27FC236}">
                <a16:creationId xmlns:a16="http://schemas.microsoft.com/office/drawing/2014/main" id="{0139D97F-C753-7391-9CA8-9AB2BB78D5A1}"/>
              </a:ext>
            </a:extLst>
          </p:cNvPr>
          <p:cNvSpPr>
            <a:spLocks noGrp="1"/>
          </p:cNvSpPr>
          <p:nvPr>
            <p:ph type="sldNum" sz="quarter" idx="12"/>
          </p:nvPr>
        </p:nvSpPr>
        <p:spPr/>
        <p:txBody>
          <a:bodyPr/>
          <a:lstStyle/>
          <a:p>
            <a:fld id="{4F0D2E71-061B-4E4D-BF94-C6A9FAAAA5EA}" type="slidenum">
              <a:rPr lang="de-DE" smtClean="0"/>
              <a:pPr/>
              <a:t>73</a:t>
            </a:fld>
            <a:endParaRPr lang="de-DE"/>
          </a:p>
        </p:txBody>
      </p:sp>
    </p:spTree>
    <p:extLst>
      <p:ext uri="{BB962C8B-B14F-4D97-AF65-F5344CB8AC3E}">
        <p14:creationId xmlns:p14="http://schemas.microsoft.com/office/powerpoint/2010/main" val="261782123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28BC30AC-EFE2-AEB7-7EE2-CE3FC70D2ECB}"/>
              </a:ext>
            </a:extLst>
          </p:cNvPr>
          <p:cNvSpPr txBox="1"/>
          <p:nvPr/>
        </p:nvSpPr>
        <p:spPr>
          <a:xfrm>
            <a:off x="10086627" y="0"/>
            <a:ext cx="1512167" cy="1076754"/>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a:solidFill>
                  <a:schemeClr val="bg1"/>
                </a:solidFill>
                <a:latin typeface="+mj-lt"/>
                <a:ea typeface="Cambria"/>
              </a:rPr>
              <a:t>Sammlung &amp; </a:t>
            </a:r>
            <a:r>
              <a:rPr lang="en-US" sz="1400" b="1" err="1">
                <a:solidFill>
                  <a:schemeClr val="bg1"/>
                </a:solidFill>
                <a:latin typeface="+mj-lt"/>
                <a:ea typeface="Cambria"/>
              </a:rPr>
              <a:t>Entsorgung</a:t>
            </a:r>
            <a:endParaRPr lang="en-US" sz="1400" b="1">
              <a:solidFill>
                <a:schemeClr val="bg1"/>
              </a:solidFill>
              <a:latin typeface="+mj-lt"/>
            </a:endParaRPr>
          </a:p>
        </p:txBody>
      </p:sp>
      <p:sp>
        <p:nvSpPr>
          <p:cNvPr id="2" name="Titel 1"/>
          <p:cNvSpPr>
            <a:spLocks noGrp="1"/>
          </p:cNvSpPr>
          <p:nvPr>
            <p:ph type="title"/>
          </p:nvPr>
        </p:nvSpPr>
        <p:spPr/>
        <p:txBody>
          <a:bodyPr/>
          <a:lstStyle/>
          <a:p>
            <a:pPr>
              <a:lnSpc>
                <a:spcPct val="100000"/>
              </a:lnSpc>
              <a:spcBef>
                <a:spcPts val="0"/>
              </a:spcBef>
            </a:pPr>
            <a:r>
              <a:rPr lang="de-DE">
                <a:latin typeface="Calibri"/>
                <a:cs typeface="Calibri"/>
              </a:rPr>
              <a:t>Empfohlene Entsorgungswege für Arzneimittelreste – Übersicht </a:t>
            </a:r>
            <a:endParaRPr lang="de-DE">
              <a:latin typeface="Calibri"/>
            </a:endParaRPr>
          </a:p>
        </p:txBody>
      </p:sp>
      <p:pic>
        <p:nvPicPr>
          <p:cNvPr id="6" name="Grafik 1" descr="Ein Bild, das Text, Screenshot, Karte enthält.">
            <a:hlinkClick r:id="rId2"/>
            <a:extLst>
              <a:ext uri="{FF2B5EF4-FFF2-40B4-BE49-F238E27FC236}">
                <a16:creationId xmlns:a16="http://schemas.microsoft.com/office/drawing/2014/main" id="{471FCEF4-4D87-27D7-85B2-BF7441ACEF54}"/>
              </a:ext>
            </a:extLst>
          </p:cNvPr>
          <p:cNvPicPr>
            <a:picLocks noChangeAspect="1"/>
          </p:cNvPicPr>
          <p:nvPr/>
        </p:nvPicPr>
        <p:blipFill>
          <a:blip r:embed="rId3"/>
          <a:stretch>
            <a:fillRect/>
          </a:stretch>
        </p:blipFill>
        <p:spPr>
          <a:xfrm>
            <a:off x="1107957" y="1201676"/>
            <a:ext cx="9976085" cy="4960474"/>
          </a:xfrm>
          <a:prstGeom prst="rect">
            <a:avLst/>
          </a:prstGeom>
          <a:ln>
            <a:noFill/>
          </a:ln>
          <a:effectLst>
            <a:outerShdw blurRad="127000" sx="102000" sy="102000" algn="ctr" rotWithShape="0">
              <a:prstClr val="black">
                <a:alpha val="8000"/>
              </a:prstClr>
            </a:outerShdw>
          </a:effectLst>
        </p:spPr>
      </p:pic>
      <p:sp>
        <p:nvSpPr>
          <p:cNvPr id="12" name="Text Placeholder 11">
            <a:extLst>
              <a:ext uri="{FF2B5EF4-FFF2-40B4-BE49-F238E27FC236}">
                <a16:creationId xmlns:a16="http://schemas.microsoft.com/office/drawing/2014/main" id="{F0B4DB38-AD1D-4D14-4F22-865A95116801}"/>
              </a:ext>
            </a:extLst>
          </p:cNvPr>
          <p:cNvSpPr>
            <a:spLocks noGrp="1"/>
          </p:cNvSpPr>
          <p:nvPr>
            <p:ph type="body" sz="quarter" idx="15"/>
          </p:nvPr>
        </p:nvSpPr>
        <p:spPr>
          <a:xfrm>
            <a:off x="1992923" y="6369603"/>
            <a:ext cx="9569049" cy="321700"/>
          </a:xfrm>
        </p:spPr>
        <p:txBody>
          <a:bodyPr vert="horz" lIns="0" tIns="0" rIns="0" bIns="0" rtlCol="0" anchor="t">
            <a:noAutofit/>
          </a:bodyPr>
          <a:lstStyle/>
          <a:p>
            <a:r>
              <a:rPr lang="de-DE" dirty="0">
                <a:latin typeface="Calibri"/>
                <a:cs typeface="Calibri"/>
              </a:rPr>
              <a:t>Quelle: arzneimittelentsorgung.de (2024), </a:t>
            </a:r>
            <a:r>
              <a:rPr lang="de-DE" dirty="0">
                <a:solidFill>
                  <a:schemeClr val="accent2"/>
                </a:solidFill>
                <a:latin typeface="Calibri"/>
                <a:cs typeface="Calibri"/>
                <a:hlinkClick r:id="rId4">
                  <a:extLst>
                    <a:ext uri="{A12FA001-AC4F-418D-AE19-62706E023703}">
                      <ahyp:hlinkClr xmlns:ahyp="http://schemas.microsoft.com/office/drawing/2018/hyperlinkcolor" val="tx"/>
                    </a:ext>
                  </a:extLst>
                </a:hlinkClick>
              </a:rPr>
              <a:t>arzneimittelentsorgung.de</a:t>
            </a:r>
            <a:endParaRPr lang="en-US" dirty="0">
              <a:solidFill>
                <a:schemeClr val="accent2"/>
              </a:solidFill>
              <a:latin typeface="Calibri"/>
              <a:cs typeface="Calibri"/>
            </a:endParaRPr>
          </a:p>
          <a:p>
            <a:endParaRPr lang="de-DE" dirty="0">
              <a:latin typeface="Calibri"/>
              <a:cs typeface="Calibri"/>
            </a:endParaRPr>
          </a:p>
        </p:txBody>
      </p:sp>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3" name="Slide Number Placeholder 2">
            <a:extLst>
              <a:ext uri="{FF2B5EF4-FFF2-40B4-BE49-F238E27FC236}">
                <a16:creationId xmlns:a16="http://schemas.microsoft.com/office/drawing/2014/main" id="{0139D97F-C753-7391-9CA8-9AB2BB78D5A1}"/>
              </a:ext>
            </a:extLst>
          </p:cNvPr>
          <p:cNvSpPr>
            <a:spLocks noGrp="1"/>
          </p:cNvSpPr>
          <p:nvPr>
            <p:ph type="sldNum" sz="quarter" idx="12"/>
          </p:nvPr>
        </p:nvSpPr>
        <p:spPr/>
        <p:txBody>
          <a:bodyPr/>
          <a:lstStyle/>
          <a:p>
            <a:fld id="{4F0D2E71-061B-4E4D-BF94-C6A9FAAAA5EA}" type="slidenum">
              <a:rPr lang="de-DE" smtClean="0"/>
              <a:pPr/>
              <a:t>74</a:t>
            </a:fld>
            <a:endParaRPr lang="de-DE"/>
          </a:p>
        </p:txBody>
      </p:sp>
    </p:spTree>
    <p:extLst>
      <p:ext uri="{BB962C8B-B14F-4D97-AF65-F5344CB8AC3E}">
        <p14:creationId xmlns:p14="http://schemas.microsoft.com/office/powerpoint/2010/main" val="219854202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28BC30AC-EFE2-AEB7-7EE2-CE3FC70D2ECB}"/>
              </a:ext>
            </a:extLst>
          </p:cNvPr>
          <p:cNvSpPr txBox="1"/>
          <p:nvPr/>
        </p:nvSpPr>
        <p:spPr>
          <a:xfrm>
            <a:off x="10086627" y="0"/>
            <a:ext cx="1512167" cy="1076754"/>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err="1">
                <a:solidFill>
                  <a:schemeClr val="bg1"/>
                </a:solidFill>
                <a:latin typeface="+mj-lt"/>
                <a:ea typeface="Cambria"/>
              </a:rPr>
              <a:t>Sammlung</a:t>
            </a:r>
            <a:r>
              <a:rPr lang="en-US" sz="1400" b="1">
                <a:solidFill>
                  <a:schemeClr val="bg1"/>
                </a:solidFill>
                <a:latin typeface="+mj-lt"/>
                <a:ea typeface="Cambria"/>
              </a:rPr>
              <a:t> &amp; </a:t>
            </a:r>
            <a:r>
              <a:rPr lang="en-US" sz="1400" b="1" err="1">
                <a:solidFill>
                  <a:schemeClr val="bg1"/>
                </a:solidFill>
                <a:latin typeface="+mj-lt"/>
                <a:ea typeface="Cambria"/>
              </a:rPr>
              <a:t>Entsorgung</a:t>
            </a:r>
            <a:endParaRPr lang="en-US" sz="1400" b="1">
              <a:solidFill>
                <a:schemeClr val="bg1"/>
              </a:solidFill>
              <a:latin typeface="+mj-lt"/>
            </a:endParaRPr>
          </a:p>
        </p:txBody>
      </p:sp>
      <p:sp>
        <p:nvSpPr>
          <p:cNvPr id="2" name="Titel 1"/>
          <p:cNvSpPr>
            <a:spLocks noGrp="1"/>
          </p:cNvSpPr>
          <p:nvPr>
            <p:ph type="title"/>
          </p:nvPr>
        </p:nvSpPr>
        <p:spPr/>
        <p:txBody>
          <a:bodyPr/>
          <a:lstStyle/>
          <a:p>
            <a:pPr>
              <a:lnSpc>
                <a:spcPct val="100000"/>
              </a:lnSpc>
              <a:spcBef>
                <a:spcPts val="0"/>
              </a:spcBef>
            </a:pPr>
            <a:r>
              <a:rPr lang="de-DE" dirty="0">
                <a:latin typeface="Calibri"/>
                <a:cs typeface="Calibri"/>
              </a:rPr>
              <a:t>Empfohlene Entsorgungswege für Arzneimittelreste – detailliert </a:t>
            </a:r>
            <a:endParaRPr lang="de-DE" dirty="0">
              <a:latin typeface="Calibri"/>
            </a:endParaRPr>
          </a:p>
        </p:txBody>
      </p:sp>
      <p:pic>
        <p:nvPicPr>
          <p:cNvPr id="10" name="Picture 9" descr="Deutschlandkarte Empfohlener Entsorgungsweg für Arzneimittelreste – Hausmüll">
            <a:extLst>
              <a:ext uri="{FF2B5EF4-FFF2-40B4-BE49-F238E27FC236}">
                <a16:creationId xmlns:a16="http://schemas.microsoft.com/office/drawing/2014/main" id="{02FB4AB3-E81C-DECE-4899-D67A0C2EDC2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2001" y="1263940"/>
            <a:ext cx="2656019" cy="3514247"/>
          </a:xfrm>
          <a:prstGeom prst="rect">
            <a:avLst/>
          </a:prstGeom>
        </p:spPr>
      </p:pic>
      <p:grpSp>
        <p:nvGrpSpPr>
          <p:cNvPr id="36" name="Group 35" descr="Symbol Hausmüll">
            <a:extLst>
              <a:ext uri="{FF2B5EF4-FFF2-40B4-BE49-F238E27FC236}">
                <a16:creationId xmlns:a16="http://schemas.microsoft.com/office/drawing/2014/main" id="{77A4B16F-5EDB-7DD2-2439-699E2341D1A6}"/>
              </a:ext>
            </a:extLst>
          </p:cNvPr>
          <p:cNvGrpSpPr/>
          <p:nvPr/>
        </p:nvGrpSpPr>
        <p:grpSpPr>
          <a:xfrm>
            <a:off x="1005415" y="4960087"/>
            <a:ext cx="1749191" cy="796739"/>
            <a:chOff x="552001" y="4960087"/>
            <a:chExt cx="1749191" cy="796739"/>
          </a:xfrm>
        </p:grpSpPr>
        <p:pic>
          <p:nvPicPr>
            <p:cNvPr id="22" name="Picture 21">
              <a:extLst>
                <a:ext uri="{FF2B5EF4-FFF2-40B4-BE49-F238E27FC236}">
                  <a16:creationId xmlns:a16="http://schemas.microsoft.com/office/drawing/2014/main" id="{53C60079-AA24-3CA0-D0B9-05AEC5D55F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001" y="4960087"/>
              <a:ext cx="796739" cy="796739"/>
            </a:xfrm>
            <a:prstGeom prst="rect">
              <a:avLst/>
            </a:prstGeom>
          </p:spPr>
        </p:pic>
        <p:sp>
          <p:nvSpPr>
            <p:cNvPr id="25" name="TextBox 24">
              <a:extLst>
                <a:ext uri="{FF2B5EF4-FFF2-40B4-BE49-F238E27FC236}">
                  <a16:creationId xmlns:a16="http://schemas.microsoft.com/office/drawing/2014/main" id="{595FE10D-5317-1E97-77CC-761ED16BA481}"/>
                </a:ext>
              </a:extLst>
            </p:cNvPr>
            <p:cNvSpPr txBox="1"/>
            <p:nvPr/>
          </p:nvSpPr>
          <p:spPr>
            <a:xfrm>
              <a:off x="1340673" y="5196874"/>
              <a:ext cx="960519" cy="323165"/>
            </a:xfrm>
            <a:prstGeom prst="rect">
              <a:avLst/>
            </a:prstGeom>
            <a:noFill/>
          </p:spPr>
          <p:txBody>
            <a:bodyPr wrap="none" rtlCol="0">
              <a:spAutoFit/>
            </a:bodyPr>
            <a:lstStyle/>
            <a:p>
              <a:r>
                <a:rPr lang="de-DE" sz="1500">
                  <a:latin typeface="+mj-lt"/>
                </a:rPr>
                <a:t>Hausmüll </a:t>
              </a:r>
            </a:p>
          </p:txBody>
        </p:sp>
      </p:grpSp>
      <p:pic>
        <p:nvPicPr>
          <p:cNvPr id="13" name="Picture 12" descr="Deutschlandkarte Empfohlener Entsorgungsweg für Arzneimittelreste – Schadstoffmobile">
            <a:extLst>
              <a:ext uri="{FF2B5EF4-FFF2-40B4-BE49-F238E27FC236}">
                <a16:creationId xmlns:a16="http://schemas.microsoft.com/office/drawing/2014/main" id="{696FE91D-4D0F-57DA-CF57-186CC361DA3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98670" y="1263940"/>
            <a:ext cx="2656019" cy="3514247"/>
          </a:xfrm>
          <a:prstGeom prst="rect">
            <a:avLst/>
          </a:prstGeom>
        </p:spPr>
      </p:pic>
      <p:grpSp>
        <p:nvGrpSpPr>
          <p:cNvPr id="35" name="Group 34" descr="Symbol Schadstoffmobil">
            <a:extLst>
              <a:ext uri="{FF2B5EF4-FFF2-40B4-BE49-F238E27FC236}">
                <a16:creationId xmlns:a16="http://schemas.microsoft.com/office/drawing/2014/main" id="{235AB4D7-77D2-2425-586B-1CE1C7638DBB}"/>
              </a:ext>
            </a:extLst>
          </p:cNvPr>
          <p:cNvGrpSpPr/>
          <p:nvPr/>
        </p:nvGrpSpPr>
        <p:grpSpPr>
          <a:xfrm>
            <a:off x="3441987" y="4960087"/>
            <a:ext cx="2273205" cy="796739"/>
            <a:chOff x="3298670" y="4960087"/>
            <a:chExt cx="2273205" cy="796739"/>
          </a:xfrm>
        </p:grpSpPr>
        <p:pic>
          <p:nvPicPr>
            <p:cNvPr id="24" name="Picture 23">
              <a:extLst>
                <a:ext uri="{FF2B5EF4-FFF2-40B4-BE49-F238E27FC236}">
                  <a16:creationId xmlns:a16="http://schemas.microsoft.com/office/drawing/2014/main" id="{7E4E70F3-5CE3-F978-9F32-AAB2C245CDB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670" y="4960087"/>
              <a:ext cx="796739" cy="796739"/>
            </a:xfrm>
            <a:prstGeom prst="rect">
              <a:avLst/>
            </a:prstGeom>
          </p:spPr>
        </p:pic>
        <p:sp>
          <p:nvSpPr>
            <p:cNvPr id="26" name="TextBox 25">
              <a:extLst>
                <a:ext uri="{FF2B5EF4-FFF2-40B4-BE49-F238E27FC236}">
                  <a16:creationId xmlns:a16="http://schemas.microsoft.com/office/drawing/2014/main" id="{1195F28B-C6AC-EDE0-D8E6-22C8F99ABF79}"/>
                </a:ext>
              </a:extLst>
            </p:cNvPr>
            <p:cNvSpPr txBox="1"/>
            <p:nvPr/>
          </p:nvSpPr>
          <p:spPr>
            <a:xfrm>
              <a:off x="4081852" y="5196874"/>
              <a:ext cx="1490023" cy="323165"/>
            </a:xfrm>
            <a:prstGeom prst="rect">
              <a:avLst/>
            </a:prstGeom>
            <a:noFill/>
          </p:spPr>
          <p:txBody>
            <a:bodyPr wrap="none" rtlCol="0">
              <a:spAutoFit/>
            </a:bodyPr>
            <a:lstStyle/>
            <a:p>
              <a:r>
                <a:rPr lang="de-DE" sz="1500" dirty="0">
                  <a:latin typeface="+mj-lt"/>
                </a:rPr>
                <a:t>Schadstoffmobil </a:t>
              </a:r>
            </a:p>
          </p:txBody>
        </p:sp>
      </p:grpSp>
      <p:pic>
        <p:nvPicPr>
          <p:cNvPr id="18" name="Picture 17" descr="Deutschlandkarte Empfohlener Entsorgungsweg für Arzneimittelreste – Recyclinghöfe">
            <a:extLst>
              <a:ext uri="{FF2B5EF4-FFF2-40B4-BE49-F238E27FC236}">
                <a16:creationId xmlns:a16="http://schemas.microsoft.com/office/drawing/2014/main" id="{7D0B981E-2E3A-0389-6392-9598B521A4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62492" y="1263940"/>
            <a:ext cx="2658824" cy="3514247"/>
          </a:xfrm>
          <a:prstGeom prst="rect">
            <a:avLst/>
          </a:prstGeom>
        </p:spPr>
      </p:pic>
      <p:grpSp>
        <p:nvGrpSpPr>
          <p:cNvPr id="34" name="Group 33" descr="Symbol Recyclinghof">
            <a:extLst>
              <a:ext uri="{FF2B5EF4-FFF2-40B4-BE49-F238E27FC236}">
                <a16:creationId xmlns:a16="http://schemas.microsoft.com/office/drawing/2014/main" id="{78BCE86E-650C-2CE8-669E-3CBF1D6FB515}"/>
              </a:ext>
            </a:extLst>
          </p:cNvPr>
          <p:cNvGrpSpPr/>
          <p:nvPr/>
        </p:nvGrpSpPr>
        <p:grpSpPr>
          <a:xfrm>
            <a:off x="6347442" y="4960087"/>
            <a:ext cx="1997553" cy="796739"/>
            <a:chOff x="6038400" y="4960087"/>
            <a:chExt cx="1997553" cy="796739"/>
          </a:xfrm>
        </p:grpSpPr>
        <p:pic>
          <p:nvPicPr>
            <p:cNvPr id="28" name="Picture 27">
              <a:extLst>
                <a:ext uri="{FF2B5EF4-FFF2-40B4-BE49-F238E27FC236}">
                  <a16:creationId xmlns:a16="http://schemas.microsoft.com/office/drawing/2014/main" id="{F75277C6-258A-BC4D-98E2-381D6D32616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38400" y="4960087"/>
              <a:ext cx="796739" cy="796739"/>
            </a:xfrm>
            <a:prstGeom prst="rect">
              <a:avLst/>
            </a:prstGeom>
          </p:spPr>
        </p:pic>
        <p:sp>
          <p:nvSpPr>
            <p:cNvPr id="29" name="TextBox 28">
              <a:extLst>
                <a:ext uri="{FF2B5EF4-FFF2-40B4-BE49-F238E27FC236}">
                  <a16:creationId xmlns:a16="http://schemas.microsoft.com/office/drawing/2014/main" id="{D8184815-C04E-D171-079C-9CE7E084C7DF}"/>
                </a:ext>
              </a:extLst>
            </p:cNvPr>
            <p:cNvSpPr txBox="1"/>
            <p:nvPr/>
          </p:nvSpPr>
          <p:spPr>
            <a:xfrm>
              <a:off x="6821582" y="5196874"/>
              <a:ext cx="1214371" cy="323165"/>
            </a:xfrm>
            <a:prstGeom prst="rect">
              <a:avLst/>
            </a:prstGeom>
            <a:noFill/>
          </p:spPr>
          <p:txBody>
            <a:bodyPr wrap="none" rtlCol="0">
              <a:spAutoFit/>
            </a:bodyPr>
            <a:lstStyle/>
            <a:p>
              <a:r>
                <a:rPr lang="de-DE" sz="1500" dirty="0">
                  <a:latin typeface="+mj-lt"/>
                </a:rPr>
                <a:t>Recyclinghof </a:t>
              </a:r>
            </a:p>
          </p:txBody>
        </p:sp>
      </p:grpSp>
      <p:pic>
        <p:nvPicPr>
          <p:cNvPr id="20" name="Picture 19" descr="Deutschlandkarte Empfohlener Entsorgungsweg für Arzneimittelreste – Apotheke">
            <a:extLst>
              <a:ext uri="{FF2B5EF4-FFF2-40B4-BE49-F238E27FC236}">
                <a16:creationId xmlns:a16="http://schemas.microsoft.com/office/drawing/2014/main" id="{C15D94F2-00A6-A2DC-AE2E-FA186E29D0E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868781" y="1263940"/>
            <a:ext cx="2656019" cy="3514247"/>
          </a:xfrm>
          <a:prstGeom prst="rect">
            <a:avLst/>
          </a:prstGeom>
        </p:spPr>
      </p:pic>
      <p:grpSp>
        <p:nvGrpSpPr>
          <p:cNvPr id="33" name="Group 32" descr="Symbol Apotheke">
            <a:extLst>
              <a:ext uri="{FF2B5EF4-FFF2-40B4-BE49-F238E27FC236}">
                <a16:creationId xmlns:a16="http://schemas.microsoft.com/office/drawing/2014/main" id="{732DB2EB-068F-0D9B-2346-3810268816CF}"/>
              </a:ext>
            </a:extLst>
          </p:cNvPr>
          <p:cNvGrpSpPr/>
          <p:nvPr/>
        </p:nvGrpSpPr>
        <p:grpSpPr>
          <a:xfrm>
            <a:off x="9309479" y="4960087"/>
            <a:ext cx="1774622" cy="796739"/>
            <a:chOff x="9319150" y="4960087"/>
            <a:chExt cx="1774622" cy="796739"/>
          </a:xfrm>
        </p:grpSpPr>
        <p:pic>
          <p:nvPicPr>
            <p:cNvPr id="31" name="Picture 30">
              <a:extLst>
                <a:ext uri="{FF2B5EF4-FFF2-40B4-BE49-F238E27FC236}">
                  <a16:creationId xmlns:a16="http://schemas.microsoft.com/office/drawing/2014/main" id="{CD86454A-0EB6-9EF3-66B5-8D6EDC6DAC6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319150" y="4960087"/>
              <a:ext cx="796739" cy="796739"/>
            </a:xfrm>
            <a:prstGeom prst="rect">
              <a:avLst/>
            </a:prstGeom>
          </p:spPr>
        </p:pic>
        <p:sp>
          <p:nvSpPr>
            <p:cNvPr id="32" name="TextBox 31">
              <a:extLst>
                <a:ext uri="{FF2B5EF4-FFF2-40B4-BE49-F238E27FC236}">
                  <a16:creationId xmlns:a16="http://schemas.microsoft.com/office/drawing/2014/main" id="{5677328A-908F-F932-907D-ADD1CB5EFB6F}"/>
                </a:ext>
              </a:extLst>
            </p:cNvPr>
            <p:cNvSpPr txBox="1"/>
            <p:nvPr/>
          </p:nvSpPr>
          <p:spPr>
            <a:xfrm>
              <a:off x="10113824" y="5196874"/>
              <a:ext cx="979948" cy="323165"/>
            </a:xfrm>
            <a:prstGeom prst="rect">
              <a:avLst/>
            </a:prstGeom>
            <a:noFill/>
          </p:spPr>
          <p:txBody>
            <a:bodyPr wrap="none" rtlCol="0">
              <a:spAutoFit/>
            </a:bodyPr>
            <a:lstStyle/>
            <a:p>
              <a:r>
                <a:rPr lang="de-DE" sz="1500">
                  <a:latin typeface="+mj-lt"/>
                </a:rPr>
                <a:t>Apotheke </a:t>
              </a:r>
            </a:p>
          </p:txBody>
        </p:sp>
      </p:grpSp>
      <p:sp>
        <p:nvSpPr>
          <p:cNvPr id="12" name="Text Placeholder 11">
            <a:extLst>
              <a:ext uri="{FF2B5EF4-FFF2-40B4-BE49-F238E27FC236}">
                <a16:creationId xmlns:a16="http://schemas.microsoft.com/office/drawing/2014/main" id="{F0B4DB38-AD1D-4D14-4F22-865A95116801}"/>
              </a:ext>
            </a:extLst>
          </p:cNvPr>
          <p:cNvSpPr>
            <a:spLocks noGrp="1"/>
          </p:cNvSpPr>
          <p:nvPr>
            <p:ph type="body" sz="quarter" idx="15"/>
          </p:nvPr>
        </p:nvSpPr>
        <p:spPr>
          <a:xfrm>
            <a:off x="1992923" y="6195391"/>
            <a:ext cx="9569049" cy="511821"/>
          </a:xfrm>
        </p:spPr>
        <p:txBody>
          <a:bodyPr vert="horz" lIns="0" tIns="0" rIns="0" bIns="0" rtlCol="0" anchor="t">
            <a:noAutofit/>
          </a:bodyPr>
          <a:lstStyle/>
          <a:p>
            <a:r>
              <a:rPr lang="de-DE" dirty="0">
                <a:solidFill>
                  <a:srgbClr val="000000"/>
                </a:solidFill>
                <a:latin typeface="Calibri"/>
                <a:cs typeface="Calibri"/>
              </a:rPr>
              <a:t>Grafik: CC-BY 4.0 Umweltbundesamt, DECHEMA, Ecologic Institut 2023</a:t>
            </a:r>
          </a:p>
          <a:p>
            <a:r>
              <a:rPr lang="de-DE" dirty="0">
                <a:solidFill>
                  <a:srgbClr val="000000"/>
                </a:solidFill>
                <a:latin typeface="Calibri"/>
                <a:cs typeface="Calibri"/>
              </a:rPr>
              <a:t>Quelle: arzneimittelentsorgung.de (2024), </a:t>
            </a:r>
            <a:r>
              <a:rPr lang="de-DE" dirty="0">
                <a:solidFill>
                  <a:schemeClr val="accent2"/>
                </a:solidFill>
                <a:latin typeface="Calibri"/>
                <a:cs typeface="Calibri"/>
                <a:hlinkClick r:id="rId10">
                  <a:extLst>
                    <a:ext uri="{A12FA001-AC4F-418D-AE19-62706E023703}">
                      <ahyp:hlinkClr xmlns:ahyp="http://schemas.microsoft.com/office/drawing/2018/hyperlinkcolor" val="tx"/>
                    </a:ext>
                  </a:extLst>
                </a:hlinkClick>
              </a:rPr>
              <a:t>arzneimittelentsorgung.de</a:t>
            </a:r>
            <a:endParaRPr lang="en-US" dirty="0">
              <a:solidFill>
                <a:schemeClr val="accent2"/>
              </a:solidFill>
              <a:latin typeface="Calibri"/>
              <a:cs typeface="Calibri"/>
            </a:endParaRPr>
          </a:p>
          <a:p>
            <a:endParaRPr lang="de-DE" dirty="0">
              <a:solidFill>
                <a:schemeClr val="accent2"/>
              </a:solidFill>
              <a:latin typeface="Calibri"/>
              <a:cs typeface="Calibri"/>
            </a:endParaRPr>
          </a:p>
        </p:txBody>
      </p:sp>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3" name="Slide Number Placeholder 2">
            <a:extLst>
              <a:ext uri="{FF2B5EF4-FFF2-40B4-BE49-F238E27FC236}">
                <a16:creationId xmlns:a16="http://schemas.microsoft.com/office/drawing/2014/main" id="{0139D97F-C753-7391-9CA8-9AB2BB78D5A1}"/>
              </a:ext>
            </a:extLst>
          </p:cNvPr>
          <p:cNvSpPr>
            <a:spLocks noGrp="1"/>
          </p:cNvSpPr>
          <p:nvPr>
            <p:ph type="sldNum" sz="quarter" idx="12"/>
          </p:nvPr>
        </p:nvSpPr>
        <p:spPr/>
        <p:txBody>
          <a:bodyPr/>
          <a:lstStyle/>
          <a:p>
            <a:fld id="{4F0D2E71-061B-4E4D-BF94-C6A9FAAAA5EA}" type="slidenum">
              <a:rPr lang="de-DE" smtClean="0"/>
              <a:pPr/>
              <a:t>75</a:t>
            </a:fld>
            <a:endParaRPr lang="de-DE"/>
          </a:p>
        </p:txBody>
      </p:sp>
    </p:spTree>
    <p:extLst>
      <p:ext uri="{BB962C8B-B14F-4D97-AF65-F5344CB8AC3E}">
        <p14:creationId xmlns:p14="http://schemas.microsoft.com/office/powerpoint/2010/main" val="235128089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0">
            <a:extLst>
              <a:ext uri="{FF2B5EF4-FFF2-40B4-BE49-F238E27FC236}">
                <a16:creationId xmlns:a16="http://schemas.microsoft.com/office/drawing/2014/main" id="{9891729A-DBA0-F2D2-3BDF-7934D7830D5F}"/>
              </a:ext>
            </a:extLst>
          </p:cNvPr>
          <p:cNvSpPr txBox="1"/>
          <p:nvPr/>
        </p:nvSpPr>
        <p:spPr>
          <a:xfrm>
            <a:off x="10086627" y="0"/>
            <a:ext cx="1512167" cy="1076754"/>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err="1">
                <a:solidFill>
                  <a:schemeClr val="bg1"/>
                </a:solidFill>
                <a:latin typeface="+mj-lt"/>
                <a:ea typeface="Cambria"/>
              </a:rPr>
              <a:t>Sammlung</a:t>
            </a:r>
            <a:r>
              <a:rPr lang="en-US" sz="1400" b="1">
                <a:solidFill>
                  <a:schemeClr val="bg1"/>
                </a:solidFill>
                <a:latin typeface="+mj-lt"/>
                <a:ea typeface="Cambria"/>
              </a:rPr>
              <a:t> &amp; </a:t>
            </a:r>
            <a:r>
              <a:rPr lang="en-US" sz="1400" b="1" err="1">
                <a:solidFill>
                  <a:schemeClr val="bg1"/>
                </a:solidFill>
                <a:latin typeface="+mj-lt"/>
                <a:ea typeface="Cambria"/>
              </a:rPr>
              <a:t>Entsorgung</a:t>
            </a:r>
            <a:endParaRPr lang="en-US" sz="1400" b="1">
              <a:solidFill>
                <a:schemeClr val="bg1"/>
              </a:solidFill>
              <a:latin typeface="+mj-lt"/>
            </a:endParaRPr>
          </a:p>
        </p:txBody>
      </p:sp>
      <p:sp>
        <p:nvSpPr>
          <p:cNvPr id="2" name="Titel 1"/>
          <p:cNvSpPr>
            <a:spLocks noGrp="1"/>
          </p:cNvSpPr>
          <p:nvPr>
            <p:ph type="title"/>
          </p:nvPr>
        </p:nvSpPr>
        <p:spPr/>
        <p:txBody>
          <a:bodyPr/>
          <a:lstStyle/>
          <a:p>
            <a:pPr>
              <a:lnSpc>
                <a:spcPct val="100000"/>
              </a:lnSpc>
              <a:spcBef>
                <a:spcPts val="0"/>
              </a:spcBef>
            </a:pPr>
            <a:r>
              <a:rPr lang="de-DE">
                <a:latin typeface="Calibri"/>
                <a:cs typeface="Calibri"/>
              </a:rPr>
              <a:t>Arzneimittel im medizinischen Arbeitsalltag richtig entsorgen</a:t>
            </a:r>
            <a:endParaRPr lang="en-US"/>
          </a:p>
        </p:txBody>
      </p:sp>
      <p:sp>
        <p:nvSpPr>
          <p:cNvPr id="7" name="Rechteck 4">
            <a:extLst>
              <a:ext uri="{FF2B5EF4-FFF2-40B4-BE49-F238E27FC236}">
                <a16:creationId xmlns:a16="http://schemas.microsoft.com/office/drawing/2014/main" id="{B1C36EB7-FD96-88D7-9CA7-5DB548B6751C}"/>
              </a:ext>
            </a:extLst>
          </p:cNvPr>
          <p:cNvSpPr/>
          <p:nvPr/>
        </p:nvSpPr>
        <p:spPr>
          <a:xfrm>
            <a:off x="548978" y="1474106"/>
            <a:ext cx="7923217" cy="4632037"/>
          </a:xfrm>
          <a:prstGeom prst="rect">
            <a:avLst/>
          </a:prstGeom>
        </p:spPr>
        <p:txBody>
          <a:bodyPr wrap="square" lIns="0" tIns="45720" rIns="0" bIns="45720" anchor="t">
            <a:spAutoFit/>
          </a:bodyPr>
          <a:lstStyle/>
          <a:p>
            <a:pPr>
              <a:buClr>
                <a:schemeClr val="accent1"/>
              </a:buClr>
            </a:pPr>
            <a:r>
              <a:rPr lang="de-DE" sz="1500" b="1" dirty="0">
                <a:latin typeface="Calibri"/>
                <a:cs typeface="Calibri"/>
              </a:rPr>
              <a:t>In der Arztpraxis, Krankenhaus</a:t>
            </a:r>
            <a:endParaRPr lang="en-US" b="1" dirty="0">
              <a:ea typeface="Cambria"/>
            </a:endParaRPr>
          </a:p>
          <a:p>
            <a:pPr marL="285750" indent="-285750">
              <a:spcAft>
                <a:spcPts val="600"/>
              </a:spcAft>
              <a:buClr>
                <a:schemeClr val="accent1"/>
              </a:buClr>
              <a:buFont typeface="Arial" panose="020B0604020202020204" pitchFamily="34" charset="0"/>
              <a:buChar char="•"/>
            </a:pPr>
            <a:r>
              <a:rPr lang="de-DE" sz="1500" dirty="0">
                <a:latin typeface="Calibri"/>
                <a:cs typeface="Calibri"/>
              </a:rPr>
              <a:t>Flüssige Arzneiformen (nicht genutzte Reste z. B. nach einer Anwendung, verfallene Arzneimittel, …) niemals über den Ausguss entsorgen! Bitte so entsorgen wie feste/halbfeste Arzneiformen. </a:t>
            </a:r>
            <a:endParaRPr lang="de-DE" dirty="0">
              <a:latin typeface="Cambria"/>
              <a:ea typeface="Cambria"/>
              <a:cs typeface="Calibri"/>
            </a:endParaRPr>
          </a:p>
          <a:p>
            <a:pPr marL="285750" indent="-285750">
              <a:spcAft>
                <a:spcPts val="600"/>
              </a:spcAft>
              <a:buClr>
                <a:schemeClr val="accent1"/>
              </a:buClr>
              <a:buFont typeface="Arial" panose="020B0604020202020204" pitchFamily="34" charset="0"/>
              <a:buChar char="•"/>
            </a:pPr>
            <a:r>
              <a:rPr lang="de-DE" sz="1500" dirty="0">
                <a:latin typeface="Calibri"/>
                <a:cs typeface="Calibri"/>
              </a:rPr>
              <a:t>Betriebsinternen Arbeitsanweisungen folgen, dabei entsprechend die lokalen Entsorgungsvorgaben für Arztpraxen/Krankenhäuser zwingend berücksichtigen.</a:t>
            </a:r>
            <a:endParaRPr lang="de-DE" sz="1500" dirty="0">
              <a:latin typeface="Calibri"/>
              <a:ea typeface="Cambria"/>
              <a:cs typeface="Calibri"/>
            </a:endParaRPr>
          </a:p>
          <a:p>
            <a:pPr marL="285750" indent="-285750">
              <a:spcAft>
                <a:spcPts val="600"/>
              </a:spcAft>
              <a:buClr>
                <a:schemeClr val="accent1"/>
              </a:buClr>
              <a:buFont typeface="Arial" panose="020B0604020202020204" pitchFamily="34" charset="0"/>
              <a:buChar char="•"/>
            </a:pPr>
            <a:r>
              <a:rPr lang="de-DE" sz="1500" dirty="0">
                <a:latin typeface="Calibri"/>
                <a:cs typeface="Calibri"/>
              </a:rPr>
              <a:t>Ggf. Besondere Entsorgungsanforderungen bestimmter Wirkstoffgruppen (z. B. Zytostatika – Ausschluss von Eigengefährdung durch CMR-Stoffe) und Verbrauchsmaterialien (z. B. Nadeln – Gefahr durch Stichverletzungen) beachten.</a:t>
            </a:r>
            <a:endParaRPr lang="de-DE" dirty="0">
              <a:ea typeface="Cambria"/>
            </a:endParaRPr>
          </a:p>
          <a:p>
            <a:pPr marL="285750" indent="-285750">
              <a:buClr>
                <a:schemeClr val="accent1"/>
              </a:buClr>
              <a:buFont typeface="Arial" panose="020B0604020202020204" pitchFamily="34" charset="0"/>
              <a:buChar char="•"/>
            </a:pPr>
            <a:endParaRPr lang="de-DE" sz="1500" dirty="0">
              <a:latin typeface="Calibri"/>
              <a:cs typeface="Calibri"/>
            </a:endParaRPr>
          </a:p>
          <a:p>
            <a:pPr>
              <a:buClr>
                <a:schemeClr val="accent1"/>
              </a:buClr>
            </a:pPr>
            <a:r>
              <a:rPr lang="de-DE" sz="1500" b="1" dirty="0">
                <a:latin typeface="Calibri"/>
                <a:ea typeface="Cambria"/>
                <a:cs typeface="Calibri"/>
              </a:rPr>
              <a:t>Zuhause bei den Patienten*Patientinnen (bei Hausbesuchen durch Ärzte*innen, Pfleger*innen, etc.)</a:t>
            </a:r>
          </a:p>
          <a:p>
            <a:pPr marL="285750" indent="-285750">
              <a:spcAft>
                <a:spcPts val="600"/>
              </a:spcAft>
              <a:buClr>
                <a:schemeClr val="accent1"/>
              </a:buClr>
              <a:buFont typeface="Arial" panose="020B0604020202020204" pitchFamily="34" charset="0"/>
              <a:buChar char="•"/>
            </a:pPr>
            <a:r>
              <a:rPr lang="de-DE" sz="1500" dirty="0">
                <a:latin typeface="Calibri"/>
                <a:cs typeface="Calibri"/>
              </a:rPr>
              <a:t>Flüssige Arzneiformen (nicht genutzte Reste z. B. nach einer Anwendung, verfallene Arzneimittel, …) niemals über den Ausguss/Toilette entsorgen! Bitte so entsorgen wie feste/halbfeste Arzneiformen.</a:t>
            </a:r>
            <a:endParaRPr lang="de-DE" sz="1500" dirty="0">
              <a:latin typeface="Calibri"/>
              <a:ea typeface="Calibri"/>
              <a:cs typeface="Calibri"/>
            </a:endParaRPr>
          </a:p>
          <a:p>
            <a:pPr marL="285750" indent="-285750">
              <a:spcAft>
                <a:spcPts val="600"/>
              </a:spcAft>
              <a:buClr>
                <a:schemeClr val="accent1"/>
              </a:buClr>
              <a:buFont typeface="Arial" panose="020B0604020202020204" pitchFamily="34" charset="0"/>
              <a:buChar char="•"/>
            </a:pPr>
            <a:r>
              <a:rPr lang="de-DE" sz="1500" dirty="0">
                <a:latin typeface="Calibri"/>
                <a:ea typeface="Cambria"/>
                <a:cs typeface="Calibri"/>
              </a:rPr>
              <a:t>Interne Arbeitsanweisungen und lokale Entsorgungsmöglichkeiten beachten (z. B. Entsorgung über den Hausmüll, Apotheke, etc.).</a:t>
            </a:r>
          </a:p>
          <a:p>
            <a:pPr marL="285750" indent="-285750">
              <a:spcAft>
                <a:spcPts val="600"/>
              </a:spcAft>
              <a:buClr>
                <a:schemeClr val="accent1"/>
              </a:buClr>
              <a:buFont typeface="Arial" panose="020B0604020202020204" pitchFamily="34" charset="0"/>
              <a:buChar char="•"/>
            </a:pPr>
            <a:r>
              <a:rPr lang="de-DE" sz="1500" dirty="0">
                <a:latin typeface="Calibri"/>
                <a:ea typeface="Cambria"/>
                <a:cs typeface="Calibri"/>
              </a:rPr>
              <a:t>Ggf. besondere Entsorgungsanforderungen bestimmter Wirkstoffgruppen (z. B. Zytostatika – Ausschluss von Eigengefährdung durch CMR-Stoffe) und Verbrauchsmaterialien (z. B. Nadeln – Gefahr durch Stichverletzungen) beachten.  </a:t>
            </a:r>
          </a:p>
        </p:txBody>
      </p:sp>
      <p:pic>
        <p:nvPicPr>
          <p:cNvPr id="10" name="Picture 9" descr="Symbol Biogefährdung">
            <a:extLst>
              <a:ext uri="{FF2B5EF4-FFF2-40B4-BE49-F238E27FC236}">
                <a16:creationId xmlns:a16="http://schemas.microsoft.com/office/drawing/2014/main" id="{43B84518-31E2-CAAE-4059-D7BDC90B65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42598" y="2816722"/>
            <a:ext cx="670657" cy="586825"/>
          </a:xfrm>
          <a:prstGeom prst="rect">
            <a:avLst/>
          </a:prstGeom>
        </p:spPr>
      </p:pic>
      <p:sp>
        <p:nvSpPr>
          <p:cNvPr id="4" name="Textplatzhalter 3"/>
          <p:cNvSpPr>
            <a:spLocks noGrp="1"/>
          </p:cNvSpPr>
          <p:nvPr>
            <p:ph type="body" sz="quarter" idx="13"/>
          </p:nvPr>
        </p:nvSpPr>
        <p:spPr/>
        <p:txBody>
          <a:bodyPr vert="horz" lIns="0" tIns="0" rIns="0" bIns="0" rtlCol="0" anchor="t">
            <a:normAutofit/>
          </a:bodyPr>
          <a:lstStyle/>
          <a:p>
            <a:r>
              <a:rPr lang="de-DE">
                <a:latin typeface="Calibri"/>
                <a:ea typeface="Calibri"/>
                <a:cs typeface="Calibri"/>
              </a:rPr>
              <a:t>Lernziel: Maßnahmen zur Vermeidung von Arzneistoffeinträgen in die Umwelt</a:t>
            </a:r>
          </a:p>
          <a:p>
            <a:endParaRPr lang="de-DE">
              <a:latin typeface="Calibri"/>
              <a:ea typeface="Calibri"/>
              <a:cs typeface="Calibri"/>
            </a:endParaRPr>
          </a:p>
          <a:p>
            <a:endParaRPr lang="de-DE">
              <a:latin typeface="Calibri"/>
              <a:ea typeface="Calibri"/>
              <a:cs typeface="Calibri"/>
            </a:endParaRPr>
          </a:p>
          <a:p>
            <a:endParaRPr lang="de-DE">
              <a:latin typeface="Calibri"/>
              <a:ea typeface="Calibri"/>
              <a:cs typeface="Calibri"/>
            </a:endParaRPr>
          </a:p>
        </p:txBody>
      </p:sp>
      <p:sp>
        <p:nvSpPr>
          <p:cNvPr id="29" name="Slide Number Placeholder 2">
            <a:extLst>
              <a:ext uri="{FF2B5EF4-FFF2-40B4-BE49-F238E27FC236}">
                <a16:creationId xmlns:a16="http://schemas.microsoft.com/office/drawing/2014/main" id="{4BA82F18-AABC-0C92-30FC-37B43F715AC1}"/>
              </a:ext>
            </a:extLst>
          </p:cNvPr>
          <p:cNvSpPr>
            <a:spLocks noGrp="1"/>
          </p:cNvSpPr>
          <p:nvPr>
            <p:ph type="sldNum" sz="quarter" idx="12"/>
          </p:nvPr>
        </p:nvSpPr>
        <p:spPr>
          <a:xfrm>
            <a:off x="10822693" y="6597353"/>
            <a:ext cx="743017" cy="260648"/>
          </a:xfrm>
        </p:spPr>
        <p:txBody>
          <a:bodyPr/>
          <a:lstStyle/>
          <a:p>
            <a:fld id="{4F0D2E71-061B-4E4D-BF94-C6A9FAAAA5EA}" type="slidenum">
              <a:rPr lang="de-DE" smtClean="0"/>
              <a:pPr/>
              <a:t>76</a:t>
            </a:fld>
            <a:endParaRPr lang="de-DE"/>
          </a:p>
        </p:txBody>
      </p:sp>
    </p:spTree>
    <p:extLst>
      <p:ext uri="{BB962C8B-B14F-4D97-AF65-F5344CB8AC3E}">
        <p14:creationId xmlns:p14="http://schemas.microsoft.com/office/powerpoint/2010/main" val="6663085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28BC30AC-EFE2-AEB7-7EE2-CE3FC70D2ECB}"/>
              </a:ext>
            </a:extLst>
          </p:cNvPr>
          <p:cNvSpPr txBox="1"/>
          <p:nvPr/>
        </p:nvSpPr>
        <p:spPr>
          <a:xfrm>
            <a:off x="10086627" y="0"/>
            <a:ext cx="1512167" cy="1076754"/>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err="1">
                <a:solidFill>
                  <a:schemeClr val="bg1"/>
                </a:solidFill>
                <a:latin typeface="+mj-lt"/>
                <a:ea typeface="Cambria"/>
              </a:rPr>
              <a:t>Sammlung</a:t>
            </a:r>
            <a:r>
              <a:rPr lang="en-US" sz="1400" b="1">
                <a:solidFill>
                  <a:schemeClr val="bg1"/>
                </a:solidFill>
                <a:latin typeface="+mj-lt"/>
                <a:ea typeface="Cambria"/>
              </a:rPr>
              <a:t> &amp; </a:t>
            </a:r>
            <a:r>
              <a:rPr lang="en-US" sz="1400" b="1" err="1">
                <a:solidFill>
                  <a:schemeClr val="bg1"/>
                </a:solidFill>
                <a:latin typeface="+mj-lt"/>
                <a:ea typeface="Cambria"/>
              </a:rPr>
              <a:t>Entsorgung</a:t>
            </a:r>
            <a:endParaRPr lang="en-US" sz="1400" b="1">
              <a:solidFill>
                <a:schemeClr val="bg1"/>
              </a:solidFill>
              <a:latin typeface="+mj-lt"/>
            </a:endParaRPr>
          </a:p>
        </p:txBody>
      </p:sp>
      <p:sp>
        <p:nvSpPr>
          <p:cNvPr id="2" name="Titel 1"/>
          <p:cNvSpPr>
            <a:spLocks noGrp="1"/>
          </p:cNvSpPr>
          <p:nvPr>
            <p:ph type="title"/>
          </p:nvPr>
        </p:nvSpPr>
        <p:spPr/>
        <p:txBody>
          <a:bodyPr/>
          <a:lstStyle/>
          <a:p>
            <a:pPr>
              <a:lnSpc>
                <a:spcPct val="100000"/>
              </a:lnSpc>
              <a:spcBef>
                <a:spcPts val="0"/>
              </a:spcBef>
            </a:pPr>
            <a:r>
              <a:rPr lang="en-GB">
                <a:latin typeface="Calibri"/>
                <a:cs typeface="Calibri"/>
              </a:rPr>
              <a:t>Problem </a:t>
            </a:r>
            <a:r>
              <a:rPr lang="en-GB" err="1">
                <a:latin typeface="Calibri"/>
                <a:cs typeface="Calibri"/>
              </a:rPr>
              <a:t>Röntgenkontrastmittel</a:t>
            </a:r>
            <a:r>
              <a:rPr lang="en-GB">
                <a:latin typeface="Calibri"/>
                <a:cs typeface="Calibri"/>
              </a:rPr>
              <a:t> (RKM) – </a:t>
            </a:r>
            <a:r>
              <a:rPr lang="en-GB" err="1">
                <a:latin typeface="Calibri"/>
                <a:cs typeface="Calibri"/>
              </a:rPr>
              <a:t>Lösungsansätze</a:t>
            </a:r>
            <a:r>
              <a:rPr lang="en-GB">
                <a:latin typeface="Calibri"/>
                <a:cs typeface="Calibri"/>
              </a:rPr>
              <a:t> </a:t>
            </a:r>
            <a:endParaRPr lang="de-DE">
              <a:latin typeface="Calibri"/>
            </a:endParaRPr>
          </a:p>
        </p:txBody>
      </p:sp>
      <p:pic>
        <p:nvPicPr>
          <p:cNvPr id="6" name="Picture 5" descr="Thumbnail Säulendiagramm">
            <a:extLst>
              <a:ext uri="{FF2B5EF4-FFF2-40B4-BE49-F238E27FC236}">
                <a16:creationId xmlns:a16="http://schemas.microsoft.com/office/drawing/2014/main" id="{11DCEB16-6665-A767-E948-8D6115AA8E06}"/>
              </a:ext>
            </a:extLst>
          </p:cNvPr>
          <p:cNvPicPr>
            <a:picLocks noChangeAspect="1"/>
          </p:cNvPicPr>
          <p:nvPr/>
        </p:nvPicPr>
        <p:blipFill rotWithShape="1">
          <a:blip r:embed="rId2"/>
          <a:srcRect t="5390" r="64143" b="6105"/>
          <a:stretch/>
        </p:blipFill>
        <p:spPr>
          <a:xfrm>
            <a:off x="560323" y="1584935"/>
            <a:ext cx="1266831" cy="1625584"/>
          </a:xfrm>
          <a:prstGeom prst="rect">
            <a:avLst/>
          </a:prstGeom>
        </p:spPr>
      </p:pic>
      <p:sp>
        <p:nvSpPr>
          <p:cNvPr id="10" name="Rechteck 4">
            <a:extLst>
              <a:ext uri="{FF2B5EF4-FFF2-40B4-BE49-F238E27FC236}">
                <a16:creationId xmlns:a16="http://schemas.microsoft.com/office/drawing/2014/main" id="{8795C13B-7A7D-30B2-D9CD-DEB0CC01D673}"/>
              </a:ext>
            </a:extLst>
          </p:cNvPr>
          <p:cNvSpPr/>
          <p:nvPr/>
        </p:nvSpPr>
        <p:spPr>
          <a:xfrm>
            <a:off x="2243193" y="1477470"/>
            <a:ext cx="9292718" cy="1723549"/>
          </a:xfrm>
          <a:prstGeom prst="rect">
            <a:avLst/>
          </a:prstGeom>
        </p:spPr>
        <p:txBody>
          <a:bodyPr wrap="square" lIns="0" tIns="45720" rIns="0" bIns="45720" anchor="t">
            <a:spAutoFit/>
          </a:bodyPr>
          <a:lstStyle/>
          <a:p>
            <a:pPr defTabSz="449263">
              <a:spcBef>
                <a:spcPts val="300"/>
              </a:spcBef>
              <a:spcAft>
                <a:spcPts val="600"/>
              </a:spcAft>
              <a:tabLst>
                <a:tab pos="361950" algn="l"/>
              </a:tabLst>
            </a:pPr>
            <a:r>
              <a:rPr lang="de-DE" sz="1600" b="1">
                <a:latin typeface="+mj-lt"/>
              </a:rPr>
              <a:t>Problem:</a:t>
            </a:r>
            <a:endParaRPr lang="en-US" sz="1600"/>
          </a:p>
          <a:p>
            <a:pPr marL="342900" indent="-342900" defTabSz="449263">
              <a:spcBef>
                <a:spcPts val="300"/>
              </a:spcBef>
              <a:spcAft>
                <a:spcPts val="600"/>
              </a:spcAft>
              <a:buClr>
                <a:schemeClr val="accent1"/>
              </a:buClr>
              <a:buFont typeface="Arial" panose="020B0604020202020204" pitchFamily="34" charset="0"/>
              <a:buChar char="•"/>
              <a:tabLst>
                <a:tab pos="361950" algn="l"/>
              </a:tabLst>
            </a:pPr>
            <a:r>
              <a:rPr lang="de-DE" sz="1500">
                <a:latin typeface="+mj-lt"/>
                <a:cs typeface="Calibri"/>
              </a:rPr>
              <a:t>RKM werden schnell und vollständig ausgeschieden</a:t>
            </a:r>
            <a:endParaRPr lang="de-DE" sz="1500">
              <a:latin typeface="+mj-lt"/>
            </a:endParaRPr>
          </a:p>
          <a:p>
            <a:pPr marL="342900" indent="-342900" defTabSz="449263">
              <a:spcBef>
                <a:spcPts val="300"/>
              </a:spcBef>
              <a:spcAft>
                <a:spcPts val="600"/>
              </a:spcAft>
              <a:buClr>
                <a:schemeClr val="accent1"/>
              </a:buClr>
              <a:buFont typeface="Arial" panose="020B0604020202020204" pitchFamily="34" charset="0"/>
              <a:buChar char="•"/>
              <a:tabLst>
                <a:tab pos="361950" algn="l"/>
              </a:tabLst>
            </a:pPr>
            <a:r>
              <a:rPr lang="de-DE" sz="1500">
                <a:latin typeface="+mj-lt"/>
              </a:rPr>
              <a:t>RKM nur schwer abbaubar </a:t>
            </a:r>
            <a:r>
              <a:rPr lang="de-DE" sz="1500">
                <a:latin typeface="wingdings"/>
                <a:cs typeface="Calibri"/>
                <a:sym typeface="wingdings"/>
              </a:rPr>
              <a:t>à</a:t>
            </a:r>
            <a:r>
              <a:rPr lang="de-DE" sz="1500">
                <a:latin typeface="+mj-lt"/>
                <a:cs typeface="Calibri"/>
              </a:rPr>
              <a:t> Funde von RKM und deren Abbauprodukte in Oberflächen- und sogar Trinkwasser</a:t>
            </a:r>
            <a:endParaRPr lang="de-DE"/>
          </a:p>
          <a:p>
            <a:pPr marL="342900" indent="-342900" defTabSz="449263">
              <a:spcBef>
                <a:spcPts val="300"/>
              </a:spcBef>
              <a:spcAft>
                <a:spcPts val="600"/>
              </a:spcAft>
              <a:buClr>
                <a:schemeClr val="accent1"/>
              </a:buClr>
              <a:buFont typeface="Arial" panose="020B0604020202020204" pitchFamily="34" charset="0"/>
              <a:buChar char="•"/>
              <a:tabLst>
                <a:tab pos="361950" algn="l"/>
              </a:tabLst>
            </a:pPr>
            <a:r>
              <a:rPr lang="de-DE" sz="1500">
                <a:latin typeface="Calibri"/>
                <a:ea typeface="Cambria"/>
                <a:cs typeface="Calibri"/>
              </a:rPr>
              <a:t>Auch Vierte Reinigungsstufe eliminiert RKM nicht effektiv</a:t>
            </a:r>
          </a:p>
          <a:p>
            <a:pPr marL="342900" indent="-342900" defTabSz="449263">
              <a:spcBef>
                <a:spcPts val="300"/>
              </a:spcBef>
              <a:spcAft>
                <a:spcPts val="600"/>
              </a:spcAft>
              <a:buClr>
                <a:schemeClr val="accent1"/>
              </a:buClr>
              <a:buFont typeface="Arial" panose="020B0604020202020204" pitchFamily="34" charset="0"/>
              <a:buChar char="•"/>
              <a:tabLst>
                <a:tab pos="361950" algn="l"/>
              </a:tabLst>
            </a:pPr>
            <a:r>
              <a:rPr lang="de-DE" sz="1500">
                <a:latin typeface="Calibri"/>
                <a:ea typeface="Cambria"/>
                <a:cs typeface="Calibri"/>
              </a:rPr>
              <a:t>Hinweise auf problematische Transformationsprodukte durch Ozonung</a:t>
            </a:r>
          </a:p>
        </p:txBody>
      </p:sp>
      <p:pic>
        <p:nvPicPr>
          <p:cNvPr id="13" name="Picture 12" descr="Foto Urinbeutel">
            <a:extLst>
              <a:ext uri="{FF2B5EF4-FFF2-40B4-BE49-F238E27FC236}">
                <a16:creationId xmlns:a16="http://schemas.microsoft.com/office/drawing/2014/main" id="{B337C1D6-D1D3-D1CC-AD04-BC11622F2BCF}"/>
              </a:ext>
            </a:extLst>
          </p:cNvPr>
          <p:cNvPicPr>
            <a:picLocks noChangeAspect="1"/>
          </p:cNvPicPr>
          <p:nvPr/>
        </p:nvPicPr>
        <p:blipFill>
          <a:blip r:embed="rId3"/>
          <a:stretch>
            <a:fillRect/>
          </a:stretch>
        </p:blipFill>
        <p:spPr>
          <a:xfrm>
            <a:off x="629866" y="3721489"/>
            <a:ext cx="1133528" cy="2250966"/>
          </a:xfrm>
          <a:prstGeom prst="rect">
            <a:avLst/>
          </a:prstGeom>
        </p:spPr>
      </p:pic>
      <p:sp>
        <p:nvSpPr>
          <p:cNvPr id="11" name="Rechteck 4">
            <a:extLst>
              <a:ext uri="{FF2B5EF4-FFF2-40B4-BE49-F238E27FC236}">
                <a16:creationId xmlns:a16="http://schemas.microsoft.com/office/drawing/2014/main" id="{C8654AC4-1EB1-3186-652A-2EB02F380A80}"/>
              </a:ext>
            </a:extLst>
          </p:cNvPr>
          <p:cNvSpPr/>
          <p:nvPr/>
        </p:nvSpPr>
        <p:spPr>
          <a:xfrm>
            <a:off x="2242963" y="3533375"/>
            <a:ext cx="8776729" cy="2531462"/>
          </a:xfrm>
          <a:prstGeom prst="rect">
            <a:avLst/>
          </a:prstGeom>
        </p:spPr>
        <p:txBody>
          <a:bodyPr wrap="square" lIns="0" tIns="45720" rIns="0" bIns="45720" anchor="t">
            <a:spAutoFit/>
          </a:bodyPr>
          <a:lstStyle/>
          <a:p>
            <a:pPr defTabSz="449263">
              <a:spcBef>
                <a:spcPts val="300"/>
              </a:spcBef>
              <a:spcAft>
                <a:spcPts val="600"/>
              </a:spcAft>
              <a:tabLst>
                <a:tab pos="361950" algn="l"/>
              </a:tabLst>
            </a:pPr>
            <a:r>
              <a:rPr lang="de-DE" sz="1600" b="1" dirty="0">
                <a:latin typeface="+mj-lt"/>
              </a:rPr>
              <a:t>Lösung:</a:t>
            </a:r>
            <a:endParaRPr lang="en-US" sz="1600" dirty="0">
              <a:ea typeface="Cambria"/>
            </a:endParaRPr>
          </a:p>
          <a:p>
            <a:pPr marL="342900" indent="-342900" defTabSz="449263">
              <a:spcBef>
                <a:spcPts val="300"/>
              </a:spcBef>
              <a:spcAft>
                <a:spcPts val="600"/>
              </a:spcAft>
              <a:buClr>
                <a:schemeClr val="accent1"/>
              </a:buClr>
              <a:buFont typeface="Arial" panose="020B0604020202020204" pitchFamily="34" charset="0"/>
              <a:buChar char="•"/>
              <a:tabLst>
                <a:tab pos="361950" algn="l"/>
              </a:tabLst>
            </a:pPr>
            <a:r>
              <a:rPr lang="de-DE" sz="1500" dirty="0">
                <a:latin typeface="+mj-lt"/>
              </a:rPr>
              <a:t>Urinseparation in ersten Stunden nach RKM-Gabe </a:t>
            </a:r>
            <a:r>
              <a:rPr lang="de-DE" sz="1500" dirty="0"/>
              <a:t>–</a:t>
            </a:r>
            <a:r>
              <a:rPr lang="de-DE" sz="1500" dirty="0">
                <a:latin typeface="+mj-lt"/>
              </a:rPr>
              <a:t> mittels Urinbeutel oder (stationärer) Trenntoiletten</a:t>
            </a:r>
            <a:endParaRPr lang="de-DE" sz="1500" dirty="0">
              <a:latin typeface="+mj-lt"/>
              <a:cs typeface="Calibri"/>
            </a:endParaRPr>
          </a:p>
          <a:p>
            <a:pPr marL="342900" indent="-342900" defTabSz="449263">
              <a:spcBef>
                <a:spcPts val="300"/>
              </a:spcBef>
              <a:spcAft>
                <a:spcPts val="600"/>
              </a:spcAft>
              <a:buClr>
                <a:schemeClr val="accent1"/>
              </a:buClr>
              <a:buFont typeface="Arial" panose="020B0604020202020204" pitchFamily="34" charset="0"/>
              <a:buChar char="•"/>
              <a:tabLst>
                <a:tab pos="361950" algn="l"/>
              </a:tabLst>
            </a:pPr>
            <a:r>
              <a:rPr lang="de-DE" sz="1500" dirty="0">
                <a:latin typeface="Calibri"/>
                <a:ea typeface="Cambria"/>
                <a:cs typeface="Calibri"/>
              </a:rPr>
              <a:t>Bisher erfolgreich getestet in Pilotprojekten: </a:t>
            </a:r>
            <a:r>
              <a:rPr lang="de-DE" sz="1500" dirty="0">
                <a:solidFill>
                  <a:schemeClr val="accent2"/>
                </a:solidFill>
                <a:latin typeface="Calibri"/>
                <a:ea typeface="Cambria"/>
                <a:cs typeface="Calibri"/>
                <a:hlinkClick r:id="rId4">
                  <a:extLst>
                    <a:ext uri="{A12FA001-AC4F-418D-AE19-62706E023703}">
                      <ahyp:hlinkClr xmlns:ahyp="http://schemas.microsoft.com/office/drawing/2018/hyperlinkcolor" val="tx"/>
                    </a:ext>
                  </a:extLst>
                </a:hlinkClick>
              </a:rPr>
              <a:t>www.merkmal-ruhr.de</a:t>
            </a:r>
            <a:r>
              <a:rPr lang="de-DE" sz="1500" dirty="0">
                <a:solidFill>
                  <a:schemeClr val="accent2"/>
                </a:solidFill>
                <a:latin typeface="Calibri"/>
                <a:ea typeface="Cambria"/>
                <a:cs typeface="Calibri"/>
              </a:rPr>
              <a:t> </a:t>
            </a:r>
            <a:r>
              <a:rPr lang="de-DE" sz="1500" dirty="0"/>
              <a:t> –</a:t>
            </a:r>
            <a:r>
              <a:rPr lang="de-DE" sz="1500" dirty="0">
                <a:latin typeface="Calibri"/>
                <a:ea typeface="Cambria"/>
                <a:cs typeface="Calibri"/>
              </a:rPr>
              <a:t> Halbierung der RKM-Fracht in Gewässer, </a:t>
            </a:r>
            <a:r>
              <a:rPr lang="de-DE" sz="1500" dirty="0" err="1">
                <a:latin typeface="Calibri"/>
                <a:ea typeface="Cambria"/>
                <a:cs typeface="Calibri"/>
              </a:rPr>
              <a:t>MindEr</a:t>
            </a:r>
            <a:endParaRPr lang="de-DE" sz="1500" dirty="0">
              <a:latin typeface="Calibri"/>
              <a:ea typeface="Cambria"/>
              <a:cs typeface="Calibri"/>
            </a:endParaRPr>
          </a:p>
          <a:p>
            <a:pPr marL="342900" indent="-342900" defTabSz="449263">
              <a:spcBef>
                <a:spcPts val="300"/>
              </a:spcBef>
              <a:spcAft>
                <a:spcPts val="600"/>
              </a:spcAft>
              <a:buClr>
                <a:schemeClr val="accent1"/>
              </a:buClr>
              <a:buFont typeface="Arial" panose="020B0604020202020204" pitchFamily="34" charset="0"/>
              <a:buChar char="•"/>
              <a:tabLst>
                <a:tab pos="361950" algn="l"/>
              </a:tabLst>
            </a:pPr>
            <a:r>
              <a:rPr lang="de-DE" sz="1500" dirty="0">
                <a:latin typeface="Calibri"/>
                <a:ea typeface="Cambria"/>
                <a:cs typeface="Calibri"/>
              </a:rPr>
              <a:t>Hürden in der Praxis: zeitlicher Mehraufwand für Personal, Kostenübernahme für Urinbeutel und für Entsorgung ungeklärt</a:t>
            </a:r>
          </a:p>
          <a:p>
            <a:pPr marL="342900" indent="-342900" defTabSz="449263">
              <a:spcBef>
                <a:spcPts val="300"/>
              </a:spcBef>
              <a:spcAft>
                <a:spcPts val="600"/>
              </a:spcAft>
              <a:buClr>
                <a:schemeClr val="accent1"/>
              </a:buClr>
              <a:buFont typeface="Arial" panose="020B0604020202020204" pitchFamily="34" charset="0"/>
              <a:buChar char="•"/>
              <a:tabLst>
                <a:tab pos="361950" algn="l"/>
              </a:tabLst>
            </a:pPr>
            <a:r>
              <a:rPr lang="de-DE" sz="1500" dirty="0">
                <a:latin typeface="Calibri"/>
                <a:ea typeface="Cambria"/>
                <a:cs typeface="Calibri"/>
              </a:rPr>
              <a:t>Positiver Sekundäreffekt: </a:t>
            </a:r>
            <a:r>
              <a:rPr lang="de-DE" sz="1500" dirty="0" err="1">
                <a:latin typeface="Calibri"/>
                <a:ea typeface="Cambria"/>
                <a:cs typeface="Calibri"/>
              </a:rPr>
              <a:t>Iodrecycling</a:t>
            </a:r>
            <a:r>
              <a:rPr lang="de-DE" sz="1500" dirty="0">
                <a:latin typeface="Calibri"/>
                <a:ea typeface="Cambria"/>
                <a:cs typeface="Calibri"/>
              </a:rPr>
              <a:t> aus Sammelurin</a:t>
            </a:r>
          </a:p>
          <a:p>
            <a:pPr marL="342900" indent="-342900" defTabSz="449263">
              <a:spcBef>
                <a:spcPts val="300"/>
              </a:spcBef>
              <a:spcAft>
                <a:spcPts val="600"/>
              </a:spcAft>
              <a:buClr>
                <a:srgbClr val="00589C"/>
              </a:buClr>
              <a:buFont typeface="Wingdings"/>
              <a:buChar char="§"/>
              <a:tabLst>
                <a:tab pos="361950" algn="l"/>
              </a:tabLst>
            </a:pPr>
            <a:endParaRPr lang="de-DE" sz="1500" dirty="0">
              <a:latin typeface="Calibri"/>
              <a:ea typeface="Cambria"/>
              <a:cs typeface="Calibri"/>
            </a:endParaRPr>
          </a:p>
        </p:txBody>
      </p:sp>
      <p:sp>
        <p:nvSpPr>
          <p:cNvPr id="12" name="Text Placeholder 11">
            <a:extLst>
              <a:ext uri="{FF2B5EF4-FFF2-40B4-BE49-F238E27FC236}">
                <a16:creationId xmlns:a16="http://schemas.microsoft.com/office/drawing/2014/main" id="{F0B4DB38-AD1D-4D14-4F22-865A95116801}"/>
              </a:ext>
            </a:extLst>
          </p:cNvPr>
          <p:cNvSpPr>
            <a:spLocks noGrp="1"/>
          </p:cNvSpPr>
          <p:nvPr>
            <p:ph type="body" sz="quarter" idx="15"/>
          </p:nvPr>
        </p:nvSpPr>
        <p:spPr>
          <a:xfrm>
            <a:off x="797169" y="6245101"/>
            <a:ext cx="10797933" cy="284951"/>
          </a:xfrm>
        </p:spPr>
        <p:txBody>
          <a:bodyPr vert="horz" lIns="0" tIns="0" rIns="0" bIns="0" rtlCol="0" anchor="t">
            <a:noAutofit/>
          </a:bodyPr>
          <a:lstStyle/>
          <a:p>
            <a:r>
              <a:rPr lang="en-US" sz="1000" dirty="0" err="1">
                <a:latin typeface="Calibri"/>
                <a:ea typeface="Cambria"/>
                <a:cs typeface="Calibri"/>
              </a:rPr>
              <a:t>Quellen</a:t>
            </a:r>
            <a:r>
              <a:rPr lang="en-US" sz="1000" dirty="0">
                <a:latin typeface="Calibri"/>
                <a:ea typeface="Cambria"/>
                <a:cs typeface="Calibri"/>
              </a:rPr>
              <a:t>: </a:t>
            </a:r>
            <a:r>
              <a:rPr lang="en-US" sz="1000" dirty="0" err="1">
                <a:latin typeface="Calibri"/>
                <a:ea typeface="Cambria"/>
                <a:cs typeface="Calibri"/>
              </a:rPr>
              <a:t>Thöne</a:t>
            </a:r>
            <a:r>
              <a:rPr lang="en-US" sz="1000" dirty="0">
                <a:latin typeface="Calibri"/>
                <a:ea typeface="Cambria"/>
                <a:cs typeface="Calibri"/>
              </a:rPr>
              <a:t>, V. et al. (2018</a:t>
            </a:r>
            <a:r>
              <a:rPr lang="en-US" dirty="0">
                <a:latin typeface="Calibri"/>
                <a:ea typeface="Cambria"/>
                <a:cs typeface="Calibri"/>
              </a:rPr>
              <a:t>),</a:t>
            </a:r>
            <a:r>
              <a:rPr lang="en-US" sz="1000" dirty="0">
                <a:latin typeface="Calibri"/>
                <a:ea typeface="Cambria"/>
                <a:cs typeface="Calibri"/>
              </a:rPr>
              <a:t> </a:t>
            </a:r>
            <a:r>
              <a:rPr lang="en-US" dirty="0">
                <a:latin typeface="Calibri"/>
                <a:ea typeface="Cambria"/>
                <a:cs typeface="Calibri"/>
              </a:rPr>
              <a:t>DBU-</a:t>
            </a:r>
            <a:r>
              <a:rPr lang="en-US" dirty="0" err="1">
                <a:latin typeface="Calibri"/>
                <a:ea typeface="Cambria"/>
                <a:cs typeface="Calibri"/>
              </a:rPr>
              <a:t>Aktenzeichen</a:t>
            </a:r>
            <a:r>
              <a:rPr lang="en-US" sz="1000" dirty="0">
                <a:latin typeface="Calibri"/>
                <a:ea typeface="Cambria"/>
                <a:cs typeface="Calibri"/>
              </a:rPr>
              <a:t> 33333/01-23; </a:t>
            </a:r>
            <a:r>
              <a:rPr lang="en-US" dirty="0">
                <a:solidFill>
                  <a:schemeClr val="accent2"/>
                </a:solidFill>
                <a:latin typeface="Calibri"/>
                <a:ea typeface="Cambria"/>
                <a:cs typeface="Calibri"/>
                <a:hlinkClick r:id="rId5">
                  <a:extLst>
                    <a:ext uri="{A12FA001-AC4F-418D-AE19-62706E023703}">
                      <ahyp:hlinkClr xmlns:ahyp="http://schemas.microsoft.com/office/drawing/2018/hyperlinkcolor" val="tx"/>
                    </a:ext>
                  </a:extLst>
                </a:hlinkClick>
              </a:rPr>
              <a:t>www</a:t>
            </a:r>
            <a:r>
              <a:rPr lang="en-US" sz="1000" dirty="0">
                <a:solidFill>
                  <a:schemeClr val="accent2"/>
                </a:solidFill>
                <a:latin typeface="Calibri"/>
                <a:ea typeface="Cambria"/>
                <a:cs typeface="Calibri"/>
                <a:hlinkClick r:id="rId5">
                  <a:extLst>
                    <a:ext uri="{A12FA001-AC4F-418D-AE19-62706E023703}">
                      <ahyp:hlinkClr xmlns:ahyp="http://schemas.microsoft.com/office/drawing/2018/hyperlinkcolor" val="tx"/>
                    </a:ext>
                  </a:extLst>
                </a:hlinkClick>
              </a:rPr>
              <a:t>.dbu.de/projekt_33333/01_db_2409.html</a:t>
            </a:r>
            <a:endParaRPr lang="en-US" sz="1000" dirty="0">
              <a:solidFill>
                <a:schemeClr val="accent2"/>
              </a:solidFill>
              <a:latin typeface="Calibri"/>
              <a:ea typeface="Cambria"/>
              <a:cs typeface="Calibri"/>
            </a:endParaRPr>
          </a:p>
          <a:p>
            <a:r>
              <a:rPr lang="en-US" sz="1000" dirty="0" err="1">
                <a:latin typeface="Calibri"/>
                <a:ea typeface="Cambria"/>
                <a:cs typeface="Calibri"/>
              </a:rPr>
              <a:t>Projekt</a:t>
            </a:r>
            <a:r>
              <a:rPr lang="en-US" sz="1000" dirty="0">
                <a:latin typeface="Calibri"/>
                <a:ea typeface="Cambria"/>
                <a:cs typeface="Calibri"/>
              </a:rPr>
              <a:t> </a:t>
            </a:r>
            <a:r>
              <a:rPr lang="en-US" sz="1000" dirty="0" err="1">
                <a:latin typeface="Calibri"/>
                <a:ea typeface="Cambria"/>
                <a:cs typeface="Calibri"/>
              </a:rPr>
              <a:t>MindER</a:t>
            </a:r>
            <a:r>
              <a:rPr lang="en-US" dirty="0">
                <a:latin typeface="Calibri"/>
                <a:ea typeface="Cambria"/>
                <a:cs typeface="Calibri"/>
              </a:rPr>
              <a:t> (2022), </a:t>
            </a:r>
            <a:r>
              <a:rPr lang="en-US" sz="1000" dirty="0">
                <a:solidFill>
                  <a:schemeClr val="accent2"/>
                </a:solidFill>
                <a:latin typeface="Calibri"/>
                <a:ea typeface="Cambria"/>
                <a:cs typeface="Calibri"/>
                <a:hlinkClick r:id="rId6">
                  <a:extLst>
                    <a:ext uri="{A12FA001-AC4F-418D-AE19-62706E023703}">
                      <ahyp:hlinkClr xmlns:ahyp="http://schemas.microsoft.com/office/drawing/2018/hyperlinkcolor" val="tx"/>
                    </a:ext>
                  </a:extLst>
                </a:hlinkClick>
              </a:rPr>
              <a:t>www.isi.fraunhofer.de/de/competence-center/nachhaltigkeit-infrastruktursysteme/projekte/minder.html</a:t>
            </a:r>
            <a:r>
              <a:rPr lang="en-US" dirty="0">
                <a:latin typeface="Calibri"/>
                <a:ea typeface="Cambria"/>
                <a:cs typeface="Calibri"/>
              </a:rPr>
              <a:t>, </a:t>
            </a:r>
            <a:r>
              <a:rPr lang="en-US" dirty="0" err="1">
                <a:latin typeface="Calibri"/>
                <a:ea typeface="Cambria"/>
                <a:cs typeface="Calibri"/>
              </a:rPr>
              <a:t>abgerufen</a:t>
            </a:r>
            <a:r>
              <a:rPr lang="en-US" dirty="0">
                <a:latin typeface="Calibri"/>
                <a:ea typeface="Cambria"/>
                <a:cs typeface="Calibri"/>
              </a:rPr>
              <a:t> am 07.11.2024</a:t>
            </a:r>
          </a:p>
        </p:txBody>
      </p:sp>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3" name="Slide Number Placeholder 2">
            <a:extLst>
              <a:ext uri="{FF2B5EF4-FFF2-40B4-BE49-F238E27FC236}">
                <a16:creationId xmlns:a16="http://schemas.microsoft.com/office/drawing/2014/main" id="{0139D97F-C753-7391-9CA8-9AB2BB78D5A1}"/>
              </a:ext>
            </a:extLst>
          </p:cNvPr>
          <p:cNvSpPr>
            <a:spLocks noGrp="1"/>
          </p:cNvSpPr>
          <p:nvPr>
            <p:ph type="sldNum" sz="quarter" idx="12"/>
          </p:nvPr>
        </p:nvSpPr>
        <p:spPr/>
        <p:txBody>
          <a:bodyPr/>
          <a:lstStyle/>
          <a:p>
            <a:fld id="{4F0D2E71-061B-4E4D-BF94-C6A9FAAAA5EA}" type="slidenum">
              <a:rPr lang="de-DE" smtClean="0"/>
              <a:pPr/>
              <a:t>77</a:t>
            </a:fld>
            <a:endParaRPr lang="de-DE"/>
          </a:p>
        </p:txBody>
      </p:sp>
    </p:spTree>
    <p:extLst>
      <p:ext uri="{BB962C8B-B14F-4D97-AF65-F5344CB8AC3E}">
        <p14:creationId xmlns:p14="http://schemas.microsoft.com/office/powerpoint/2010/main" val="414880913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28BC30AC-EFE2-AEB7-7EE2-CE3FC70D2ECB}"/>
              </a:ext>
            </a:extLst>
          </p:cNvPr>
          <p:cNvSpPr txBox="1"/>
          <p:nvPr/>
        </p:nvSpPr>
        <p:spPr>
          <a:xfrm>
            <a:off x="10086627" y="0"/>
            <a:ext cx="1512167" cy="1076754"/>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err="1">
                <a:solidFill>
                  <a:schemeClr val="bg1"/>
                </a:solidFill>
                <a:latin typeface="+mj-lt"/>
                <a:ea typeface="Cambria"/>
              </a:rPr>
              <a:t>Abwasser-behandlung</a:t>
            </a:r>
            <a:endParaRPr lang="en-US" sz="1400" b="1">
              <a:solidFill>
                <a:schemeClr val="bg1"/>
              </a:solidFill>
              <a:latin typeface="+mj-lt"/>
            </a:endParaRPr>
          </a:p>
        </p:txBody>
      </p:sp>
      <p:sp>
        <p:nvSpPr>
          <p:cNvPr id="2" name="Titel 1"/>
          <p:cNvSpPr>
            <a:spLocks noGrp="1"/>
          </p:cNvSpPr>
          <p:nvPr>
            <p:ph type="title"/>
          </p:nvPr>
        </p:nvSpPr>
        <p:spPr/>
        <p:txBody>
          <a:bodyPr/>
          <a:lstStyle/>
          <a:p>
            <a:pPr>
              <a:lnSpc>
                <a:spcPct val="100000"/>
              </a:lnSpc>
              <a:spcBef>
                <a:spcPts val="0"/>
              </a:spcBef>
            </a:pPr>
            <a:r>
              <a:rPr lang="de-DE">
                <a:latin typeface="Calibri"/>
                <a:cs typeface="Calibri"/>
              </a:rPr>
              <a:t>Aufbau einer Kläranlage mit drei Reinigungsstufen</a:t>
            </a:r>
          </a:p>
        </p:txBody>
      </p:sp>
      <p:sp>
        <p:nvSpPr>
          <p:cNvPr id="5" name="TextBox 4">
            <a:extLst>
              <a:ext uri="{FF2B5EF4-FFF2-40B4-BE49-F238E27FC236}">
                <a16:creationId xmlns:a16="http://schemas.microsoft.com/office/drawing/2014/main" id="{A4317435-BCA6-2586-F14F-BE15A75B0348}"/>
              </a:ext>
            </a:extLst>
          </p:cNvPr>
          <p:cNvSpPr txBox="1"/>
          <p:nvPr/>
        </p:nvSpPr>
        <p:spPr>
          <a:xfrm>
            <a:off x="468527" y="1570810"/>
            <a:ext cx="1430611" cy="338554"/>
          </a:xfrm>
          <a:prstGeom prst="rect">
            <a:avLst/>
          </a:prstGeom>
          <a:noFill/>
        </p:spPr>
        <p:txBody>
          <a:bodyPr wrap="square" lIns="91440" tIns="45720" rIns="91440" bIns="45720" rtlCol="0" anchor="t">
            <a:spAutoFit/>
          </a:bodyPr>
          <a:lstStyle/>
          <a:p>
            <a:r>
              <a:rPr lang="de-DE" altLang="de-DE" sz="1600" b="1">
                <a:latin typeface="+mj-lt"/>
              </a:rPr>
              <a:t>Klärstufen I-III</a:t>
            </a:r>
            <a:endParaRPr lang="de-DE" altLang="de-DE" sz="1600" b="1">
              <a:latin typeface="+mj-lt"/>
              <a:cs typeface="Calibri"/>
            </a:endParaRPr>
          </a:p>
        </p:txBody>
      </p:sp>
      <p:grpSp>
        <p:nvGrpSpPr>
          <p:cNvPr id="10" name="Group 9" descr="Prinzipdarstellung Kläranlage">
            <a:extLst>
              <a:ext uri="{FF2B5EF4-FFF2-40B4-BE49-F238E27FC236}">
                <a16:creationId xmlns:a16="http://schemas.microsoft.com/office/drawing/2014/main" id="{87A0E789-F826-ABC7-57A7-E465516EC9D4}"/>
              </a:ext>
            </a:extLst>
          </p:cNvPr>
          <p:cNvGrpSpPr/>
          <p:nvPr/>
        </p:nvGrpSpPr>
        <p:grpSpPr>
          <a:xfrm>
            <a:off x="1667714" y="1298263"/>
            <a:ext cx="9862069" cy="5119432"/>
            <a:chOff x="1667714" y="1298263"/>
            <a:chExt cx="9862069" cy="5119432"/>
          </a:xfrm>
        </p:grpSpPr>
        <p:pic>
          <p:nvPicPr>
            <p:cNvPr id="7" name="Grafik 9" descr="Ein Bild, das Screenshot, Diagramm, Design enthält.&#10;&#10;Beschreibung automatisch generiert.">
              <a:extLst>
                <a:ext uri="{FF2B5EF4-FFF2-40B4-BE49-F238E27FC236}">
                  <a16:creationId xmlns:a16="http://schemas.microsoft.com/office/drawing/2014/main" id="{95F43EE6-6B6C-D205-5EE1-5713D8425878}"/>
                </a:ext>
              </a:extLst>
            </p:cNvPr>
            <p:cNvPicPr>
              <a:picLocks noChangeAspect="1"/>
            </p:cNvPicPr>
            <p:nvPr/>
          </p:nvPicPr>
          <p:blipFill rotWithShape="1">
            <a:blip r:embed="rId3"/>
            <a:srcRect r="-344" b="25980"/>
            <a:stretch/>
          </p:blipFill>
          <p:spPr>
            <a:xfrm>
              <a:off x="1787453" y="1298263"/>
              <a:ext cx="9742330" cy="5043207"/>
            </a:xfrm>
            <a:prstGeom prst="rect">
              <a:avLst/>
            </a:prstGeom>
          </p:spPr>
        </p:pic>
        <p:sp>
          <p:nvSpPr>
            <p:cNvPr id="8" name="Textfeld 16">
              <a:extLst>
                <a:ext uri="{FF2B5EF4-FFF2-40B4-BE49-F238E27FC236}">
                  <a16:creationId xmlns:a16="http://schemas.microsoft.com/office/drawing/2014/main" id="{D0518A34-372F-049C-FD42-A84A154CFBEA}"/>
                </a:ext>
              </a:extLst>
            </p:cNvPr>
            <p:cNvSpPr txBox="1"/>
            <p:nvPr/>
          </p:nvSpPr>
          <p:spPr>
            <a:xfrm>
              <a:off x="2382676" y="2647822"/>
              <a:ext cx="7130814" cy="3231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a:latin typeface="Calibri"/>
                  <a:ea typeface="Cambria"/>
                  <a:cs typeface="Calibri"/>
                </a:rPr>
                <a:t>Zulauf                                              Rechen                  Sandfang                              Vorklärbecken</a:t>
              </a:r>
              <a:endParaRPr lang="de-DE" sz="1500">
                <a:latin typeface="Calibri"/>
                <a:cs typeface="Calibri"/>
              </a:endParaRPr>
            </a:p>
          </p:txBody>
        </p:sp>
        <p:sp>
          <p:nvSpPr>
            <p:cNvPr id="9" name="Textfeld 17">
              <a:extLst>
                <a:ext uri="{FF2B5EF4-FFF2-40B4-BE49-F238E27FC236}">
                  <a16:creationId xmlns:a16="http://schemas.microsoft.com/office/drawing/2014/main" id="{46B24212-D3F1-3024-4C00-22950E5C3784}"/>
                </a:ext>
              </a:extLst>
            </p:cNvPr>
            <p:cNvSpPr txBox="1"/>
            <p:nvPr/>
          </p:nvSpPr>
          <p:spPr>
            <a:xfrm>
              <a:off x="1667714" y="4435229"/>
              <a:ext cx="1787406" cy="3231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a:latin typeface="Calibri"/>
                  <a:ea typeface="Cambria"/>
                  <a:cs typeface="Calibri"/>
                </a:rPr>
                <a:t>Schlammentsorgung</a:t>
              </a:r>
              <a:endParaRPr lang="de-DE" sz="1500">
                <a:latin typeface="Calibri"/>
                <a:cs typeface="Calibri"/>
              </a:endParaRPr>
            </a:p>
          </p:txBody>
        </p:sp>
        <p:sp>
          <p:nvSpPr>
            <p:cNvPr id="14" name="Textfeld 18">
              <a:extLst>
                <a:ext uri="{FF2B5EF4-FFF2-40B4-BE49-F238E27FC236}">
                  <a16:creationId xmlns:a16="http://schemas.microsoft.com/office/drawing/2014/main" id="{722C103F-D526-137C-5EF8-AAC6ED79D551}"/>
                </a:ext>
              </a:extLst>
            </p:cNvPr>
            <p:cNvSpPr txBox="1"/>
            <p:nvPr/>
          </p:nvSpPr>
          <p:spPr>
            <a:xfrm>
              <a:off x="3182306" y="4755080"/>
              <a:ext cx="1448740" cy="3231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a:latin typeface="Calibri"/>
                  <a:ea typeface="Cambria"/>
                  <a:cs typeface="Calibri"/>
                </a:rPr>
                <a:t>Schlammpresse</a:t>
              </a:r>
              <a:endParaRPr lang="de-DE" sz="1500">
                <a:latin typeface="Calibri"/>
                <a:cs typeface="Calibri"/>
              </a:endParaRPr>
            </a:p>
          </p:txBody>
        </p:sp>
        <p:sp>
          <p:nvSpPr>
            <p:cNvPr id="15" name="Textfeld 19">
              <a:extLst>
                <a:ext uri="{FF2B5EF4-FFF2-40B4-BE49-F238E27FC236}">
                  <a16:creationId xmlns:a16="http://schemas.microsoft.com/office/drawing/2014/main" id="{5C2225F5-A82B-9653-3666-871972634EB8}"/>
                </a:ext>
              </a:extLst>
            </p:cNvPr>
            <p:cNvSpPr txBox="1"/>
            <p:nvPr/>
          </p:nvSpPr>
          <p:spPr>
            <a:xfrm>
              <a:off x="4452306" y="4435227"/>
              <a:ext cx="1307629" cy="3231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err="1">
                  <a:latin typeface="Calibri"/>
                  <a:ea typeface="Cambria"/>
                  <a:cs typeface="Calibri"/>
                </a:rPr>
                <a:t>Nacheindicker</a:t>
              </a:r>
              <a:endParaRPr lang="de-DE" err="1"/>
            </a:p>
          </p:txBody>
        </p:sp>
        <p:sp>
          <p:nvSpPr>
            <p:cNvPr id="16" name="Textfeld 20">
              <a:extLst>
                <a:ext uri="{FF2B5EF4-FFF2-40B4-BE49-F238E27FC236}">
                  <a16:creationId xmlns:a16="http://schemas.microsoft.com/office/drawing/2014/main" id="{2FBC577A-4D9E-070A-C5EE-60CF058D8D80}"/>
                </a:ext>
              </a:extLst>
            </p:cNvPr>
            <p:cNvSpPr txBox="1"/>
            <p:nvPr/>
          </p:nvSpPr>
          <p:spPr>
            <a:xfrm>
              <a:off x="7076973" y="4435228"/>
              <a:ext cx="1175925" cy="3231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err="1">
                  <a:latin typeface="Calibri"/>
                  <a:ea typeface="Cambria"/>
                  <a:cs typeface="Calibri"/>
                </a:rPr>
                <a:t>Voreindicker</a:t>
              </a:r>
              <a:endParaRPr lang="de-DE" sz="1500">
                <a:latin typeface="Calibri"/>
                <a:cs typeface="Calibri"/>
              </a:endParaRPr>
            </a:p>
          </p:txBody>
        </p:sp>
        <p:sp>
          <p:nvSpPr>
            <p:cNvPr id="18" name="Textfeld 21">
              <a:extLst>
                <a:ext uri="{FF2B5EF4-FFF2-40B4-BE49-F238E27FC236}">
                  <a16:creationId xmlns:a16="http://schemas.microsoft.com/office/drawing/2014/main" id="{80D89497-0370-53F7-E68E-9F6C9634DD38}"/>
                </a:ext>
              </a:extLst>
            </p:cNvPr>
            <p:cNvSpPr txBox="1"/>
            <p:nvPr/>
          </p:nvSpPr>
          <p:spPr>
            <a:xfrm>
              <a:off x="5948083" y="4755080"/>
              <a:ext cx="940740" cy="3231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a:latin typeface="Calibri"/>
                  <a:ea typeface="Cambria"/>
                  <a:cs typeface="Calibri"/>
                </a:rPr>
                <a:t>Faulraum</a:t>
              </a:r>
              <a:endParaRPr lang="de-DE"/>
            </a:p>
          </p:txBody>
        </p:sp>
        <p:sp>
          <p:nvSpPr>
            <p:cNvPr id="19" name="Textfeld 22">
              <a:extLst>
                <a:ext uri="{FF2B5EF4-FFF2-40B4-BE49-F238E27FC236}">
                  <a16:creationId xmlns:a16="http://schemas.microsoft.com/office/drawing/2014/main" id="{0C454057-DF0B-94C1-8348-044A2D8056DE}"/>
                </a:ext>
              </a:extLst>
            </p:cNvPr>
            <p:cNvSpPr txBox="1"/>
            <p:nvPr/>
          </p:nvSpPr>
          <p:spPr>
            <a:xfrm>
              <a:off x="8441046" y="4435228"/>
              <a:ext cx="1072444"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a:latin typeface="Calibri"/>
                  <a:ea typeface="Cambria"/>
                  <a:cs typeface="Calibri"/>
                </a:rPr>
                <a:t>Belebungs-becken</a:t>
              </a:r>
              <a:endParaRPr lang="de-DE" sz="1500">
                <a:latin typeface="Calibri"/>
                <a:cs typeface="Calibri"/>
              </a:endParaRPr>
            </a:p>
          </p:txBody>
        </p:sp>
        <p:sp>
          <p:nvSpPr>
            <p:cNvPr id="20" name="Textfeld 23">
              <a:extLst>
                <a:ext uri="{FF2B5EF4-FFF2-40B4-BE49-F238E27FC236}">
                  <a16:creationId xmlns:a16="http://schemas.microsoft.com/office/drawing/2014/main" id="{E580C31B-024D-D116-73F2-0EE1667343C5}"/>
                </a:ext>
              </a:extLst>
            </p:cNvPr>
            <p:cNvSpPr txBox="1"/>
            <p:nvPr/>
          </p:nvSpPr>
          <p:spPr>
            <a:xfrm>
              <a:off x="8836159" y="6066307"/>
              <a:ext cx="1439332" cy="3231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a:latin typeface="Calibri"/>
                  <a:ea typeface="Cambria"/>
                  <a:cs typeface="Calibri"/>
                </a:rPr>
                <a:t>Nachklärbecken</a:t>
              </a:r>
              <a:endParaRPr lang="de-DE"/>
            </a:p>
          </p:txBody>
        </p:sp>
        <p:sp>
          <p:nvSpPr>
            <p:cNvPr id="21" name="Textfeld 24">
              <a:extLst>
                <a:ext uri="{FF2B5EF4-FFF2-40B4-BE49-F238E27FC236}">
                  <a16:creationId xmlns:a16="http://schemas.microsoft.com/office/drawing/2014/main" id="{B2156B98-5AB5-FDF8-1810-9C1A0E74A9AE}"/>
                </a:ext>
              </a:extLst>
            </p:cNvPr>
            <p:cNvSpPr txBox="1"/>
            <p:nvPr/>
          </p:nvSpPr>
          <p:spPr>
            <a:xfrm>
              <a:off x="7660232" y="6085123"/>
              <a:ext cx="696147" cy="3325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a:latin typeface="Calibri"/>
                  <a:ea typeface="Cambria"/>
                  <a:cs typeface="Calibri"/>
                </a:rPr>
                <a:t>Ablauf</a:t>
              </a:r>
              <a:endParaRPr lang="de-DE"/>
            </a:p>
          </p:txBody>
        </p:sp>
        <p:sp>
          <p:nvSpPr>
            <p:cNvPr id="22" name="Textfeld 25">
              <a:extLst>
                <a:ext uri="{FF2B5EF4-FFF2-40B4-BE49-F238E27FC236}">
                  <a16:creationId xmlns:a16="http://schemas.microsoft.com/office/drawing/2014/main" id="{BB0617BA-4C94-D9E2-2A5E-D1D5C6FA2FEE}"/>
                </a:ext>
              </a:extLst>
            </p:cNvPr>
            <p:cNvSpPr txBox="1"/>
            <p:nvPr/>
          </p:nvSpPr>
          <p:spPr>
            <a:xfrm rot="5400000">
              <a:off x="10256677" y="3701451"/>
              <a:ext cx="1787406" cy="3231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a:latin typeface="Calibri"/>
                  <a:ea typeface="Cambria"/>
                  <a:cs typeface="Calibri"/>
                </a:rPr>
                <a:t>Überschussschlamm</a:t>
              </a:r>
              <a:endParaRPr lang="de-DE"/>
            </a:p>
          </p:txBody>
        </p:sp>
        <p:cxnSp>
          <p:nvCxnSpPr>
            <p:cNvPr id="23" name="Gerade Verbindung mit Pfeil 27">
              <a:extLst>
                <a:ext uri="{FF2B5EF4-FFF2-40B4-BE49-F238E27FC236}">
                  <a16:creationId xmlns:a16="http://schemas.microsoft.com/office/drawing/2014/main" id="{F38C735A-D309-8D22-B924-789357249ED8}"/>
                </a:ext>
              </a:extLst>
            </p:cNvPr>
            <p:cNvCxnSpPr/>
            <p:nvPr/>
          </p:nvCxnSpPr>
          <p:spPr>
            <a:xfrm>
              <a:off x="3695833" y="1447792"/>
              <a:ext cx="1882" cy="218253"/>
            </a:xfrm>
            <a:prstGeom prst="straightConnector1">
              <a:avLst/>
            </a:prstGeom>
            <a:effectLst/>
          </p:spPr>
          <p:style>
            <a:lnRef idx="3">
              <a:schemeClr val="accent1"/>
            </a:lnRef>
            <a:fillRef idx="0">
              <a:schemeClr val="accent1"/>
            </a:fillRef>
            <a:effectRef idx="2">
              <a:schemeClr val="accent1"/>
            </a:effectRef>
            <a:fontRef idx="minor">
              <a:schemeClr val="tx1"/>
            </a:fontRef>
          </p:style>
        </p:cxnSp>
        <p:cxnSp>
          <p:nvCxnSpPr>
            <p:cNvPr id="24" name="Gerade Verbindung mit Pfeil 28">
              <a:extLst>
                <a:ext uri="{FF2B5EF4-FFF2-40B4-BE49-F238E27FC236}">
                  <a16:creationId xmlns:a16="http://schemas.microsoft.com/office/drawing/2014/main" id="{B211D8F9-5712-2F34-465F-1ACA891D36CB}"/>
                </a:ext>
              </a:extLst>
            </p:cNvPr>
            <p:cNvCxnSpPr/>
            <p:nvPr/>
          </p:nvCxnSpPr>
          <p:spPr>
            <a:xfrm flipV="1">
              <a:off x="3678782" y="1449555"/>
              <a:ext cx="7217362" cy="7525"/>
            </a:xfrm>
            <a:prstGeom prst="straightConnector1">
              <a:avLst/>
            </a:prstGeom>
            <a:ln>
              <a:tailEnd type="triangle"/>
            </a:ln>
            <a:effectLst/>
          </p:spPr>
          <p:style>
            <a:lnRef idx="3">
              <a:schemeClr val="accent1"/>
            </a:lnRef>
            <a:fillRef idx="0">
              <a:schemeClr val="accent1"/>
            </a:fillRef>
            <a:effectRef idx="2">
              <a:schemeClr val="accent1"/>
            </a:effectRef>
            <a:fontRef idx="minor">
              <a:schemeClr val="tx1"/>
            </a:fontRef>
          </p:style>
        </p:cxnSp>
      </p:grpSp>
      <p:sp>
        <p:nvSpPr>
          <p:cNvPr id="28" name="Textfeld 7">
            <a:extLst>
              <a:ext uri="{FF2B5EF4-FFF2-40B4-BE49-F238E27FC236}">
                <a16:creationId xmlns:a16="http://schemas.microsoft.com/office/drawing/2014/main" id="{2D3EC678-534E-F5F5-2E72-2D12F8D3637E}"/>
              </a:ext>
            </a:extLst>
          </p:cNvPr>
          <p:cNvSpPr txBox="1"/>
          <p:nvPr/>
        </p:nvSpPr>
        <p:spPr>
          <a:xfrm>
            <a:off x="552000" y="6135529"/>
            <a:ext cx="2263423"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000">
                <a:cs typeface="Calibri"/>
              </a:rPr>
              <a:t>Erstellt mit BioRender.com</a:t>
            </a:r>
            <a:endParaRPr lang="de-DE" sz="1000"/>
          </a:p>
        </p:txBody>
      </p:sp>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29" name="Slide Number Placeholder 2">
            <a:extLst>
              <a:ext uri="{FF2B5EF4-FFF2-40B4-BE49-F238E27FC236}">
                <a16:creationId xmlns:a16="http://schemas.microsoft.com/office/drawing/2014/main" id="{4BA82F18-AABC-0C92-30FC-37B43F715AC1}"/>
              </a:ext>
            </a:extLst>
          </p:cNvPr>
          <p:cNvSpPr>
            <a:spLocks noGrp="1"/>
          </p:cNvSpPr>
          <p:nvPr>
            <p:ph type="sldNum" sz="quarter" idx="12"/>
          </p:nvPr>
        </p:nvSpPr>
        <p:spPr>
          <a:xfrm>
            <a:off x="10822693" y="6597353"/>
            <a:ext cx="743017" cy="260648"/>
          </a:xfrm>
        </p:spPr>
        <p:txBody>
          <a:bodyPr/>
          <a:lstStyle/>
          <a:p>
            <a:fld id="{4F0D2E71-061B-4E4D-BF94-C6A9FAAAA5EA}" type="slidenum">
              <a:rPr lang="de-DE" smtClean="0"/>
              <a:pPr/>
              <a:t>78</a:t>
            </a:fld>
            <a:endParaRPr lang="de-DE"/>
          </a:p>
        </p:txBody>
      </p:sp>
    </p:spTree>
    <p:extLst>
      <p:ext uri="{BB962C8B-B14F-4D97-AF65-F5344CB8AC3E}">
        <p14:creationId xmlns:p14="http://schemas.microsoft.com/office/powerpoint/2010/main" val="185030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28BC30AC-EFE2-AEB7-7EE2-CE3FC70D2ECB}"/>
              </a:ext>
            </a:extLst>
          </p:cNvPr>
          <p:cNvSpPr txBox="1"/>
          <p:nvPr/>
        </p:nvSpPr>
        <p:spPr>
          <a:xfrm>
            <a:off x="10086627" y="0"/>
            <a:ext cx="1512167" cy="1076754"/>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err="1">
                <a:solidFill>
                  <a:schemeClr val="bg1"/>
                </a:solidFill>
                <a:latin typeface="+mj-lt"/>
                <a:ea typeface="Cambria"/>
              </a:rPr>
              <a:t>Abwasser-behandlung</a:t>
            </a:r>
            <a:endParaRPr lang="en-US" sz="1400" b="1">
              <a:solidFill>
                <a:schemeClr val="bg1"/>
              </a:solidFill>
              <a:latin typeface="+mj-lt"/>
            </a:endParaRPr>
          </a:p>
        </p:txBody>
      </p:sp>
      <p:sp>
        <p:nvSpPr>
          <p:cNvPr id="2" name="Titel 1"/>
          <p:cNvSpPr>
            <a:spLocks noGrp="1"/>
          </p:cNvSpPr>
          <p:nvPr>
            <p:ph type="title"/>
          </p:nvPr>
        </p:nvSpPr>
        <p:spPr/>
        <p:txBody>
          <a:bodyPr/>
          <a:lstStyle/>
          <a:p>
            <a:pPr>
              <a:lnSpc>
                <a:spcPct val="100000"/>
              </a:lnSpc>
              <a:spcBef>
                <a:spcPts val="0"/>
              </a:spcBef>
            </a:pPr>
            <a:r>
              <a:rPr lang="de-DE"/>
              <a:t>Vierte Reinigungsstufe in Klärwerken</a:t>
            </a:r>
            <a:endParaRPr lang="de-DE">
              <a:latin typeface="Calibri"/>
            </a:endParaRPr>
          </a:p>
        </p:txBody>
      </p:sp>
      <p:pic>
        <p:nvPicPr>
          <p:cNvPr id="8" name="Picture 7" descr="Infografik vierte Reinigungsstufe in Klärwerken">
            <a:extLst>
              <a:ext uri="{FF2B5EF4-FFF2-40B4-BE49-F238E27FC236}">
                <a16:creationId xmlns:a16="http://schemas.microsoft.com/office/drawing/2014/main" id="{F2478DEF-5791-4171-F717-15E55FF4FD1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52297" y="1344881"/>
            <a:ext cx="5741865" cy="3456227"/>
          </a:xfrm>
          <a:prstGeom prst="rect">
            <a:avLst/>
          </a:prstGeom>
        </p:spPr>
      </p:pic>
      <p:pic>
        <p:nvPicPr>
          <p:cNvPr id="6" name="Grafik 5" descr="GAK">
            <a:extLst>
              <a:ext uri="{FF2B5EF4-FFF2-40B4-BE49-F238E27FC236}">
                <a16:creationId xmlns:a16="http://schemas.microsoft.com/office/drawing/2014/main" id="{A139300E-D978-0055-953A-9D7E5EE2531A}"/>
              </a:ext>
            </a:extLst>
          </p:cNvPr>
          <p:cNvPicPr>
            <a:picLocks noChangeAspect="1"/>
          </p:cNvPicPr>
          <p:nvPr/>
        </p:nvPicPr>
        <p:blipFill>
          <a:blip r:embed="rId3"/>
          <a:stretch>
            <a:fillRect/>
          </a:stretch>
        </p:blipFill>
        <p:spPr>
          <a:xfrm>
            <a:off x="2765355" y="4126187"/>
            <a:ext cx="1316245" cy="527189"/>
          </a:xfrm>
          <a:prstGeom prst="rect">
            <a:avLst/>
          </a:prstGeom>
          <a:ln>
            <a:noFill/>
          </a:ln>
        </p:spPr>
      </p:pic>
      <p:sp>
        <p:nvSpPr>
          <p:cNvPr id="5" name="Inhaltsplatzhalter 2">
            <a:extLst>
              <a:ext uri="{FF2B5EF4-FFF2-40B4-BE49-F238E27FC236}">
                <a16:creationId xmlns:a16="http://schemas.microsoft.com/office/drawing/2014/main" id="{63908DCB-B223-55EC-8839-DA896A6230D6}"/>
              </a:ext>
            </a:extLst>
          </p:cNvPr>
          <p:cNvSpPr txBox="1">
            <a:spLocks/>
          </p:cNvSpPr>
          <p:nvPr/>
        </p:nvSpPr>
        <p:spPr>
          <a:xfrm>
            <a:off x="6093120" y="1409615"/>
            <a:ext cx="5501981" cy="3924151"/>
          </a:xfrm>
          <a:prstGeom prst="rect">
            <a:avLst/>
          </a:prstGeom>
        </p:spPr>
        <p:txBody>
          <a:bodyPr vert="horz" wrap="square" lIns="0" tIns="0" rIns="0" bIns="0" rtlCol="0" anchor="ctr">
            <a:spAutoFit/>
          </a:bodyPr>
          <a:lstStyle>
            <a:defPPr>
              <a:defRPr lang="de-DE"/>
            </a:defPPr>
            <a:lvl1pPr marL="0" algn="l" defTabSz="914400" rtl="0" eaLnBrk="1" latinLnBrk="0" hangingPunct="1">
              <a:defRPr sz="1200" kern="1200">
                <a:solidFill>
                  <a:schemeClr val="bg1"/>
                </a:solidFill>
                <a:latin typeface="Calibri" panose="020F050202020403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61950" lvl="2" indent="-342900">
              <a:spcBef>
                <a:spcPts val="300"/>
              </a:spcBef>
              <a:spcAft>
                <a:spcPts val="600"/>
              </a:spcAft>
              <a:buClr>
                <a:schemeClr val="accent1"/>
              </a:buClr>
              <a:buFont typeface="Arial" panose="020B0604020202020204" pitchFamily="34" charset="0"/>
              <a:buChar char="•"/>
            </a:pPr>
            <a:r>
              <a:rPr lang="de-DE" sz="1500" dirty="0">
                <a:latin typeface="+mj-lt"/>
              </a:rPr>
              <a:t>Einbau von </a:t>
            </a:r>
            <a:r>
              <a:rPr lang="de-DE" sz="1500" dirty="0" err="1">
                <a:latin typeface="+mj-lt"/>
              </a:rPr>
              <a:t>Ozonungsanlagen</a:t>
            </a:r>
            <a:r>
              <a:rPr lang="de-DE" sz="1500" dirty="0">
                <a:latin typeface="+mj-lt"/>
              </a:rPr>
              <a:t> oder Aktivkohlefiltern</a:t>
            </a:r>
            <a:endParaRPr lang="de-DE" sz="1500" dirty="0">
              <a:latin typeface="+mj-lt"/>
              <a:cs typeface="Calibri"/>
            </a:endParaRPr>
          </a:p>
          <a:p>
            <a:pPr marL="361950" lvl="2" indent="-342900">
              <a:spcBef>
                <a:spcPts val="300"/>
              </a:spcBef>
              <a:spcAft>
                <a:spcPts val="600"/>
              </a:spcAft>
              <a:buClr>
                <a:schemeClr val="accent1"/>
              </a:buClr>
              <a:buFont typeface="Arial" panose="020B0604020202020204" pitchFamily="34" charset="0"/>
              <a:buChar char="•"/>
            </a:pPr>
            <a:r>
              <a:rPr lang="de-DE" sz="1500" dirty="0">
                <a:latin typeface="+mj-lt"/>
              </a:rPr>
              <a:t>breites Spektrum an Mikroschadstoffen ist gut bis sehr gut </a:t>
            </a:r>
            <a:r>
              <a:rPr lang="de-DE" sz="1500" dirty="0" err="1">
                <a:latin typeface="+mj-lt"/>
              </a:rPr>
              <a:t>eliminierbar</a:t>
            </a:r>
            <a:endParaRPr lang="de-DE" sz="1500" dirty="0">
              <a:latin typeface="+mj-lt"/>
              <a:cs typeface="Calibri"/>
            </a:endParaRPr>
          </a:p>
          <a:p>
            <a:pPr marL="361950" lvl="2" indent="-342900">
              <a:spcBef>
                <a:spcPts val="300"/>
              </a:spcBef>
              <a:spcAft>
                <a:spcPts val="600"/>
              </a:spcAft>
              <a:buClr>
                <a:schemeClr val="accent1"/>
              </a:buClr>
              <a:buFont typeface="Arial" panose="020B0604020202020204" pitchFamily="34" charset="0"/>
              <a:buChar char="•"/>
            </a:pPr>
            <a:r>
              <a:rPr lang="de-DE" sz="1500" dirty="0">
                <a:latin typeface="+mj-lt"/>
              </a:rPr>
              <a:t>keine vollständige Eliminierung aller Stoffe</a:t>
            </a:r>
            <a:endParaRPr lang="de-DE" sz="1500" dirty="0">
              <a:latin typeface="+mj-lt"/>
              <a:cs typeface="Calibri"/>
            </a:endParaRPr>
          </a:p>
          <a:p>
            <a:pPr marL="361950" lvl="2" indent="-342900">
              <a:spcBef>
                <a:spcPts val="300"/>
              </a:spcBef>
              <a:spcAft>
                <a:spcPts val="600"/>
              </a:spcAft>
              <a:buClr>
                <a:schemeClr val="accent1"/>
              </a:buClr>
              <a:buFont typeface="Arial" panose="020B0604020202020204" pitchFamily="34" charset="0"/>
              <a:buChar char="•"/>
            </a:pPr>
            <a:r>
              <a:rPr lang="de-DE" sz="1500" dirty="0">
                <a:latin typeface="+mj-lt"/>
                <a:cs typeface="Calibri"/>
              </a:rPr>
              <a:t>Ozonung bedarf Nachbehandlung für entstehende Transformationsprodukte</a:t>
            </a:r>
          </a:p>
          <a:p>
            <a:pPr marL="361950" lvl="2" indent="-342900">
              <a:spcBef>
                <a:spcPts val="300"/>
              </a:spcBef>
              <a:spcAft>
                <a:spcPts val="600"/>
              </a:spcAft>
              <a:buClr>
                <a:schemeClr val="accent1"/>
              </a:buClr>
              <a:buFont typeface="Arial" panose="020B0604020202020204" pitchFamily="34" charset="0"/>
              <a:buChar char="•"/>
            </a:pPr>
            <a:r>
              <a:rPr lang="de-DE" sz="1500" dirty="0">
                <a:latin typeface="+mj-lt"/>
                <a:cs typeface="Calibri"/>
              </a:rPr>
              <a:t>Kosten: </a:t>
            </a:r>
          </a:p>
          <a:p>
            <a:pPr marL="819150" lvl="3" indent="-342900">
              <a:spcBef>
                <a:spcPts val="300"/>
              </a:spcBef>
              <a:spcAft>
                <a:spcPts val="600"/>
              </a:spcAft>
              <a:buClr>
                <a:schemeClr val="accent2"/>
              </a:buClr>
              <a:buFont typeface="Arial" panose="05000000000000000000" pitchFamily="2" charset="2"/>
              <a:buChar char="•"/>
            </a:pPr>
            <a:r>
              <a:rPr lang="de-DE" sz="1500" dirty="0">
                <a:latin typeface="+mj-lt"/>
                <a:cs typeface="Calibri"/>
              </a:rPr>
              <a:t>System der erweiterten Herstellerverantwortung – Mit Revision der Kommunalen Abwasserrichtline „KARL“ sollen Hersteller von Arzneimitteln und Kosmetika zukünftig 80% der zusätzlichen Kosten für die vierte Reinigungsstufe übernehmen. </a:t>
            </a:r>
          </a:p>
          <a:p>
            <a:pPr marL="819150" lvl="3" indent="-342900">
              <a:spcBef>
                <a:spcPts val="300"/>
              </a:spcBef>
              <a:spcAft>
                <a:spcPts val="600"/>
              </a:spcAft>
              <a:buClr>
                <a:schemeClr val="accent2"/>
              </a:buClr>
              <a:buFont typeface="Arial" panose="05000000000000000000" pitchFamily="2" charset="2"/>
              <a:buChar char="•"/>
            </a:pPr>
            <a:r>
              <a:rPr lang="de-DE" sz="1500" dirty="0">
                <a:latin typeface="+mj-lt"/>
                <a:cs typeface="Calibri"/>
              </a:rPr>
              <a:t>Beispiel Schweiz: 9 Schweizer Franken p. P. mehr Steuern für 4. Reinigungsstufe im ganzen Land, befristet bis 2040</a:t>
            </a:r>
          </a:p>
        </p:txBody>
      </p:sp>
      <p:sp>
        <p:nvSpPr>
          <p:cNvPr id="12" name="Text Placeholder 11">
            <a:extLst>
              <a:ext uri="{FF2B5EF4-FFF2-40B4-BE49-F238E27FC236}">
                <a16:creationId xmlns:a16="http://schemas.microsoft.com/office/drawing/2014/main" id="{F0B4DB38-AD1D-4D14-4F22-865A95116801}"/>
              </a:ext>
            </a:extLst>
          </p:cNvPr>
          <p:cNvSpPr>
            <a:spLocks noGrp="1"/>
          </p:cNvSpPr>
          <p:nvPr>
            <p:ph type="body" sz="quarter" idx="15"/>
          </p:nvPr>
        </p:nvSpPr>
        <p:spPr>
          <a:xfrm>
            <a:off x="560323" y="5942970"/>
            <a:ext cx="11034779" cy="627030"/>
          </a:xfrm>
        </p:spPr>
        <p:txBody>
          <a:bodyPr vert="horz" lIns="0" tIns="0" rIns="0" bIns="0" rtlCol="0" anchor="t">
            <a:noAutofit/>
          </a:bodyPr>
          <a:lstStyle/>
          <a:p>
            <a:r>
              <a:rPr lang="de-DE" dirty="0">
                <a:latin typeface="Calibri"/>
                <a:cs typeface="Calibri"/>
              </a:rPr>
              <a:t>Quellen:  </a:t>
            </a:r>
            <a:r>
              <a:rPr lang="de-DE" dirty="0" err="1">
                <a:latin typeface="Calibri"/>
                <a:cs typeface="Calibri"/>
              </a:rPr>
              <a:t>Wunderlin</a:t>
            </a:r>
            <a:r>
              <a:rPr lang="de-DE" dirty="0">
                <a:latin typeface="Calibri"/>
                <a:cs typeface="Calibri"/>
              </a:rPr>
              <a:t>, P. (2017), Bohrbrunnen 9. Auflage 2017, Seite 1046.</a:t>
            </a:r>
            <a:endParaRPr lang="de-DE" dirty="0">
              <a:ea typeface="Calibri"/>
              <a:cs typeface="Calibri"/>
            </a:endParaRPr>
          </a:p>
          <a:p>
            <a:r>
              <a:rPr lang="de-DE" dirty="0">
                <a:latin typeface="+mj-lt"/>
                <a:cs typeface="Calibri"/>
              </a:rPr>
              <a:t>Abwasserbehandlung - Consilium (europa.eu)  </a:t>
            </a:r>
            <a:r>
              <a:rPr lang="de-DE" dirty="0">
                <a:solidFill>
                  <a:schemeClr val="accent2"/>
                </a:solidFill>
                <a:latin typeface="+mj-lt"/>
                <a:ea typeface="Cambria"/>
                <a:cs typeface="Calibri"/>
                <a:hlinkClick r:id="rId4">
                  <a:extLst>
                    <a:ext uri="{A12FA001-AC4F-418D-AE19-62706E023703}">
                      <ahyp:hlinkClr xmlns:ahyp="http://schemas.microsoft.com/office/drawing/2018/hyperlinkcolor" val="tx"/>
                    </a:ext>
                  </a:extLst>
                </a:hlinkClick>
              </a:rPr>
              <a:t>https://www.consilium.europa.eu/de/policies/wastewater-treatment</a:t>
            </a:r>
            <a:r>
              <a:rPr lang="de-DE" dirty="0">
                <a:latin typeface="+mj-lt"/>
                <a:cs typeface="Calibri"/>
              </a:rPr>
              <a:t>, abgerufen am 07.11.2024)</a:t>
            </a:r>
            <a:br>
              <a:rPr lang="de-DE" dirty="0">
                <a:latin typeface="+mj-lt"/>
                <a:cs typeface="Calibri"/>
              </a:rPr>
            </a:br>
            <a:r>
              <a:rPr lang="de-DE" dirty="0" err="1">
                <a:latin typeface="+mj-lt"/>
                <a:ea typeface="Cambria"/>
                <a:cs typeface="Calibri"/>
              </a:rPr>
              <a:t>Ueberschaer</a:t>
            </a:r>
            <a:r>
              <a:rPr lang="de-DE" dirty="0">
                <a:latin typeface="+mj-lt"/>
                <a:ea typeface="Cambria"/>
                <a:cs typeface="Calibri"/>
              </a:rPr>
              <a:t>, S., </a:t>
            </a:r>
            <a:r>
              <a:rPr lang="de-DE" dirty="0" err="1">
                <a:latin typeface="+mj-lt"/>
                <a:ea typeface="Cambria"/>
                <a:cs typeface="Calibri"/>
              </a:rPr>
              <a:t>Wedmann</a:t>
            </a:r>
            <a:r>
              <a:rPr lang="de-DE" dirty="0">
                <a:latin typeface="+mj-lt"/>
                <a:ea typeface="Cambria"/>
                <a:cs typeface="Calibri"/>
              </a:rPr>
              <a:t>, T. (2020), </a:t>
            </a:r>
            <a:r>
              <a:rPr lang="de-DE" dirty="0">
                <a:solidFill>
                  <a:schemeClr val="accent2"/>
                </a:solidFill>
                <a:latin typeface="+mj-lt"/>
                <a:ea typeface="Cambria"/>
                <a:cs typeface="Calibri"/>
                <a:hlinkClick r:id="rId5">
                  <a:extLst>
                    <a:ext uri="{A12FA001-AC4F-418D-AE19-62706E023703}">
                      <ahyp:hlinkClr xmlns:ahyp="http://schemas.microsoft.com/office/drawing/2018/hyperlinkcolor" val="tx"/>
                    </a:ext>
                  </a:extLst>
                </a:hlinkClick>
              </a:rPr>
              <a:t>www.lanuv.nrw.de/fileadmin/forschung/Mikroschadstoffelimination_Wachtberg.pdf</a:t>
            </a:r>
            <a:r>
              <a:rPr lang="de-DE" dirty="0">
                <a:latin typeface="+mj-lt"/>
                <a:ea typeface="Cambria"/>
                <a:cs typeface="Calibri"/>
              </a:rPr>
              <a:t>.</a:t>
            </a:r>
            <a:endParaRPr lang="de-DE" dirty="0">
              <a:latin typeface="+mj-lt"/>
              <a:ea typeface="Calibri"/>
              <a:cs typeface="Calibri"/>
            </a:endParaRPr>
          </a:p>
          <a:p>
            <a:endParaRPr lang="de-DE" dirty="0">
              <a:ea typeface="Calibri"/>
              <a:cs typeface="Calibri" panose="020F0502020204030204" pitchFamily="34" charset="0"/>
            </a:endParaRPr>
          </a:p>
        </p:txBody>
      </p:sp>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3" name="Slide Number Placeholder 2">
            <a:extLst>
              <a:ext uri="{FF2B5EF4-FFF2-40B4-BE49-F238E27FC236}">
                <a16:creationId xmlns:a16="http://schemas.microsoft.com/office/drawing/2014/main" id="{0139D97F-C753-7391-9CA8-9AB2BB78D5A1}"/>
              </a:ext>
            </a:extLst>
          </p:cNvPr>
          <p:cNvSpPr>
            <a:spLocks noGrp="1"/>
          </p:cNvSpPr>
          <p:nvPr>
            <p:ph type="sldNum" sz="quarter" idx="12"/>
          </p:nvPr>
        </p:nvSpPr>
        <p:spPr/>
        <p:txBody>
          <a:bodyPr/>
          <a:lstStyle/>
          <a:p>
            <a:fld id="{4F0D2E71-061B-4E4D-BF94-C6A9FAAAA5EA}" type="slidenum">
              <a:rPr lang="de-DE" smtClean="0"/>
              <a:pPr/>
              <a:t>79</a:t>
            </a:fld>
            <a:endParaRPr lang="de-DE"/>
          </a:p>
        </p:txBody>
      </p:sp>
    </p:spTree>
    <p:extLst>
      <p:ext uri="{BB962C8B-B14F-4D97-AF65-F5344CB8AC3E}">
        <p14:creationId xmlns:p14="http://schemas.microsoft.com/office/powerpoint/2010/main" val="31214753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normAutofit/>
          </a:bodyPr>
          <a:lstStyle/>
          <a:p>
            <a:r>
              <a:rPr lang="de-DE" dirty="0"/>
              <a:t>Arzneimittel – eine relevante Chemikaliengruppe</a:t>
            </a:r>
          </a:p>
        </p:txBody>
      </p:sp>
      <p:sp>
        <p:nvSpPr>
          <p:cNvPr id="11" name="Rectangle 10">
            <a:extLst>
              <a:ext uri="{FF2B5EF4-FFF2-40B4-BE49-F238E27FC236}">
                <a16:creationId xmlns:a16="http://schemas.microsoft.com/office/drawing/2014/main" id="{683CB69F-1DA8-C5F7-AA79-E56903DF5C8B}"/>
              </a:ext>
              <a:ext uri="{C183D7F6-B498-43B3-948B-1728B52AA6E4}">
                <adec:decorative xmlns:adec="http://schemas.microsoft.com/office/drawing/2017/decorative" val="1"/>
              </a:ext>
            </a:extLst>
          </p:cNvPr>
          <p:cNvSpPr/>
          <p:nvPr/>
        </p:nvSpPr>
        <p:spPr>
          <a:xfrm>
            <a:off x="557217" y="2478651"/>
            <a:ext cx="1935875" cy="2347268"/>
          </a:xfrm>
          <a:prstGeom prst="rect">
            <a:avLst/>
          </a:prstGeom>
          <a:no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6" name="Grafik 38" descr="Symbol für REACH">
            <a:extLst>
              <a:ext uri="{FF2B5EF4-FFF2-40B4-BE49-F238E27FC236}">
                <a16:creationId xmlns:a16="http://schemas.microsoft.com/office/drawing/2014/main" id="{004A69DB-429A-5B89-3960-7C53D4D1DA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535" y="2800475"/>
            <a:ext cx="1695238" cy="1047619"/>
          </a:xfrm>
          <a:prstGeom prst="rect">
            <a:avLst/>
          </a:prstGeom>
        </p:spPr>
      </p:pic>
      <p:sp>
        <p:nvSpPr>
          <p:cNvPr id="37" name="Rechteck 39">
            <a:extLst>
              <a:ext uri="{FF2B5EF4-FFF2-40B4-BE49-F238E27FC236}">
                <a16:creationId xmlns:a16="http://schemas.microsoft.com/office/drawing/2014/main" id="{5D1FFEAC-A25F-4DDE-0D9E-E4D038DD5D94}"/>
              </a:ext>
            </a:extLst>
          </p:cNvPr>
          <p:cNvSpPr/>
          <p:nvPr/>
        </p:nvSpPr>
        <p:spPr>
          <a:xfrm>
            <a:off x="552000" y="4156505"/>
            <a:ext cx="1958742" cy="669414"/>
          </a:xfrm>
          <a:prstGeom prst="rect">
            <a:avLst/>
          </a:prstGeom>
          <a:solidFill>
            <a:schemeClr val="bg2"/>
          </a:solidFill>
        </p:spPr>
        <p:txBody>
          <a:bodyPr wrap="square" lIns="144000" tIns="45720" rIns="180000" bIns="45720" anchor="t">
            <a:spAutoFit/>
          </a:bodyPr>
          <a:lstStyle/>
          <a:p>
            <a:pPr marL="0" marR="0" lvl="0" indent="0" algn="l" defTabSz="914400" rtl="0" eaLnBrk="1" fontAlgn="auto" latinLnBrk="0" hangingPunct="1">
              <a:lnSpc>
                <a:spcPts val="1500"/>
              </a:lnSpc>
              <a:spcBef>
                <a:spcPts val="0"/>
              </a:spcBef>
              <a:spcAft>
                <a:spcPts val="0"/>
              </a:spcAft>
              <a:buClrTx/>
              <a:buSzTx/>
              <a:buFontTx/>
              <a:buNone/>
              <a:tabLst/>
              <a:defRPr/>
            </a:pPr>
            <a:r>
              <a:rPr kumimoji="0" lang="de-DE" sz="1400" b="1" i="0" u="none" strike="noStrike" kern="1200" cap="none" spc="0" normalizeH="0" baseline="0" noProof="0">
                <a:ln>
                  <a:noFill/>
                </a:ln>
                <a:solidFill>
                  <a:prstClr val="white"/>
                </a:solidFill>
                <a:effectLst/>
                <a:uLnTx/>
                <a:uFillTx/>
                <a:latin typeface="Calibri"/>
                <a:ea typeface="Calibri"/>
                <a:cs typeface="Calibri"/>
              </a:rPr>
              <a:t>Industrie</a:t>
            </a:r>
            <a:r>
              <a:rPr lang="de-DE" sz="1400" b="1">
                <a:solidFill>
                  <a:prstClr val="white"/>
                </a:solidFill>
                <a:latin typeface="Calibri"/>
                <a:ea typeface="Calibri"/>
                <a:cs typeface="Calibri"/>
              </a:rPr>
              <a:t>-</a:t>
            </a:r>
            <a:r>
              <a:rPr kumimoji="0" lang="de-DE" sz="1400" b="1" i="0" u="none" strike="noStrike" kern="1200" cap="none" spc="0" normalizeH="0" baseline="0" noProof="0">
                <a:ln>
                  <a:noFill/>
                </a:ln>
                <a:solidFill>
                  <a:prstClr val="white"/>
                </a:solidFill>
                <a:effectLst/>
                <a:uLnTx/>
                <a:uFillTx/>
                <a:latin typeface="Calibri"/>
                <a:ea typeface="Calibri"/>
                <a:cs typeface="Calibri"/>
              </a:rPr>
              <a:t>Chemikalien</a:t>
            </a:r>
          </a:p>
          <a:p>
            <a:pPr>
              <a:lnSpc>
                <a:spcPts val="1500"/>
              </a:lnSpc>
              <a:defRPr/>
            </a:pPr>
            <a:r>
              <a:rPr lang="de-DE" sz="1400">
                <a:solidFill>
                  <a:prstClr val="white"/>
                </a:solidFill>
                <a:latin typeface="Calibri"/>
                <a:ea typeface="Calibri"/>
                <a:cs typeface="Calibri"/>
              </a:rPr>
              <a:t>ca. 22.500</a:t>
            </a:r>
            <a:r>
              <a:rPr kumimoji="0" lang="de-DE" sz="1400" b="0" i="0" u="none" strike="noStrike" kern="1200" cap="none" spc="0" normalizeH="0" baseline="0" noProof="0">
                <a:ln>
                  <a:noFill/>
                </a:ln>
                <a:solidFill>
                  <a:prstClr val="white"/>
                </a:solidFill>
                <a:effectLst/>
                <a:uLnTx/>
                <a:uFillTx/>
                <a:latin typeface="Calibri"/>
                <a:ea typeface="Calibri"/>
                <a:cs typeface="Calibri"/>
              </a:rPr>
              <a:t> Stoffe               (&gt; 1 t/a</a:t>
            </a:r>
            <a:r>
              <a:rPr lang="de-DE" sz="1400">
                <a:solidFill>
                  <a:prstClr val="white"/>
                </a:solidFill>
                <a:latin typeface="Calibri"/>
                <a:ea typeface="Calibri"/>
                <a:cs typeface="Calibri"/>
              </a:rPr>
              <a:t>)</a:t>
            </a:r>
            <a:endParaRPr lang="de-DE" sz="1400" b="0" i="0" u="none" strike="noStrike" kern="1200" cap="none" spc="0" normalizeH="0" baseline="0" noProof="0">
              <a:ln>
                <a:noFill/>
              </a:ln>
              <a:solidFill>
                <a:prstClr val="white"/>
              </a:solidFill>
              <a:effectLst/>
              <a:uLnTx/>
              <a:uFillTx/>
              <a:latin typeface="Calibri"/>
              <a:ea typeface="Calibri"/>
              <a:cs typeface="Calibri"/>
            </a:endParaRPr>
          </a:p>
        </p:txBody>
      </p:sp>
      <p:sp>
        <p:nvSpPr>
          <p:cNvPr id="19" name="Rectangle 18">
            <a:extLst>
              <a:ext uri="{FF2B5EF4-FFF2-40B4-BE49-F238E27FC236}">
                <a16:creationId xmlns:a16="http://schemas.microsoft.com/office/drawing/2014/main" id="{C4512070-108A-1C15-8BBB-EAF70D334DCB}"/>
              </a:ext>
              <a:ext uri="{C183D7F6-B498-43B3-948B-1728B52AA6E4}">
                <adec:decorative xmlns:adec="http://schemas.microsoft.com/office/drawing/2017/decorative" val="1"/>
              </a:ext>
            </a:extLst>
          </p:cNvPr>
          <p:cNvSpPr/>
          <p:nvPr/>
        </p:nvSpPr>
        <p:spPr>
          <a:xfrm>
            <a:off x="2849703" y="2471095"/>
            <a:ext cx="1935875" cy="2354823"/>
          </a:xfrm>
          <a:prstGeom prst="rect">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1" name="Grafik 36" descr="Zeichnung Tabletten">
            <a:extLst>
              <a:ext uri="{FF2B5EF4-FFF2-40B4-BE49-F238E27FC236}">
                <a16:creationId xmlns:a16="http://schemas.microsoft.com/office/drawing/2014/main" id="{2CF724F1-F35E-908A-D394-F9AA1655D44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09815" y="2598844"/>
            <a:ext cx="1341039" cy="1477537"/>
          </a:xfrm>
          <a:prstGeom prst="rect">
            <a:avLst/>
          </a:prstGeom>
        </p:spPr>
      </p:pic>
      <p:sp>
        <p:nvSpPr>
          <p:cNvPr id="20" name="Rechteck 35">
            <a:extLst>
              <a:ext uri="{FF2B5EF4-FFF2-40B4-BE49-F238E27FC236}">
                <a16:creationId xmlns:a16="http://schemas.microsoft.com/office/drawing/2014/main" id="{EC7CA2A8-2D5D-C814-4541-F91CB3E6B5FE}"/>
              </a:ext>
            </a:extLst>
          </p:cNvPr>
          <p:cNvSpPr/>
          <p:nvPr/>
        </p:nvSpPr>
        <p:spPr>
          <a:xfrm>
            <a:off x="2849703" y="4154642"/>
            <a:ext cx="1935876" cy="669414"/>
          </a:xfrm>
          <a:prstGeom prst="rect">
            <a:avLst/>
          </a:prstGeom>
          <a:solidFill>
            <a:schemeClr val="accent2"/>
          </a:solidFill>
        </p:spPr>
        <p:txBody>
          <a:bodyPr wrap="square" lIns="180000" tIns="108000" rIns="180000" bIns="108000" anchor="ctr" anchorCtr="0">
            <a:noAutofit/>
          </a:bodyPr>
          <a:lstStyle/>
          <a:p>
            <a:pPr marL="0" marR="0" lvl="0" indent="0" algn="l" defTabSz="914400" rtl="0" eaLnBrk="1" fontAlgn="auto" latinLnBrk="0" hangingPunct="1">
              <a:lnSpc>
                <a:spcPts val="1500"/>
              </a:lnSpc>
              <a:spcBef>
                <a:spcPts val="0"/>
              </a:spcBef>
              <a:spcAft>
                <a:spcPts val="0"/>
              </a:spcAft>
              <a:buClrTx/>
              <a:buSzTx/>
              <a:buFontTx/>
              <a:buNone/>
              <a:tabLst/>
              <a:defRPr/>
            </a:pPr>
            <a:r>
              <a:rPr kumimoji="0" lang="de-DE" sz="1400" b="1" i="0" u="none" strike="noStrike" kern="1200" cap="none" spc="0" normalizeH="0" baseline="0" noProof="0" dirty="0">
                <a:ln>
                  <a:noFill/>
                </a:ln>
                <a:solidFill>
                  <a:prstClr val="white"/>
                </a:solidFill>
                <a:effectLst/>
                <a:uLnTx/>
                <a:uFillTx/>
                <a:latin typeface="Calibri"/>
                <a:ea typeface="Calibri"/>
                <a:cs typeface="Calibri"/>
              </a:rPr>
              <a:t>Humanarzneimittel</a:t>
            </a:r>
          </a:p>
          <a:p>
            <a:pPr marL="0" marR="0" lvl="0" indent="0" algn="l" defTabSz="914400" rtl="0" eaLnBrk="1" fontAlgn="auto" latinLnBrk="0" hangingPunct="1">
              <a:lnSpc>
                <a:spcPts val="1500"/>
              </a:lnSpc>
              <a:spcBef>
                <a:spcPts val="0"/>
              </a:spcBef>
              <a:spcAft>
                <a:spcPts val="0"/>
              </a:spcAft>
              <a:buClrTx/>
              <a:buSzTx/>
              <a:buFontTx/>
              <a:buNone/>
              <a:tabLst/>
              <a:defRPr/>
            </a:pPr>
            <a:r>
              <a:rPr kumimoji="0" lang="de-DE" sz="1400" b="0" i="0" u="none" strike="noStrike" kern="1200" cap="none" spc="0" normalizeH="0" baseline="0" noProof="0" dirty="0">
                <a:ln>
                  <a:noFill/>
                </a:ln>
                <a:solidFill>
                  <a:prstClr val="white"/>
                </a:solidFill>
                <a:effectLst/>
                <a:uLnTx/>
                <a:uFillTx/>
                <a:latin typeface="Calibri"/>
                <a:ea typeface="Calibri"/>
                <a:cs typeface="Calibri"/>
              </a:rPr>
              <a:t>ca. </a:t>
            </a:r>
            <a:r>
              <a:rPr lang="de-DE" sz="1400" dirty="0">
                <a:solidFill>
                  <a:prstClr val="white"/>
                </a:solidFill>
                <a:latin typeface="Calibri"/>
                <a:ea typeface="Calibri"/>
                <a:cs typeface="Calibri"/>
              </a:rPr>
              <a:t>2.500</a:t>
            </a:r>
            <a:r>
              <a:rPr kumimoji="0" lang="de-DE" sz="1400" b="0" i="0" u="none" strike="noStrike" kern="1200" cap="none" spc="0" normalizeH="0" baseline="0" noProof="0" dirty="0">
                <a:ln>
                  <a:noFill/>
                </a:ln>
                <a:solidFill>
                  <a:prstClr val="white"/>
                </a:solidFill>
                <a:effectLst/>
                <a:uLnTx/>
                <a:uFillTx/>
                <a:latin typeface="Calibri"/>
                <a:ea typeface="Calibri"/>
                <a:cs typeface="Calibri"/>
              </a:rPr>
              <a:t> Wirkstoffe</a:t>
            </a:r>
            <a:r>
              <a:rPr kumimoji="0" lang="de-DE" sz="1400" b="0" i="0" u="none" strike="noStrike" kern="1200" cap="none" spc="0" normalizeH="0" baseline="30000" noProof="0" dirty="0">
                <a:ln>
                  <a:noFill/>
                </a:ln>
                <a:solidFill>
                  <a:prstClr val="white"/>
                </a:solidFill>
                <a:effectLst/>
                <a:uLnTx/>
                <a:uFillTx/>
                <a:latin typeface="Calibri"/>
                <a:ea typeface="Calibri"/>
                <a:cs typeface="Calibri"/>
              </a:rPr>
              <a:t>1</a:t>
            </a:r>
            <a:endParaRPr kumimoji="0" lang="de-DE" sz="1200" b="0" i="1" u="none" strike="noStrike" kern="1200" cap="none" spc="0" normalizeH="0" baseline="30000" noProof="0" dirty="0">
              <a:ln>
                <a:noFill/>
              </a:ln>
              <a:solidFill>
                <a:prstClr val="white"/>
              </a:solidFill>
              <a:effectLst/>
              <a:uLnTx/>
              <a:uFillTx/>
              <a:latin typeface="Calibri"/>
              <a:ea typeface="Calibri"/>
              <a:cs typeface="Calibri"/>
            </a:endParaRPr>
          </a:p>
        </p:txBody>
      </p:sp>
      <p:sp>
        <p:nvSpPr>
          <p:cNvPr id="9" name="Rectangle 8">
            <a:extLst>
              <a:ext uri="{FF2B5EF4-FFF2-40B4-BE49-F238E27FC236}">
                <a16:creationId xmlns:a16="http://schemas.microsoft.com/office/drawing/2014/main" id="{3F33C764-1BC5-153E-8CE5-C718D1A74F7C}"/>
              </a:ext>
              <a:ext uri="{C183D7F6-B498-43B3-948B-1728B52AA6E4}">
                <adec:decorative xmlns:adec="http://schemas.microsoft.com/office/drawing/2017/decorative" val="1"/>
              </a:ext>
            </a:extLst>
          </p:cNvPr>
          <p:cNvSpPr/>
          <p:nvPr/>
        </p:nvSpPr>
        <p:spPr>
          <a:xfrm>
            <a:off x="5128062" y="2478650"/>
            <a:ext cx="1935875" cy="2345405"/>
          </a:xfrm>
          <a:prstGeom prst="rect">
            <a:avLst/>
          </a:prstGeom>
          <a:no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 name="Picture 4" descr="Zeichnung Injektionssystem für den Veterinärbereich">
            <a:extLst>
              <a:ext uri="{FF2B5EF4-FFF2-40B4-BE49-F238E27FC236}">
                <a16:creationId xmlns:a16="http://schemas.microsoft.com/office/drawing/2014/main" id="{F5A42B95-FBA2-9550-F2E3-163EE7BD79F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40807" y="2675596"/>
            <a:ext cx="1695238" cy="1343453"/>
          </a:xfrm>
          <a:prstGeom prst="rect">
            <a:avLst/>
          </a:prstGeom>
        </p:spPr>
      </p:pic>
      <p:sp>
        <p:nvSpPr>
          <p:cNvPr id="31" name="Rechteck 33">
            <a:extLst>
              <a:ext uri="{FF2B5EF4-FFF2-40B4-BE49-F238E27FC236}">
                <a16:creationId xmlns:a16="http://schemas.microsoft.com/office/drawing/2014/main" id="{2971249C-42ED-0568-F4CC-91B2C1AAF584}"/>
              </a:ext>
            </a:extLst>
          </p:cNvPr>
          <p:cNvSpPr/>
          <p:nvPr/>
        </p:nvSpPr>
        <p:spPr>
          <a:xfrm>
            <a:off x="5128063" y="4160043"/>
            <a:ext cx="1944000" cy="664011"/>
          </a:xfrm>
          <a:prstGeom prst="rect">
            <a:avLst/>
          </a:prstGeom>
          <a:solidFill>
            <a:schemeClr val="accent6"/>
          </a:solidFill>
        </p:spPr>
        <p:txBody>
          <a:bodyPr wrap="square" lIns="180000" tIns="108000" rIns="180000" bIns="108000" anchor="ctr" anchorCtr="0">
            <a:noAutofit/>
          </a:bodyPr>
          <a:lstStyle/>
          <a:p>
            <a:pPr marL="0" marR="0" lvl="0" indent="0" algn="l" defTabSz="914400" rtl="0" eaLnBrk="1" fontAlgn="auto" latinLnBrk="0" hangingPunct="1">
              <a:lnSpc>
                <a:spcPts val="1500"/>
              </a:lnSpc>
              <a:spcBef>
                <a:spcPts val="0"/>
              </a:spcBef>
              <a:spcAft>
                <a:spcPts val="0"/>
              </a:spcAft>
              <a:buClrTx/>
              <a:buSzTx/>
              <a:buFontTx/>
              <a:buNone/>
              <a:tabLst/>
              <a:defRPr/>
            </a:pPr>
            <a:r>
              <a:rPr kumimoji="0" lang="de-DE" sz="1400" b="1" i="0" u="none" strike="noStrike" kern="1200" cap="none" spc="0" normalizeH="0" baseline="0" noProof="0">
                <a:ln>
                  <a:noFill/>
                </a:ln>
                <a:solidFill>
                  <a:prstClr val="white"/>
                </a:solidFill>
                <a:effectLst/>
                <a:uLnTx/>
                <a:uFillTx/>
                <a:latin typeface="Calibri"/>
                <a:ea typeface="Calibri"/>
                <a:cs typeface="Calibri"/>
              </a:rPr>
              <a:t>Tierarzneimittel</a:t>
            </a:r>
          </a:p>
          <a:p>
            <a:pPr marL="0" marR="0" lvl="0" indent="0" algn="l" defTabSz="914400" rtl="0" eaLnBrk="1" fontAlgn="auto" latinLnBrk="0" hangingPunct="1">
              <a:lnSpc>
                <a:spcPts val="1500"/>
              </a:lnSpc>
              <a:spcBef>
                <a:spcPts val="0"/>
              </a:spcBef>
              <a:spcAft>
                <a:spcPts val="0"/>
              </a:spcAft>
              <a:buClrTx/>
              <a:buSzTx/>
              <a:buFontTx/>
              <a:buNone/>
              <a:tabLst/>
              <a:defRPr/>
            </a:pPr>
            <a:r>
              <a:rPr lang="de-DE" sz="1400">
                <a:solidFill>
                  <a:prstClr val="white"/>
                </a:solidFill>
                <a:latin typeface="Calibri"/>
                <a:ea typeface="Calibri"/>
                <a:cs typeface="Calibri"/>
              </a:rPr>
              <a:t>c</a:t>
            </a:r>
            <a:r>
              <a:rPr kumimoji="0" lang="de-DE" sz="1400" b="0" i="0" u="none" strike="noStrike" kern="1200" cap="none" spc="0" normalizeH="0" baseline="0" noProof="0">
                <a:ln>
                  <a:noFill/>
                </a:ln>
                <a:solidFill>
                  <a:prstClr val="white"/>
                </a:solidFill>
                <a:effectLst/>
                <a:uLnTx/>
                <a:uFillTx/>
                <a:latin typeface="Calibri"/>
                <a:ea typeface="Calibri"/>
                <a:cs typeface="Calibri"/>
              </a:rPr>
              <a:t>a. 450 Wirkstoffe</a:t>
            </a:r>
            <a:endParaRPr kumimoji="0" lang="de-DE" sz="1200" b="0" i="1" u="none" strike="noStrike" kern="1200" cap="none" spc="0" normalizeH="0" baseline="0" noProof="0">
              <a:ln>
                <a:noFill/>
              </a:ln>
              <a:solidFill>
                <a:prstClr val="white"/>
              </a:solidFill>
              <a:effectLst/>
              <a:uLnTx/>
              <a:uFillTx/>
              <a:latin typeface="Calibri"/>
              <a:ea typeface="Calibri"/>
              <a:cs typeface="Calibri"/>
            </a:endParaRPr>
          </a:p>
        </p:txBody>
      </p:sp>
      <p:sp>
        <p:nvSpPr>
          <p:cNvPr id="17" name="Rectangle 16">
            <a:extLst>
              <a:ext uri="{FF2B5EF4-FFF2-40B4-BE49-F238E27FC236}">
                <a16:creationId xmlns:a16="http://schemas.microsoft.com/office/drawing/2014/main" id="{76A9F6F1-C3DA-4E5C-BF76-346608BC60E2}"/>
              </a:ext>
              <a:ext uri="{C183D7F6-B498-43B3-948B-1728B52AA6E4}">
                <adec:decorative xmlns:adec="http://schemas.microsoft.com/office/drawing/2017/decorative" val="1"/>
              </a:ext>
            </a:extLst>
          </p:cNvPr>
          <p:cNvSpPr/>
          <p:nvPr/>
        </p:nvSpPr>
        <p:spPr>
          <a:xfrm>
            <a:off x="7411024" y="2474622"/>
            <a:ext cx="1935875" cy="2345404"/>
          </a:xfrm>
          <a:prstGeom prst="rect">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4" name="Grafik 6" descr="Zeichnung Person im Schutzanzug mit Spritzgerät, Kanister mit Bioziden">
            <a:extLst>
              <a:ext uri="{FF2B5EF4-FFF2-40B4-BE49-F238E27FC236}">
                <a16:creationId xmlns:a16="http://schemas.microsoft.com/office/drawing/2014/main" id="{C50F4219-8062-8E1C-5FDE-3D8B22BEB938}"/>
              </a:ext>
            </a:extLst>
          </p:cNvPr>
          <p:cNvPicPr>
            <a:picLocks noChangeAspect="1"/>
          </p:cNvPicPr>
          <p:nvPr/>
        </p:nvPicPr>
        <p:blipFill rotWithShape="1">
          <a:blip r:embed="rId6"/>
          <a:srcRect t="4724" r="-553" b="11324"/>
          <a:stretch/>
        </p:blipFill>
        <p:spPr>
          <a:xfrm>
            <a:off x="7590157" y="2977780"/>
            <a:ext cx="1617951" cy="942610"/>
          </a:xfrm>
          <a:prstGeom prst="rect">
            <a:avLst/>
          </a:prstGeom>
        </p:spPr>
      </p:pic>
      <p:sp>
        <p:nvSpPr>
          <p:cNvPr id="55" name="Textfeld 7">
            <a:extLst>
              <a:ext uri="{FF2B5EF4-FFF2-40B4-BE49-F238E27FC236}">
                <a16:creationId xmlns:a16="http://schemas.microsoft.com/office/drawing/2014/main" id="{F3D33739-4D63-3E9A-1743-254252403364}"/>
              </a:ext>
            </a:extLst>
          </p:cNvPr>
          <p:cNvSpPr txBox="1"/>
          <p:nvPr/>
        </p:nvSpPr>
        <p:spPr>
          <a:xfrm>
            <a:off x="7474723" y="4838598"/>
            <a:ext cx="1848817" cy="276999"/>
          </a:xfrm>
          <a:prstGeom prst="rect">
            <a:avLst/>
          </a:prstGeom>
          <a:noFill/>
        </p:spPr>
        <p:txBody>
          <a:bodyPr rot="0" spcFirstLastPara="0" vertOverflow="overflow" horzOverflow="overflow" vert="horz" wrap="square" lIns="0" tIns="45720" rIns="91440" bIns="45720" numCol="1" spcCol="0" rtlCol="0" fromWordArt="0" anchor="t" anchorCtr="0" forceAA="0" compatLnSpc="1">
            <a:prstTxWarp prst="textNoShape">
              <a:avLst/>
            </a:prstTxWarp>
            <a:spAutoFit/>
          </a:bodyPr>
          <a:lstStyle/>
          <a:p>
            <a:r>
              <a:rPr lang="de-DE" sz="1200">
                <a:ea typeface="Cambria"/>
                <a:cs typeface="Calibri"/>
              </a:rPr>
              <a:t>Erstellt mit BioRender.com</a:t>
            </a:r>
            <a:endParaRPr lang="de-DE" sz="1200">
              <a:ea typeface="Calibri"/>
              <a:cs typeface="Calibri"/>
            </a:endParaRPr>
          </a:p>
        </p:txBody>
      </p:sp>
      <p:sp>
        <p:nvSpPr>
          <p:cNvPr id="40" name="Rechteck 42">
            <a:extLst>
              <a:ext uri="{FF2B5EF4-FFF2-40B4-BE49-F238E27FC236}">
                <a16:creationId xmlns:a16="http://schemas.microsoft.com/office/drawing/2014/main" id="{D0ADBE8B-FD78-F26E-B0FD-60D6B7008490}"/>
              </a:ext>
            </a:extLst>
          </p:cNvPr>
          <p:cNvSpPr/>
          <p:nvPr/>
        </p:nvSpPr>
        <p:spPr>
          <a:xfrm>
            <a:off x="7406962" y="4154642"/>
            <a:ext cx="1944000" cy="671276"/>
          </a:xfrm>
          <a:prstGeom prst="rect">
            <a:avLst/>
          </a:prstGeom>
          <a:solidFill>
            <a:schemeClr val="accent4"/>
          </a:solidFill>
        </p:spPr>
        <p:txBody>
          <a:bodyPr wrap="square" lIns="180000" tIns="108000" rIns="180000" bIns="72000" anchor="ctr" anchorCtr="0">
            <a:noAutofit/>
          </a:bodyPr>
          <a:lstStyle/>
          <a:p>
            <a:pPr marL="0" marR="0" lvl="0" indent="0" algn="l" defTabSz="914400" rtl="0" eaLnBrk="1" fontAlgn="auto" latinLnBrk="0" hangingPunct="1">
              <a:lnSpc>
                <a:spcPts val="1500"/>
              </a:lnSpc>
              <a:spcBef>
                <a:spcPts val="0"/>
              </a:spcBef>
              <a:spcAft>
                <a:spcPts val="0"/>
              </a:spcAft>
              <a:buClrTx/>
              <a:buSzTx/>
              <a:buFontTx/>
              <a:buNone/>
              <a:tabLst/>
              <a:defRPr/>
            </a:pPr>
            <a:r>
              <a:rPr kumimoji="0" lang="de-DE" sz="1400" b="1" i="0" u="none" strike="noStrike" kern="1200" cap="none" spc="0" normalizeH="0" baseline="0" noProof="0">
                <a:ln>
                  <a:noFill/>
                </a:ln>
                <a:solidFill>
                  <a:prstClr val="white"/>
                </a:solidFill>
                <a:effectLst/>
                <a:uLnTx/>
                <a:uFillTx/>
                <a:latin typeface="Calibri"/>
                <a:ea typeface="Calibri"/>
                <a:cs typeface="Calibri"/>
              </a:rPr>
              <a:t>Biozide</a:t>
            </a:r>
          </a:p>
          <a:p>
            <a:pPr marL="0" marR="0" lvl="0" indent="0" algn="l" defTabSz="914400" rtl="0" eaLnBrk="1" fontAlgn="auto" latinLnBrk="0" hangingPunct="1">
              <a:lnSpc>
                <a:spcPts val="1500"/>
              </a:lnSpc>
              <a:spcBef>
                <a:spcPts val="0"/>
              </a:spcBef>
              <a:spcAft>
                <a:spcPts val="0"/>
              </a:spcAft>
              <a:buClrTx/>
              <a:buSzTx/>
              <a:buFontTx/>
              <a:buNone/>
              <a:tabLst/>
              <a:defRPr/>
            </a:pPr>
            <a:r>
              <a:rPr lang="de-DE" sz="1400">
                <a:solidFill>
                  <a:prstClr val="white"/>
                </a:solidFill>
                <a:latin typeface="Calibri"/>
                <a:ea typeface="Calibri"/>
                <a:cs typeface="Calibri"/>
              </a:rPr>
              <a:t>c</a:t>
            </a:r>
            <a:r>
              <a:rPr kumimoji="0" lang="de-DE" sz="1400" b="0" i="0" u="none" strike="noStrike" kern="1200" cap="none" spc="0" normalizeH="0" baseline="0" noProof="0">
                <a:ln>
                  <a:noFill/>
                </a:ln>
                <a:solidFill>
                  <a:prstClr val="white"/>
                </a:solidFill>
                <a:effectLst/>
                <a:uLnTx/>
                <a:uFillTx/>
                <a:latin typeface="Calibri"/>
                <a:ea typeface="Calibri"/>
                <a:cs typeface="Calibri"/>
              </a:rPr>
              <a:t>a. </a:t>
            </a:r>
            <a:r>
              <a:rPr lang="de-DE" sz="1400">
                <a:solidFill>
                  <a:prstClr val="white"/>
                </a:solidFill>
                <a:latin typeface="Calibri"/>
                <a:ea typeface="Calibri"/>
                <a:cs typeface="Calibri"/>
              </a:rPr>
              <a:t>300</a:t>
            </a:r>
            <a:r>
              <a:rPr kumimoji="0" lang="de-DE" sz="1400" b="0" i="0" u="none" strike="noStrike" kern="1200" cap="none" spc="0" normalizeH="0" baseline="0" noProof="0">
                <a:ln>
                  <a:noFill/>
                </a:ln>
                <a:solidFill>
                  <a:prstClr val="white"/>
                </a:solidFill>
                <a:effectLst/>
                <a:uLnTx/>
                <a:uFillTx/>
                <a:latin typeface="Calibri"/>
                <a:ea typeface="Calibri"/>
                <a:cs typeface="Calibri"/>
              </a:rPr>
              <a:t> Wirkstoffe</a:t>
            </a:r>
            <a:endParaRPr lang="de-DE" sz="1400" b="0" i="0" u="none" strike="noStrike" kern="1200" cap="none" spc="0" normalizeH="0" baseline="0" noProof="0">
              <a:ln>
                <a:noFill/>
              </a:ln>
              <a:solidFill>
                <a:prstClr val="white"/>
              </a:solidFill>
              <a:effectLst/>
              <a:uLnTx/>
              <a:uFillTx/>
              <a:latin typeface="Calibri"/>
              <a:ea typeface="Calibri"/>
              <a:cs typeface="Calibri"/>
            </a:endParaRPr>
          </a:p>
        </p:txBody>
      </p:sp>
      <p:sp>
        <p:nvSpPr>
          <p:cNvPr id="15" name="Rectangle 14">
            <a:extLst>
              <a:ext uri="{FF2B5EF4-FFF2-40B4-BE49-F238E27FC236}">
                <a16:creationId xmlns:a16="http://schemas.microsoft.com/office/drawing/2014/main" id="{EEA0C8C0-38B9-299A-7F7A-9799BB5BC712}"/>
              </a:ext>
              <a:ext uri="{C183D7F6-B498-43B3-948B-1728B52AA6E4}">
                <adec:decorative xmlns:adec="http://schemas.microsoft.com/office/drawing/2017/decorative" val="1"/>
              </a:ext>
            </a:extLst>
          </p:cNvPr>
          <p:cNvSpPr/>
          <p:nvPr/>
        </p:nvSpPr>
        <p:spPr>
          <a:xfrm>
            <a:off x="9659875" y="2471096"/>
            <a:ext cx="1935875" cy="2345404"/>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3" name="Grafik 5" descr="Zeichnung Ausbringung von Pflanzenschutzmitteln auf dem Acker">
            <a:extLst>
              <a:ext uri="{FF2B5EF4-FFF2-40B4-BE49-F238E27FC236}">
                <a16:creationId xmlns:a16="http://schemas.microsoft.com/office/drawing/2014/main" id="{D808FD0D-B3B9-536D-842C-6E9E6EB4E658}"/>
              </a:ext>
            </a:extLst>
          </p:cNvPr>
          <p:cNvPicPr>
            <a:picLocks noChangeAspect="1"/>
          </p:cNvPicPr>
          <p:nvPr/>
        </p:nvPicPr>
        <p:blipFill rotWithShape="1">
          <a:blip r:embed="rId7"/>
          <a:srcRect l="-508" r="-353" b="28571"/>
          <a:stretch/>
        </p:blipFill>
        <p:spPr>
          <a:xfrm>
            <a:off x="9706372" y="2990899"/>
            <a:ext cx="1848817" cy="918040"/>
          </a:xfrm>
          <a:prstGeom prst="rect">
            <a:avLst/>
          </a:prstGeom>
        </p:spPr>
      </p:pic>
      <p:sp>
        <p:nvSpPr>
          <p:cNvPr id="3" name="Textfeld 7">
            <a:extLst>
              <a:ext uri="{FF2B5EF4-FFF2-40B4-BE49-F238E27FC236}">
                <a16:creationId xmlns:a16="http://schemas.microsoft.com/office/drawing/2014/main" id="{0B3B5FE4-90C7-4F71-EC7C-0558BF5A1409}"/>
              </a:ext>
            </a:extLst>
          </p:cNvPr>
          <p:cNvSpPr txBox="1"/>
          <p:nvPr/>
        </p:nvSpPr>
        <p:spPr>
          <a:xfrm>
            <a:off x="9746608" y="4838598"/>
            <a:ext cx="1848817" cy="276999"/>
          </a:xfrm>
          <a:prstGeom prst="rect">
            <a:avLst/>
          </a:prstGeom>
          <a:noFill/>
        </p:spPr>
        <p:txBody>
          <a:bodyPr rot="0" spcFirstLastPara="0" vertOverflow="overflow" horzOverflow="overflow" vert="horz" wrap="square" lIns="0" tIns="45720" rIns="91440" bIns="45720" numCol="1" spcCol="0" rtlCol="0" fromWordArt="0" anchor="t" anchorCtr="0" forceAA="0" compatLnSpc="1">
            <a:prstTxWarp prst="textNoShape">
              <a:avLst/>
            </a:prstTxWarp>
            <a:spAutoFit/>
          </a:bodyPr>
          <a:lstStyle/>
          <a:p>
            <a:r>
              <a:rPr lang="de-DE" sz="1200">
                <a:ea typeface="Cambria"/>
                <a:cs typeface="Calibri"/>
              </a:rPr>
              <a:t>Erstellt mit BioRender.com</a:t>
            </a:r>
            <a:endParaRPr lang="de-DE" sz="1200">
              <a:ea typeface="Calibri"/>
              <a:cs typeface="Calibri"/>
            </a:endParaRPr>
          </a:p>
        </p:txBody>
      </p:sp>
      <p:sp>
        <p:nvSpPr>
          <p:cNvPr id="52" name="Rechteck 54">
            <a:extLst>
              <a:ext uri="{FF2B5EF4-FFF2-40B4-BE49-F238E27FC236}">
                <a16:creationId xmlns:a16="http://schemas.microsoft.com/office/drawing/2014/main" id="{C3C3F784-04B9-10D3-A33A-B1AE9A572CBF}"/>
              </a:ext>
            </a:extLst>
          </p:cNvPr>
          <p:cNvSpPr/>
          <p:nvPr/>
        </p:nvSpPr>
        <p:spPr>
          <a:xfrm>
            <a:off x="9649412" y="4154642"/>
            <a:ext cx="1944000" cy="665384"/>
          </a:xfrm>
          <a:prstGeom prst="rect">
            <a:avLst/>
          </a:prstGeom>
          <a:solidFill>
            <a:schemeClr val="accent1"/>
          </a:solidFill>
        </p:spPr>
        <p:txBody>
          <a:bodyPr wrap="square" lIns="180000" tIns="108000" rIns="180000" bIns="72000" anchor="ctr" anchorCtr="0">
            <a:noAutofit/>
          </a:bodyPr>
          <a:lstStyle/>
          <a:p>
            <a:pPr marL="0" marR="0" lvl="0" indent="0" algn="l" defTabSz="914400" rtl="0" eaLnBrk="1" fontAlgn="auto" latinLnBrk="0" hangingPunct="1">
              <a:lnSpc>
                <a:spcPts val="1500"/>
              </a:lnSpc>
              <a:spcBef>
                <a:spcPts val="0"/>
              </a:spcBef>
              <a:spcAft>
                <a:spcPts val="0"/>
              </a:spcAft>
              <a:buClrTx/>
              <a:buSzTx/>
              <a:buFontTx/>
              <a:buNone/>
              <a:tabLst/>
              <a:defRPr/>
            </a:pPr>
            <a:r>
              <a:rPr kumimoji="0" lang="de-DE" sz="1400" b="1" i="0" u="none" strike="noStrike" kern="1200" cap="none" spc="0" normalizeH="0" baseline="0" noProof="0">
                <a:ln>
                  <a:noFill/>
                </a:ln>
                <a:solidFill>
                  <a:prstClr val="white"/>
                </a:solidFill>
                <a:effectLst/>
                <a:uLnTx/>
                <a:uFillTx/>
                <a:latin typeface="Calibri"/>
                <a:ea typeface="Calibri"/>
                <a:cs typeface="Calibri"/>
              </a:rPr>
              <a:t>Pflanzenschutzmittel</a:t>
            </a:r>
          </a:p>
          <a:p>
            <a:pPr marL="0" marR="0" lvl="0" indent="0" algn="l" defTabSz="914400" rtl="0" eaLnBrk="1" fontAlgn="auto" latinLnBrk="0" hangingPunct="1">
              <a:lnSpc>
                <a:spcPts val="1500"/>
              </a:lnSpc>
              <a:spcBef>
                <a:spcPts val="0"/>
              </a:spcBef>
              <a:spcAft>
                <a:spcPts val="0"/>
              </a:spcAft>
              <a:buClrTx/>
              <a:buSzTx/>
              <a:buFontTx/>
              <a:buNone/>
              <a:tabLst/>
              <a:defRPr/>
            </a:pPr>
            <a:r>
              <a:rPr lang="de-DE" sz="1400">
                <a:solidFill>
                  <a:prstClr val="white"/>
                </a:solidFill>
                <a:latin typeface="Calibri"/>
                <a:ea typeface="Calibri"/>
                <a:cs typeface="Calibri"/>
              </a:rPr>
              <a:t>c</a:t>
            </a:r>
            <a:r>
              <a:rPr kumimoji="0" lang="de-DE" sz="1400" b="0" i="0" u="none" strike="noStrike" kern="1200" cap="none" spc="0" normalizeH="0" baseline="0" noProof="0">
                <a:ln>
                  <a:noFill/>
                </a:ln>
                <a:solidFill>
                  <a:prstClr val="white"/>
                </a:solidFill>
                <a:effectLst/>
                <a:uLnTx/>
                <a:uFillTx/>
                <a:latin typeface="Calibri"/>
                <a:ea typeface="Calibri"/>
                <a:cs typeface="Calibri"/>
              </a:rPr>
              <a:t>a. </a:t>
            </a:r>
            <a:r>
              <a:rPr lang="de-DE" sz="1400">
                <a:solidFill>
                  <a:prstClr val="white"/>
                </a:solidFill>
                <a:latin typeface="Calibri"/>
                <a:ea typeface="Calibri"/>
                <a:cs typeface="Calibri"/>
              </a:rPr>
              <a:t>270</a:t>
            </a:r>
            <a:r>
              <a:rPr kumimoji="0" lang="de-DE" sz="1400" b="0" i="0" u="none" strike="noStrike" kern="1200" cap="none" spc="0" normalizeH="0" baseline="0" noProof="0">
                <a:ln>
                  <a:noFill/>
                </a:ln>
                <a:solidFill>
                  <a:prstClr val="white"/>
                </a:solidFill>
                <a:effectLst/>
                <a:uLnTx/>
                <a:uFillTx/>
                <a:latin typeface="Calibri"/>
                <a:ea typeface="Calibri"/>
                <a:cs typeface="Calibri"/>
              </a:rPr>
              <a:t> Wirkstoffe</a:t>
            </a:r>
            <a:endParaRPr lang="de-DE" sz="1400" b="0" i="0" u="none" strike="noStrike" kern="1200" cap="none" spc="0" normalizeH="0" baseline="0" noProof="0">
              <a:ln>
                <a:noFill/>
              </a:ln>
              <a:solidFill>
                <a:prstClr val="white"/>
              </a:solidFill>
              <a:effectLst/>
              <a:uLnTx/>
              <a:uFillTx/>
              <a:latin typeface="Calibri"/>
              <a:ea typeface="Calibri"/>
              <a:cs typeface="Calibri"/>
            </a:endParaRPr>
          </a:p>
        </p:txBody>
      </p:sp>
      <p:sp>
        <p:nvSpPr>
          <p:cNvPr id="10" name="Textplatzhalter 9"/>
          <p:cNvSpPr>
            <a:spLocks noGrp="1"/>
          </p:cNvSpPr>
          <p:nvPr>
            <p:ph type="body" sz="quarter" idx="13"/>
          </p:nvPr>
        </p:nvSpPr>
        <p:spPr/>
        <p:txBody>
          <a:bodyPr/>
          <a:lstStyle/>
          <a:p>
            <a:r>
              <a:rPr lang="de-DE"/>
              <a:t>Lernziel: Einleitung und Problematik</a:t>
            </a:r>
          </a:p>
        </p:txBody>
      </p:sp>
      <p:sp>
        <p:nvSpPr>
          <p:cNvPr id="6" name="Foliennummernplatzhalter 5"/>
          <p:cNvSpPr>
            <a:spLocks noGrp="1"/>
          </p:cNvSpPr>
          <p:nvPr>
            <p:ph type="sldNum" sz="quarter" idx="12"/>
          </p:nvPr>
        </p:nvSpPr>
        <p:spPr/>
        <p:txBody>
          <a:bodyPr/>
          <a:lstStyle/>
          <a:p>
            <a:fld id="{4F0D2E71-061B-4E4D-BF94-C6A9FAAAA5EA}" type="slidenum">
              <a:rPr lang="de-DE" smtClean="0"/>
              <a:pPr/>
              <a:t>8</a:t>
            </a:fld>
            <a:endParaRPr lang="de-DE"/>
          </a:p>
        </p:txBody>
      </p:sp>
      <p:sp>
        <p:nvSpPr>
          <p:cNvPr id="7" name="Text Placeholder 23">
            <a:extLst>
              <a:ext uri="{FF2B5EF4-FFF2-40B4-BE49-F238E27FC236}">
                <a16:creationId xmlns:a16="http://schemas.microsoft.com/office/drawing/2014/main" id="{C33BCF40-44FC-DE9D-5A00-AF2D33F98EE7}"/>
              </a:ext>
            </a:extLst>
          </p:cNvPr>
          <p:cNvSpPr txBox="1">
            <a:spLocks/>
          </p:cNvSpPr>
          <p:nvPr/>
        </p:nvSpPr>
        <p:spPr>
          <a:xfrm>
            <a:off x="3498979" y="6203996"/>
            <a:ext cx="8094433" cy="320487"/>
          </a:xfrm>
          <a:prstGeom prst="rect">
            <a:avLst/>
          </a:prstGeom>
        </p:spPr>
        <p:txBody>
          <a:bodyPr vert="horz" lIns="0" tIns="0" rIns="0" bIns="0" rtlCol="0">
            <a:noAutofit/>
          </a:bodyPr>
          <a:lst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sz="1000" b="0" cap="none" dirty="0">
                <a:latin typeface="Calibri"/>
                <a:ea typeface="Calibri"/>
                <a:cs typeface="Calibri"/>
              </a:rPr>
              <a:t>Quelle: 1. Based on internal analysis by UBA using data from the following source: IQVIA MIDAS® Quarterly volume (kg) sales data for Germany </a:t>
            </a:r>
            <a:r>
              <a:rPr lang="en-US" sz="1000" b="0" cap="none" dirty="0" err="1">
                <a:latin typeface="Calibri"/>
                <a:ea typeface="Calibri"/>
                <a:cs typeface="Calibri"/>
              </a:rPr>
              <a:t>Pharmascope</a:t>
            </a:r>
            <a:r>
              <a:rPr lang="en-US" sz="1000" b="0" cap="none" dirty="0">
                <a:latin typeface="Calibri"/>
                <a:ea typeface="Calibri"/>
                <a:cs typeface="Calibri"/>
              </a:rPr>
              <a:t> and Germany Hospital; Data period: Calendar Year 2010 - 2022, reflecting estimates of real-world activity. Copyright IQVIA. All rights reserved.</a:t>
            </a:r>
            <a:endParaRPr lang="de-DE" b="0" cap="none" dirty="0"/>
          </a:p>
        </p:txBody>
      </p:sp>
    </p:spTree>
    <p:extLst>
      <p:ext uri="{BB962C8B-B14F-4D97-AF65-F5344CB8AC3E}">
        <p14:creationId xmlns:p14="http://schemas.microsoft.com/office/powerpoint/2010/main" val="304405464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28BC30AC-EFE2-AEB7-7EE2-CE3FC70D2ECB}"/>
              </a:ext>
            </a:extLst>
          </p:cNvPr>
          <p:cNvSpPr txBox="1"/>
          <p:nvPr/>
        </p:nvSpPr>
        <p:spPr>
          <a:xfrm>
            <a:off x="10086627" y="0"/>
            <a:ext cx="1512167" cy="1076754"/>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err="1">
                <a:solidFill>
                  <a:schemeClr val="bg1"/>
                </a:solidFill>
                <a:latin typeface="+mj-lt"/>
                <a:ea typeface="Cambria"/>
              </a:rPr>
              <a:t>Abwasser-behandlung</a:t>
            </a:r>
            <a:endParaRPr lang="en-US" sz="1400" b="1">
              <a:solidFill>
                <a:schemeClr val="bg1"/>
              </a:solidFill>
              <a:latin typeface="+mj-lt"/>
            </a:endParaRPr>
          </a:p>
        </p:txBody>
      </p:sp>
      <p:sp>
        <p:nvSpPr>
          <p:cNvPr id="2" name="Titel 1"/>
          <p:cNvSpPr>
            <a:spLocks noGrp="1"/>
          </p:cNvSpPr>
          <p:nvPr>
            <p:ph type="title"/>
          </p:nvPr>
        </p:nvSpPr>
        <p:spPr/>
        <p:txBody>
          <a:bodyPr/>
          <a:lstStyle/>
          <a:p>
            <a:pPr>
              <a:lnSpc>
                <a:spcPct val="100000"/>
              </a:lnSpc>
              <a:spcBef>
                <a:spcPts val="0"/>
              </a:spcBef>
            </a:pPr>
            <a:r>
              <a:rPr lang="de-DE">
                <a:latin typeface="Calibri"/>
                <a:cs typeface="Calibri"/>
              </a:rPr>
              <a:t>Ozonbehandlung als vierte Reinigungsstufe in Klärwerken</a:t>
            </a:r>
          </a:p>
        </p:txBody>
      </p:sp>
      <p:sp>
        <p:nvSpPr>
          <p:cNvPr id="3" name="TextBox 2">
            <a:extLst>
              <a:ext uri="{FF2B5EF4-FFF2-40B4-BE49-F238E27FC236}">
                <a16:creationId xmlns:a16="http://schemas.microsoft.com/office/drawing/2014/main" id="{45E5A49C-876F-82E0-A0F3-CC2916E66FA6}"/>
              </a:ext>
            </a:extLst>
          </p:cNvPr>
          <p:cNvSpPr txBox="1"/>
          <p:nvPr/>
        </p:nvSpPr>
        <p:spPr>
          <a:xfrm>
            <a:off x="552295" y="1351601"/>
            <a:ext cx="1312535" cy="338554"/>
          </a:xfrm>
          <a:prstGeom prst="rect">
            <a:avLst/>
          </a:prstGeom>
          <a:noFill/>
        </p:spPr>
        <p:txBody>
          <a:bodyPr wrap="square" lIns="91440" tIns="45720" rIns="91440" bIns="45720" rtlCol="0" anchor="t">
            <a:spAutoFit/>
          </a:bodyPr>
          <a:lstStyle/>
          <a:p>
            <a:r>
              <a:rPr lang="de-DE" altLang="de-DE" sz="1600" b="1">
                <a:latin typeface="+mj-lt"/>
              </a:rPr>
              <a:t>Klärstufe IV</a:t>
            </a:r>
            <a:endParaRPr lang="de-DE" altLang="de-DE" sz="1600" b="1">
              <a:latin typeface="+mj-lt"/>
              <a:cs typeface="Calibri"/>
            </a:endParaRPr>
          </a:p>
        </p:txBody>
      </p:sp>
      <p:pic>
        <p:nvPicPr>
          <p:cNvPr id="6" name="Grafik 8" descr="Schematische Abbildung Ozonbehandlung in Klärwerken">
            <a:extLst>
              <a:ext uri="{FF2B5EF4-FFF2-40B4-BE49-F238E27FC236}">
                <a16:creationId xmlns:a16="http://schemas.microsoft.com/office/drawing/2014/main" id="{789FC15E-8B9F-202F-294F-8C412EC7FEBE}"/>
              </a:ext>
            </a:extLst>
          </p:cNvPr>
          <p:cNvPicPr>
            <a:picLocks noChangeAspect="1"/>
          </p:cNvPicPr>
          <p:nvPr/>
        </p:nvPicPr>
        <p:blipFill rotWithShape="1">
          <a:blip r:embed="rId3"/>
          <a:srcRect r="-344" b="49971"/>
          <a:stretch/>
        </p:blipFill>
        <p:spPr>
          <a:xfrm>
            <a:off x="895585" y="1813990"/>
            <a:ext cx="10400849" cy="3660612"/>
          </a:xfrm>
          <a:prstGeom prst="rect">
            <a:avLst/>
          </a:prstGeom>
        </p:spPr>
      </p:pic>
      <p:sp>
        <p:nvSpPr>
          <p:cNvPr id="25" name="Textfeld 16">
            <a:extLst>
              <a:ext uri="{FF2B5EF4-FFF2-40B4-BE49-F238E27FC236}">
                <a16:creationId xmlns:a16="http://schemas.microsoft.com/office/drawing/2014/main" id="{E55CC9B9-8896-5E9B-6101-B267E1A305F1}"/>
              </a:ext>
            </a:extLst>
          </p:cNvPr>
          <p:cNvSpPr txBox="1"/>
          <p:nvPr/>
        </p:nvSpPr>
        <p:spPr>
          <a:xfrm>
            <a:off x="2032000" y="1530459"/>
            <a:ext cx="1360312" cy="3231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de-DE" sz="1500">
                <a:latin typeface="Calibri"/>
                <a:ea typeface="Cambria"/>
                <a:cs typeface="Calibri"/>
              </a:rPr>
              <a:t>O</a:t>
            </a:r>
            <a:r>
              <a:rPr lang="de-DE" sz="1500" baseline="-25000">
                <a:latin typeface="Calibri"/>
                <a:ea typeface="Cambria"/>
                <a:cs typeface="Calibri"/>
              </a:rPr>
              <a:t>2</a:t>
            </a:r>
            <a:r>
              <a:rPr lang="de-DE" sz="1500">
                <a:latin typeface="Calibri"/>
                <a:ea typeface="Cambria"/>
                <a:cs typeface="Calibri"/>
              </a:rPr>
              <a:t>-Versorgung</a:t>
            </a:r>
            <a:endParaRPr lang="de-DE" sz="1500">
              <a:latin typeface="Calibri"/>
              <a:cs typeface="Calibri"/>
            </a:endParaRPr>
          </a:p>
        </p:txBody>
      </p:sp>
      <p:sp>
        <p:nvSpPr>
          <p:cNvPr id="26" name="Textfeld 18">
            <a:extLst>
              <a:ext uri="{FF2B5EF4-FFF2-40B4-BE49-F238E27FC236}">
                <a16:creationId xmlns:a16="http://schemas.microsoft.com/office/drawing/2014/main" id="{3930D0F5-0DFF-BB55-B4A2-AFBCD733FB46}"/>
              </a:ext>
            </a:extLst>
          </p:cNvPr>
          <p:cNvSpPr txBox="1"/>
          <p:nvPr/>
        </p:nvSpPr>
        <p:spPr>
          <a:xfrm>
            <a:off x="4731925" y="1530459"/>
            <a:ext cx="1360312" cy="3231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de-DE" sz="1500">
                <a:latin typeface="Calibri"/>
                <a:ea typeface="Cambria"/>
                <a:cs typeface="Calibri"/>
              </a:rPr>
              <a:t>O</a:t>
            </a:r>
            <a:r>
              <a:rPr lang="de-DE" sz="1500" baseline="-25000">
                <a:latin typeface="Calibri"/>
                <a:ea typeface="Cambria"/>
                <a:cs typeface="Calibri"/>
              </a:rPr>
              <a:t>3</a:t>
            </a:r>
            <a:r>
              <a:rPr lang="de-DE" sz="1500">
                <a:latin typeface="Calibri"/>
                <a:ea typeface="Cambria"/>
                <a:cs typeface="Calibri"/>
              </a:rPr>
              <a:t>-Produktion</a:t>
            </a:r>
            <a:endParaRPr lang="de-DE" sz="1500">
              <a:latin typeface="Calibri"/>
              <a:cs typeface="Calibri"/>
            </a:endParaRPr>
          </a:p>
        </p:txBody>
      </p:sp>
      <p:sp>
        <p:nvSpPr>
          <p:cNvPr id="27" name="Textfeld 19">
            <a:extLst>
              <a:ext uri="{FF2B5EF4-FFF2-40B4-BE49-F238E27FC236}">
                <a16:creationId xmlns:a16="http://schemas.microsoft.com/office/drawing/2014/main" id="{3A0FE4E9-9065-07CB-D965-129A94DE3A20}"/>
              </a:ext>
            </a:extLst>
          </p:cNvPr>
          <p:cNvSpPr txBox="1"/>
          <p:nvPr/>
        </p:nvSpPr>
        <p:spPr>
          <a:xfrm>
            <a:off x="7215482" y="1530459"/>
            <a:ext cx="955794" cy="3231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de-DE" sz="1500">
                <a:latin typeface="Calibri"/>
                <a:ea typeface="Cambria"/>
                <a:cs typeface="Calibri"/>
              </a:rPr>
              <a:t>Oxidation</a:t>
            </a:r>
            <a:endParaRPr lang="de-DE"/>
          </a:p>
        </p:txBody>
      </p:sp>
      <p:sp>
        <p:nvSpPr>
          <p:cNvPr id="30" name="Textfeld 20">
            <a:extLst>
              <a:ext uri="{FF2B5EF4-FFF2-40B4-BE49-F238E27FC236}">
                <a16:creationId xmlns:a16="http://schemas.microsoft.com/office/drawing/2014/main" id="{D2BB1B06-9286-5A58-C2E7-18183CBB4941}"/>
              </a:ext>
            </a:extLst>
          </p:cNvPr>
          <p:cNvSpPr txBox="1"/>
          <p:nvPr/>
        </p:nvSpPr>
        <p:spPr>
          <a:xfrm>
            <a:off x="9407407" y="1530458"/>
            <a:ext cx="1303868" cy="3231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de-DE" sz="1500">
                <a:latin typeface="Calibri"/>
                <a:ea typeface="Cambria"/>
                <a:cs typeface="Calibri"/>
              </a:rPr>
              <a:t>Reinsauerstoff</a:t>
            </a:r>
            <a:endParaRPr lang="de-DE"/>
          </a:p>
        </p:txBody>
      </p:sp>
      <p:sp>
        <p:nvSpPr>
          <p:cNvPr id="31" name="Textfeld 21">
            <a:extLst>
              <a:ext uri="{FF2B5EF4-FFF2-40B4-BE49-F238E27FC236}">
                <a16:creationId xmlns:a16="http://schemas.microsoft.com/office/drawing/2014/main" id="{0DD7E1D8-B33E-5702-F7A7-2E2356C8C461}"/>
              </a:ext>
            </a:extLst>
          </p:cNvPr>
          <p:cNvSpPr txBox="1"/>
          <p:nvPr/>
        </p:nvSpPr>
        <p:spPr>
          <a:xfrm>
            <a:off x="1458147" y="5776947"/>
            <a:ext cx="9633185" cy="3231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a:latin typeface="Calibri"/>
                <a:cs typeface="Calibri"/>
              </a:rPr>
              <a:t>O</a:t>
            </a:r>
            <a:r>
              <a:rPr lang="de-DE" sz="1500" baseline="-25000">
                <a:latin typeface="Calibri"/>
                <a:cs typeface="Calibri"/>
              </a:rPr>
              <a:t>2</a:t>
            </a:r>
            <a:r>
              <a:rPr lang="de-DE" sz="1500">
                <a:latin typeface="Calibri"/>
                <a:cs typeface="Calibri"/>
              </a:rPr>
              <a:t>-Tank     &gt;     Verdampfer           &gt;           O</a:t>
            </a:r>
            <a:r>
              <a:rPr lang="de-DE" sz="1500" baseline="-25000">
                <a:latin typeface="Calibri"/>
                <a:cs typeface="Calibri"/>
              </a:rPr>
              <a:t>3</a:t>
            </a:r>
            <a:r>
              <a:rPr lang="de-DE" sz="1500">
                <a:latin typeface="Calibri"/>
                <a:cs typeface="Calibri"/>
              </a:rPr>
              <a:t>-Generator               &gt;               </a:t>
            </a:r>
            <a:r>
              <a:rPr lang="de-DE" sz="1500" err="1">
                <a:latin typeface="Calibri"/>
                <a:cs typeface="Calibri"/>
              </a:rPr>
              <a:t>Ozonungsreaktor</a:t>
            </a:r>
            <a:r>
              <a:rPr lang="de-DE" sz="1500">
                <a:latin typeface="Calibri"/>
                <a:cs typeface="Calibri"/>
              </a:rPr>
              <a:t>          &gt;          Rest-Ozon-Vernichter</a:t>
            </a:r>
            <a:endParaRPr lang="de-DE"/>
          </a:p>
        </p:txBody>
      </p:sp>
      <p:sp>
        <p:nvSpPr>
          <p:cNvPr id="32" name="Textfeld 22">
            <a:extLst>
              <a:ext uri="{FF2B5EF4-FFF2-40B4-BE49-F238E27FC236}">
                <a16:creationId xmlns:a16="http://schemas.microsoft.com/office/drawing/2014/main" id="{576D4F5D-3A24-3F06-6AFF-0B156F482DDA}"/>
              </a:ext>
            </a:extLst>
          </p:cNvPr>
          <p:cNvSpPr txBox="1"/>
          <p:nvPr/>
        </p:nvSpPr>
        <p:spPr>
          <a:xfrm>
            <a:off x="1495777" y="4951925"/>
            <a:ext cx="2333037"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500">
                <a:latin typeface="Calibri"/>
                <a:cs typeface="Calibri"/>
              </a:rPr>
              <a:t>flüssig       &gt;       gasförmig</a:t>
            </a:r>
            <a:br>
              <a:rPr lang="de-DE" sz="1500">
                <a:latin typeface="Calibri"/>
                <a:cs typeface="Calibri"/>
              </a:rPr>
            </a:br>
            <a:r>
              <a:rPr lang="de-DE" sz="1500">
                <a:latin typeface="Calibri"/>
                <a:cs typeface="Calibri"/>
              </a:rPr>
              <a:t>-192,7 °C         + 19 °C</a:t>
            </a:r>
            <a:endParaRPr lang="de-DE"/>
          </a:p>
        </p:txBody>
      </p:sp>
      <p:sp>
        <p:nvSpPr>
          <p:cNvPr id="28" name="Textfeld 7">
            <a:extLst>
              <a:ext uri="{FF2B5EF4-FFF2-40B4-BE49-F238E27FC236}">
                <a16:creationId xmlns:a16="http://schemas.microsoft.com/office/drawing/2014/main" id="{2D3EC678-534E-F5F5-2E72-2D12F8D3637E}"/>
              </a:ext>
            </a:extLst>
          </p:cNvPr>
          <p:cNvSpPr txBox="1"/>
          <p:nvPr/>
        </p:nvSpPr>
        <p:spPr>
          <a:xfrm>
            <a:off x="552000" y="6135529"/>
            <a:ext cx="2263423"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000">
                <a:cs typeface="Calibri"/>
              </a:rPr>
              <a:t>Erstellt mit BioRender.com</a:t>
            </a:r>
            <a:endParaRPr lang="de-DE" sz="1000"/>
          </a:p>
        </p:txBody>
      </p:sp>
      <p:sp>
        <p:nvSpPr>
          <p:cNvPr id="7" name="Textfeld 6">
            <a:extLst>
              <a:ext uri="{FF2B5EF4-FFF2-40B4-BE49-F238E27FC236}">
                <a16:creationId xmlns:a16="http://schemas.microsoft.com/office/drawing/2014/main" id="{3756F9D5-A2C1-402B-E1A7-88E66E90135D}"/>
              </a:ext>
            </a:extLst>
          </p:cNvPr>
          <p:cNvSpPr txBox="1"/>
          <p:nvPr/>
        </p:nvSpPr>
        <p:spPr>
          <a:xfrm>
            <a:off x="7487479" y="6184347"/>
            <a:ext cx="4207565" cy="4111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1000">
                <a:solidFill>
                  <a:srgbClr val="222222"/>
                </a:solidFill>
                <a:latin typeface="Calibri"/>
                <a:cs typeface="Arial"/>
              </a:rPr>
              <a:t>Quelle: Uddin, Z. et al. (2022), International Journal </a:t>
            </a:r>
            <a:r>
              <a:rPr lang="de-DE" sz="1000" err="1">
                <a:solidFill>
                  <a:srgbClr val="222222"/>
                </a:solidFill>
                <a:latin typeface="Calibri"/>
                <a:cs typeface="Arial"/>
              </a:rPr>
              <a:t>of</a:t>
            </a:r>
            <a:r>
              <a:rPr lang="de-DE" sz="1000">
                <a:solidFill>
                  <a:srgbClr val="222222"/>
                </a:solidFill>
                <a:latin typeface="Calibri"/>
                <a:cs typeface="Arial"/>
              </a:rPr>
              <a:t> Environmental Science and Technology, </a:t>
            </a:r>
            <a:r>
              <a:rPr lang="de-DE" sz="1000">
                <a:solidFill>
                  <a:schemeClr val="accent2"/>
                </a:solidFill>
                <a:latin typeface="Calibri"/>
                <a:ea typeface="+mn-lt"/>
                <a:cs typeface="+mn-lt"/>
                <a:hlinkClick r:id="rId4">
                  <a:extLst>
                    <a:ext uri="{A12FA001-AC4F-418D-AE19-62706E023703}">
                      <ahyp:hlinkClr xmlns:ahyp="http://schemas.microsoft.com/office/drawing/2018/hyperlinkcolor" val="tx"/>
                    </a:ext>
                  </a:extLst>
                </a:hlinkClick>
              </a:rPr>
              <a:t>doi.org/10.1007/s13762-021-03603-9</a:t>
            </a:r>
            <a:r>
              <a:rPr lang="de-DE" sz="1000">
                <a:solidFill>
                  <a:srgbClr val="222222"/>
                </a:solidFill>
                <a:latin typeface="Calibri"/>
                <a:cs typeface="Arial"/>
              </a:rPr>
              <a:t>.</a:t>
            </a:r>
            <a:endParaRPr lang="de-DE" sz="1000">
              <a:latin typeface="Calibri"/>
              <a:ea typeface="Cambria"/>
              <a:cs typeface="Calibri"/>
            </a:endParaRPr>
          </a:p>
        </p:txBody>
      </p:sp>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29" name="Slide Number Placeholder 2">
            <a:extLst>
              <a:ext uri="{FF2B5EF4-FFF2-40B4-BE49-F238E27FC236}">
                <a16:creationId xmlns:a16="http://schemas.microsoft.com/office/drawing/2014/main" id="{4BA82F18-AABC-0C92-30FC-37B43F715AC1}"/>
              </a:ext>
            </a:extLst>
          </p:cNvPr>
          <p:cNvSpPr>
            <a:spLocks noGrp="1"/>
          </p:cNvSpPr>
          <p:nvPr>
            <p:ph type="sldNum" sz="quarter" idx="12"/>
          </p:nvPr>
        </p:nvSpPr>
        <p:spPr>
          <a:xfrm>
            <a:off x="10822693" y="6597353"/>
            <a:ext cx="743017" cy="260648"/>
          </a:xfrm>
        </p:spPr>
        <p:txBody>
          <a:bodyPr/>
          <a:lstStyle/>
          <a:p>
            <a:fld id="{4F0D2E71-061B-4E4D-BF94-C6A9FAAAA5EA}" type="slidenum">
              <a:rPr lang="de-DE" smtClean="0"/>
              <a:pPr/>
              <a:t>80</a:t>
            </a:fld>
            <a:endParaRPr lang="de-DE"/>
          </a:p>
        </p:txBody>
      </p:sp>
      <p:sp>
        <p:nvSpPr>
          <p:cNvPr id="11" name="Rechteck: abgerundete Ecken 13">
            <a:extLst>
              <a:ext uri="{FF2B5EF4-FFF2-40B4-BE49-F238E27FC236}">
                <a16:creationId xmlns:a16="http://schemas.microsoft.com/office/drawing/2014/main" id="{1D96F658-B74A-D626-957A-85582BC2A860}"/>
              </a:ext>
              <a:ext uri="{C183D7F6-B498-43B3-948B-1728B52AA6E4}">
                <adec:decorative xmlns:adec="http://schemas.microsoft.com/office/drawing/2017/decorative" val="1"/>
              </a:ext>
            </a:extLst>
          </p:cNvPr>
          <p:cNvSpPr/>
          <p:nvPr/>
        </p:nvSpPr>
        <p:spPr>
          <a:xfrm>
            <a:off x="4214519" y="1856887"/>
            <a:ext cx="2182519" cy="3904073"/>
          </a:xfrm>
          <a:prstGeom prst="roundRect">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abgerundete Ecken 14">
            <a:extLst>
              <a:ext uri="{FF2B5EF4-FFF2-40B4-BE49-F238E27FC236}">
                <a16:creationId xmlns:a16="http://schemas.microsoft.com/office/drawing/2014/main" id="{8E72F40B-39D4-AD42-68F0-F30EF0A0F626}"/>
              </a:ext>
              <a:ext uri="{C183D7F6-B498-43B3-948B-1728B52AA6E4}">
                <adec:decorative xmlns:adec="http://schemas.microsoft.com/office/drawing/2017/decorative" val="1"/>
              </a:ext>
            </a:extLst>
          </p:cNvPr>
          <p:cNvSpPr/>
          <p:nvPr/>
        </p:nvSpPr>
        <p:spPr>
          <a:xfrm>
            <a:off x="6519333" y="1856887"/>
            <a:ext cx="2389482" cy="3904073"/>
          </a:xfrm>
          <a:prstGeom prst="roundRect">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abgerundete Ecken 10">
            <a:extLst>
              <a:ext uri="{FF2B5EF4-FFF2-40B4-BE49-F238E27FC236}">
                <a16:creationId xmlns:a16="http://schemas.microsoft.com/office/drawing/2014/main" id="{10E8F0CC-2694-76E5-FDAE-D83D62594572}"/>
              </a:ext>
              <a:ext uri="{C183D7F6-B498-43B3-948B-1728B52AA6E4}">
                <adec:decorative xmlns:adec="http://schemas.microsoft.com/office/drawing/2017/decorative" val="1"/>
              </a:ext>
            </a:extLst>
          </p:cNvPr>
          <p:cNvSpPr/>
          <p:nvPr/>
        </p:nvSpPr>
        <p:spPr>
          <a:xfrm>
            <a:off x="1288815" y="1866295"/>
            <a:ext cx="2822222" cy="3894666"/>
          </a:xfrm>
          <a:prstGeom prst="roundRect">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abgerundete Ecken 15">
            <a:extLst>
              <a:ext uri="{FF2B5EF4-FFF2-40B4-BE49-F238E27FC236}">
                <a16:creationId xmlns:a16="http://schemas.microsoft.com/office/drawing/2014/main" id="{FB9E8172-BF2F-B8E6-C84E-209F7168403C}"/>
              </a:ext>
              <a:ext uri="{C183D7F6-B498-43B3-948B-1728B52AA6E4}">
                <adec:decorative xmlns:adec="http://schemas.microsoft.com/office/drawing/2017/decorative" val="1"/>
              </a:ext>
            </a:extLst>
          </p:cNvPr>
          <p:cNvSpPr/>
          <p:nvPr/>
        </p:nvSpPr>
        <p:spPr>
          <a:xfrm>
            <a:off x="9066603" y="1856888"/>
            <a:ext cx="1966148" cy="3904073"/>
          </a:xfrm>
          <a:prstGeom prst="roundRect">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22139808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id="{28BC30AC-EFE2-AEB7-7EE2-CE3FC70D2ECB}"/>
              </a:ext>
            </a:extLst>
          </p:cNvPr>
          <p:cNvSpPr txBox="1"/>
          <p:nvPr/>
        </p:nvSpPr>
        <p:spPr>
          <a:xfrm>
            <a:off x="10086627" y="0"/>
            <a:ext cx="1512167" cy="1076754"/>
          </a:xfrm>
          <a:prstGeom prst="flowChartOffpageConnector">
            <a:avLst/>
          </a:prstGeom>
          <a:solidFill>
            <a:schemeClr val="bg2"/>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252000" rIns="91440" bIns="180000" numCol="1" spcCol="0" rtlCol="0" fromWordArt="0" anchor="t" anchorCtr="0" forceAA="0" compatLnSpc="1">
            <a:prstTxWarp prst="textNoShape">
              <a:avLst/>
            </a:prstTxWarp>
            <a:spAutoFit/>
          </a:bodyPr>
          <a:lstStyle/>
          <a:p>
            <a:pPr algn="ctr"/>
            <a:r>
              <a:rPr lang="en-US" sz="1400" b="1" err="1">
                <a:solidFill>
                  <a:schemeClr val="bg1"/>
                </a:solidFill>
                <a:latin typeface="+mj-lt"/>
                <a:ea typeface="Cambria"/>
              </a:rPr>
              <a:t>Abwasser-behandlung</a:t>
            </a:r>
            <a:endParaRPr lang="en-US" sz="1400" b="1">
              <a:solidFill>
                <a:schemeClr val="bg1"/>
              </a:solidFill>
              <a:latin typeface="+mj-lt"/>
            </a:endParaRPr>
          </a:p>
        </p:txBody>
      </p:sp>
      <p:sp>
        <p:nvSpPr>
          <p:cNvPr id="2" name="Titel 1"/>
          <p:cNvSpPr>
            <a:spLocks noGrp="1"/>
          </p:cNvSpPr>
          <p:nvPr>
            <p:ph type="title"/>
          </p:nvPr>
        </p:nvSpPr>
        <p:spPr/>
        <p:txBody>
          <a:bodyPr/>
          <a:lstStyle/>
          <a:p>
            <a:pPr>
              <a:lnSpc>
                <a:spcPct val="100000"/>
              </a:lnSpc>
              <a:spcBef>
                <a:spcPts val="0"/>
              </a:spcBef>
            </a:pPr>
            <a:r>
              <a:rPr lang="de-DE">
                <a:latin typeface="Calibri"/>
                <a:cs typeface="Calibri"/>
              </a:rPr>
              <a:t>Vierte Reinigungsstufe in Klärwerken: Zusammenfassung </a:t>
            </a:r>
          </a:p>
        </p:txBody>
      </p:sp>
      <p:sp>
        <p:nvSpPr>
          <p:cNvPr id="5" name="Rechteck 4">
            <a:extLst>
              <a:ext uri="{FF2B5EF4-FFF2-40B4-BE49-F238E27FC236}">
                <a16:creationId xmlns:a16="http://schemas.microsoft.com/office/drawing/2014/main" id="{331F8B56-5D28-8407-567F-5CC98BDCBFEF}"/>
              </a:ext>
            </a:extLst>
          </p:cNvPr>
          <p:cNvSpPr/>
          <p:nvPr/>
        </p:nvSpPr>
        <p:spPr>
          <a:xfrm>
            <a:off x="548979" y="1474106"/>
            <a:ext cx="9538831" cy="4440329"/>
          </a:xfrm>
          <a:prstGeom prst="rect">
            <a:avLst/>
          </a:prstGeom>
        </p:spPr>
        <p:txBody>
          <a:bodyPr wrap="square" lIns="0" tIns="45720" rIns="0" bIns="45720" anchor="t">
            <a:noAutofit/>
          </a:bodyPr>
          <a:lstStyle/>
          <a:p>
            <a:pPr defTabSz="449263" fontAlgn="base">
              <a:spcBef>
                <a:spcPts val="300"/>
              </a:spcBef>
              <a:spcAft>
                <a:spcPts val="600"/>
              </a:spcAft>
              <a:buClr>
                <a:schemeClr val="accent1"/>
              </a:buClr>
              <a:tabLst>
                <a:tab pos="361950" algn="l"/>
              </a:tabLst>
            </a:pPr>
            <a:r>
              <a:rPr lang="de-DE" sz="1600" b="1" dirty="0">
                <a:latin typeface="+mj-lt"/>
              </a:rPr>
              <a:t>Vierte Reinigungsstufe (Aktivkohle- und Ozonbehandlung, UV-Nachbehandlung)</a:t>
            </a:r>
            <a:r>
              <a:rPr lang="de-DE" sz="1600" dirty="0">
                <a:latin typeface="+mj-lt"/>
              </a:rPr>
              <a:t> </a:t>
            </a:r>
            <a:endParaRPr lang="de-DE" sz="1600" dirty="0">
              <a:latin typeface="Cambria"/>
              <a:ea typeface="Cambria"/>
              <a:cs typeface="Calibri"/>
            </a:endParaRPr>
          </a:p>
          <a:p>
            <a:pPr marL="342900" indent="-342900" defTabSz="449263" fontAlgn="base">
              <a:spcBef>
                <a:spcPts val="300"/>
              </a:spcBef>
              <a:spcAft>
                <a:spcPts val="600"/>
              </a:spcAft>
              <a:buClr>
                <a:schemeClr val="accent1"/>
              </a:buClr>
              <a:buFont typeface="Arial" panose="020B0604020202020204" pitchFamily="34" charset="0"/>
              <a:buChar char="•"/>
              <a:tabLst>
                <a:tab pos="361950" algn="l"/>
              </a:tabLst>
            </a:pPr>
            <a:r>
              <a:rPr lang="de-DE" sz="1500" dirty="0">
                <a:latin typeface="+mj-lt"/>
              </a:rPr>
              <a:t>Wichtigste technische Einzelmaßnahme einer Strategie in Bezug auf pharmazeutischen Lebenszyklus</a:t>
            </a:r>
            <a:endParaRPr lang="de-DE" sz="1500" dirty="0">
              <a:latin typeface="+mj-lt"/>
              <a:ea typeface="Calibri"/>
              <a:cs typeface="Calibri"/>
            </a:endParaRPr>
          </a:p>
          <a:p>
            <a:pPr marL="800100" lvl="1" indent="-342900" defTabSz="449263">
              <a:spcBef>
                <a:spcPts val="300"/>
              </a:spcBef>
              <a:spcAft>
                <a:spcPts val="600"/>
              </a:spcAft>
              <a:buClr>
                <a:schemeClr val="accent2"/>
              </a:buClr>
              <a:buFont typeface="Arial" panose="020B0604020202020204" pitchFamily="34" charset="0"/>
              <a:buChar char="•"/>
              <a:tabLst>
                <a:tab pos="361950" algn="l"/>
              </a:tabLst>
            </a:pPr>
            <a:r>
              <a:rPr lang="de-DE" sz="1500" dirty="0">
                <a:latin typeface="+mj-lt"/>
              </a:rPr>
              <a:t>aber: Zusätzliche Maßnahmen nötig da technische Grenzen!</a:t>
            </a:r>
            <a:endParaRPr lang="de-DE" sz="1500" dirty="0">
              <a:ea typeface="Cambria"/>
            </a:endParaRPr>
          </a:p>
          <a:p>
            <a:pPr marL="342900" indent="-342900" defTabSz="449263">
              <a:spcBef>
                <a:spcPts val="300"/>
              </a:spcBef>
              <a:spcAft>
                <a:spcPts val="600"/>
              </a:spcAft>
              <a:buClr>
                <a:schemeClr val="accent1"/>
              </a:buClr>
              <a:buFont typeface="Arial" panose="020B0604020202020204" pitchFamily="34" charset="0"/>
              <a:buChar char="•"/>
              <a:tabLst>
                <a:tab pos="361950" algn="l"/>
              </a:tabLst>
            </a:pPr>
            <a:r>
              <a:rPr lang="de-DE" sz="1500" dirty="0">
                <a:latin typeface="+mj-lt"/>
              </a:rPr>
              <a:t>Nicht effektiv genug </a:t>
            </a:r>
            <a:r>
              <a:rPr lang="de-DE" sz="1500" dirty="0"/>
              <a:t>– </a:t>
            </a:r>
            <a:r>
              <a:rPr lang="de-DE" sz="1500" dirty="0">
                <a:latin typeface="+mj-lt"/>
              </a:rPr>
              <a:t>einige Stoffe werden nur unzureichend eliminiert.</a:t>
            </a:r>
            <a:endParaRPr lang="de-DE" sz="1500" dirty="0">
              <a:highlight>
                <a:srgbClr val="FF0000"/>
              </a:highlight>
              <a:latin typeface="+mj-lt"/>
              <a:cs typeface="Calibri"/>
            </a:endParaRPr>
          </a:p>
          <a:p>
            <a:pPr marL="800100" lvl="1" indent="-342900" defTabSz="449263">
              <a:spcBef>
                <a:spcPts val="300"/>
              </a:spcBef>
              <a:spcAft>
                <a:spcPts val="600"/>
              </a:spcAft>
              <a:buClr>
                <a:schemeClr val="accent2"/>
              </a:buClr>
              <a:buFont typeface="Arial" panose="020B0604020202020204" pitchFamily="34" charset="0"/>
              <a:buChar char="•"/>
              <a:tabLst>
                <a:tab pos="361950" algn="l"/>
              </a:tabLst>
            </a:pPr>
            <a:r>
              <a:rPr lang="de-DE" sz="1500" dirty="0">
                <a:latin typeface="+mj-lt"/>
                <a:cs typeface="Calibri"/>
              </a:rPr>
              <a:t>Beispiele: </a:t>
            </a:r>
            <a:r>
              <a:rPr lang="de-DE" sz="1500" dirty="0" err="1">
                <a:latin typeface="+mj-lt"/>
                <a:cs typeface="Calibri"/>
              </a:rPr>
              <a:t>Diclofenac</a:t>
            </a:r>
            <a:r>
              <a:rPr lang="de-DE" sz="1500" dirty="0">
                <a:latin typeface="+mj-lt"/>
                <a:cs typeface="Calibri"/>
              </a:rPr>
              <a:t>, Clindamycin, Valsartan u. a. </a:t>
            </a:r>
            <a:endParaRPr lang="de-DE" sz="1500" dirty="0">
              <a:latin typeface="+mj-lt"/>
              <a:ea typeface="Calibri"/>
              <a:cs typeface="Calibri"/>
            </a:endParaRPr>
          </a:p>
          <a:p>
            <a:pPr marL="342900" indent="-342900" defTabSz="449263" fontAlgn="base">
              <a:spcBef>
                <a:spcPts val="300"/>
              </a:spcBef>
              <a:spcAft>
                <a:spcPts val="600"/>
              </a:spcAft>
              <a:buClr>
                <a:schemeClr val="accent1"/>
              </a:buClr>
              <a:buFont typeface="Arial" panose="020B0604020202020204" pitchFamily="34" charset="0"/>
              <a:buChar char="•"/>
              <a:tabLst>
                <a:tab pos="361950" algn="l"/>
              </a:tabLst>
            </a:pPr>
            <a:r>
              <a:rPr lang="de-DE" sz="1500" dirty="0">
                <a:latin typeface="+mj-lt"/>
              </a:rPr>
              <a:t>Ozonung erzeugt teilweise unbekanntes Produktgemisch mit unklarer ökotoxikologischer Konsequenz (z. B. Entstehung Bromat in bromidhaltigen Abwässern).</a:t>
            </a:r>
            <a:endParaRPr lang="de-DE" sz="1500" dirty="0">
              <a:latin typeface="+mj-lt"/>
              <a:cs typeface="Calibri"/>
            </a:endParaRPr>
          </a:p>
          <a:p>
            <a:pPr marL="342900" indent="-342900" defTabSz="449263" fontAlgn="base">
              <a:spcBef>
                <a:spcPts val="300"/>
              </a:spcBef>
              <a:spcAft>
                <a:spcPts val="600"/>
              </a:spcAft>
              <a:buClr>
                <a:schemeClr val="accent1"/>
              </a:buClr>
              <a:buFont typeface="Arial" panose="020B0604020202020204" pitchFamily="34" charset="0"/>
              <a:buChar char="•"/>
              <a:tabLst>
                <a:tab pos="361950" algn="l"/>
              </a:tabLst>
            </a:pPr>
            <a:r>
              <a:rPr lang="de-DE" sz="1500" dirty="0">
                <a:latin typeface="+mj-lt"/>
              </a:rPr>
              <a:t>Kosten- &amp; energieintensiv</a:t>
            </a:r>
            <a:endParaRPr lang="de-DE" sz="1500" dirty="0">
              <a:latin typeface="+mj-lt"/>
              <a:cs typeface="Calibri"/>
            </a:endParaRPr>
          </a:p>
          <a:p>
            <a:pPr marL="342900" indent="-342900" defTabSz="449263" fontAlgn="base">
              <a:spcBef>
                <a:spcPts val="300"/>
              </a:spcBef>
              <a:spcAft>
                <a:spcPts val="600"/>
              </a:spcAft>
              <a:buClr>
                <a:schemeClr val="accent1"/>
              </a:buClr>
              <a:buFont typeface="Arial" panose="020B0604020202020204" pitchFamily="34" charset="0"/>
              <a:buChar char="•"/>
              <a:tabLst>
                <a:tab pos="361950" algn="l"/>
              </a:tabLst>
            </a:pPr>
            <a:r>
              <a:rPr lang="de-DE" sz="1500" dirty="0">
                <a:latin typeface="+mj-lt"/>
              </a:rPr>
              <a:t>Nicht alle wesentlichen Eintragspfade werden erfasst (Klärschlamm; Abwaschen von </a:t>
            </a:r>
            <a:r>
              <a:rPr lang="de-DE" sz="1500" dirty="0" err="1">
                <a:latin typeface="+mj-lt"/>
              </a:rPr>
              <a:t>topischen</a:t>
            </a:r>
            <a:r>
              <a:rPr lang="de-DE" sz="1500" dirty="0">
                <a:latin typeface="+mj-lt"/>
              </a:rPr>
              <a:t> Anwendungen im Freien [z. B. See]).</a:t>
            </a:r>
            <a:endParaRPr lang="de-DE" sz="1500" dirty="0">
              <a:latin typeface="+mj-lt"/>
              <a:cs typeface="Calibri"/>
            </a:endParaRPr>
          </a:p>
          <a:p>
            <a:pPr marL="342900" indent="-342900" defTabSz="449263">
              <a:spcBef>
                <a:spcPts val="300"/>
              </a:spcBef>
              <a:spcAft>
                <a:spcPts val="600"/>
              </a:spcAft>
              <a:buClr>
                <a:schemeClr val="accent1"/>
              </a:buClr>
              <a:buFont typeface="Arial" panose="020B0604020202020204" pitchFamily="34" charset="0"/>
              <a:buChar char="•"/>
              <a:tabLst>
                <a:tab pos="361950" algn="l"/>
              </a:tabLst>
            </a:pPr>
            <a:r>
              <a:rPr lang="de-DE" sz="1500" dirty="0">
                <a:latin typeface="+mj-lt"/>
              </a:rPr>
              <a:t>Fokussierung auf Vierte Reinigungsstufe ("End </a:t>
            </a:r>
            <a:r>
              <a:rPr lang="de-DE" sz="1500" dirty="0" err="1">
                <a:latin typeface="+mj-lt"/>
              </a:rPr>
              <a:t>of</a:t>
            </a:r>
            <a:r>
              <a:rPr lang="de-DE" sz="1500" dirty="0">
                <a:latin typeface="+mj-lt"/>
              </a:rPr>
              <a:t> </a:t>
            </a:r>
            <a:r>
              <a:rPr lang="de-DE" sz="1500" dirty="0" err="1">
                <a:latin typeface="+mj-lt"/>
              </a:rPr>
              <a:t>pipe</a:t>
            </a:r>
            <a:r>
              <a:rPr lang="de-DE" sz="1500" dirty="0">
                <a:latin typeface="+mj-lt"/>
              </a:rPr>
              <a:t>") verlagert die Verantwortung weg von den Akteuren im Gesundheitssystem und schwächt das Verursacherprinzip. </a:t>
            </a:r>
            <a:endParaRPr lang="de-DE" sz="1500" dirty="0">
              <a:latin typeface="+mj-lt"/>
              <a:cs typeface="Calibri"/>
            </a:endParaRPr>
          </a:p>
          <a:p>
            <a:pPr marL="342900" indent="-342900" defTabSz="449263">
              <a:spcBef>
                <a:spcPts val="300"/>
              </a:spcBef>
              <a:spcAft>
                <a:spcPts val="600"/>
              </a:spcAft>
              <a:buClr>
                <a:schemeClr val="accent1"/>
              </a:buClr>
              <a:buFont typeface="Arial" panose="020B0604020202020204" pitchFamily="34" charset="0"/>
              <a:buChar char="•"/>
              <a:tabLst>
                <a:tab pos="361950" algn="l"/>
              </a:tabLst>
            </a:pPr>
            <a:r>
              <a:rPr lang="de-DE" sz="1500" dirty="0">
                <a:latin typeface="+mj-lt"/>
                <a:cs typeface="Calibri"/>
              </a:rPr>
              <a:t>Ausbau der Kläranlagen in Europa sehr heterogen</a:t>
            </a:r>
            <a:endParaRPr lang="de-DE" sz="1500" dirty="0">
              <a:latin typeface="+mj-lt"/>
              <a:ea typeface="Calibri"/>
              <a:cs typeface="Calibri"/>
            </a:endParaRPr>
          </a:p>
        </p:txBody>
      </p:sp>
      <p:sp>
        <p:nvSpPr>
          <p:cNvPr id="4" name="Textplatzhalter 3"/>
          <p:cNvSpPr>
            <a:spLocks noGrp="1"/>
          </p:cNvSpPr>
          <p:nvPr>
            <p:ph type="body" sz="quarter" idx="13"/>
          </p:nvPr>
        </p:nvSpPr>
        <p:spPr/>
        <p:txBody>
          <a:bodyPr/>
          <a:lstStyle/>
          <a:p>
            <a:r>
              <a:rPr lang="de-DE"/>
              <a:t>Lernziel: Maßnahmen zur Vermeidung von Arzneistoffeinträgen in die Umwelt</a:t>
            </a:r>
          </a:p>
        </p:txBody>
      </p:sp>
      <p:sp>
        <p:nvSpPr>
          <p:cNvPr id="29" name="Slide Number Placeholder 2">
            <a:extLst>
              <a:ext uri="{FF2B5EF4-FFF2-40B4-BE49-F238E27FC236}">
                <a16:creationId xmlns:a16="http://schemas.microsoft.com/office/drawing/2014/main" id="{4BA82F18-AABC-0C92-30FC-37B43F715AC1}"/>
              </a:ext>
            </a:extLst>
          </p:cNvPr>
          <p:cNvSpPr>
            <a:spLocks noGrp="1"/>
          </p:cNvSpPr>
          <p:nvPr>
            <p:ph type="sldNum" sz="quarter" idx="12"/>
          </p:nvPr>
        </p:nvSpPr>
        <p:spPr>
          <a:xfrm>
            <a:off x="10822693" y="6597353"/>
            <a:ext cx="743017" cy="260648"/>
          </a:xfrm>
        </p:spPr>
        <p:txBody>
          <a:bodyPr/>
          <a:lstStyle/>
          <a:p>
            <a:fld id="{4F0D2E71-061B-4E4D-BF94-C6A9FAAAA5EA}" type="slidenum">
              <a:rPr lang="de-DE" smtClean="0"/>
              <a:pPr/>
              <a:t>81</a:t>
            </a:fld>
            <a:endParaRPr lang="de-DE"/>
          </a:p>
        </p:txBody>
      </p:sp>
    </p:spTree>
    <p:extLst>
      <p:ext uri="{BB962C8B-B14F-4D97-AF65-F5344CB8AC3E}">
        <p14:creationId xmlns:p14="http://schemas.microsoft.com/office/powerpoint/2010/main" val="175078950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9" descr="Hintergrund Foto Stethoskop © Etactics Inc / unsplash.com">
            <a:extLst>
              <a:ext uri="{FF2B5EF4-FFF2-40B4-BE49-F238E27FC236}">
                <a16:creationId xmlns:a16="http://schemas.microsoft.com/office/drawing/2014/main" id="{69C6533C-6274-DE86-CC7A-67D732D8BCC1}"/>
              </a:ext>
            </a:extLst>
          </p:cNvPr>
          <p:cNvPicPr>
            <a:picLocks noGrp="1" noChangeAspect="1"/>
          </p:cNvPicPr>
          <p:nvPr>
            <p:ph type="pic" sz="quarter" idx="10"/>
          </p:nvPr>
        </p:nvPicPr>
        <p:blipFill>
          <a:blip r:embed="rId2" cstate="print">
            <a:alphaModFix amt="50000"/>
            <a:extLst>
              <a:ext uri="{28A0092B-C50C-407E-A947-70E740481C1C}">
                <a14:useLocalDpi xmlns:a14="http://schemas.microsoft.com/office/drawing/2010/main" val="0"/>
              </a:ext>
            </a:extLst>
          </a:blip>
          <a:srcRect t="8646" b="8646"/>
          <a:stretch/>
        </p:blipFill>
        <p:spPr>
          <a:xfrm>
            <a:off x="179388" y="168274"/>
            <a:ext cx="11828836" cy="6521637"/>
          </a:xfrm>
        </p:spPr>
      </p:pic>
      <p:sp>
        <p:nvSpPr>
          <p:cNvPr id="11" name="Rectangle 10">
            <a:extLst>
              <a:ext uri="{FF2B5EF4-FFF2-40B4-BE49-F238E27FC236}">
                <a16:creationId xmlns:a16="http://schemas.microsoft.com/office/drawing/2014/main" id="{C3494ECE-9AAB-A1FC-20FF-918E4DD54F8D}"/>
              </a:ext>
              <a:ext uri="{C183D7F6-B498-43B3-948B-1728B52AA6E4}">
                <adec:decorative xmlns:adec="http://schemas.microsoft.com/office/drawing/2017/decorative" val="1"/>
              </a:ext>
            </a:extLst>
          </p:cNvPr>
          <p:cNvSpPr/>
          <p:nvPr/>
        </p:nvSpPr>
        <p:spPr>
          <a:xfrm>
            <a:off x="552450" y="469900"/>
            <a:ext cx="8326438" cy="5911850"/>
          </a:xfrm>
          <a:prstGeom prst="rect">
            <a:avLst/>
          </a:prstGeom>
          <a:solidFill>
            <a:schemeClr val="bg1">
              <a:alpha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itel 7"/>
          <p:cNvSpPr>
            <a:spLocks noGrp="1"/>
          </p:cNvSpPr>
          <p:nvPr>
            <p:ph type="title" idx="4294967295"/>
          </p:nvPr>
        </p:nvSpPr>
        <p:spPr>
          <a:xfrm>
            <a:off x="535708" y="469900"/>
            <a:ext cx="10437091" cy="612775"/>
          </a:xfrm>
        </p:spPr>
        <p:txBody>
          <a:bodyPr lIns="180000">
            <a:normAutofit/>
          </a:bodyPr>
          <a:lstStyle/>
          <a:p>
            <a:r>
              <a:rPr lang="en-GB" err="1"/>
              <a:t>Fazit</a:t>
            </a:r>
            <a:endParaRPr lang="de-DE"/>
          </a:p>
        </p:txBody>
      </p:sp>
      <p:sp>
        <p:nvSpPr>
          <p:cNvPr id="9" name="Inhaltsplatzhalter 8"/>
          <p:cNvSpPr>
            <a:spLocks noGrp="1"/>
          </p:cNvSpPr>
          <p:nvPr>
            <p:ph idx="4294967295"/>
          </p:nvPr>
        </p:nvSpPr>
        <p:spPr>
          <a:xfrm>
            <a:off x="552451" y="1493838"/>
            <a:ext cx="7677150" cy="4525962"/>
          </a:xfrm>
        </p:spPr>
        <p:txBody>
          <a:bodyPr vert="horz" lIns="180000" tIns="0" rIns="0" bIns="0" rtlCol="0" anchor="t">
            <a:noAutofit/>
          </a:bodyPr>
          <a:lstStyle/>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Einleitung und Problematik</a:t>
            </a:r>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Gesellschaftlicher Umgang mit Arzneimitteln</a:t>
            </a:r>
            <a:endParaRPr lang="de-DE" sz="1600" cap="none">
              <a:latin typeface="+mj-lt"/>
              <a:cs typeface="Calibri"/>
            </a:endParaRPr>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Eintragspfade und Vorkommen von Arzneistoffen in der Umwelt</a:t>
            </a:r>
            <a:endParaRPr lang="de-DE" sz="1600" cap="none">
              <a:latin typeface="+mj-lt"/>
              <a:cs typeface="Calibri"/>
            </a:endParaRPr>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Wirkungen von Arzneistoffen in der Umwelt</a:t>
            </a:r>
            <a:endParaRPr lang="de-DE" sz="1600" cap="none">
              <a:latin typeface="+mj-lt"/>
              <a:cs typeface="Calibri"/>
            </a:endParaRPr>
          </a:p>
          <a:p>
            <a:pPr marL="285750" indent="-285750">
              <a:lnSpc>
                <a:spcPct val="200000"/>
              </a:lnSpc>
              <a:spcBef>
                <a:spcPct val="0"/>
              </a:spcBef>
              <a:buClr>
                <a:schemeClr val="accent1"/>
              </a:buClr>
              <a:buFont typeface="Arial" panose="020B0604020202020204" pitchFamily="34" charset="0"/>
              <a:buChar char="•"/>
            </a:pPr>
            <a:r>
              <a:rPr lang="de-DE" sz="1600" cap="none">
                <a:latin typeface="+mj-lt"/>
                <a:cs typeface="Calibri"/>
              </a:rPr>
              <a:t>Risikoabschätzung von pharmazeutischen Wirkstoffen in der Umwelt</a:t>
            </a:r>
            <a:endParaRPr lang="de-DE" sz="1600" cap="none">
              <a:latin typeface="+mj-lt"/>
            </a:endParaRPr>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Maßnahmen zur Vermeidung von Arzneistoffeinträgen in die Umwelt</a:t>
            </a:r>
            <a:endParaRPr lang="de-DE"/>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Fazit</a:t>
            </a:r>
            <a:endParaRPr lang="de-DE" sz="1600" cap="none">
              <a:latin typeface="+mj-lt"/>
              <a:cs typeface="Calibri"/>
            </a:endParaRPr>
          </a:p>
          <a:p>
            <a:pPr marL="645160" lvl="2" indent="-285750">
              <a:lnSpc>
                <a:spcPts val="2200"/>
              </a:lnSpc>
              <a:spcBef>
                <a:spcPct val="0"/>
              </a:spcBef>
              <a:buFont typeface="Arial" panose="020B0604020202020204" pitchFamily="34" charset="0"/>
              <a:buChar char="•"/>
            </a:pPr>
            <a:r>
              <a:rPr lang="de-DE" sz="1600">
                <a:solidFill>
                  <a:schemeClr val="accent2"/>
                </a:solidFill>
                <a:latin typeface="+mj-lt"/>
              </a:rPr>
              <a:t>Maßnahmen im Gesundheitssystem</a:t>
            </a:r>
            <a:endParaRPr lang="de-DE" sz="1600">
              <a:solidFill>
                <a:schemeClr val="accent2"/>
              </a:solidFill>
              <a:latin typeface="+mj-lt"/>
              <a:cs typeface="Calibri"/>
            </a:endParaRPr>
          </a:p>
          <a:p>
            <a:pPr marL="645160" lvl="2" indent="-285750">
              <a:lnSpc>
                <a:spcPts val="2200"/>
              </a:lnSpc>
              <a:spcBef>
                <a:spcPct val="0"/>
              </a:spcBef>
              <a:buFont typeface="Arial" panose="020B0604020202020204" pitchFamily="34" charset="0"/>
              <a:buChar char="•"/>
            </a:pPr>
            <a:r>
              <a:rPr lang="de-DE" sz="1600">
                <a:solidFill>
                  <a:schemeClr val="accent2"/>
                </a:solidFill>
                <a:latin typeface="+mj-lt"/>
              </a:rPr>
              <a:t>Rechtliche Maßnahmen</a:t>
            </a:r>
            <a:endParaRPr lang="de-DE" sz="1600">
              <a:solidFill>
                <a:schemeClr val="accent2"/>
              </a:solidFill>
              <a:latin typeface="+mj-lt"/>
              <a:cs typeface="Calibri"/>
            </a:endParaRPr>
          </a:p>
          <a:p>
            <a:pPr marL="645160" lvl="2" indent="-285750">
              <a:lnSpc>
                <a:spcPts val="2200"/>
              </a:lnSpc>
              <a:spcBef>
                <a:spcPct val="0"/>
              </a:spcBef>
              <a:buFont typeface="Arial" panose="020B0604020202020204" pitchFamily="34" charset="0"/>
              <a:buChar char="•"/>
            </a:pPr>
            <a:r>
              <a:rPr lang="de-DE" sz="1600">
                <a:solidFill>
                  <a:schemeClr val="accent2"/>
                </a:solidFill>
                <a:latin typeface="Calibri"/>
                <a:ea typeface="Calibri"/>
                <a:cs typeface="Calibri"/>
              </a:rPr>
              <a:t>Ganzheitliche Betrachtung – der </a:t>
            </a:r>
            <a:r>
              <a:rPr lang="de-DE" sz="1600" err="1">
                <a:solidFill>
                  <a:schemeClr val="accent2"/>
                </a:solidFill>
                <a:latin typeface="Calibri"/>
                <a:ea typeface="Calibri"/>
                <a:cs typeface="Calibri"/>
              </a:rPr>
              <a:t>One</a:t>
            </a:r>
            <a:r>
              <a:rPr lang="de-DE" sz="1600">
                <a:solidFill>
                  <a:schemeClr val="accent2"/>
                </a:solidFill>
                <a:latin typeface="Calibri"/>
                <a:ea typeface="Calibri"/>
                <a:cs typeface="Calibri"/>
              </a:rPr>
              <a:t> Health-Ansatz</a:t>
            </a:r>
            <a:endParaRPr lang="de-DE" sz="1600">
              <a:solidFill>
                <a:schemeClr val="accent2"/>
              </a:solidFill>
              <a:latin typeface="+mj-lt"/>
              <a:cs typeface="Calibri"/>
            </a:endParaRPr>
          </a:p>
          <a:p>
            <a:pPr marL="645160" lvl="2" indent="-285750">
              <a:lnSpc>
                <a:spcPts val="2200"/>
              </a:lnSpc>
              <a:spcBef>
                <a:spcPct val="0"/>
              </a:spcBef>
              <a:buFont typeface="Arial" panose="020B0604020202020204" pitchFamily="34" charset="0"/>
              <a:buChar char="•"/>
            </a:pPr>
            <a:r>
              <a:rPr lang="de-DE" sz="1600">
                <a:solidFill>
                  <a:schemeClr val="accent2"/>
                </a:solidFill>
                <a:latin typeface="+mj-lt"/>
              </a:rPr>
              <a:t>Gesellschaftliche Zielkonflikte</a:t>
            </a:r>
            <a:endParaRPr lang="de-DE" sz="1600">
              <a:solidFill>
                <a:schemeClr val="accent2"/>
              </a:solidFill>
              <a:latin typeface="+mj-lt"/>
              <a:cs typeface="Calibri"/>
            </a:endParaRPr>
          </a:p>
          <a:p>
            <a:pPr marL="359410" lvl="2" indent="0">
              <a:lnSpc>
                <a:spcPts val="2200"/>
              </a:lnSpc>
              <a:spcBef>
                <a:spcPct val="0"/>
              </a:spcBef>
              <a:buNone/>
            </a:pPr>
            <a:endParaRPr lang="de-DE" sz="1600">
              <a:solidFill>
                <a:schemeClr val="accent2"/>
              </a:solidFill>
              <a:latin typeface="+mj-lt"/>
              <a:cs typeface="Calibri"/>
            </a:endParaRPr>
          </a:p>
        </p:txBody>
      </p:sp>
      <p:sp>
        <p:nvSpPr>
          <p:cNvPr id="6" name="Foliennummernplatzhalter 5"/>
          <p:cNvSpPr>
            <a:spLocks noGrp="1"/>
          </p:cNvSpPr>
          <p:nvPr>
            <p:ph type="sldNum" sz="quarter" idx="4294967295"/>
          </p:nvPr>
        </p:nvSpPr>
        <p:spPr>
          <a:xfrm>
            <a:off x="11449050" y="6597650"/>
            <a:ext cx="742950" cy="260350"/>
          </a:xfrm>
        </p:spPr>
        <p:txBody>
          <a:bodyPr/>
          <a:lstStyle/>
          <a:p>
            <a:fld id="{4F0D2E71-061B-4E4D-BF94-C6A9FAAAA5EA}" type="slidenum">
              <a:rPr lang="de-DE" smtClean="0"/>
              <a:pPr/>
              <a:t>82</a:t>
            </a:fld>
            <a:endParaRPr lang="de-DE"/>
          </a:p>
        </p:txBody>
      </p:sp>
    </p:spTree>
    <p:extLst>
      <p:ext uri="{BB962C8B-B14F-4D97-AF65-F5344CB8AC3E}">
        <p14:creationId xmlns:p14="http://schemas.microsoft.com/office/powerpoint/2010/main" val="305700454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9" descr="Hintergrund Foto Apothekensymbol © Mika Baumeister / unsplash.com">
            <a:extLst>
              <a:ext uri="{FF2B5EF4-FFF2-40B4-BE49-F238E27FC236}">
                <a16:creationId xmlns:a16="http://schemas.microsoft.com/office/drawing/2014/main" id="{69C6533C-6274-DE86-CC7A-67D732D8BCC1}"/>
              </a:ext>
            </a:extLst>
          </p:cNvPr>
          <p:cNvPicPr>
            <a:picLocks noGrp="1" noChangeAspect="1"/>
          </p:cNvPicPr>
          <p:nvPr>
            <p:ph type="pic" sz="quarter" idx="10"/>
          </p:nvPr>
        </p:nvPicPr>
        <p:blipFill>
          <a:blip r:embed="rId2" cstate="print">
            <a:alphaModFix amt="50000"/>
            <a:extLst>
              <a:ext uri="{28A0092B-C50C-407E-A947-70E740481C1C}">
                <a14:useLocalDpi xmlns:a14="http://schemas.microsoft.com/office/drawing/2010/main" val="0"/>
              </a:ext>
            </a:extLst>
          </a:blip>
          <a:srcRect t="1005" b="1005"/>
          <a:stretch/>
        </p:blipFill>
        <p:spPr>
          <a:xfrm>
            <a:off x="179388" y="168274"/>
            <a:ext cx="11828836" cy="6521637"/>
          </a:xfrm>
        </p:spPr>
      </p:pic>
      <p:sp>
        <p:nvSpPr>
          <p:cNvPr id="11" name="Rectangle 10">
            <a:extLst>
              <a:ext uri="{FF2B5EF4-FFF2-40B4-BE49-F238E27FC236}">
                <a16:creationId xmlns:a16="http://schemas.microsoft.com/office/drawing/2014/main" id="{C3494ECE-9AAB-A1FC-20FF-918E4DD54F8D}"/>
              </a:ext>
              <a:ext uri="{C183D7F6-B498-43B3-948B-1728B52AA6E4}">
                <adec:decorative xmlns:adec="http://schemas.microsoft.com/office/drawing/2017/decorative" val="1"/>
              </a:ext>
            </a:extLst>
          </p:cNvPr>
          <p:cNvSpPr/>
          <p:nvPr/>
        </p:nvSpPr>
        <p:spPr>
          <a:xfrm>
            <a:off x="552450" y="469900"/>
            <a:ext cx="8326438" cy="5911850"/>
          </a:xfrm>
          <a:prstGeom prst="rect">
            <a:avLst/>
          </a:prstGeom>
          <a:solidFill>
            <a:schemeClr val="bg1">
              <a:alpha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itel 7"/>
          <p:cNvSpPr>
            <a:spLocks noGrp="1"/>
          </p:cNvSpPr>
          <p:nvPr>
            <p:ph type="title" idx="4294967295"/>
          </p:nvPr>
        </p:nvSpPr>
        <p:spPr>
          <a:xfrm>
            <a:off x="535708" y="469900"/>
            <a:ext cx="10437091" cy="612775"/>
          </a:xfrm>
        </p:spPr>
        <p:txBody>
          <a:bodyPr lIns="180000">
            <a:normAutofit/>
          </a:bodyPr>
          <a:lstStyle/>
          <a:p>
            <a:r>
              <a:rPr lang="en-GB" err="1"/>
              <a:t>Fazit</a:t>
            </a:r>
            <a:endParaRPr lang="de-DE"/>
          </a:p>
        </p:txBody>
      </p:sp>
      <p:sp>
        <p:nvSpPr>
          <p:cNvPr id="9" name="Inhaltsplatzhalter 8"/>
          <p:cNvSpPr>
            <a:spLocks noGrp="1"/>
          </p:cNvSpPr>
          <p:nvPr>
            <p:ph idx="4294967295"/>
          </p:nvPr>
        </p:nvSpPr>
        <p:spPr>
          <a:xfrm>
            <a:off x="552451" y="1493838"/>
            <a:ext cx="7677150" cy="4525962"/>
          </a:xfrm>
        </p:spPr>
        <p:txBody>
          <a:bodyPr vert="horz" lIns="180000" tIns="0" rIns="0" bIns="0" rtlCol="0" anchor="t">
            <a:noAutofit/>
          </a:bodyPr>
          <a:lstStyle/>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Einleitung und Problematik</a:t>
            </a:r>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Gesellschaftlicher Umgang mit Arzneimitteln</a:t>
            </a:r>
            <a:endParaRPr lang="de-DE" sz="1600" cap="none">
              <a:latin typeface="+mj-lt"/>
              <a:cs typeface="Calibri"/>
            </a:endParaRPr>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Eintragspfade und Vorkommen von Arzneistoffen in der Umwelt</a:t>
            </a:r>
            <a:endParaRPr lang="de-DE" sz="1600" cap="none">
              <a:latin typeface="+mj-lt"/>
              <a:cs typeface="Calibri"/>
            </a:endParaRPr>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Wirkungen von Arzneistoffen in der Umwelt</a:t>
            </a:r>
            <a:endParaRPr lang="de-DE" sz="1600" cap="none">
              <a:latin typeface="+mj-lt"/>
              <a:cs typeface="Calibri"/>
            </a:endParaRPr>
          </a:p>
          <a:p>
            <a:pPr marL="285750" indent="-285750">
              <a:lnSpc>
                <a:spcPct val="200000"/>
              </a:lnSpc>
              <a:spcBef>
                <a:spcPct val="0"/>
              </a:spcBef>
              <a:buClr>
                <a:schemeClr val="accent1"/>
              </a:buClr>
              <a:buFont typeface="Arial" panose="020B0604020202020204" pitchFamily="34" charset="0"/>
              <a:buChar char="•"/>
            </a:pPr>
            <a:r>
              <a:rPr lang="de-DE" sz="1600" cap="none">
                <a:latin typeface="+mj-lt"/>
                <a:cs typeface="Calibri"/>
              </a:rPr>
              <a:t>Risikoabschätzung von pharmazeutischen Wirkstoffen in der Umwelt</a:t>
            </a:r>
            <a:endParaRPr lang="de-DE" sz="1600" cap="none">
              <a:latin typeface="+mj-lt"/>
            </a:endParaRPr>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Maßnahmen zur Vermeidung von Arzneistoffeinträgen in die Umwelt</a:t>
            </a:r>
            <a:endParaRPr lang="de-DE"/>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Fazit</a:t>
            </a:r>
            <a:endParaRPr lang="de-DE" sz="1600" cap="none">
              <a:latin typeface="+mj-lt"/>
              <a:cs typeface="Calibri"/>
            </a:endParaRPr>
          </a:p>
          <a:p>
            <a:pPr marL="645160" lvl="2" indent="-285750">
              <a:lnSpc>
                <a:spcPts val="2200"/>
              </a:lnSpc>
              <a:spcBef>
                <a:spcPct val="0"/>
              </a:spcBef>
              <a:buFont typeface="Arial" panose="020B0604020202020204" pitchFamily="34" charset="0"/>
              <a:buChar char="•"/>
            </a:pPr>
            <a:r>
              <a:rPr lang="de-DE" sz="1600">
                <a:solidFill>
                  <a:schemeClr val="accent2"/>
                </a:solidFill>
                <a:latin typeface="+mj-lt"/>
              </a:rPr>
              <a:t>Maßnahmen im Gesundheitssystem</a:t>
            </a:r>
            <a:endParaRPr lang="de-DE" sz="1600">
              <a:solidFill>
                <a:schemeClr val="accent2"/>
              </a:solidFill>
              <a:latin typeface="+mj-lt"/>
              <a:cs typeface="Calibri"/>
            </a:endParaRPr>
          </a:p>
          <a:p>
            <a:pPr marL="645160" lvl="2" indent="-285750">
              <a:lnSpc>
                <a:spcPts val="2200"/>
              </a:lnSpc>
              <a:spcBef>
                <a:spcPct val="0"/>
              </a:spcBef>
              <a:buFont typeface="Arial" panose="020B0604020202020204" pitchFamily="34" charset="0"/>
              <a:buChar char="•"/>
            </a:pPr>
            <a:r>
              <a:rPr lang="de-DE" sz="1600">
                <a:solidFill>
                  <a:schemeClr val="accent2"/>
                </a:solidFill>
                <a:latin typeface="+mj-lt"/>
              </a:rPr>
              <a:t>Rechtliche Maßnahmen</a:t>
            </a:r>
            <a:endParaRPr lang="de-DE" sz="1600">
              <a:solidFill>
                <a:schemeClr val="accent2"/>
              </a:solidFill>
              <a:latin typeface="+mj-lt"/>
              <a:cs typeface="Calibri"/>
            </a:endParaRPr>
          </a:p>
          <a:p>
            <a:pPr marL="645160" lvl="2" indent="-285750">
              <a:lnSpc>
                <a:spcPts val="2200"/>
              </a:lnSpc>
              <a:spcBef>
                <a:spcPct val="0"/>
              </a:spcBef>
              <a:buFont typeface="Arial" panose="020B0604020202020204" pitchFamily="34" charset="0"/>
              <a:buChar char="•"/>
            </a:pPr>
            <a:r>
              <a:rPr lang="de-DE" sz="1600">
                <a:solidFill>
                  <a:schemeClr val="accent2"/>
                </a:solidFill>
                <a:latin typeface="Calibri"/>
                <a:ea typeface="Calibri"/>
                <a:cs typeface="Calibri"/>
              </a:rPr>
              <a:t>Ganzheitliche Betrachtung – der </a:t>
            </a:r>
            <a:r>
              <a:rPr lang="de-DE" sz="1600" err="1">
                <a:solidFill>
                  <a:schemeClr val="accent2"/>
                </a:solidFill>
                <a:latin typeface="Calibri"/>
                <a:ea typeface="Calibri"/>
                <a:cs typeface="Calibri"/>
              </a:rPr>
              <a:t>One</a:t>
            </a:r>
            <a:r>
              <a:rPr lang="de-DE" sz="1600">
                <a:solidFill>
                  <a:schemeClr val="accent2"/>
                </a:solidFill>
                <a:latin typeface="Calibri"/>
                <a:ea typeface="Calibri"/>
                <a:cs typeface="Calibri"/>
              </a:rPr>
              <a:t> Health-Ansatz</a:t>
            </a:r>
            <a:endParaRPr lang="de-DE" sz="1600">
              <a:solidFill>
                <a:schemeClr val="accent2"/>
              </a:solidFill>
              <a:latin typeface="+mj-lt"/>
              <a:cs typeface="Calibri"/>
            </a:endParaRPr>
          </a:p>
          <a:p>
            <a:pPr marL="645160" lvl="2" indent="-285750">
              <a:lnSpc>
                <a:spcPts val="2200"/>
              </a:lnSpc>
              <a:spcBef>
                <a:spcPct val="0"/>
              </a:spcBef>
              <a:buFont typeface="Arial" panose="020B0604020202020204" pitchFamily="34" charset="0"/>
              <a:buChar char="•"/>
            </a:pPr>
            <a:r>
              <a:rPr lang="de-DE" sz="1600">
                <a:solidFill>
                  <a:schemeClr val="accent2"/>
                </a:solidFill>
                <a:latin typeface="+mj-lt"/>
              </a:rPr>
              <a:t>Gesellschaftliche Zielkonflikte</a:t>
            </a:r>
            <a:endParaRPr lang="de-DE" sz="1600">
              <a:solidFill>
                <a:schemeClr val="accent2"/>
              </a:solidFill>
              <a:latin typeface="+mj-lt"/>
              <a:cs typeface="Calibri"/>
            </a:endParaRPr>
          </a:p>
          <a:p>
            <a:pPr marL="359410" lvl="2" indent="0">
              <a:lnSpc>
                <a:spcPts val="2200"/>
              </a:lnSpc>
              <a:spcBef>
                <a:spcPct val="0"/>
              </a:spcBef>
              <a:buNone/>
            </a:pPr>
            <a:endParaRPr lang="de-DE" sz="1600">
              <a:solidFill>
                <a:schemeClr val="accent2"/>
              </a:solidFill>
              <a:latin typeface="+mj-lt"/>
              <a:cs typeface="Calibri"/>
            </a:endParaRPr>
          </a:p>
        </p:txBody>
      </p:sp>
      <p:sp>
        <p:nvSpPr>
          <p:cNvPr id="6" name="Foliennummernplatzhalter 5"/>
          <p:cNvSpPr>
            <a:spLocks noGrp="1"/>
          </p:cNvSpPr>
          <p:nvPr>
            <p:ph type="sldNum" sz="quarter" idx="4294967295"/>
          </p:nvPr>
        </p:nvSpPr>
        <p:spPr>
          <a:xfrm>
            <a:off x="11449050" y="6597650"/>
            <a:ext cx="742950" cy="260350"/>
          </a:xfrm>
        </p:spPr>
        <p:txBody>
          <a:bodyPr/>
          <a:lstStyle/>
          <a:p>
            <a:fld id="{4F0D2E71-061B-4E4D-BF94-C6A9FAAAA5EA}" type="slidenum">
              <a:rPr lang="de-DE" smtClean="0"/>
              <a:pPr/>
              <a:t>83</a:t>
            </a:fld>
            <a:endParaRPr lang="de-DE"/>
          </a:p>
        </p:txBody>
      </p:sp>
    </p:spTree>
    <p:extLst>
      <p:ext uri="{BB962C8B-B14F-4D97-AF65-F5344CB8AC3E}">
        <p14:creationId xmlns:p14="http://schemas.microsoft.com/office/powerpoint/2010/main" val="329282433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nSpc>
                <a:spcPct val="100000"/>
              </a:lnSpc>
              <a:spcBef>
                <a:spcPts val="0"/>
              </a:spcBef>
            </a:pPr>
            <a:r>
              <a:rPr lang="de-DE">
                <a:latin typeface="Calibri"/>
                <a:cs typeface="Calibri"/>
              </a:rPr>
              <a:t>Maßnahmen im Gesundheitssystem</a:t>
            </a:r>
          </a:p>
        </p:txBody>
      </p:sp>
      <p:sp>
        <p:nvSpPr>
          <p:cNvPr id="5" name="Rechteck 4">
            <a:extLst>
              <a:ext uri="{FF2B5EF4-FFF2-40B4-BE49-F238E27FC236}">
                <a16:creationId xmlns:a16="http://schemas.microsoft.com/office/drawing/2014/main" id="{331F8B56-5D28-8407-567F-5CC98BDCBFEF}"/>
              </a:ext>
            </a:extLst>
          </p:cNvPr>
          <p:cNvSpPr/>
          <p:nvPr/>
        </p:nvSpPr>
        <p:spPr>
          <a:xfrm>
            <a:off x="548979" y="1474106"/>
            <a:ext cx="11233160" cy="4478149"/>
          </a:xfrm>
          <a:prstGeom prst="rect">
            <a:avLst/>
          </a:prstGeom>
        </p:spPr>
        <p:txBody>
          <a:bodyPr wrap="square" lIns="0" tIns="45720" rIns="0" bIns="45720" anchor="t">
            <a:spAutoFit/>
          </a:bodyPr>
          <a:lstStyle/>
          <a:p>
            <a:pPr marL="285750" indent="-285750">
              <a:lnSpc>
                <a:spcPct val="150000"/>
              </a:lnSpc>
              <a:buClr>
                <a:schemeClr val="accent1"/>
              </a:buClr>
              <a:buFont typeface="Arial" panose="020B0604020202020204" pitchFamily="34" charset="0"/>
              <a:buChar char="•"/>
            </a:pPr>
            <a:r>
              <a:rPr lang="de-DE" sz="1500" dirty="0">
                <a:latin typeface="Calibri"/>
                <a:cs typeface="Calibri"/>
              </a:rPr>
              <a:t>verstärkte Berücksichtigung von Umweltrisiken bei der Entwicklung &amp; Zulassung von Humanarzneimitteln</a:t>
            </a:r>
            <a:endParaRPr lang="en-US" sz="1500" dirty="0">
              <a:latin typeface="Calibri"/>
              <a:cs typeface="Calibri"/>
            </a:endParaRPr>
          </a:p>
          <a:p>
            <a:pPr marL="285750" indent="-285750">
              <a:lnSpc>
                <a:spcPct val="150000"/>
              </a:lnSpc>
              <a:buClr>
                <a:schemeClr val="accent1"/>
              </a:buClr>
              <a:buFont typeface="Arial" panose="020B0604020202020204" pitchFamily="34" charset="0"/>
              <a:buChar char="•"/>
            </a:pPr>
            <a:r>
              <a:rPr lang="de-DE" sz="1500" dirty="0">
                <a:latin typeface="Calibri"/>
                <a:cs typeface="Calibri"/>
              </a:rPr>
              <a:t>Label umweltfreundliche Arzneimittel</a:t>
            </a:r>
            <a:endParaRPr lang="en-US" sz="1500" dirty="0">
              <a:latin typeface="Calibri"/>
              <a:cs typeface="Calibri"/>
            </a:endParaRPr>
          </a:p>
          <a:p>
            <a:pPr marL="285750" indent="-285750">
              <a:lnSpc>
                <a:spcPct val="150000"/>
              </a:lnSpc>
              <a:buClr>
                <a:schemeClr val="accent1"/>
              </a:buClr>
              <a:buFont typeface="Arial" panose="020B0604020202020204" pitchFamily="34" charset="0"/>
              <a:buChar char="•"/>
            </a:pPr>
            <a:r>
              <a:rPr lang="de-DE" sz="1500" dirty="0">
                <a:latin typeface="Calibri"/>
                <a:cs typeface="Calibri"/>
              </a:rPr>
              <a:t>Vermeidung von Arzneimittelbedarf durch Gesundheitsförderung und Prävention</a:t>
            </a:r>
            <a:endParaRPr lang="en-US" sz="1500" dirty="0">
              <a:latin typeface="Calibri"/>
              <a:ea typeface="Calibri"/>
              <a:cs typeface="Calibri"/>
            </a:endParaRPr>
          </a:p>
          <a:p>
            <a:pPr marL="285750" indent="-285750">
              <a:lnSpc>
                <a:spcPct val="150000"/>
              </a:lnSpc>
              <a:buClr>
                <a:schemeClr val="accent1"/>
              </a:buClr>
              <a:buFont typeface="Arial" panose="020B0604020202020204" pitchFamily="34" charset="0"/>
              <a:buChar char="•"/>
            </a:pPr>
            <a:r>
              <a:rPr lang="de-DE" sz="1500" dirty="0">
                <a:latin typeface="Calibri"/>
                <a:cs typeface="Calibri"/>
              </a:rPr>
              <a:t>Verschreibung und Abgabe angepasster Verbrauchsmengen</a:t>
            </a:r>
            <a:endParaRPr lang="de-DE" sz="1500" dirty="0">
              <a:latin typeface="Calibri"/>
              <a:ea typeface="Calibri"/>
              <a:cs typeface="Calibri"/>
            </a:endParaRPr>
          </a:p>
          <a:p>
            <a:pPr marL="285750" indent="-285750">
              <a:lnSpc>
                <a:spcPct val="150000"/>
              </a:lnSpc>
              <a:buClr>
                <a:schemeClr val="accent1"/>
              </a:buClr>
              <a:buFont typeface="Arial" panose="020B0604020202020204" pitchFamily="34" charset="0"/>
              <a:buChar char="•"/>
            </a:pPr>
            <a:r>
              <a:rPr lang="de-DE" sz="1500" dirty="0">
                <a:latin typeface="Calibri"/>
                <a:cs typeface="Calibri"/>
              </a:rPr>
              <a:t>Sensibilisierung von Ärzten*Ärztinnen, Pharmazeuten*Pharmazeutinnen und Patienten*Patientinnen für die Umweltwirkungen von Arzneimittelrückständen</a:t>
            </a:r>
            <a:endParaRPr lang="en-US" sz="1500" dirty="0">
              <a:latin typeface="Calibri"/>
              <a:ea typeface="Calibri"/>
              <a:cs typeface="Calibri"/>
            </a:endParaRPr>
          </a:p>
          <a:p>
            <a:pPr marL="285750" indent="-285750">
              <a:lnSpc>
                <a:spcPct val="150000"/>
              </a:lnSpc>
              <a:buClr>
                <a:schemeClr val="accent1"/>
              </a:buClr>
              <a:buFont typeface="Arial" panose="020B0604020202020204" pitchFamily="34" charset="0"/>
              <a:buChar char="•"/>
            </a:pPr>
            <a:r>
              <a:rPr lang="de-DE" sz="1500" dirty="0">
                <a:latin typeface="Calibri"/>
                <a:cs typeface="Calibri"/>
              </a:rPr>
              <a:t>öffentliches Umweltinformations-/Umweltklassifikationssystems für Arzneistoffe</a:t>
            </a:r>
            <a:endParaRPr lang="de-DE" sz="1500" dirty="0">
              <a:latin typeface="Calibri"/>
              <a:ea typeface="Calibri"/>
              <a:cs typeface="Calibri"/>
            </a:endParaRPr>
          </a:p>
          <a:p>
            <a:pPr marL="285750" indent="-285750">
              <a:lnSpc>
                <a:spcPct val="150000"/>
              </a:lnSpc>
              <a:buClr>
                <a:schemeClr val="accent1"/>
              </a:buClr>
              <a:buFont typeface="Arial" panose="020B0604020202020204" pitchFamily="34" charset="0"/>
              <a:buChar char="•"/>
            </a:pPr>
            <a:r>
              <a:rPr lang="de-DE" sz="1500" dirty="0">
                <a:latin typeface="Calibri"/>
                <a:cs typeface="Calibri"/>
              </a:rPr>
              <a:t>Wegnahme umweltkritischer Wirkstoffe aus der Sichtwahl</a:t>
            </a:r>
            <a:endParaRPr lang="en-US" sz="1500" dirty="0">
              <a:latin typeface="Calibri"/>
              <a:cs typeface="Calibri"/>
            </a:endParaRPr>
          </a:p>
          <a:p>
            <a:pPr marL="285750" indent="-285750">
              <a:lnSpc>
                <a:spcPct val="150000"/>
              </a:lnSpc>
              <a:buClr>
                <a:schemeClr val="accent1"/>
              </a:buClr>
              <a:buFont typeface="Arial" panose="020B0604020202020204" pitchFamily="34" charset="0"/>
              <a:buChar char="•"/>
            </a:pPr>
            <a:r>
              <a:rPr lang="de-DE" sz="1500" dirty="0">
                <a:latin typeface="Calibri"/>
                <a:cs typeface="Calibri"/>
              </a:rPr>
              <a:t>verpflichtende Beratung zu Umweltaspekten bei Abgabe umweltkritischer Arzneimittel </a:t>
            </a:r>
          </a:p>
          <a:p>
            <a:pPr marL="285750" indent="-285750">
              <a:lnSpc>
                <a:spcPct val="150000"/>
              </a:lnSpc>
              <a:buClr>
                <a:schemeClr val="accent1"/>
              </a:buClr>
              <a:buFont typeface="Arial" panose="020B0604020202020204" pitchFamily="34" charset="0"/>
              <a:buChar char="•"/>
            </a:pPr>
            <a:r>
              <a:rPr lang="de-DE" sz="1500" dirty="0">
                <a:latin typeface="Calibri"/>
                <a:cs typeface="Calibri"/>
              </a:rPr>
              <a:t>Beratung zur umweltbewussteren Anwendung von Arzneimitteln</a:t>
            </a:r>
          </a:p>
          <a:p>
            <a:pPr marL="285750" indent="-285750">
              <a:lnSpc>
                <a:spcPct val="150000"/>
              </a:lnSpc>
              <a:buClr>
                <a:schemeClr val="accent1"/>
              </a:buClr>
              <a:buFont typeface="Arial" panose="020B0604020202020204" pitchFamily="34" charset="0"/>
              <a:buChar char="•"/>
            </a:pPr>
            <a:r>
              <a:rPr lang="de-DE" sz="1500" dirty="0">
                <a:latin typeface="Calibri"/>
                <a:cs typeface="Calibri"/>
              </a:rPr>
              <a:t>einheitlich geregelte und klar kommunizierte fachgerechte Entsorgung von Altmedikamenten insbesondere von flüssigen Arzneiformen</a:t>
            </a:r>
            <a:endParaRPr lang="en-US" sz="1500" dirty="0">
              <a:latin typeface="Calibri"/>
              <a:cs typeface="Calibri"/>
            </a:endParaRPr>
          </a:p>
          <a:p>
            <a:pPr marL="285750" indent="-285750">
              <a:lnSpc>
                <a:spcPct val="150000"/>
              </a:lnSpc>
              <a:buClr>
                <a:schemeClr val="accent1"/>
              </a:buClr>
              <a:buFont typeface="Arial" panose="020B0604020202020204" pitchFamily="34" charset="0"/>
              <a:buChar char="•"/>
            </a:pPr>
            <a:r>
              <a:rPr lang="de-DE" sz="1500" dirty="0">
                <a:latin typeface="Calibri"/>
                <a:cs typeface="Calibri"/>
              </a:rPr>
              <a:t>Sammlung von Röntgenkontrastmitteln in Urinsammelbehältern</a:t>
            </a:r>
            <a:endParaRPr lang="en-US" sz="1500" dirty="0">
              <a:latin typeface="Calibri"/>
              <a:cs typeface="Calibri"/>
            </a:endParaRPr>
          </a:p>
          <a:p>
            <a:endParaRPr lang="de-DE" sz="1500" dirty="0">
              <a:latin typeface="Cambria"/>
              <a:ea typeface="Cambria"/>
              <a:cs typeface="Calibri"/>
            </a:endParaRPr>
          </a:p>
        </p:txBody>
      </p:sp>
      <p:sp>
        <p:nvSpPr>
          <p:cNvPr id="4" name="Textplatzhalter 3"/>
          <p:cNvSpPr>
            <a:spLocks noGrp="1"/>
          </p:cNvSpPr>
          <p:nvPr>
            <p:ph type="body" sz="quarter" idx="13"/>
          </p:nvPr>
        </p:nvSpPr>
        <p:spPr/>
        <p:txBody>
          <a:bodyPr/>
          <a:lstStyle/>
          <a:p>
            <a:r>
              <a:rPr lang="de-DE"/>
              <a:t>Fazit</a:t>
            </a:r>
          </a:p>
        </p:txBody>
      </p:sp>
      <p:sp>
        <p:nvSpPr>
          <p:cNvPr id="29" name="Slide Number Placeholder 2">
            <a:extLst>
              <a:ext uri="{FF2B5EF4-FFF2-40B4-BE49-F238E27FC236}">
                <a16:creationId xmlns:a16="http://schemas.microsoft.com/office/drawing/2014/main" id="{4BA82F18-AABC-0C92-30FC-37B43F715AC1}"/>
              </a:ext>
            </a:extLst>
          </p:cNvPr>
          <p:cNvSpPr>
            <a:spLocks noGrp="1"/>
          </p:cNvSpPr>
          <p:nvPr>
            <p:ph type="sldNum" sz="quarter" idx="12"/>
          </p:nvPr>
        </p:nvSpPr>
        <p:spPr>
          <a:xfrm>
            <a:off x="10822693" y="6597353"/>
            <a:ext cx="743017" cy="260648"/>
          </a:xfrm>
        </p:spPr>
        <p:txBody>
          <a:bodyPr/>
          <a:lstStyle/>
          <a:p>
            <a:fld id="{4F0D2E71-061B-4E4D-BF94-C6A9FAAAA5EA}" type="slidenum">
              <a:rPr lang="de-DE" smtClean="0"/>
              <a:pPr/>
              <a:t>84</a:t>
            </a:fld>
            <a:endParaRPr lang="de-DE"/>
          </a:p>
        </p:txBody>
      </p:sp>
    </p:spTree>
    <p:extLst>
      <p:ext uri="{BB962C8B-B14F-4D97-AF65-F5344CB8AC3E}">
        <p14:creationId xmlns:p14="http://schemas.microsoft.com/office/powerpoint/2010/main" val="9063092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nSpc>
                <a:spcPct val="100000"/>
              </a:lnSpc>
              <a:spcBef>
                <a:spcPts val="0"/>
              </a:spcBef>
            </a:pPr>
            <a:r>
              <a:rPr lang="de-DE">
                <a:latin typeface="Calibri"/>
                <a:cs typeface="Calibri"/>
              </a:rPr>
              <a:t>Rechtliche Maßnahmen</a:t>
            </a:r>
            <a:endParaRPr lang="de-DE">
              <a:latin typeface="Calibri"/>
              <a:ea typeface="Calibri"/>
              <a:cs typeface="Calibri"/>
            </a:endParaRPr>
          </a:p>
        </p:txBody>
      </p:sp>
      <p:sp>
        <p:nvSpPr>
          <p:cNvPr id="5" name="Rechteck 4">
            <a:extLst>
              <a:ext uri="{FF2B5EF4-FFF2-40B4-BE49-F238E27FC236}">
                <a16:creationId xmlns:a16="http://schemas.microsoft.com/office/drawing/2014/main" id="{331F8B56-5D28-8407-567F-5CC98BDCBFEF}"/>
              </a:ext>
            </a:extLst>
          </p:cNvPr>
          <p:cNvSpPr/>
          <p:nvPr/>
        </p:nvSpPr>
        <p:spPr>
          <a:xfrm>
            <a:off x="548979" y="1474106"/>
            <a:ext cx="10881998" cy="2631490"/>
          </a:xfrm>
          <a:prstGeom prst="rect">
            <a:avLst/>
          </a:prstGeom>
        </p:spPr>
        <p:txBody>
          <a:bodyPr wrap="square" lIns="0" tIns="45720" rIns="0" bIns="45720" anchor="t">
            <a:spAutoFit/>
          </a:bodyPr>
          <a:lstStyle/>
          <a:p>
            <a:pPr marL="285750" indent="-285750">
              <a:buClr>
                <a:schemeClr val="accent1"/>
              </a:buClr>
              <a:buFont typeface="Arial" panose="020B0604020202020204" pitchFamily="34" charset="0"/>
              <a:buChar char="•"/>
            </a:pPr>
            <a:r>
              <a:rPr lang="de-DE" sz="1500" dirty="0">
                <a:latin typeface="Calibri"/>
                <a:cs typeface="Calibri"/>
              </a:rPr>
              <a:t>Vermeidung der Einleitung von Rückständen aus der Produktion von Arzneimitteln</a:t>
            </a:r>
            <a:endParaRPr lang="de-DE" sz="1500" dirty="0">
              <a:solidFill>
                <a:srgbClr val="808080"/>
              </a:solidFill>
              <a:latin typeface="Calibri"/>
              <a:cs typeface="Calibri"/>
            </a:endParaRPr>
          </a:p>
          <a:p>
            <a:pPr marL="285750" indent="-285750">
              <a:buClr>
                <a:schemeClr val="accent1"/>
              </a:buClr>
              <a:buFont typeface="Arial" panose="020B0604020202020204" pitchFamily="34" charset="0"/>
              <a:buChar char="•"/>
            </a:pPr>
            <a:endParaRPr lang="de-DE" sz="1500" dirty="0">
              <a:latin typeface="Calibri"/>
              <a:cs typeface="Calibri"/>
            </a:endParaRPr>
          </a:p>
          <a:p>
            <a:pPr marL="285750" indent="-285750">
              <a:buClr>
                <a:schemeClr val="accent1"/>
              </a:buClr>
              <a:buFont typeface="Arial" panose="020B0604020202020204" pitchFamily="34" charset="0"/>
              <a:buChar char="•"/>
            </a:pPr>
            <a:r>
              <a:rPr lang="de-DE" sz="1500" dirty="0">
                <a:latin typeface="Calibri"/>
                <a:cs typeface="Calibri"/>
              </a:rPr>
              <a:t>dezentrale Behandlung von Abwässern aus Krankenhäusern und anderen Gesundheitseinrichtungen (technisch nicht immer möglich)</a:t>
            </a:r>
            <a:endParaRPr lang="de-DE" sz="1500" dirty="0">
              <a:latin typeface="Calibri"/>
              <a:ea typeface="Calibri"/>
              <a:cs typeface="Calibri"/>
            </a:endParaRPr>
          </a:p>
          <a:p>
            <a:pPr marL="285750" indent="-285750">
              <a:buClr>
                <a:schemeClr val="accent1"/>
              </a:buClr>
              <a:buFont typeface="Arial" panose="020B0604020202020204" pitchFamily="34" charset="0"/>
              <a:buChar char="•"/>
            </a:pPr>
            <a:endParaRPr lang="de-DE" sz="1500" dirty="0">
              <a:latin typeface="Calibri"/>
              <a:cs typeface="Calibri"/>
            </a:endParaRPr>
          </a:p>
          <a:p>
            <a:pPr marL="285750" indent="-285750">
              <a:buClr>
                <a:schemeClr val="accent1"/>
              </a:buClr>
              <a:buFont typeface="Arial" panose="020B0604020202020204" pitchFamily="34" charset="0"/>
              <a:buChar char="•"/>
            </a:pPr>
            <a:r>
              <a:rPr lang="de-DE" sz="1500" dirty="0">
                <a:latin typeface="Calibri"/>
                <a:cs typeface="Calibri"/>
              </a:rPr>
              <a:t>verbesserte kommunale Abwasserbehandlung durch eine Vierte Reinigungsstufe</a:t>
            </a:r>
          </a:p>
          <a:p>
            <a:pPr marL="285750" indent="-285750">
              <a:buClr>
                <a:schemeClr val="accent1"/>
              </a:buClr>
              <a:buFont typeface="Arial" panose="020B0604020202020204" pitchFamily="34" charset="0"/>
              <a:buChar char="•"/>
            </a:pPr>
            <a:endParaRPr lang="de-DE" sz="1500" dirty="0">
              <a:latin typeface="Calibri"/>
              <a:cs typeface="Calibri"/>
            </a:endParaRPr>
          </a:p>
          <a:p>
            <a:pPr marL="285750" indent="-285750">
              <a:buClr>
                <a:schemeClr val="accent1"/>
              </a:buClr>
              <a:buFont typeface="Arial" panose="020B0604020202020204" pitchFamily="34" charset="0"/>
              <a:buChar char="•"/>
            </a:pPr>
            <a:r>
              <a:rPr lang="de-DE" sz="1500" dirty="0">
                <a:latin typeface="Calibri"/>
                <a:cs typeface="Calibri"/>
              </a:rPr>
              <a:t>Regulierungen im Wasserrecht: gesetzlich verbindliche Grenzwerte &amp; verstärktes Monitoring von Arzneistoffen in Gewässern und Grundwasser</a:t>
            </a:r>
            <a:endParaRPr lang="de-DE" sz="1600" dirty="0">
              <a:ea typeface="Cambria"/>
            </a:endParaRPr>
          </a:p>
          <a:p>
            <a:pPr marL="285750" indent="-285750">
              <a:buClr>
                <a:schemeClr val="accent1"/>
              </a:buClr>
              <a:buFont typeface="Arial" panose="020B0604020202020204" pitchFamily="34" charset="0"/>
              <a:buChar char="•"/>
            </a:pPr>
            <a:endParaRPr lang="de-DE" sz="1500" dirty="0">
              <a:latin typeface="Calibri"/>
              <a:cs typeface="Calibri"/>
            </a:endParaRPr>
          </a:p>
          <a:p>
            <a:pPr marL="285750" indent="-285750">
              <a:buClr>
                <a:schemeClr val="accent1"/>
              </a:buClr>
              <a:buFont typeface="Arial" panose="020B0604020202020204" pitchFamily="34" charset="0"/>
              <a:buChar char="•"/>
            </a:pPr>
            <a:r>
              <a:rPr lang="de-DE" sz="1500" dirty="0">
                <a:latin typeface="Calibri"/>
                <a:cs typeface="Calibri"/>
              </a:rPr>
              <a:t>Stopp der Verwertung des Klärschlamms in der Landwirtschaft und bei Maßnahmen des Landschaftsbaus zu Düngezwecken (2022: 19 %)</a:t>
            </a:r>
          </a:p>
          <a:p>
            <a:pPr marL="285750" indent="-285750">
              <a:buClr>
                <a:schemeClr val="accent1"/>
              </a:buClr>
              <a:buFont typeface="Arial" panose="020B0604020202020204" pitchFamily="34" charset="0"/>
              <a:buChar char="•"/>
            </a:pPr>
            <a:endParaRPr lang="de-DE" sz="1500" dirty="0">
              <a:latin typeface="Calibri"/>
              <a:cs typeface="Calibri"/>
            </a:endParaRPr>
          </a:p>
        </p:txBody>
      </p:sp>
      <p:sp>
        <p:nvSpPr>
          <p:cNvPr id="3" name="Text Placeholder 11">
            <a:extLst>
              <a:ext uri="{FF2B5EF4-FFF2-40B4-BE49-F238E27FC236}">
                <a16:creationId xmlns:a16="http://schemas.microsoft.com/office/drawing/2014/main" id="{947927AB-B1F3-574E-AD99-C376E81740AE}"/>
              </a:ext>
            </a:extLst>
          </p:cNvPr>
          <p:cNvSpPr>
            <a:spLocks noGrp="1"/>
          </p:cNvSpPr>
          <p:nvPr>
            <p:ph type="body" sz="quarter" idx="15"/>
          </p:nvPr>
        </p:nvSpPr>
        <p:spPr>
          <a:xfrm>
            <a:off x="1352939" y="6245101"/>
            <a:ext cx="10242163" cy="284951"/>
          </a:xfrm>
        </p:spPr>
        <p:txBody>
          <a:bodyPr vert="horz" lIns="0" tIns="0" rIns="0" bIns="0" rtlCol="0" anchor="t">
            <a:noAutofit/>
          </a:bodyPr>
          <a:lstStyle/>
          <a:p>
            <a:r>
              <a:rPr lang="de-DE" dirty="0">
                <a:latin typeface="Calibri"/>
                <a:cs typeface="Calibri"/>
              </a:rPr>
              <a:t>Quelle: Statistisches Bundesamt (Destatis, 2023), Pressemitteilung Nr. 485, </a:t>
            </a:r>
            <a:r>
              <a:rPr lang="de-DE" dirty="0">
                <a:solidFill>
                  <a:schemeClr val="accent2"/>
                </a:solidFill>
                <a:latin typeface="Calibri"/>
                <a:cs typeface="Calibri"/>
                <a:hlinkClick r:id="rId3">
                  <a:extLst>
                    <a:ext uri="{A12FA001-AC4F-418D-AE19-62706E023703}">
                      <ahyp:hlinkClr xmlns:ahyp="http://schemas.microsoft.com/office/drawing/2018/hyperlinkcolor" val="tx"/>
                    </a:ext>
                  </a:extLst>
                </a:hlinkClick>
              </a:rPr>
              <a:t>www.destatis.de/DE/Presse/Pressemitteilungen/2023/12/PD23_485_32214.html </a:t>
            </a:r>
            <a:r>
              <a:rPr lang="de-DE" dirty="0">
                <a:latin typeface="Calibri"/>
                <a:cs typeface="Calibri"/>
              </a:rPr>
              <a:t>, abgerufen am 07.11.2024.</a:t>
            </a:r>
          </a:p>
          <a:p>
            <a:endParaRPr lang="de-DE" dirty="0">
              <a:cs typeface="Calibri"/>
            </a:endParaRPr>
          </a:p>
        </p:txBody>
      </p:sp>
      <p:sp>
        <p:nvSpPr>
          <p:cNvPr id="4" name="Textplatzhalter 3"/>
          <p:cNvSpPr>
            <a:spLocks noGrp="1"/>
          </p:cNvSpPr>
          <p:nvPr>
            <p:ph type="body" sz="quarter" idx="13"/>
          </p:nvPr>
        </p:nvSpPr>
        <p:spPr/>
        <p:txBody>
          <a:bodyPr/>
          <a:lstStyle/>
          <a:p>
            <a:r>
              <a:rPr lang="de-DE"/>
              <a:t>Fazit</a:t>
            </a:r>
          </a:p>
        </p:txBody>
      </p:sp>
      <p:sp>
        <p:nvSpPr>
          <p:cNvPr id="29" name="Slide Number Placeholder 2">
            <a:extLst>
              <a:ext uri="{FF2B5EF4-FFF2-40B4-BE49-F238E27FC236}">
                <a16:creationId xmlns:a16="http://schemas.microsoft.com/office/drawing/2014/main" id="{4BA82F18-AABC-0C92-30FC-37B43F715AC1}"/>
              </a:ext>
            </a:extLst>
          </p:cNvPr>
          <p:cNvSpPr>
            <a:spLocks noGrp="1"/>
          </p:cNvSpPr>
          <p:nvPr>
            <p:ph type="sldNum" sz="quarter" idx="12"/>
          </p:nvPr>
        </p:nvSpPr>
        <p:spPr>
          <a:xfrm>
            <a:off x="10822693" y="6597353"/>
            <a:ext cx="743017" cy="260648"/>
          </a:xfrm>
        </p:spPr>
        <p:txBody>
          <a:bodyPr/>
          <a:lstStyle/>
          <a:p>
            <a:fld id="{4F0D2E71-061B-4E4D-BF94-C6A9FAAAA5EA}" type="slidenum">
              <a:rPr lang="de-DE" smtClean="0"/>
              <a:pPr/>
              <a:t>85</a:t>
            </a:fld>
            <a:endParaRPr lang="de-DE"/>
          </a:p>
        </p:txBody>
      </p:sp>
    </p:spTree>
    <p:extLst>
      <p:ext uri="{BB962C8B-B14F-4D97-AF65-F5344CB8AC3E}">
        <p14:creationId xmlns:p14="http://schemas.microsoft.com/office/powerpoint/2010/main" val="347368865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nSpc>
                <a:spcPct val="100000"/>
              </a:lnSpc>
              <a:spcBef>
                <a:spcPts val="0"/>
              </a:spcBef>
            </a:pPr>
            <a:r>
              <a:rPr lang="de-DE">
                <a:latin typeface="Calibri"/>
                <a:ea typeface="Calibri"/>
                <a:cs typeface="Calibri"/>
              </a:rPr>
              <a:t>Ganzheitliche Betrachtung – der </a:t>
            </a:r>
            <a:r>
              <a:rPr lang="de-DE" err="1">
                <a:latin typeface="Calibri"/>
                <a:ea typeface="Calibri"/>
                <a:cs typeface="Calibri"/>
              </a:rPr>
              <a:t>One</a:t>
            </a:r>
            <a:r>
              <a:rPr lang="de-DE">
                <a:latin typeface="Calibri"/>
                <a:ea typeface="Calibri"/>
                <a:cs typeface="Calibri"/>
              </a:rPr>
              <a:t> Health-Ansatz</a:t>
            </a:r>
          </a:p>
        </p:txBody>
      </p:sp>
      <p:pic>
        <p:nvPicPr>
          <p:cNvPr id="5" name="Grafik 4" descr="Schematische Abbildung One Health Ansatz">
            <a:extLst>
              <a:ext uri="{FF2B5EF4-FFF2-40B4-BE49-F238E27FC236}">
                <a16:creationId xmlns:a16="http://schemas.microsoft.com/office/drawing/2014/main" id="{C2652429-DA9B-F74C-54AF-1768F4EAEC2F}"/>
              </a:ext>
            </a:extLst>
          </p:cNvPr>
          <p:cNvPicPr>
            <a:picLocks noChangeAspect="1"/>
          </p:cNvPicPr>
          <p:nvPr/>
        </p:nvPicPr>
        <p:blipFill>
          <a:blip r:embed="rId3"/>
          <a:stretch>
            <a:fillRect/>
          </a:stretch>
        </p:blipFill>
        <p:spPr>
          <a:xfrm>
            <a:off x="977655" y="1184873"/>
            <a:ext cx="10236690" cy="4941832"/>
          </a:xfrm>
          <a:prstGeom prst="rect">
            <a:avLst/>
          </a:prstGeom>
        </p:spPr>
      </p:pic>
      <p:sp>
        <p:nvSpPr>
          <p:cNvPr id="3" name="Text Placeholder 11">
            <a:extLst>
              <a:ext uri="{FF2B5EF4-FFF2-40B4-BE49-F238E27FC236}">
                <a16:creationId xmlns:a16="http://schemas.microsoft.com/office/drawing/2014/main" id="{947927AB-B1F3-574E-AD99-C376E81740AE}"/>
              </a:ext>
            </a:extLst>
          </p:cNvPr>
          <p:cNvSpPr>
            <a:spLocks noGrp="1"/>
          </p:cNvSpPr>
          <p:nvPr>
            <p:ph type="body" sz="quarter" idx="15"/>
          </p:nvPr>
        </p:nvSpPr>
        <p:spPr>
          <a:xfrm>
            <a:off x="4930094" y="6245101"/>
            <a:ext cx="6658960" cy="284951"/>
          </a:xfrm>
        </p:spPr>
        <p:txBody>
          <a:bodyPr vert="horz" lIns="0" tIns="0" rIns="0" bIns="0" rtlCol="0" anchor="t">
            <a:noAutofit/>
          </a:bodyPr>
          <a:lstStyle/>
          <a:p>
            <a:r>
              <a:rPr lang="de-DE">
                <a:latin typeface="Calibri"/>
                <a:ea typeface="Calibri"/>
                <a:cs typeface="Calibri"/>
              </a:rPr>
              <a:t>Quelle: nach Brigitte Petersen / Universität Bonn</a:t>
            </a:r>
            <a:endParaRPr lang="en-US">
              <a:latin typeface="Calibri"/>
            </a:endParaRPr>
          </a:p>
        </p:txBody>
      </p:sp>
      <p:sp>
        <p:nvSpPr>
          <p:cNvPr id="4" name="Textplatzhalter 3"/>
          <p:cNvSpPr>
            <a:spLocks noGrp="1"/>
          </p:cNvSpPr>
          <p:nvPr>
            <p:ph type="body" sz="quarter" idx="13"/>
          </p:nvPr>
        </p:nvSpPr>
        <p:spPr/>
        <p:txBody>
          <a:bodyPr/>
          <a:lstStyle/>
          <a:p>
            <a:r>
              <a:rPr lang="de-DE"/>
              <a:t>Fazit</a:t>
            </a:r>
          </a:p>
        </p:txBody>
      </p:sp>
      <p:sp>
        <p:nvSpPr>
          <p:cNvPr id="29" name="Slide Number Placeholder 2">
            <a:extLst>
              <a:ext uri="{FF2B5EF4-FFF2-40B4-BE49-F238E27FC236}">
                <a16:creationId xmlns:a16="http://schemas.microsoft.com/office/drawing/2014/main" id="{4BA82F18-AABC-0C92-30FC-37B43F715AC1}"/>
              </a:ext>
            </a:extLst>
          </p:cNvPr>
          <p:cNvSpPr>
            <a:spLocks noGrp="1"/>
          </p:cNvSpPr>
          <p:nvPr>
            <p:ph type="sldNum" sz="quarter" idx="12"/>
          </p:nvPr>
        </p:nvSpPr>
        <p:spPr>
          <a:xfrm>
            <a:off x="10822693" y="6597353"/>
            <a:ext cx="743017" cy="260648"/>
          </a:xfrm>
        </p:spPr>
        <p:txBody>
          <a:bodyPr/>
          <a:lstStyle/>
          <a:p>
            <a:fld id="{4F0D2E71-061B-4E4D-BF94-C6A9FAAAA5EA}" type="slidenum">
              <a:rPr lang="de-DE" smtClean="0"/>
              <a:pPr/>
              <a:t>86</a:t>
            </a:fld>
            <a:endParaRPr lang="de-DE"/>
          </a:p>
        </p:txBody>
      </p:sp>
    </p:spTree>
    <p:extLst>
      <p:ext uri="{BB962C8B-B14F-4D97-AF65-F5344CB8AC3E}">
        <p14:creationId xmlns:p14="http://schemas.microsoft.com/office/powerpoint/2010/main" val="158610731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nSpc>
                <a:spcPct val="100000"/>
              </a:lnSpc>
              <a:spcBef>
                <a:spcPts val="0"/>
              </a:spcBef>
            </a:pPr>
            <a:r>
              <a:rPr lang="de-DE"/>
              <a:t>Gesellschaftliche Zielkonflikte</a:t>
            </a:r>
            <a:endParaRPr lang="de-DE">
              <a:latin typeface="Calibri"/>
              <a:cs typeface="Calibri"/>
            </a:endParaRPr>
          </a:p>
        </p:txBody>
      </p:sp>
      <p:sp>
        <p:nvSpPr>
          <p:cNvPr id="6" name="Rectangle 5">
            <a:extLst>
              <a:ext uri="{FF2B5EF4-FFF2-40B4-BE49-F238E27FC236}">
                <a16:creationId xmlns:a16="http://schemas.microsoft.com/office/drawing/2014/main" id="{1FC64403-E79A-7230-AC60-568F9C93A0E5}"/>
              </a:ext>
            </a:extLst>
          </p:cNvPr>
          <p:cNvSpPr/>
          <p:nvPr/>
        </p:nvSpPr>
        <p:spPr>
          <a:xfrm>
            <a:off x="552000" y="1412625"/>
            <a:ext cx="11361108" cy="369332"/>
          </a:xfrm>
          <a:prstGeom prst="rect">
            <a:avLst/>
          </a:prstGeom>
        </p:spPr>
        <p:txBody>
          <a:bodyPr wrap="square" lIns="0" tIns="45720" rIns="91440" bIns="45720" anchor="t">
            <a:spAutoFit/>
          </a:bodyPr>
          <a:lstStyle/>
          <a:p>
            <a:pPr marL="0" lvl="1" defTabSz="449263" fontAlgn="base">
              <a:spcAft>
                <a:spcPts val="600"/>
              </a:spcAft>
              <a:buClr>
                <a:srgbClr val="00589C"/>
              </a:buClr>
              <a:tabLst>
                <a:tab pos="361950" algn="l"/>
              </a:tabLst>
            </a:pPr>
            <a:r>
              <a:rPr lang="de-DE" b="1">
                <a:solidFill>
                  <a:srgbClr val="000000"/>
                </a:solidFill>
                <a:latin typeface="+mj-lt"/>
              </a:rPr>
              <a:t>Auftrag Pharmazie: Ordnungsgemäße Versorgung der Bevölkerung mit Arzneimitteln</a:t>
            </a:r>
            <a:endParaRPr lang="de-DE" b="1">
              <a:solidFill>
                <a:srgbClr val="000000"/>
              </a:solidFill>
              <a:latin typeface="+mj-lt"/>
              <a:cs typeface="Calibri"/>
            </a:endParaRPr>
          </a:p>
        </p:txBody>
      </p:sp>
      <p:sp>
        <p:nvSpPr>
          <p:cNvPr id="3" name="Rechteck 9">
            <a:extLst>
              <a:ext uri="{FF2B5EF4-FFF2-40B4-BE49-F238E27FC236}">
                <a16:creationId xmlns:a16="http://schemas.microsoft.com/office/drawing/2014/main" id="{908C251E-093F-2BD2-9746-49A363D8FB51}"/>
              </a:ext>
            </a:extLst>
          </p:cNvPr>
          <p:cNvSpPr/>
          <p:nvPr/>
        </p:nvSpPr>
        <p:spPr>
          <a:xfrm>
            <a:off x="552450" y="2172339"/>
            <a:ext cx="10767059" cy="2954655"/>
          </a:xfrm>
          <a:prstGeom prst="rect">
            <a:avLst/>
          </a:prstGeom>
          <a:noFill/>
        </p:spPr>
        <p:txBody>
          <a:bodyPr wrap="square" lIns="0" tIns="45720" rIns="91440" bIns="45720" anchor="t">
            <a:spAutoFit/>
          </a:bodyPr>
          <a:lstStyle/>
          <a:p>
            <a:pPr marL="266700" indent="-266700" defTabSz="449263" fontAlgn="base">
              <a:spcAft>
                <a:spcPts val="1200"/>
              </a:spcAft>
              <a:buClr>
                <a:srgbClr val="00589C"/>
              </a:buClr>
              <a:tabLst>
                <a:tab pos="361950" algn="l"/>
              </a:tabLst>
            </a:pPr>
            <a:r>
              <a:rPr lang="de-DE" sz="1600" b="1" dirty="0">
                <a:solidFill>
                  <a:srgbClr val="000000"/>
                </a:solidFill>
                <a:latin typeface="+mj-lt"/>
              </a:rPr>
              <a:t>Positive Effekte</a:t>
            </a:r>
            <a:endParaRPr lang="de-DE" sz="1600" b="1" dirty="0">
              <a:solidFill>
                <a:srgbClr val="000000"/>
              </a:solidFill>
              <a:latin typeface="+mj-lt"/>
              <a:cs typeface="Calibri"/>
            </a:endParaRPr>
          </a:p>
          <a:p>
            <a:pPr marL="736600" lvl="1" indent="-285750" defTabSz="449263" fontAlgn="base">
              <a:spcAft>
                <a:spcPts val="600"/>
              </a:spcAft>
              <a:buClr>
                <a:schemeClr val="accent1"/>
              </a:buClr>
              <a:buFont typeface="Arial" panose="020B0604020202020204" pitchFamily="34" charset="0"/>
              <a:buChar char="•"/>
              <a:tabLst>
                <a:tab pos="361950" algn="l"/>
              </a:tabLst>
            </a:pPr>
            <a:r>
              <a:rPr lang="de-DE" sz="1500" dirty="0">
                <a:solidFill>
                  <a:srgbClr val="000000"/>
                </a:solidFill>
                <a:latin typeface="+mj-lt"/>
              </a:rPr>
              <a:t>Humanarzneimittel verbessern die menschliche Gesundheit</a:t>
            </a:r>
            <a:br>
              <a:rPr lang="de-DE" sz="1500" dirty="0">
                <a:latin typeface="+mj-lt"/>
              </a:rPr>
            </a:br>
            <a:r>
              <a:rPr lang="de-DE" sz="1500" dirty="0">
                <a:solidFill>
                  <a:srgbClr val="000000"/>
                </a:solidFill>
                <a:latin typeface="+mj-lt"/>
                <a:sym typeface="Wingdings" panose="05000000000000000000" pitchFamily="2" charset="2"/>
              </a:rPr>
              <a:t>-&gt; Reduktion Arzneimittelverbrauch individuell teilweise unerwünscht</a:t>
            </a:r>
            <a:endParaRPr lang="de-DE" sz="1500" dirty="0">
              <a:solidFill>
                <a:srgbClr val="000000"/>
              </a:solidFill>
              <a:latin typeface="+mj-lt"/>
              <a:cs typeface="Calibri"/>
            </a:endParaRPr>
          </a:p>
          <a:p>
            <a:pPr marL="266700" indent="-266700" defTabSz="449263" fontAlgn="base">
              <a:spcBef>
                <a:spcPts val="1800"/>
              </a:spcBef>
              <a:spcAft>
                <a:spcPts val="1200"/>
              </a:spcAft>
              <a:buClr>
                <a:srgbClr val="00589C"/>
              </a:buClr>
              <a:tabLst>
                <a:tab pos="361950" algn="l"/>
              </a:tabLst>
            </a:pPr>
            <a:r>
              <a:rPr lang="de-DE" sz="1600" b="1" dirty="0">
                <a:solidFill>
                  <a:srgbClr val="000000"/>
                </a:solidFill>
                <a:latin typeface="+mj-lt"/>
              </a:rPr>
              <a:t>Negative Effekte (mittelbar – langfristig)</a:t>
            </a:r>
            <a:endParaRPr lang="de-DE" sz="1600" b="1" dirty="0">
              <a:solidFill>
                <a:srgbClr val="000000"/>
              </a:solidFill>
              <a:latin typeface="+mj-lt"/>
              <a:cs typeface="Calibri"/>
            </a:endParaRPr>
          </a:p>
          <a:p>
            <a:pPr marL="736600" lvl="1" indent="-285750" defTabSz="449263" fontAlgn="base">
              <a:spcAft>
                <a:spcPts val="600"/>
              </a:spcAft>
              <a:buClr>
                <a:schemeClr val="accent1"/>
              </a:buClr>
              <a:buFont typeface="Arial" panose="020B0604020202020204" pitchFamily="34" charset="0"/>
              <a:buChar char="•"/>
              <a:tabLst>
                <a:tab pos="361950" algn="l"/>
                <a:tab pos="2511425" algn="l"/>
                <a:tab pos="2960688" algn="l"/>
              </a:tabLst>
            </a:pPr>
            <a:r>
              <a:rPr lang="de-DE" sz="1500" dirty="0">
                <a:solidFill>
                  <a:srgbClr val="000000"/>
                </a:solidFill>
                <a:latin typeface="+mj-lt"/>
              </a:rPr>
              <a:t>Gesundheit/Ethik: individuelle </a:t>
            </a:r>
            <a:r>
              <a:rPr lang="de-DE" sz="1500" i="1" dirty="0" err="1">
                <a:solidFill>
                  <a:srgbClr val="000000"/>
                </a:solidFill>
                <a:latin typeface="+mj-lt"/>
              </a:rPr>
              <a:t>vs</a:t>
            </a:r>
            <a:r>
              <a:rPr lang="de-DE" sz="1500" dirty="0">
                <a:solidFill>
                  <a:srgbClr val="000000"/>
                </a:solidFill>
                <a:latin typeface="+mj-lt"/>
              </a:rPr>
              <a:t> gesellschaftliche Gesundheit</a:t>
            </a:r>
            <a:endParaRPr lang="de-DE" sz="1500" dirty="0">
              <a:solidFill>
                <a:srgbClr val="000000"/>
              </a:solidFill>
              <a:latin typeface="+mj-lt"/>
              <a:cs typeface="Calibri"/>
            </a:endParaRPr>
          </a:p>
          <a:p>
            <a:pPr marL="736600" lvl="1" indent="-285750" defTabSz="449263" fontAlgn="base">
              <a:spcAft>
                <a:spcPts val="600"/>
              </a:spcAft>
              <a:buClr>
                <a:schemeClr val="accent1"/>
              </a:buClr>
              <a:buFont typeface="Arial" panose="020B0604020202020204" pitchFamily="34" charset="0"/>
              <a:buChar char="•"/>
              <a:tabLst>
                <a:tab pos="361950" algn="l"/>
                <a:tab pos="3232150" algn="l"/>
              </a:tabLst>
            </a:pPr>
            <a:r>
              <a:rPr lang="de-DE" sz="1500" dirty="0">
                <a:solidFill>
                  <a:srgbClr val="000000"/>
                </a:solidFill>
                <a:latin typeface="+mj-lt"/>
              </a:rPr>
              <a:t>Umwelt: aquatische Ökosysteme &amp; Rückkopplung auf Lebensmittel</a:t>
            </a:r>
            <a:endParaRPr lang="de-DE" sz="1500" dirty="0">
              <a:solidFill>
                <a:srgbClr val="000000"/>
              </a:solidFill>
              <a:latin typeface="+mj-lt"/>
              <a:cs typeface="Calibri"/>
            </a:endParaRPr>
          </a:p>
          <a:p>
            <a:pPr marL="736600" lvl="1" indent="-285750" defTabSz="449263" fontAlgn="base">
              <a:spcAft>
                <a:spcPts val="600"/>
              </a:spcAft>
              <a:buClr>
                <a:schemeClr val="accent1"/>
              </a:buClr>
              <a:buFont typeface="Arial" panose="020B0604020202020204" pitchFamily="34" charset="0"/>
              <a:buChar char="•"/>
              <a:tabLst>
                <a:tab pos="361950" algn="l"/>
                <a:tab pos="3232150" algn="l"/>
              </a:tabLst>
            </a:pPr>
            <a:r>
              <a:rPr lang="de-DE" sz="1500" dirty="0">
                <a:solidFill>
                  <a:srgbClr val="000000"/>
                </a:solidFill>
                <a:latin typeface="+mj-lt"/>
              </a:rPr>
              <a:t>Trinkwasser</a:t>
            </a:r>
            <a:endParaRPr lang="de-DE" sz="1500" dirty="0">
              <a:solidFill>
                <a:srgbClr val="000000"/>
              </a:solidFill>
              <a:latin typeface="+mj-lt"/>
              <a:cs typeface="Calibri"/>
            </a:endParaRPr>
          </a:p>
          <a:p>
            <a:pPr marL="717550" lvl="1" indent="-266700" defTabSz="449263" fontAlgn="base">
              <a:spcAft>
                <a:spcPts val="600"/>
              </a:spcAft>
              <a:buClr>
                <a:srgbClr val="00589C"/>
              </a:buClr>
              <a:tabLst>
                <a:tab pos="361950" algn="l"/>
              </a:tabLst>
            </a:pPr>
            <a:endParaRPr lang="de-DE" sz="2400" dirty="0">
              <a:solidFill>
                <a:srgbClr val="000000"/>
              </a:solidFill>
              <a:latin typeface="+mj-lt"/>
            </a:endParaRPr>
          </a:p>
        </p:txBody>
      </p:sp>
      <p:sp>
        <p:nvSpPr>
          <p:cNvPr id="4" name="Textplatzhalter 3"/>
          <p:cNvSpPr>
            <a:spLocks noGrp="1"/>
          </p:cNvSpPr>
          <p:nvPr>
            <p:ph type="body" sz="quarter" idx="13"/>
          </p:nvPr>
        </p:nvSpPr>
        <p:spPr/>
        <p:txBody>
          <a:bodyPr/>
          <a:lstStyle/>
          <a:p>
            <a:r>
              <a:rPr lang="de-DE"/>
              <a:t>Fazit</a:t>
            </a:r>
          </a:p>
        </p:txBody>
      </p:sp>
      <p:sp>
        <p:nvSpPr>
          <p:cNvPr id="29" name="Slide Number Placeholder 2">
            <a:extLst>
              <a:ext uri="{FF2B5EF4-FFF2-40B4-BE49-F238E27FC236}">
                <a16:creationId xmlns:a16="http://schemas.microsoft.com/office/drawing/2014/main" id="{4BA82F18-AABC-0C92-30FC-37B43F715AC1}"/>
              </a:ext>
            </a:extLst>
          </p:cNvPr>
          <p:cNvSpPr>
            <a:spLocks noGrp="1"/>
          </p:cNvSpPr>
          <p:nvPr>
            <p:ph type="sldNum" sz="quarter" idx="12"/>
          </p:nvPr>
        </p:nvSpPr>
        <p:spPr>
          <a:xfrm>
            <a:off x="10822693" y="6597353"/>
            <a:ext cx="743017" cy="260648"/>
          </a:xfrm>
        </p:spPr>
        <p:txBody>
          <a:bodyPr/>
          <a:lstStyle/>
          <a:p>
            <a:fld id="{4F0D2E71-061B-4E4D-BF94-C6A9FAAAA5EA}" type="slidenum">
              <a:rPr lang="de-DE" smtClean="0"/>
              <a:pPr/>
              <a:t>87</a:t>
            </a:fld>
            <a:endParaRPr lang="de-DE"/>
          </a:p>
        </p:txBody>
      </p:sp>
    </p:spTree>
    <p:extLst>
      <p:ext uri="{BB962C8B-B14F-4D97-AF65-F5344CB8AC3E}">
        <p14:creationId xmlns:p14="http://schemas.microsoft.com/office/powerpoint/2010/main" val="128264161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nSpc>
                <a:spcPct val="100000"/>
              </a:lnSpc>
              <a:spcBef>
                <a:spcPts val="0"/>
              </a:spcBef>
            </a:pPr>
            <a:r>
              <a:rPr lang="de-DE">
                <a:latin typeface="Calibri"/>
                <a:ea typeface="Calibri"/>
                <a:cs typeface="Calibri"/>
              </a:rPr>
              <a:t>Gesamtfazit</a:t>
            </a:r>
            <a:endParaRPr lang="de-DE">
              <a:latin typeface="Calibri"/>
              <a:cs typeface="Calibri"/>
            </a:endParaRPr>
          </a:p>
        </p:txBody>
      </p:sp>
      <p:sp>
        <p:nvSpPr>
          <p:cNvPr id="5" name="Rechteck 9">
            <a:extLst>
              <a:ext uri="{FF2B5EF4-FFF2-40B4-BE49-F238E27FC236}">
                <a16:creationId xmlns:a16="http://schemas.microsoft.com/office/drawing/2014/main" id="{63A6797F-1386-4603-6EA3-705031DF19D0}"/>
              </a:ext>
            </a:extLst>
          </p:cNvPr>
          <p:cNvSpPr/>
          <p:nvPr/>
        </p:nvSpPr>
        <p:spPr>
          <a:xfrm>
            <a:off x="552450" y="1398794"/>
            <a:ext cx="10651604" cy="2631490"/>
          </a:xfrm>
          <a:prstGeom prst="rect">
            <a:avLst/>
          </a:prstGeom>
          <a:noFill/>
        </p:spPr>
        <p:txBody>
          <a:bodyPr wrap="square" lIns="0" tIns="45720" rIns="91440" bIns="45720" anchor="t">
            <a:spAutoFit/>
          </a:bodyPr>
          <a:lstStyle/>
          <a:p>
            <a:pPr marL="285750" indent="-285750" defTabSz="449263">
              <a:buClr>
                <a:schemeClr val="accent1"/>
              </a:buClr>
              <a:buFont typeface="Arial" panose="020B0604020202020204" pitchFamily="34" charset="0"/>
              <a:buChar char="•"/>
              <a:tabLst>
                <a:tab pos="361950" algn="l"/>
              </a:tabLst>
            </a:pPr>
            <a:r>
              <a:rPr lang="de-DE" sz="1500">
                <a:solidFill>
                  <a:srgbClr val="000000"/>
                </a:solidFill>
                <a:latin typeface="+mj-lt"/>
                <a:ea typeface="Calibri"/>
                <a:cs typeface="Calibri"/>
              </a:rPr>
              <a:t>Arzneistoffe gelangen in aquatische und terrestrische Ökosysteme.</a:t>
            </a:r>
            <a:endParaRPr lang="en-US" sz="1500">
              <a:solidFill>
                <a:srgbClr val="000000"/>
              </a:solidFill>
              <a:latin typeface="+mj-lt"/>
              <a:ea typeface="Cambria"/>
              <a:cs typeface="Calibri"/>
            </a:endParaRPr>
          </a:p>
          <a:p>
            <a:pPr marL="285750" indent="-285750" defTabSz="449263">
              <a:buClr>
                <a:schemeClr val="accent1"/>
              </a:buClr>
              <a:buFont typeface="Arial" panose="020B0604020202020204" pitchFamily="34" charset="0"/>
              <a:buChar char="•"/>
              <a:tabLst>
                <a:tab pos="361950" algn="l"/>
              </a:tabLst>
            </a:pPr>
            <a:endParaRPr lang="de-DE" sz="1500">
              <a:solidFill>
                <a:srgbClr val="000000"/>
              </a:solidFill>
              <a:latin typeface="+mj-lt"/>
              <a:ea typeface="Calibri"/>
              <a:cs typeface="Calibri"/>
            </a:endParaRPr>
          </a:p>
          <a:p>
            <a:pPr marL="285750" indent="-285750" defTabSz="449263">
              <a:buClr>
                <a:schemeClr val="accent1"/>
              </a:buClr>
              <a:buFont typeface="Arial" panose="020B0604020202020204" pitchFamily="34" charset="0"/>
              <a:buChar char="•"/>
              <a:tabLst>
                <a:tab pos="361950" algn="l"/>
              </a:tabLst>
            </a:pPr>
            <a:r>
              <a:rPr lang="de-DE" sz="1500">
                <a:solidFill>
                  <a:srgbClr val="000000"/>
                </a:solidFill>
                <a:latin typeface="+mj-lt"/>
                <a:ea typeface="Calibri"/>
                <a:cs typeface="Calibri"/>
              </a:rPr>
              <a:t>Arzneistoffe wirken auf Nichtzielorganismen.</a:t>
            </a:r>
            <a:endParaRPr lang="en-US" sz="1500">
              <a:solidFill>
                <a:srgbClr val="000000"/>
              </a:solidFill>
              <a:latin typeface="+mj-lt"/>
              <a:ea typeface="Cambria"/>
              <a:cs typeface="Calibri"/>
            </a:endParaRPr>
          </a:p>
          <a:p>
            <a:pPr marL="285750" indent="-285750" defTabSz="449263">
              <a:buClr>
                <a:schemeClr val="accent1"/>
              </a:buClr>
              <a:buFont typeface="Arial" panose="020B0604020202020204" pitchFamily="34" charset="0"/>
              <a:buChar char="•"/>
              <a:tabLst>
                <a:tab pos="361950" algn="l"/>
              </a:tabLst>
            </a:pPr>
            <a:endParaRPr lang="de-DE" sz="1500">
              <a:solidFill>
                <a:srgbClr val="000000"/>
              </a:solidFill>
              <a:latin typeface="+mj-lt"/>
              <a:ea typeface="Calibri"/>
              <a:cs typeface="Calibri"/>
            </a:endParaRPr>
          </a:p>
          <a:p>
            <a:pPr marL="285750" indent="-285750" defTabSz="449263">
              <a:buClr>
                <a:schemeClr val="accent1"/>
              </a:buClr>
              <a:buFont typeface="Arial" panose="020B0604020202020204" pitchFamily="34" charset="0"/>
              <a:buChar char="•"/>
              <a:tabLst>
                <a:tab pos="361950" algn="l"/>
              </a:tabLst>
            </a:pPr>
            <a:r>
              <a:rPr lang="de-DE" sz="1500">
                <a:solidFill>
                  <a:srgbClr val="000000"/>
                </a:solidFill>
                <a:latin typeface="+mj-lt"/>
                <a:ea typeface="Calibri"/>
                <a:cs typeface="Calibri"/>
              </a:rPr>
              <a:t>Es benötigt alle Akteure entlang des pharmazeutischen Lebenszyklus, um Einträge von Arzneistoffen  zu minimieren.</a:t>
            </a:r>
            <a:endParaRPr lang="de-DE" sz="1500">
              <a:solidFill>
                <a:srgbClr val="000000"/>
              </a:solidFill>
              <a:latin typeface="+mj-lt"/>
              <a:ea typeface="Cambria"/>
              <a:cs typeface="Calibri"/>
            </a:endParaRPr>
          </a:p>
          <a:p>
            <a:pPr marL="285750" indent="-285750" defTabSz="449263">
              <a:buClr>
                <a:schemeClr val="accent1"/>
              </a:buClr>
              <a:buFont typeface="Arial" panose="020B0604020202020204" pitchFamily="34" charset="0"/>
              <a:buChar char="•"/>
              <a:tabLst>
                <a:tab pos="361950" algn="l"/>
              </a:tabLst>
            </a:pPr>
            <a:endParaRPr lang="de-DE" sz="1500">
              <a:solidFill>
                <a:srgbClr val="000000"/>
              </a:solidFill>
              <a:latin typeface="+mj-lt"/>
              <a:ea typeface="Calibri"/>
              <a:cs typeface="Calibri"/>
            </a:endParaRPr>
          </a:p>
          <a:p>
            <a:pPr marL="285750" indent="-285750" defTabSz="449263">
              <a:buClr>
                <a:schemeClr val="accent1"/>
              </a:buClr>
              <a:buFont typeface="Arial" panose="020B0604020202020204" pitchFamily="34" charset="0"/>
              <a:buChar char="•"/>
              <a:tabLst>
                <a:tab pos="361950" algn="l"/>
              </a:tabLst>
            </a:pPr>
            <a:r>
              <a:rPr lang="de-DE" sz="1500">
                <a:solidFill>
                  <a:srgbClr val="000000"/>
                </a:solidFill>
                <a:latin typeface="+mj-lt"/>
                <a:ea typeface="Calibri"/>
                <a:cs typeface="Calibri"/>
              </a:rPr>
              <a:t>Bei der Abgabe von Arzneimitteln gibt es viele Möglichkeiten für Umweltschutz.</a:t>
            </a:r>
            <a:endParaRPr lang="de-DE" sz="1500">
              <a:solidFill>
                <a:srgbClr val="000000"/>
              </a:solidFill>
              <a:latin typeface="+mj-lt"/>
              <a:ea typeface="Cambria"/>
              <a:cs typeface="Calibri"/>
            </a:endParaRPr>
          </a:p>
          <a:p>
            <a:pPr marL="285750" indent="-285750" defTabSz="449263">
              <a:buFont typeface="Wingdings"/>
              <a:buChar char="Ø"/>
              <a:tabLst>
                <a:tab pos="361950" algn="l"/>
              </a:tabLst>
            </a:pPr>
            <a:endParaRPr lang="de-DE" sz="1500">
              <a:solidFill>
                <a:srgbClr val="000000"/>
              </a:solidFill>
              <a:latin typeface="+mj-lt"/>
              <a:ea typeface="Calibri"/>
              <a:cs typeface="Calibri"/>
            </a:endParaRPr>
          </a:p>
          <a:p>
            <a:pPr marL="285750" indent="-285750" defTabSz="449263">
              <a:buClr>
                <a:schemeClr val="accent1"/>
              </a:buClr>
              <a:buFont typeface="Arial" panose="020B0604020202020204" pitchFamily="34" charset="0"/>
              <a:buChar char="•"/>
              <a:tabLst>
                <a:tab pos="361950" algn="l"/>
              </a:tabLst>
            </a:pPr>
            <a:r>
              <a:rPr lang="de-DE" sz="1500">
                <a:latin typeface="Calibri"/>
                <a:ea typeface="Calibri"/>
                <a:cs typeface="Calibri"/>
              </a:rPr>
              <a:t>In der Beratung können Mitarbeitende in Apotheken zu Umweltauswirkungen und Entsorgung von Arzneimitteln sowie zu Alternativen informieren und damit Arzneistoffe in der Umwelt vermeiden.</a:t>
            </a:r>
          </a:p>
          <a:p>
            <a:pPr marL="266700" indent="-266700" defTabSz="449263">
              <a:spcAft>
                <a:spcPts val="1200"/>
              </a:spcAft>
              <a:tabLst>
                <a:tab pos="361950" algn="l"/>
              </a:tabLst>
            </a:pPr>
            <a:endParaRPr lang="de-DE" sz="1500">
              <a:solidFill>
                <a:srgbClr val="000000"/>
              </a:solidFill>
              <a:latin typeface="Calibri"/>
              <a:ea typeface="Cambria"/>
              <a:cs typeface="Calibri"/>
            </a:endParaRPr>
          </a:p>
        </p:txBody>
      </p:sp>
      <p:sp>
        <p:nvSpPr>
          <p:cNvPr id="4" name="Textplatzhalter 3"/>
          <p:cNvSpPr>
            <a:spLocks noGrp="1"/>
          </p:cNvSpPr>
          <p:nvPr>
            <p:ph type="body" sz="quarter" idx="13"/>
          </p:nvPr>
        </p:nvSpPr>
        <p:spPr/>
        <p:txBody>
          <a:bodyPr/>
          <a:lstStyle/>
          <a:p>
            <a:r>
              <a:rPr lang="de-DE"/>
              <a:t>Fazit</a:t>
            </a:r>
          </a:p>
        </p:txBody>
      </p:sp>
      <p:sp>
        <p:nvSpPr>
          <p:cNvPr id="29" name="Slide Number Placeholder 2">
            <a:extLst>
              <a:ext uri="{FF2B5EF4-FFF2-40B4-BE49-F238E27FC236}">
                <a16:creationId xmlns:a16="http://schemas.microsoft.com/office/drawing/2014/main" id="{4BA82F18-AABC-0C92-30FC-37B43F715AC1}"/>
              </a:ext>
            </a:extLst>
          </p:cNvPr>
          <p:cNvSpPr>
            <a:spLocks noGrp="1"/>
          </p:cNvSpPr>
          <p:nvPr>
            <p:ph type="sldNum" sz="quarter" idx="12"/>
          </p:nvPr>
        </p:nvSpPr>
        <p:spPr>
          <a:xfrm>
            <a:off x="10822693" y="6597353"/>
            <a:ext cx="743017" cy="260648"/>
          </a:xfrm>
        </p:spPr>
        <p:txBody>
          <a:bodyPr/>
          <a:lstStyle/>
          <a:p>
            <a:fld id="{4F0D2E71-061B-4E4D-BF94-C6A9FAAAA5EA}" type="slidenum">
              <a:rPr lang="de-DE" smtClean="0"/>
              <a:pPr/>
              <a:t>88</a:t>
            </a:fld>
            <a:endParaRPr lang="de-DE"/>
          </a:p>
        </p:txBody>
      </p:sp>
    </p:spTree>
    <p:extLst>
      <p:ext uri="{BB962C8B-B14F-4D97-AF65-F5344CB8AC3E}">
        <p14:creationId xmlns:p14="http://schemas.microsoft.com/office/powerpoint/2010/main" val="3421324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7480F15-D06A-0969-2211-9CEE7DFC7FD8}"/>
              </a:ext>
            </a:extLst>
          </p:cNvPr>
          <p:cNvSpPr txBox="1">
            <a:spLocks noGrp="1"/>
          </p:cNvSpPr>
          <p:nvPr>
            <p:ph type="title" idx="4294967295"/>
          </p:nvPr>
        </p:nvSpPr>
        <p:spPr>
          <a:xfrm>
            <a:off x="1474502" y="2043742"/>
            <a:ext cx="9283697" cy="159011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chemeClr val="accent2"/>
                </a:solidFill>
                <a:effectLst/>
                <a:uLnTx/>
                <a:uFillTx/>
                <a:latin typeface="Calibri"/>
                <a:ea typeface="Cambria"/>
                <a:cs typeface="Calibri"/>
              </a:rPr>
              <a:t>"The most environmentally friendly medicine is the one that is not required and not prescribed"</a:t>
            </a:r>
          </a:p>
          <a:p>
            <a:pPr marL="0" marR="0" lvl="0" indent="0" algn="ctr" defTabSz="914400" rtl="0" eaLnBrk="1" fontAlgn="auto" latinLnBrk="0" hangingPunct="1">
              <a:lnSpc>
                <a:spcPct val="25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Calibri"/>
                <a:ea typeface="Cambria"/>
                <a:cs typeface="Calibri"/>
              </a:rPr>
              <a:t>Royal Pharmaceutical Society's Sustainability Policy 2021 </a:t>
            </a:r>
          </a:p>
        </p:txBody>
      </p:sp>
      <p:pic>
        <p:nvPicPr>
          <p:cNvPr id="11" name="Picture 10" descr="Logo Royal Pharmaceutical Society">
            <a:extLst>
              <a:ext uri="{FF2B5EF4-FFF2-40B4-BE49-F238E27FC236}">
                <a16:creationId xmlns:a16="http://schemas.microsoft.com/office/drawing/2014/main" id="{DF750B85-8A1B-4FAF-0FA3-1445B33305CC}"/>
              </a:ext>
            </a:extLst>
          </p:cNvPr>
          <p:cNvPicPr>
            <a:picLocks noChangeAspect="1"/>
          </p:cNvPicPr>
          <p:nvPr/>
        </p:nvPicPr>
        <p:blipFill>
          <a:blip r:embed="rId3"/>
          <a:stretch>
            <a:fillRect/>
          </a:stretch>
        </p:blipFill>
        <p:spPr>
          <a:xfrm>
            <a:off x="3479633" y="3643897"/>
            <a:ext cx="4591050" cy="2324100"/>
          </a:xfrm>
          <a:prstGeom prst="rect">
            <a:avLst/>
          </a:prstGeom>
        </p:spPr>
      </p:pic>
      <p:sp>
        <p:nvSpPr>
          <p:cNvPr id="29" name="Slide Number Placeholder 2">
            <a:extLst>
              <a:ext uri="{FF2B5EF4-FFF2-40B4-BE49-F238E27FC236}">
                <a16:creationId xmlns:a16="http://schemas.microsoft.com/office/drawing/2014/main" id="{4BA82F18-AABC-0C92-30FC-37B43F715AC1}"/>
              </a:ext>
            </a:extLst>
          </p:cNvPr>
          <p:cNvSpPr>
            <a:spLocks noGrp="1"/>
          </p:cNvSpPr>
          <p:nvPr>
            <p:ph type="sldNum" sz="quarter" idx="12"/>
          </p:nvPr>
        </p:nvSpPr>
        <p:spPr>
          <a:xfrm>
            <a:off x="10822693" y="6597353"/>
            <a:ext cx="743017" cy="260648"/>
          </a:xfrm>
        </p:spPr>
        <p:txBody>
          <a:bodyPr/>
          <a:lstStyle/>
          <a:p>
            <a:fld id="{4F0D2E71-061B-4E4D-BF94-C6A9FAAAA5EA}" type="slidenum">
              <a:rPr lang="de-DE" smtClean="0"/>
              <a:pPr/>
              <a:t>89</a:t>
            </a:fld>
            <a:endParaRPr lang="de-DE"/>
          </a:p>
        </p:txBody>
      </p:sp>
    </p:spTree>
    <p:extLst>
      <p:ext uri="{BB962C8B-B14F-4D97-AF65-F5344CB8AC3E}">
        <p14:creationId xmlns:p14="http://schemas.microsoft.com/office/powerpoint/2010/main" val="6575112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Hintergrund Foto Hand sortiert Pillen in einen 7-Tage-Tablettenorganizer, © Laurynas Me / unsplash.com">
            <a:extLst>
              <a:ext uri="{FF2B5EF4-FFF2-40B4-BE49-F238E27FC236}">
                <a16:creationId xmlns:a16="http://schemas.microsoft.com/office/drawing/2014/main" id="{E4CDAB3A-6BFE-66DB-3F25-3A0EC3068A3C}"/>
              </a:ext>
            </a:extLst>
          </p:cNvPr>
          <p:cNvPicPr>
            <a:picLocks noGrp="1"/>
          </p:cNvPicPr>
          <p:nvPr>
            <p:ph type="pic" sz="quarter" idx="10"/>
          </p:nvPr>
        </p:nvPicPr>
        <p:blipFill>
          <a:blip r:embed="rId2" cstate="print">
            <a:alphaModFix amt="50000"/>
            <a:extLst>
              <a:ext uri="{28A0092B-C50C-407E-A947-70E740481C1C}">
                <a14:useLocalDpi xmlns:a14="http://schemas.microsoft.com/office/drawing/2010/main" val="0"/>
              </a:ext>
            </a:extLst>
          </a:blip>
          <a:srcRect t="8599" b="8599"/>
          <a:stretch/>
        </p:blipFill>
        <p:spPr>
          <a:xfrm>
            <a:off x="179388" y="168274"/>
            <a:ext cx="11887200" cy="6553867"/>
          </a:xfrm>
        </p:spPr>
      </p:pic>
      <p:sp>
        <p:nvSpPr>
          <p:cNvPr id="11" name="Rectangle 10">
            <a:extLst>
              <a:ext uri="{FF2B5EF4-FFF2-40B4-BE49-F238E27FC236}">
                <a16:creationId xmlns:a16="http://schemas.microsoft.com/office/drawing/2014/main" id="{C3494ECE-9AAB-A1FC-20FF-918E4DD54F8D}"/>
              </a:ext>
              <a:ext uri="{C183D7F6-B498-43B3-948B-1728B52AA6E4}">
                <adec:decorative xmlns:adec="http://schemas.microsoft.com/office/drawing/2017/decorative" val="1"/>
              </a:ext>
            </a:extLst>
          </p:cNvPr>
          <p:cNvSpPr/>
          <p:nvPr/>
        </p:nvSpPr>
        <p:spPr>
          <a:xfrm>
            <a:off x="552450" y="469900"/>
            <a:ext cx="8326438" cy="5911850"/>
          </a:xfrm>
          <a:prstGeom prst="rect">
            <a:avLst/>
          </a:prstGeom>
          <a:solidFill>
            <a:schemeClr val="bg1">
              <a:alpha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itel 7"/>
          <p:cNvSpPr>
            <a:spLocks noGrp="1"/>
          </p:cNvSpPr>
          <p:nvPr>
            <p:ph type="title" idx="4294967295"/>
          </p:nvPr>
        </p:nvSpPr>
        <p:spPr>
          <a:xfrm>
            <a:off x="535708" y="469900"/>
            <a:ext cx="10437091" cy="612775"/>
          </a:xfrm>
        </p:spPr>
        <p:txBody>
          <a:bodyPr lIns="180000">
            <a:normAutofit/>
          </a:bodyPr>
          <a:lstStyle/>
          <a:p>
            <a:r>
              <a:rPr lang="en-GB" err="1"/>
              <a:t>Lernziel</a:t>
            </a:r>
            <a:r>
              <a:rPr lang="en-GB"/>
              <a:t>: </a:t>
            </a:r>
            <a:r>
              <a:rPr lang="en-GB" err="1"/>
              <a:t>Gesellschaftlicher</a:t>
            </a:r>
            <a:r>
              <a:rPr lang="en-GB"/>
              <a:t> </a:t>
            </a:r>
            <a:r>
              <a:rPr lang="en-GB" err="1"/>
              <a:t>Umgang</a:t>
            </a:r>
            <a:r>
              <a:rPr lang="en-GB"/>
              <a:t> </a:t>
            </a:r>
            <a:r>
              <a:rPr lang="en-GB" err="1"/>
              <a:t>mit</a:t>
            </a:r>
            <a:r>
              <a:rPr lang="en-GB"/>
              <a:t> </a:t>
            </a:r>
            <a:r>
              <a:rPr lang="en-GB" err="1"/>
              <a:t>Arzneimitteln</a:t>
            </a:r>
            <a:endParaRPr lang="de-DE"/>
          </a:p>
        </p:txBody>
      </p:sp>
      <p:sp>
        <p:nvSpPr>
          <p:cNvPr id="9" name="Inhaltsplatzhalter 8"/>
          <p:cNvSpPr>
            <a:spLocks noGrp="1"/>
          </p:cNvSpPr>
          <p:nvPr>
            <p:ph idx="4294967295"/>
          </p:nvPr>
        </p:nvSpPr>
        <p:spPr>
          <a:xfrm>
            <a:off x="552450" y="1493838"/>
            <a:ext cx="8693149" cy="4525962"/>
          </a:xfrm>
        </p:spPr>
        <p:txBody>
          <a:bodyPr vert="horz" lIns="180000" tIns="0" rIns="0" bIns="0" rtlCol="0" anchor="t">
            <a:noAutofit/>
          </a:bodyPr>
          <a:lstStyle/>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Einleitung und Problematik</a:t>
            </a:r>
          </a:p>
          <a:p>
            <a:pPr marL="285750" lvl="0" indent="-285750">
              <a:lnSpc>
                <a:spcPct val="200000"/>
              </a:lnSpc>
              <a:spcBef>
                <a:spcPct val="0"/>
              </a:spcBef>
              <a:buClr>
                <a:schemeClr val="accent1"/>
              </a:buClr>
              <a:buFont typeface="Arial" panose="020B0604020202020204" pitchFamily="34" charset="0"/>
              <a:buChar char="•"/>
            </a:pPr>
            <a:r>
              <a:rPr lang="de-DE" sz="1600" cap="none">
                <a:solidFill>
                  <a:schemeClr val="accent2"/>
                </a:solidFill>
                <a:latin typeface="+mj-lt"/>
              </a:rPr>
              <a:t>Gesellschaftlicher Umgang mit Arzneimitteln</a:t>
            </a:r>
            <a:endParaRPr lang="de-DE" sz="1600" cap="none">
              <a:solidFill>
                <a:schemeClr val="accent2"/>
              </a:solidFill>
              <a:latin typeface="+mj-lt"/>
              <a:cs typeface="Calibri"/>
            </a:endParaRPr>
          </a:p>
          <a:p>
            <a:pPr marL="645160" lvl="2" indent="-285750">
              <a:lnSpc>
                <a:spcPts val="2200"/>
              </a:lnSpc>
              <a:spcBef>
                <a:spcPct val="0"/>
              </a:spcBef>
              <a:buFont typeface="Arial" panose="020B0604020202020204" pitchFamily="34" charset="0"/>
              <a:buChar char="•"/>
            </a:pPr>
            <a:r>
              <a:rPr lang="de-DE" sz="1600" kern="100">
                <a:solidFill>
                  <a:schemeClr val="accent2"/>
                </a:solidFill>
                <a:effectLst/>
                <a:latin typeface="Calibri"/>
                <a:ea typeface="Calibri" panose="020F0502020204030204" pitchFamily="34" charset="0"/>
                <a:cs typeface="Times New Roman"/>
              </a:rPr>
              <a:t>Anteile von Erkrankungen nach Altersgruppen</a:t>
            </a:r>
            <a:endParaRPr lang="de-DE" sz="1600">
              <a:solidFill>
                <a:schemeClr val="accent2"/>
              </a:solidFill>
              <a:latin typeface="Calibri"/>
              <a:cs typeface="Times New Roman"/>
            </a:endParaRPr>
          </a:p>
          <a:p>
            <a:pPr marL="645160" lvl="2" indent="-285750">
              <a:lnSpc>
                <a:spcPts val="2200"/>
              </a:lnSpc>
              <a:spcBef>
                <a:spcPct val="0"/>
              </a:spcBef>
              <a:buFont typeface="Arial" panose="020B0604020202020204" pitchFamily="34" charset="0"/>
              <a:buChar char="•"/>
            </a:pPr>
            <a:r>
              <a:rPr lang="de-DE" sz="1600" kern="100">
                <a:solidFill>
                  <a:schemeClr val="accent2"/>
                </a:solidFill>
                <a:effectLst/>
                <a:latin typeface="Calibri"/>
                <a:ea typeface="Calibri" panose="020F0502020204030204" pitchFamily="34" charset="0"/>
                <a:cs typeface="Times New Roman"/>
              </a:rPr>
              <a:t>Arzneimittel Verbrauch - Entwicklung - Prognose </a:t>
            </a:r>
            <a:endParaRPr lang="de-DE" sz="1600">
              <a:solidFill>
                <a:schemeClr val="accent2"/>
              </a:solidFill>
              <a:latin typeface="Calibri"/>
              <a:cs typeface="Times New Roman"/>
            </a:endParaRPr>
          </a:p>
          <a:p>
            <a:pPr marL="645160" lvl="2" indent="-285750">
              <a:lnSpc>
                <a:spcPts val="2200"/>
              </a:lnSpc>
              <a:spcBef>
                <a:spcPct val="0"/>
              </a:spcBef>
              <a:buFont typeface="Arial" panose="020B0604020202020204" pitchFamily="34" charset="0"/>
              <a:buChar char="•"/>
            </a:pPr>
            <a:r>
              <a:rPr lang="de-DE" sz="1600" kern="100">
                <a:solidFill>
                  <a:schemeClr val="accent2"/>
                </a:solidFill>
                <a:effectLst/>
                <a:latin typeface="Calibri"/>
                <a:ea typeface="Calibri" panose="020F0502020204030204" pitchFamily="34" charset="0"/>
                <a:cs typeface="Times New Roman"/>
              </a:rPr>
              <a:t>Humanarzneimittelmarkt in Deutschland</a:t>
            </a:r>
            <a:endParaRPr lang="de-DE" sz="1600">
              <a:solidFill>
                <a:schemeClr val="accent2"/>
              </a:solidFill>
              <a:latin typeface="Calibri"/>
              <a:cs typeface="Times New Roman"/>
            </a:endParaRPr>
          </a:p>
          <a:p>
            <a:pPr marL="645160" lvl="2" indent="-285750">
              <a:lnSpc>
                <a:spcPts val="2200"/>
              </a:lnSpc>
              <a:spcBef>
                <a:spcPct val="0"/>
              </a:spcBef>
              <a:buFont typeface="Arial" panose="020B0604020202020204" pitchFamily="34" charset="0"/>
              <a:buChar char="•"/>
            </a:pPr>
            <a:r>
              <a:rPr lang="de-DE" sz="1600" kern="100">
                <a:solidFill>
                  <a:schemeClr val="accent2"/>
                </a:solidFill>
                <a:effectLst/>
                <a:latin typeface="Calibri"/>
                <a:ea typeface="Calibri" panose="020F0502020204030204" pitchFamily="34" charset="0"/>
                <a:cs typeface="Times New Roman"/>
              </a:rPr>
              <a:t>Altarzneimittelentsorgung </a:t>
            </a:r>
          </a:p>
          <a:p>
            <a:pPr marL="645160" lvl="2" indent="-285750">
              <a:lnSpc>
                <a:spcPts val="2200"/>
              </a:lnSpc>
              <a:spcBef>
                <a:spcPct val="0"/>
              </a:spcBef>
              <a:buFont typeface="Arial" panose="020B0604020202020204" pitchFamily="34" charset="0"/>
              <a:buChar char="•"/>
            </a:pPr>
            <a:r>
              <a:rPr lang="de-DE" sz="1600" kern="100">
                <a:solidFill>
                  <a:schemeClr val="accent2"/>
                </a:solidFill>
                <a:effectLst/>
                <a:latin typeface="Calibri"/>
                <a:ea typeface="Calibri" panose="020F0502020204030204" pitchFamily="34" charset="0"/>
                <a:cs typeface="Times New Roman"/>
              </a:rPr>
              <a:t>Wirkstoffentwicklung: Optimierung metabolischer Stabilität</a:t>
            </a:r>
            <a:endParaRPr lang="de-DE" sz="1600">
              <a:solidFill>
                <a:schemeClr val="accent2"/>
              </a:solidFill>
              <a:latin typeface="Calibri"/>
              <a:cs typeface="Times New Roman"/>
            </a:endParaRPr>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Eintragspfade und Vorkommen von Arzneistoffen in der Umwelt</a:t>
            </a:r>
            <a:endParaRPr lang="de-DE" sz="1600" cap="none">
              <a:latin typeface="+mj-lt"/>
              <a:cs typeface="Calibri"/>
            </a:endParaRPr>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Wirkungen von Arzneistoffen in der Umwelt</a:t>
            </a:r>
            <a:endParaRPr lang="de-DE" sz="1600" cap="none">
              <a:latin typeface="+mj-lt"/>
              <a:cs typeface="Calibri"/>
            </a:endParaRPr>
          </a:p>
          <a:p>
            <a:pPr marL="285750" indent="-285750">
              <a:lnSpc>
                <a:spcPct val="200000"/>
              </a:lnSpc>
              <a:spcBef>
                <a:spcPct val="0"/>
              </a:spcBef>
              <a:buClr>
                <a:schemeClr val="accent1"/>
              </a:buClr>
              <a:buFont typeface="Arial" panose="020B0604020202020204" pitchFamily="34" charset="0"/>
              <a:buChar char="•"/>
            </a:pPr>
            <a:r>
              <a:rPr lang="de-DE" sz="1600" cap="none">
                <a:latin typeface="+mj-lt"/>
              </a:rPr>
              <a:t>Risikoabschätzung von pharmazeutischen Wirkstoffen in der Umwelt</a:t>
            </a:r>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Maßnahmen zur Vermeidung von Arzneistoffeinträgen in die Umwelt</a:t>
            </a:r>
            <a:endParaRPr lang="de-DE"/>
          </a:p>
          <a:p>
            <a:pPr marL="285750" lvl="0" indent="-285750">
              <a:lnSpc>
                <a:spcPct val="200000"/>
              </a:lnSpc>
              <a:spcBef>
                <a:spcPct val="0"/>
              </a:spcBef>
              <a:buClr>
                <a:schemeClr val="accent1"/>
              </a:buClr>
              <a:buFont typeface="Arial" panose="020B0604020202020204" pitchFamily="34" charset="0"/>
              <a:buChar char="•"/>
            </a:pPr>
            <a:r>
              <a:rPr lang="de-DE" sz="1600" cap="none">
                <a:latin typeface="+mj-lt"/>
              </a:rPr>
              <a:t>Fazit</a:t>
            </a:r>
            <a:endParaRPr lang="de-DE" sz="1600" cap="none">
              <a:latin typeface="+mj-lt"/>
              <a:cs typeface="Calibri"/>
            </a:endParaRPr>
          </a:p>
        </p:txBody>
      </p:sp>
      <p:sp>
        <p:nvSpPr>
          <p:cNvPr id="6" name="Foliennummernplatzhalter 5"/>
          <p:cNvSpPr>
            <a:spLocks noGrp="1"/>
          </p:cNvSpPr>
          <p:nvPr>
            <p:ph type="sldNum" sz="quarter" idx="4294967295"/>
          </p:nvPr>
        </p:nvSpPr>
        <p:spPr>
          <a:xfrm>
            <a:off x="11449050" y="6597650"/>
            <a:ext cx="742950" cy="260350"/>
          </a:xfrm>
        </p:spPr>
        <p:txBody>
          <a:bodyPr/>
          <a:lstStyle/>
          <a:p>
            <a:fld id="{4F0D2E71-061B-4E4D-BF94-C6A9FAAAA5EA}" type="slidenum">
              <a:rPr lang="de-DE" smtClean="0"/>
              <a:pPr/>
              <a:t>9</a:t>
            </a:fld>
            <a:endParaRPr lang="de-DE"/>
          </a:p>
        </p:txBody>
      </p:sp>
    </p:spTree>
    <p:extLst>
      <p:ext uri="{BB962C8B-B14F-4D97-AF65-F5344CB8AC3E}">
        <p14:creationId xmlns:p14="http://schemas.microsoft.com/office/powerpoint/2010/main" val="412510014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22000" y="3159542"/>
            <a:ext cx="7463763" cy="1290576"/>
          </a:xfrm>
        </p:spPr>
        <p:txBody>
          <a:bodyPr/>
          <a:lstStyle/>
          <a:p>
            <a:r>
              <a:rPr lang="de-DE"/>
              <a:t>Vielen Dank für Ihre Aufmerksamkeit</a:t>
            </a:r>
          </a:p>
        </p:txBody>
      </p:sp>
    </p:spTree>
    <p:extLst>
      <p:ext uri="{BB962C8B-B14F-4D97-AF65-F5344CB8AC3E}">
        <p14:creationId xmlns:p14="http://schemas.microsoft.com/office/powerpoint/2010/main" val="100674469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AF4B3-82EB-749E-7133-CB04ED242AD9}"/>
              </a:ext>
            </a:extLst>
          </p:cNvPr>
          <p:cNvSpPr>
            <a:spLocks noGrp="1"/>
          </p:cNvSpPr>
          <p:nvPr>
            <p:ph type="title"/>
          </p:nvPr>
        </p:nvSpPr>
        <p:spPr/>
        <p:txBody>
          <a:bodyPr/>
          <a:lstStyle/>
          <a:p>
            <a:r>
              <a:rPr lang="en-GB" err="1">
                <a:latin typeface="Calibri"/>
                <a:ea typeface="Calibri"/>
                <a:cs typeface="Calibri"/>
              </a:rPr>
              <a:t>Autoren</a:t>
            </a:r>
            <a:r>
              <a:rPr lang="en-GB">
                <a:latin typeface="Calibri"/>
                <a:ea typeface="Calibri"/>
                <a:cs typeface="Calibri"/>
              </a:rPr>
              <a:t> und </a:t>
            </a:r>
            <a:r>
              <a:rPr lang="en-GB" err="1">
                <a:latin typeface="Calibri"/>
                <a:ea typeface="Calibri"/>
                <a:cs typeface="Calibri"/>
              </a:rPr>
              <a:t>Autorinnen</a:t>
            </a:r>
            <a:endParaRPr lang="de-DE" err="1">
              <a:latin typeface="Calibri"/>
            </a:endParaRPr>
          </a:p>
        </p:txBody>
      </p:sp>
      <p:sp>
        <p:nvSpPr>
          <p:cNvPr id="7" name="Content Placeholder 6">
            <a:extLst>
              <a:ext uri="{FF2B5EF4-FFF2-40B4-BE49-F238E27FC236}">
                <a16:creationId xmlns:a16="http://schemas.microsoft.com/office/drawing/2014/main" id="{3B9B3383-963C-27AD-DBAE-B11999C95CC2}"/>
              </a:ext>
            </a:extLst>
          </p:cNvPr>
          <p:cNvSpPr>
            <a:spLocks noGrp="1"/>
          </p:cNvSpPr>
          <p:nvPr>
            <p:ph sz="quarter" idx="16"/>
          </p:nvPr>
        </p:nvSpPr>
        <p:spPr>
          <a:xfrm>
            <a:off x="552450" y="1494000"/>
            <a:ext cx="8218326" cy="4867200"/>
          </a:xfrm>
        </p:spPr>
        <p:txBody>
          <a:bodyPr vert="horz" lIns="0" tIns="0" rIns="0" bIns="0" rtlCol="0" anchor="t">
            <a:noAutofit/>
          </a:bodyPr>
          <a:lstStyle/>
          <a:p>
            <a:r>
              <a:rPr lang="en-GB" sz="1600" b="0" cap="none" dirty="0">
                <a:latin typeface="Calibri"/>
                <a:ea typeface="Calibri"/>
                <a:cs typeface="Calibri"/>
              </a:rPr>
              <a:t>Clemens Woitaske-</a:t>
            </a:r>
            <a:r>
              <a:rPr lang="en-GB" sz="1600" b="0" cap="none" dirty="0" err="1">
                <a:latin typeface="Calibri"/>
                <a:ea typeface="Calibri"/>
                <a:cs typeface="Calibri"/>
              </a:rPr>
              <a:t>Proske</a:t>
            </a:r>
            <a:r>
              <a:rPr lang="en-GB" sz="1600" b="0" cap="none" dirty="0">
                <a:latin typeface="Calibri"/>
                <a:ea typeface="Calibri"/>
                <a:cs typeface="Calibri"/>
              </a:rPr>
              <a:t>, </a:t>
            </a:r>
            <a:r>
              <a:rPr lang="en-GB" sz="1600" b="0" cap="none" dirty="0" err="1">
                <a:latin typeface="Calibri"/>
                <a:ea typeface="Calibri"/>
                <a:cs typeface="Calibri"/>
              </a:rPr>
              <a:t>Institut</a:t>
            </a:r>
            <a:r>
              <a:rPr lang="en-GB" sz="1600" b="0" cap="none" dirty="0">
                <a:latin typeface="Calibri"/>
                <a:ea typeface="Calibri"/>
                <a:cs typeface="Calibri"/>
              </a:rPr>
              <a:t> für </a:t>
            </a:r>
            <a:r>
              <a:rPr lang="en-GB" sz="1600" b="0" cap="none" dirty="0" err="1">
                <a:latin typeface="Calibri"/>
                <a:ea typeface="Calibri"/>
                <a:cs typeface="Calibri"/>
              </a:rPr>
              <a:t>Pharmazie</a:t>
            </a:r>
            <a:r>
              <a:rPr lang="en-GB" sz="1600" b="0" cap="none" dirty="0">
                <a:latin typeface="Calibri"/>
                <a:ea typeface="Calibri"/>
                <a:cs typeface="Calibri"/>
              </a:rPr>
              <a:t>, CAU Kiel</a:t>
            </a:r>
            <a:endParaRPr lang="de-DE" dirty="0"/>
          </a:p>
          <a:p>
            <a:r>
              <a:rPr lang="en-GB" sz="1600" b="0" cap="none" dirty="0">
                <a:latin typeface="Calibri"/>
                <a:ea typeface="Calibri"/>
                <a:cs typeface="Calibri"/>
              </a:rPr>
              <a:t>Christian </a:t>
            </a:r>
            <a:r>
              <a:rPr lang="en-GB" sz="1600" b="0" cap="none" dirty="0" err="1">
                <a:latin typeface="Calibri"/>
                <a:ea typeface="Calibri"/>
                <a:cs typeface="Calibri"/>
              </a:rPr>
              <a:t>Peifer</a:t>
            </a:r>
            <a:r>
              <a:rPr lang="en-GB" sz="1600" b="0" cap="none" dirty="0">
                <a:latin typeface="Calibri"/>
                <a:ea typeface="Calibri"/>
                <a:cs typeface="Calibri"/>
              </a:rPr>
              <a:t>, </a:t>
            </a:r>
            <a:r>
              <a:rPr lang="en-GB" sz="1600" b="0" cap="none" dirty="0" err="1">
                <a:latin typeface="Calibri"/>
                <a:ea typeface="Calibri"/>
                <a:cs typeface="Calibri"/>
              </a:rPr>
              <a:t>Institut</a:t>
            </a:r>
            <a:r>
              <a:rPr lang="en-GB" sz="1600" b="0" cap="none" dirty="0">
                <a:latin typeface="Calibri"/>
                <a:ea typeface="Calibri"/>
                <a:cs typeface="Calibri"/>
              </a:rPr>
              <a:t> für </a:t>
            </a:r>
            <a:r>
              <a:rPr lang="en-GB" sz="1600" b="0" cap="none" dirty="0" err="1">
                <a:latin typeface="Calibri"/>
                <a:ea typeface="Calibri"/>
                <a:cs typeface="Calibri"/>
              </a:rPr>
              <a:t>Pharmazie</a:t>
            </a:r>
            <a:r>
              <a:rPr lang="en-GB" sz="1600" b="0" cap="none" dirty="0">
                <a:latin typeface="Calibri"/>
                <a:ea typeface="Calibri"/>
                <a:cs typeface="Calibri"/>
              </a:rPr>
              <a:t>, CAU Kiel</a:t>
            </a:r>
            <a:endParaRPr lang="en-GB" sz="1600" b="0" dirty="0">
              <a:latin typeface="Calibri"/>
              <a:ea typeface="Calibri"/>
              <a:cs typeface="Calibri"/>
            </a:endParaRPr>
          </a:p>
          <a:p>
            <a:r>
              <a:rPr lang="en-GB" sz="1600" b="0" cap="none" dirty="0">
                <a:latin typeface="Calibri"/>
                <a:ea typeface="Calibri"/>
                <a:cs typeface="Calibri"/>
              </a:rPr>
              <a:t>Jennifer Strehse, </a:t>
            </a:r>
            <a:r>
              <a:rPr lang="en-GB" sz="1600" b="0" cap="none" dirty="0" err="1">
                <a:latin typeface="Calibri"/>
                <a:ea typeface="Calibri"/>
                <a:cs typeface="Calibri"/>
              </a:rPr>
              <a:t>Institut</a:t>
            </a:r>
            <a:r>
              <a:rPr lang="en-GB" sz="1600" b="0" cap="none" dirty="0">
                <a:latin typeface="Calibri"/>
                <a:ea typeface="Calibri"/>
                <a:cs typeface="Calibri"/>
              </a:rPr>
              <a:t> für </a:t>
            </a:r>
            <a:r>
              <a:rPr lang="en-GB" sz="1600" b="0" cap="none" dirty="0" err="1">
                <a:latin typeface="Calibri"/>
                <a:ea typeface="Calibri"/>
                <a:cs typeface="Calibri"/>
              </a:rPr>
              <a:t>Toxikologie</a:t>
            </a:r>
            <a:r>
              <a:rPr lang="en-GB" sz="1600" b="0" cap="none" dirty="0">
                <a:latin typeface="Calibri"/>
                <a:ea typeface="Calibri"/>
                <a:cs typeface="Calibri"/>
              </a:rPr>
              <a:t> und </a:t>
            </a:r>
            <a:r>
              <a:rPr lang="en-GB" sz="1600" b="0" cap="none" dirty="0" err="1">
                <a:latin typeface="Calibri"/>
                <a:ea typeface="Calibri"/>
                <a:cs typeface="Calibri"/>
              </a:rPr>
              <a:t>Pharmakologie</a:t>
            </a:r>
            <a:r>
              <a:rPr lang="en-GB" sz="1600" b="0" cap="none" dirty="0">
                <a:latin typeface="Calibri"/>
                <a:ea typeface="Calibri"/>
                <a:cs typeface="Calibri"/>
              </a:rPr>
              <a:t> für </a:t>
            </a:r>
            <a:r>
              <a:rPr lang="en-GB" sz="1600" b="0" cap="none" dirty="0" err="1">
                <a:latin typeface="Calibri"/>
                <a:ea typeface="Calibri"/>
                <a:cs typeface="Calibri"/>
              </a:rPr>
              <a:t>Naturwissenschaftler</a:t>
            </a:r>
            <a:r>
              <a:rPr lang="en-GB" sz="1600" b="0" cap="none" dirty="0">
                <a:latin typeface="Calibri"/>
                <a:ea typeface="Calibri"/>
                <a:cs typeface="Calibri"/>
              </a:rPr>
              <a:t>, UKSH Kiel</a:t>
            </a:r>
          </a:p>
          <a:p>
            <a:endParaRPr lang="en-GB" sz="1600" b="0" dirty="0">
              <a:latin typeface="Calibri"/>
              <a:ea typeface="Calibri"/>
              <a:cs typeface="Calibri"/>
            </a:endParaRPr>
          </a:p>
          <a:p>
            <a:r>
              <a:rPr lang="en-GB" sz="1600" b="0" cap="none" dirty="0">
                <a:latin typeface="Calibri"/>
                <a:ea typeface="Calibri"/>
                <a:cs typeface="Calibri"/>
              </a:rPr>
              <a:t>Arne Hein, </a:t>
            </a:r>
            <a:r>
              <a:rPr lang="en-GB" sz="1600" b="0" cap="none" dirty="0" err="1">
                <a:latin typeface="Calibri"/>
                <a:ea typeface="Calibri"/>
                <a:cs typeface="Calibri"/>
              </a:rPr>
              <a:t>Umweltbundesamt</a:t>
            </a:r>
            <a:r>
              <a:rPr lang="en-GB" sz="1600" b="0" cap="none" dirty="0">
                <a:latin typeface="Calibri"/>
                <a:ea typeface="Calibri"/>
                <a:cs typeface="Calibri"/>
              </a:rPr>
              <a:t>, Dessau-</a:t>
            </a:r>
            <a:r>
              <a:rPr lang="en-GB" sz="1600" b="0" cap="none" dirty="0" err="1">
                <a:latin typeface="Calibri"/>
                <a:ea typeface="Calibri"/>
                <a:cs typeface="Calibri"/>
              </a:rPr>
              <a:t>Roßlau</a:t>
            </a:r>
            <a:endParaRPr lang="en-GB" sz="1600" b="0" cap="none" dirty="0">
              <a:latin typeface="Calibri"/>
              <a:ea typeface="Calibri"/>
              <a:cs typeface="Calibri"/>
            </a:endParaRPr>
          </a:p>
          <a:p>
            <a:r>
              <a:rPr lang="en-GB" sz="1600" b="0" cap="none" dirty="0">
                <a:latin typeface="Calibri"/>
                <a:ea typeface="Calibri"/>
                <a:cs typeface="Calibri"/>
              </a:rPr>
              <a:t>Gerd Maack, </a:t>
            </a:r>
            <a:r>
              <a:rPr lang="en-GB" sz="1600" b="0" cap="none" dirty="0" err="1">
                <a:latin typeface="Calibri"/>
                <a:ea typeface="Calibri"/>
                <a:cs typeface="Calibri"/>
              </a:rPr>
              <a:t>Umweltbundesamt</a:t>
            </a:r>
            <a:r>
              <a:rPr lang="en-GB" sz="1600" b="0" cap="none" dirty="0">
                <a:latin typeface="Calibri"/>
                <a:ea typeface="Calibri"/>
                <a:cs typeface="Calibri"/>
              </a:rPr>
              <a:t>, Dessau-</a:t>
            </a:r>
            <a:r>
              <a:rPr lang="en-GB" sz="1600" b="0" cap="none" dirty="0" err="1">
                <a:latin typeface="Calibri"/>
                <a:ea typeface="Calibri"/>
                <a:cs typeface="Calibri"/>
              </a:rPr>
              <a:t>Roßlau</a:t>
            </a:r>
            <a:endParaRPr lang="en-GB" sz="1600" b="0" cap="none" dirty="0">
              <a:latin typeface="Calibri"/>
              <a:ea typeface="Calibri"/>
              <a:cs typeface="Calibri"/>
            </a:endParaRPr>
          </a:p>
          <a:p>
            <a:endParaRPr lang="en-GB" sz="1600" b="0" cap="none" dirty="0">
              <a:latin typeface="Calibri"/>
              <a:ea typeface="Calibri"/>
              <a:cs typeface="Calibri"/>
            </a:endParaRPr>
          </a:p>
          <a:p>
            <a:r>
              <a:rPr lang="en-GB" sz="1600" b="0" cap="none" dirty="0" err="1">
                <a:latin typeface="Calibri"/>
                <a:ea typeface="Calibri"/>
                <a:cs typeface="Calibri"/>
              </a:rPr>
              <a:t>Redaktion</a:t>
            </a:r>
            <a:r>
              <a:rPr lang="en-GB" sz="1600" b="0" cap="none" dirty="0">
                <a:latin typeface="Calibri"/>
                <a:ea typeface="Calibri"/>
                <a:cs typeface="Calibri"/>
              </a:rPr>
              <a:t>: Melanie Kemper, Ecologic </a:t>
            </a:r>
            <a:r>
              <a:rPr lang="en-GB" sz="1600" b="0" cap="none" dirty="0" err="1">
                <a:latin typeface="Calibri"/>
                <a:ea typeface="Calibri"/>
                <a:cs typeface="Calibri"/>
              </a:rPr>
              <a:t>Institut</a:t>
            </a:r>
            <a:r>
              <a:rPr lang="en-GB" sz="1600" b="0" cap="none" dirty="0">
                <a:latin typeface="Calibri"/>
                <a:ea typeface="Calibri"/>
                <a:cs typeface="Calibri"/>
              </a:rPr>
              <a:t>, Berlin</a:t>
            </a:r>
          </a:p>
          <a:p>
            <a:r>
              <a:rPr lang="en-GB" sz="1600" b="0" cap="none" dirty="0">
                <a:latin typeface="Calibri"/>
                <a:ea typeface="Calibri"/>
                <a:cs typeface="Calibri"/>
              </a:rPr>
              <a:t>Design: Beáta Welk Vargová, Ecologic </a:t>
            </a:r>
            <a:r>
              <a:rPr lang="en-GB" sz="1600" b="0" cap="none" dirty="0" err="1">
                <a:latin typeface="Calibri"/>
                <a:ea typeface="Calibri"/>
                <a:cs typeface="Calibri"/>
              </a:rPr>
              <a:t>Institut</a:t>
            </a:r>
            <a:r>
              <a:rPr lang="en-GB" sz="1600" b="0" cap="none" dirty="0">
                <a:latin typeface="Calibri"/>
                <a:ea typeface="Calibri"/>
                <a:cs typeface="Calibri"/>
              </a:rPr>
              <a:t>, Berlin</a:t>
            </a:r>
            <a:endParaRPr lang="en-US" sz="1600" b="0" cap="none" dirty="0">
              <a:latin typeface="Calibri"/>
              <a:ea typeface="Calibri"/>
              <a:cs typeface="Calibri"/>
            </a:endParaRPr>
          </a:p>
          <a:p>
            <a:endParaRPr lang="en-GB" sz="1600" b="0" dirty="0">
              <a:latin typeface="Calibri"/>
              <a:ea typeface="Calibri"/>
              <a:cs typeface="Calibri"/>
            </a:endParaRPr>
          </a:p>
          <a:p>
            <a:endParaRPr lang="de-DE" dirty="0"/>
          </a:p>
        </p:txBody>
      </p:sp>
      <p:pic>
        <p:nvPicPr>
          <p:cNvPr id="4" name="Picture 3" descr="Zeichnung Fische im Wasser">
            <a:extLst>
              <a:ext uri="{FF2B5EF4-FFF2-40B4-BE49-F238E27FC236}">
                <a16:creationId xmlns:a16="http://schemas.microsoft.com/office/drawing/2014/main" id="{3995BBDA-F947-2F97-F391-E3CC4579417F}"/>
              </a:ext>
            </a:extLst>
          </p:cNvPr>
          <p:cNvPicPr>
            <a:picLocks noGrp="1" noRot="1" noChangeAspect="1" noMove="1" noResize="1" noEditPoints="1" noAdjustHandles="1" noChangeArrowheads="1" noChangeShapeType="1" noCrop="1"/>
          </p:cNvPicPr>
          <p:nvPr/>
        </p:nvPicPr>
        <p:blipFill>
          <a:blip r:embed="rId3">
            <a:alphaModFix amt="50000"/>
            <a:extLst>
              <a:ext uri="{28A0092B-C50C-407E-A947-70E740481C1C}">
                <a14:useLocalDpi xmlns:a14="http://schemas.microsoft.com/office/drawing/2010/main" val="0"/>
              </a:ext>
            </a:extLst>
          </a:blip>
          <a:srcRect/>
          <a:stretch/>
        </p:blipFill>
        <p:spPr>
          <a:xfrm>
            <a:off x="3200400" y="483814"/>
            <a:ext cx="8734151" cy="6176293"/>
          </a:xfrm>
          <a:prstGeom prst="rect">
            <a:avLst/>
          </a:prstGeom>
        </p:spPr>
      </p:pic>
      <p:sp>
        <p:nvSpPr>
          <p:cNvPr id="3" name="Slide Number Placeholder 2">
            <a:extLst>
              <a:ext uri="{FF2B5EF4-FFF2-40B4-BE49-F238E27FC236}">
                <a16:creationId xmlns:a16="http://schemas.microsoft.com/office/drawing/2014/main" id="{80C74559-1DE3-4B6B-AE11-EA6ACDCB4DA1}"/>
              </a:ext>
            </a:extLst>
          </p:cNvPr>
          <p:cNvSpPr>
            <a:spLocks noGrp="1"/>
          </p:cNvSpPr>
          <p:nvPr>
            <p:ph type="sldNum" sz="quarter" idx="12"/>
          </p:nvPr>
        </p:nvSpPr>
        <p:spPr/>
        <p:txBody>
          <a:bodyPr/>
          <a:lstStyle/>
          <a:p>
            <a:fld id="{4F0D2E71-061B-4E4D-BF94-C6A9FAAAA5EA}" type="slidenum">
              <a:rPr lang="de-DE" smtClean="0"/>
              <a:pPr/>
              <a:t>91</a:t>
            </a:fld>
            <a:endParaRPr lang="de-DE"/>
          </a:p>
        </p:txBody>
      </p:sp>
    </p:spTree>
    <p:extLst>
      <p:ext uri="{BB962C8B-B14F-4D97-AF65-F5344CB8AC3E}">
        <p14:creationId xmlns:p14="http://schemas.microsoft.com/office/powerpoint/2010/main" val="96786834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AF4B3-82EB-749E-7133-CB04ED242AD9}"/>
              </a:ext>
            </a:extLst>
          </p:cNvPr>
          <p:cNvSpPr>
            <a:spLocks noGrp="1"/>
          </p:cNvSpPr>
          <p:nvPr>
            <p:ph type="title"/>
          </p:nvPr>
        </p:nvSpPr>
        <p:spPr/>
        <p:txBody>
          <a:bodyPr/>
          <a:lstStyle/>
          <a:p>
            <a:r>
              <a:rPr lang="en-GB" dirty="0" err="1">
                <a:latin typeface="Calibri"/>
                <a:ea typeface="Calibri"/>
                <a:cs typeface="Calibri"/>
              </a:rPr>
              <a:t>Bildnachweise</a:t>
            </a:r>
            <a:r>
              <a:rPr lang="en-GB" dirty="0">
                <a:latin typeface="Calibri"/>
                <a:ea typeface="Calibri"/>
                <a:cs typeface="Calibri"/>
              </a:rPr>
              <a:t> </a:t>
            </a:r>
            <a:endParaRPr lang="de-DE" dirty="0">
              <a:latin typeface="Calibri"/>
            </a:endParaRPr>
          </a:p>
        </p:txBody>
      </p:sp>
      <p:sp>
        <p:nvSpPr>
          <p:cNvPr id="7" name="Content Placeholder 6">
            <a:extLst>
              <a:ext uri="{FF2B5EF4-FFF2-40B4-BE49-F238E27FC236}">
                <a16:creationId xmlns:a16="http://schemas.microsoft.com/office/drawing/2014/main" id="{3B9B3383-963C-27AD-DBAE-B11999C95CC2}"/>
              </a:ext>
            </a:extLst>
          </p:cNvPr>
          <p:cNvSpPr>
            <a:spLocks noGrp="1"/>
          </p:cNvSpPr>
          <p:nvPr>
            <p:ph sz="quarter" idx="16"/>
          </p:nvPr>
        </p:nvSpPr>
        <p:spPr>
          <a:xfrm>
            <a:off x="552450" y="1494000"/>
            <a:ext cx="6572249" cy="4867200"/>
          </a:xfrm>
        </p:spPr>
        <p:txBody>
          <a:bodyPr vert="horz" lIns="0" tIns="0" rIns="0" bIns="0" rtlCol="0" anchor="t">
            <a:noAutofit/>
          </a:bodyPr>
          <a:lstStyle/>
          <a:p>
            <a:r>
              <a:rPr lang="de-DE" sz="1600" b="0" cap="none" dirty="0">
                <a:latin typeface="+mj-lt"/>
                <a:ea typeface="Calibri"/>
                <a:cs typeface="Calibri"/>
              </a:rPr>
              <a:t>S. 3: </a:t>
            </a:r>
            <a:r>
              <a:rPr lang="de-DE" sz="1600" b="0" i="0" dirty="0">
                <a:solidFill>
                  <a:srgbClr val="111111"/>
                </a:solidFill>
                <a:effectLst/>
                <a:highlight>
                  <a:srgbClr val="FFFFFF"/>
                </a:highlight>
                <a:latin typeface="+mj-lt"/>
              </a:rPr>
              <a:t>©</a:t>
            </a:r>
            <a:r>
              <a:rPr lang="de-DE" sz="1600" b="0" cap="none" dirty="0">
                <a:latin typeface="+mj-lt"/>
                <a:ea typeface="Calibri"/>
                <a:cs typeface="Calibri"/>
              </a:rPr>
              <a:t> Roberto Sorin / unsplash.com</a:t>
            </a:r>
          </a:p>
          <a:p>
            <a:r>
              <a:rPr lang="de-DE" sz="1600" b="0" cap="none" dirty="0">
                <a:latin typeface="+mj-lt"/>
                <a:ea typeface="Calibri"/>
                <a:cs typeface="Calibri"/>
              </a:rPr>
              <a:t>S. 4: Das Bild wurde mit Hilfe von KI (</a:t>
            </a:r>
            <a:r>
              <a:rPr lang="de-DE" sz="1600" b="0" cap="none" dirty="0" err="1">
                <a:latin typeface="+mj-lt"/>
                <a:ea typeface="Calibri"/>
                <a:cs typeface="Calibri"/>
              </a:rPr>
              <a:t>ChatGPT</a:t>
            </a:r>
            <a:r>
              <a:rPr lang="de-DE" sz="1600" b="0" cap="none" dirty="0">
                <a:latin typeface="+mj-lt"/>
                <a:ea typeface="Calibri"/>
                <a:cs typeface="Calibri"/>
              </a:rPr>
              <a:t>) erstellt</a:t>
            </a:r>
          </a:p>
          <a:p>
            <a:r>
              <a:rPr lang="en-US" sz="1600" b="0" cap="none" dirty="0">
                <a:latin typeface="+mj-lt"/>
                <a:ea typeface="Calibri"/>
                <a:cs typeface="Calibri"/>
              </a:rPr>
              <a:t>S. 7: Die </a:t>
            </a:r>
            <a:r>
              <a:rPr lang="en-US" sz="1600" b="0" cap="none" dirty="0" err="1">
                <a:latin typeface="+mj-lt"/>
                <a:ea typeface="Calibri"/>
                <a:cs typeface="Calibri"/>
              </a:rPr>
              <a:t>Bilder</a:t>
            </a:r>
            <a:r>
              <a:rPr lang="en-US" sz="1600" b="0" cap="none" dirty="0">
                <a:latin typeface="+mj-lt"/>
                <a:ea typeface="Calibri"/>
                <a:cs typeface="Calibri"/>
              </a:rPr>
              <a:t> </a:t>
            </a:r>
            <a:r>
              <a:rPr lang="en-US" sz="1600" b="0" cap="none" dirty="0" err="1">
                <a:latin typeface="+mj-lt"/>
                <a:ea typeface="Calibri"/>
                <a:cs typeface="Calibri"/>
              </a:rPr>
              <a:t>wurden</a:t>
            </a:r>
            <a:r>
              <a:rPr lang="en-US" sz="1600" b="0" cap="none" dirty="0">
                <a:latin typeface="+mj-lt"/>
                <a:ea typeface="Calibri"/>
                <a:cs typeface="Calibri"/>
              </a:rPr>
              <a:t> </a:t>
            </a:r>
            <a:r>
              <a:rPr lang="en-US" sz="1600" b="0" cap="none" dirty="0" err="1">
                <a:latin typeface="+mj-lt"/>
                <a:ea typeface="Calibri"/>
                <a:cs typeface="Calibri"/>
              </a:rPr>
              <a:t>mit</a:t>
            </a:r>
            <a:r>
              <a:rPr lang="en-US" sz="1600" b="0" cap="none" dirty="0">
                <a:latin typeface="+mj-lt"/>
                <a:ea typeface="Calibri"/>
                <a:cs typeface="Calibri"/>
              </a:rPr>
              <a:t> </a:t>
            </a:r>
            <a:r>
              <a:rPr lang="en-US" sz="1600" b="0" cap="none" dirty="0" err="1">
                <a:latin typeface="+mj-lt"/>
                <a:ea typeface="Calibri"/>
                <a:cs typeface="Calibri"/>
              </a:rPr>
              <a:t>Hilfe</a:t>
            </a:r>
            <a:r>
              <a:rPr lang="en-US" sz="1600" b="0" cap="none" dirty="0">
                <a:latin typeface="+mj-lt"/>
                <a:ea typeface="Calibri"/>
                <a:cs typeface="Calibri"/>
              </a:rPr>
              <a:t> von KI (Adobe Firefly) </a:t>
            </a:r>
            <a:r>
              <a:rPr lang="en-US" sz="1600" b="0" cap="none" dirty="0" err="1">
                <a:latin typeface="+mj-lt"/>
                <a:ea typeface="Calibri"/>
                <a:cs typeface="Calibri"/>
              </a:rPr>
              <a:t>erstellt</a:t>
            </a:r>
            <a:endParaRPr lang="en-US" sz="1600" b="0" cap="none" dirty="0">
              <a:latin typeface="+mj-lt"/>
              <a:ea typeface="Calibri"/>
              <a:cs typeface="Calibri"/>
            </a:endParaRPr>
          </a:p>
          <a:p>
            <a:r>
              <a:rPr lang="en-US" sz="1600" b="0" cap="none" dirty="0">
                <a:latin typeface="+mj-lt"/>
                <a:ea typeface="Calibri"/>
                <a:cs typeface="Calibri"/>
              </a:rPr>
              <a:t>S. 9: </a:t>
            </a:r>
            <a:r>
              <a:rPr lang="de-DE" sz="1600" b="0" i="0" dirty="0">
                <a:solidFill>
                  <a:srgbClr val="111111"/>
                </a:solidFill>
                <a:effectLst/>
                <a:highlight>
                  <a:srgbClr val="FFFFFF"/>
                </a:highlight>
                <a:latin typeface="+mj-lt"/>
              </a:rPr>
              <a:t>©</a:t>
            </a:r>
            <a:r>
              <a:rPr lang="de-DE" sz="1600" b="0" cap="none" dirty="0">
                <a:latin typeface="+mj-lt"/>
                <a:ea typeface="Calibri"/>
                <a:cs typeface="Calibri"/>
              </a:rPr>
              <a:t> </a:t>
            </a:r>
            <a:r>
              <a:rPr lang="de-DE" sz="1600" b="0" cap="none" dirty="0" err="1">
                <a:latin typeface="+mj-lt"/>
                <a:ea typeface="Calibri"/>
                <a:cs typeface="Calibri"/>
              </a:rPr>
              <a:t>Laurynas</a:t>
            </a:r>
            <a:r>
              <a:rPr lang="de-DE" sz="1600" b="0" cap="none" dirty="0">
                <a:latin typeface="+mj-lt"/>
                <a:ea typeface="Calibri"/>
                <a:cs typeface="Calibri"/>
              </a:rPr>
              <a:t> Me / unsplash.com</a:t>
            </a:r>
          </a:p>
          <a:p>
            <a:r>
              <a:rPr lang="en-US" sz="1600" b="0" cap="none" dirty="0">
                <a:latin typeface="+mj-lt"/>
                <a:ea typeface="Calibri"/>
                <a:cs typeface="Calibri"/>
              </a:rPr>
              <a:t>S. 21: </a:t>
            </a:r>
            <a:r>
              <a:rPr lang="de-DE" sz="1600" b="0" i="0" dirty="0">
                <a:solidFill>
                  <a:srgbClr val="111111"/>
                </a:solidFill>
                <a:effectLst/>
                <a:highlight>
                  <a:srgbClr val="FFFFFF"/>
                </a:highlight>
                <a:latin typeface="+mj-lt"/>
              </a:rPr>
              <a:t>©</a:t>
            </a:r>
            <a:r>
              <a:rPr lang="de-DE" sz="1600" b="0" cap="none" dirty="0">
                <a:latin typeface="+mj-lt"/>
                <a:ea typeface="Calibri"/>
                <a:cs typeface="Calibri"/>
              </a:rPr>
              <a:t> Ivan Bandura / unsplash.com</a:t>
            </a:r>
          </a:p>
          <a:p>
            <a:r>
              <a:rPr lang="en-US" sz="1600" b="0" cap="none" dirty="0">
                <a:latin typeface="+mj-lt"/>
                <a:ea typeface="Calibri"/>
                <a:cs typeface="Calibri"/>
              </a:rPr>
              <a:t>S. 31: </a:t>
            </a:r>
            <a:r>
              <a:rPr lang="de-DE" sz="1600" b="0" i="0" dirty="0">
                <a:solidFill>
                  <a:srgbClr val="111111"/>
                </a:solidFill>
                <a:effectLst/>
                <a:highlight>
                  <a:srgbClr val="FFFFFF"/>
                </a:highlight>
                <a:latin typeface="+mj-lt"/>
              </a:rPr>
              <a:t>©</a:t>
            </a:r>
            <a:r>
              <a:rPr lang="de-DE" sz="1600" b="0" cap="none" dirty="0">
                <a:latin typeface="+mj-lt"/>
                <a:ea typeface="Calibri"/>
                <a:cs typeface="Calibri"/>
              </a:rPr>
              <a:t> </a:t>
            </a:r>
            <a:r>
              <a:rPr lang="de-DE" sz="1600" b="0" cap="none" dirty="0" err="1">
                <a:latin typeface="+mj-lt"/>
                <a:ea typeface="Calibri"/>
                <a:cs typeface="Calibri"/>
              </a:rPr>
              <a:t>BarbaraJackson</a:t>
            </a:r>
            <a:r>
              <a:rPr lang="de-DE" sz="1600" b="0" cap="none" dirty="0">
                <a:latin typeface="+mj-lt"/>
                <a:ea typeface="Calibri"/>
                <a:cs typeface="Calibri"/>
              </a:rPr>
              <a:t> / pixabay.com</a:t>
            </a:r>
          </a:p>
          <a:p>
            <a:r>
              <a:rPr lang="de-DE" sz="1600" b="0" cap="none" dirty="0">
                <a:latin typeface="+mj-lt"/>
                <a:ea typeface="Calibri"/>
                <a:cs typeface="Calibri"/>
              </a:rPr>
              <a:t>S. 48: </a:t>
            </a:r>
            <a:r>
              <a:rPr lang="de-DE" sz="1600" b="0" i="0" dirty="0">
                <a:solidFill>
                  <a:srgbClr val="111111"/>
                </a:solidFill>
                <a:effectLst/>
                <a:highlight>
                  <a:srgbClr val="FFFFFF"/>
                </a:highlight>
                <a:latin typeface="+mj-lt"/>
              </a:rPr>
              <a:t>© MF / </a:t>
            </a:r>
            <a:r>
              <a:rPr lang="de-DE" sz="1600" b="0" i="0" cap="none" dirty="0">
                <a:solidFill>
                  <a:srgbClr val="111111"/>
                </a:solidFill>
                <a:effectLst/>
                <a:highlight>
                  <a:srgbClr val="FFFFFF"/>
                </a:highlight>
                <a:latin typeface="+mj-lt"/>
              </a:rPr>
              <a:t>Umweltbundesamt</a:t>
            </a:r>
          </a:p>
          <a:p>
            <a:r>
              <a:rPr lang="de-DE" sz="1600" b="0" cap="none" dirty="0">
                <a:latin typeface="+mj-lt"/>
                <a:ea typeface="Calibri"/>
                <a:cs typeface="Calibri"/>
              </a:rPr>
              <a:t>S. 56: Das Bild wurde mit Hilfe von KI (</a:t>
            </a:r>
            <a:r>
              <a:rPr lang="de-DE" sz="1600" b="0" cap="none" dirty="0" err="1">
                <a:latin typeface="+mj-lt"/>
                <a:ea typeface="Calibri"/>
                <a:cs typeface="Calibri"/>
              </a:rPr>
              <a:t>ChatGPT</a:t>
            </a:r>
            <a:r>
              <a:rPr lang="de-DE" sz="1600" b="0" cap="none" dirty="0">
                <a:latin typeface="+mj-lt"/>
                <a:ea typeface="Calibri"/>
                <a:cs typeface="Calibri"/>
              </a:rPr>
              <a:t>) erstellt</a:t>
            </a:r>
          </a:p>
          <a:p>
            <a:r>
              <a:rPr lang="de-DE" sz="1600" b="0" cap="none" dirty="0">
                <a:latin typeface="+mj-lt"/>
                <a:ea typeface="Calibri"/>
                <a:cs typeface="Calibri"/>
              </a:rPr>
              <a:t>S. 76: </a:t>
            </a:r>
            <a:r>
              <a:rPr lang="de-DE" sz="1600" b="0" i="0" dirty="0">
                <a:solidFill>
                  <a:srgbClr val="111111"/>
                </a:solidFill>
                <a:effectLst/>
                <a:highlight>
                  <a:srgbClr val="FFFFFF"/>
                </a:highlight>
                <a:latin typeface="+mj-lt"/>
              </a:rPr>
              <a:t>© </a:t>
            </a:r>
            <a:r>
              <a:rPr lang="de-DE" sz="1600" b="0" cap="none" dirty="0" err="1">
                <a:latin typeface="+mj-lt"/>
                <a:ea typeface="Calibri"/>
                <a:cs typeface="Calibri"/>
              </a:rPr>
              <a:t>Clker</a:t>
            </a:r>
            <a:r>
              <a:rPr lang="de-DE" sz="1600" b="0" cap="none" dirty="0">
                <a:latin typeface="+mj-lt"/>
                <a:ea typeface="Calibri"/>
                <a:cs typeface="Calibri"/>
              </a:rPr>
              <a:t>-Free-Vector-Images / pixabay.com</a:t>
            </a:r>
          </a:p>
          <a:p>
            <a:r>
              <a:rPr lang="de-DE" sz="1600" b="0" cap="none" dirty="0">
                <a:latin typeface="+mj-lt"/>
                <a:ea typeface="Calibri"/>
                <a:cs typeface="Calibri"/>
              </a:rPr>
              <a:t>S. 82: </a:t>
            </a:r>
            <a:r>
              <a:rPr lang="de-DE" sz="1600" b="0" i="0" dirty="0">
                <a:solidFill>
                  <a:srgbClr val="111111"/>
                </a:solidFill>
                <a:effectLst/>
                <a:highlight>
                  <a:srgbClr val="FFFFFF"/>
                </a:highlight>
                <a:latin typeface="+mj-lt"/>
              </a:rPr>
              <a:t>© </a:t>
            </a:r>
            <a:r>
              <a:rPr lang="de-DE" sz="1600" b="0" cap="none" dirty="0" err="1">
                <a:latin typeface="+mj-lt"/>
                <a:ea typeface="Calibri"/>
                <a:cs typeface="Calibri"/>
              </a:rPr>
              <a:t>Etactics</a:t>
            </a:r>
            <a:r>
              <a:rPr lang="de-DE" sz="1600" b="0" cap="none" dirty="0">
                <a:latin typeface="+mj-lt"/>
                <a:ea typeface="Calibri"/>
                <a:cs typeface="Calibri"/>
              </a:rPr>
              <a:t> </a:t>
            </a:r>
            <a:r>
              <a:rPr lang="de-DE" sz="1600" b="0" cap="none" dirty="0" err="1">
                <a:latin typeface="+mj-lt"/>
                <a:ea typeface="Calibri"/>
                <a:cs typeface="Calibri"/>
              </a:rPr>
              <a:t>Inc</a:t>
            </a:r>
            <a:r>
              <a:rPr lang="de-DE" sz="1600" b="0" cap="none" dirty="0">
                <a:latin typeface="+mj-lt"/>
                <a:ea typeface="Calibri"/>
                <a:cs typeface="Calibri"/>
              </a:rPr>
              <a:t> / unsplash.com</a:t>
            </a:r>
          </a:p>
          <a:p>
            <a:r>
              <a:rPr lang="de-DE" sz="1600" b="0" cap="none" dirty="0">
                <a:latin typeface="+mj-lt"/>
                <a:ea typeface="Calibri"/>
                <a:cs typeface="Calibri"/>
              </a:rPr>
              <a:t>S. 83: </a:t>
            </a:r>
            <a:r>
              <a:rPr lang="de-DE" sz="1600" b="0" i="0" dirty="0">
                <a:solidFill>
                  <a:srgbClr val="111111"/>
                </a:solidFill>
                <a:effectLst/>
                <a:highlight>
                  <a:srgbClr val="FFFFFF"/>
                </a:highlight>
                <a:latin typeface="+mj-lt"/>
              </a:rPr>
              <a:t>© </a:t>
            </a:r>
            <a:r>
              <a:rPr lang="de-DE" sz="1600" b="0" cap="none" dirty="0">
                <a:latin typeface="+mj-lt"/>
                <a:ea typeface="Calibri"/>
                <a:cs typeface="Calibri"/>
              </a:rPr>
              <a:t>Mika Baumeister / unsplash.com</a:t>
            </a:r>
          </a:p>
          <a:p>
            <a:r>
              <a:rPr lang="en-US" sz="1600" b="0" cap="none" dirty="0">
                <a:latin typeface="+mj-lt"/>
                <a:ea typeface="Calibri"/>
                <a:cs typeface="Calibri"/>
              </a:rPr>
              <a:t>S. 90: </a:t>
            </a:r>
            <a:r>
              <a:rPr lang="de-DE" sz="1600" b="0" i="0" dirty="0">
                <a:solidFill>
                  <a:srgbClr val="111111"/>
                </a:solidFill>
                <a:effectLst/>
                <a:highlight>
                  <a:srgbClr val="FFFFFF"/>
                </a:highlight>
                <a:latin typeface="+mj-lt"/>
              </a:rPr>
              <a:t>© S</a:t>
            </a:r>
            <a:r>
              <a:rPr lang="de-DE" sz="1600" b="0" i="0" cap="none" dirty="0">
                <a:solidFill>
                  <a:srgbClr val="111111"/>
                </a:solidFill>
                <a:effectLst/>
                <a:highlight>
                  <a:srgbClr val="FFFFFF"/>
                </a:highlight>
                <a:latin typeface="+mj-lt"/>
              </a:rPr>
              <a:t>usanne </a:t>
            </a:r>
            <a:r>
              <a:rPr lang="de-DE" sz="1600" b="0" i="0" cap="none" dirty="0" err="1">
                <a:solidFill>
                  <a:srgbClr val="111111"/>
                </a:solidFill>
                <a:effectLst/>
                <a:highlight>
                  <a:srgbClr val="FFFFFF"/>
                </a:highlight>
                <a:latin typeface="+mj-lt"/>
              </a:rPr>
              <a:t>Kambor</a:t>
            </a:r>
            <a:r>
              <a:rPr lang="de-DE" sz="1600" b="0" i="0" cap="none" dirty="0">
                <a:solidFill>
                  <a:srgbClr val="111111"/>
                </a:solidFill>
                <a:effectLst/>
                <a:highlight>
                  <a:srgbClr val="FFFFFF"/>
                </a:highlight>
                <a:latin typeface="+mj-lt"/>
              </a:rPr>
              <a:t> / Umweltbundesamt</a:t>
            </a:r>
            <a:endParaRPr lang="en-US" sz="1600" b="0" cap="none" dirty="0">
              <a:latin typeface="+mj-lt"/>
              <a:ea typeface="Calibri"/>
              <a:cs typeface="Calibri"/>
            </a:endParaRPr>
          </a:p>
          <a:p>
            <a:endParaRPr lang="en-GB" sz="1600" b="0" dirty="0">
              <a:latin typeface="Calibri"/>
              <a:ea typeface="Calibri"/>
              <a:cs typeface="Calibri"/>
            </a:endParaRPr>
          </a:p>
          <a:p>
            <a:endParaRPr lang="de-DE" dirty="0"/>
          </a:p>
        </p:txBody>
      </p:sp>
      <p:pic>
        <p:nvPicPr>
          <p:cNvPr id="4" name="Picture 3" descr="Zeichnung Fische im Wasser">
            <a:extLst>
              <a:ext uri="{FF2B5EF4-FFF2-40B4-BE49-F238E27FC236}">
                <a16:creationId xmlns:a16="http://schemas.microsoft.com/office/drawing/2014/main" id="{3995BBDA-F947-2F97-F391-E3CC4579417F}"/>
              </a:ext>
            </a:extLst>
          </p:cNvPr>
          <p:cNvPicPr>
            <a:picLocks noGrp="1" noRot="1" noChangeAspect="1" noMove="1" noResize="1" noEditPoints="1" noAdjustHandles="1" noChangeArrowheads="1" noChangeShapeType="1" noCrop="1"/>
          </p:cNvPicPr>
          <p:nvPr/>
        </p:nvPicPr>
        <p:blipFill>
          <a:blip r:embed="rId2">
            <a:alphaModFix amt="50000"/>
            <a:extLst>
              <a:ext uri="{28A0092B-C50C-407E-A947-70E740481C1C}">
                <a14:useLocalDpi xmlns:a14="http://schemas.microsoft.com/office/drawing/2010/main" val="0"/>
              </a:ext>
            </a:extLst>
          </a:blip>
          <a:srcRect/>
          <a:stretch/>
        </p:blipFill>
        <p:spPr>
          <a:xfrm>
            <a:off x="3200400" y="483814"/>
            <a:ext cx="8734151" cy="6176293"/>
          </a:xfrm>
          <a:prstGeom prst="rect">
            <a:avLst/>
          </a:prstGeom>
        </p:spPr>
      </p:pic>
      <p:sp>
        <p:nvSpPr>
          <p:cNvPr id="3" name="Slide Number Placeholder 2">
            <a:extLst>
              <a:ext uri="{FF2B5EF4-FFF2-40B4-BE49-F238E27FC236}">
                <a16:creationId xmlns:a16="http://schemas.microsoft.com/office/drawing/2014/main" id="{80C74559-1DE3-4B6B-AE11-EA6ACDCB4DA1}"/>
              </a:ext>
            </a:extLst>
          </p:cNvPr>
          <p:cNvSpPr>
            <a:spLocks noGrp="1"/>
          </p:cNvSpPr>
          <p:nvPr>
            <p:ph type="sldNum" sz="quarter" idx="12"/>
          </p:nvPr>
        </p:nvSpPr>
        <p:spPr/>
        <p:txBody>
          <a:bodyPr/>
          <a:lstStyle/>
          <a:p>
            <a:fld id="{4F0D2E71-061B-4E4D-BF94-C6A9FAAAA5EA}" type="slidenum">
              <a:rPr lang="de-DE" smtClean="0"/>
              <a:pPr/>
              <a:t>92</a:t>
            </a:fld>
            <a:endParaRPr lang="de-DE"/>
          </a:p>
        </p:txBody>
      </p:sp>
    </p:spTree>
    <p:extLst>
      <p:ext uri="{BB962C8B-B14F-4D97-AF65-F5344CB8AC3E}">
        <p14:creationId xmlns:p14="http://schemas.microsoft.com/office/powerpoint/2010/main" val="1979155198"/>
      </p:ext>
    </p:extLst>
  </p:cSld>
  <p:clrMapOvr>
    <a:masterClrMapping/>
  </p:clrMapOvr>
</p:sld>
</file>

<file path=ppt/theme/theme1.xml><?xml version="1.0" encoding="utf-8"?>
<a:theme xmlns:a="http://schemas.openxmlformats.org/drawingml/2006/main" name="Präsentation blau">
  <a:themeElements>
    <a:clrScheme name="UBA">
      <a:dk1>
        <a:sysClr val="windowText" lastClr="000000"/>
      </a:dk1>
      <a:lt1>
        <a:sysClr val="window" lastClr="FFFFFF"/>
      </a:lt1>
      <a:dk2>
        <a:srgbClr val="007626"/>
      </a:dk2>
      <a:lt2>
        <a:srgbClr val="5EAD35"/>
      </a:lt2>
      <a:accent1>
        <a:srgbClr val="009BD5"/>
      </a:accent1>
      <a:accent2>
        <a:srgbClr val="005F85"/>
      </a:accent2>
      <a:accent3>
        <a:srgbClr val="622F63"/>
      </a:accent3>
      <a:accent4>
        <a:srgbClr val="9D579A"/>
      </a:accent4>
      <a:accent5>
        <a:srgbClr val="FABB00"/>
      </a:accent5>
      <a:accent6>
        <a:srgbClr val="D78400"/>
      </a:accent6>
      <a:hlink>
        <a:srgbClr val="CE1F5E"/>
      </a:hlink>
      <a:folHlink>
        <a:srgbClr val="83053C"/>
      </a:folHlink>
    </a:clrScheme>
    <a:fontScheme name="UBA">
      <a:majorFont>
        <a:latin typeface="Calibri"/>
        <a:ea typeface=""/>
        <a:cs typeface=""/>
      </a:majorFont>
      <a:minorFont>
        <a:latin typeface="Cambria"/>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räsentation gelb">
  <a:themeElements>
    <a:clrScheme name="UBA">
      <a:dk1>
        <a:sysClr val="windowText" lastClr="000000"/>
      </a:dk1>
      <a:lt1>
        <a:sysClr val="window" lastClr="FFFFFF"/>
      </a:lt1>
      <a:dk2>
        <a:srgbClr val="007626"/>
      </a:dk2>
      <a:lt2>
        <a:srgbClr val="5EAD35"/>
      </a:lt2>
      <a:accent1>
        <a:srgbClr val="009BD5"/>
      </a:accent1>
      <a:accent2>
        <a:srgbClr val="005F85"/>
      </a:accent2>
      <a:accent3>
        <a:srgbClr val="622F63"/>
      </a:accent3>
      <a:accent4>
        <a:srgbClr val="9D579A"/>
      </a:accent4>
      <a:accent5>
        <a:srgbClr val="FABB00"/>
      </a:accent5>
      <a:accent6>
        <a:srgbClr val="D78400"/>
      </a:accent6>
      <a:hlink>
        <a:srgbClr val="CE1F5E"/>
      </a:hlink>
      <a:folHlink>
        <a:srgbClr val="83053C"/>
      </a:folHlink>
    </a:clrScheme>
    <a:fontScheme name="UBA">
      <a:majorFont>
        <a:latin typeface="Calibri"/>
        <a:ea typeface=""/>
        <a:cs typeface=""/>
      </a:majorFont>
      <a:minorFont>
        <a:latin typeface="Cambria"/>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räsentation flieder">
  <a:themeElements>
    <a:clrScheme name="UBA">
      <a:dk1>
        <a:sysClr val="windowText" lastClr="000000"/>
      </a:dk1>
      <a:lt1>
        <a:sysClr val="window" lastClr="FFFFFF"/>
      </a:lt1>
      <a:dk2>
        <a:srgbClr val="007626"/>
      </a:dk2>
      <a:lt2>
        <a:srgbClr val="5EAD35"/>
      </a:lt2>
      <a:accent1>
        <a:srgbClr val="009BD5"/>
      </a:accent1>
      <a:accent2>
        <a:srgbClr val="005F85"/>
      </a:accent2>
      <a:accent3>
        <a:srgbClr val="622F63"/>
      </a:accent3>
      <a:accent4>
        <a:srgbClr val="9D579A"/>
      </a:accent4>
      <a:accent5>
        <a:srgbClr val="FABB00"/>
      </a:accent5>
      <a:accent6>
        <a:srgbClr val="D78400"/>
      </a:accent6>
      <a:hlink>
        <a:srgbClr val="CE1F5E"/>
      </a:hlink>
      <a:folHlink>
        <a:srgbClr val="83053C"/>
      </a:folHlink>
    </a:clrScheme>
    <a:fontScheme name="UBA">
      <a:majorFont>
        <a:latin typeface="Calibri"/>
        <a:ea typeface=""/>
        <a:cs typeface=""/>
      </a:majorFont>
      <a:minorFont>
        <a:latin typeface="Cambria"/>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räsentation fuchsia">
  <a:themeElements>
    <a:clrScheme name="UBA">
      <a:dk1>
        <a:sysClr val="windowText" lastClr="000000"/>
      </a:dk1>
      <a:lt1>
        <a:sysClr val="window" lastClr="FFFFFF"/>
      </a:lt1>
      <a:dk2>
        <a:srgbClr val="007626"/>
      </a:dk2>
      <a:lt2>
        <a:srgbClr val="5EAD35"/>
      </a:lt2>
      <a:accent1>
        <a:srgbClr val="009BD5"/>
      </a:accent1>
      <a:accent2>
        <a:srgbClr val="005F85"/>
      </a:accent2>
      <a:accent3>
        <a:srgbClr val="622F63"/>
      </a:accent3>
      <a:accent4>
        <a:srgbClr val="9D579A"/>
      </a:accent4>
      <a:accent5>
        <a:srgbClr val="FABB00"/>
      </a:accent5>
      <a:accent6>
        <a:srgbClr val="D78400"/>
      </a:accent6>
      <a:hlink>
        <a:srgbClr val="CE1F5E"/>
      </a:hlink>
      <a:folHlink>
        <a:srgbClr val="83053C"/>
      </a:folHlink>
    </a:clrScheme>
    <a:fontScheme name="UBA">
      <a:majorFont>
        <a:latin typeface="Calibri"/>
        <a:ea typeface=""/>
        <a:cs typeface=""/>
      </a:majorFont>
      <a:minorFont>
        <a:latin typeface="Cambria"/>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29A634C0F8990B4FA5A28423CE7FB4A9" ma:contentTypeVersion="1" ma:contentTypeDescription="Ein neues Dokument erstellen." ma:contentTypeScope="" ma:versionID="80fdba8696c7200d02d238ec7ae41c6c">
  <xsd:schema xmlns:xsd="http://www.w3.org/2001/XMLSchema" xmlns:xs="http://www.w3.org/2001/XMLSchema" xmlns:p="http://schemas.microsoft.com/office/2006/metadata/properties" targetNamespace="http://schemas.microsoft.com/office/2006/metadata/properties" ma:root="true" ma:fieldsID="1ee45120d40117fbde3e73d11faa3438">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7"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652456-0D61-4B24-8888-684E646C6EE9}">
  <ds:schemaRefs>
    <ds:schemaRef ds:uri="http://purl.org/dc/elements/1.1/"/>
    <ds:schemaRef ds:uri="http://purl.org/dc/terms/"/>
    <ds:schemaRef ds:uri="http://schemas.microsoft.com/internal/obd"/>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A9F97D0-CAB1-47C4-8874-4CB3A054FEE1}">
  <ds:schemaRefs>
    <ds:schemaRef ds:uri="http://purl.org/dc/terms/"/>
    <ds:schemaRef ds:uri="http://schemas.openxmlformats.org/package/2006/metadata/core-properties"/>
    <ds:schemaRef ds:uri="http://www.w3.org/XML/1998/namespace"/>
    <ds:schemaRef ds:uri="http://schemas.microsoft.com/office/infopath/2007/PartnerControls"/>
    <ds:schemaRef ds:uri="http://schemas.microsoft.com/office/2006/documentManagement/types"/>
    <ds:schemaRef ds:uri="http://schemas.microsoft.com/office/2006/metadata/properties"/>
    <ds:schemaRef ds:uri="http://purl.org/dc/dcmitype/"/>
    <ds:schemaRef ds:uri="http://purl.org/dc/elements/1.1/"/>
  </ds:schemaRefs>
</ds:datastoreItem>
</file>

<file path=customXml/itemProps3.xml><?xml version="1.0" encoding="utf-8"?>
<ds:datastoreItem xmlns:ds="http://schemas.openxmlformats.org/officeDocument/2006/customXml" ds:itemID="{3A7A963F-5FB0-45B0-A9F2-2C39C5EFE04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9750</Words>
  <Application>Microsoft Office PowerPoint</Application>
  <PresentationFormat>Widescreen</PresentationFormat>
  <Paragraphs>1342</Paragraphs>
  <Slides>92</Slides>
  <Notes>34</Notes>
  <HiddenSlides>0</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92</vt:i4>
      </vt:variant>
    </vt:vector>
  </HeadingPairs>
  <TitlesOfParts>
    <vt:vector size="105" baseType="lpstr">
      <vt:lpstr>Arial</vt:lpstr>
      <vt:lpstr>Arial,Sans-Serif</vt:lpstr>
      <vt:lpstr>Calibri</vt:lpstr>
      <vt:lpstr>Cambria</vt:lpstr>
      <vt:lpstr>Courier New</vt:lpstr>
      <vt:lpstr>Meta Offc</vt:lpstr>
      <vt:lpstr>Symbol</vt:lpstr>
      <vt:lpstr>Wingdings</vt:lpstr>
      <vt:lpstr>Wingdings</vt:lpstr>
      <vt:lpstr>Präsentation blau</vt:lpstr>
      <vt:lpstr>Präsentation gelb</vt:lpstr>
      <vt:lpstr>Präsentation flieder</vt:lpstr>
      <vt:lpstr>Präsentation fuchsia</vt:lpstr>
      <vt:lpstr>Umweltaspekte von Humanarzneimitteln in der medizinischen Praxis</vt:lpstr>
      <vt:lpstr>Umweltaspekte von Humanarzneimitteln in der pharmazeutischen Praxis</vt:lpstr>
      <vt:lpstr>Lernziele Überblick </vt:lpstr>
      <vt:lpstr>Lernziel: Einleitung und Problematik</vt:lpstr>
      <vt:lpstr>Arzneimittelrückstände in der Umwelt – ein globales Problem</vt:lpstr>
      <vt:lpstr>Antibiotikaproduktion: Schwellenwertüberschreitungen im Abwasser</vt:lpstr>
      <vt:lpstr>Mediale Aufmerksamkeit für Arzneistoffe in der Umwelt</vt:lpstr>
      <vt:lpstr>Arzneimittel – eine relevante Chemikaliengruppe</vt:lpstr>
      <vt:lpstr>Lernziel: Gesellschaftlicher Umgang mit Arzneimitteln</vt:lpstr>
      <vt:lpstr>Anteile von Erkrankungen nach Altersgruppen</vt:lpstr>
      <vt:lpstr>Arzneimittelverbrauch pro Kopf im Jahr 2021 nach Altersgruppen (Defined Daily Dose) in Italien (vergleichbar mit Deutschland)</vt:lpstr>
      <vt:lpstr>Entwicklung des Verbrauchs von Humanarzneimitteln in Deutschland</vt:lpstr>
      <vt:lpstr> Wachstumsprognose für den rezeptpflichtigen Humanarzneimittelverbrauch in Deutschland</vt:lpstr>
      <vt:lpstr>Humanarzneimittelmarkt in Deutschland (Stand 2022)</vt:lpstr>
      <vt:lpstr>Altarzneimittelentsorgung: Trend in Deutschland (Umfrage 2013) </vt:lpstr>
      <vt:lpstr>Altarzneimittelentsorgung: Trend in Deutschland (Umfrage 2013) </vt:lpstr>
      <vt:lpstr>Optimierung metabolischer Stabilität von Leitstrukturen gegen humane CYP450-Enzyme: kollaterale Hemmung des Abbaus durch andere Organismen in der Umwelt</vt:lpstr>
      <vt:lpstr>Wirkstoffentwicklung: Optimierung metabolischer Stabilität bei ADME</vt:lpstr>
      <vt:lpstr>Wirkstoffentwicklung: Optimierung ADME – Metabolische Stabilität Fluor-Substitution als „Problemlöser“</vt:lpstr>
      <vt:lpstr>Wirkstoffentwicklung: Optimierung metabolischer Stabilität bei ADME</vt:lpstr>
      <vt:lpstr>Lernziel: Eintragspfade und Vorkommen von Arzneistoffen in der Umwelt</vt:lpstr>
      <vt:lpstr>Eintragspfade von Arzneimittelrückständen und Vorkommen in der Umwelt</vt:lpstr>
      <vt:lpstr>Haupteintragspfade in die Umwelt</vt:lpstr>
      <vt:lpstr>„Wie in Deutschland alles begann“ </vt:lpstr>
      <vt:lpstr>Übersicht Fundorte/-matrix von Arzneimittelrückständen weltweit</vt:lpstr>
      <vt:lpstr>Anzahl der gefundenen Arzneistoffe in Kläranlagenabläufen, Oberflächen-, Grund- und Trinkwasser</vt:lpstr>
      <vt:lpstr>Funde von Arzneistoffen in Oberflächengewässern über 0,1 µg/L (2021)</vt:lpstr>
      <vt:lpstr>Retrospektive Trenduntersuchungen in Schwebstoffen des Rheins</vt:lpstr>
      <vt:lpstr>Nachweis von Antibiotikarückständen in Deutschland</vt:lpstr>
      <vt:lpstr>Arzneimittelwirkstoffe im Trinkwasser</vt:lpstr>
      <vt:lpstr>Lernziel: Wirkungen von Arzneistoffen in der Umwelt</vt:lpstr>
      <vt:lpstr>Pharmakologische Targets – nicht nur im Menschen</vt:lpstr>
      <vt:lpstr>Toxizität von Humanarzneistoffen für Nichtzielorganismen – Beispiel Antibiotika</vt:lpstr>
      <vt:lpstr>Toxizität von Humanarzneistoffen für Nichtzielorganismen – Beispiel Hormone</vt:lpstr>
      <vt:lpstr>Kritisches Beispiel: Levonorgestrel 1</vt:lpstr>
      <vt:lpstr>Kritisches Beispiel: Levonorgestrel 2</vt:lpstr>
      <vt:lpstr>Toxizität von Humanarzneistoffen für Nichtzielorganismen – Beispiel Analgetika</vt:lpstr>
      <vt:lpstr>Kritisches Beispiel: Diclofenac</vt:lpstr>
      <vt:lpstr>Diclofenac &amp; Metabolite mit Beispielen ökotoxikologischer Auswirkungen</vt:lpstr>
      <vt:lpstr>Diclofenac: akute Toxizität in Fischen 1</vt:lpstr>
      <vt:lpstr>Diclofenac: akute Toxizität in Fischen 2</vt:lpstr>
      <vt:lpstr>NSAIDs reduzieren die Dicke der Eischalen</vt:lpstr>
      <vt:lpstr>Diclofenac – Toxizität bei Geiern</vt:lpstr>
      <vt:lpstr>Diclofenac – Verbrauchtrends in Deutschland</vt:lpstr>
      <vt:lpstr>Diclofenac – Einfluss von Arzneiform und Abwasserreinigung auf den Umwelteintrag*</vt:lpstr>
      <vt:lpstr>Diclofenac – Vorkommen in der Umwelt</vt:lpstr>
      <vt:lpstr>Diclofenac – Abbau in der Umwelt</vt:lpstr>
      <vt:lpstr>Lernziel: Risikoabschätzung von pharmazeutischen Wirkstoffen in der Umwelt</vt:lpstr>
      <vt:lpstr>Aufbau Umweltverträglichkeitsprüfung </vt:lpstr>
      <vt:lpstr>Vorgehen Umweltverträglichkeitsprüfung </vt:lpstr>
      <vt:lpstr>Umweltverträglichkeitsprüfung für Humanarzneimittel (Stand 2024)</vt:lpstr>
      <vt:lpstr>Umweltverträglichkeitsprüfung für Humanarzneimittel (Stand 2024): Risikobewertung</vt:lpstr>
      <vt:lpstr>Beispiel Hormon Drospirenon: Expositionsbeschreibung</vt:lpstr>
      <vt:lpstr>Beispiel Hormon Drospirenon: Effektbewertung</vt:lpstr>
      <vt:lpstr>Beispiel Hormon Drospirenon: Risikobewertung</vt:lpstr>
      <vt:lpstr>Lernziel: Maßnahmen zur Vermeidung von Arzneistoffeinträgen in die Umwelt</vt:lpstr>
      <vt:lpstr>Ansatzpunkte für mögliche Maßnahmen</vt:lpstr>
      <vt:lpstr>Pharmazeutischer Lebenszyklus – Interventionspunkte</vt:lpstr>
      <vt:lpstr>Forschung &amp; Entwicklung</vt:lpstr>
      <vt:lpstr>Arzneimittelversorgung nachhaltiger gestalten </vt:lpstr>
      <vt:lpstr>Zertifizierung von Unternehmen – Beispiel „Välvald“ aus Schweden </vt:lpstr>
      <vt:lpstr>Das Umweltbundesamt prüft Umweltauswirkungen</vt:lpstr>
      <vt:lpstr>Öffentliches Informations- und Umweltklassifikationssystem</vt:lpstr>
      <vt:lpstr>Sichere und verantwortungsvolle Abgabe in Apotheken </vt:lpstr>
      <vt:lpstr>Umweltaspekte verschiedener Applikationsformen </vt:lpstr>
      <vt:lpstr>Alternativen zu Cremes</vt:lpstr>
      <vt:lpstr>Alternativen zu topischem Diclofenac</vt:lpstr>
      <vt:lpstr>Leitliniengerechte pharmazeutische Beratung mit ökologischer Relevanz</vt:lpstr>
      <vt:lpstr>Checkliste umweltbewusste Verschreibung und Abgabe von Arzneimitteln</vt:lpstr>
      <vt:lpstr>Diclofenac „Erst Wischen dann Waschen“</vt:lpstr>
      <vt:lpstr>Umfrage zu Alt-Arzneimittelentsorgung über die Toilette/Spüle</vt:lpstr>
      <vt:lpstr>Informationskampagne zur Arzneimittelentsorgung</vt:lpstr>
      <vt:lpstr>Entsorgungshinweis der Packungsbeilage beachten</vt:lpstr>
      <vt:lpstr>Empfohlene Entsorgungswege für Arzneimittelreste – Übersicht </vt:lpstr>
      <vt:lpstr>Empfohlene Entsorgungswege für Arzneimittelreste – detailliert </vt:lpstr>
      <vt:lpstr>Arzneimittel im medizinischen Arbeitsalltag richtig entsorgen</vt:lpstr>
      <vt:lpstr>Problem Röntgenkontrastmittel (RKM) – Lösungsansätze </vt:lpstr>
      <vt:lpstr>Aufbau einer Kläranlage mit drei Reinigungsstufen</vt:lpstr>
      <vt:lpstr>Vierte Reinigungsstufe in Klärwerken</vt:lpstr>
      <vt:lpstr>Ozonbehandlung als vierte Reinigungsstufe in Klärwerken</vt:lpstr>
      <vt:lpstr>Vierte Reinigungsstufe in Klärwerken: Zusammenfassung </vt:lpstr>
      <vt:lpstr>Fazit</vt:lpstr>
      <vt:lpstr>Fazit</vt:lpstr>
      <vt:lpstr>Maßnahmen im Gesundheitssystem</vt:lpstr>
      <vt:lpstr>Rechtliche Maßnahmen</vt:lpstr>
      <vt:lpstr>Ganzheitliche Betrachtung – der One Health-Ansatz</vt:lpstr>
      <vt:lpstr>Gesellschaftliche Zielkonflikte</vt:lpstr>
      <vt:lpstr>Gesamtfazit</vt:lpstr>
      <vt:lpstr>"The most environmentally friendly medicine is the one that is not required and not prescribed" Royal Pharmaceutical Society's Sustainability Policy 2021 </vt:lpstr>
      <vt:lpstr>Vielen Dank für Ihre Aufmerksamkeit</vt:lpstr>
      <vt:lpstr>Autoren und Autorinnen</vt:lpstr>
      <vt:lpstr>Bildnachweise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UBA_PPT</dc:title>
  <dc:creator>UBA</dc:creator>
  <cp:lastModifiedBy>Dörthe Melanie Kemper</cp:lastModifiedBy>
  <cp:revision>46</cp:revision>
  <dcterms:created xsi:type="dcterms:W3CDTF">2013-11-18T20:15:17Z</dcterms:created>
  <dcterms:modified xsi:type="dcterms:W3CDTF">2024-11-26T15:37:25Z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0x01010029A634C0F8990B4FA5A28423CE7FB4A9</vt:lpwstr>
  </property>
</Properties>
</file>